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380" r:id="rId6"/>
    <p:sldId id="260" r:id="rId7"/>
    <p:sldId id="261" r:id="rId8"/>
    <p:sldId id="385" r:id="rId9"/>
    <p:sldId id="292" r:id="rId10"/>
    <p:sldId id="262" r:id="rId11"/>
    <p:sldId id="263" r:id="rId12"/>
    <p:sldId id="264" r:id="rId13"/>
    <p:sldId id="266" r:id="rId14"/>
    <p:sldId id="267" r:id="rId15"/>
    <p:sldId id="268" r:id="rId16"/>
    <p:sldId id="271" r:id="rId17"/>
    <p:sldId id="269" r:id="rId18"/>
    <p:sldId id="270" r:id="rId19"/>
    <p:sldId id="272" r:id="rId20"/>
    <p:sldId id="273" r:id="rId21"/>
    <p:sldId id="381" r:id="rId22"/>
    <p:sldId id="274" r:id="rId23"/>
    <p:sldId id="275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276" r:id="rId46"/>
    <p:sldId id="382" r:id="rId47"/>
    <p:sldId id="278" r:id="rId48"/>
    <p:sldId id="279" r:id="rId49"/>
    <p:sldId id="280" r:id="rId50"/>
    <p:sldId id="282" r:id="rId51"/>
    <p:sldId id="383" r:id="rId52"/>
    <p:sldId id="284" r:id="rId53"/>
    <p:sldId id="283" r:id="rId54"/>
    <p:sldId id="285" r:id="rId55"/>
    <p:sldId id="286" r:id="rId56"/>
    <p:sldId id="287" r:id="rId57"/>
    <p:sldId id="288" r:id="rId58"/>
    <p:sldId id="289" r:id="rId59"/>
    <p:sldId id="290" r:id="rId60"/>
    <p:sldId id="291" r:id="rId61"/>
    <p:sldId id="293" r:id="rId62"/>
    <p:sldId id="29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ADONATO ROSANDRA [PHD0700043]" userId="5bd1353f-96bc-4c1c-a9fe-da20562923f2" providerId="ADAL" clId="{0DA85492-98B0-4C4E-8B05-874AD6FF2E5B}"/>
    <pc:docChg chg="delSld">
      <pc:chgData name="COLADONATO ROSANDRA [PHD0700043]" userId="5bd1353f-96bc-4c1c-a9fe-da20562923f2" providerId="ADAL" clId="{0DA85492-98B0-4C4E-8B05-874AD6FF2E5B}" dt="2020-11-13T08:43:24.638" v="0" actId="2696"/>
      <pc:docMkLst>
        <pc:docMk/>
      </pc:docMkLst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841215973" sldId="29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215276229" sldId="29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565298774" sldId="29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238071072" sldId="29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183551736" sldId="29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059028737" sldId="30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298581368" sldId="30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039285062" sldId="30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649400077" sldId="303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060007692" sldId="30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829488253" sldId="30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628010685" sldId="30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148302873" sldId="30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733428527" sldId="30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983069803" sldId="30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42795095" sldId="31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344100931" sldId="31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14721076" sldId="31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867954222" sldId="313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003297720" sldId="31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759454018" sldId="31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87965863" sldId="31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662196712" sldId="33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01282360" sldId="33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771863402" sldId="34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48400712" sldId="34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905506613" sldId="34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081650795" sldId="34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258820122" sldId="34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228826767" sldId="34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900082201" sldId="34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316646055" sldId="34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485588827" sldId="35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783965281" sldId="35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621771366" sldId="35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984248281" sldId="353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491651131" sldId="35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304724512" sldId="35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432109269" sldId="35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875787774" sldId="35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912974253" sldId="35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881146550" sldId="35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686289099" sldId="36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843511340" sldId="36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700399814" sldId="36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75591286" sldId="363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909010190" sldId="36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909300243" sldId="36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070148393" sldId="36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320895824" sldId="36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424106695" sldId="36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281873322" sldId="36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181359863" sldId="370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569027623" sldId="371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996476959" sldId="372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35861373" sldId="373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1220570043" sldId="37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2318500020" sldId="375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512077503" sldId="376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173228728" sldId="377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849924605" sldId="378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3274585167" sldId="379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992262447" sldId="384"/>
        </pc:sldMkLst>
      </pc:sldChg>
      <pc:sldChg chg="del">
        <pc:chgData name="COLADONATO ROSANDRA [PHD0700043]" userId="5bd1353f-96bc-4c1c-a9fe-da20562923f2" providerId="ADAL" clId="{0DA85492-98B0-4C4E-8B05-874AD6FF2E5B}" dt="2020-11-13T08:43:24.638" v="0" actId="2696"/>
        <pc:sldMkLst>
          <pc:docMk/>
          <pc:sldMk cId="877630632" sldId="38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brano pro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D33E-7B4C-BC07-CB42EA36C20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brano contro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D33E-7B4C-BC07-CB42EA36C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178008"/>
        <c:axId val="2144498376"/>
      </c:barChart>
      <c:catAx>
        <c:axId val="-2140178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4498376"/>
        <c:crosses val="autoZero"/>
        <c:auto val="1"/>
        <c:lblAlgn val="ctr"/>
        <c:lblOffset val="100"/>
        <c:noMultiLvlLbl val="0"/>
      </c:catAx>
      <c:valAx>
        <c:axId val="21444983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178008"/>
        <c:crosses val="autoZero"/>
        <c:crossBetween val="between"/>
        <c:majorUnit val="5"/>
        <c:min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brano pro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F-804E-86A1-BA48AF41993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brano contro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</c:v>
                </c:pt>
                <c:pt idx="1">
                  <c:v>Costrizione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CF-804E-86A1-BA48AF419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744840"/>
        <c:axId val="2130494040"/>
      </c:barChart>
      <c:catAx>
        <c:axId val="-2115744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0494040"/>
        <c:crosses val="autoZero"/>
        <c:auto val="1"/>
        <c:lblAlgn val="ctr"/>
        <c:lblOffset val="100"/>
        <c:noMultiLvlLbl val="0"/>
      </c:catAx>
      <c:valAx>
        <c:axId val="2130494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5744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8C70C-09ED-7D49-82A5-14A9326D80EF}" type="datetimeFigureOut">
              <a:rPr lang="it-IT" smtClean="0"/>
              <a:t>13/11/20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76CA-EFA6-994E-BE7A-89753852B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50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05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‘antropomorfizzavano’ gli elementi geometrici </a:t>
            </a:r>
            <a:r>
              <a:rPr lang="mr-IN" dirty="0"/>
              <a:t>–</a:t>
            </a:r>
            <a:r>
              <a:rPr lang="it-IT" dirty="0"/>
              <a:t> attribuendo intenzioni e cause al movimento degli oggetti</a:t>
            </a:r>
          </a:p>
        </p:txBody>
      </p:sp>
    </p:spTree>
    <p:extLst>
      <p:ext uri="{BB962C8B-B14F-4D97-AF65-F5344CB8AC3E}">
        <p14:creationId xmlns:p14="http://schemas.microsoft.com/office/powerpoint/2010/main" val="380594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Heider</a:t>
            </a:r>
            <a:r>
              <a:rPr lang="it-IT" dirty="0"/>
              <a:t> distinse due tipologie di cause:</a:t>
            </a:r>
          </a:p>
          <a:p>
            <a:endParaRPr lang="it-IT" dirty="0"/>
          </a:p>
          <a:p>
            <a:r>
              <a:rPr lang="it-IT" b="1" dirty="0"/>
              <a:t>Attribuzione interna/disposizionale </a:t>
            </a:r>
            <a:r>
              <a:rPr lang="it-IT" dirty="0"/>
              <a:t>= causa nell’individuo, come la personalità, la motivazione, le capacità</a:t>
            </a:r>
          </a:p>
        </p:txBody>
      </p:sp>
    </p:spTree>
    <p:extLst>
      <p:ext uri="{BB962C8B-B14F-4D97-AF65-F5344CB8AC3E}">
        <p14:creationId xmlns:p14="http://schemas.microsoft.com/office/powerpoint/2010/main" val="228747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Heider</a:t>
            </a:r>
            <a:r>
              <a:rPr lang="it-IT" dirty="0"/>
              <a:t> distinse due tipologie di cause:</a:t>
            </a:r>
          </a:p>
          <a:p>
            <a:endParaRPr lang="it-IT" dirty="0"/>
          </a:p>
          <a:p>
            <a:r>
              <a:rPr lang="it-IT" b="1" dirty="0"/>
              <a:t>Attribuzione esterna/situazionale </a:t>
            </a:r>
            <a:r>
              <a:rPr lang="it-IT" dirty="0"/>
              <a:t>= causa nel contesto, la pressione sociale, le aspettative degli altri</a:t>
            </a:r>
          </a:p>
        </p:txBody>
      </p:sp>
    </p:spTree>
    <p:extLst>
      <p:ext uri="{BB962C8B-B14F-4D97-AF65-F5344CB8AC3E}">
        <p14:creationId xmlns:p14="http://schemas.microsoft.com/office/powerpoint/2010/main" val="352676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Come procediamo nell’attribuzione causale? </a:t>
            </a:r>
          </a:p>
          <a:p>
            <a:endParaRPr lang="it-IT" dirty="0"/>
          </a:p>
          <a:p>
            <a:r>
              <a:rPr lang="it-IT" dirty="0"/>
              <a:t>Come facciamo a stabilire se un comportamento osservato sia causato dalla disposizione interna o da fattori situazionali?</a:t>
            </a:r>
          </a:p>
        </p:txBody>
      </p:sp>
    </p:spTree>
    <p:extLst>
      <p:ext uri="{BB962C8B-B14F-4D97-AF65-F5344CB8AC3E}">
        <p14:creationId xmlns:p14="http://schemas.microsoft.com/office/powerpoint/2010/main" val="380594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Kelley</a:t>
            </a:r>
            <a:r>
              <a:rPr lang="it-IT" dirty="0"/>
              <a:t> (1978): modella della </a:t>
            </a:r>
            <a:r>
              <a:rPr lang="it-IT" dirty="0" err="1"/>
              <a:t>covariazione</a:t>
            </a:r>
            <a:endParaRPr lang="it-IT" dirty="0"/>
          </a:p>
          <a:p>
            <a:r>
              <a:rPr lang="it-IT" dirty="0"/>
              <a:t>Le persone usano (o dovrebbero usare) tre informazioni: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La coerenza</a:t>
            </a:r>
          </a:p>
          <a:p>
            <a:pPr lvl="1"/>
            <a:r>
              <a:rPr lang="it-IT" dirty="0"/>
              <a:t>Il valore distintivo</a:t>
            </a:r>
          </a:p>
          <a:p>
            <a:pPr lvl="1"/>
            <a:r>
              <a:rPr lang="it-IT" dirty="0"/>
              <a:t>Il consenso</a:t>
            </a:r>
          </a:p>
        </p:txBody>
      </p:sp>
    </p:spTree>
    <p:extLst>
      <p:ext uri="{BB962C8B-B14F-4D97-AF65-F5344CB8AC3E}">
        <p14:creationId xmlns:p14="http://schemas.microsoft.com/office/powerpoint/2010/main" val="249194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Immaginiamo che vogliamo capire se X è gentile perché gli piaccio (causa interna) o perché la sua gentilezza ci permette di lavorare meglio ad un esercizio che ci è stato assegnato (causa esterna)</a:t>
            </a:r>
          </a:p>
        </p:txBody>
      </p:sp>
    </p:spTree>
    <p:extLst>
      <p:ext uri="{BB962C8B-B14F-4D97-AF65-F5344CB8AC3E}">
        <p14:creationId xmlns:p14="http://schemas.microsoft.com/office/powerpoint/2010/main" val="238051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X si comporta in un determinato modo (gentile) solo qualche volta nel lavoro di gruppo, allora la </a:t>
            </a:r>
            <a:r>
              <a:rPr lang="it-IT" b="1" dirty="0"/>
              <a:t>coerenza</a:t>
            </a:r>
            <a:r>
              <a:rPr lang="it-IT" dirty="0"/>
              <a:t> è bassa</a:t>
            </a:r>
          </a:p>
          <a:p>
            <a:r>
              <a:rPr lang="it-IT" dirty="0"/>
              <a:t>Se invece X si comporta in un determinato modo (gentile) sempre nel lavoro di gruppo, allora la </a:t>
            </a:r>
            <a:r>
              <a:rPr lang="it-IT" b="1" dirty="0"/>
              <a:t>coerenza</a:t>
            </a:r>
            <a:r>
              <a:rPr lang="it-IT" dirty="0"/>
              <a:t> è alta</a:t>
            </a:r>
          </a:p>
          <a:p>
            <a:r>
              <a:rPr lang="it-IT" dirty="0"/>
              <a:t>Non sappiamo però ancora se è disposizionale o situazionale. Ipotizziamo che la coerenza sia alta</a:t>
            </a:r>
            <a:r>
              <a:rPr lang="mr-IN" dirty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42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X si comporta in un determinato modo (gentile) solo nel lavoro di gruppo, allora la </a:t>
            </a:r>
            <a:r>
              <a:rPr lang="it-IT" b="1" dirty="0" err="1"/>
              <a:t>distintività</a:t>
            </a:r>
            <a:r>
              <a:rPr lang="it-IT" dirty="0"/>
              <a:t> è alta</a:t>
            </a:r>
          </a:p>
          <a:p>
            <a:r>
              <a:rPr lang="it-IT" dirty="0"/>
              <a:t>Se X si comporta in un determinato modo (gentile) anche fuori dal lavoro di gruppo, allora la </a:t>
            </a:r>
            <a:r>
              <a:rPr lang="it-IT" b="1" dirty="0" err="1"/>
              <a:t>distintività</a:t>
            </a:r>
            <a:r>
              <a:rPr lang="it-IT" dirty="0"/>
              <a:t> è bassa</a:t>
            </a:r>
          </a:p>
        </p:txBody>
      </p:sp>
    </p:spTree>
    <p:extLst>
      <p:ext uri="{BB962C8B-B14F-4D97-AF65-F5344CB8AC3E}">
        <p14:creationId xmlns:p14="http://schemas.microsoft.com/office/powerpoint/2010/main" val="341174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 ad essere gentili sono tutte le altre persone presenti nel gruppo di lavoro -alto </a:t>
            </a:r>
            <a:r>
              <a:rPr lang="it-IT" b="1" dirty="0"/>
              <a:t>consenso</a:t>
            </a:r>
          </a:p>
          <a:p>
            <a:r>
              <a:rPr lang="it-IT" dirty="0"/>
              <a:t>Se ad essere gentili è solo X ma non gli altri presenti nel gruppo di lavoro -basso </a:t>
            </a:r>
            <a:r>
              <a:rPr lang="it-IT" b="1" dirty="0"/>
              <a:t>consenso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68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Alta coerenza</a:t>
            </a:r>
          </a:p>
          <a:p>
            <a:r>
              <a:rPr lang="it-IT" dirty="0"/>
              <a:t>Alta </a:t>
            </a:r>
            <a:r>
              <a:rPr lang="it-IT" dirty="0" err="1"/>
              <a:t>distintività</a:t>
            </a:r>
            <a:r>
              <a:rPr lang="it-IT" dirty="0"/>
              <a:t> &amp; alto consenso = attribuzione esterna</a:t>
            </a:r>
          </a:p>
          <a:p>
            <a:r>
              <a:rPr lang="it-IT" dirty="0"/>
              <a:t>Bassa </a:t>
            </a:r>
            <a:r>
              <a:rPr lang="it-IT" dirty="0" err="1"/>
              <a:t>distintività</a:t>
            </a:r>
            <a:r>
              <a:rPr lang="it-IT" dirty="0"/>
              <a:t> &amp; basso consenso = attribuzione interna</a:t>
            </a:r>
          </a:p>
        </p:txBody>
      </p:sp>
    </p:spTree>
    <p:extLst>
      <p:ext uri="{BB962C8B-B14F-4D97-AF65-F5344CB8AC3E}">
        <p14:creationId xmlns:p14="http://schemas.microsoft.com/office/powerpoint/2010/main" val="228412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Ognuno di noi è impegnato nel costruire una rappresentazione del proprio ambiente sociale tale da renderlo prevedibile e controllabile</a:t>
            </a:r>
          </a:p>
        </p:txBody>
      </p:sp>
    </p:spTree>
    <p:extLst>
      <p:ext uri="{BB962C8B-B14F-4D97-AF65-F5344CB8AC3E}">
        <p14:creationId xmlns:p14="http://schemas.microsoft.com/office/powerpoint/2010/main" val="26898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Questo modello ci dice come le persone dovrebbero usare le informazioni per giungere a un’attribuzione </a:t>
            </a:r>
            <a:r>
              <a:rPr lang="mr-IN" dirty="0"/>
              <a:t>–</a:t>
            </a:r>
            <a:r>
              <a:rPr lang="it-IT" dirty="0"/>
              <a:t> ma non necessariamente le persone seguono questa logica</a:t>
            </a:r>
          </a:p>
        </p:txBody>
      </p:sp>
    </p:spTree>
    <p:extLst>
      <p:ext uri="{BB962C8B-B14F-4D97-AF65-F5344CB8AC3E}">
        <p14:creationId xmlns:p14="http://schemas.microsoft.com/office/powerpoint/2010/main" val="2087159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Questo modello implica che le persone tengano a mente la variazione di tre parametri (</a:t>
            </a:r>
            <a:r>
              <a:rPr lang="it-IT" dirty="0" err="1"/>
              <a:t>covariazione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33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Non sempre le persone sono in grado di effettuare questa operazione (non siamo sempre motivati, non abbiamo sempre le risorse per farlo)</a:t>
            </a:r>
          </a:p>
        </p:txBody>
      </p:sp>
    </p:spTree>
    <p:extLst>
      <p:ext uri="{BB962C8B-B14F-4D97-AF65-F5344CB8AC3E}">
        <p14:creationId xmlns:p14="http://schemas.microsoft.com/office/powerpoint/2010/main" val="3768341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Non sempre abbiamo informazioni su tutti e tre i parametri (per esempio, singola osservazione)</a:t>
            </a:r>
          </a:p>
          <a:p>
            <a:endParaRPr lang="it-IT" dirty="0"/>
          </a:p>
          <a:p>
            <a:r>
              <a:rPr lang="it-IT" dirty="0"/>
              <a:t>Spesso non usiamo le informazioni sul consenso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768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 modelli precedenti hanno indicato quali informazioni devono essere considerate nel processo </a:t>
            </a:r>
            <a:r>
              <a:rPr lang="it-IT" dirty="0" err="1">
                <a:latin typeface="Tahoma" charset="0"/>
                <a:cs typeface="+mn-cs"/>
              </a:rPr>
              <a:t>attribuzionale</a:t>
            </a:r>
            <a:r>
              <a:rPr lang="it-IT" dirty="0">
                <a:latin typeface="Tahoma" charset="0"/>
                <a:cs typeface="+mn-cs"/>
              </a:rPr>
              <a:t> e come devono essere utilizzate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Modelli normativi: psicologico =? logico</a:t>
            </a:r>
          </a:p>
        </p:txBody>
      </p:sp>
    </p:spTree>
    <p:extLst>
      <p:ext uri="{BB962C8B-B14F-4D97-AF65-F5344CB8AC3E}">
        <p14:creationId xmlns:p14="http://schemas.microsoft.com/office/powerpoint/2010/main" val="77531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Il modello di </a:t>
            </a:r>
            <a:r>
              <a:rPr lang="it-IT" dirty="0" err="1">
                <a:latin typeface="Tahoma" charset="0"/>
                <a:cs typeface="+mn-cs"/>
              </a:rPr>
              <a:t>Weiner</a:t>
            </a:r>
            <a:r>
              <a:rPr lang="it-IT" dirty="0">
                <a:latin typeface="Tahoma" charset="0"/>
                <a:cs typeface="+mn-cs"/>
              </a:rPr>
              <a:t> (1986)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Le conseguenze a cui porta un certo stile </a:t>
            </a:r>
            <a:r>
              <a:rPr lang="it-IT" dirty="0" err="1">
                <a:latin typeface="Tahoma" charset="0"/>
              </a:rPr>
              <a:t>attribuzionale</a:t>
            </a:r>
            <a:endParaRPr lang="it-IT" dirty="0">
              <a:latin typeface="Tahoma" charset="0"/>
            </a:endParaRP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Analisi di come un individuo gestisce il successo o il fallimento</a:t>
            </a:r>
          </a:p>
          <a:p>
            <a:pPr lvl="1" eaLnBrk="1" hangingPunct="1">
              <a:defRPr/>
            </a:pP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412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Tre dimensioni d’analisi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Locus dell’attribuzione (interno vs. esterno)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È colpa mia?</a:t>
            </a: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Stabilità dei fattori coinvolti (stabili vs. transitori)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E’ sempre così?</a:t>
            </a: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Controllabilità dei fattori da parte della persona coinvolta (controllabile vs. incontrollabile)</a:t>
            </a:r>
          </a:p>
          <a:p>
            <a:pPr lvl="3" eaLnBrk="1" hangingPunct="1">
              <a:defRPr/>
            </a:pPr>
            <a:r>
              <a:rPr lang="it-IT" dirty="0">
                <a:latin typeface="Tahoma" charset="0"/>
              </a:rPr>
              <a:t>Non ci posso fare nulla!</a:t>
            </a: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59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E.g. Ho vinto il concorso per una borsa Erasmus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Locus: interno (molti esami con trenta e lode in pochissimo tempo)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Controllabilità: elevata (dipende da me se sono assiduo nello studio)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Stabilità: stabile (ogni volta che mi impegno, passo gli esami)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1" eaLnBrk="1" hangingPunct="1">
              <a:defRPr/>
            </a:pP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3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Applicazione del modello di </a:t>
            </a:r>
            <a:r>
              <a:rPr lang="it-IT" sz="2800" dirty="0" err="1">
                <a:latin typeface="Tahoma" charset="0"/>
                <a:cs typeface="+mn-cs"/>
              </a:rPr>
              <a:t>Weiner</a:t>
            </a:r>
            <a:r>
              <a:rPr lang="it-IT" sz="2800" dirty="0">
                <a:latin typeface="Tahoma" charset="0"/>
                <a:cs typeface="+mn-cs"/>
              </a:rPr>
              <a:t> a persone con bassa autostima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Autostima: la valutazione che ciascuno di noi associa al proprio sé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it-IT" sz="2400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Bassa autostima = immagine di sé abbastanza negativa</a:t>
            </a:r>
          </a:p>
        </p:txBody>
      </p:sp>
    </p:spTree>
    <p:extLst>
      <p:ext uri="{BB962C8B-B14F-4D97-AF65-F5344CB8AC3E}">
        <p14:creationId xmlns:p14="http://schemas.microsoft.com/office/powerpoint/2010/main" val="707361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cs typeface="+mj-cs"/>
              </a:rPr>
              <a:t>Successi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ed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insuccessi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Sistematica spiegazione dei propri successi: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cause esterne, transitorie e non controllabili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it-IT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Sistematica spiegazione dei propri insuccessi: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cause interne, stabili e controllabili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>
              <a:latin typeface="Tahoma" charset="0"/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4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Il modo più semplice ed efficace è quello di </a:t>
            </a:r>
            <a:r>
              <a:rPr lang="it-IT" b="1" dirty="0"/>
              <a:t>capire cosa provoca che cosa</a:t>
            </a:r>
          </a:p>
          <a:p>
            <a:r>
              <a:rPr lang="it-IT" dirty="0"/>
              <a:t>In altre parole, cerchiamo e attribuiamo cause al comportamento  e a gli eventi</a:t>
            </a:r>
          </a:p>
        </p:txBody>
      </p:sp>
    </p:spTree>
    <p:extLst>
      <p:ext uri="{BB962C8B-B14F-4D97-AF65-F5344CB8AC3E}">
        <p14:creationId xmlns:p14="http://schemas.microsoft.com/office/powerpoint/2010/main" val="664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  <a:cs typeface="+mn-cs"/>
              </a:rPr>
              <a:t>Il sistema </a:t>
            </a:r>
            <a:r>
              <a:rPr lang="it-IT" dirty="0" err="1">
                <a:latin typeface="Tahoma" charset="0"/>
                <a:cs typeface="+mn-cs"/>
              </a:rPr>
              <a:t>attribuzionale</a:t>
            </a:r>
            <a:r>
              <a:rPr lang="it-IT" dirty="0">
                <a:latin typeface="Tahoma" charset="0"/>
                <a:cs typeface="+mn-cs"/>
              </a:rPr>
              <a:t> </a:t>
            </a:r>
          </a:p>
          <a:p>
            <a:pPr>
              <a:defRPr/>
            </a:pPr>
            <a:endParaRPr lang="it-IT" dirty="0">
              <a:latin typeface="Tahoma" charset="0"/>
              <a:cs typeface="+mn-cs"/>
            </a:endParaRPr>
          </a:p>
          <a:p>
            <a:pPr lvl="1">
              <a:defRPr/>
            </a:pPr>
            <a:r>
              <a:rPr lang="it-IT" dirty="0">
                <a:latin typeface="Tahoma" charset="0"/>
              </a:rPr>
              <a:t>alimenta l’immagine di sé negativa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e giustifica l’immagine che abbiamo di noi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(è disfunzionale)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430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err="1">
                <a:latin typeface="Tahoma" charset="0"/>
                <a:cs typeface="+mn-cs"/>
              </a:rPr>
              <a:t>Brockner</a:t>
            </a:r>
            <a:r>
              <a:rPr lang="it-IT" dirty="0">
                <a:latin typeface="Tahoma" charset="0"/>
                <a:cs typeface="+mn-cs"/>
              </a:rPr>
              <a:t> &amp; </a:t>
            </a:r>
            <a:r>
              <a:rPr lang="it-IT" dirty="0" err="1">
                <a:latin typeface="Tahoma" charset="0"/>
                <a:cs typeface="+mn-cs"/>
              </a:rPr>
              <a:t>Guare</a:t>
            </a:r>
            <a:r>
              <a:rPr lang="it-IT" dirty="0">
                <a:latin typeface="Tahoma" charset="0"/>
                <a:cs typeface="+mn-cs"/>
              </a:rPr>
              <a:t> (1983)</a:t>
            </a:r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Somministrazione di una scala di autostima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 lvl="2" eaLnBrk="1" hangingPunct="1">
              <a:defRPr/>
            </a:pPr>
            <a:r>
              <a:rPr lang="it-IT" dirty="0">
                <a:latin typeface="Tahoma" charset="0"/>
              </a:rPr>
              <a:t>Rosenberg self-</a:t>
            </a:r>
            <a:r>
              <a:rPr lang="it-IT" dirty="0" err="1">
                <a:latin typeface="Tahoma" charset="0"/>
              </a:rPr>
              <a:t>esteem</a:t>
            </a:r>
            <a:r>
              <a:rPr lang="it-IT" dirty="0">
                <a:latin typeface="Tahoma" charset="0"/>
              </a:rPr>
              <a:t> Scale</a:t>
            </a:r>
          </a:p>
          <a:p>
            <a:pPr eaLnBrk="1" hangingPunct="1"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681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6037" r="-16037"/>
          <a:stretch/>
        </p:blipFill>
        <p:spPr>
          <a:xfrm>
            <a:off x="685800" y="1322388"/>
            <a:ext cx="7772400" cy="5535612"/>
          </a:xfrm>
        </p:spPr>
      </p:pic>
    </p:spTree>
    <p:extLst>
      <p:ext uri="{BB962C8B-B14F-4D97-AF65-F5344CB8AC3E}">
        <p14:creationId xmlns:p14="http://schemas.microsoft.com/office/powerpoint/2010/main" val="2778284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Divisione del campione in individui ad Alta vs Bassa AS</a:t>
            </a:r>
          </a:p>
        </p:txBody>
      </p:sp>
    </p:spTree>
    <p:extLst>
      <p:ext uri="{BB962C8B-B14F-4D97-AF65-F5344CB8AC3E}">
        <p14:creationId xmlns:p14="http://schemas.microsoft.com/office/powerpoint/2010/main" val="654039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Somministrazione a tutti i partecipanti di un compito logico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Il compito non prevedeva soluzioni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 partecipanti non sapevano che non prevedesse soluzioni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873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Manipolazione del feedback sulla prova (non risolvibile)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Ossia viene detto qualcosa ai partecipanti sulla loro incapacità a risolvere il compito logico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dirty="0">
              <a:latin typeface="Tahoma" charset="0"/>
              <a:cs typeface="+mn-cs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48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G1: attribuzione interna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il compito era estremamente facile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quindi il fallimento era dovuto alle tue scarse capacità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241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G2: attribuzione esterna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 </a:t>
            </a:r>
            <a:r>
              <a:rPr lang="it-IT" dirty="0">
                <a:latin typeface="Tahoma" charset="0"/>
                <a:sym typeface="Wingdings" charset="0"/>
              </a:rPr>
              <a:t> il compito era estremamente difficile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quindi il fallimento era dovuto alla qualità del compito, non    alle tue capacità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22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  <a:cs typeface="+mn-cs"/>
                <a:sym typeface="Wingdings" charset="0"/>
              </a:rPr>
              <a:t>G3: nessun feedback (controllo)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695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In seguito tutti i partecipanti dovevano svolgere una seconda prova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Questa prova prevedeva soluzioni 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molto più facile della precedente</a:t>
            </a: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7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Secondo </a:t>
            </a:r>
            <a:r>
              <a:rPr lang="it-IT" dirty="0" err="1"/>
              <a:t>Heider</a:t>
            </a:r>
            <a:r>
              <a:rPr lang="it-IT" dirty="0"/>
              <a:t> (1958) l’essere umano, come gli scienziati, sviluppa delle teorie sul comportamento altrui e sul proprio comportamento</a:t>
            </a:r>
          </a:p>
        </p:txBody>
      </p:sp>
    </p:spTree>
    <p:extLst>
      <p:ext uri="{BB962C8B-B14F-4D97-AF65-F5344CB8AC3E}">
        <p14:creationId xmlns:p14="http://schemas.microsoft.com/office/powerpoint/2010/main" val="28204312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La </a:t>
            </a:r>
            <a:r>
              <a:rPr lang="en-US" dirty="0" err="1">
                <a:cs typeface="+mn-cs"/>
              </a:rPr>
              <a:t>prestazione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effettiva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questo</a:t>
            </a:r>
            <a:r>
              <a:rPr lang="en-US" dirty="0">
                <a:cs typeface="+mn-cs"/>
              </a:rPr>
              <a:t> secondo </a:t>
            </a:r>
            <a:r>
              <a:rPr lang="en-US" dirty="0" err="1">
                <a:cs typeface="+mn-cs"/>
              </a:rPr>
              <a:t>compito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veniva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registrata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dagli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sperimentatori</a:t>
            </a:r>
            <a:r>
              <a:rPr lang="en-US" dirty="0">
                <a:cs typeface="+mn-cs"/>
              </a:rPr>
              <a:t>.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err="1">
                <a:cs typeface="+mn-cs"/>
              </a:rPr>
              <a:t>Disegno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Sperimentale</a:t>
            </a:r>
            <a:r>
              <a:rPr lang="en-US" dirty="0">
                <a:cs typeface="+mn-cs"/>
              </a:rPr>
              <a:t>? </a:t>
            </a:r>
            <a:r>
              <a:rPr lang="en-US" dirty="0" err="1">
                <a:cs typeface="+mn-cs"/>
              </a:rPr>
              <a:t>Ipotesi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488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ad AAU non presentano variazioni nella performance in funzione del tipo di feed-back</a:t>
            </a:r>
          </a:p>
          <a:p>
            <a:pPr eaLnBrk="1" hangingPunct="1">
              <a:defRPr/>
            </a:pPr>
            <a:endParaRPr lang="it-IT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a BAU presentano variazioni nella performance in funzione del tipo di feed-back</a:t>
            </a: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2210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it-IT" dirty="0">
              <a:latin typeface="Tahoma" charset="0"/>
              <a:cs typeface="+mj-cs"/>
            </a:endParaRPr>
          </a:p>
        </p:txBody>
      </p:sp>
      <p:graphicFrame>
        <p:nvGraphicFramePr>
          <p:cNvPr id="5120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94621"/>
              </p:ext>
            </p:extLst>
          </p:nvPr>
        </p:nvGraphicFramePr>
        <p:xfrm>
          <a:off x="1498225" y="2038256"/>
          <a:ext cx="6083300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Grafico" r:id="rId3" imgW="6096000" imgH="4064000" progId="MSGraph.Chart.8">
                  <p:embed followColorScheme="full"/>
                </p:oleObj>
              </mc:Choice>
              <mc:Fallback>
                <p:oleObj name="Grafico" r:id="rId3" imgW="6096000" imgH="4064000" progId="MSGraph.Chart.8">
                  <p:embed followColorScheme="full"/>
                  <p:pic>
                    <p:nvPicPr>
                      <p:cNvPr id="5120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225" y="2038256"/>
                        <a:ext cx="6083300" cy="405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10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Non sono solo le nostre capacità in assoluto a determinare le nostre prestazioni</a:t>
            </a: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Ma il modo che ci percepiamo in relazione alle nostre capacità</a:t>
            </a: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Le modalità con cui interpretiamo i nostri successi insuccessi attuali alla luce della nostra storia passata</a:t>
            </a:r>
          </a:p>
          <a:p>
            <a:pPr eaLnBrk="1" hangingPunct="1">
              <a:defRPr/>
            </a:pP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45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 </a:t>
            </a:r>
            <a:r>
              <a:rPr lang="en-US" dirty="0" err="1"/>
              <a:t>facciamo</a:t>
            </a:r>
            <a:r>
              <a:rPr lang="en-US" dirty="0"/>
              <a:t> </a:t>
            </a:r>
            <a:r>
              <a:rPr lang="en-US" dirty="0" err="1"/>
              <a:t>ricorso</a:t>
            </a:r>
            <a:r>
              <a:rPr lang="en-US" dirty="0"/>
              <a:t> </a:t>
            </a:r>
            <a:r>
              <a:rPr lang="en-US" dirty="0" err="1"/>
              <a:t>equamente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attribuzioni</a:t>
            </a:r>
            <a:r>
              <a:rPr lang="en-US" dirty="0"/>
              <a:t> interne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esterne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it-IT" dirty="0">
                <a:latin typeface="Tahoma" charset="0"/>
              </a:rPr>
              <a:t>Esistenza di una asimmetria tra il ricorso a spiegazioni di tipo disposizionale e situazionale</a:t>
            </a:r>
          </a:p>
        </p:txBody>
      </p:sp>
    </p:spTree>
    <p:extLst>
      <p:ext uri="{BB962C8B-B14F-4D97-AF65-F5344CB8AC3E}">
        <p14:creationId xmlns:p14="http://schemas.microsoft.com/office/powerpoint/2010/main" val="32695914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Abbiamo la tendenza ad inferire una disposizione a partire da un comportamento</a:t>
            </a:r>
          </a:p>
        </p:txBody>
      </p:sp>
    </p:spTree>
    <p:extLst>
      <p:ext uri="{BB962C8B-B14F-4D97-AF65-F5344CB8AC3E}">
        <p14:creationId xmlns:p14="http://schemas.microsoft.com/office/powerpoint/2010/main" val="4174595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Ossia vedendo un comportamento (fare un’offerta a un istituto di beneficienza) associamo spontaneamente un tratto (essere caritatevole)</a:t>
            </a:r>
          </a:p>
        </p:txBody>
      </p:sp>
    </p:spTree>
    <p:extLst>
      <p:ext uri="{BB962C8B-B14F-4D97-AF65-F5344CB8AC3E}">
        <p14:creationId xmlns:p14="http://schemas.microsoft.com/office/powerpoint/2010/main" val="999820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Inferenze corrispondenti:</a:t>
            </a:r>
          </a:p>
          <a:p>
            <a:r>
              <a:rPr lang="it-IT" dirty="0"/>
              <a:t>Questa tendenza è tanto più forte quanto più siamo in grado di stabilire se il comportamento</a:t>
            </a:r>
          </a:p>
          <a:p>
            <a:r>
              <a:rPr lang="it-IT" dirty="0"/>
              <a:t>È una scelta libera</a:t>
            </a:r>
          </a:p>
          <a:p>
            <a:r>
              <a:rPr lang="it-IT" dirty="0"/>
              <a:t>È una scelta basata sulle norme (desiderabilità sociale)</a:t>
            </a:r>
          </a:p>
        </p:txBody>
      </p:sp>
    </p:spTree>
    <p:extLst>
      <p:ext uri="{BB962C8B-B14F-4D97-AF65-F5344CB8AC3E}">
        <p14:creationId xmlns:p14="http://schemas.microsoft.com/office/powerpoint/2010/main" val="122335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La tendenza alle Inferenze corrispondenti ci porta a compiere un errore sistematico (</a:t>
            </a:r>
            <a:r>
              <a:rPr lang="it-IT" dirty="0" err="1"/>
              <a:t>bias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Errore fondamentale di attribuzione// </a:t>
            </a:r>
            <a:r>
              <a:rPr lang="it-IT" dirty="0" err="1"/>
              <a:t>bias</a:t>
            </a:r>
            <a:r>
              <a:rPr lang="it-IT" dirty="0"/>
              <a:t> di corrispondenza</a:t>
            </a:r>
          </a:p>
        </p:txBody>
      </p:sp>
    </p:spTree>
    <p:extLst>
      <p:ext uri="{BB962C8B-B14F-4D97-AF65-F5344CB8AC3E}">
        <p14:creationId xmlns:p14="http://schemas.microsoft.com/office/powerpoint/2010/main" val="1380681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(US) dovevano leggere un brano relativo alla politica di Fidel Castro che era stato scritto da una persona (autore)</a:t>
            </a:r>
          </a:p>
        </p:txBody>
      </p:sp>
    </p:spTree>
    <p:extLst>
      <p:ext uri="{BB962C8B-B14F-4D97-AF65-F5344CB8AC3E}">
        <p14:creationId xmlns:p14="http://schemas.microsoft.com/office/powerpoint/2010/main" val="147605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Queste teorie sono dette ingenue perché </a:t>
            </a:r>
          </a:p>
          <a:p>
            <a:endParaRPr lang="it-IT" dirty="0"/>
          </a:p>
          <a:p>
            <a:pPr lvl="1"/>
            <a:r>
              <a:rPr lang="it-IT" dirty="0"/>
              <a:t>non vengono sviluppate attraverso un sistema sperimentale</a:t>
            </a:r>
          </a:p>
          <a:p>
            <a:pPr lvl="1"/>
            <a:r>
              <a:rPr lang="it-IT" dirty="0"/>
              <a:t>non sappiamo fornire una ‘ragione’ alla base delle nostre teorie</a:t>
            </a:r>
          </a:p>
        </p:txBody>
      </p:sp>
    </p:spTree>
    <p:extLst>
      <p:ext uri="{BB962C8B-B14F-4D97-AF65-F5344CB8AC3E}">
        <p14:creationId xmlns:p14="http://schemas.microsoft.com/office/powerpoint/2010/main" val="7656190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endParaRPr lang="it-IT" dirty="0"/>
          </a:p>
          <a:p>
            <a:r>
              <a:rPr lang="it-IT" dirty="0"/>
              <a:t>Il brano era  a favore di Castro vs. contro Castro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18100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L’autore aveva scelto liberamento la posizione espressa nel brano (scelta libera)</a:t>
            </a:r>
          </a:p>
          <a:p>
            <a:pPr lvl="1"/>
            <a:r>
              <a:rPr lang="it-IT" dirty="0"/>
              <a:t>oppure</a:t>
            </a:r>
          </a:p>
          <a:p>
            <a:r>
              <a:rPr lang="it-IT" dirty="0"/>
              <a:t>All’autore era stato chiesto dallo sperimentatore di scrivere la posizione espressa nel brano (costrizione)</a:t>
            </a:r>
          </a:p>
        </p:txBody>
      </p:sp>
    </p:spTree>
    <p:extLst>
      <p:ext uri="{BB962C8B-B14F-4D97-AF65-F5344CB8AC3E}">
        <p14:creationId xmlns:p14="http://schemas.microsoft.com/office/powerpoint/2010/main" val="28743364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Indipendentemente dalla condizione sperimentale, i partecipanti dovevano indicare quanto l’autore avessero un atteggiamento anti-castro (0) </a:t>
            </a:r>
            <a:r>
              <a:rPr lang="mr-IN" dirty="0"/>
              <a:t>–</a:t>
            </a:r>
            <a:r>
              <a:rPr lang="it-IT" dirty="0"/>
              <a:t> pro-castro (100%)</a:t>
            </a:r>
          </a:p>
          <a:p>
            <a:endParaRPr lang="it-IT" dirty="0"/>
          </a:p>
          <a:p>
            <a:r>
              <a:rPr lang="it-IT" dirty="0"/>
              <a:t>Analisi sperimentale</a:t>
            </a:r>
          </a:p>
        </p:txBody>
      </p:sp>
    </p:spTree>
    <p:extLst>
      <p:ext uri="{BB962C8B-B14F-4D97-AF65-F5344CB8AC3E}">
        <p14:creationId xmlns:p14="http://schemas.microsoft.com/office/powerpoint/2010/main" val="31418969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Scelta libera </a:t>
            </a:r>
            <a:r>
              <a:rPr lang="mr-IN" dirty="0"/>
              <a:t>–</a:t>
            </a:r>
            <a:r>
              <a:rPr lang="it-IT" dirty="0"/>
              <a:t> il contenuto del testo dovrebbe condurci a una attribuzione disposizionale </a:t>
            </a:r>
          </a:p>
          <a:p>
            <a:r>
              <a:rPr lang="it-IT" dirty="0"/>
              <a:t>Ossia, se il brano era pro-castro, dovrei inferire l’atteggiamento corrispondente nell’autore</a:t>
            </a:r>
          </a:p>
          <a:p>
            <a:r>
              <a:rPr lang="it-IT" dirty="0"/>
              <a:t>se il brano era anti-castro, dovrei inferire l’atteggiamento corrispondente nell’autore</a:t>
            </a:r>
          </a:p>
          <a:p>
            <a:r>
              <a:rPr lang="it-IT" b="1" dirty="0"/>
              <a:t>Attribuzione disposizionale (inferenza corrispondente)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43244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dirty="0"/>
              <a:t>Costrizione </a:t>
            </a:r>
            <a:r>
              <a:rPr lang="mr-IN" dirty="0"/>
              <a:t>–</a:t>
            </a:r>
            <a:r>
              <a:rPr lang="it-IT" dirty="0"/>
              <a:t> dovremmo correggere l’inferenza corrispondente per l’informazione contestuale</a:t>
            </a:r>
          </a:p>
          <a:p>
            <a:endParaRPr lang="it-IT" dirty="0"/>
          </a:p>
          <a:p>
            <a:r>
              <a:rPr lang="it-IT" dirty="0"/>
              <a:t>Ossia, il brano non rispecchia la posizione dell’autore</a:t>
            </a:r>
          </a:p>
          <a:p>
            <a:r>
              <a:rPr lang="it-IT" dirty="0"/>
              <a:t>Non dovrei fare attribuzione disposizionale</a:t>
            </a:r>
          </a:p>
          <a:p>
            <a:r>
              <a:rPr lang="it-IT" dirty="0"/>
              <a:t>Risultati?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1470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72982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1769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7128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62330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Consiste nella tendenza ad attribuire il comportamento a stabili disposizioni di fondo persino di fronte a forti prove della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26465803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Sopravalutiamo le cause interne nel giudicare il comportamento degli altri </a:t>
            </a:r>
          </a:p>
          <a:p>
            <a:r>
              <a:rPr lang="it-IT" dirty="0"/>
              <a:t>Sottovalutiamo/non correggiamo pienamente questa inferenza anche in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3301784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 si manifesta</a:t>
            </a:r>
            <a:r>
              <a:rPr lang="it-IT" dirty="0"/>
              <a:t>:</a:t>
            </a:r>
          </a:p>
          <a:p>
            <a:r>
              <a:rPr lang="it-IT" dirty="0"/>
              <a:t>Perché ci focalizziamo sulla persona e non sul contesto (attenzione)</a:t>
            </a:r>
          </a:p>
          <a:p>
            <a:r>
              <a:rPr lang="it-IT" dirty="0"/>
              <a:t>L’altra persona è più saliente (rispetto al contesto)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701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Secondo </a:t>
            </a:r>
            <a:r>
              <a:rPr lang="it-IT" dirty="0" err="1"/>
              <a:t>Heider</a:t>
            </a:r>
            <a:r>
              <a:rPr lang="it-IT" dirty="0"/>
              <a:t> (1958) l’essere umano ha una tendenza spontanea a ‘spiegare’ tramite l’identificazione delle cause</a:t>
            </a:r>
          </a:p>
        </p:txBody>
      </p:sp>
    </p:spTree>
    <p:extLst>
      <p:ext uri="{BB962C8B-B14F-4D97-AF65-F5344CB8AC3E}">
        <p14:creationId xmlns:p14="http://schemas.microsoft.com/office/powerpoint/2010/main" val="2729446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Jones &amp; Harris (1967)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Ci sono culture individualiste </a:t>
            </a:r>
            <a:r>
              <a:rPr lang="mr-IN" dirty="0"/>
              <a:t>–</a:t>
            </a:r>
            <a:r>
              <a:rPr lang="it-IT" dirty="0"/>
              <a:t> collettiviste</a:t>
            </a:r>
          </a:p>
          <a:p>
            <a:r>
              <a:rPr lang="it-IT" dirty="0"/>
              <a:t>Le culture collettiviste hanno una più marcata propensione ad adeguare il proprio comportamento a norme situazionali/contesto sociale</a:t>
            </a:r>
          </a:p>
          <a:p>
            <a:r>
              <a:rPr lang="it-IT" dirty="0"/>
              <a:t>Più focus sulla situazione  - </a:t>
            </a:r>
            <a:r>
              <a:rPr lang="it-IT" dirty="0" err="1"/>
              <a:t>err</a:t>
            </a:r>
            <a:r>
              <a:rPr lang="it-IT" dirty="0"/>
              <a:t>. </a:t>
            </a:r>
            <a:r>
              <a:rPr lang="it-IT" dirty="0" err="1"/>
              <a:t>fond</a:t>
            </a:r>
            <a:r>
              <a:rPr lang="it-IT" dirty="0"/>
              <a:t>. meno marcato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00151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Morris</a:t>
            </a:r>
            <a:r>
              <a:rPr lang="it-IT" dirty="0"/>
              <a:t> &amp; </a:t>
            </a:r>
            <a:r>
              <a:rPr lang="it-IT" dirty="0" err="1"/>
              <a:t>Peng</a:t>
            </a:r>
            <a:r>
              <a:rPr lang="it-IT" dirty="0"/>
              <a:t> (1984): </a:t>
            </a:r>
          </a:p>
          <a:p>
            <a:r>
              <a:rPr lang="it-IT" dirty="0"/>
              <a:t>presentarono a </a:t>
            </a:r>
            <a:r>
              <a:rPr lang="it-IT" dirty="0" err="1"/>
              <a:t>pp</a:t>
            </a:r>
            <a:r>
              <a:rPr lang="it-IT" dirty="0"/>
              <a:t> US e Cinesi un caso di omicidio</a:t>
            </a:r>
          </a:p>
          <a:p>
            <a:r>
              <a:rPr lang="it-IT" dirty="0"/>
              <a:t>chiesero loro di fornire una spiegazione/movente dell’evento</a:t>
            </a:r>
          </a:p>
          <a:p>
            <a:r>
              <a:rPr lang="it-IT" dirty="0"/>
              <a:t>US: cause interne (“era un pazzo!”)</a:t>
            </a:r>
          </a:p>
          <a:p>
            <a:r>
              <a:rPr lang="it-IT" dirty="0"/>
              <a:t>Cinesi: cause situate nella relazione sociale che legavano assassino-vittima-contesto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83787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Chiu</a:t>
            </a:r>
            <a:r>
              <a:rPr lang="it-IT" dirty="0"/>
              <a:t> et al (2000)</a:t>
            </a:r>
          </a:p>
          <a:p>
            <a:r>
              <a:rPr lang="it-IT" dirty="0"/>
              <a:t>presentarono a </a:t>
            </a:r>
            <a:r>
              <a:rPr lang="it-IT" dirty="0" err="1"/>
              <a:t>pp</a:t>
            </a:r>
            <a:r>
              <a:rPr lang="it-IT" dirty="0"/>
              <a:t> US e Cinesi un caso di un preparato galenico ‘sbagliato’ venduto e somministrato a un cliente</a:t>
            </a:r>
          </a:p>
          <a:p>
            <a:r>
              <a:rPr lang="it-IT" dirty="0"/>
              <a:t>US: colpa a chi aveva preparato il farmaco</a:t>
            </a:r>
          </a:p>
          <a:p>
            <a:r>
              <a:rPr lang="it-IT" dirty="0"/>
              <a:t>Cinesi: colpa alla farmacia presso cui il farmacista lavorava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645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pic>
        <p:nvPicPr>
          <p:cNvPr id="4" name="Segnaposto contenuto 3" descr="images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44" r="-379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486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=VTNmLt7QX8E</a:t>
            </a:r>
          </a:p>
        </p:txBody>
      </p:sp>
    </p:spTree>
    <p:extLst>
      <p:ext uri="{BB962C8B-B14F-4D97-AF65-F5344CB8AC3E}">
        <p14:creationId xmlns:p14="http://schemas.microsoft.com/office/powerpoint/2010/main" val="309313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=ZAnt9II-5Co</a:t>
            </a:r>
          </a:p>
        </p:txBody>
      </p:sp>
    </p:spTree>
    <p:extLst>
      <p:ext uri="{BB962C8B-B14F-4D97-AF65-F5344CB8AC3E}">
        <p14:creationId xmlns:p14="http://schemas.microsoft.com/office/powerpoint/2010/main" val="120644547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2769</TotalTime>
  <Words>1669</Words>
  <Application>Microsoft Macintosh PowerPoint</Application>
  <PresentationFormat>Presentazione su schermo (4:3)</PresentationFormat>
  <Paragraphs>266</Paragraphs>
  <Slides>62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62</vt:i4>
      </vt:variant>
    </vt:vector>
  </HeadingPairs>
  <TitlesOfParts>
    <vt:vector size="68" baseType="lpstr">
      <vt:lpstr>Calibri</vt:lpstr>
      <vt:lpstr>Century Gothic</vt:lpstr>
      <vt:lpstr>Tahoma</vt:lpstr>
      <vt:lpstr>Wingdings 2</vt:lpstr>
      <vt:lpstr>Percezione</vt:lpstr>
      <vt:lpstr>Grafico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Successi ed insuccessi</vt:lpstr>
      <vt:lpstr>Attribuzione causale</vt:lpstr>
      <vt:lpstr>Attribuzione causale</vt:lpstr>
      <vt:lpstr>Presentazione standard di PowerPoint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Attribuzione causale</dc:title>
  <dc:creator>Andrea Carnaghi</dc:creator>
  <cp:lastModifiedBy>COLADONATO ROSANDRA [PHD0700043]</cp:lastModifiedBy>
  <cp:revision>43</cp:revision>
  <dcterms:created xsi:type="dcterms:W3CDTF">2017-10-16T14:17:15Z</dcterms:created>
  <dcterms:modified xsi:type="dcterms:W3CDTF">2020-11-13T08:43:32Z</dcterms:modified>
</cp:coreProperties>
</file>