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701" r:id="rId3"/>
  </p:sldMasterIdLst>
  <p:notesMasterIdLst>
    <p:notesMasterId r:id="rId32"/>
  </p:notesMasterIdLst>
  <p:sldIdLst>
    <p:sldId id="379" r:id="rId4"/>
    <p:sldId id="269" r:id="rId5"/>
    <p:sldId id="267" r:id="rId6"/>
    <p:sldId id="426" r:id="rId7"/>
    <p:sldId id="271" r:id="rId8"/>
    <p:sldId id="427" r:id="rId9"/>
    <p:sldId id="413" r:id="rId10"/>
    <p:sldId id="274" r:id="rId11"/>
    <p:sldId id="429" r:id="rId12"/>
    <p:sldId id="428" r:id="rId13"/>
    <p:sldId id="295" r:id="rId14"/>
    <p:sldId id="297" r:id="rId15"/>
    <p:sldId id="299" r:id="rId16"/>
    <p:sldId id="301" r:id="rId17"/>
    <p:sldId id="302" r:id="rId18"/>
    <p:sldId id="303" r:id="rId19"/>
    <p:sldId id="305" r:id="rId20"/>
    <p:sldId id="307" r:id="rId21"/>
    <p:sldId id="430" r:id="rId22"/>
    <p:sldId id="308" r:id="rId23"/>
    <p:sldId id="309" r:id="rId24"/>
    <p:sldId id="320" r:id="rId25"/>
    <p:sldId id="321" r:id="rId26"/>
    <p:sldId id="434" r:id="rId27"/>
    <p:sldId id="435" r:id="rId28"/>
    <p:sldId id="432" r:id="rId29"/>
    <p:sldId id="433" r:id="rId30"/>
    <p:sldId id="268" r:id="rId31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8"/>
    <p:restoredTop sz="94720"/>
  </p:normalViewPr>
  <p:slideViewPr>
    <p:cSldViewPr>
      <p:cViewPr varScale="1">
        <p:scale>
          <a:sx n="105" d="100"/>
          <a:sy n="105" d="100"/>
        </p:scale>
        <p:origin x="30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473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2E00D9-AC2F-4482-8A53-BB31185F1ADC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991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CB3B884-203D-4E9C-97EA-AC5C28B2BE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921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350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EA16610-0A60-4D59-9E12-9A17A5F7D29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7786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864E08B-55DD-4228-80EB-EC91A0F7AEE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0073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67CCE02-75B3-4705-8397-142DE06C588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6551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05EDD12-D5C1-4349-AB89-47DEC29C610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4035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5313BFB-5674-45E2-901F-D92B01F3A9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69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153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259538-D244-47FF-8B4B-6C978EEAE61C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71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DD202-1244-4B8E-97B9-2238590EA513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01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01985CC-EBE7-4A8A-9893-69284454195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5279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542DC8-2B69-4774-9B75-7CF2153772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332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A21A47-D7DC-4D82-8F12-603A51C04B7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678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23563D2-A557-45D4-B7A1-062337541A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5410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09EFEC1-C240-45AD-900F-3173EC2CBEC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505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5083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358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68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4410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6856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6535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814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2587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7184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13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5045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1259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555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15985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AEF82-9206-4001-A067-1974C1D262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4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8A70E8-037A-4AA1-9E69-BAD3BCFEB76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041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AFA1C-44AB-4A5A-AD16-444D86B824D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56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F15B9-BFE0-4791-A5C4-95F6A6A99CB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525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74252-FA16-4418-B031-D75367B5610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612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618AD-2CAA-4215-A9E2-390685F3883A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725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FEA62-6292-4EFB-83E8-B60E0DBDBFC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1880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6D861F-E8A0-4DBC-8DE4-7EDD869070D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802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3E1302-58A9-4440-810E-FF6C335DA30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355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F5D79-90BD-4953-9AC9-90D439D18DF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3891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799552-3DF9-42EF-ADA4-CFC8686510B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9196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22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F5118ECE-B5C9-4E72-9DBE-B5CEBF03A1F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519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59681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715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70C747C9-C6D4-40BD-85F2-44A9C1A88494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1742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ARGOMENTI PROPEDEUTICI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al modulo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SEMEIOTICA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 </a:t>
            </a:r>
            <a:r>
              <a:rPr lang="it-IT" dirty="0" err="1">
                <a:solidFill>
                  <a:schemeClr val="tx1"/>
                </a:solidFill>
              </a:rPr>
              <a:t>R</a:t>
            </a:r>
            <a:r>
              <a:rPr lang="it-IT" dirty="0">
                <a:solidFill>
                  <a:schemeClr val="tx1"/>
                </a:solidFill>
              </a:rPr>
              <a:t> L</a:t>
            </a:r>
          </a:p>
        </p:txBody>
      </p:sp>
    </p:spTree>
    <p:extLst>
      <p:ext uri="{BB962C8B-B14F-4D97-AF65-F5344CB8AC3E}">
        <p14:creationId xmlns:p14="http://schemas.microsoft.com/office/powerpoint/2010/main" val="240252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688632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INTERCOSTALI e SOTTOCOSTALI: sono innervati da Nervi Intercostali. Gli INTERCOSTALI INTERNI e SOTTOCOSTALI abbassano le coste (ESPIRAZIONE). Gli INTERCOSTALI ESTERNI innalzano le Coste (INSPIRAZIONE), in sinergia con gli ELEVATORI delle COSTE.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726497"/>
              </p:ext>
            </p:extLst>
          </p:nvPr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3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2294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  <p:extLst>
      <p:ext uri="{BB962C8B-B14F-4D97-AF65-F5344CB8AC3E}">
        <p14:creationId xmlns:p14="http://schemas.microsoft.com/office/powerpoint/2010/main" val="3140603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3508" y="-609"/>
            <a:ext cx="885698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duster" panose="03050602040202020205" pitchFamily="66" charset="77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Chalkduster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duster" panose="03050602040202020205" pitchFamily="66" charset="77"/>
              </a:rPr>
              <a:t>MUSCOLI DELLA PARETE ADDOMINALE POSTERIORE (Diaframma, Quadrato dei Lombi, Grande e Piccolo Psoas)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Chalkduster" panose="03050602040202020205" pitchFamily="66" charset="77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duster" panose="03050602040202020205" pitchFamily="66" charset="77"/>
              </a:rPr>
              <a:t>MUSCOLI DELLA PARETE ADDOMINALE ANTERO-LATERALE (Retto dell’Addome, Obliqui Esterno e Interno, Trasverso dell’ Addome)</a:t>
            </a:r>
          </a:p>
        </p:txBody>
      </p:sp>
    </p:spTree>
    <p:extLst>
      <p:ext uri="{BB962C8B-B14F-4D97-AF65-F5344CB8AC3E}">
        <p14:creationId xmlns:p14="http://schemas.microsoft.com/office/powerpoint/2010/main" val="15862603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587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POSTERIORE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174750"/>
            <a:ext cx="7596187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372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ADDOMINALE ANTERIORE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0" y="990600"/>
            <a:ext cx="47672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622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9144000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Notevole rilevanza è pure rivestita dai sistemi fasciali di competenza dei muscoli coinvolti nella sua costituzione</a:t>
            </a:r>
          </a:p>
        </p:txBody>
      </p:sp>
    </p:spTree>
    <p:extLst>
      <p:ext uri="{BB962C8B-B14F-4D97-AF65-F5344CB8AC3E}">
        <p14:creationId xmlns:p14="http://schemas.microsoft.com/office/powerpoint/2010/main" val="968993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9" r="5771" b="5559"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323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16192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" t="2730" r="3804" b="6104"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00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3" y="-101774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8388"/>
            <a:ext cx="72390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100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E3D0E4D-2944-E94D-88A2-1A57B9B6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84"/>
            <a:ext cx="9144000" cy="113823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PARETE ADDOMINALE ANTERO-LATERALE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B702D5A-A216-7242-8791-92117B0D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58924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ADDOMINALE: dalle coste tra la 5a e la 7a alla SINFISI PUBICA. Flessione Anteriore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ESTERNO: dalle COSTE (5°-12°) all’ ILEO (Osso dell’Anca).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INTERNO: dalle COSTE (10°-12°) all’ ILEO.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DELL’ADDOME: dalle COSTE (10°-12°) all’ ILEO. SPOSTAMENTO MEDIALE DELLE COSTE (ESPIRAZIONE)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7265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8382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PARETE ANTERIORE DEL CORPO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4408488" cy="52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1557338"/>
            <a:ext cx="4606925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25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APONEUROSI DEI MUSCOLI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1143000"/>
            <a:ext cx="7776864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VANNO A  COSTITUIRE INFERIORMENTE IL CANALE INGUINALE CHE, NEL MASCHIO, COSTITUISCE IL TRAGITTO PER LA DISCESA DEL TESTICOLO. NELLA FEMMINA CONTENGONO IL LEGAMENTO ROTONDO DELL’ UTERO </a:t>
            </a:r>
          </a:p>
        </p:txBody>
      </p:sp>
    </p:spTree>
    <p:extLst>
      <p:ext uri="{BB962C8B-B14F-4D97-AF65-F5344CB8AC3E}">
        <p14:creationId xmlns:p14="http://schemas.microsoft.com/office/powerpoint/2010/main" val="3681643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040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GUAINE DELLA PARETE ADDOMINALE ANTERO-LATERALE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7" y="1844824"/>
            <a:ext cx="9140263" cy="49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231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7400" y="113600"/>
            <a:ext cx="8991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ADDOME: PARETE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ANTERO-LATERALE e CANALE INGUINALE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70"/>
          <a:stretch/>
        </p:blipFill>
        <p:spPr bwMode="auto">
          <a:xfrm>
            <a:off x="328724" y="2204864"/>
            <a:ext cx="8568952" cy="38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577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B27348-9855-A448-8060-7D3BC8AF3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3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65" y="0"/>
            <a:ext cx="629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1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477833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ed ELEVATORI DELLE COSTE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DIAFRAMMA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834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4870"/>
            <a:ext cx="7272808" cy="5256584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N.B.: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8964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79193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MOVIMENTI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movimenti inerenti la GABBIA TORACICA, seppure individualmente minimi, sono tuttavia gli indispensabili negli ATTI RESPIRATORI (Inspirazione ed Espirazione)</a:t>
            </a:r>
          </a:p>
        </p:txBody>
      </p:sp>
    </p:spTree>
    <p:extLst>
      <p:ext uri="{BB962C8B-B14F-4D97-AF65-F5344CB8AC3E}">
        <p14:creationId xmlns:p14="http://schemas.microsoft.com/office/powerpoint/2010/main" val="4148121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C1CAF-6C3E-3441-AEFC-EE5FC0E9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8588"/>
            <a:ext cx="8856984" cy="78013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TRONCO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E66CA-F0F6-0348-AB52-2EF23162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04056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Oltre ad essere classificati in Superficiali e Profondi, possono essere collocati topograficamente:</a:t>
            </a:r>
          </a:p>
          <a:p>
            <a:endParaRPr 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TORACE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ADDOMINALI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PELVI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893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838200"/>
            <a:ext cx="7848872" cy="52578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DIAFRAMMA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INTRINSECI DEL TORACE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ESTRINSECI DEL TORACE suddivisi in :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TORACO-APPENDICOLARI: SONO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QUELLI CHE CONNETTONO LA PARTE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ANTERO-LATERALE DEL TORACE ALL’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ARTO SUPERIORE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SPINO-APPENDICOLARI: CONNETTONO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ARTO SUPERIORE CON IL DORSO,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ovvero SIA LA PORZIONE TORACICA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sia ADDOMINALE della Parete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rgbClr val="99FF33"/>
              </a:solidFill>
              <a:latin typeface="Arial" panose="020B06040202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42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2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5735"/>
            <a:ext cx="5768529" cy="67662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05EF1D3-A88D-064D-AB57-6F8D1CBC80B6}"/>
              </a:ext>
            </a:extLst>
          </p:cNvPr>
          <p:cNvSpPr txBox="1">
            <a:spLocks/>
          </p:cNvSpPr>
          <p:nvPr/>
        </p:nvSpPr>
        <p:spPr>
          <a:xfrm rot="-5400000">
            <a:off x="-3600908" y="2240868"/>
            <a:ext cx="8928992" cy="792088"/>
          </a:xfrm>
          <a:prstGeom prst="rect">
            <a:avLst/>
          </a:prstGeom>
        </p:spPr>
        <p:txBody>
          <a:bodyPr/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12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it-IT" sz="3600" b="0">
                <a:solidFill>
                  <a:srgbClr val="000000"/>
                </a:solidFill>
                <a:effectLst/>
                <a:latin typeface="Cooper Black" panose="0208090404030B020404" pitchFamily="18" charset="77"/>
                <a:ea typeface="SimSun" panose="02010600030101010101" pitchFamily="2" charset="-122"/>
              </a:rPr>
              <a:t>DIAFRAMMA</a:t>
            </a:r>
            <a:endParaRPr lang="it-IT" sz="3600" dirty="0">
              <a:solidFill>
                <a:schemeClr val="tx1"/>
              </a:solidFill>
              <a:latin typeface="Cooper Black" panose="0208090404030B020404" pitchFamily="18" charset="77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5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4FFEA-48BE-A048-BB5B-C0A1076B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92088"/>
          </a:xfrm>
        </p:spPr>
        <p:txBody>
          <a:bodyPr/>
          <a:lstStyle/>
          <a:p>
            <a:r>
              <a:rPr lang="it-IT" sz="3600" b="0" dirty="0">
                <a:solidFill>
                  <a:srgbClr val="000000"/>
                </a:solidFill>
                <a:effectLst/>
                <a:latin typeface="Cooper Black" panose="0208090404030B020404" pitchFamily="18" charset="77"/>
                <a:ea typeface="SimSun" panose="02010600030101010101" pitchFamily="2" charset="-122"/>
              </a:rPr>
              <a:t>DIAFRAMMA</a:t>
            </a:r>
            <a:endParaRPr lang="it-IT" sz="3600" dirty="0">
              <a:solidFill>
                <a:schemeClr val="tx1"/>
              </a:solidFill>
              <a:latin typeface="Cooper Black" panose="0208090404030B020404" pitchFamily="18" charset="77"/>
              <a:cs typeface="Gurmukhi MN" panose="02020600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8AD78E-2E28-D549-AB89-47F1B6DD7118}"/>
              </a:ext>
            </a:extLst>
          </p:cNvPr>
          <p:cNvSpPr txBox="1"/>
          <p:nvPr/>
        </p:nvSpPr>
        <p:spPr>
          <a:xfrm>
            <a:off x="971600" y="548680"/>
            <a:ext cx="741682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S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truttura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muscolare striata scheletrica che separa la cavità toracica dalla cavità addominale e contribuisce alla Parete Addominale Posteriore, assieme al Quadrato dei Lombi e al Grande Psoas..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A forma di cupola, presenta </a:t>
            </a:r>
            <a:r>
              <a:rPr lang="it-IT" dirty="0">
                <a:solidFill>
                  <a:srgbClr val="000000"/>
                </a:solidFill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sul Piano Mediano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un CENTRO FRENICO o APONEUROTICO, nell’ ambito del quale si localizzano gli orifizi per l’ Esofago, l’ Aorta ed il Dotto Toracico e la Vena Cava Inferiore. È un Muscolo INSPIRATORIO, perché con la sua contrazione, fa aumentare il volume della gabbia toracica e favorisce l’espansione dei polmoni nelle Cavità Pleuriche.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lang="it-IT" dirty="0">
              <a:solidFill>
                <a:srgbClr val="000000"/>
              </a:solidFill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È innervato dal Nervo FRENICO del Plesso Cervicale (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mielomeri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spinali C3-C5).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18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ooper Black" panose="0208090404030B020404" pitchFamily="18" charset="77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3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34" r:id="rId6" imgW="0" imgH="0" progId="">
                  <p:embed/>
                </p:oleObj>
              </mc:Choice>
              <mc:Fallback>
                <p:oleObj r:id="rId6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852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68863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TORACE:  dalla Faccia Posteriore dello STERNO raggiunge con fasci obliqui le coste tra la 2a e la 6a. Abbassando le coste, è un muscolo ESPIRATORIO. Innervato da Nervi INTERCOSTALI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5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628A73-53DD-5544-9B2F-ED9857A3A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e 4">
            <a:extLst>
              <a:ext uri="{FF2B5EF4-FFF2-40B4-BE49-F238E27FC236}">
                <a16:creationId xmlns:a16="http://schemas.microsoft.com/office/drawing/2014/main" id="{528C0793-8BCC-6246-B4B5-9E5F98DE2473}"/>
              </a:ext>
            </a:extLst>
          </p:cNvPr>
          <p:cNvSpPr/>
          <p:nvPr/>
        </p:nvSpPr>
        <p:spPr bwMode="auto">
          <a:xfrm>
            <a:off x="7020272" y="4509120"/>
            <a:ext cx="1512168" cy="864096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7158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13813</TotalTime>
  <Words>676</Words>
  <Application>Microsoft Macintosh PowerPoint</Application>
  <PresentationFormat>Presentazione su schermo (4:3)</PresentationFormat>
  <Paragraphs>102</Paragraphs>
  <Slides>28</Slides>
  <Notes>16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28</vt:i4>
      </vt:variant>
    </vt:vector>
  </HeadingPairs>
  <TitlesOfParts>
    <vt:vector size="47" baseType="lpstr">
      <vt:lpstr>Microsoft YaHei</vt:lpstr>
      <vt:lpstr>SimSun</vt:lpstr>
      <vt:lpstr>Arial</vt:lpstr>
      <vt:lpstr>Arial Black</vt:lpstr>
      <vt:lpstr>Chalkboard SE</vt:lpstr>
      <vt:lpstr>Chalkduster</vt:lpstr>
      <vt:lpstr>Comic Sans MS</vt:lpstr>
      <vt:lpstr>Cooper Black</vt:lpstr>
      <vt:lpstr>Copperplate</vt:lpstr>
      <vt:lpstr>Copperplate Gothic Bold</vt:lpstr>
      <vt:lpstr>Garamond</vt:lpstr>
      <vt:lpstr>Gurmukhi MN</vt:lpstr>
      <vt:lpstr>Helvetica</vt:lpstr>
      <vt:lpstr>Lucida Sans Unicode</vt:lpstr>
      <vt:lpstr>Times New Roman</vt:lpstr>
      <vt:lpstr>Wingdings</vt:lpstr>
      <vt:lpstr>Tema di Office</vt:lpstr>
      <vt:lpstr>1_Tema di Office</vt:lpstr>
      <vt:lpstr>3_Tema di Office</vt:lpstr>
      <vt:lpstr>ARGOMENTI PROPEDEUTICI  al modulo SEMEIOTICA  O R L</vt:lpstr>
      <vt:lpstr>PARETE ANTERIORE DEL CORPO</vt:lpstr>
      <vt:lpstr>MOVIMENTI</vt:lpstr>
      <vt:lpstr>MUSCOLI DEL TRONCO</vt:lpstr>
      <vt:lpstr>MUSCOLI DEL TORACE</vt:lpstr>
      <vt:lpstr>Presentazione standard di PowerPoint</vt:lpstr>
      <vt:lpstr>DIAFRAMMA</vt:lpstr>
      <vt:lpstr>DIAFRAMMA: VISIONE SUPERIORE</vt:lpstr>
      <vt:lpstr>MUSCOLI INTRINSECI DEL TORACE</vt:lpstr>
      <vt:lpstr>MUSCOLI INTRINSECI DEL TORACE</vt:lpstr>
      <vt:lpstr>MUSCOLI della REGIONE ADDOMINALE</vt:lpstr>
      <vt:lpstr>MUSCOLI REGIONE ADDOMINALE</vt:lpstr>
      <vt:lpstr>PARETE POSTERIORE DELL’ ADDOME</vt:lpstr>
      <vt:lpstr>PARETE ADDOMINALE ANTERIORE</vt:lpstr>
      <vt:lpstr>MUSCOLI ADDOMINALI  PARETE ANTERO-LATERALE</vt:lpstr>
      <vt:lpstr>MM. RETTO ADDOMINALE  ed OBLIQUO ESTERNO</vt:lpstr>
      <vt:lpstr>MUSCOLO OBLIQUO INTERNO</vt:lpstr>
      <vt:lpstr>MUSCOLO TRASVERSO DELL’ ADDOME</vt:lpstr>
      <vt:lpstr>MUSCOLI DELLA PARETE ADDOMINALE ANTERO-LATERALE</vt:lpstr>
      <vt:lpstr>APONEUROSI DEI MUSCOLI  ANTERO-LATERALI DELL’ ADDOME</vt:lpstr>
      <vt:lpstr>GUAINE DELLA PARETE ADDOMINALE ANTERO-LATERALE</vt:lpstr>
      <vt:lpstr>GUAINE DELLA PARETE ADDOMINALE ANTERO-LATERALE</vt:lpstr>
      <vt:lpstr>ADDOME: PARETE  ANTERO-LATERALE e CANALE INGUINALE</vt:lpstr>
      <vt:lpstr>Presentazione standard di PowerPoint</vt:lpstr>
      <vt:lpstr>QUADRO SINTETICO DEI MUSCOLI INSPIRATORI ED ESPIRATORI</vt:lpstr>
      <vt:lpstr>MUSCOLI  INSPIRATORI</vt:lpstr>
      <vt:lpstr>MUSCOLI  ESPIRATORI</vt:lpstr>
      <vt:lpstr>Presentazione standard di PowerPoint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235</cp:revision>
  <cp:lastPrinted>1601-01-01T00:00:00Z</cp:lastPrinted>
  <dcterms:created xsi:type="dcterms:W3CDTF">2000-11-22T09:35:33Z</dcterms:created>
  <dcterms:modified xsi:type="dcterms:W3CDTF">2020-11-15T10:09:46Z</dcterms:modified>
</cp:coreProperties>
</file>