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Lst>
  <p:notesMasterIdLst>
    <p:notesMasterId r:id="rId90"/>
  </p:notesMasterIdLst>
  <p:sldIdLst>
    <p:sldId id="256" r:id="rId3"/>
    <p:sldId id="258" r:id="rId4"/>
    <p:sldId id="257" r:id="rId5"/>
    <p:sldId id="261" r:id="rId6"/>
    <p:sldId id="493" r:id="rId7"/>
    <p:sldId id="494" r:id="rId8"/>
    <p:sldId id="495" r:id="rId9"/>
    <p:sldId id="496" r:id="rId10"/>
    <p:sldId id="497" r:id="rId11"/>
    <p:sldId id="498" r:id="rId12"/>
    <p:sldId id="499" r:id="rId13"/>
    <p:sldId id="500" r:id="rId14"/>
    <p:sldId id="501" r:id="rId15"/>
    <p:sldId id="262" r:id="rId16"/>
    <p:sldId id="259" r:id="rId17"/>
    <p:sldId id="381" r:id="rId18"/>
    <p:sldId id="266" r:id="rId19"/>
    <p:sldId id="387" r:id="rId20"/>
    <p:sldId id="388" r:id="rId21"/>
    <p:sldId id="390" r:id="rId22"/>
    <p:sldId id="260" r:id="rId23"/>
    <p:sldId id="276" r:id="rId24"/>
    <p:sldId id="393" r:id="rId25"/>
    <p:sldId id="278" r:id="rId26"/>
    <p:sldId id="394" r:id="rId27"/>
    <p:sldId id="279" r:id="rId28"/>
    <p:sldId id="280" r:id="rId29"/>
    <p:sldId id="281" r:id="rId30"/>
    <p:sldId id="284" r:id="rId31"/>
    <p:sldId id="396" r:id="rId32"/>
    <p:sldId id="285" r:id="rId33"/>
    <p:sldId id="282" r:id="rId34"/>
    <p:sldId id="287" r:id="rId35"/>
    <p:sldId id="462" r:id="rId36"/>
    <p:sldId id="403" r:id="rId37"/>
    <p:sldId id="290" r:id="rId38"/>
    <p:sldId id="291" r:id="rId39"/>
    <p:sldId id="293" r:id="rId40"/>
    <p:sldId id="406" r:id="rId41"/>
    <p:sldId id="407" r:id="rId42"/>
    <p:sldId id="292" r:id="rId43"/>
    <p:sldId id="294" r:id="rId44"/>
    <p:sldId id="408" r:id="rId45"/>
    <p:sldId id="298" r:id="rId46"/>
    <p:sldId id="300" r:id="rId47"/>
    <p:sldId id="410" r:id="rId48"/>
    <p:sldId id="301" r:id="rId49"/>
    <p:sldId id="304" r:id="rId50"/>
    <p:sldId id="305" r:id="rId51"/>
    <p:sldId id="307" r:id="rId52"/>
    <p:sldId id="414" r:id="rId53"/>
    <p:sldId id="275" r:id="rId54"/>
    <p:sldId id="416" r:id="rId55"/>
    <p:sldId id="417" r:id="rId56"/>
    <p:sldId id="418" r:id="rId57"/>
    <p:sldId id="311" r:id="rId58"/>
    <p:sldId id="312" r:id="rId59"/>
    <p:sldId id="313" r:id="rId60"/>
    <p:sldId id="314" r:id="rId61"/>
    <p:sldId id="420" r:id="rId62"/>
    <p:sldId id="316" r:id="rId63"/>
    <p:sldId id="427" r:id="rId64"/>
    <p:sldId id="317" r:id="rId65"/>
    <p:sldId id="421" r:id="rId66"/>
    <p:sldId id="423" r:id="rId67"/>
    <p:sldId id="422" r:id="rId68"/>
    <p:sldId id="424" r:id="rId69"/>
    <p:sldId id="321" r:id="rId70"/>
    <p:sldId id="426" r:id="rId71"/>
    <p:sldId id="438" r:id="rId72"/>
    <p:sldId id="335" r:id="rId73"/>
    <p:sldId id="439" r:id="rId74"/>
    <p:sldId id="337" r:id="rId75"/>
    <p:sldId id="338" r:id="rId76"/>
    <p:sldId id="440" r:id="rId77"/>
    <p:sldId id="441" r:id="rId78"/>
    <p:sldId id="339" r:id="rId79"/>
    <p:sldId id="341" r:id="rId80"/>
    <p:sldId id="343" r:id="rId81"/>
    <p:sldId id="448" r:id="rId82"/>
    <p:sldId id="357" r:id="rId83"/>
    <p:sldId id="363" r:id="rId84"/>
    <p:sldId id="451" r:id="rId85"/>
    <p:sldId id="361" r:id="rId86"/>
    <p:sldId id="364" r:id="rId87"/>
    <p:sldId id="453" r:id="rId88"/>
    <p:sldId id="368" r:id="rId89"/>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24"/>
    <p:restoredTop sz="93634"/>
  </p:normalViewPr>
  <p:slideViewPr>
    <p:cSldViewPr>
      <p:cViewPr varScale="1">
        <p:scale>
          <a:sx n="104" d="100"/>
          <a:sy n="104" d="100"/>
        </p:scale>
        <p:origin x="600" y="192"/>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5" name="Rectangle 13"/>
          <p:cNvSpPr>
            <a:spLocks noGrp="1" noChangeArrowheads="1"/>
          </p:cNvSpPr>
          <p:nvPr>
            <p:ph type="hdr"/>
          </p:nvPr>
        </p:nvSpPr>
        <p:spPr bwMode="auto">
          <a:xfrm>
            <a:off x="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6" name="Rectangle 14"/>
          <p:cNvSpPr>
            <a:spLocks noGrp="1" noChangeArrowheads="1"/>
          </p:cNvSpPr>
          <p:nvPr>
            <p:ph type="dt"/>
          </p:nvPr>
        </p:nvSpPr>
        <p:spPr bwMode="auto">
          <a:xfrm>
            <a:off x="388620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7" name="Rectangle 15"/>
          <p:cNvSpPr>
            <a:spLocks noGrp="1" noRot="1" noChangeAspect="1" noChangeArrowheads="1"/>
          </p:cNvSpPr>
          <p:nvPr>
            <p:ph type="sldImg"/>
          </p:nvPr>
        </p:nvSpPr>
        <p:spPr bwMode="auto">
          <a:xfrm>
            <a:off x="1144588" y="687388"/>
            <a:ext cx="4549775" cy="3406775"/>
          </a:xfrm>
          <a:prstGeom prst="rect">
            <a:avLst/>
          </a:prstGeom>
          <a:solidFill>
            <a:srgbClr val="FFFF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8" name="Rectangle 16"/>
          <p:cNvSpPr>
            <a:spLocks noGrp="1" noChangeArrowheads="1"/>
          </p:cNvSpPr>
          <p:nvPr>
            <p:ph type="body"/>
          </p:nvPr>
        </p:nvSpPr>
        <p:spPr bwMode="auto">
          <a:xfrm>
            <a:off x="914400" y="4343400"/>
            <a:ext cx="50101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endParaRPr lang="it-IT" altLang="it-IT"/>
          </a:p>
        </p:txBody>
      </p:sp>
      <p:sp>
        <p:nvSpPr>
          <p:cNvPr id="3089" name="Rectangle 17"/>
          <p:cNvSpPr>
            <a:spLocks noGrp="1" noChangeArrowheads="1"/>
          </p:cNvSpPr>
          <p:nvPr>
            <p:ph type="ftr"/>
          </p:nvPr>
        </p:nvSpPr>
        <p:spPr bwMode="auto">
          <a:xfrm>
            <a:off x="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90" name="Rectangle 18"/>
          <p:cNvSpPr>
            <a:spLocks noGrp="1" noChangeArrowheads="1"/>
          </p:cNvSpPr>
          <p:nvPr>
            <p:ph type="sldNum"/>
          </p:nvPr>
        </p:nvSpPr>
        <p:spPr bwMode="auto">
          <a:xfrm>
            <a:off x="388620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42AB79C2-C74D-4F6B-A705-7BDC5E117FA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3487A39-0A95-4820-B8CE-145728E2A3B7}" type="slidenum">
              <a:rPr lang="it-IT" altLang="it-IT"/>
              <a:pPr/>
              <a:t>1</a:t>
            </a:fld>
            <a:endParaRPr lang="it-IT" altLang="it-IT"/>
          </a:p>
        </p:txBody>
      </p:sp>
      <p:sp>
        <p:nvSpPr>
          <p:cNvPr id="13004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39317F8-9193-4CA3-A27F-C048098B79AE}" type="slidenum">
              <a:rPr lang="it-IT" altLang="it-IT"/>
              <a:pPr/>
              <a:t>14</a:t>
            </a:fld>
            <a:endParaRPr lang="it-IT" altLang="it-IT"/>
          </a:p>
        </p:txBody>
      </p:sp>
      <p:sp>
        <p:nvSpPr>
          <p:cNvPr id="13619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B4B0425-9DE0-4646-8958-19552613857C}" type="slidenum">
              <a:rPr lang="it-IT" altLang="it-IT"/>
              <a:pPr/>
              <a:t>15</a:t>
            </a:fld>
            <a:endParaRPr lang="it-IT" altLang="it-IT"/>
          </a:p>
        </p:txBody>
      </p:sp>
      <p:sp>
        <p:nvSpPr>
          <p:cNvPr id="1331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063B7B7-B0AC-4AF6-8D38-0663FE6118BE}" type="slidenum">
              <a:rPr lang="it-IT" altLang="it-IT"/>
              <a:pPr/>
              <a:t>17</a:t>
            </a:fld>
            <a:endParaRPr lang="it-IT" altLang="it-IT"/>
          </a:p>
        </p:txBody>
      </p:sp>
      <p:sp>
        <p:nvSpPr>
          <p:cNvPr id="14028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73594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2C8388F-A908-4FB8-B460-415B5336517D}" type="slidenum">
              <a:rPr lang="it-IT" altLang="it-IT"/>
              <a:pPr/>
              <a:t>22</a:t>
            </a:fld>
            <a:endParaRPr lang="it-IT" altLang="it-IT"/>
          </a:p>
        </p:txBody>
      </p:sp>
      <p:sp>
        <p:nvSpPr>
          <p:cNvPr id="15052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A6D6B9F-823C-493F-B9E1-4FD401E5D3D7}" type="slidenum">
              <a:rPr lang="it-IT" altLang="it-IT"/>
              <a:pPr/>
              <a:t>24</a:t>
            </a:fld>
            <a:endParaRPr lang="it-IT" altLang="it-IT"/>
          </a:p>
        </p:txBody>
      </p:sp>
      <p:sp>
        <p:nvSpPr>
          <p:cNvPr id="15257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ECC630-D3DD-4E00-B1D8-3BE7CEE41694}" type="slidenum">
              <a:rPr lang="it-IT" altLang="it-IT"/>
              <a:pPr/>
              <a:t>26</a:t>
            </a:fld>
            <a:endParaRPr lang="it-IT" altLang="it-IT"/>
          </a:p>
        </p:txBody>
      </p:sp>
      <p:sp>
        <p:nvSpPr>
          <p:cNvPr id="1536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Rectangle 2"/>
          <p:cNvSpPr txBox="1">
            <a:spLocks noGrp="1" noChangeArrowheads="1"/>
          </p:cNvSpPr>
          <p:nvPr>
            <p:ph type="body" idx="1"/>
          </p:nvPr>
        </p:nvSpPr>
        <p:spPr bwMode="auto">
          <a:xfrm>
            <a:off x="914400" y="4291013"/>
            <a:ext cx="5029200" cy="42291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0466EF3-3FFC-4156-BC9A-9806FF887C4A}" type="slidenum">
              <a:rPr lang="it-IT" altLang="it-IT"/>
              <a:pPr/>
              <a:t>27</a:t>
            </a:fld>
            <a:endParaRPr lang="it-IT" altLang="it-IT"/>
          </a:p>
        </p:txBody>
      </p:sp>
      <p:sp>
        <p:nvSpPr>
          <p:cNvPr id="1546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46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21C3044-DE1C-4660-8651-DB3F5D6CFE07}" type="slidenum">
              <a:rPr lang="it-IT" altLang="it-IT"/>
              <a:pPr/>
              <a:t>28</a:t>
            </a:fld>
            <a:endParaRPr lang="it-IT" altLang="it-IT"/>
          </a:p>
        </p:txBody>
      </p:sp>
      <p:sp>
        <p:nvSpPr>
          <p:cNvPr id="155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F0843C7-921E-491B-83FE-2BDEBC07DCA8}" type="slidenum">
              <a:rPr lang="it-IT" altLang="it-IT"/>
              <a:pPr/>
              <a:t>29</a:t>
            </a:fld>
            <a:endParaRPr lang="it-IT" altLang="it-IT"/>
          </a:p>
        </p:txBody>
      </p:sp>
      <p:sp>
        <p:nvSpPr>
          <p:cNvPr id="158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1535602-C3A8-4392-9227-1599D649C2FB}" type="slidenum">
              <a:rPr lang="it-IT" altLang="it-IT"/>
              <a:pPr/>
              <a:t>31</a:t>
            </a:fld>
            <a:endParaRPr lang="it-IT" altLang="it-IT"/>
          </a:p>
        </p:txBody>
      </p:sp>
      <p:sp>
        <p:nvSpPr>
          <p:cNvPr id="159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760161E-2CEA-4AA9-8AD1-51568C551F95}" type="slidenum">
              <a:rPr lang="it-IT" altLang="it-IT"/>
              <a:pPr/>
              <a:t>2</a:t>
            </a:fld>
            <a:endParaRPr lang="it-IT" altLang="it-IT"/>
          </a:p>
        </p:txBody>
      </p:sp>
      <p:sp>
        <p:nvSpPr>
          <p:cNvPr id="1320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7FBFF75-D0CE-4491-92D1-7987E1ADFCB1}" type="slidenum">
              <a:rPr lang="it-IT" altLang="it-IT"/>
              <a:pPr/>
              <a:t>32</a:t>
            </a:fld>
            <a:endParaRPr lang="it-IT" altLang="it-IT"/>
          </a:p>
        </p:txBody>
      </p:sp>
      <p:sp>
        <p:nvSpPr>
          <p:cNvPr id="1566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66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EB4A996-0E0F-4C8A-8E5D-D99FC5AE6329}" type="slidenum">
              <a:rPr lang="it-IT" altLang="it-IT"/>
              <a:pPr/>
              <a:t>33</a:t>
            </a:fld>
            <a:endParaRPr lang="it-IT" altLang="it-IT"/>
          </a:p>
        </p:txBody>
      </p:sp>
      <p:sp>
        <p:nvSpPr>
          <p:cNvPr id="1617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17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F0843C7-921E-491B-83FE-2BDEBC07DCA8}" type="slidenum">
              <a:rPr lang="it-IT" altLang="it-IT"/>
              <a:pPr/>
              <a:t>34</a:t>
            </a:fld>
            <a:endParaRPr lang="it-IT" altLang="it-IT"/>
          </a:p>
        </p:txBody>
      </p:sp>
      <p:sp>
        <p:nvSpPr>
          <p:cNvPr id="158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58611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A2D502E-0537-4FE5-8533-64175BD009EE}" type="slidenum">
              <a:rPr lang="it-IT" altLang="it-IT"/>
              <a:pPr/>
              <a:t>36</a:t>
            </a:fld>
            <a:endParaRPr lang="it-IT" altLang="it-IT"/>
          </a:p>
        </p:txBody>
      </p:sp>
      <p:sp>
        <p:nvSpPr>
          <p:cNvPr id="1648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8656F77-9B1A-486D-AAC3-BC2E2021864F}" type="slidenum">
              <a:rPr lang="it-IT" altLang="it-IT"/>
              <a:pPr/>
              <a:t>37</a:t>
            </a:fld>
            <a:endParaRPr lang="it-IT" altLang="it-IT"/>
          </a:p>
        </p:txBody>
      </p:sp>
      <p:sp>
        <p:nvSpPr>
          <p:cNvPr id="1658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F9EECDF-2DBA-43CD-8318-564540E3E5A0}" type="slidenum">
              <a:rPr lang="it-IT" altLang="it-IT"/>
              <a:pPr/>
              <a:t>38</a:t>
            </a:fld>
            <a:endParaRPr lang="it-IT" altLang="it-IT"/>
          </a:p>
        </p:txBody>
      </p:sp>
      <p:sp>
        <p:nvSpPr>
          <p:cNvPr id="167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91E99B3-02D0-4A66-8E81-F72AB2E13A75}" type="slidenum">
              <a:rPr lang="it-IT" altLang="it-IT"/>
              <a:pPr/>
              <a:t>41</a:t>
            </a:fld>
            <a:endParaRPr lang="it-IT" altLang="it-IT"/>
          </a:p>
        </p:txBody>
      </p:sp>
      <p:sp>
        <p:nvSpPr>
          <p:cNvPr id="1669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AD1E812-2E86-4B92-8000-00E96F27F5D0}" type="slidenum">
              <a:rPr lang="it-IT" altLang="it-IT"/>
              <a:pPr/>
              <a:t>42</a:t>
            </a:fld>
            <a:endParaRPr lang="it-IT" altLang="it-IT"/>
          </a:p>
        </p:txBody>
      </p:sp>
      <p:sp>
        <p:nvSpPr>
          <p:cNvPr id="1689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89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347A737-B672-48D8-B6AE-22701EC0C749}" type="slidenum">
              <a:rPr lang="it-IT" altLang="it-IT"/>
              <a:pPr/>
              <a:t>44</a:t>
            </a:fld>
            <a:endParaRPr lang="it-IT" altLang="it-IT"/>
          </a:p>
        </p:txBody>
      </p:sp>
      <p:sp>
        <p:nvSpPr>
          <p:cNvPr id="173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D383FD5-66E4-4587-B88C-305336576161}" type="slidenum">
              <a:rPr lang="it-IT" altLang="it-IT"/>
              <a:pPr/>
              <a:t>45</a:t>
            </a:fld>
            <a:endParaRPr lang="it-IT" altLang="it-IT"/>
          </a:p>
        </p:txBody>
      </p:sp>
      <p:sp>
        <p:nvSpPr>
          <p:cNvPr id="175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D680F7-3447-4772-8655-2AE588FC8193}" type="slidenum">
              <a:rPr lang="it-IT" altLang="it-IT"/>
              <a:pPr/>
              <a:t>3</a:t>
            </a:fld>
            <a:endParaRPr lang="it-IT" altLang="it-IT"/>
          </a:p>
        </p:txBody>
      </p:sp>
      <p:sp>
        <p:nvSpPr>
          <p:cNvPr id="13107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5C7F3BF-F6F1-4D8F-806C-E39D07B4928B}" type="slidenum">
              <a:rPr lang="it-IT" altLang="it-IT"/>
              <a:pPr/>
              <a:t>47</a:t>
            </a:fld>
            <a:endParaRPr lang="it-IT" altLang="it-IT"/>
          </a:p>
        </p:txBody>
      </p:sp>
      <p:sp>
        <p:nvSpPr>
          <p:cNvPr id="176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E15A170-58B5-4680-AC37-28E3B19D7889}" type="slidenum">
              <a:rPr lang="it-IT" altLang="it-IT"/>
              <a:pPr/>
              <a:t>48</a:t>
            </a:fld>
            <a:endParaRPr lang="it-IT" altLang="it-IT"/>
          </a:p>
        </p:txBody>
      </p:sp>
      <p:sp>
        <p:nvSpPr>
          <p:cNvPr id="179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61EABC4-319B-4487-AADE-BEE165FAD7F9}" type="slidenum">
              <a:rPr lang="it-IT" altLang="it-IT"/>
              <a:pPr/>
              <a:t>49</a:t>
            </a:fld>
            <a:endParaRPr lang="it-IT" altLang="it-IT"/>
          </a:p>
        </p:txBody>
      </p:sp>
      <p:sp>
        <p:nvSpPr>
          <p:cNvPr id="180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02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0E5AD51-5C46-47B8-930A-7BB3AB0F2E68}" type="slidenum">
              <a:rPr lang="it-IT" altLang="it-IT"/>
              <a:pPr/>
              <a:t>50</a:t>
            </a:fld>
            <a:endParaRPr lang="it-IT" altLang="it-IT"/>
          </a:p>
        </p:txBody>
      </p:sp>
      <p:sp>
        <p:nvSpPr>
          <p:cNvPr id="182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7763" y="687388"/>
            <a:ext cx="4543425" cy="34067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fld id="{42AB79C2-C74D-4F6B-A705-7BDC5E117FA9}" type="slidenum">
              <a:rPr lang="it-IT" altLang="it-IT" smtClean="0"/>
              <a:pPr/>
              <a:t>55</a:t>
            </a:fld>
            <a:endParaRPr lang="it-IT" altLang="it-IT"/>
          </a:p>
        </p:txBody>
      </p:sp>
    </p:spTree>
    <p:extLst>
      <p:ext uri="{BB962C8B-B14F-4D97-AF65-F5344CB8AC3E}">
        <p14:creationId xmlns:p14="http://schemas.microsoft.com/office/powerpoint/2010/main" val="3988896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56</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085D09B-BFB7-404D-BB59-8DF56ECB0833}" type="slidenum">
              <a:rPr lang="it-IT" altLang="it-IT"/>
              <a:pPr/>
              <a:t>57</a:t>
            </a:fld>
            <a:endParaRPr lang="it-IT" altLang="it-IT"/>
          </a:p>
        </p:txBody>
      </p:sp>
      <p:sp>
        <p:nvSpPr>
          <p:cNvPr id="187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7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8B85893-5A60-4397-9BA6-62C409B359D2}" type="slidenum">
              <a:rPr lang="it-IT" altLang="it-IT"/>
              <a:pPr/>
              <a:t>58</a:t>
            </a:fld>
            <a:endParaRPr lang="it-IT" altLang="it-IT"/>
          </a:p>
        </p:txBody>
      </p:sp>
      <p:sp>
        <p:nvSpPr>
          <p:cNvPr id="188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84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67CD99C-D07F-4109-912F-5AC799BC7053}" type="slidenum">
              <a:rPr lang="it-IT" altLang="it-IT"/>
              <a:pPr/>
              <a:t>59</a:t>
            </a:fld>
            <a:endParaRPr lang="it-IT" altLang="it-IT"/>
          </a:p>
        </p:txBody>
      </p:sp>
      <p:sp>
        <p:nvSpPr>
          <p:cNvPr id="189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94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048DAD-AF0E-428C-AE6F-1D0BA1F07674}" type="slidenum">
              <a:rPr lang="it-IT" altLang="it-IT"/>
              <a:pPr/>
              <a:t>61</a:t>
            </a:fld>
            <a:endParaRPr lang="it-IT" altLang="it-IT"/>
          </a:p>
        </p:txBody>
      </p:sp>
      <p:sp>
        <p:nvSpPr>
          <p:cNvPr id="191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14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E8DD448-4575-4412-8336-5A1FC7958448}" type="slidenum">
              <a:rPr lang="it-IT" altLang="it-IT"/>
              <a:pPr/>
              <a:t>4</a:t>
            </a:fld>
            <a:endParaRPr lang="it-IT" altLang="it-IT"/>
          </a:p>
        </p:txBody>
      </p:sp>
      <p:sp>
        <p:nvSpPr>
          <p:cNvPr id="13516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D5D7E0A-1D1A-4EF4-B148-491137CB8F8D}" type="slidenum">
              <a:rPr lang="it-IT" altLang="it-IT"/>
              <a:pPr/>
              <a:t>63</a:t>
            </a:fld>
            <a:endParaRPr lang="it-IT" altLang="it-IT"/>
          </a:p>
        </p:txBody>
      </p:sp>
      <p:sp>
        <p:nvSpPr>
          <p:cNvPr id="192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251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36CEC9E-AB57-4F4A-B4EC-5AC2B95A5703}" type="slidenum">
              <a:rPr lang="it-IT" altLang="it-IT"/>
              <a:pPr/>
              <a:t>68</a:t>
            </a:fld>
            <a:endParaRPr lang="it-IT" altLang="it-IT"/>
          </a:p>
        </p:txBody>
      </p:sp>
      <p:sp>
        <p:nvSpPr>
          <p:cNvPr id="196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66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70</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262924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17547C-D0D1-4DB5-9F57-D86BAD9F993E}" type="slidenum">
              <a:rPr lang="it-IT" altLang="it-IT"/>
              <a:pPr/>
              <a:t>71</a:t>
            </a:fld>
            <a:endParaRPr lang="it-IT" altLang="it-IT"/>
          </a:p>
        </p:txBody>
      </p:sp>
      <p:sp>
        <p:nvSpPr>
          <p:cNvPr id="210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09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EA22190-1533-4ABC-9D92-A8F54E300EA4}" type="slidenum">
              <a:rPr lang="it-IT" altLang="it-IT"/>
              <a:pPr/>
              <a:t>73</a:t>
            </a:fld>
            <a:endParaRPr lang="it-IT" altLang="it-IT"/>
          </a:p>
        </p:txBody>
      </p:sp>
      <p:sp>
        <p:nvSpPr>
          <p:cNvPr id="212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2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890B4DC-DEEF-40E4-8262-DB0B817F4D76}" type="slidenum">
              <a:rPr lang="it-IT" altLang="it-IT"/>
              <a:pPr/>
              <a:t>74</a:t>
            </a:fld>
            <a:endParaRPr lang="it-IT" altLang="it-IT"/>
          </a:p>
        </p:txBody>
      </p:sp>
      <p:sp>
        <p:nvSpPr>
          <p:cNvPr id="214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40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75</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071170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033F81D-6B7A-4A63-996F-BA53AA67CBF5}" type="slidenum">
              <a:rPr lang="it-IT" altLang="it-IT"/>
              <a:pPr/>
              <a:t>77</a:t>
            </a:fld>
            <a:endParaRPr lang="it-IT" altLang="it-IT"/>
          </a:p>
        </p:txBody>
      </p:sp>
      <p:sp>
        <p:nvSpPr>
          <p:cNvPr id="215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6D094A5-3BCD-4646-9550-E0BF88B0843D}" type="slidenum">
              <a:rPr lang="it-IT" altLang="it-IT"/>
              <a:pPr/>
              <a:t>78</a:t>
            </a:fld>
            <a:endParaRPr lang="it-IT" altLang="it-IT"/>
          </a:p>
        </p:txBody>
      </p:sp>
      <p:sp>
        <p:nvSpPr>
          <p:cNvPr id="217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70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129594D-DB06-46F6-A1B7-C00E2DB043DD}" type="slidenum">
              <a:rPr lang="it-IT" altLang="it-IT"/>
              <a:pPr/>
              <a:t>79</a:t>
            </a:fld>
            <a:endParaRPr lang="it-IT" altLang="it-IT"/>
          </a:p>
        </p:txBody>
      </p:sp>
      <p:sp>
        <p:nvSpPr>
          <p:cNvPr id="219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91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2EC0A46-5172-4E12-99F8-9F381D6A9F5C}" type="slidenum">
              <a:rPr lang="it-IT" altLang="it-IT"/>
              <a:pPr/>
              <a:t>5</a:t>
            </a:fld>
            <a:endParaRPr lang="it-IT" altLang="it-IT"/>
          </a:p>
        </p:txBody>
      </p:sp>
      <p:sp>
        <p:nvSpPr>
          <p:cNvPr id="233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34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2260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2EC0A46-5172-4E12-99F8-9F381D6A9F5C}" type="slidenum">
              <a:rPr lang="it-IT" altLang="it-IT"/>
              <a:pPr/>
              <a:t>81</a:t>
            </a:fld>
            <a:endParaRPr lang="it-IT" altLang="it-IT"/>
          </a:p>
        </p:txBody>
      </p:sp>
      <p:sp>
        <p:nvSpPr>
          <p:cNvPr id="233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34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AA957C4-B619-49E1-B2D1-C9D2BE4DE16D}" type="slidenum">
              <a:rPr lang="it-IT" altLang="it-IT"/>
              <a:pPr/>
              <a:t>82</a:t>
            </a:fld>
            <a:endParaRPr lang="it-IT" altLang="it-IT"/>
          </a:p>
        </p:txBody>
      </p:sp>
      <p:sp>
        <p:nvSpPr>
          <p:cNvPr id="23961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9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093C231-20CB-49C1-814C-4EA905918BB7}" type="slidenum">
              <a:rPr lang="it-IT" altLang="it-IT"/>
              <a:pPr/>
              <a:t>84</a:t>
            </a:fld>
            <a:endParaRPr lang="it-IT" altLang="it-IT"/>
          </a:p>
        </p:txBody>
      </p:sp>
      <p:sp>
        <p:nvSpPr>
          <p:cNvPr id="23756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78A3482-1D3D-4F61-892B-27339E5C1B82}" type="slidenum">
              <a:rPr lang="it-IT" altLang="it-IT"/>
              <a:pPr/>
              <a:t>85</a:t>
            </a:fld>
            <a:endParaRPr lang="it-IT" altLang="it-IT"/>
          </a:p>
        </p:txBody>
      </p:sp>
      <p:sp>
        <p:nvSpPr>
          <p:cNvPr id="240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06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8D2913C-AAF1-4CD0-AC8D-A0088DD77A41}" type="slidenum">
              <a:rPr lang="it-IT" altLang="it-IT"/>
              <a:pPr/>
              <a:t>87</a:t>
            </a:fld>
            <a:endParaRPr lang="it-IT" altLang="it-IT"/>
          </a:p>
        </p:txBody>
      </p:sp>
      <p:sp>
        <p:nvSpPr>
          <p:cNvPr id="2447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47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A515E3A-8ADA-4162-9D07-2DB7A54C3DE5}" type="slidenum">
              <a:rPr lang="it-IT" altLang="it-IT"/>
              <a:pPr/>
              <a:t>8</a:t>
            </a:fld>
            <a:endParaRPr lang="it-IT" altLang="it-IT"/>
          </a:p>
        </p:txBody>
      </p:sp>
      <p:sp>
        <p:nvSpPr>
          <p:cNvPr id="2416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16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608385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E505FED-4678-478B-855F-5280C19591DD}" type="slidenum">
              <a:rPr lang="it-IT" altLang="it-IT"/>
              <a:pPr/>
              <a:t>10</a:t>
            </a:fld>
            <a:endParaRPr lang="it-IT" altLang="it-IT"/>
          </a:p>
        </p:txBody>
      </p:sp>
      <p:sp>
        <p:nvSpPr>
          <p:cNvPr id="249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98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80582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566D07A-52BD-4670-9340-F611CB5F2751}" type="slidenum">
              <a:rPr lang="it-IT" altLang="it-IT"/>
              <a:pPr/>
              <a:t>11</a:t>
            </a:fld>
            <a:endParaRPr lang="it-IT" altLang="it-IT"/>
          </a:p>
        </p:txBody>
      </p:sp>
      <p:sp>
        <p:nvSpPr>
          <p:cNvPr id="250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08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69026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FC22674-0F17-4282-BA9B-77187D6BA12F}" type="slidenum">
              <a:rPr lang="it-IT" altLang="it-IT"/>
              <a:pPr/>
              <a:t>13</a:t>
            </a:fld>
            <a:endParaRPr lang="it-IT" altLang="it-IT"/>
          </a:p>
        </p:txBody>
      </p:sp>
      <p:sp>
        <p:nvSpPr>
          <p:cNvPr id="2529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29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06364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894C404-B3EC-430A-B760-0742F0EAC69A}" type="slidenum">
              <a:rPr lang="it-IT" altLang="it-IT"/>
              <a:pPr/>
              <a:t>‹N›</a:t>
            </a:fld>
            <a:endParaRPr lang="it-IT" altLang="it-IT"/>
          </a:p>
        </p:txBody>
      </p:sp>
    </p:spTree>
    <p:extLst>
      <p:ext uri="{BB962C8B-B14F-4D97-AF65-F5344CB8AC3E}">
        <p14:creationId xmlns:p14="http://schemas.microsoft.com/office/powerpoint/2010/main" val="27162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6540097-7C0E-4DAB-BBE2-45AE9A6FAE46}" type="slidenum">
              <a:rPr lang="it-IT" altLang="it-IT"/>
              <a:pPr/>
              <a:t>‹N›</a:t>
            </a:fld>
            <a:endParaRPr lang="it-IT" altLang="it-IT"/>
          </a:p>
        </p:txBody>
      </p:sp>
    </p:spTree>
    <p:extLst>
      <p:ext uri="{BB962C8B-B14F-4D97-AF65-F5344CB8AC3E}">
        <p14:creationId xmlns:p14="http://schemas.microsoft.com/office/powerpoint/2010/main" val="109436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00813" y="609600"/>
            <a:ext cx="1938337" cy="5467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62613" cy="5467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0FED3FA-4308-4BC3-A877-2FB3C9F701E7}" type="slidenum">
              <a:rPr lang="it-IT" altLang="it-IT"/>
              <a:pPr/>
              <a:t>‹N›</a:t>
            </a:fld>
            <a:endParaRPr lang="it-IT" altLang="it-IT"/>
          </a:p>
        </p:txBody>
      </p:sp>
    </p:spTree>
    <p:extLst>
      <p:ext uri="{BB962C8B-B14F-4D97-AF65-F5344CB8AC3E}">
        <p14:creationId xmlns:p14="http://schemas.microsoft.com/office/powerpoint/2010/main" val="245063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348168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8418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B766F1-7DE8-4F0C-8E94-0CFCC24A56AB}" type="datetimeFigureOut">
              <a:rPr lang="en-US" smtClean="0"/>
              <a:t>11/15/20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610977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29987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766F1-7DE8-4F0C-8E94-0CFCC24A56AB}" type="datetimeFigureOut">
              <a:rPr lang="en-US" smtClean="0"/>
              <a:t>11/15/20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150528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B766F1-7DE8-4F0C-8E94-0CFCC24A56AB}" type="datetimeFigureOut">
              <a:rPr lang="en-US" smtClean="0"/>
              <a:t>11/15/20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912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B766F1-7DE8-4F0C-8E94-0CFCC24A56AB}" type="datetimeFigureOut">
              <a:rPr lang="en-US" smtClean="0"/>
              <a:t>11/15/20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22572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B766F1-7DE8-4F0C-8E94-0CFCC24A56AB}" type="datetimeFigureOut">
              <a:rPr lang="en-US" smtClean="0"/>
              <a:t>11/15/20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281501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40E67F1-91CE-42EE-A3D8-689E5FAB48EB}" type="slidenum">
              <a:rPr lang="it-IT" altLang="it-IT"/>
              <a:pPr/>
              <a:t>‹N›</a:t>
            </a:fld>
            <a:endParaRPr lang="it-IT" altLang="it-IT"/>
          </a:p>
        </p:txBody>
      </p:sp>
    </p:spTree>
    <p:extLst>
      <p:ext uri="{BB962C8B-B14F-4D97-AF65-F5344CB8AC3E}">
        <p14:creationId xmlns:p14="http://schemas.microsoft.com/office/powerpoint/2010/main" val="3495382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766F1-7DE8-4F0C-8E94-0CFCC24A56AB}" type="datetimeFigureOut">
              <a:rPr lang="en-US" smtClean="0"/>
              <a:t>11/15/20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926563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11/15/20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022586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11/15/20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5374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4205718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4061913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75ED584-2EB8-4C84-83CA-746F4CC6CF37}" type="slidenum">
              <a:rPr lang="it-IT" altLang="it-IT"/>
              <a:pPr/>
              <a:t>‹N›</a:t>
            </a:fld>
            <a:endParaRPr lang="it-IT" altLang="it-IT"/>
          </a:p>
        </p:txBody>
      </p:sp>
    </p:spTree>
    <p:extLst>
      <p:ext uri="{BB962C8B-B14F-4D97-AF65-F5344CB8AC3E}">
        <p14:creationId xmlns:p14="http://schemas.microsoft.com/office/powerpoint/2010/main" val="9353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38675"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451EF8A9-91D8-4012-AA98-B5104800BBF1}" type="slidenum">
              <a:rPr lang="it-IT" altLang="it-IT"/>
              <a:pPr/>
              <a:t>‹N›</a:t>
            </a:fld>
            <a:endParaRPr lang="it-IT" altLang="it-IT"/>
          </a:p>
        </p:txBody>
      </p:sp>
    </p:spTree>
    <p:extLst>
      <p:ext uri="{BB962C8B-B14F-4D97-AF65-F5344CB8AC3E}">
        <p14:creationId xmlns:p14="http://schemas.microsoft.com/office/powerpoint/2010/main" val="173804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34D4195-2605-44DE-A01B-78B8B78BEF05}" type="slidenum">
              <a:rPr lang="it-IT" altLang="it-IT"/>
              <a:pPr/>
              <a:t>‹N›</a:t>
            </a:fld>
            <a:endParaRPr lang="it-IT" altLang="it-IT"/>
          </a:p>
        </p:txBody>
      </p:sp>
    </p:spTree>
    <p:extLst>
      <p:ext uri="{BB962C8B-B14F-4D97-AF65-F5344CB8AC3E}">
        <p14:creationId xmlns:p14="http://schemas.microsoft.com/office/powerpoint/2010/main" val="41053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FF750A4-287D-48BA-84AC-57F1FF39E3B0}" type="slidenum">
              <a:rPr lang="it-IT" altLang="it-IT"/>
              <a:pPr/>
              <a:t>‹N›</a:t>
            </a:fld>
            <a:endParaRPr lang="it-IT" altLang="it-IT"/>
          </a:p>
        </p:txBody>
      </p:sp>
    </p:spTree>
    <p:extLst>
      <p:ext uri="{BB962C8B-B14F-4D97-AF65-F5344CB8AC3E}">
        <p14:creationId xmlns:p14="http://schemas.microsoft.com/office/powerpoint/2010/main" val="205208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C3ED25B-1B29-40F4-B0D4-09923094A10E}" type="slidenum">
              <a:rPr lang="it-IT" altLang="it-IT"/>
              <a:pPr/>
              <a:t>‹N›</a:t>
            </a:fld>
            <a:endParaRPr lang="it-IT" altLang="it-IT"/>
          </a:p>
        </p:txBody>
      </p:sp>
    </p:spTree>
    <p:extLst>
      <p:ext uri="{BB962C8B-B14F-4D97-AF65-F5344CB8AC3E}">
        <p14:creationId xmlns:p14="http://schemas.microsoft.com/office/powerpoint/2010/main" val="1437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AD1D4CE-CD84-4A15-B65F-35EF23EF5A85}" type="slidenum">
              <a:rPr lang="it-IT" altLang="it-IT"/>
              <a:pPr/>
              <a:t>‹N›</a:t>
            </a:fld>
            <a:endParaRPr lang="it-IT" altLang="it-IT"/>
          </a:p>
        </p:txBody>
      </p:sp>
    </p:spTree>
    <p:extLst>
      <p:ext uri="{BB962C8B-B14F-4D97-AF65-F5344CB8AC3E}">
        <p14:creationId xmlns:p14="http://schemas.microsoft.com/office/powerpoint/2010/main" val="33261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2B31D11-D265-4F5B-B41F-10DFC62ECE71}" type="slidenum">
              <a:rPr lang="it-IT" altLang="it-IT"/>
              <a:pPr/>
              <a:t>‹N›</a:t>
            </a:fld>
            <a:endParaRPr lang="it-IT" altLang="it-IT"/>
          </a:p>
        </p:txBody>
      </p:sp>
    </p:spTree>
    <p:extLst>
      <p:ext uri="{BB962C8B-B14F-4D97-AF65-F5344CB8AC3E}">
        <p14:creationId xmlns:p14="http://schemas.microsoft.com/office/powerpoint/2010/main" val="8336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410575" y="3175"/>
            <a:ext cx="17524413" cy="13671550"/>
            <a:chOff x="-5298" y="2"/>
            <a:chExt cx="11039" cy="8612"/>
          </a:xfrm>
        </p:grpSpPr>
        <p:sp>
          <p:nvSpPr>
            <p:cNvPr id="1026" name="Freeform 2"/>
            <p:cNvSpPr>
              <a:spLocks noChangeArrowheads="1"/>
            </p:cNvSpPr>
            <p:nvPr/>
          </p:nvSpPr>
          <p:spPr bwMode="auto">
            <a:xfrm>
              <a:off x="3394" y="999"/>
              <a:ext cx="2347" cy="3302"/>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9327E"/>
                </a:gs>
                <a:gs pos="100000">
                  <a:srgbClr val="3366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AutoShape 3"/>
            <p:cNvSpPr>
              <a:spLocks noChangeArrowheads="1"/>
            </p:cNvSpPr>
            <p:nvPr/>
          </p:nvSpPr>
          <p:spPr bwMode="auto">
            <a:xfrm>
              <a:off x="-5298" y="2"/>
              <a:ext cx="10584" cy="8612"/>
            </a:xfrm>
            <a:custGeom>
              <a:avLst/>
              <a:gdLst>
                <a:gd name="G0" fmla="sin 10800 17698264"/>
                <a:gd name="G1" fmla="+- G0 10800 0"/>
                <a:gd name="G2" fmla="cos 10800 17698264"/>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809" y="0"/>
                  </a:moveTo>
                  <a:cubicBezTo>
                    <a:pt x="16770" y="5"/>
                    <a:pt x="21600" y="4839"/>
                    <a:pt x="21600" y="10800"/>
                  </a:cubicBezTo>
                  <a:lnTo>
                    <a:pt x="10800" y="10800"/>
                  </a:lnTo>
                  <a:close/>
                </a:path>
                <a:path w="21600" h="21600" fill="none">
                  <a:moveTo>
                    <a:pt x="10809" y="0"/>
                  </a:moveTo>
                  <a:cubicBezTo>
                    <a:pt x="16770" y="5"/>
                    <a:pt x="21600" y="4839"/>
                    <a:pt x="21600" y="10800"/>
                  </a:cubicBezTo>
                </a:path>
              </a:pathLst>
            </a:custGeom>
            <a:noFill/>
            <a:ln w="12600" cap="rnd">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Rectangle 4"/>
          <p:cNvSpPr>
            <a:spLocks noGrp="1" noChangeArrowheads="1"/>
          </p:cNvSpPr>
          <p:nvPr>
            <p:ph type="title"/>
          </p:nvPr>
        </p:nvSpPr>
        <p:spPr bwMode="auto">
          <a:xfrm>
            <a:off x="685800" y="609600"/>
            <a:ext cx="7753350"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it-IT"/>
              <a:t>Fate clic per modificare il formato del testo del titolo</a:t>
            </a:r>
          </a:p>
        </p:txBody>
      </p:sp>
      <p:sp>
        <p:nvSpPr>
          <p:cNvPr id="1029" name="Rectangle 5"/>
          <p:cNvSpPr>
            <a:spLocks noGrp="1" noChangeArrowheads="1"/>
          </p:cNvSpPr>
          <p:nvPr>
            <p:ph type="dt"/>
          </p:nvPr>
        </p:nvSpPr>
        <p:spPr bwMode="auto">
          <a:xfrm>
            <a:off x="6858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0" name="Rectangle 6"/>
          <p:cNvSpPr>
            <a:spLocks noGrp="1" noChangeArrowheads="1"/>
          </p:cNvSpPr>
          <p:nvPr>
            <p:ph type="ftr"/>
          </p:nvPr>
        </p:nvSpPr>
        <p:spPr bwMode="auto">
          <a:xfrm>
            <a:off x="3124200" y="6248400"/>
            <a:ext cx="28765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1" name="Rectangle 7"/>
          <p:cNvSpPr>
            <a:spLocks noGrp="1" noChangeArrowheads="1"/>
          </p:cNvSpPr>
          <p:nvPr>
            <p:ph type="sldNum"/>
          </p:nvPr>
        </p:nvSpPr>
        <p:spPr bwMode="auto">
          <a:xfrm>
            <a:off x="65532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6538250D-AACA-4AB6-870C-23623FF247D8}" type="slidenum">
              <a:rPr lang="it-IT" altLang="it-IT"/>
              <a:pPr/>
              <a:t>‹N›</a:t>
            </a:fld>
            <a:endParaRPr lang="it-IT" altLang="it-IT"/>
          </a:p>
        </p:txBody>
      </p:sp>
      <p:sp>
        <p:nvSpPr>
          <p:cNvPr id="1032" name="Rectangle 8"/>
          <p:cNvSpPr>
            <a:spLocks noGrp="1" noChangeArrowheads="1"/>
          </p:cNvSpPr>
          <p:nvPr>
            <p:ph type="body" idx="1"/>
          </p:nvPr>
        </p:nvSpPr>
        <p:spPr bwMode="auto">
          <a:xfrm>
            <a:off x="685800" y="1981200"/>
            <a:ext cx="77533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74" r:id="rId13"/>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766F1-7DE8-4F0C-8E94-0CFCC24A56AB}" type="datetimeFigureOut">
              <a:rPr lang="en-US" smtClean="0"/>
              <a:t>11/15/20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4C99-CCC0-40D5-AFFF-9DF41CD6262D}" type="slidenum">
              <a:rPr lang="en-US" smtClean="0"/>
              <a:t>‹N›</a:t>
            </a:fld>
            <a:endParaRPr lang="en-US"/>
          </a:p>
        </p:txBody>
      </p:sp>
    </p:spTree>
    <p:extLst>
      <p:ext uri="{BB962C8B-B14F-4D97-AF65-F5344CB8AC3E}">
        <p14:creationId xmlns:p14="http://schemas.microsoft.com/office/powerpoint/2010/main" val="3126428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5.wmf"/></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684213" y="2708275"/>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5400" dirty="0">
                <a:solidFill>
                  <a:schemeClr val="tx1"/>
                </a:solidFill>
                <a:latin typeface="Arial Black" panose="020B0A04020102020204" pitchFamily="34" charset="0"/>
              </a:rPr>
            </a:br>
            <a:endParaRPr lang="it-IT" altLang="it-IT" sz="5400" dirty="0">
              <a:solidFill>
                <a:schemeClr val="tx1"/>
              </a:solidFill>
              <a:latin typeface="Arial Black" panose="020B0A04020102020204" pitchFamily="34" charset="0"/>
            </a:endParaRPr>
          </a:p>
        </p:txBody>
      </p:sp>
      <p:sp>
        <p:nvSpPr>
          <p:cNvPr id="2" name="Rettangolo 1">
            <a:extLst>
              <a:ext uri="{FF2B5EF4-FFF2-40B4-BE49-F238E27FC236}">
                <a16:creationId xmlns:a16="http://schemas.microsoft.com/office/drawing/2014/main" id="{FBF7596B-E45F-D740-86AC-09122689C424}"/>
              </a:ext>
            </a:extLst>
          </p:cNvPr>
          <p:cNvSpPr/>
          <p:nvPr/>
        </p:nvSpPr>
        <p:spPr>
          <a:xfrm>
            <a:off x="1907704" y="2385109"/>
            <a:ext cx="6179897" cy="646331"/>
          </a:xfrm>
          <a:prstGeom prst="rect">
            <a:avLst/>
          </a:prstGeom>
        </p:spPr>
        <p:txBody>
          <a:bodyPr wrap="none">
            <a:spAutoFit/>
          </a:bodyPr>
          <a:lstStyle/>
          <a:p>
            <a:r>
              <a:rPr lang="it-IT" altLang="it-IT" sz="3600" b="1" dirty="0">
                <a:solidFill>
                  <a:schemeClr val="tx1"/>
                </a:solidFill>
                <a:latin typeface="Gurmukhi MN" panose="02020600050405020304" pitchFamily="18" charset="0"/>
                <a:cs typeface="Gurmukhi MN" panose="02020600050405020304" pitchFamily="18" charset="0"/>
              </a:rPr>
              <a:t>SISTEMA CIRCOLATORIO</a:t>
            </a:r>
            <a:endParaRPr lang="it-IT" sz="3600" b="1"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390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l="6311" t="4648" r="7619" b="13124"/>
          <a:stretch>
            <a:fillRect/>
          </a:stretch>
        </p:blipFill>
        <p:spPr bwMode="auto">
          <a:xfrm>
            <a:off x="1511300" y="431800"/>
            <a:ext cx="6624638" cy="6335713"/>
          </a:xfrm>
          <a:prstGeom prst="rect">
            <a:avLst/>
          </a:prstGeom>
          <a:noFill/>
          <a:ln>
            <a:noFill/>
          </a:ln>
          <a:effectLst/>
          <a:extLst>
            <a:ext uri="{909E8E84-426E-40DD-AFC4-6F175D3DCCD1}">
              <a14:hiddenFill xmlns:a14="http://schemas.microsoft.com/office/drawing/2010/main">
                <a:blipFill dpi="0" rotWithShape="0">
                  <a:blip/>
                  <a:srcRect l="6311" t="4648" r="7619" b="1312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0084103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29" name="Rectangle 1"/>
          <p:cNvSpPr>
            <a:spLocks noGrp="1" noChangeArrowheads="1"/>
          </p:cNvSpPr>
          <p:nvPr>
            <p:ph type="title" idx="4294967295"/>
          </p:nvPr>
        </p:nvSpPr>
        <p:spPr>
          <a:xfrm>
            <a:off x="0" y="22860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ANATOMIA TOPOGRAFICA DELLA MILZA</a:t>
            </a:r>
          </a:p>
        </p:txBody>
      </p:sp>
      <p:pic>
        <p:nvPicPr>
          <p:cNvPr id="1249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047750"/>
            <a:ext cx="7696200" cy="5808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0253884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DDBDD6-9A86-DF42-BDC2-682347D320C7}"/>
              </a:ext>
            </a:extLst>
          </p:cNvPr>
          <p:cNvSpPr>
            <a:spLocks noGrp="1"/>
          </p:cNvSpPr>
          <p:nvPr>
            <p:ph type="title"/>
          </p:nvPr>
        </p:nvSpPr>
        <p:spPr>
          <a:xfrm>
            <a:off x="611560" y="19109"/>
            <a:ext cx="7753350" cy="745595"/>
          </a:xfrm>
        </p:spPr>
        <p:txBody>
          <a:bodyPr/>
          <a:lstStyle/>
          <a:p>
            <a:r>
              <a:rPr lang="it-IT" sz="3200" dirty="0">
                <a:solidFill>
                  <a:schemeClr val="tx1"/>
                </a:solidFill>
                <a:latin typeface="Gurmukhi MN" panose="02020600050405020304" pitchFamily="18" charset="0"/>
                <a:cs typeface="Gurmukhi MN" panose="02020600050405020304" pitchFamily="18" charset="0"/>
              </a:rPr>
              <a:t>T I M O</a:t>
            </a:r>
          </a:p>
        </p:txBody>
      </p:sp>
      <p:sp>
        <p:nvSpPr>
          <p:cNvPr id="3" name="Segnaposto contenuto 2">
            <a:extLst>
              <a:ext uri="{FF2B5EF4-FFF2-40B4-BE49-F238E27FC236}">
                <a16:creationId xmlns:a16="http://schemas.microsoft.com/office/drawing/2014/main" id="{600A8384-3B9E-EE4E-B43D-E873719FC25E}"/>
              </a:ext>
            </a:extLst>
          </p:cNvPr>
          <p:cNvSpPr>
            <a:spLocks noGrp="1"/>
          </p:cNvSpPr>
          <p:nvPr>
            <p:ph idx="1"/>
          </p:nvPr>
        </p:nvSpPr>
        <p:spPr>
          <a:xfrm>
            <a:off x="827584" y="980728"/>
            <a:ext cx="8041382" cy="5877272"/>
          </a:xfrm>
        </p:spPr>
        <p:txBody>
          <a:bodyPr/>
          <a:lstStyle/>
          <a:p>
            <a:r>
              <a:rPr lang="it-IT" sz="2800" dirty="0">
                <a:solidFill>
                  <a:schemeClr val="tx1"/>
                </a:solidFill>
                <a:latin typeface="Chalkboard SE" panose="03050602040202020205" pitchFamily="66" charset="77"/>
              </a:rPr>
              <a:t>Organo LINFOIDE impari localizzato nel MEDIASTINO della Cavità Toracica, </a:t>
            </a:r>
            <a:r>
              <a:rPr lang="it-IT" sz="2800" dirty="0" err="1">
                <a:solidFill>
                  <a:schemeClr val="tx1"/>
                </a:solidFill>
                <a:latin typeface="Chalkboard SE" panose="03050602040202020205" pitchFamily="66" charset="77"/>
              </a:rPr>
              <a:t>antero</a:t>
            </a:r>
            <a:r>
              <a:rPr lang="it-IT" sz="2800" dirty="0">
                <a:solidFill>
                  <a:schemeClr val="tx1"/>
                </a:solidFill>
                <a:latin typeface="Chalkboard SE" panose="03050602040202020205" pitchFamily="66" charset="77"/>
              </a:rPr>
              <a:t>-superiormente rispetto al Cuore.</a:t>
            </a:r>
          </a:p>
          <a:p>
            <a:r>
              <a:rPr lang="it-IT" sz="2800" dirty="0">
                <a:solidFill>
                  <a:schemeClr val="tx1"/>
                </a:solidFill>
                <a:latin typeface="Chalkboard SE" panose="03050602040202020205" pitchFamily="66" charset="77"/>
              </a:rPr>
              <a:t>Fino all’ età adolescenziale provvede a differenziare i LINFOCITI «T» (</a:t>
            </a:r>
            <a:r>
              <a:rPr lang="it-IT" sz="2800" dirty="0" err="1">
                <a:solidFill>
                  <a:schemeClr val="tx1"/>
                </a:solidFill>
                <a:latin typeface="Chalkboard SE" panose="03050602040202020205" pitchFamily="66" charset="77"/>
              </a:rPr>
              <a:t>Timociti</a:t>
            </a:r>
            <a:r>
              <a:rPr lang="it-IT" sz="2800" dirty="0">
                <a:solidFill>
                  <a:schemeClr val="tx1"/>
                </a:solidFill>
                <a:latin typeface="Chalkboard SE" panose="03050602040202020205" pitchFamily="66" charset="77"/>
              </a:rPr>
              <a:t>).</a:t>
            </a:r>
          </a:p>
          <a:p>
            <a:endParaRPr lang="it-IT" sz="2800" dirty="0">
              <a:solidFill>
                <a:schemeClr val="tx1"/>
              </a:solidFill>
              <a:latin typeface="Chalkboard SE" panose="03050602040202020205" pitchFamily="66" charset="77"/>
            </a:endParaRPr>
          </a:p>
          <a:p>
            <a:r>
              <a:rPr lang="it-IT" sz="2800" dirty="0">
                <a:solidFill>
                  <a:schemeClr val="tx1"/>
                </a:solidFill>
                <a:latin typeface="Chalkboard SE" panose="03050602040202020205" pitchFamily="66" charset="77"/>
              </a:rPr>
              <a:t>Successivamente all’ adolescenza, va incontro ad una regressione morfo-funzionale a tessuto adiposo.</a:t>
            </a:r>
          </a:p>
          <a:p>
            <a:endParaRPr lang="it-IT" sz="2800" dirty="0">
              <a:solidFill>
                <a:schemeClr val="tx1"/>
              </a:solidFill>
              <a:latin typeface="Chalkboard SE" panose="03050602040202020205" pitchFamily="66" charset="77"/>
            </a:endParaRPr>
          </a:p>
          <a:p>
            <a:endParaRPr lang="it-IT" sz="2800"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3267162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6977"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l="1653" t="2780" r="6728" b="14461"/>
          <a:stretch>
            <a:fillRect/>
          </a:stretch>
        </p:blipFill>
        <p:spPr bwMode="auto">
          <a:xfrm>
            <a:off x="647700" y="360363"/>
            <a:ext cx="7488238" cy="6408737"/>
          </a:xfrm>
          <a:prstGeom prst="rect">
            <a:avLst/>
          </a:prstGeom>
          <a:noFill/>
          <a:ln>
            <a:noFill/>
          </a:ln>
          <a:effectLst/>
          <a:extLst>
            <a:ext uri="{909E8E84-426E-40DD-AFC4-6F175D3DCCD1}">
              <a14:hiddenFill xmlns:a14="http://schemas.microsoft.com/office/drawing/2010/main">
                <a:blipFill dpi="0" rotWithShape="0">
                  <a:blip/>
                  <a:srcRect l="1653" t="2780" r="6728" b="1446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583924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SEZIONI MORFO-FUNZIONALI DEL SISTEMA CIRCOLATORIO SANGUIFERO</a:t>
            </a:r>
          </a:p>
        </p:txBody>
      </p:sp>
      <p:sp>
        <p:nvSpPr>
          <p:cNvPr id="10242" name="Rectangle 2"/>
          <p:cNvSpPr>
            <a:spLocks noGrp="1" noChangeArrowheads="1"/>
          </p:cNvSpPr>
          <p:nvPr>
            <p:ph type="body" idx="1"/>
          </p:nvPr>
        </p:nvSpPr>
        <p:spPr>
          <a:xfrm>
            <a:off x="0" y="1066800"/>
            <a:ext cx="9144000" cy="5562600"/>
          </a:xfrm>
          <a:ln/>
        </p:spPr>
        <p:txBody>
          <a:bodyPr/>
          <a:lstStyle/>
          <a:p>
            <a:pPr marL="323850" indent="-323850">
              <a:lnSpc>
                <a:spcPct val="90000"/>
              </a:lnSpc>
              <a:spcBef>
                <a:spcPts val="700"/>
              </a:spcBef>
              <a:buClr>
                <a:srgbClr val="FF99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CIRCOLAZIONE SISTEMICA o GRANDE CIRCOLAZIONE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APPORTA OSSIGENO e METABOLITI AI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VARI DISTRETTI CORPOREI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NE ASPORTA ANIDRIDE CARBONICA e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CATABOLITI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3000" dirty="0">
              <a:solidFill>
                <a:schemeClr val="tx1"/>
              </a:solidFill>
              <a:latin typeface="Chalkboard SE" panose="03050602040202020205" pitchFamily="66" charset="77"/>
            </a:endParaRPr>
          </a:p>
          <a:p>
            <a:pPr marL="323850" indent="-323850">
              <a:lnSpc>
                <a:spcPct val="90000"/>
              </a:lnSpc>
              <a:spcBef>
                <a:spcPts val="700"/>
              </a:spcBef>
              <a:buClr>
                <a:srgbClr val="FF99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CIRCOLAZIONE POLMONARE o PICCOLA CIRCOLAZIONE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VEICOLA IL SANGUE AI POLMONI PER LA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SUA OSSIGENAZIONE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rgbClr val="00FFFF"/>
              </a:solidFill>
              <a:latin typeface="Arial Black" panose="020B0A04020102020204" pitchFamily="34" charset="0"/>
            </a:endParaRPr>
          </a:p>
          <a:p>
            <a:pPr marL="323850" indent="-304800">
              <a:lnSpc>
                <a:spcPct val="90000"/>
              </a:lnSpc>
              <a:spcBef>
                <a:spcPts val="6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latin typeface="Arial Black" panose="020B0A04020102020204" pitchFamily="34" charset="0"/>
              </a:rPr>
              <a:t>   </a:t>
            </a:r>
          </a:p>
          <a:p>
            <a:pPr marL="323850" indent="-304800">
              <a:lnSpc>
                <a:spcPct val="90000"/>
              </a:lnSpc>
              <a:spcBef>
                <a:spcPts val="6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l="8708" t="2780" r="4375" b="10454"/>
          <a:stretch>
            <a:fillRect/>
          </a:stretch>
        </p:blipFill>
        <p:spPr bwMode="auto">
          <a:xfrm>
            <a:off x="2592388" y="71438"/>
            <a:ext cx="4679950" cy="6767512"/>
          </a:xfrm>
          <a:prstGeom prst="rect">
            <a:avLst/>
          </a:prstGeom>
          <a:noFill/>
          <a:ln>
            <a:noFill/>
          </a:ln>
          <a:effectLst/>
          <a:extLst>
            <a:ext uri="{909E8E84-426E-40DD-AFC4-6F175D3DCCD1}">
              <a14:hiddenFill xmlns:a14="http://schemas.microsoft.com/office/drawing/2010/main">
                <a:blipFill dpi="0" rotWithShape="0">
                  <a:blip/>
                  <a:srcRect l="8708" t="2780" r="4375"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2223"/>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72848" y="548680"/>
            <a:ext cx="6776789" cy="5899793"/>
          </a:xfrm>
          <a:prstGeom prst="rect">
            <a:avLst/>
          </a:prstGeom>
          <a:noFill/>
          <a:ln>
            <a:noFill/>
          </a:ln>
        </p:spPr>
      </p:pic>
      <p:pic>
        <p:nvPicPr>
          <p:cNvPr id="3" name="Picture 1" descr="2223">
            <a:extLst>
              <a:ext uri="{FF2B5EF4-FFF2-40B4-BE49-F238E27FC236}">
                <a16:creationId xmlns:a16="http://schemas.microsoft.com/office/drawing/2014/main" id="{705AEEE3-CAFE-304A-A2D4-2602A9C7B150}"/>
              </a:ext>
            </a:extLst>
          </p:cNvPr>
          <p:cNvPicPr>
            <a:picLocks noGrp="1" noChangeAspect="1"/>
          </p:cNvPicPr>
          <p:nvPr isPhoto="1"/>
        </p:nvPicPr>
        <p:blipFill rotWithShape="1">
          <a:blip r:embed="rId3"/>
          <a:srcRect/>
          <a:stretch/>
        </p:blipFill>
        <p:spPr>
          <a:xfrm>
            <a:off x="1971675" y="6597352"/>
            <a:ext cx="1664221" cy="413048"/>
          </a:xfrm>
          <a:prstGeom prst="rect">
            <a:avLst/>
          </a:prstGeom>
          <a:noFill/>
          <a:ln>
            <a:noFill/>
          </a:ln>
        </p:spPr>
      </p:pic>
      <p:pic>
        <p:nvPicPr>
          <p:cNvPr id="4" name="Picture 1" descr="2223">
            <a:extLst>
              <a:ext uri="{FF2B5EF4-FFF2-40B4-BE49-F238E27FC236}">
                <a16:creationId xmlns:a16="http://schemas.microsoft.com/office/drawing/2014/main" id="{2FDD6EDD-FFB4-6744-AD9F-E40B762D2F04}"/>
              </a:ext>
            </a:extLst>
          </p:cNvPr>
          <p:cNvPicPr>
            <a:picLocks noGrp="1" noChangeAspect="1"/>
          </p:cNvPicPr>
          <p:nvPr isPhoto="1"/>
        </p:nvPicPr>
        <p:blipFill rotWithShape="1">
          <a:blip r:embed="rId4" cstate="email">
            <a:lum/>
            <a:extLst>
              <a:ext uri="{28A0092B-C50C-407E-A947-70E740481C1C}">
                <a14:useLocalDpi xmlns:a14="http://schemas.microsoft.com/office/drawing/2010/main"/>
              </a:ext>
            </a:extLst>
          </a:blip>
          <a:srcRect/>
          <a:stretch/>
        </p:blipFill>
        <p:spPr>
          <a:xfrm>
            <a:off x="735861" y="86663"/>
            <a:ext cx="2471628" cy="576064"/>
          </a:xfrm>
          <a:prstGeom prst="rect">
            <a:avLst/>
          </a:prstGeom>
          <a:noFill/>
          <a:ln>
            <a:noFill/>
          </a:ln>
        </p:spPr>
      </p:pic>
      <p:pic>
        <p:nvPicPr>
          <p:cNvPr id="5" name="Picture 1" descr="2223">
            <a:extLst>
              <a:ext uri="{FF2B5EF4-FFF2-40B4-BE49-F238E27FC236}">
                <a16:creationId xmlns:a16="http://schemas.microsoft.com/office/drawing/2014/main" id="{6F5DE094-B01D-0142-87D6-16BA8C532C64}"/>
              </a:ext>
            </a:extLst>
          </p:cNvPr>
          <p:cNvPicPr>
            <a:picLocks noGrp="1" noChangeAspect="1"/>
          </p:cNvPicPr>
          <p:nvPr isPhoto="1"/>
        </p:nvPicPr>
        <p:blipFill rotWithShape="1">
          <a:blip r:embed="rId5" cstate="email">
            <a:lum/>
            <a:extLst>
              <a:ext uri="{28A0092B-C50C-407E-A947-70E740481C1C}">
                <a14:useLocalDpi xmlns:a14="http://schemas.microsoft.com/office/drawing/2010/main"/>
              </a:ext>
            </a:extLst>
          </a:blip>
          <a:srcRect/>
          <a:stretch/>
        </p:blipFill>
        <p:spPr>
          <a:xfrm>
            <a:off x="6633223" y="35383"/>
            <a:ext cx="2482616" cy="2284005"/>
          </a:xfrm>
          <a:prstGeom prst="rect">
            <a:avLst/>
          </a:prstGeom>
          <a:noFill/>
          <a:ln>
            <a:noFill/>
          </a:ln>
        </p:spPr>
      </p:pic>
    </p:spTree>
    <p:extLst>
      <p:ext uri="{BB962C8B-B14F-4D97-AF65-F5344CB8AC3E}">
        <p14:creationId xmlns:p14="http://schemas.microsoft.com/office/powerpoint/2010/main" val="1078513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TIPI DI VASI PRESENTI NEL SISTEMA CIRCOLATORIO SANGUIFERO</a:t>
            </a:r>
          </a:p>
        </p:txBody>
      </p:sp>
      <p:sp>
        <p:nvSpPr>
          <p:cNvPr id="14338" name="Rectangle 2"/>
          <p:cNvSpPr>
            <a:spLocks noGrp="1" noChangeArrowheads="1"/>
          </p:cNvSpPr>
          <p:nvPr>
            <p:ph type="body" idx="1"/>
          </p:nvPr>
        </p:nvSpPr>
        <p:spPr>
          <a:xfrm>
            <a:off x="0" y="1143000"/>
            <a:ext cx="9144000" cy="5715000"/>
          </a:xfrm>
          <a:ln/>
        </p:spPr>
        <p:txBody>
          <a:bodyPr/>
          <a:lstStyle/>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ARTERIE: conducono il sangue dal CUORE nei vari DISTRETTI CORPOREI, indipendentemente se esse contengono sangue ossigenato o meno</a:t>
            </a:r>
          </a:p>
          <a:p>
            <a:pPr marL="323850" indent="-304800" algn="just">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VENE: conducono il sangue dai vari DISTRETTI CORPOREI al CUORE</a:t>
            </a:r>
          </a:p>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23850">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VASI DEI MICROCIRCOLI: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CAPILLARI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CONTINUI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FENESTRATI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SINUSOIDI</a:t>
            </a:r>
          </a:p>
        </p:txBody>
      </p:sp>
    </p:spTree>
    <p:extLst>
      <p:ext uri="{BB962C8B-B14F-4D97-AF65-F5344CB8AC3E}">
        <p14:creationId xmlns:p14="http://schemas.microsoft.com/office/powerpoint/2010/main" val="14081045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4A4F75-560D-684D-A97A-6D345F874B2A}"/>
              </a:ext>
            </a:extLst>
          </p:cNvPr>
          <p:cNvSpPr>
            <a:spLocks noGrp="1"/>
          </p:cNvSpPr>
          <p:nvPr>
            <p:ph type="title"/>
          </p:nvPr>
        </p:nvSpPr>
        <p:spPr>
          <a:xfrm>
            <a:off x="611560" y="2276872"/>
            <a:ext cx="7753350" cy="1123950"/>
          </a:xfrm>
        </p:spPr>
        <p:txBody>
          <a:bodyPr/>
          <a:lstStyle/>
          <a:p>
            <a:r>
              <a:rPr lang="it-IT" dirty="0">
                <a:solidFill>
                  <a:schemeClr val="tx1"/>
                </a:solidFill>
                <a:latin typeface="Gurmukhi MN" panose="02020600050405020304" pitchFamily="18" charset="0"/>
                <a:cs typeface="Gurmukhi MN" panose="02020600050405020304" pitchFamily="18" charset="0"/>
              </a:rPr>
              <a:t>MICROCIRCOLI  SANGUIFERI</a:t>
            </a:r>
          </a:p>
        </p:txBody>
      </p:sp>
    </p:spTree>
    <p:extLst>
      <p:ext uri="{BB962C8B-B14F-4D97-AF65-F5344CB8AC3E}">
        <p14:creationId xmlns:p14="http://schemas.microsoft.com/office/powerpoint/2010/main" val="2518064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Immagine 1">
            <a:extLst>
              <a:ext uri="{FF2B5EF4-FFF2-40B4-BE49-F238E27FC236}">
                <a16:creationId xmlns:a16="http://schemas.microsoft.com/office/drawing/2014/main" id="{F1AEFC19-1057-A142-A71C-1DE6487F774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82738" y="241300"/>
            <a:ext cx="59785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531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l="7382" t="4440" r="7654" b="19797"/>
          <a:stretch>
            <a:fillRect/>
          </a:stretch>
        </p:blipFill>
        <p:spPr bwMode="auto">
          <a:xfrm>
            <a:off x="0" y="0"/>
            <a:ext cx="5040313" cy="6858000"/>
          </a:xfrm>
          <a:prstGeom prst="rect">
            <a:avLst/>
          </a:prstGeom>
          <a:noFill/>
          <a:ln>
            <a:noFill/>
          </a:ln>
          <a:effectLst/>
          <a:extLst>
            <a:ext uri="{909E8E84-426E-40DD-AFC4-6F175D3DCCD1}">
              <a14:hiddenFill xmlns:a14="http://schemas.microsoft.com/office/drawing/2010/main">
                <a:blipFill dpi="0" rotWithShape="0">
                  <a:blip/>
                  <a:srcRect l="7382" t="4440" r="7654" b="1979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l="5794" t="1334" r="11539" b="7785"/>
          <a:stretch>
            <a:fillRect/>
          </a:stretch>
        </p:blipFill>
        <p:spPr bwMode="auto">
          <a:xfrm>
            <a:off x="5184775" y="0"/>
            <a:ext cx="3887788" cy="6846888"/>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33B4B42-2286-3C46-A1D7-8631A792A665}"/>
              </a:ext>
            </a:extLst>
          </p:cNvPr>
          <p:cNvSpPr>
            <a:spLocks noGrp="1"/>
          </p:cNvSpPr>
          <p:nvPr>
            <p:ph type="title"/>
          </p:nvPr>
        </p:nvSpPr>
        <p:spPr>
          <a:xfrm>
            <a:off x="685800" y="14632"/>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MICROCIRCOLI. SANGUIFERI</a:t>
            </a:r>
          </a:p>
        </p:txBody>
      </p:sp>
      <p:sp>
        <p:nvSpPr>
          <p:cNvPr id="5" name="Segnaposto contenuto 4">
            <a:extLst>
              <a:ext uri="{FF2B5EF4-FFF2-40B4-BE49-F238E27FC236}">
                <a16:creationId xmlns:a16="http://schemas.microsoft.com/office/drawing/2014/main" id="{E6760911-F6C7-F74F-8C57-A5D5151CBCBF}"/>
              </a:ext>
            </a:extLst>
          </p:cNvPr>
          <p:cNvSpPr>
            <a:spLocks noGrp="1"/>
          </p:cNvSpPr>
          <p:nvPr>
            <p:ph idx="1"/>
          </p:nvPr>
        </p:nvSpPr>
        <p:spPr>
          <a:xfrm>
            <a:off x="0" y="1052736"/>
            <a:ext cx="9036496" cy="5517232"/>
          </a:xfrm>
        </p:spPr>
        <p:txBody>
          <a:bodyPr/>
          <a:lstStyle/>
          <a:p>
            <a:r>
              <a:rPr lang="it-IT" sz="2500" dirty="0">
                <a:solidFill>
                  <a:schemeClr val="tx1"/>
                </a:solidFill>
                <a:latin typeface="Copperplate" panose="02000504000000020004" pitchFamily="2" charset="77"/>
              </a:rPr>
              <a:t>Sono Distretti vascolari di INTERPOSIZIONE, di norma (con alcune eccezioni), tra un Circolo Arterioso ed un Circolo Venoso, sia della Circolazione Sistemica, sia della Circolazione Polmonare. </a:t>
            </a:r>
          </a:p>
          <a:p>
            <a:r>
              <a:rPr lang="it-IT" sz="2500" dirty="0">
                <a:solidFill>
                  <a:schemeClr val="tx1"/>
                </a:solidFill>
                <a:latin typeface="Copperplate" panose="02000504000000020004" pitchFamily="2" charset="77"/>
              </a:rPr>
              <a:t>I vasi dei Microcircoli sono:</a:t>
            </a:r>
          </a:p>
          <a:p>
            <a:pPr marL="457200" indent="-457200">
              <a:buFontTx/>
              <a:buChar char="-"/>
            </a:pPr>
            <a:r>
              <a:rPr lang="it-IT" sz="2500" dirty="0">
                <a:solidFill>
                  <a:schemeClr val="tx1"/>
                </a:solidFill>
                <a:latin typeface="Copperplate" panose="02000504000000020004" pitchFamily="2" charset="77"/>
              </a:rPr>
              <a:t>CAPILLARI (calibro 7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suddivisi:</a:t>
            </a:r>
          </a:p>
          <a:p>
            <a:pPr marL="0" indent="0"/>
            <a:r>
              <a:rPr lang="it-IT" sz="2500" dirty="0">
                <a:solidFill>
                  <a:schemeClr val="tx1"/>
                </a:solidFill>
                <a:latin typeface="Copperplate" panose="02000504000000020004" pitchFamily="2" charset="77"/>
              </a:rPr>
              <a:t>     CAPILLARI CONTINUI</a:t>
            </a:r>
          </a:p>
          <a:p>
            <a:pPr marL="0" indent="0"/>
            <a:r>
              <a:rPr lang="it-IT" sz="2500" dirty="0">
                <a:solidFill>
                  <a:schemeClr val="tx1"/>
                </a:solidFill>
                <a:latin typeface="Copperplate" panose="02000504000000020004" pitchFamily="2" charset="77"/>
              </a:rPr>
              <a:t>     CAPILLARI FENESTRATI</a:t>
            </a:r>
          </a:p>
          <a:p>
            <a:pPr marL="0" indent="0"/>
            <a:r>
              <a:rPr lang="it-IT" sz="2500" dirty="0">
                <a:solidFill>
                  <a:schemeClr val="tx1"/>
                </a:solidFill>
                <a:latin typeface="Copperplate" panose="02000504000000020004" pitchFamily="2" charset="77"/>
              </a:rPr>
              <a:t>- SINUSOIDI (calibro 20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localizzati in organi dove avvengono scambi di strutture di rilevanti dimensioni (non solo molecole, ma anche cellule, come nel midollo osseo)</a:t>
            </a:r>
          </a:p>
        </p:txBody>
      </p:sp>
    </p:spTree>
    <p:extLst>
      <p:ext uri="{BB962C8B-B14F-4D97-AF65-F5344CB8AC3E}">
        <p14:creationId xmlns:p14="http://schemas.microsoft.com/office/powerpoint/2010/main" val="1322526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220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311150"/>
            <a:ext cx="9144000" cy="6235700"/>
          </a:xfrm>
          <a:prstGeom prst="rect">
            <a:avLst/>
          </a:prstGeom>
          <a:noFill/>
          <a:ln>
            <a:noFill/>
          </a:ln>
        </p:spPr>
      </p:pic>
    </p:spTree>
    <p:extLst>
      <p:ext uri="{BB962C8B-B14F-4D97-AF65-F5344CB8AC3E}">
        <p14:creationId xmlns:p14="http://schemas.microsoft.com/office/powerpoint/2010/main" val="3402086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577" name="Group 1"/>
          <p:cNvGrpSpPr>
            <a:grpSpLocks/>
          </p:cNvGrpSpPr>
          <p:nvPr/>
        </p:nvGrpSpPr>
        <p:grpSpPr bwMode="auto">
          <a:xfrm>
            <a:off x="5397500" y="215900"/>
            <a:ext cx="3727450" cy="6623050"/>
            <a:chOff x="3400" y="136"/>
            <a:chExt cx="2348" cy="4172"/>
          </a:xfrm>
        </p:grpSpPr>
        <p:pic>
          <p:nvPicPr>
            <p:cNvPr id="24578" name="Picture 2"/>
            <p:cNvPicPr>
              <a:picLocks noChangeAspect="1" noChangeArrowheads="1"/>
            </p:cNvPicPr>
            <p:nvPr/>
          </p:nvPicPr>
          <p:blipFill>
            <a:blip r:embed="rId3" cstate="email">
              <a:lum bright="12000" contrast="6000"/>
              <a:extLst>
                <a:ext uri="{28A0092B-C50C-407E-A947-70E740481C1C}">
                  <a14:useLocalDpi xmlns:a14="http://schemas.microsoft.com/office/drawing/2010/main"/>
                </a:ext>
              </a:extLst>
            </a:blip>
            <a:srcRect/>
            <a:stretch>
              <a:fillRect/>
            </a:stretch>
          </p:blipFill>
          <p:spPr bwMode="auto">
            <a:xfrm>
              <a:off x="3400" y="136"/>
              <a:ext cx="2348" cy="4172"/>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Rectangle 3"/>
            <p:cNvSpPr>
              <a:spLocks noChangeArrowheads="1"/>
            </p:cNvSpPr>
            <p:nvPr/>
          </p:nvSpPr>
          <p:spPr bwMode="auto">
            <a:xfrm>
              <a:off x="3458" y="165"/>
              <a:ext cx="2224" cy="4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pic>
        <p:nvPicPr>
          <p:cNvPr id="2458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765175"/>
            <a:ext cx="5300663" cy="5689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Line 5"/>
          <p:cNvSpPr>
            <a:spLocks noChangeShapeType="1"/>
          </p:cNvSpPr>
          <p:nvPr/>
        </p:nvSpPr>
        <p:spPr bwMode="auto">
          <a:xfrm>
            <a:off x="5292725" y="1557338"/>
            <a:ext cx="792163" cy="1587"/>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2" name="Line 6"/>
          <p:cNvSpPr>
            <a:spLocks noChangeShapeType="1"/>
          </p:cNvSpPr>
          <p:nvPr/>
        </p:nvSpPr>
        <p:spPr bwMode="auto">
          <a:xfrm>
            <a:off x="5219700" y="3357563"/>
            <a:ext cx="1008063" cy="71437"/>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3" name="Line 7"/>
          <p:cNvSpPr>
            <a:spLocks noChangeShapeType="1"/>
          </p:cNvSpPr>
          <p:nvPr/>
        </p:nvSpPr>
        <p:spPr bwMode="auto">
          <a:xfrm>
            <a:off x="5219700" y="5373688"/>
            <a:ext cx="865188" cy="215900"/>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4" name="Text Box 8"/>
          <p:cNvSpPr txBox="1">
            <a:spLocks noChangeArrowheads="1"/>
          </p:cNvSpPr>
          <p:nvPr/>
        </p:nvSpPr>
        <p:spPr bwMode="auto">
          <a:xfrm>
            <a:off x="900113" y="193675"/>
            <a:ext cx="383820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Gurmukhi MN" panose="02020600050405020304" pitchFamily="18" charset="0"/>
                <a:cs typeface="Gurmukhi MN" panose="02020600050405020304" pitchFamily="18" charset="0"/>
              </a:rPr>
              <a:t>CAPILLARI e SINUSOIDI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87AF97-E8A4-784A-961F-EFEAE6DF882E}"/>
              </a:ext>
            </a:extLst>
          </p:cNvPr>
          <p:cNvSpPr>
            <a:spLocks noGrp="1"/>
          </p:cNvSpPr>
          <p:nvPr>
            <p:ph type="title"/>
          </p:nvPr>
        </p:nvSpPr>
        <p:spPr>
          <a:xfrm>
            <a:off x="611560" y="2564904"/>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INTERAZIONI MORFO-FUNZIONALI tra CIRCOLO SANGUIFERO e LINFATICO a LIVELLO dei MICROCIRCOLI e RIASSORBIMENTO del LIQUIDO INTERSTIZIALE</a:t>
            </a:r>
          </a:p>
        </p:txBody>
      </p:sp>
    </p:spTree>
    <p:extLst>
      <p:ext uri="{BB962C8B-B14F-4D97-AF65-F5344CB8AC3E}">
        <p14:creationId xmlns:p14="http://schemas.microsoft.com/office/powerpoint/2010/main" val="4042198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email">
            <a:lum bright="12000" contrast="6000"/>
            <a:extLst>
              <a:ext uri="{28A0092B-C50C-407E-A947-70E740481C1C}">
                <a14:useLocalDpi xmlns:a14="http://schemas.microsoft.com/office/drawing/2010/main"/>
              </a:ext>
            </a:extLst>
          </a:blip>
          <a:srcRect l="821" r="2820" b="8383"/>
          <a:stretch>
            <a:fillRect/>
          </a:stretch>
        </p:blipFill>
        <p:spPr bwMode="auto">
          <a:xfrm>
            <a:off x="18372" y="404664"/>
            <a:ext cx="9125628" cy="6453336"/>
          </a:xfrm>
          <a:prstGeom prst="rect">
            <a:avLst/>
          </a:prstGeom>
          <a:noFill/>
          <a:ln>
            <a:noFill/>
          </a:ln>
          <a:effectLst/>
          <a:extLst>
            <a:ext uri="{909E8E84-426E-40DD-AFC4-6F175D3DCCD1}">
              <a14:hiddenFill xmlns:a14="http://schemas.microsoft.com/office/drawing/2010/main">
                <a:blipFill dpi="0" rotWithShape="0">
                  <a:blip>
                    <a:lum bright="12000" contrast="6000"/>
                  </a:blip>
                  <a:srcRect l="821" r="2820" b="838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92BFBF0B-4DB1-304D-9566-9810EC231B67}"/>
              </a:ext>
            </a:extLst>
          </p:cNvPr>
          <p:cNvSpPr txBox="1"/>
          <p:nvPr/>
        </p:nvSpPr>
        <p:spPr>
          <a:xfrm>
            <a:off x="6588223" y="188640"/>
            <a:ext cx="2376265" cy="1938992"/>
          </a:xfrm>
          <a:prstGeom prst="rect">
            <a:avLst/>
          </a:prstGeom>
          <a:noFill/>
        </p:spPr>
        <p:txBody>
          <a:bodyPr wrap="square" rtlCol="0">
            <a:spAutoFit/>
          </a:bodyPr>
          <a:lstStyle/>
          <a:p>
            <a:pPr algn="ctr"/>
            <a:r>
              <a:rPr lang="it-IT" sz="2000" b="1" dirty="0">
                <a:solidFill>
                  <a:schemeClr val="tx1"/>
                </a:solidFill>
                <a:latin typeface="Gurmukhi MN" panose="02020600050405020304" pitchFamily="18" charset="0"/>
                <a:cs typeface="Gurmukhi MN" panose="02020600050405020304" pitchFamily="18" charset="0"/>
              </a:rPr>
              <a:t>SPAZIO</a:t>
            </a:r>
          </a:p>
          <a:p>
            <a:pPr algn="ctr"/>
            <a:r>
              <a:rPr lang="it-IT" sz="2000" b="1" dirty="0">
                <a:solidFill>
                  <a:schemeClr val="tx1"/>
                </a:solidFill>
                <a:latin typeface="Gurmukhi MN" panose="02020600050405020304" pitchFamily="18" charset="0"/>
                <a:cs typeface="Gurmukhi MN" panose="02020600050405020304" pitchFamily="18" charset="0"/>
              </a:rPr>
              <a:t>INTERSTIZIALE:</a:t>
            </a:r>
          </a:p>
          <a:p>
            <a:pPr algn="ctr"/>
            <a:r>
              <a:rPr lang="it-IT" sz="2000" b="1" dirty="0">
                <a:solidFill>
                  <a:schemeClr val="tx1"/>
                </a:solidFill>
                <a:latin typeface="Gurmukhi MN" panose="02020600050405020304" pitchFamily="18" charset="0"/>
                <a:cs typeface="Gurmukhi MN" panose="02020600050405020304" pitchFamily="18" charset="0"/>
              </a:rPr>
              <a:t>MICROCIRCOLO e </a:t>
            </a:r>
            <a:br>
              <a:rPr lang="it-IT" sz="2000" b="1" dirty="0">
                <a:solidFill>
                  <a:schemeClr val="tx1"/>
                </a:solidFill>
                <a:latin typeface="Gurmukhi MN" panose="02020600050405020304" pitchFamily="18" charset="0"/>
                <a:cs typeface="Gurmukhi MN" panose="02020600050405020304" pitchFamily="18" charset="0"/>
              </a:rPr>
            </a:br>
            <a:r>
              <a:rPr lang="it-IT" sz="2000" b="1" dirty="0">
                <a:solidFill>
                  <a:schemeClr val="tx1"/>
                </a:solidFill>
                <a:latin typeface="Gurmukhi MN" panose="02020600050405020304" pitchFamily="18" charset="0"/>
                <a:cs typeface="Gurmukhi MN" panose="02020600050405020304" pitchFamily="18" charset="0"/>
              </a:rPr>
              <a:t>CAPILLARE LINFATICO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5A52A7-E6C2-AC4C-9200-DCD826E1E83E}"/>
              </a:ext>
            </a:extLst>
          </p:cNvPr>
          <p:cNvSpPr>
            <a:spLocks noGrp="1"/>
          </p:cNvSpPr>
          <p:nvPr>
            <p:ph type="title"/>
          </p:nvPr>
        </p:nvSpPr>
        <p:spPr>
          <a:xfrm>
            <a:off x="685800" y="3589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FORMAZIONE e RIASSORBIMENTO del LIQUIDO INTERSTIZIALE</a:t>
            </a:r>
          </a:p>
        </p:txBody>
      </p:sp>
      <p:sp>
        <p:nvSpPr>
          <p:cNvPr id="3" name="Segnaposto contenuto 2">
            <a:extLst>
              <a:ext uri="{FF2B5EF4-FFF2-40B4-BE49-F238E27FC236}">
                <a16:creationId xmlns:a16="http://schemas.microsoft.com/office/drawing/2014/main" id="{02DA6EC1-8477-5242-AF77-6CDD72309F5A}"/>
              </a:ext>
            </a:extLst>
          </p:cNvPr>
          <p:cNvSpPr>
            <a:spLocks noGrp="1"/>
          </p:cNvSpPr>
          <p:nvPr>
            <p:ph idx="1"/>
          </p:nvPr>
        </p:nvSpPr>
        <p:spPr>
          <a:xfrm>
            <a:off x="107504" y="1184598"/>
            <a:ext cx="9036496" cy="5589240"/>
          </a:xfrm>
        </p:spPr>
        <p:txBody>
          <a:bodyPr/>
          <a:lstStyle/>
          <a:p>
            <a:r>
              <a:rPr lang="it-IT" sz="2400" dirty="0">
                <a:solidFill>
                  <a:schemeClr val="tx1"/>
                </a:solidFill>
                <a:latin typeface="Comic Sans MS" panose="030F0902030302020204" pitchFamily="66" charset="0"/>
              </a:rPr>
              <a:t>In condizioni NORMALI, viene a formarsi, dal Plasma Sanguigno, il LIQUIDO INTERSTIZIALE, che diffonde nei Tessuti (in particolare nei Connettivi), attraverso meccanismi di Gradiente Pressorio.</a:t>
            </a:r>
          </a:p>
          <a:p>
            <a:r>
              <a:rPr lang="it-IT" sz="2400" dirty="0">
                <a:solidFill>
                  <a:schemeClr val="tx1"/>
                </a:solidFill>
                <a:latin typeface="Comic Sans MS" panose="030F0902030302020204" pitchFamily="66" charset="0"/>
              </a:rPr>
              <a:t>Per un normale equilibrio, questo liquido deve essere poi riassorbito nel sangue, per veicolare nello stesso CATABOLITI di rifiuto, che debbano essere eliminati, prevalentemente tramite l’ urina o il sudore. In caso di deficiente riassorbimento per varie cause, si vengono a formare gli EDEMI (ossia rigonfiamenti da accumulo di liquido).</a:t>
            </a:r>
          </a:p>
          <a:p>
            <a:r>
              <a:rPr lang="it-IT" sz="2400" dirty="0">
                <a:solidFill>
                  <a:schemeClr val="tx1"/>
                </a:solidFill>
                <a:latin typeface="Comic Sans MS" panose="030F0902030302020204" pitchFamily="66" charset="0"/>
              </a:rPr>
              <a:t>Nel RIASSORBIMENTO sono coinvolti:</a:t>
            </a:r>
          </a:p>
          <a:p>
            <a:pPr>
              <a:buFontTx/>
              <a:buChar char="-"/>
            </a:pPr>
            <a:r>
              <a:rPr lang="it-IT" sz="2400" dirty="0">
                <a:solidFill>
                  <a:schemeClr val="tx1"/>
                </a:solidFill>
                <a:latin typeface="Comic Sans MS" panose="030F0902030302020204" pitchFamily="66" charset="0"/>
              </a:rPr>
              <a:t>Estremo VENULARE del Microcircolo Sanguifero;</a:t>
            </a:r>
          </a:p>
          <a:p>
            <a:pPr>
              <a:buFontTx/>
              <a:buChar char="-"/>
            </a:pPr>
            <a:r>
              <a:rPr lang="it-IT" sz="2400" dirty="0">
                <a:solidFill>
                  <a:schemeClr val="tx1"/>
                </a:solidFill>
                <a:latin typeface="Comic Sans MS" panose="030F0902030302020204" pitchFamily="66" charset="0"/>
              </a:rPr>
              <a:t>CAPILLARI  LINFATICI</a:t>
            </a:r>
          </a:p>
        </p:txBody>
      </p:sp>
    </p:spTree>
    <p:extLst>
      <p:ext uri="{BB962C8B-B14F-4D97-AF65-F5344CB8AC3E}">
        <p14:creationId xmlns:p14="http://schemas.microsoft.com/office/powerpoint/2010/main" val="3343055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3608" y="12040"/>
            <a:ext cx="6048672" cy="67651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755650" y="3500438"/>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dirty="0"/>
              <a:t> </a:t>
            </a:r>
            <a:r>
              <a:rPr lang="it-IT" altLang="it-IT" sz="3600" dirty="0">
                <a:solidFill>
                  <a:schemeClr val="tx1"/>
                </a:solidFill>
                <a:latin typeface="Gurmukhi MN" panose="02020600050405020304" pitchFamily="18" charset="0"/>
                <a:cs typeface="Gurmukhi MN" panose="02020600050405020304" pitchFamily="18" charset="0"/>
              </a:rPr>
              <a:t>C U O </a:t>
            </a:r>
            <a:r>
              <a:rPr lang="it-IT" altLang="it-IT" sz="3600" dirty="0" err="1">
                <a:solidFill>
                  <a:schemeClr val="tx1"/>
                </a:solidFill>
                <a:latin typeface="Gurmukhi MN" panose="02020600050405020304" pitchFamily="18" charset="0"/>
                <a:cs typeface="Gurmukhi MN" panose="02020600050405020304" pitchFamily="18" charset="0"/>
              </a:rPr>
              <a:t>R</a:t>
            </a:r>
            <a:r>
              <a:rPr lang="it-IT" altLang="it-IT" sz="3600" dirty="0">
                <a:solidFill>
                  <a:schemeClr val="tx1"/>
                </a:solidFill>
                <a:latin typeface="Gurmukhi MN" panose="02020600050405020304" pitchFamily="18" charset="0"/>
                <a:cs typeface="Gurmukhi MN" panose="02020600050405020304" pitchFamily="18" charset="0"/>
              </a:rPr>
              <a:t> E</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32138" y="261938"/>
            <a:ext cx="2879725" cy="287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762000" y="304800"/>
            <a:ext cx="77724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a:t>
            </a:r>
          </a:p>
        </p:txBody>
      </p:sp>
      <p:sp>
        <p:nvSpPr>
          <p:cNvPr id="29698" name="Rectangle 2"/>
          <p:cNvSpPr>
            <a:spLocks noGrp="1" noChangeArrowheads="1"/>
          </p:cNvSpPr>
          <p:nvPr>
            <p:ph type="body" idx="1"/>
          </p:nvPr>
        </p:nvSpPr>
        <p:spPr>
          <a:xfrm>
            <a:off x="0" y="1196752"/>
            <a:ext cx="9144000" cy="5867400"/>
          </a:xfrm>
          <a:ln/>
        </p:spPr>
        <p:txBody>
          <a:bodyPr/>
          <a:lstStyle/>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È un Organo CAVO, impari e mediano, prevalentemente MUSCOLARE (Tessuto Muscolare Striato Cardiaco o MIOCARDIO), localizzato nella regione MEDIANA della Cavità Toracica (MEDIASTINO), compreso tra le due Cavità Pleuriche.</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pperplate" panose="02000504000000020004" pitchFamily="2" charset="77"/>
              </a:rPr>
              <a:t>Ha una forma assimilabile ad un CONO, con una BASE localizzata in Alto, Indietro e a Destra, ed il suo APICE (decisamente smusso, arrotondato) localizzato in Basso, in Avanti ed a Sinistra.</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duster" panose="03050602040202020205" pitchFamily="66" charset="77"/>
              </a:rPr>
              <a:t>Ha un peso variabile sui 300 g nel Maschio e i 250 g nella Femmina.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cstate="email">
            <a:lum bright="-36000" contrast="30000"/>
            <a:extLst>
              <a:ext uri="{28A0092B-C50C-407E-A947-70E740481C1C}">
                <a14:useLocalDpi xmlns:a14="http://schemas.microsoft.com/office/drawing/2010/main"/>
              </a:ext>
            </a:extLst>
          </a:blip>
          <a:srcRect/>
          <a:stretch>
            <a:fillRect/>
          </a:stretch>
        </p:blipFill>
        <p:spPr bwMode="auto">
          <a:xfrm>
            <a:off x="0" y="720725"/>
            <a:ext cx="4824413" cy="5327650"/>
          </a:xfrm>
          <a:prstGeom prst="rect">
            <a:avLst/>
          </a:prstGeom>
          <a:noFill/>
          <a:ln>
            <a:noFill/>
          </a:ln>
          <a:effectLst/>
          <a:extLst>
            <a:ext uri="{909E8E84-426E-40DD-AFC4-6F175D3DCCD1}">
              <a14:hiddenFill xmlns:a14="http://schemas.microsoft.com/office/drawing/2010/main">
                <a:blipFill dpi="0" rotWithShape="0">
                  <a:blip>
                    <a:lum bright="-36000" contrast="30000"/>
                  </a:blip>
                  <a:srcRect l="8231" t="3207" b="29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0" name="Picture 2"/>
          <p:cNvPicPr>
            <a:picLocks noChangeAspect="1" noChangeArrowheads="1"/>
          </p:cNvPicPr>
          <p:nvPr/>
        </p:nvPicPr>
        <p:blipFill>
          <a:blip r:embed="rId4" cstate="email">
            <a:lum bright="-30000" contrast="30000"/>
            <a:extLst>
              <a:ext uri="{28A0092B-C50C-407E-A947-70E740481C1C}">
                <a14:useLocalDpi xmlns:a14="http://schemas.microsoft.com/office/drawing/2010/main"/>
              </a:ext>
            </a:extLst>
          </a:blip>
          <a:srcRect/>
          <a:stretch>
            <a:fillRect/>
          </a:stretch>
        </p:blipFill>
        <p:spPr bwMode="auto">
          <a:xfrm>
            <a:off x="4824413" y="863600"/>
            <a:ext cx="4319587" cy="4967288"/>
          </a:xfrm>
          <a:prstGeom prst="rect">
            <a:avLst/>
          </a:prstGeom>
          <a:noFill/>
          <a:ln>
            <a:noFill/>
          </a:ln>
          <a:effectLst/>
          <a:extLst>
            <a:ext uri="{909E8E84-426E-40DD-AFC4-6F175D3DCCD1}">
              <a14:hiddenFill xmlns:a14="http://schemas.microsoft.com/office/drawing/2010/main">
                <a:blipFill dpi="0" rotWithShape="0">
                  <a:blip>
                    <a:lum bright="-30000" contrast="30000"/>
                  </a:blip>
                  <a:srcRect t="123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68580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a:t>
            </a:r>
          </a:p>
        </p:txBody>
      </p:sp>
      <p:sp>
        <p:nvSpPr>
          <p:cNvPr id="5122" name="Rectangle 2"/>
          <p:cNvSpPr>
            <a:spLocks noGrp="1" noChangeArrowheads="1"/>
          </p:cNvSpPr>
          <p:nvPr>
            <p:ph type="body" idx="1"/>
          </p:nvPr>
        </p:nvSpPr>
        <p:spPr>
          <a:xfrm>
            <a:off x="0" y="1052736"/>
            <a:ext cx="9144000" cy="5943600"/>
          </a:xfrm>
          <a:ln/>
        </p:spPr>
        <p:txBody>
          <a:bodyPr/>
          <a:lstStyle/>
          <a:p>
            <a:pPr marL="323850" indent="-323850" algn="just">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CONSTA DI DUE DISTINTI SISTEMI CIRCOLATORI, TUTTAVIA TRA LORO INTEGRATI DAL PUNTO DI VISTA MORFO-FUNZIONALE, NELL’ AMBITO DEI QUALI SCORRONO TESSUTI CONNETTIVI «A MATRICE EXTRACELLULARE LIQUIDA»</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halkboard SE" panose="03050602040202020205" pitchFamily="66" charset="77"/>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SISTEMA CIRCOLATORIO SANGUIFERO, in cui vi scorre il SANGUE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halkboard SE" panose="03050602040202020205" pitchFamily="66" charset="77"/>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SISTEMA CIRCOLATORIO LINFATICO, in cui vi scorre la LINFA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44F5DA-60AF-C94F-970A-4CB037818F22}"/>
              </a:ext>
            </a:extLst>
          </p:cNvPr>
          <p:cNvSpPr>
            <a:spLocks noGrp="1"/>
          </p:cNvSpPr>
          <p:nvPr>
            <p:ph type="title"/>
          </p:nvPr>
        </p:nvSpPr>
        <p:spPr>
          <a:xfrm>
            <a:off x="0" y="25265"/>
            <a:ext cx="9144000" cy="739439"/>
          </a:xfrm>
        </p:spPr>
        <p:txBody>
          <a:bodyPr/>
          <a:lstStyle/>
          <a:p>
            <a:r>
              <a:rPr lang="it-IT" sz="3200" dirty="0">
                <a:solidFill>
                  <a:schemeClr val="tx1"/>
                </a:solidFill>
                <a:latin typeface="Gurmukhi MN" panose="02020600050405020304" pitchFamily="18" charset="0"/>
                <a:cs typeface="Gurmukhi MN" panose="02020600050405020304" pitchFamily="18" charset="0"/>
              </a:rPr>
              <a:t>PERICARDIO</a:t>
            </a:r>
          </a:p>
        </p:txBody>
      </p:sp>
      <p:sp>
        <p:nvSpPr>
          <p:cNvPr id="3" name="Segnaposto contenuto 2">
            <a:extLst>
              <a:ext uri="{FF2B5EF4-FFF2-40B4-BE49-F238E27FC236}">
                <a16:creationId xmlns:a16="http://schemas.microsoft.com/office/drawing/2014/main" id="{DE7F3E21-1698-6743-965F-79C26E692C0B}"/>
              </a:ext>
            </a:extLst>
          </p:cNvPr>
          <p:cNvSpPr>
            <a:spLocks noGrp="1"/>
          </p:cNvSpPr>
          <p:nvPr>
            <p:ph idx="1"/>
          </p:nvPr>
        </p:nvSpPr>
        <p:spPr>
          <a:xfrm>
            <a:off x="107504" y="777869"/>
            <a:ext cx="9036496" cy="5328592"/>
          </a:xfrm>
        </p:spPr>
        <p:txBody>
          <a:bodyPr/>
          <a:lstStyle/>
          <a:p>
            <a:r>
              <a:rPr lang="it-IT" sz="2600" b="1" dirty="0">
                <a:solidFill>
                  <a:schemeClr val="tx1"/>
                </a:solidFill>
                <a:latin typeface="Comic Sans MS" panose="030F0902030302020204" pitchFamily="66" charset="0"/>
              </a:rPr>
              <a:t>Macroscopicamente, asportata la parete toracica anteriore, il Cuore non appare immediatamente nella sua intima struttura, ma si presenta rivestito da una formazione biancastra che costituisce il PERICARDIO FIBROSO.</a:t>
            </a:r>
          </a:p>
          <a:p>
            <a:r>
              <a:rPr lang="it-IT" sz="2600" b="1" dirty="0">
                <a:solidFill>
                  <a:schemeClr val="tx1"/>
                </a:solidFill>
                <a:latin typeface="Comic Sans MS" panose="030F0902030302020204" pitchFamily="66" charset="0"/>
              </a:rPr>
              <a:t>Esso è rivestito, internamente, da MESOTELIO, che ne costituisce il PERICARDIO SIEROSO, che dalla struttura fibrosa si «riflette» (ossia, trapassa) direttamente sulla componente muscolare o MIOCARDIO</a:t>
            </a:r>
          </a:p>
          <a:p>
            <a:endParaRPr lang="it-IT" sz="2600" b="1" dirty="0">
              <a:solidFill>
                <a:schemeClr val="tx1"/>
              </a:solidFill>
              <a:latin typeface="Comic Sans MS" panose="030F0902030302020204" pitchFamily="66" charset="0"/>
            </a:endParaRPr>
          </a:p>
          <a:p>
            <a:r>
              <a:rPr lang="it-IT" sz="2600" b="1" dirty="0">
                <a:solidFill>
                  <a:schemeClr val="tx1"/>
                </a:solidFill>
                <a:latin typeface="Comic Sans MS" panose="030F0902030302020204" pitchFamily="66" charset="0"/>
              </a:rPr>
              <a:t>Il Pericardio riveste, inoltre, le porzioni più prossime al cuore dei Grossi Vasi Sanguiferi (PEDUNCOLO VASCOLARE)</a:t>
            </a:r>
          </a:p>
        </p:txBody>
      </p:sp>
    </p:spTree>
    <p:extLst>
      <p:ext uri="{BB962C8B-B14F-4D97-AF65-F5344CB8AC3E}">
        <p14:creationId xmlns:p14="http://schemas.microsoft.com/office/powerpoint/2010/main" val="3974492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755576" y="-171400"/>
            <a:ext cx="7772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PERICARDIO</a:t>
            </a:r>
          </a:p>
        </p:txBody>
      </p:sp>
      <p:pic>
        <p:nvPicPr>
          <p:cNvPr id="33794"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683568" y="430215"/>
            <a:ext cx="7344816" cy="6427785"/>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l="4935" t="2036" r="9438" b="12491"/>
          <a:stretch>
            <a:fillRect/>
          </a:stretch>
        </p:blipFill>
        <p:spPr bwMode="auto">
          <a:xfrm>
            <a:off x="71438" y="576263"/>
            <a:ext cx="8999537" cy="5111750"/>
          </a:xfrm>
          <a:prstGeom prst="rect">
            <a:avLst/>
          </a:prstGeom>
          <a:noFill/>
          <a:ln>
            <a:noFill/>
          </a:ln>
          <a:effectLst/>
          <a:extLst>
            <a:ext uri="{909E8E84-426E-40DD-AFC4-6F175D3DCCD1}">
              <a14:hiddenFill xmlns:a14="http://schemas.microsoft.com/office/drawing/2010/main">
                <a:blipFill dpi="0" rotWithShape="0">
                  <a:blip/>
                  <a:srcRect l="4935" t="2036" r="9438" b="124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l="4062" t="5617" r="2448" b="14302"/>
          <a:stretch>
            <a:fillRect/>
          </a:stretch>
        </p:blipFill>
        <p:spPr bwMode="auto">
          <a:xfrm>
            <a:off x="71438" y="1295400"/>
            <a:ext cx="8999537" cy="5184775"/>
          </a:xfrm>
          <a:prstGeom prst="rect">
            <a:avLst/>
          </a:prstGeom>
          <a:noFill/>
          <a:ln>
            <a:noFill/>
          </a:ln>
          <a:effectLst/>
          <a:extLst>
            <a:ext uri="{909E8E84-426E-40DD-AFC4-6F175D3DCCD1}">
              <a14:hiddenFill xmlns:a14="http://schemas.microsoft.com/office/drawing/2010/main">
                <a:blipFill dpi="0" rotWithShape="0">
                  <a:blip/>
                  <a:srcRect l="4062" t="5617" r="2448" b="1430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2" name="Text Box 2"/>
          <p:cNvSpPr txBox="1">
            <a:spLocks noChangeArrowheads="1"/>
          </p:cNvSpPr>
          <p:nvPr/>
        </p:nvSpPr>
        <p:spPr bwMode="auto">
          <a:xfrm>
            <a:off x="0" y="98425"/>
            <a:ext cx="9144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3200" dirty="0">
                <a:solidFill>
                  <a:schemeClr val="tx1"/>
                </a:solidFill>
                <a:effectLst>
                  <a:outerShdw blurRad="38100" dist="38100" dir="2700000" algn="tl">
                    <a:srgbClr val="C0C0C0"/>
                  </a:outerShdw>
                </a:effectLst>
                <a:latin typeface="Gurmukhi MN" panose="02020600050405020304" pitchFamily="18" charset="0"/>
                <a:cs typeface="Gurmukhi MN" panose="02020600050405020304" pitchFamily="18" charset="0"/>
              </a:rPr>
              <a:t>CUORE:  CONFORMAZIONE ESTERNA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cstate="email">
            <a:lum bright="-36000" contrast="30000"/>
            <a:extLst>
              <a:ext uri="{28A0092B-C50C-407E-A947-70E740481C1C}">
                <a14:useLocalDpi xmlns:a14="http://schemas.microsoft.com/office/drawing/2010/main"/>
              </a:ext>
            </a:extLst>
          </a:blip>
          <a:srcRect/>
          <a:stretch>
            <a:fillRect/>
          </a:stretch>
        </p:blipFill>
        <p:spPr bwMode="auto">
          <a:xfrm>
            <a:off x="0" y="720725"/>
            <a:ext cx="4824413" cy="5327650"/>
          </a:xfrm>
          <a:prstGeom prst="rect">
            <a:avLst/>
          </a:prstGeom>
          <a:noFill/>
          <a:ln>
            <a:noFill/>
          </a:ln>
          <a:effectLst/>
          <a:extLst>
            <a:ext uri="{909E8E84-426E-40DD-AFC4-6F175D3DCCD1}">
              <a14:hiddenFill xmlns:a14="http://schemas.microsoft.com/office/drawing/2010/main">
                <a:blipFill dpi="0" rotWithShape="0">
                  <a:blip>
                    <a:lum bright="-36000" contrast="30000"/>
                  </a:blip>
                  <a:srcRect l="8231" t="3207" b="29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0" name="Picture 2"/>
          <p:cNvPicPr>
            <a:picLocks noChangeAspect="1" noChangeArrowheads="1"/>
          </p:cNvPicPr>
          <p:nvPr/>
        </p:nvPicPr>
        <p:blipFill>
          <a:blip r:embed="rId4" cstate="email">
            <a:lum bright="-30000" contrast="30000"/>
            <a:extLst>
              <a:ext uri="{28A0092B-C50C-407E-A947-70E740481C1C}">
                <a14:useLocalDpi xmlns:a14="http://schemas.microsoft.com/office/drawing/2010/main"/>
              </a:ext>
            </a:extLst>
          </a:blip>
          <a:srcRect/>
          <a:stretch>
            <a:fillRect/>
          </a:stretch>
        </p:blipFill>
        <p:spPr bwMode="auto">
          <a:xfrm>
            <a:off x="4824413" y="863600"/>
            <a:ext cx="4319587" cy="4967288"/>
          </a:xfrm>
          <a:prstGeom prst="rect">
            <a:avLst/>
          </a:prstGeom>
          <a:noFill/>
          <a:ln>
            <a:noFill/>
          </a:ln>
          <a:effectLst/>
          <a:extLst>
            <a:ext uri="{909E8E84-426E-40DD-AFC4-6F175D3DCCD1}">
              <a14:hiddenFill xmlns:a14="http://schemas.microsoft.com/office/drawing/2010/main">
                <a:blipFill dpi="0" rotWithShape="0">
                  <a:blip>
                    <a:lum bright="-30000" contrast="30000"/>
                  </a:blip>
                  <a:srcRect t="123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69325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05B1A-F7CE-6840-97B5-40C0703E53EF}"/>
              </a:ext>
            </a:extLst>
          </p:cNvPr>
          <p:cNvSpPr>
            <a:spLocks noGrp="1"/>
          </p:cNvSpPr>
          <p:nvPr>
            <p:ph type="title"/>
          </p:nvPr>
        </p:nvSpPr>
        <p:spPr>
          <a:xfrm>
            <a:off x="0"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INTERNA del CUORE</a:t>
            </a:r>
          </a:p>
        </p:txBody>
      </p:sp>
      <p:sp>
        <p:nvSpPr>
          <p:cNvPr id="3" name="Segnaposto contenuto 2">
            <a:extLst>
              <a:ext uri="{FF2B5EF4-FFF2-40B4-BE49-F238E27FC236}">
                <a16:creationId xmlns:a16="http://schemas.microsoft.com/office/drawing/2014/main" id="{97B8F056-A37B-0545-9EDB-E7ECE4E19C52}"/>
              </a:ext>
            </a:extLst>
          </p:cNvPr>
          <p:cNvSpPr>
            <a:spLocks noGrp="1"/>
          </p:cNvSpPr>
          <p:nvPr>
            <p:ph idx="1"/>
          </p:nvPr>
        </p:nvSpPr>
        <p:spPr>
          <a:xfrm>
            <a:off x="0" y="908720"/>
            <a:ext cx="9144000" cy="5949280"/>
          </a:xfrm>
        </p:spPr>
        <p:txBody>
          <a:bodyPr/>
          <a:lstStyle/>
          <a:p>
            <a:r>
              <a:rPr lang="it-IT" sz="2500" b="1" dirty="0" err="1">
                <a:solidFill>
                  <a:schemeClr val="tx1"/>
                </a:solidFill>
                <a:latin typeface="Comic Sans MS" panose="030F0902030302020204" pitchFamily="66" charset="0"/>
              </a:rPr>
              <a:t>Puo’</a:t>
            </a:r>
            <a:r>
              <a:rPr lang="it-IT" sz="2500" b="1" dirty="0">
                <a:solidFill>
                  <a:schemeClr val="tx1"/>
                </a:solidFill>
                <a:latin typeface="Comic Sans MS" panose="030F0902030302020204" pitchFamily="66" charset="0"/>
              </a:rPr>
              <a:t> essere apprezzata mediante un piano di sezione OBLIQUO secondo un piano che segua l’ asse maggiore dell’ organo</a:t>
            </a:r>
          </a:p>
          <a:p>
            <a:r>
              <a:rPr lang="it-IT" sz="2500" b="1" dirty="0">
                <a:solidFill>
                  <a:schemeClr val="tx1"/>
                </a:solidFill>
                <a:latin typeface="Comic Sans MS" panose="030F0902030302020204" pitchFamily="66" charset="0"/>
              </a:rPr>
              <a:t>Tale sezione permette di osservare:</a:t>
            </a:r>
          </a:p>
          <a:p>
            <a:pPr marL="457200" indent="-457200">
              <a:buFontTx/>
              <a:buChar char="-"/>
            </a:pPr>
            <a:r>
              <a:rPr lang="it-IT" sz="2500" b="1" dirty="0">
                <a:solidFill>
                  <a:schemeClr val="tx1"/>
                </a:solidFill>
                <a:latin typeface="Comic Sans MS" panose="030F0902030302020204" pitchFamily="66" charset="0"/>
              </a:rPr>
              <a:t>2 CAVITA’ SUPERIORI: ATRII con AURICOLE</a:t>
            </a:r>
          </a:p>
          <a:p>
            <a:pPr marL="457200" indent="-457200">
              <a:buFontTx/>
              <a:buChar char="-"/>
            </a:pPr>
            <a:r>
              <a:rPr lang="it-IT" sz="2500" b="1" dirty="0">
                <a:solidFill>
                  <a:schemeClr val="tx1"/>
                </a:solidFill>
                <a:latin typeface="Comic Sans MS" panose="030F0902030302020204" pitchFamily="66" charset="0"/>
              </a:rPr>
              <a:t>2 CAVITA’ INFERIORI: VENTRICOLI</a:t>
            </a:r>
          </a:p>
          <a:p>
            <a:pPr marL="457200" indent="-457200">
              <a:buFontTx/>
              <a:buChar char="-"/>
            </a:pPr>
            <a:r>
              <a:rPr lang="it-IT" sz="2500" b="1" dirty="0">
                <a:solidFill>
                  <a:schemeClr val="tx1"/>
                </a:solidFill>
                <a:latin typeface="Comic Sans MS" panose="030F0902030302020204" pitchFamily="66" charset="0"/>
              </a:rPr>
              <a:t>2 ORIFIZI (OSTII) ATRIO-VENTRICOLARI o VENOSI, con relative VALVOLE VENOSE (CUSPIDALI)</a:t>
            </a:r>
          </a:p>
          <a:p>
            <a:pPr marL="457200" indent="-457200">
              <a:buFontTx/>
              <a:buChar char="-"/>
            </a:pPr>
            <a:r>
              <a:rPr lang="it-IT" sz="2500" b="1" dirty="0">
                <a:solidFill>
                  <a:schemeClr val="tx1"/>
                </a:solidFill>
                <a:latin typeface="Comic Sans MS" panose="030F0902030302020204" pitchFamily="66" charset="0"/>
              </a:rPr>
              <a:t>2 ORIFIZI ARTERIOSI (POLMONARE e AORTICO), con relative VALVOLE ARTERIOSE.</a:t>
            </a:r>
          </a:p>
          <a:p>
            <a:pPr marL="0" indent="0"/>
            <a:r>
              <a:rPr lang="it-IT" sz="2500" b="1" dirty="0">
                <a:solidFill>
                  <a:schemeClr val="tx1"/>
                </a:solidFill>
                <a:latin typeface="Comic Sans MS" panose="030F0902030302020204" pitchFamily="66" charset="0"/>
              </a:rPr>
              <a:t>Le CAVITA’ DESTRE e SINISTRE NON COMUNICANO FRA LORO nella vita postnatale. </a:t>
            </a:r>
          </a:p>
        </p:txBody>
      </p:sp>
    </p:spTree>
    <p:extLst>
      <p:ext uri="{BB962C8B-B14F-4D97-AF65-F5344CB8AC3E}">
        <p14:creationId xmlns:p14="http://schemas.microsoft.com/office/powerpoint/2010/main" val="3813398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l="6224" t="4659" r="5373" b="11829"/>
          <a:stretch>
            <a:fillRect/>
          </a:stretch>
        </p:blipFill>
        <p:spPr bwMode="auto">
          <a:xfrm>
            <a:off x="0" y="431800"/>
            <a:ext cx="9072563" cy="6264275"/>
          </a:xfrm>
          <a:prstGeom prst="rect">
            <a:avLst/>
          </a:prstGeom>
          <a:noFill/>
          <a:ln>
            <a:noFill/>
          </a:ln>
          <a:effectLst/>
          <a:extLst>
            <a:ext uri="{909E8E84-426E-40DD-AFC4-6F175D3DCCD1}">
              <a14:hiddenFill xmlns:a14="http://schemas.microsoft.com/office/drawing/2010/main">
                <a:blipFill dpi="0" rotWithShape="0">
                  <a:blip/>
                  <a:srcRect l="6224" t="4659" r="5373" b="1182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p:cNvSpPr>
            <a:spLocks noGrp="1" noChangeArrowheads="1"/>
          </p:cNvSpPr>
          <p:nvPr>
            <p:ph type="title" idx="4294967295"/>
          </p:nvPr>
        </p:nvSpPr>
        <p:spPr>
          <a:xfrm>
            <a:off x="0" y="103188"/>
            <a:ext cx="88392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ATRIO DESTRO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39938" name="Picture 2"/>
          <p:cNvPicPr>
            <a:picLocks noChangeAspect="1" noChangeArrowheads="1"/>
          </p:cNvPicPr>
          <p:nvPr/>
        </p:nvPicPr>
        <p:blipFill>
          <a:blip r:embed="rId3" cstate="email">
            <a:lum bright="-36000" contrast="30000"/>
            <a:extLst>
              <a:ext uri="{28A0092B-C50C-407E-A947-70E740481C1C}">
                <a14:useLocalDpi xmlns:a14="http://schemas.microsoft.com/office/drawing/2010/main"/>
              </a:ext>
            </a:extLst>
          </a:blip>
          <a:srcRect l="1573" t="2531" r="784"/>
          <a:stretch>
            <a:fillRect/>
          </a:stretch>
        </p:blipFill>
        <p:spPr bwMode="auto">
          <a:xfrm>
            <a:off x="144463" y="1511300"/>
            <a:ext cx="8928100" cy="5346700"/>
          </a:xfrm>
          <a:prstGeom prst="rect">
            <a:avLst/>
          </a:prstGeom>
          <a:noFill/>
          <a:ln>
            <a:noFill/>
          </a:ln>
          <a:effectLst/>
          <a:extLst>
            <a:ext uri="{909E8E84-426E-40DD-AFC4-6F175D3DCCD1}">
              <a14:hiddenFill xmlns:a14="http://schemas.microsoft.com/office/drawing/2010/main">
                <a:blipFill dpi="0" rotWithShape="0">
                  <a:blip>
                    <a:lum bright="-36000" contrast="30000"/>
                  </a:blip>
                  <a:srcRect l="1573" t="2531" r="78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1"/>
          <p:cNvSpPr>
            <a:spLocks noGrp="1" noChangeArrowheads="1"/>
          </p:cNvSpPr>
          <p:nvPr>
            <p:ph type="title" idx="4294967295"/>
          </p:nvPr>
        </p:nvSpPr>
        <p:spPr>
          <a:xfrm>
            <a:off x="0" y="15240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SINISTRO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 </a:t>
            </a:r>
          </a:p>
        </p:txBody>
      </p:sp>
      <p:pic>
        <p:nvPicPr>
          <p:cNvPr id="41986" name="Picture 2"/>
          <p:cNvPicPr>
            <a:picLocks noChangeAspect="1" noChangeArrowheads="1"/>
          </p:cNvPicPr>
          <p:nvPr/>
        </p:nvPicPr>
        <p:blipFill>
          <a:blip r:embed="rId3">
            <a:lum bright="-36000" contrast="42000"/>
            <a:extLst>
              <a:ext uri="{28A0092B-C50C-407E-A947-70E740481C1C}">
                <a14:useLocalDpi xmlns:a14="http://schemas.microsoft.com/office/drawing/2010/main"/>
              </a:ext>
            </a:extLst>
          </a:blip>
          <a:srcRect/>
          <a:stretch>
            <a:fillRect/>
          </a:stretch>
        </p:blipFill>
        <p:spPr bwMode="auto">
          <a:xfrm>
            <a:off x="0" y="1711325"/>
            <a:ext cx="9144000" cy="5146675"/>
          </a:xfrm>
          <a:prstGeom prst="rect">
            <a:avLst/>
          </a:prstGeom>
          <a:noFill/>
          <a:ln>
            <a:noFill/>
          </a:ln>
          <a:effectLst/>
          <a:extLst>
            <a:ext uri="{909E8E84-426E-40DD-AFC4-6F175D3DCCD1}">
              <a14:hiddenFill xmlns:a14="http://schemas.microsoft.com/office/drawing/2010/main">
                <a:blipFill dpi="0" rotWithShape="0">
                  <a:blip>
                    <a:lum bright="-36000" contrast="4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AD5DB-B5AF-E342-8796-DBD1555008D7}"/>
              </a:ext>
            </a:extLst>
          </p:cNvPr>
          <p:cNvSpPr>
            <a:spLocks noGrp="1"/>
          </p:cNvSpPr>
          <p:nvPr>
            <p:ph type="title"/>
          </p:nvPr>
        </p:nvSpPr>
        <p:spPr>
          <a:xfrm>
            <a:off x="0" y="-315416"/>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VALVOLE ATRIO-VENTRICOLARI (o VENOSE)</a:t>
            </a:r>
          </a:p>
        </p:txBody>
      </p:sp>
      <p:sp>
        <p:nvSpPr>
          <p:cNvPr id="3" name="Segnaposto contenuto 2">
            <a:extLst>
              <a:ext uri="{FF2B5EF4-FFF2-40B4-BE49-F238E27FC236}">
                <a16:creationId xmlns:a16="http://schemas.microsoft.com/office/drawing/2014/main" id="{251EAF5C-17FC-6546-8630-AD00C4B59CB1}"/>
              </a:ext>
            </a:extLst>
          </p:cNvPr>
          <p:cNvSpPr>
            <a:spLocks noGrp="1"/>
          </p:cNvSpPr>
          <p:nvPr>
            <p:ph idx="1"/>
          </p:nvPr>
        </p:nvSpPr>
        <p:spPr>
          <a:xfrm>
            <a:off x="107504" y="620688"/>
            <a:ext cx="8928992" cy="5805264"/>
          </a:xfrm>
        </p:spPr>
        <p:txBody>
          <a:bodyPr/>
          <a:lstStyle/>
          <a:p>
            <a:r>
              <a:rPr lang="it-IT" sz="2500" b="1" dirty="0">
                <a:solidFill>
                  <a:schemeClr val="tx1"/>
                </a:solidFill>
                <a:latin typeface="Chalkboard" panose="03050602040202020205" pitchFamily="66" charset="77"/>
              </a:rPr>
              <a:t>Fanno comunicare ciascun Atrio con il rispettivo Ventricolo.</a:t>
            </a:r>
          </a:p>
          <a:p>
            <a:r>
              <a:rPr lang="it-IT" sz="2500" b="1" dirty="0">
                <a:solidFill>
                  <a:schemeClr val="tx1"/>
                </a:solidFill>
                <a:latin typeface="Chalkboard" panose="03050602040202020205" pitchFamily="66" charset="77"/>
              </a:rPr>
              <a:t>Sono controllate dalle VALVOLE CUSPIDALI.</a:t>
            </a:r>
          </a:p>
          <a:p>
            <a:r>
              <a:rPr lang="it-IT" sz="2500" b="1" dirty="0">
                <a:solidFill>
                  <a:schemeClr val="tx1"/>
                </a:solidFill>
                <a:latin typeface="Chalkboard" panose="03050602040202020205" pitchFamily="66" charset="77"/>
              </a:rPr>
              <a:t>A DESTRA presenta 3 CUSPIDI (Valvola TRICUSPIDE).</a:t>
            </a:r>
          </a:p>
          <a:p>
            <a:r>
              <a:rPr lang="it-IT" sz="2500" b="1" dirty="0">
                <a:solidFill>
                  <a:schemeClr val="tx1"/>
                </a:solidFill>
                <a:latin typeface="Chalkboard" panose="03050602040202020205" pitchFamily="66" charset="77"/>
              </a:rPr>
              <a:t>A SINISTRA ci sono 2 CUSPIDI (Valvola BICUSPIDE o MITRALE).</a:t>
            </a:r>
          </a:p>
          <a:p>
            <a:r>
              <a:rPr lang="it-IT" sz="2500" b="1" dirty="0">
                <a:solidFill>
                  <a:schemeClr val="tx1"/>
                </a:solidFill>
                <a:latin typeface="Chalkboard" panose="03050602040202020205" pitchFamily="66" charset="77"/>
              </a:rPr>
              <a:t>Gli Apici delle Cuspidi Atrio-Ventricolari sono connesse ai Muscoli Papillari del rispettivo Ventricolo tramite le CORDE TENDINEE.</a:t>
            </a:r>
          </a:p>
          <a:p>
            <a:r>
              <a:rPr lang="it-IT" sz="2500" b="1" dirty="0">
                <a:solidFill>
                  <a:schemeClr val="tx1"/>
                </a:solidFill>
                <a:latin typeface="Chalkboard" panose="03050602040202020205" pitchFamily="66" charset="77"/>
              </a:rPr>
              <a:t>Le VALVOLE CUSPIDALI si aprono nella SISTOLE ATRIALE e si chiudono nella SISTOLE VENTRICOLARE e chiuse sono mantenute dall’ azione di «trattenimento» dei Muscoli Papillari tramite le Corde Tendinee.</a:t>
            </a:r>
          </a:p>
        </p:txBody>
      </p:sp>
    </p:spTree>
    <p:extLst>
      <p:ext uri="{BB962C8B-B14F-4D97-AF65-F5344CB8AC3E}">
        <p14:creationId xmlns:p14="http://schemas.microsoft.com/office/powerpoint/2010/main" val="1454976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p:cNvSpPr>
            <a:spLocks noGrp="1" noChangeArrowheads="1"/>
          </p:cNvSpPr>
          <p:nvPr>
            <p:ph type="title" idx="4294967295"/>
          </p:nvPr>
        </p:nvSpPr>
        <p:spPr>
          <a:xfrm>
            <a:off x="0" y="0"/>
            <a:ext cx="91440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 SANGUIFERO</a:t>
            </a:r>
          </a:p>
        </p:txBody>
      </p:sp>
      <p:sp>
        <p:nvSpPr>
          <p:cNvPr id="9218" name="Rectangle 2"/>
          <p:cNvSpPr>
            <a:spLocks noGrp="1" noChangeArrowheads="1"/>
          </p:cNvSpPr>
          <p:nvPr>
            <p:ph type="body" idx="1"/>
          </p:nvPr>
        </p:nvSpPr>
        <p:spPr>
          <a:xfrm>
            <a:off x="-16425" y="836712"/>
            <a:ext cx="9144000" cy="5867400"/>
          </a:xfrm>
          <a:ln/>
        </p:spPr>
        <p:txBody>
          <a:bodyPr/>
          <a:lstStyle/>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PUO’ ESSERE DEFINITO UN SISTEMA IDRAULICO “</a:t>
            </a:r>
            <a:r>
              <a:rPr lang="it-IT" altLang="it-IT" sz="2400" i="1" dirty="0">
                <a:solidFill>
                  <a:schemeClr val="tx1"/>
                </a:solidFill>
                <a:latin typeface="Copperplate" panose="02000504000000020004" pitchFamily="2" charset="77"/>
              </a:rPr>
              <a:t>CHIUSO</a:t>
            </a:r>
            <a:r>
              <a:rPr lang="it-IT" altLang="it-IT" sz="2400" dirty="0">
                <a:solidFill>
                  <a:schemeClr val="tx1"/>
                </a:solidFill>
                <a:latin typeface="Copperplate" panose="02000504000000020004" pitchFamily="2" charset="77"/>
              </a:rPr>
              <a:t>” PIUTTOSTO SIMILE AD UN IMPIANTO DI RISCALDAMENTO/RAFFREDDAMENTO</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VI SCORRE IL SANGUE, COMPLESSO TESSUTO CONNETTIVO A MATRICE (ECM) LIQUIDA</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CONSTA DI UNA POMPA PROPULSIVA (CUORE),CHE OPERA ANCHE COME ORGANO RECETTORE DEL SANGUE REFLUO</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DI VASI EFFERENTI DAL CUORE : ARTERIE</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DI VASI AFFERENTI AL CUORE : VENE</a:t>
            </a:r>
          </a:p>
          <a:p>
            <a:pPr algn="just">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DI MICROCIRCOLI: SITI DI INTERPOSIZIONE TRA LA SEZIONE ARTERIOSA e VENOSA (di norma) DOVE AVVENGONO SCAMBI GASSOSI E SI VERIFICA IL PROCESSO FISIOLOGICO DI TRASUDAZIONE (PASSAGGIO SELETTIVO DI ACQUA E SOLUTI).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AD5DB-B5AF-E342-8796-DBD1555008D7}"/>
              </a:ext>
            </a:extLst>
          </p:cNvPr>
          <p:cNvSpPr>
            <a:spLocks noGrp="1"/>
          </p:cNvSpPr>
          <p:nvPr>
            <p:ph type="title"/>
          </p:nvPr>
        </p:nvSpPr>
        <p:spPr>
          <a:xfrm>
            <a:off x="0" y="-315416"/>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VALVOLE ARTERIOSE </a:t>
            </a:r>
          </a:p>
        </p:txBody>
      </p:sp>
      <p:sp>
        <p:nvSpPr>
          <p:cNvPr id="3" name="Segnaposto contenuto 2">
            <a:extLst>
              <a:ext uri="{FF2B5EF4-FFF2-40B4-BE49-F238E27FC236}">
                <a16:creationId xmlns:a16="http://schemas.microsoft.com/office/drawing/2014/main" id="{251EAF5C-17FC-6546-8630-AD00C4B59CB1}"/>
              </a:ext>
            </a:extLst>
          </p:cNvPr>
          <p:cNvSpPr>
            <a:spLocks noGrp="1"/>
          </p:cNvSpPr>
          <p:nvPr>
            <p:ph idx="1"/>
          </p:nvPr>
        </p:nvSpPr>
        <p:spPr>
          <a:xfrm>
            <a:off x="107504" y="620688"/>
            <a:ext cx="8928992" cy="5805264"/>
          </a:xfrm>
        </p:spPr>
        <p:txBody>
          <a:bodyPr/>
          <a:lstStyle/>
          <a:p>
            <a:r>
              <a:rPr lang="it-IT" sz="2600" b="1" dirty="0">
                <a:solidFill>
                  <a:schemeClr val="tx1"/>
                </a:solidFill>
                <a:latin typeface="Copperplate" panose="02000504000000020004" pitchFamily="2" charset="77"/>
              </a:rPr>
              <a:t>Hanno forma SEMILUNARE (o A NIDO DI RONDINE).</a:t>
            </a:r>
          </a:p>
          <a:p>
            <a:r>
              <a:rPr lang="it-IT" sz="2600" b="1" dirty="0">
                <a:solidFill>
                  <a:schemeClr val="tx1"/>
                </a:solidFill>
                <a:latin typeface="Copperplate" panose="02000504000000020004" pitchFamily="2" charset="77"/>
              </a:rPr>
              <a:t>Controllano, rispettivamente, l’ ORIFZIO ARTERIOSO POLMONARE (VENTRICOLO DESTRO) e l’ ORIFIZIO AORTICO (VENTRICOLO SINISTRO).</a:t>
            </a:r>
          </a:p>
          <a:p>
            <a:r>
              <a:rPr lang="it-IT" sz="2600" b="1" dirty="0">
                <a:solidFill>
                  <a:schemeClr val="tx1"/>
                </a:solidFill>
                <a:latin typeface="Copperplate" panose="02000504000000020004" pitchFamily="2" charset="77"/>
              </a:rPr>
              <a:t>Sono 3 per ciascun orifizio e si denominano sulla base della loro collocazione topografica.</a:t>
            </a:r>
          </a:p>
          <a:p>
            <a:r>
              <a:rPr lang="it-IT" sz="2600" b="1" dirty="0">
                <a:solidFill>
                  <a:schemeClr val="tx1"/>
                </a:solidFill>
                <a:latin typeface="Copperplate" panose="02000504000000020004" pitchFamily="2" charset="77"/>
              </a:rPr>
              <a:t>Esse si aprono nella SISTOLE VENTRICOLARE, lasciano passare il sangue nel Tronco Arterioso Polmonare e, successivamente, per aumento di pressione nelle arterie, si chiudono, impedendo il reflusso del sangue nel rispettivo ventricolo.</a:t>
            </a:r>
          </a:p>
          <a:p>
            <a:r>
              <a:rPr lang="it-IT" sz="2600" b="1" dirty="0">
                <a:solidFill>
                  <a:schemeClr val="tx1"/>
                </a:solidFill>
                <a:latin typeface="Copperplate" panose="02000504000000020004" pitchFamily="2" charset="77"/>
              </a:rPr>
              <a:t> </a:t>
            </a:r>
          </a:p>
        </p:txBody>
      </p:sp>
    </p:spTree>
    <p:extLst>
      <p:ext uri="{BB962C8B-B14F-4D97-AF65-F5344CB8AC3E}">
        <p14:creationId xmlns:p14="http://schemas.microsoft.com/office/powerpoint/2010/main" val="1686683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1"/>
          <p:cNvSpPr>
            <a:spLocks noGrp="1" noChangeArrowheads="1"/>
          </p:cNvSpPr>
          <p:nvPr>
            <p:ph type="title" idx="4294967295"/>
          </p:nvPr>
        </p:nvSpPr>
        <p:spPr>
          <a:xfrm>
            <a:off x="685800" y="1254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VENTRICOLO DESTRO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40962" name="Picture 2"/>
          <p:cNvPicPr>
            <a:picLocks noChangeAspect="1" noChangeArrowheads="1"/>
          </p:cNvPicPr>
          <p:nvPr/>
        </p:nvPicPr>
        <p:blipFill>
          <a:blip r:embed="rId3" cstate="email">
            <a:lum bright="-36000" contrast="30000"/>
            <a:extLst>
              <a:ext uri="{28A0092B-C50C-407E-A947-70E740481C1C}">
                <a14:useLocalDpi xmlns:a14="http://schemas.microsoft.com/office/drawing/2010/main"/>
              </a:ext>
            </a:extLst>
          </a:blip>
          <a:srcRect b="4179"/>
          <a:stretch>
            <a:fillRect/>
          </a:stretch>
        </p:blipFill>
        <p:spPr bwMode="auto">
          <a:xfrm>
            <a:off x="179388" y="1268413"/>
            <a:ext cx="8713787" cy="5356225"/>
          </a:xfrm>
          <a:prstGeom prst="rect">
            <a:avLst/>
          </a:prstGeom>
          <a:noFill/>
          <a:ln>
            <a:noFill/>
          </a:ln>
          <a:effectLst/>
          <a:extLst>
            <a:ext uri="{909E8E84-426E-40DD-AFC4-6F175D3DCCD1}">
              <a14:hiddenFill xmlns:a14="http://schemas.microsoft.com/office/drawing/2010/main">
                <a:blipFill dpi="0" rotWithShape="0">
                  <a:blip>
                    <a:lum bright="-36000" contrast="30000"/>
                  </a:blip>
                  <a:srcRect b="417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Rectangle 1"/>
          <p:cNvSpPr>
            <a:spLocks noGrp="1" noChangeArrowheads="1"/>
          </p:cNvSpPr>
          <p:nvPr>
            <p:ph type="title" idx="4294967295"/>
          </p:nvPr>
        </p:nvSpPr>
        <p:spPr>
          <a:xfrm>
            <a:off x="685800" y="-315416"/>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VENTRICOLO SINISTRO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43010" name="Picture 2"/>
          <p:cNvPicPr>
            <a:picLocks noChangeAspect="1" noChangeArrowheads="1"/>
          </p:cNvPicPr>
          <p:nvPr/>
        </p:nvPicPr>
        <p:blipFill>
          <a:blip r:embed="rId3">
            <a:lum bright="-30000" contrast="30000"/>
            <a:extLst>
              <a:ext uri="{28A0092B-C50C-407E-A947-70E740481C1C}">
                <a14:useLocalDpi xmlns:a14="http://schemas.microsoft.com/office/drawing/2010/main"/>
              </a:ext>
            </a:extLst>
          </a:blip>
          <a:srcRect/>
          <a:stretch>
            <a:fillRect/>
          </a:stretch>
        </p:blipFill>
        <p:spPr bwMode="auto">
          <a:xfrm>
            <a:off x="0" y="1557338"/>
            <a:ext cx="9144000" cy="5300662"/>
          </a:xfrm>
          <a:prstGeom prst="rect">
            <a:avLst/>
          </a:prstGeom>
          <a:noFill/>
          <a:ln>
            <a:noFill/>
          </a:ln>
          <a:effectLst/>
          <a:extLst>
            <a:ext uri="{909E8E84-426E-40DD-AFC4-6F175D3DCCD1}">
              <a14:hiddenFill xmlns:a14="http://schemas.microsoft.com/office/drawing/2010/main">
                <a:blipFill dpi="0" rotWithShape="0">
                  <a:blip>
                    <a:lum bright="-30000" contrast="30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7660FF-3496-0646-B37C-1A3F1196EE72}"/>
              </a:ext>
            </a:extLst>
          </p:cNvPr>
          <p:cNvSpPr>
            <a:spLocks noGrp="1"/>
          </p:cNvSpPr>
          <p:nvPr>
            <p:ph type="title"/>
          </p:nvPr>
        </p:nvSpPr>
        <p:spPr>
          <a:xfrm>
            <a:off x="0" y="25265"/>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STRUTTURA ANATOMO-MICROSCOPICA del CUORE</a:t>
            </a:r>
          </a:p>
        </p:txBody>
      </p:sp>
      <p:sp>
        <p:nvSpPr>
          <p:cNvPr id="3" name="Segnaposto contenuto 2">
            <a:extLst>
              <a:ext uri="{FF2B5EF4-FFF2-40B4-BE49-F238E27FC236}">
                <a16:creationId xmlns:a16="http://schemas.microsoft.com/office/drawing/2014/main" id="{57B2894B-868C-1A43-84E9-9018F078DF7E}"/>
              </a:ext>
            </a:extLst>
          </p:cNvPr>
          <p:cNvSpPr>
            <a:spLocks noGrp="1"/>
          </p:cNvSpPr>
          <p:nvPr>
            <p:ph idx="1"/>
          </p:nvPr>
        </p:nvSpPr>
        <p:spPr>
          <a:xfrm>
            <a:off x="0" y="1052736"/>
            <a:ext cx="9144000" cy="5805264"/>
          </a:xfrm>
        </p:spPr>
        <p:txBody>
          <a:bodyPr/>
          <a:lstStyle/>
          <a:p>
            <a:r>
              <a:rPr lang="it-IT" sz="2800" b="1" dirty="0">
                <a:solidFill>
                  <a:schemeClr val="tx1"/>
                </a:solidFill>
                <a:latin typeface="Chalkboard" panose="03050602040202020205" pitchFamily="66" charset="77"/>
              </a:rPr>
              <a:t>La Tonaca Intima del Cuore riveste le 4 Cavità e viene definita ENDOCARDIO (cellule appiattite).</a:t>
            </a:r>
          </a:p>
          <a:p>
            <a:r>
              <a:rPr lang="it-IT" sz="2800" b="1" dirty="0">
                <a:solidFill>
                  <a:schemeClr val="tx1"/>
                </a:solidFill>
                <a:latin typeface="Chalkboard" panose="03050602040202020205" pitchFamily="66" charset="77"/>
              </a:rPr>
              <a:t>Profondamente allo Strato </a:t>
            </a:r>
            <a:r>
              <a:rPr lang="it-IT" sz="2800" b="1" dirty="0" err="1">
                <a:solidFill>
                  <a:schemeClr val="tx1"/>
                </a:solidFill>
                <a:latin typeface="Chalkboard" panose="03050602040202020205" pitchFamily="66" charset="77"/>
              </a:rPr>
              <a:t>Sottoendocardico</a:t>
            </a:r>
            <a:r>
              <a:rPr lang="it-IT" sz="2800" b="1" dirty="0">
                <a:solidFill>
                  <a:schemeClr val="tx1"/>
                </a:solidFill>
                <a:latin typeface="Chalkboard" panose="03050602040202020205" pitchFamily="66" charset="77"/>
              </a:rPr>
              <a:t> si localizza la Tonaca Media (molto spessa) del MIOCARDIO.</a:t>
            </a:r>
          </a:p>
          <a:p>
            <a:r>
              <a:rPr lang="it-IT" sz="2800" b="1" dirty="0">
                <a:solidFill>
                  <a:schemeClr val="tx1"/>
                </a:solidFill>
                <a:latin typeface="Chalkboard" panose="03050602040202020205" pitchFamily="66" charset="77"/>
              </a:rPr>
              <a:t>La Tonaca </a:t>
            </a:r>
            <a:r>
              <a:rPr lang="it-IT" sz="2800" b="1" dirty="0" err="1">
                <a:solidFill>
                  <a:schemeClr val="tx1"/>
                </a:solidFill>
                <a:latin typeface="Chalkboard" panose="03050602040202020205" pitchFamily="66" charset="77"/>
              </a:rPr>
              <a:t>piu’</a:t>
            </a:r>
            <a:r>
              <a:rPr lang="it-IT" sz="2800" b="1" dirty="0">
                <a:solidFill>
                  <a:schemeClr val="tx1"/>
                </a:solidFill>
                <a:latin typeface="Chalkboard" panose="03050602040202020205" pitchFamily="66" charset="77"/>
              </a:rPr>
              <a:t> esterna è la SIEROSA PERICARDICA con la porzione che aderisce al miocardio, denominata EPICARDIO. L’ Epicardio si «riflette» sul PERICARDIO FIBROSO e fra queste 2 porzioni sierose si delimita uno spazio, con una minima quantità di liquido (Cavità Pericardica), che garantisce l’ottimale attività contrattile del cuore.</a:t>
            </a:r>
          </a:p>
        </p:txBody>
      </p:sp>
    </p:spTree>
    <p:extLst>
      <p:ext uri="{BB962C8B-B14F-4D97-AF65-F5344CB8AC3E}">
        <p14:creationId xmlns:p14="http://schemas.microsoft.com/office/powerpoint/2010/main" val="39046112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SCHEMA STRUTTURALE</a:t>
            </a:r>
          </a:p>
        </p:txBody>
      </p:sp>
      <p:pic>
        <p:nvPicPr>
          <p:cNvPr id="47106" name="Picture 2"/>
          <p:cNvPicPr>
            <a:picLocks noChangeAspect="1" noChangeArrowheads="1"/>
          </p:cNvPicPr>
          <p:nvPr/>
        </p:nvPicPr>
        <p:blipFill>
          <a:blip r:embed="rId3" cstate="email">
            <a:lum bright="-6000" contrast="-24000"/>
            <a:extLst>
              <a:ext uri="{28A0092B-C50C-407E-A947-70E740481C1C}">
                <a14:useLocalDpi xmlns:a14="http://schemas.microsoft.com/office/drawing/2010/main"/>
              </a:ext>
            </a:extLst>
          </a:blip>
          <a:srcRect/>
          <a:stretch>
            <a:fillRect/>
          </a:stretch>
        </p:blipFill>
        <p:spPr bwMode="auto">
          <a:xfrm>
            <a:off x="4176713" y="1584325"/>
            <a:ext cx="5040312" cy="5295900"/>
          </a:xfrm>
          <a:prstGeom prst="rect">
            <a:avLst/>
          </a:prstGeom>
          <a:noFill/>
          <a:ln>
            <a:noFill/>
          </a:ln>
          <a:effectLst/>
          <a:extLst>
            <a:ext uri="{909E8E84-426E-40DD-AFC4-6F175D3DCCD1}">
              <a14:hiddenFill xmlns:a14="http://schemas.microsoft.com/office/drawing/2010/main">
                <a:blipFill dpi="0" rotWithShape="0">
                  <a:blip>
                    <a:lum bright="-6000" contrast="-24000"/>
                  </a:blip>
                  <a:srcRect l="1381" t="10898" r="167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07" name="Picture 3"/>
          <p:cNvPicPr>
            <a:picLocks noChangeAspect="1" noChangeArrowheads="1"/>
          </p:cNvPicPr>
          <p:nvPr/>
        </p:nvPicPr>
        <p:blipFill>
          <a:blip r:embed="rId4" cstate="email">
            <a:lum bright="-42000" contrast="24000"/>
            <a:extLst>
              <a:ext uri="{28A0092B-C50C-407E-A947-70E740481C1C}">
                <a14:useLocalDpi xmlns:a14="http://schemas.microsoft.com/office/drawing/2010/main"/>
              </a:ext>
            </a:extLst>
          </a:blip>
          <a:srcRect/>
          <a:stretch>
            <a:fillRect/>
          </a:stretch>
        </p:blipFill>
        <p:spPr bwMode="auto">
          <a:xfrm>
            <a:off x="71438" y="863600"/>
            <a:ext cx="3959225" cy="3311525"/>
          </a:xfrm>
          <a:prstGeom prst="rect">
            <a:avLst/>
          </a:prstGeom>
          <a:noFill/>
          <a:ln>
            <a:noFill/>
          </a:ln>
          <a:effectLst/>
          <a:extLst>
            <a:ext uri="{909E8E84-426E-40DD-AFC4-6F175D3DCCD1}">
              <a14:hiddenFill xmlns:a14="http://schemas.microsoft.com/office/drawing/2010/main">
                <a:blipFill dpi="0" rotWithShape="0">
                  <a:blip>
                    <a:lum bright="-42000" contrast="24000"/>
                  </a:blip>
                  <a:srcRect l="7361" t="16508" r="322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idx="4294967295"/>
          </p:nvPr>
        </p:nvSpPr>
        <p:spPr>
          <a:xfrm>
            <a:off x="685800" y="-315416"/>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a:t>
            </a:r>
          </a:p>
        </p:txBody>
      </p:sp>
      <p:sp>
        <p:nvSpPr>
          <p:cNvPr id="49154" name="Rectangle 2"/>
          <p:cNvSpPr>
            <a:spLocks noGrp="1" noChangeArrowheads="1"/>
          </p:cNvSpPr>
          <p:nvPr>
            <p:ph type="body" idx="1"/>
          </p:nvPr>
        </p:nvSpPr>
        <p:spPr>
          <a:xfrm>
            <a:off x="0" y="620688"/>
            <a:ext cx="9144000" cy="5867400"/>
          </a:xfrm>
          <a:ln/>
        </p:spPr>
        <p:txBody>
          <a:bodyPr/>
          <a:lstStyle/>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Il MIOCARDIO è un Tessuto Muscolare Striato caratterizzato dal possedere CELLULE MONONUCLEATE (FIBROCELLULE), che prende inserzione sul cosiddetto SCHELETRO FIBROSO del Cuore.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b="1" dirty="0">
              <a:solidFill>
                <a:schemeClr val="tx1"/>
              </a:solidFill>
              <a:latin typeface="Comic Sans MS" panose="030F0902030302020204" pitchFamily="66" charset="0"/>
            </a:endParaRP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Morfo-Funzionalmente si suddivide in :</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b="1" dirty="0">
              <a:solidFill>
                <a:schemeClr val="tx1"/>
              </a:solidFill>
              <a:latin typeface="Comic Sans MS" panose="030F0902030302020204" pitchFamily="66" charset="0"/>
            </a:endParaRP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MIOCARDIO COMUNE o DI LAVORO : la componente prevalente, che provvede alla effettiva attività contrattile del Cuore.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MIOCARDIO SPECIFICO o TESSUTO DI CONDUZIONE: «sostituisce» nel Cuore l’attività diretta del Sistema Nervoso per indurre la contrazione del Miocardio Comune. Tuttavia, esiste un controllo del Sistema Nervoso sul Tessuto di Conduzione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86872B-0FB6-204B-AFCB-400962518E8C}"/>
              </a:ext>
            </a:extLst>
          </p:cNvPr>
          <p:cNvSpPr>
            <a:spLocks noGrp="1"/>
          </p:cNvSpPr>
          <p:nvPr>
            <p:ph type="title"/>
          </p:nvPr>
        </p:nvSpPr>
        <p:spPr>
          <a:xfrm>
            <a:off x="35604" y="-9939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MIOCARDIO COMUNE: ASPETTI STRUTTURALI</a:t>
            </a:r>
          </a:p>
        </p:txBody>
      </p:sp>
      <p:sp>
        <p:nvSpPr>
          <p:cNvPr id="3" name="Segnaposto contenuto 2">
            <a:extLst>
              <a:ext uri="{FF2B5EF4-FFF2-40B4-BE49-F238E27FC236}">
                <a16:creationId xmlns:a16="http://schemas.microsoft.com/office/drawing/2014/main" id="{DC94A857-C511-DD45-A93B-2AA77B038818}"/>
              </a:ext>
            </a:extLst>
          </p:cNvPr>
          <p:cNvSpPr>
            <a:spLocks noGrp="1"/>
          </p:cNvSpPr>
          <p:nvPr>
            <p:ph idx="1"/>
          </p:nvPr>
        </p:nvSpPr>
        <p:spPr>
          <a:xfrm>
            <a:off x="575956" y="1018152"/>
            <a:ext cx="8568044" cy="5661248"/>
          </a:xfrm>
        </p:spPr>
        <p:txBody>
          <a:bodyPr/>
          <a:lstStyle/>
          <a:p>
            <a:r>
              <a:rPr lang="it-IT" sz="3000" b="1" dirty="0">
                <a:solidFill>
                  <a:schemeClr val="tx1"/>
                </a:solidFill>
                <a:latin typeface="Chalkduster" panose="03050602040202020205" pitchFamily="66" charset="77"/>
              </a:rPr>
              <a:t>È  costituito da FIBROCELLULE STRIATE, connesse tra loro mediante Giunzioni Serrate, che consentono il passaggio di soluti tra le fibrocellule stesse. Le giunzioni si dispongono anche «obliquamente» tra le fibrocellule, costituendo i cosiddetti DISCHI INTERCALARI, che per la loro caratteristica disposizione «a scalare», si definiscono anche Strie Scalariformi</a:t>
            </a:r>
          </a:p>
        </p:txBody>
      </p:sp>
    </p:spTree>
    <p:extLst>
      <p:ext uri="{BB962C8B-B14F-4D97-AF65-F5344CB8AC3E}">
        <p14:creationId xmlns:p14="http://schemas.microsoft.com/office/powerpoint/2010/main" val="28740540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idx="4294967295"/>
          </p:nvPr>
        </p:nvSpPr>
        <p:spPr>
          <a:xfrm>
            <a:off x="228600" y="381000"/>
            <a:ext cx="3048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COMUNE</a:t>
            </a:r>
          </a:p>
        </p:txBody>
      </p:sp>
      <p:pic>
        <p:nvPicPr>
          <p:cNvPr id="50178"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3608388" y="0"/>
            <a:ext cx="5535612" cy="685800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79" name="Text Box 3"/>
          <p:cNvSpPr txBox="1">
            <a:spLocks noChangeArrowheads="1"/>
          </p:cNvSpPr>
          <p:nvPr/>
        </p:nvSpPr>
        <p:spPr bwMode="auto">
          <a:xfrm>
            <a:off x="228600" y="2598738"/>
            <a:ext cx="27892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Chalkduster" panose="03050602040202020205" pitchFamily="66" charset="77"/>
              </a:rPr>
              <a:t>FIBROCELLULA</a:t>
            </a:r>
          </a:p>
        </p:txBody>
      </p:sp>
      <p:sp>
        <p:nvSpPr>
          <p:cNvPr id="50180" name="Line 4"/>
          <p:cNvSpPr>
            <a:spLocks noChangeShapeType="1"/>
          </p:cNvSpPr>
          <p:nvPr/>
        </p:nvSpPr>
        <p:spPr bwMode="auto">
          <a:xfrm flipV="1">
            <a:off x="2971800" y="1504950"/>
            <a:ext cx="3200400" cy="1257300"/>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0181" name="Text Box 5"/>
          <p:cNvSpPr txBox="1">
            <a:spLocks noChangeArrowheads="1"/>
          </p:cNvSpPr>
          <p:nvPr/>
        </p:nvSpPr>
        <p:spPr bwMode="auto">
          <a:xfrm>
            <a:off x="1050925" y="3249613"/>
            <a:ext cx="1260579"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chemeClr val="tx1"/>
                </a:solidFill>
                <a:latin typeface="Franklin Gothic Medium" panose="020B0603020102020204" pitchFamily="34" charset="0"/>
              </a:rPr>
              <a:t>NUCLEO</a:t>
            </a:r>
          </a:p>
        </p:txBody>
      </p:sp>
      <p:sp>
        <p:nvSpPr>
          <p:cNvPr id="50182" name="Line 6"/>
          <p:cNvSpPr>
            <a:spLocks noChangeShapeType="1"/>
          </p:cNvSpPr>
          <p:nvPr/>
        </p:nvSpPr>
        <p:spPr bwMode="auto">
          <a:xfrm flipV="1">
            <a:off x="2667000" y="1733550"/>
            <a:ext cx="3429000" cy="1790700"/>
          </a:xfrm>
          <a:prstGeom prst="line">
            <a:avLst/>
          </a:prstGeom>
          <a:noFill/>
          <a:ln w="2844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0183" name="Text Box 7"/>
          <p:cNvSpPr txBox="1">
            <a:spLocks noChangeArrowheads="1"/>
          </p:cNvSpPr>
          <p:nvPr/>
        </p:nvSpPr>
        <p:spPr bwMode="auto">
          <a:xfrm>
            <a:off x="0" y="4191000"/>
            <a:ext cx="342783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DISCO INTERCALARE</a:t>
            </a:r>
            <a:r>
              <a:rPr lang="it-IT" altLang="it-IT" b="1" dirty="0">
                <a:solidFill>
                  <a:schemeClr val="tx1"/>
                </a:solidFill>
                <a:latin typeface="Comic Sans MS" panose="030F0902030302020204" pitchFamily="66" charset="0"/>
              </a:rPr>
              <a:t> </a:t>
            </a:r>
          </a:p>
          <a:p>
            <a:pPr>
              <a:buClrTx/>
              <a:buFontTx/>
              <a:buNone/>
            </a:pPr>
            <a:r>
              <a:rPr lang="it-IT" altLang="it-IT" b="1" dirty="0">
                <a:solidFill>
                  <a:schemeClr val="tx1"/>
                </a:solidFill>
                <a:latin typeface="Comic Sans MS" panose="030F0902030302020204" pitchFamily="66" charset="0"/>
              </a:rPr>
              <a:t>(stria scalariforme)</a:t>
            </a:r>
          </a:p>
        </p:txBody>
      </p:sp>
      <p:sp>
        <p:nvSpPr>
          <p:cNvPr id="50184" name="Line 8"/>
          <p:cNvSpPr>
            <a:spLocks noChangeShapeType="1"/>
          </p:cNvSpPr>
          <p:nvPr/>
        </p:nvSpPr>
        <p:spPr bwMode="auto">
          <a:xfrm flipV="1">
            <a:off x="3505200" y="2266950"/>
            <a:ext cx="3810000" cy="2400300"/>
          </a:xfrm>
          <a:prstGeom prst="line">
            <a:avLst/>
          </a:prstGeom>
          <a:noFill/>
          <a:ln w="38160" cap="sq">
            <a:solidFill>
              <a:srgbClr val="99FF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p:cNvSpPr>
            <a:spLocks noGrp="1" noChangeArrowheads="1"/>
          </p:cNvSpPr>
          <p:nvPr>
            <p:ph type="title" idx="4294967295"/>
          </p:nvPr>
        </p:nvSpPr>
        <p:spPr>
          <a:xfrm>
            <a:off x="0" y="-8238"/>
            <a:ext cx="9144000" cy="1066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SPECIFICO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SISTEMA DI CONDUZIONE</a:t>
            </a:r>
          </a:p>
        </p:txBody>
      </p:sp>
      <p:sp>
        <p:nvSpPr>
          <p:cNvPr id="53250" name="Rectangle 2"/>
          <p:cNvSpPr>
            <a:spLocks noGrp="1" noChangeArrowheads="1"/>
          </p:cNvSpPr>
          <p:nvPr>
            <p:ph type="body" idx="1"/>
          </p:nvPr>
        </p:nvSpPr>
        <p:spPr>
          <a:xfrm>
            <a:off x="323528" y="1058562"/>
            <a:ext cx="8496944" cy="5334000"/>
          </a:xfrm>
          <a:ln/>
        </p:spPr>
        <p:txBody>
          <a:bodyPr/>
          <a:lstStyle/>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Le</a:t>
            </a:r>
            <a:r>
              <a:rPr lang="it-IT" altLang="it-IT" sz="2600" b="1" dirty="0">
                <a:solidFill>
                  <a:schemeClr val="tx1"/>
                </a:solidFill>
                <a:latin typeface="Comic Sans MS" panose="030F0902030302020204" pitchFamily="66" charset="0"/>
              </a:rPr>
              <a:t> </a:t>
            </a:r>
            <a:r>
              <a:rPr lang="it-IT" altLang="it-IT" sz="2400" b="1" dirty="0">
                <a:solidFill>
                  <a:schemeClr val="tx1"/>
                </a:solidFill>
                <a:latin typeface="Comic Sans MS" panose="030F0902030302020204" pitchFamily="66" charset="0"/>
              </a:rPr>
              <a:t>cellule del MIOCARDIO SPECIFICO sono SPROVVISTE della Striatura e sono distinguibili al microscopio come cellule decisamente più chiare.</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b="1" dirty="0">
              <a:solidFill>
                <a:schemeClr val="tx1"/>
              </a:solidFill>
              <a:latin typeface="Comic Sans MS" panose="030F0902030302020204" pitchFamily="66" charset="0"/>
            </a:endParaRP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Il Miocardio Specifico si organizza in raggruppamenti cellulari costituenti il cosiddetto</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 SISTEMA di CONDUZIONE del CUORE:</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b="1" dirty="0">
              <a:solidFill>
                <a:schemeClr val="tx1"/>
              </a:solidFill>
              <a:latin typeface="Comic Sans MS" panose="030F0902030302020204" pitchFamily="66" charset="0"/>
            </a:endParaRP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SISTEMA NODALE: </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NODO SENO-ATRIALE e NODO ATRIO-VENTRICOLARE</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SISTEMA ATRIO-VENTRICOLARE con FASCIO di HIS e BRANCHE VENTRICOLARI DESTRA e SINISTRA</a:t>
            </a:r>
          </a:p>
          <a:p>
            <a:pPr marL="457200" indent="-457200">
              <a:spcBef>
                <a:spcPts val="700"/>
              </a:spcBef>
              <a:buClr>
                <a:srgbClr val="00FFFF"/>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b="1" dirty="0">
              <a:solidFill>
                <a:schemeClr val="tx1"/>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3" name="Rectangle 1"/>
          <p:cNvSpPr>
            <a:spLocks noGrp="1" noChangeArrowheads="1"/>
          </p:cNvSpPr>
          <p:nvPr>
            <p:ph type="title" idx="4294967295"/>
          </p:nvPr>
        </p:nvSpPr>
        <p:spPr>
          <a:xfrm>
            <a:off x="683568" y="-171400"/>
            <a:ext cx="77724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SPECIFICO</a:t>
            </a: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39752" y="740981"/>
            <a:ext cx="4614664" cy="60948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1"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l="5794" t="1334" r="11539" b="7785"/>
          <a:stretch>
            <a:fillRect/>
          </a:stretch>
        </p:blipFill>
        <p:spPr bwMode="auto">
          <a:xfrm>
            <a:off x="4176713" y="144462"/>
            <a:ext cx="3995687" cy="6739969"/>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8F10EE6-480F-7541-A906-5605CAB3904C}"/>
              </a:ext>
            </a:extLst>
          </p:cNvPr>
          <p:cNvSpPr txBox="1"/>
          <p:nvPr/>
        </p:nvSpPr>
        <p:spPr>
          <a:xfrm>
            <a:off x="107505" y="1556792"/>
            <a:ext cx="4069208" cy="2862322"/>
          </a:xfrm>
          <a:prstGeom prst="rect">
            <a:avLst/>
          </a:prstGeom>
          <a:noFill/>
        </p:spPr>
        <p:txBody>
          <a:bodyPr wrap="square" rtlCol="0">
            <a:spAutoFit/>
          </a:bodyPr>
          <a:lstStyle/>
          <a:p>
            <a:pPr algn="ctr"/>
            <a:r>
              <a:rPr lang="it-IT" sz="3600" b="1" dirty="0">
                <a:solidFill>
                  <a:schemeClr val="tx1"/>
                </a:solidFill>
                <a:latin typeface="Gurmukhi MN" panose="02020600050405020304" pitchFamily="18" charset="0"/>
                <a:cs typeface="Gurmukhi MN" panose="02020600050405020304" pitchFamily="18" charset="0"/>
              </a:rPr>
              <a:t>SISTEMA</a:t>
            </a:r>
          </a:p>
          <a:p>
            <a:pPr algn="ctr"/>
            <a:r>
              <a:rPr lang="it-IT" sz="3600" b="1" dirty="0">
                <a:solidFill>
                  <a:schemeClr val="tx1"/>
                </a:solidFill>
                <a:latin typeface="Gurmukhi MN" panose="02020600050405020304" pitchFamily="18" charset="0"/>
                <a:cs typeface="Gurmukhi MN" panose="02020600050405020304" pitchFamily="18" charset="0"/>
              </a:rPr>
              <a:t>CIRCOLATORIO</a:t>
            </a:r>
          </a:p>
          <a:p>
            <a:pPr algn="ctr"/>
            <a:r>
              <a:rPr lang="it-IT" sz="3600" b="1" dirty="0">
                <a:solidFill>
                  <a:schemeClr val="tx1"/>
                </a:solidFill>
                <a:latin typeface="Gurmukhi MN" panose="02020600050405020304" pitchFamily="18" charset="0"/>
                <a:cs typeface="Gurmukhi MN" panose="02020600050405020304" pitchFamily="18" charset="0"/>
              </a:rPr>
              <a:t>LINFATICO </a:t>
            </a:r>
          </a:p>
          <a:p>
            <a:pPr algn="ctr"/>
            <a:r>
              <a:rPr lang="it-IT" sz="3600" b="1" dirty="0">
                <a:solidFill>
                  <a:schemeClr val="tx1"/>
                </a:solidFill>
                <a:latin typeface="Gurmukhi MN" panose="02020600050405020304" pitchFamily="18" charset="0"/>
                <a:cs typeface="Gurmukhi MN" panose="02020600050405020304" pitchFamily="18" charset="0"/>
              </a:rPr>
              <a:t>e</a:t>
            </a:r>
          </a:p>
          <a:p>
            <a:pPr algn="ctr"/>
            <a:r>
              <a:rPr lang="it-IT" sz="3600" b="1" dirty="0">
                <a:solidFill>
                  <a:schemeClr val="tx1"/>
                </a:solidFill>
                <a:latin typeface="Gurmukhi MN" panose="02020600050405020304" pitchFamily="18" charset="0"/>
                <a:cs typeface="Gurmukhi MN" panose="02020600050405020304" pitchFamily="18" charset="0"/>
              </a:rPr>
              <a:t>LINFONODI</a:t>
            </a:r>
          </a:p>
        </p:txBody>
      </p:sp>
    </p:spTree>
    <p:extLst>
      <p:ext uri="{BB962C8B-B14F-4D97-AF65-F5344CB8AC3E}">
        <p14:creationId xmlns:p14="http://schemas.microsoft.com/office/powerpoint/2010/main" val="19979205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1" name="Rectangle 1"/>
          <p:cNvSpPr>
            <a:spLocks noGrp="1" noChangeArrowheads="1"/>
          </p:cNvSpPr>
          <p:nvPr>
            <p:ph type="title" idx="4294967295"/>
          </p:nvPr>
        </p:nvSpPr>
        <p:spPr>
          <a:xfrm>
            <a:off x="0" y="15240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DI CONDUZIONE DEL CUORE</a:t>
            </a:r>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790575"/>
            <a:ext cx="8153400" cy="5991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89D828-0CEB-9648-9AE2-170F94BE20FB}"/>
              </a:ext>
            </a:extLst>
          </p:cNvPr>
          <p:cNvSpPr>
            <a:spLocks noGrp="1"/>
          </p:cNvSpPr>
          <p:nvPr>
            <p:ph type="title"/>
          </p:nvPr>
        </p:nvSpPr>
        <p:spPr>
          <a:xfrm>
            <a:off x="0" y="-9939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INNERVAZIONE AUTONOMA del CUORE</a:t>
            </a:r>
          </a:p>
        </p:txBody>
      </p:sp>
      <p:sp>
        <p:nvSpPr>
          <p:cNvPr id="3" name="Segnaposto contenuto 2">
            <a:extLst>
              <a:ext uri="{FF2B5EF4-FFF2-40B4-BE49-F238E27FC236}">
                <a16:creationId xmlns:a16="http://schemas.microsoft.com/office/drawing/2014/main" id="{0D3EC063-2099-AA40-8C1C-5C6340662D88}"/>
              </a:ext>
            </a:extLst>
          </p:cNvPr>
          <p:cNvSpPr>
            <a:spLocks noGrp="1"/>
          </p:cNvSpPr>
          <p:nvPr>
            <p:ph idx="1"/>
          </p:nvPr>
        </p:nvSpPr>
        <p:spPr>
          <a:xfrm>
            <a:off x="0" y="764704"/>
            <a:ext cx="9144000" cy="6093296"/>
          </a:xfrm>
        </p:spPr>
        <p:txBody>
          <a:bodyPr/>
          <a:lstStyle/>
          <a:p>
            <a:r>
              <a:rPr lang="it-IT" sz="2800" b="1" dirty="0">
                <a:solidFill>
                  <a:schemeClr val="tx1"/>
                </a:solidFill>
                <a:latin typeface="Copperplate" panose="02000504000000020004" pitchFamily="2" charset="77"/>
              </a:rPr>
              <a:t>Il Sistema Nervoso Autonomo influenza il SISTEMA DI CONDUZIONE DEL CUORE modulandone l’attività.</a:t>
            </a:r>
          </a:p>
          <a:p>
            <a:r>
              <a:rPr lang="it-IT" sz="2800" b="1" dirty="0">
                <a:solidFill>
                  <a:schemeClr val="tx1"/>
                </a:solidFill>
                <a:latin typeface="Copperplate" panose="02000504000000020004" pitchFamily="2" charset="77"/>
              </a:rPr>
              <a:t>Il CENTRO CARDIOACCELERATORE del BULBO influenza il SISTEMA NERVOSO ORTOSIMPATICO (</a:t>
            </a:r>
            <a:r>
              <a:rPr lang="it-IT" sz="2800" b="1" dirty="0" err="1">
                <a:solidFill>
                  <a:schemeClr val="tx1"/>
                </a:solidFill>
                <a:latin typeface="Copperplate" panose="02000504000000020004" pitchFamily="2" charset="77"/>
              </a:rPr>
              <a:t>mielomeri</a:t>
            </a:r>
            <a:r>
              <a:rPr lang="it-IT" sz="2800" b="1" dirty="0">
                <a:solidFill>
                  <a:schemeClr val="tx1"/>
                </a:solidFill>
                <a:latin typeface="Copperplate" panose="02000504000000020004" pitchFamily="2" charset="77"/>
              </a:rPr>
              <a:t> T1-T4), incrementando la Frequenza Cardiaca;</a:t>
            </a:r>
          </a:p>
          <a:p>
            <a:r>
              <a:rPr lang="it-IT" sz="2800" b="1" dirty="0">
                <a:solidFill>
                  <a:schemeClr val="tx1"/>
                </a:solidFill>
                <a:latin typeface="Copperplate" panose="02000504000000020004" pitchFamily="2" charset="77"/>
              </a:rPr>
              <a:t>Il centro CARDIOINIBITORE, stimolando il Nucleo Motore Dorsale del NERVO VAGO (X paio), attiva il Sistema Nervoso PARASIMPATICO che provvede a rallentare l’attività cardiaca.</a:t>
            </a:r>
          </a:p>
        </p:txBody>
      </p:sp>
    </p:spTree>
    <p:extLst>
      <p:ext uri="{BB962C8B-B14F-4D97-AF65-F5344CB8AC3E}">
        <p14:creationId xmlns:p14="http://schemas.microsoft.com/office/powerpoint/2010/main" val="1170319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2112"/>
          <p:cNvPicPr>
            <a:picLocks noGrp="1" noChangeAspect="1"/>
          </p:cNvPicPr>
          <p:nvPr isPhoto="1"/>
        </p:nvPicPr>
        <p:blipFill>
          <a:blip r:embed="rId2" cstate="email">
            <a:extLst>
              <a:ext uri="{BEBA8EAE-BF5A-486C-A8C5-ECC9F3942E4B}">
                <a14:imgProps xmlns:a14="http://schemas.microsoft.com/office/drawing/2010/main">
                  <a14:imgLayer r:embed="rId3">
                    <a14:imgEffect>
                      <a14:sharpenSoften amount="43000"/>
                    </a14:imgEffect>
                    <a14:imgEffect>
                      <a14:brightnessContrast contrast="18000"/>
                    </a14:imgEffect>
                  </a14:imgLayer>
                </a14:imgProps>
              </a:ext>
              <a:ext uri="{28A0092B-C50C-407E-A947-70E740481C1C}">
                <a14:useLocalDpi xmlns:a14="http://schemas.microsoft.com/office/drawing/2010/main"/>
              </a:ext>
            </a:extLst>
          </a:blip>
          <a:stretch>
            <a:fillRect/>
          </a:stretch>
        </p:blipFill>
        <p:spPr>
          <a:xfrm>
            <a:off x="2259013" y="0"/>
            <a:ext cx="4625975" cy="6858000"/>
          </a:xfrm>
          <a:prstGeom prst="rect">
            <a:avLst/>
          </a:prstGeom>
          <a:noFill/>
          <a:ln>
            <a:noFill/>
          </a:ln>
        </p:spPr>
      </p:pic>
    </p:spTree>
    <p:extLst>
      <p:ext uri="{BB962C8B-B14F-4D97-AF65-F5344CB8AC3E}">
        <p14:creationId xmlns:p14="http://schemas.microsoft.com/office/powerpoint/2010/main" val="21583883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9541DC-D5DE-D84B-926A-2D692E95777D}"/>
              </a:ext>
            </a:extLst>
          </p:cNvPr>
          <p:cNvSpPr>
            <a:spLocks noGrp="1"/>
          </p:cNvSpPr>
          <p:nvPr>
            <p:ph type="title"/>
          </p:nvPr>
        </p:nvSpPr>
        <p:spPr>
          <a:xfrm>
            <a:off x="106551" y="2276872"/>
            <a:ext cx="9036496"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CIRCOLAZIONE  CORONARICA</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 Vascolarizzazione Sanguifera del Cuore</a:t>
            </a:r>
          </a:p>
        </p:txBody>
      </p:sp>
    </p:spTree>
    <p:extLst>
      <p:ext uri="{BB962C8B-B14F-4D97-AF65-F5344CB8AC3E}">
        <p14:creationId xmlns:p14="http://schemas.microsoft.com/office/powerpoint/2010/main" val="11683978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BFF55AEB-C077-304F-8DC8-96A951BEB8C1}"/>
              </a:ext>
            </a:extLst>
          </p:cNvPr>
          <p:cNvSpPr>
            <a:spLocks noGrp="1"/>
          </p:cNvSpPr>
          <p:nvPr>
            <p:ph type="title"/>
          </p:nvPr>
        </p:nvSpPr>
        <p:spPr>
          <a:xfrm>
            <a:off x="0" y="21892"/>
            <a:ext cx="9144000" cy="814820"/>
          </a:xfrm>
        </p:spPr>
        <p:txBody>
          <a:bodyPr/>
          <a:lstStyle/>
          <a:p>
            <a:r>
              <a:rPr lang="it-IT" sz="3200" dirty="0">
                <a:solidFill>
                  <a:schemeClr val="tx1"/>
                </a:solidFill>
                <a:latin typeface="Gurmukhi MN" panose="02020600050405020304" pitchFamily="18" charset="0"/>
                <a:cs typeface="Gurmukhi MN" panose="02020600050405020304" pitchFamily="18" charset="0"/>
              </a:rPr>
              <a:t>CIRCOLAZIONE  CORONARIA</a:t>
            </a:r>
          </a:p>
        </p:txBody>
      </p:sp>
      <p:sp>
        <p:nvSpPr>
          <p:cNvPr id="4" name="Segnaposto contenuto 3">
            <a:extLst>
              <a:ext uri="{FF2B5EF4-FFF2-40B4-BE49-F238E27FC236}">
                <a16:creationId xmlns:a16="http://schemas.microsoft.com/office/drawing/2014/main" id="{CABCFE7A-7B0A-0B4F-9756-33C94BB3860C}"/>
              </a:ext>
            </a:extLst>
          </p:cNvPr>
          <p:cNvSpPr>
            <a:spLocks noGrp="1"/>
          </p:cNvSpPr>
          <p:nvPr>
            <p:ph idx="1"/>
          </p:nvPr>
        </p:nvSpPr>
        <p:spPr>
          <a:xfrm>
            <a:off x="107504" y="1052736"/>
            <a:ext cx="9036496" cy="5805264"/>
          </a:xfrm>
        </p:spPr>
        <p:txBody>
          <a:bodyPr/>
          <a:lstStyle/>
          <a:p>
            <a:r>
              <a:rPr lang="it-IT" sz="2400" dirty="0">
                <a:solidFill>
                  <a:schemeClr val="tx1"/>
                </a:solidFill>
                <a:latin typeface="Comic Sans MS" panose="030F0902030302020204" pitchFamily="66" charset="0"/>
              </a:rPr>
              <a:t>Costituisce la Circolazione Sanguifera che provvede alla irrorazione del Miocardio</a:t>
            </a:r>
          </a:p>
          <a:p>
            <a:endParaRPr lang="it-IT" sz="2400" dirty="0">
              <a:solidFill>
                <a:schemeClr val="tx1"/>
              </a:solidFill>
              <a:latin typeface="Comic Sans MS" panose="030F0902030302020204" pitchFamily="66" charset="0"/>
            </a:endParaRPr>
          </a:p>
          <a:p>
            <a:r>
              <a:rPr lang="it-IT" sz="2400" dirty="0">
                <a:solidFill>
                  <a:schemeClr val="tx1"/>
                </a:solidFill>
                <a:latin typeface="Comic Sans MS" panose="030F0902030302020204" pitchFamily="66" charset="0"/>
              </a:rPr>
              <a:t>Consta delle 2 ARTERIE CORONARIE (Destra e Sinistra), che originano dalla Aorta Ascendente e si dispongono nei 2 Solchi Atrioventricolari Posteriore ed Anteriore, per emettere ulteriori rami nei Solchi Interventricolari Posteriore ed Anteriore.</a:t>
            </a:r>
          </a:p>
          <a:p>
            <a:endParaRPr lang="it-IT" sz="2400" dirty="0">
              <a:solidFill>
                <a:schemeClr val="tx1"/>
              </a:solidFill>
              <a:latin typeface="Comic Sans MS" panose="030F0902030302020204" pitchFamily="66" charset="0"/>
            </a:endParaRPr>
          </a:p>
          <a:p>
            <a:r>
              <a:rPr lang="it-IT" sz="2400" dirty="0">
                <a:solidFill>
                  <a:schemeClr val="tx1"/>
                </a:solidFill>
                <a:latin typeface="Comic Sans MS" panose="030F0902030302020204" pitchFamily="66" charset="0"/>
              </a:rPr>
              <a:t>I Microcircoli drenano in una Rete Venosa che confluisce nel SENO VENOSO CORONARIO e, i minima parte, nella Vena Cardiaca Magna, che affluisco all’ Atrio Destro</a:t>
            </a:r>
          </a:p>
        </p:txBody>
      </p:sp>
    </p:spTree>
    <p:extLst>
      <p:ext uri="{BB962C8B-B14F-4D97-AF65-F5344CB8AC3E}">
        <p14:creationId xmlns:p14="http://schemas.microsoft.com/office/powerpoint/2010/main" val="1027769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1" descr="2110">
            <a:extLst>
              <a:ext uri="{FF2B5EF4-FFF2-40B4-BE49-F238E27FC236}">
                <a16:creationId xmlns:a16="http://schemas.microsoft.com/office/drawing/2014/main" id="{5499740C-4996-3D4B-B3C0-4EE79DE3D13C}"/>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1907704" y="0"/>
            <a:ext cx="4824536" cy="6857998"/>
          </a:xfrm>
          <a:prstGeom prst="rect">
            <a:avLst/>
          </a:prstGeom>
          <a:noFill/>
          <a:ln>
            <a:noFill/>
          </a:ln>
        </p:spPr>
      </p:pic>
    </p:spTree>
    <p:extLst>
      <p:ext uri="{BB962C8B-B14F-4D97-AF65-F5344CB8AC3E}">
        <p14:creationId xmlns:p14="http://schemas.microsoft.com/office/powerpoint/2010/main" val="31850850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1" name="Rectangle 1"/>
          <p:cNvSpPr>
            <a:spLocks noGrp="1" noChangeArrowheads="1"/>
          </p:cNvSpPr>
          <p:nvPr>
            <p:ph type="title" idx="4294967295"/>
          </p:nvPr>
        </p:nvSpPr>
        <p:spPr>
          <a:xfrm>
            <a:off x="-11585" y="260648"/>
            <a:ext cx="9144000" cy="53191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ARTERIOSO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DELLA GRANDE CIRCOLAZIONE</a:t>
            </a:r>
          </a:p>
        </p:txBody>
      </p:sp>
      <p:sp>
        <p:nvSpPr>
          <p:cNvPr id="61442" name="Rectangle 2"/>
          <p:cNvSpPr>
            <a:spLocks noGrp="1" noChangeArrowheads="1"/>
          </p:cNvSpPr>
          <p:nvPr>
            <p:ph type="body" idx="1"/>
          </p:nvPr>
        </p:nvSpPr>
        <p:spPr>
          <a:xfrm>
            <a:off x="0" y="1524000"/>
            <a:ext cx="9144000" cy="5334000"/>
          </a:xfrm>
          <a:ln/>
        </p:spPr>
        <p:txBody>
          <a:bodyPr/>
          <a:lstStyle/>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b="1" dirty="0">
                <a:solidFill>
                  <a:schemeClr val="tx1"/>
                </a:solidFill>
                <a:latin typeface="Comic Sans MS" panose="030F0902030302020204" pitchFamily="66" charset="0"/>
              </a:rPr>
              <a:t>A partire dal Ventricolo Sinistro del Cuore, fa capo all’ AORTA ASCENDENTE, cui fa seguito l’ ARCO AORTICO, il quale, piegando posteriormente verso sinistra, dà luogo alla AORTA DISCENDENTE, suddivisa in AORTA TORACICA e, superato il Diaframma, in AORTA ADDOMINALE.</a:t>
            </a:r>
          </a:p>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b="1" dirty="0">
                <a:solidFill>
                  <a:schemeClr val="tx1"/>
                </a:solidFill>
                <a:latin typeface="Comic Sans MS" panose="030F0902030302020204" pitchFamily="66" charset="0"/>
              </a:rPr>
              <a:t>A livello della IV Vertebra Lombare (L4), si biforca nei due Rami Collaterali (ARTERIE ILIACHE COMUNI) ed emette il suo ramo terminale ARTERIA SACRALE MEDIANA (o Media).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l="5994" t="1447" r="6328" b="2446"/>
          <a:stretch>
            <a:fillRect/>
          </a:stretch>
        </p:blipFill>
        <p:spPr bwMode="auto">
          <a:xfrm>
            <a:off x="2519363" y="161925"/>
            <a:ext cx="5400675" cy="6696075"/>
          </a:xfrm>
          <a:prstGeom prst="rect">
            <a:avLst/>
          </a:prstGeom>
          <a:noFill/>
          <a:ln>
            <a:noFill/>
          </a:ln>
          <a:effectLst/>
          <a:extLst>
            <a:ext uri="{909E8E84-426E-40DD-AFC4-6F175D3DCCD1}">
              <a14:hiddenFill xmlns:a14="http://schemas.microsoft.com/office/drawing/2010/main">
                <a:blipFill dpi="0" rotWithShape="0">
                  <a:blip/>
                  <a:srcRect l="5994" t="1447" r="6328" b="24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l="3116" t="2780" r="1970" b="10455"/>
          <a:stretch>
            <a:fillRect/>
          </a:stretch>
        </p:blipFill>
        <p:spPr bwMode="auto">
          <a:xfrm>
            <a:off x="1800225" y="0"/>
            <a:ext cx="6335713" cy="6767513"/>
          </a:xfrm>
          <a:prstGeom prst="rect">
            <a:avLst/>
          </a:prstGeom>
          <a:noFill/>
          <a:ln>
            <a:noFill/>
          </a:ln>
          <a:effectLst/>
          <a:extLst>
            <a:ext uri="{909E8E84-426E-40DD-AFC4-6F175D3DCCD1}">
              <a14:hiddenFill xmlns:a14="http://schemas.microsoft.com/office/drawing/2010/main">
                <a:blipFill dpi="0" rotWithShape="0">
                  <a:blip/>
                  <a:srcRect l="3116" t="2780" r="1970" b="104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Immagine 1">
            <a:extLst>
              <a:ext uri="{FF2B5EF4-FFF2-40B4-BE49-F238E27FC236}">
                <a16:creationId xmlns:a16="http://schemas.microsoft.com/office/drawing/2014/main" id="{9A936AAA-8793-974E-AC8C-6CBC1E8D6DC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51038" y="241300"/>
            <a:ext cx="52419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61451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910E5F-A29D-1F4E-8D22-DBFAF7D5408B}"/>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ARCO DELL’ AORTA</a:t>
            </a:r>
          </a:p>
        </p:txBody>
      </p:sp>
      <p:sp>
        <p:nvSpPr>
          <p:cNvPr id="3" name="Segnaposto contenuto 2">
            <a:extLst>
              <a:ext uri="{FF2B5EF4-FFF2-40B4-BE49-F238E27FC236}">
                <a16:creationId xmlns:a16="http://schemas.microsoft.com/office/drawing/2014/main" id="{CE990870-FC4F-8047-BD3B-C62E8CFAF35E}"/>
              </a:ext>
            </a:extLst>
          </p:cNvPr>
          <p:cNvSpPr>
            <a:spLocks noGrp="1"/>
          </p:cNvSpPr>
          <p:nvPr>
            <p:ph idx="1"/>
          </p:nvPr>
        </p:nvSpPr>
        <p:spPr>
          <a:xfrm>
            <a:off x="0" y="1123950"/>
            <a:ext cx="9144000" cy="5734050"/>
          </a:xfrm>
        </p:spPr>
        <p:txBody>
          <a:bodyPr/>
          <a:lstStyle/>
          <a:p>
            <a:r>
              <a:rPr lang="it-IT" sz="2800" b="1" dirty="0">
                <a:solidFill>
                  <a:schemeClr val="tx1"/>
                </a:solidFill>
                <a:latin typeface="Copperplate" panose="02000504000000020004" pitchFamily="2" charset="77"/>
              </a:rPr>
              <a:t>Localizzato posteriormente allo sterno, emette, da destra verso sinistra, nella maggior parte degli individui (circa 80%):</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ANONIMA o TRONCO ARTERIOSO BRACHIOCEFALICO, che emette a sua volta la Arteria Carotide Comune Destra e Arteria Succlavia Destra</a:t>
            </a:r>
          </a:p>
          <a:p>
            <a:pPr marL="457200" indent="-457200">
              <a:buFontTx/>
              <a:buChar char="-"/>
            </a:pPr>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CAROTIDE COMUNE SINISTRA</a:t>
            </a:r>
          </a:p>
          <a:p>
            <a:pPr marL="457200" indent="-457200">
              <a:buFontTx/>
              <a:buChar char="-"/>
            </a:pPr>
            <a:r>
              <a:rPr lang="it-IT" sz="2800" b="1" dirty="0">
                <a:solidFill>
                  <a:schemeClr val="tx1"/>
                </a:solidFill>
                <a:latin typeface="Copperplate" panose="02000504000000020004" pitchFamily="2" charset="77"/>
              </a:rPr>
              <a:t>ARTERIA SUCCLAVIA SINISTRA</a:t>
            </a:r>
          </a:p>
        </p:txBody>
      </p:sp>
    </p:spTree>
    <p:extLst>
      <p:ext uri="{BB962C8B-B14F-4D97-AF65-F5344CB8AC3E}">
        <p14:creationId xmlns:p14="http://schemas.microsoft.com/office/powerpoint/2010/main" val="18212098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7" name="Rectangle 1"/>
          <p:cNvSpPr>
            <a:spLocks noGrp="1" noChangeArrowheads="1"/>
          </p:cNvSpPr>
          <p:nvPr>
            <p:ph type="title" idx="4294967295"/>
          </p:nvPr>
        </p:nvSpPr>
        <p:spPr>
          <a:xfrm>
            <a:off x="684213" y="0"/>
            <a:ext cx="7772400" cy="8366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ARCO AORTICO e DIRAMAZIONI</a:t>
            </a:r>
          </a:p>
        </p:txBody>
      </p:sp>
      <p:pic>
        <p:nvPicPr>
          <p:cNvPr id="655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40200" y="3313113"/>
            <a:ext cx="5003800" cy="3544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20713"/>
            <a:ext cx="3995738" cy="3773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5" name="Shape 85"/>
          <p:cNvSpPr/>
          <p:nvPr/>
        </p:nvSpPr>
        <p:spPr>
          <a:xfrm>
            <a:off x="491133" y="6467326"/>
            <a:ext cx="8304609" cy="2163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4" defTabSz="321457">
              <a:defRPr sz="1800"/>
            </a:pPr>
            <a:r>
              <a:rPr sz="703">
                <a:latin typeface="+mj-lt"/>
                <a:ea typeface="+mj-ea"/>
                <a:cs typeface="+mj-cs"/>
                <a:sym typeface="Helvetica"/>
              </a:rPr>
              <a:t>K.L. Moore, A.F. Dalley, A.M.R. Agur                                                                      </a:t>
            </a:r>
            <a:r>
              <a:rPr sz="703" b="1">
                <a:latin typeface="+mj-lt"/>
                <a:ea typeface="+mj-ea"/>
                <a:cs typeface="+mj-cs"/>
                <a:sym typeface="Helvetica"/>
              </a:rPr>
              <a:t>Anatomia umana a orientamento clinico </a:t>
            </a:r>
            <a:r>
              <a:rPr sz="703">
                <a:latin typeface="+mj-lt"/>
                <a:ea typeface="+mj-ea"/>
                <a:cs typeface="+mj-cs"/>
                <a:sym typeface="Helvetica"/>
              </a:rPr>
              <a:t>                                                          Copyright 2015 C.E.A. Casa Editrice Ambrosiana</a:t>
            </a:r>
          </a:p>
        </p:txBody>
      </p:sp>
      <p:pic>
        <p:nvPicPr>
          <p:cNvPr id="86" name="image16.png"/>
          <p:cNvPicPr/>
          <p:nvPr/>
        </p:nvPicPr>
        <p:blipFill>
          <a:blip r:embed="rId2">
            <a:extLst/>
          </a:blip>
          <a:stretch>
            <a:fillRect/>
          </a:stretch>
        </p:blipFill>
        <p:spPr>
          <a:xfrm>
            <a:off x="1834240" y="1029587"/>
            <a:ext cx="5471815" cy="4796568"/>
          </a:xfrm>
          <a:prstGeom prst="rect">
            <a:avLst/>
          </a:prstGeom>
          <a:ln w="12700">
            <a:miter lim="400000"/>
          </a:ln>
        </p:spPr>
      </p:pic>
    </p:spTree>
    <p:extLst>
      <p:ext uri="{BB962C8B-B14F-4D97-AF65-F5344CB8AC3E}">
        <p14:creationId xmlns:p14="http://schemas.microsoft.com/office/powerpoint/2010/main" val="1645581082"/>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l="3578" t="4115" r="1697" b="15791"/>
          <a:stretch>
            <a:fillRect/>
          </a:stretch>
        </p:blipFill>
        <p:spPr bwMode="auto">
          <a:xfrm>
            <a:off x="71438" y="576263"/>
            <a:ext cx="8928100" cy="5903912"/>
          </a:xfrm>
          <a:prstGeom prst="rect">
            <a:avLst/>
          </a:prstGeom>
          <a:noFill/>
          <a:ln>
            <a:noFill/>
          </a:ln>
          <a:effectLst/>
          <a:extLst>
            <a:ext uri="{909E8E84-426E-40DD-AFC4-6F175D3DCCD1}">
              <a14:hiddenFill xmlns:a14="http://schemas.microsoft.com/office/drawing/2010/main">
                <a:blipFill dpi="0" rotWithShape="0">
                  <a:blip/>
                  <a:srcRect l="3578" t="4115" r="1697" b="157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5EFBC6-50EB-1D46-9170-8A1B5A3E54E1}"/>
              </a:ext>
            </a:extLst>
          </p:cNvPr>
          <p:cNvSpPr>
            <a:spLocks noGrp="1"/>
          </p:cNvSpPr>
          <p:nvPr>
            <p:ph type="title"/>
          </p:nvPr>
        </p:nvSpPr>
        <p:spPr>
          <a:xfrm>
            <a:off x="23685" y="-243408"/>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SISTEMA ARTERIOSO CAROTIDEO</a:t>
            </a:r>
          </a:p>
        </p:txBody>
      </p:sp>
      <p:sp>
        <p:nvSpPr>
          <p:cNvPr id="3" name="Segnaposto contenuto 2">
            <a:extLst>
              <a:ext uri="{FF2B5EF4-FFF2-40B4-BE49-F238E27FC236}">
                <a16:creationId xmlns:a16="http://schemas.microsoft.com/office/drawing/2014/main" id="{3528727E-5BCB-7243-B2D8-DE95D7E78D77}"/>
              </a:ext>
            </a:extLst>
          </p:cNvPr>
          <p:cNvSpPr>
            <a:spLocks noGrp="1"/>
          </p:cNvSpPr>
          <p:nvPr>
            <p:ph idx="1"/>
          </p:nvPr>
        </p:nvSpPr>
        <p:spPr>
          <a:xfrm>
            <a:off x="107504" y="1124744"/>
            <a:ext cx="8928992" cy="5733256"/>
          </a:xfrm>
        </p:spPr>
        <p:txBody>
          <a:bodyPr/>
          <a:lstStyle/>
          <a:p>
            <a:r>
              <a:rPr lang="it-IT" sz="2800" b="1" dirty="0">
                <a:solidFill>
                  <a:schemeClr val="tx1"/>
                </a:solidFill>
                <a:latin typeface="Comic Sans MS" panose="030F0902030302020204" pitchFamily="66" charset="0"/>
              </a:rPr>
              <a:t>L’ ARTERIA CAROTIDE COMUNE risale nella Regione Laterale del Collo. A livello della Cartilagine Tiroidea della Laringe, si biforca in :</a:t>
            </a:r>
          </a:p>
          <a:p>
            <a:pPr marL="457200" indent="-457200">
              <a:buFontTx/>
              <a:buChar char="-"/>
            </a:pPr>
            <a:r>
              <a:rPr lang="it-IT" sz="2800" b="1" dirty="0">
                <a:solidFill>
                  <a:schemeClr val="tx1"/>
                </a:solidFill>
                <a:latin typeface="Comic Sans MS" panose="030F0902030302020204" pitchFamily="66" charset="0"/>
              </a:rPr>
              <a:t>ARTERIA CAROTIDE ESTERNA, che provvede prevalentemente all’ irrorazione dello Splancnocranio</a:t>
            </a:r>
          </a:p>
          <a:p>
            <a:pPr marL="0" indent="0"/>
            <a:endParaRPr lang="it-IT" sz="2800" b="1" dirty="0">
              <a:solidFill>
                <a:schemeClr val="tx1"/>
              </a:solidFill>
              <a:latin typeface="Comic Sans MS" panose="030F0902030302020204" pitchFamily="66" charset="0"/>
            </a:endParaRPr>
          </a:p>
          <a:p>
            <a:pPr marL="457200" indent="-457200">
              <a:buFontTx/>
              <a:buChar char="-"/>
            </a:pPr>
            <a:r>
              <a:rPr lang="it-IT" sz="2800" b="1" dirty="0">
                <a:solidFill>
                  <a:schemeClr val="tx1"/>
                </a:solidFill>
                <a:latin typeface="Comic Sans MS" panose="030F0902030302020204" pitchFamily="66" charset="0"/>
              </a:rPr>
              <a:t>ARTERIA CAROTIDE INTERNA risale portandosi nel Neurocranio e contribuisce alla irrorazione arteriosa dell’ Encefalo nel Poligono Arterioso Encefalico di Willis</a:t>
            </a:r>
          </a:p>
        </p:txBody>
      </p:sp>
    </p:spTree>
    <p:extLst>
      <p:ext uri="{BB962C8B-B14F-4D97-AF65-F5344CB8AC3E}">
        <p14:creationId xmlns:p14="http://schemas.microsoft.com/office/powerpoint/2010/main" val="40421517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ESTERNA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107504" y="1123950"/>
            <a:ext cx="9036496" cy="5617418"/>
          </a:xfrm>
        </p:spPr>
        <p:txBody>
          <a:bodyPr/>
          <a:lstStyle/>
          <a:p>
            <a:r>
              <a:rPr lang="it-IT" sz="2800" b="1" dirty="0">
                <a:solidFill>
                  <a:schemeClr val="tx1"/>
                </a:solidFill>
                <a:latin typeface="Copperplate" panose="02000504000000020004" pitchFamily="2" charset="77"/>
              </a:rPr>
              <a:t>EMETTE I SEGUENTI RAMI IN DIREZIONE CAUDO-CRANIALE:</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TIROIDEA SUPERIORE</a:t>
            </a:r>
          </a:p>
          <a:p>
            <a:pPr marL="457200" indent="-457200">
              <a:buFontTx/>
              <a:buChar char="-"/>
            </a:pPr>
            <a:r>
              <a:rPr lang="it-IT" sz="2800" b="1" dirty="0">
                <a:solidFill>
                  <a:schemeClr val="tx1"/>
                </a:solidFill>
                <a:latin typeface="Copperplate" panose="02000504000000020004" pitchFamily="2" charset="77"/>
              </a:rPr>
              <a:t>ARTERIA LINGUALE</a:t>
            </a:r>
          </a:p>
          <a:p>
            <a:pPr marL="457200" indent="-457200">
              <a:buFontTx/>
              <a:buChar char="-"/>
            </a:pPr>
            <a:r>
              <a:rPr lang="it-IT" sz="2800" b="1" dirty="0">
                <a:solidFill>
                  <a:schemeClr val="tx1"/>
                </a:solidFill>
                <a:latin typeface="Copperplate" panose="02000504000000020004" pitchFamily="2" charset="77"/>
              </a:rPr>
              <a:t>ARTERIA FACIALE </a:t>
            </a:r>
          </a:p>
          <a:p>
            <a:pPr marL="457200" indent="-457200">
              <a:buFontTx/>
              <a:buChar char="-"/>
            </a:pPr>
            <a:r>
              <a:rPr lang="it-IT" sz="2800" b="1" dirty="0">
                <a:solidFill>
                  <a:schemeClr val="tx1"/>
                </a:solidFill>
                <a:latin typeface="Copperplate" panose="02000504000000020004" pitchFamily="2" charset="77"/>
              </a:rPr>
              <a:t>ARTERIA MASCELLARE INTERNA</a:t>
            </a:r>
          </a:p>
          <a:p>
            <a:pPr marL="457200" indent="-457200">
              <a:buFontTx/>
              <a:buChar char="-"/>
            </a:pPr>
            <a:r>
              <a:rPr lang="it-IT" sz="2800" b="1" dirty="0">
                <a:solidFill>
                  <a:schemeClr val="tx1"/>
                </a:solidFill>
                <a:latin typeface="Copperplate" panose="02000504000000020004" pitchFamily="2" charset="77"/>
              </a:rPr>
              <a:t>ARTERIA TRASVERSA DELLA FACCIA</a:t>
            </a:r>
          </a:p>
          <a:p>
            <a:pPr marL="457200" indent="-457200">
              <a:buFontTx/>
              <a:buChar char="-"/>
            </a:pPr>
            <a:r>
              <a:rPr lang="it-IT" sz="2800" b="1" dirty="0">
                <a:solidFill>
                  <a:schemeClr val="tx1"/>
                </a:solidFill>
                <a:latin typeface="Copperplate" panose="02000504000000020004" pitchFamily="2" charset="77"/>
              </a:rPr>
              <a:t>ARTERIA TEMPORALE SUPERFICIALE</a:t>
            </a:r>
          </a:p>
        </p:txBody>
      </p:sp>
    </p:spTree>
    <p:extLst>
      <p:ext uri="{BB962C8B-B14F-4D97-AF65-F5344CB8AC3E}">
        <p14:creationId xmlns:p14="http://schemas.microsoft.com/office/powerpoint/2010/main" val="37463283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1" descr="2212">
            <a:extLst>
              <a:ext uri="{FF2B5EF4-FFF2-40B4-BE49-F238E27FC236}">
                <a16:creationId xmlns:a16="http://schemas.microsoft.com/office/drawing/2014/main" id="{2D5EDCDF-67C4-1043-A2AA-7BDFD6D1534C}"/>
              </a:ext>
            </a:extLst>
          </p:cNvPr>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2699792" y="6425952"/>
            <a:ext cx="1613545" cy="432048"/>
          </a:xfrm>
          <a:prstGeom prst="rect">
            <a:avLst/>
          </a:prstGeom>
          <a:noFill/>
          <a:ln>
            <a:noFill/>
          </a:ln>
        </p:spPr>
      </p:pic>
      <p:pic>
        <p:nvPicPr>
          <p:cNvPr id="4" name="Picture 1" descr="2212">
            <a:extLst>
              <a:ext uri="{FF2B5EF4-FFF2-40B4-BE49-F238E27FC236}">
                <a16:creationId xmlns:a16="http://schemas.microsoft.com/office/drawing/2014/main" id="{0EA5BC38-EA1F-B945-9AB0-1E60BCBE3982}"/>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33804" y="116503"/>
            <a:ext cx="8998292" cy="6343729"/>
          </a:xfrm>
          <a:prstGeom prst="rect">
            <a:avLst/>
          </a:prstGeom>
          <a:noFill/>
          <a:ln>
            <a:noFill/>
          </a:ln>
        </p:spPr>
      </p:pic>
    </p:spTree>
    <p:extLst>
      <p:ext uri="{BB962C8B-B14F-4D97-AF65-F5344CB8AC3E}">
        <p14:creationId xmlns:p14="http://schemas.microsoft.com/office/powerpoint/2010/main" val="13355602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INTERNA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107504" y="1123950"/>
            <a:ext cx="9036496" cy="5617418"/>
          </a:xfrm>
        </p:spPr>
        <p:txBody>
          <a:bodyPr/>
          <a:lstStyle/>
          <a:p>
            <a:r>
              <a:rPr lang="it-IT" b="1" dirty="0">
                <a:solidFill>
                  <a:schemeClr val="tx1"/>
                </a:solidFill>
                <a:latin typeface="Comic Sans MS" panose="030F0902030302020204" pitchFamily="66" charset="0"/>
              </a:rPr>
              <a:t>Risale nel collo e penetra nella Fossa </a:t>
            </a:r>
            <a:r>
              <a:rPr lang="it-IT" b="1" dirty="0" err="1">
                <a:solidFill>
                  <a:schemeClr val="tx1"/>
                </a:solidFill>
                <a:latin typeface="Comic Sans MS" panose="030F0902030302020204" pitchFamily="66" charset="0"/>
              </a:rPr>
              <a:t>Neurocranica</a:t>
            </a:r>
            <a:r>
              <a:rPr lang="it-IT" b="1" dirty="0">
                <a:solidFill>
                  <a:schemeClr val="tx1"/>
                </a:solidFill>
                <a:latin typeface="Comic Sans MS" panose="030F0902030302020204" pitchFamily="66" charset="0"/>
              </a:rPr>
              <a:t> Media, dove contribuisce al POLIGONO ARTERIOSO ENCEFALICO di WILLIS con l’ARTERIA CEREBRALE MEDIA ed ANTERIORE.</a:t>
            </a:r>
          </a:p>
          <a:p>
            <a:endParaRPr lang="it-IT" b="1" dirty="0">
              <a:solidFill>
                <a:schemeClr val="tx1"/>
              </a:solidFill>
              <a:latin typeface="Comic Sans MS" panose="030F0902030302020204" pitchFamily="66" charset="0"/>
            </a:endParaRPr>
          </a:p>
          <a:p>
            <a:r>
              <a:rPr lang="it-IT" b="1" dirty="0">
                <a:solidFill>
                  <a:schemeClr val="tx1"/>
                </a:solidFill>
                <a:latin typeface="Comic Sans MS" panose="030F0902030302020204" pitchFamily="66" charset="0"/>
              </a:rPr>
              <a:t>A livello del Corpo dello Sfenoide, emette l’ ARTERIA OFTALMICA, che provvede ad irrorare il Bulbo Oculare</a:t>
            </a:r>
          </a:p>
        </p:txBody>
      </p:sp>
    </p:spTree>
    <p:extLst>
      <p:ext uri="{BB962C8B-B14F-4D97-AF65-F5344CB8AC3E}">
        <p14:creationId xmlns:p14="http://schemas.microsoft.com/office/powerpoint/2010/main" val="34430396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47925" y="0"/>
            <a:ext cx="5616575" cy="6767513"/>
          </a:xfrm>
          <a:prstGeom prst="rect">
            <a:avLst/>
          </a:prstGeom>
          <a:noFill/>
          <a:ln>
            <a:noFill/>
          </a:ln>
          <a:effectLst/>
          <a:extLst>
            <a:ext uri="{909E8E84-426E-40DD-AFC4-6F175D3DCCD1}">
              <a14:hiddenFill xmlns:a14="http://schemas.microsoft.com/office/drawing/2010/main">
                <a:blipFill dpi="0" rotWithShape="0">
                  <a:blip/>
                  <a:srcRect l="2881" t="1443" r="1591" b="6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64A9B7-C362-EC46-B4D0-8E7BC02E8CA3}"/>
              </a:ext>
            </a:extLst>
          </p:cNvPr>
          <p:cNvSpPr>
            <a:spLocks noGrp="1"/>
          </p:cNvSpPr>
          <p:nvPr>
            <p:ph type="title"/>
          </p:nvPr>
        </p:nvSpPr>
        <p:spPr>
          <a:xfrm>
            <a:off x="685800" y="0"/>
            <a:ext cx="775335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SUCCLAVIA</a:t>
            </a:r>
          </a:p>
        </p:txBody>
      </p:sp>
      <p:sp>
        <p:nvSpPr>
          <p:cNvPr id="3" name="Segnaposto contenuto 2">
            <a:extLst>
              <a:ext uri="{FF2B5EF4-FFF2-40B4-BE49-F238E27FC236}">
                <a16:creationId xmlns:a16="http://schemas.microsoft.com/office/drawing/2014/main" id="{AA691980-7F73-054C-87C4-1F712BF90E77}"/>
              </a:ext>
            </a:extLst>
          </p:cNvPr>
          <p:cNvSpPr>
            <a:spLocks noGrp="1"/>
          </p:cNvSpPr>
          <p:nvPr>
            <p:ph idx="1"/>
          </p:nvPr>
        </p:nvSpPr>
        <p:spPr>
          <a:xfrm>
            <a:off x="107504" y="764704"/>
            <a:ext cx="8856984" cy="5616624"/>
          </a:xfrm>
        </p:spPr>
        <p:txBody>
          <a:bodyPr/>
          <a:lstStyle/>
          <a:p>
            <a:r>
              <a:rPr lang="it-IT" sz="2350" b="1" dirty="0">
                <a:solidFill>
                  <a:schemeClr val="tx1"/>
                </a:solidFill>
                <a:latin typeface="Copperplate" panose="02000504000000020004" pitchFamily="2" charset="77"/>
              </a:rPr>
              <a:t>Dall’ Arco Aortico si dirige postero-inferiormente alla Clavicola, dopo avere emesso il TRONCO TIREO-CERVICALE e l’ ARTERIA VERTEBRALE: quest’ultima risale lungo la Colonna Cervicale e penetra nel Neurocranio attraverso il Grande Foro Occipitale, per emettere le ARTERIE CEREBELLARI, UDITIVA INTERNA, e per contribuire al Poligono Arterioso Encefalico con la ARTERIA CEREBRALE POSTERIORE.</a:t>
            </a:r>
          </a:p>
          <a:p>
            <a:r>
              <a:rPr lang="it-IT" sz="2350" b="1" dirty="0">
                <a:solidFill>
                  <a:schemeClr val="tx1"/>
                </a:solidFill>
                <a:latin typeface="Copperplate" panose="02000504000000020004" pitchFamily="2" charset="77"/>
              </a:rPr>
              <a:t>Penetrando nella CAVITA’ ASCELLARE, diviene ARTERIA ASCELLARE, poi ARTERIA OMERALE o BRACHIALE, che, a livello del gomito, emette le ARTERIE ULNARE e RADIALE, che a loro volta, originano le ARCATE PROFONDA e SUPERFICIALE della MANO</a:t>
            </a:r>
          </a:p>
          <a:p>
            <a:r>
              <a:rPr lang="it-IT" sz="2350" b="1" dirty="0">
                <a:solidFill>
                  <a:schemeClr val="tx1"/>
                </a:solidFill>
                <a:latin typeface="Copperplate" panose="02000504000000020004" pitchFamily="2" charset="77"/>
              </a:rPr>
              <a:t>Si ricordi anche la Arteria TORACICA INTERNA</a:t>
            </a:r>
          </a:p>
        </p:txBody>
      </p:sp>
    </p:spTree>
    <p:extLst>
      <p:ext uri="{BB962C8B-B14F-4D97-AF65-F5344CB8AC3E}">
        <p14:creationId xmlns:p14="http://schemas.microsoft.com/office/powerpoint/2010/main" val="258659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Immagine 1">
            <a:extLst>
              <a:ext uri="{FF2B5EF4-FFF2-40B4-BE49-F238E27FC236}">
                <a16:creationId xmlns:a16="http://schemas.microsoft.com/office/drawing/2014/main" id="{FFB4A61F-063F-2941-974A-DC68400EB38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22388" y="241300"/>
            <a:ext cx="64992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14055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spTree>
    <p:extLst>
      <p:ext uri="{BB962C8B-B14F-4D97-AF65-F5344CB8AC3E}">
        <p14:creationId xmlns:p14="http://schemas.microsoft.com/office/powerpoint/2010/main" val="29251416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idx="4294967295"/>
          </p:nvPr>
        </p:nvSpPr>
        <p:spPr>
          <a:xfrm>
            <a:off x="152400" y="-243408"/>
            <a:ext cx="8991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CIRCOLAZIONE VENOSA SISTEMICA</a:t>
            </a:r>
          </a:p>
        </p:txBody>
      </p:sp>
      <p:sp>
        <p:nvSpPr>
          <p:cNvPr id="84994" name="Rectangle 2"/>
          <p:cNvSpPr>
            <a:spLocks noGrp="1" noChangeArrowheads="1"/>
          </p:cNvSpPr>
          <p:nvPr>
            <p:ph type="body" idx="1"/>
          </p:nvPr>
        </p:nvSpPr>
        <p:spPr>
          <a:xfrm>
            <a:off x="0" y="692696"/>
            <a:ext cx="9144000" cy="5661248"/>
          </a:xfrm>
          <a:ln/>
        </p:spPr>
        <p:txBody>
          <a:bodyPr/>
          <a:lstStyle/>
          <a:p>
            <a:pPr marL="0" indent="0">
              <a:spcBef>
                <a:spcPts val="700"/>
              </a:spcBef>
              <a:buClr>
                <a:srgbClr val="3366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Il SISTEMA VENOSO della Grande Circolazione riporta al Cuore (Atrio Destro) il Sangue recuperato dai Microcircoli dei diversi distretti del corpo.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Occupano una superficie MAGGIORE (Due Terzi della estensione del distretto sanguifero) rispetto al distretto ARTERIOSO (Un Terzo)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Infatti, a ciascuna arteria, corrisponde un CIRCOLO VENOSO REFLUO duplice: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   - PROFONDO, corrispondente al decorso della rispettiva arteria, localizzato prevalentemente tra i piani muscolari;</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   - SUPERFICIALE, formato da vasi venosi che drenano sempre dal medesimo distretto, ma situati più superficialmente (ad nel SOTTOCUTANEO dell’ Ipoderma)</a:t>
            </a:r>
          </a:p>
          <a:p>
            <a:pPr marL="341313" indent="-32385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A6FB90-D2DF-114C-AC15-0D6430796CA5}"/>
              </a:ext>
            </a:extLst>
          </p:cNvPr>
          <p:cNvSpPr>
            <a:spLocks noGrp="1"/>
          </p:cNvSpPr>
          <p:nvPr>
            <p:ph type="title"/>
          </p:nvPr>
        </p:nvSpPr>
        <p:spPr>
          <a:xfrm>
            <a:off x="0" y="0"/>
            <a:ext cx="9144000" cy="1123950"/>
          </a:xfrm>
        </p:spPr>
        <p:txBody>
          <a:bodyPr/>
          <a:lstStyle/>
          <a:p>
            <a:r>
              <a:rPr lang="it-IT" sz="3200" b="1" dirty="0">
                <a:solidFill>
                  <a:schemeClr val="tx1"/>
                </a:solidFill>
                <a:latin typeface="Gurmukhi MN" panose="02020600050405020304" pitchFamily="18" charset="0"/>
                <a:cs typeface="Gurmukhi MN" panose="02020600050405020304" pitchFamily="18" charset="0"/>
              </a:rPr>
              <a:t>SISTEMI  VENOSI della GRANDE CIRCOLAZIONE</a:t>
            </a:r>
          </a:p>
        </p:txBody>
      </p:sp>
      <p:sp>
        <p:nvSpPr>
          <p:cNvPr id="3" name="Segnaposto contenuto 2">
            <a:extLst>
              <a:ext uri="{FF2B5EF4-FFF2-40B4-BE49-F238E27FC236}">
                <a16:creationId xmlns:a16="http://schemas.microsoft.com/office/drawing/2014/main" id="{630CCED8-E307-5B48-A8E6-BB120B00BD81}"/>
              </a:ext>
            </a:extLst>
          </p:cNvPr>
          <p:cNvSpPr>
            <a:spLocks noGrp="1"/>
          </p:cNvSpPr>
          <p:nvPr>
            <p:ph idx="1"/>
          </p:nvPr>
        </p:nvSpPr>
        <p:spPr>
          <a:xfrm>
            <a:off x="179512" y="1268760"/>
            <a:ext cx="8964488" cy="5589240"/>
          </a:xfrm>
        </p:spPr>
        <p:txBody>
          <a:bodyPr/>
          <a:lstStyle/>
          <a:p>
            <a:r>
              <a:rPr lang="it-IT" sz="2800" b="1" dirty="0">
                <a:solidFill>
                  <a:schemeClr val="tx1"/>
                </a:solidFill>
                <a:latin typeface="Chalkboard SE" panose="03050602040202020205" pitchFamily="66" charset="77"/>
                <a:cs typeface="Gurmukhi MN" panose="02020600050405020304" pitchFamily="18" charset="0"/>
              </a:rPr>
              <a:t>I circoli VENOSI PROFONDO e SUPERFICIALE della Grande Circolazione afferiscono:</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dalla Regione SOPRADIAFRAMMATICA nella VENA CAVA SUPERIORE;</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dalla Regione SOTTODIAFRAMMATICA nella VENA CAVA INFERIORE;</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Il Sistema AZYGOS (Vena AZYGOS a destra e Vene EMIAZYGOS a sinistra raccolgono il Sangue sia dall’ Addome, sia dal Torace, per confluire nella Vena CAVA SUPERIORE);</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Il SENO VENOSO CORONARIO (già visto). </a:t>
            </a:r>
          </a:p>
        </p:txBody>
      </p:sp>
    </p:spTree>
    <p:extLst>
      <p:ext uri="{BB962C8B-B14F-4D97-AF65-F5344CB8AC3E}">
        <p14:creationId xmlns:p14="http://schemas.microsoft.com/office/powerpoint/2010/main" val="24294635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1"/>
          <p:cNvSpPr>
            <a:spLocks noGrp="1" noChangeArrowheads="1"/>
          </p:cNvSpPr>
          <p:nvPr>
            <p:ph type="title" idx="4294967295"/>
          </p:nvPr>
        </p:nvSpPr>
        <p:spPr>
          <a:xfrm>
            <a:off x="-129719" y="2466975"/>
            <a:ext cx="2514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SISTEMI VENOSI</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della</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GRANDE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CIRCOLA- ZIONE</a:t>
            </a:r>
          </a:p>
        </p:txBody>
      </p:sp>
      <p:pic>
        <p:nvPicPr>
          <p:cNvPr id="87042" name="Picture 2"/>
          <p:cNvPicPr>
            <a:picLocks noChangeAspect="1" noChangeArrowheads="1"/>
          </p:cNvPicPr>
          <p:nvPr/>
        </p:nvPicPr>
        <p:blipFill>
          <a:blip r:embed="rId3">
            <a:lum bright="-12000" contrast="24000"/>
            <a:extLst>
              <a:ext uri="{28A0092B-C50C-407E-A947-70E740481C1C}">
                <a14:useLocalDpi xmlns:a14="http://schemas.microsoft.com/office/drawing/2010/main"/>
              </a:ext>
            </a:extLst>
          </a:blip>
          <a:srcRect/>
          <a:stretch>
            <a:fillRect/>
          </a:stretch>
        </p:blipFill>
        <p:spPr bwMode="auto">
          <a:xfrm>
            <a:off x="2514600" y="0"/>
            <a:ext cx="6629400" cy="6516688"/>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3" name="Text Box 3"/>
          <p:cNvSpPr txBox="1">
            <a:spLocks noChangeArrowheads="1"/>
          </p:cNvSpPr>
          <p:nvPr/>
        </p:nvSpPr>
        <p:spPr bwMode="auto">
          <a:xfrm>
            <a:off x="212725" y="811213"/>
            <a:ext cx="218390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rgbClr val="00B0F0"/>
                </a:solidFill>
                <a:latin typeface="Arial Black" panose="020B0A04020102020204" pitchFamily="34" charset="0"/>
              </a:rPr>
              <a:t>V. CAVA </a:t>
            </a:r>
          </a:p>
          <a:p>
            <a:pPr>
              <a:buClrTx/>
              <a:buFontTx/>
              <a:buNone/>
            </a:pPr>
            <a:r>
              <a:rPr lang="it-IT" altLang="it-IT" dirty="0">
                <a:solidFill>
                  <a:srgbClr val="00B0F0"/>
                </a:solidFill>
                <a:latin typeface="Arial Black" panose="020B0A04020102020204" pitchFamily="34" charset="0"/>
              </a:rPr>
              <a:t>SUPERIORE</a:t>
            </a:r>
          </a:p>
        </p:txBody>
      </p:sp>
      <p:sp>
        <p:nvSpPr>
          <p:cNvPr id="87044" name="Text Box 4"/>
          <p:cNvSpPr txBox="1">
            <a:spLocks noChangeArrowheads="1"/>
          </p:cNvSpPr>
          <p:nvPr/>
        </p:nvSpPr>
        <p:spPr bwMode="auto">
          <a:xfrm>
            <a:off x="351934" y="4432559"/>
            <a:ext cx="20447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rgbClr val="00B0F0"/>
                </a:solidFill>
                <a:latin typeface="Arial Black" panose="020B0A04020102020204" pitchFamily="34" charset="0"/>
              </a:rPr>
              <a:t>V. CAVA</a:t>
            </a:r>
          </a:p>
          <a:p>
            <a:pPr>
              <a:buClrTx/>
              <a:buFontTx/>
              <a:buNone/>
            </a:pPr>
            <a:r>
              <a:rPr lang="it-IT" altLang="it-IT" dirty="0">
                <a:solidFill>
                  <a:srgbClr val="00B0F0"/>
                </a:solidFill>
                <a:latin typeface="Arial Black" panose="020B0A04020102020204" pitchFamily="34" charset="0"/>
              </a:rPr>
              <a:t>INFERIORE</a:t>
            </a:r>
          </a:p>
        </p:txBody>
      </p:sp>
      <p:sp>
        <p:nvSpPr>
          <p:cNvPr id="87045" name="Line 5"/>
          <p:cNvSpPr>
            <a:spLocks noChangeShapeType="1"/>
          </p:cNvSpPr>
          <p:nvPr/>
        </p:nvSpPr>
        <p:spPr bwMode="auto">
          <a:xfrm>
            <a:off x="2286000" y="1451243"/>
            <a:ext cx="3276600" cy="838200"/>
          </a:xfrm>
          <a:prstGeom prst="line">
            <a:avLst/>
          </a:prstGeom>
          <a:noFill/>
          <a:ln w="38160" cap="sq">
            <a:solidFill>
              <a:srgbClr val="FF00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87046" name="Line 6"/>
          <p:cNvSpPr>
            <a:spLocks noChangeShapeType="1"/>
          </p:cNvSpPr>
          <p:nvPr/>
        </p:nvSpPr>
        <p:spPr bwMode="auto">
          <a:xfrm flipV="1">
            <a:off x="2019300" y="4077494"/>
            <a:ext cx="3810000" cy="495300"/>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60363"/>
            <a:ext cx="9144000" cy="6408737"/>
          </a:xfrm>
          <a:prstGeom prst="rect">
            <a:avLst/>
          </a:prstGeom>
          <a:noFill/>
          <a:ln>
            <a:noFill/>
          </a:ln>
          <a:effectLst/>
          <a:extLst>
            <a:ext uri="{909E8E84-426E-40DD-AFC4-6F175D3DCCD1}">
              <a14:hiddenFill xmlns:a14="http://schemas.microsoft.com/office/drawing/2010/main">
                <a:blipFill dpi="0" rotWithShape="0">
                  <a:blip/>
                  <a:srcRect l="3186" t="2632" r="5800" b="2021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afferenti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alla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VENA CAVA SUPERIORE</a:t>
            </a:r>
          </a:p>
        </p:txBody>
      </p:sp>
    </p:spTree>
    <p:extLst>
      <p:ext uri="{BB962C8B-B14F-4D97-AF65-F5344CB8AC3E}">
        <p14:creationId xmlns:p14="http://schemas.microsoft.com/office/powerpoint/2010/main" val="16169792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E3F974-BF6A-C94E-AFC1-BD312E310E76}"/>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DELLA REGIONE DEL CRANIO</a:t>
            </a:r>
          </a:p>
        </p:txBody>
      </p:sp>
      <p:sp>
        <p:nvSpPr>
          <p:cNvPr id="3" name="Segnaposto contenuto 2">
            <a:extLst>
              <a:ext uri="{FF2B5EF4-FFF2-40B4-BE49-F238E27FC236}">
                <a16:creationId xmlns:a16="http://schemas.microsoft.com/office/drawing/2014/main" id="{CDA7C69A-0E22-E243-8EA3-DBE32D6B25FC}"/>
              </a:ext>
            </a:extLst>
          </p:cNvPr>
          <p:cNvSpPr>
            <a:spLocks noGrp="1"/>
          </p:cNvSpPr>
          <p:nvPr>
            <p:ph idx="1"/>
          </p:nvPr>
        </p:nvSpPr>
        <p:spPr>
          <a:xfrm>
            <a:off x="0" y="1268760"/>
            <a:ext cx="9144000" cy="5472608"/>
          </a:xfrm>
        </p:spPr>
        <p:txBody>
          <a:bodyPr/>
          <a:lstStyle/>
          <a:p>
            <a:r>
              <a:rPr lang="it-IT" sz="2400" dirty="0">
                <a:solidFill>
                  <a:schemeClr val="tx1"/>
                </a:solidFill>
                <a:latin typeface="Chalkduster" panose="03050602040202020205" pitchFamily="66" charset="77"/>
              </a:rPr>
              <a:t>Il Sangue Refluo dall’ Encefalo viene recuperato, per la maggior parte, dai SENI VENOSI della DURA MADRE, che confluiscono a formare la VENA GIUGULARE INTERNA (tributaria della VENA ANONIMA o BRACHIO-CEFALICA). Una minima quantità è drenata dalla VENA VERTEBRALE (Tributaria della VENA SUCCLAVIA a sua volta tributaria della VENA ANONIMA).</a:t>
            </a:r>
          </a:p>
          <a:p>
            <a:endParaRPr lang="it-IT" sz="2400" dirty="0">
              <a:solidFill>
                <a:schemeClr val="tx1"/>
              </a:solidFill>
              <a:latin typeface="Chalkduster" panose="03050602040202020205" pitchFamily="66" charset="77"/>
            </a:endParaRPr>
          </a:p>
          <a:p>
            <a:r>
              <a:rPr lang="it-IT" sz="2400" dirty="0">
                <a:solidFill>
                  <a:schemeClr val="tx1"/>
                </a:solidFill>
                <a:latin typeface="Chalkduster" panose="03050602040202020205" pitchFamily="66" charset="77"/>
              </a:rPr>
              <a:t>Il Sangue Refluo dallo SPLANCNOCRANIO, come pure dalle zone superficiali, giunge alla VENA GIUGULARE INTERNA, come pure alla VENA GIUGULARE ESTERNA (Tributaria della Vena Succlavia)</a:t>
            </a:r>
          </a:p>
        </p:txBody>
      </p:sp>
    </p:spTree>
    <p:extLst>
      <p:ext uri="{BB962C8B-B14F-4D97-AF65-F5344CB8AC3E}">
        <p14:creationId xmlns:p14="http://schemas.microsoft.com/office/powerpoint/2010/main" val="41117893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89" name="Rectangle 1"/>
          <p:cNvSpPr>
            <a:spLocks noGrp="1" noChangeArrowheads="1"/>
          </p:cNvSpPr>
          <p:nvPr>
            <p:ph type="title" idx="4294967295"/>
          </p:nvPr>
        </p:nvSpPr>
        <p:spPr>
          <a:xfrm>
            <a:off x="0" y="30480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CAVA SUPERIORE ed ANONIME </a:t>
            </a:r>
          </a:p>
        </p:txBody>
      </p:sp>
      <p:pic>
        <p:nvPicPr>
          <p:cNvPr id="89090" name="Picture 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1676400" y="998538"/>
            <a:ext cx="5595938" cy="5505450"/>
          </a:xfrm>
          <a:prstGeom prst="rect">
            <a:avLst/>
          </a:prstGeom>
          <a:noFill/>
          <a:ln>
            <a:noFill/>
          </a:ln>
          <a:effectLst/>
          <a:extLst>
            <a:ext uri="{909E8E84-426E-40DD-AFC4-6F175D3DCCD1}">
              <a14:hiddenFill xmlns:a14="http://schemas.microsoft.com/office/drawing/2010/main">
                <a:blipFill dpi="0" rotWithShape="0">
                  <a:blip>
                    <a:lum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7"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l="3624" t="2780" r="5499" b="2448"/>
          <a:stretch>
            <a:fillRect/>
          </a:stretch>
        </p:blipFill>
        <p:spPr bwMode="auto">
          <a:xfrm>
            <a:off x="2160588" y="0"/>
            <a:ext cx="5903912" cy="6767513"/>
          </a:xfrm>
          <a:prstGeom prst="rect">
            <a:avLst/>
          </a:prstGeom>
          <a:noFill/>
          <a:ln>
            <a:noFill/>
          </a:ln>
          <a:effectLst/>
          <a:extLst>
            <a:ext uri="{909E8E84-426E-40DD-AFC4-6F175D3DCCD1}">
              <a14:hiddenFill xmlns:a14="http://schemas.microsoft.com/office/drawing/2010/main">
                <a:blipFill dpi="0" rotWithShape="0">
                  <a:blip/>
                  <a:srcRect l="3624" t="2780" r="5499" b="2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5" name="Rectangle 1"/>
          <p:cNvSpPr>
            <a:spLocks noGrp="1" noChangeArrowheads="1"/>
          </p:cNvSpPr>
          <p:nvPr>
            <p:ph type="title" idx="4294967295"/>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DEL  COLLO</a:t>
            </a:r>
          </a:p>
        </p:txBody>
      </p:sp>
      <p:pic>
        <p:nvPicPr>
          <p:cNvPr id="931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8915400" cy="594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3" name="Picture 1"/>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072" y="1772816"/>
            <a:ext cx="9108928" cy="4794172"/>
          </a:xfrm>
          <a:prstGeom prst="rect">
            <a:avLst/>
          </a:prstGeom>
          <a:noFill/>
          <a:ln>
            <a:noFill/>
          </a:ln>
          <a:effectLst/>
          <a:extLst>
            <a:ext uri="{909E8E84-426E-40DD-AFC4-6F175D3DCCD1}">
              <a14:hiddenFill xmlns:a14="http://schemas.microsoft.com/office/drawing/2010/main">
                <a:blipFill dpi="0" rotWithShape="0">
                  <a:blip/>
                  <a:srcRect l="3853" t="2782" r="5310" b="912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CasellaDiTesto 3">
            <a:extLst>
              <a:ext uri="{FF2B5EF4-FFF2-40B4-BE49-F238E27FC236}">
                <a16:creationId xmlns:a16="http://schemas.microsoft.com/office/drawing/2014/main" id="{314A6C3E-2215-E944-B37B-C8B5C652FE8A}"/>
              </a:ext>
            </a:extLst>
          </p:cNvPr>
          <p:cNvSpPr txBox="1"/>
          <p:nvPr/>
        </p:nvSpPr>
        <p:spPr>
          <a:xfrm>
            <a:off x="35073" y="116632"/>
            <a:ext cx="9108928" cy="1754326"/>
          </a:xfrm>
          <a:prstGeom prst="rect">
            <a:avLst/>
          </a:prstGeom>
          <a:noFill/>
        </p:spPr>
        <p:txBody>
          <a:bodyPr wrap="square" rtlCol="0">
            <a:spAutoFit/>
          </a:bodyPr>
          <a:lstStyle/>
          <a:p>
            <a:pPr algn="ctr"/>
            <a:r>
              <a:rPr lang="it-IT" sz="3600" dirty="0">
                <a:solidFill>
                  <a:schemeClr val="tx1"/>
                </a:solidFill>
                <a:latin typeface="Gurmukhi MN" panose="02020600050405020304" pitchFamily="18" charset="0"/>
                <a:cs typeface="Gurmukhi MN" panose="02020600050405020304" pitchFamily="18" charset="0"/>
              </a:rPr>
              <a:t>TONSILLE del DISTRETTO </a:t>
            </a:r>
          </a:p>
          <a:p>
            <a:pPr algn="ctr"/>
            <a:r>
              <a:rPr lang="it-IT" sz="3600" dirty="0">
                <a:solidFill>
                  <a:schemeClr val="tx1"/>
                </a:solidFill>
                <a:latin typeface="Gurmukhi MN" panose="02020600050405020304" pitchFamily="18" charset="0"/>
                <a:cs typeface="Gurmukhi MN" panose="02020600050405020304" pitchFamily="18" charset="0"/>
              </a:rPr>
              <a:t>ORO-FARINGEO</a:t>
            </a:r>
          </a:p>
          <a:p>
            <a:pPr algn="ctr"/>
            <a:r>
              <a:rPr lang="it-IT" sz="3600" dirty="0">
                <a:solidFill>
                  <a:schemeClr val="tx1"/>
                </a:solidFill>
                <a:latin typeface="Gurmukhi MN" panose="02020600050405020304" pitchFamily="18" charset="0"/>
                <a:cs typeface="Gurmukhi MN" panose="02020600050405020304" pitchFamily="18" charset="0"/>
              </a:rPr>
              <a:t>(Arco Linfatico di </a:t>
            </a:r>
            <a:r>
              <a:rPr lang="it-IT" sz="3600" dirty="0" err="1">
                <a:solidFill>
                  <a:schemeClr val="tx1"/>
                </a:solidFill>
                <a:latin typeface="Gurmukhi MN" panose="02020600050405020304" pitchFamily="18" charset="0"/>
                <a:cs typeface="Gurmukhi MN" panose="02020600050405020304" pitchFamily="18" charset="0"/>
              </a:rPr>
              <a:t>Waldeyer</a:t>
            </a:r>
            <a:r>
              <a:rPr lang="it-IT" sz="3600" dirty="0">
                <a:solidFill>
                  <a:schemeClr val="tx1"/>
                </a:solidFill>
                <a:latin typeface="Gurmukhi MN" panose="02020600050405020304" pitchFamily="18" charset="0"/>
                <a:cs typeface="Gurmukhi MN" panose="02020600050405020304" pitchFamily="18" charset="0"/>
              </a:rPr>
              <a:t>)</a:t>
            </a:r>
          </a:p>
        </p:txBody>
      </p:sp>
    </p:spTree>
    <p:extLst>
      <p:ext uri="{BB962C8B-B14F-4D97-AF65-F5344CB8AC3E}">
        <p14:creationId xmlns:p14="http://schemas.microsoft.com/office/powerpoint/2010/main" val="24351264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A91F8A-8373-C048-ACE4-73E318C16F44}"/>
              </a:ext>
            </a:extLst>
          </p:cNvPr>
          <p:cNvSpPr>
            <a:spLocks noGrp="1"/>
          </p:cNvSpPr>
          <p:nvPr>
            <p:ph type="title"/>
          </p:nvPr>
        </p:nvSpPr>
        <p:spPr>
          <a:xfrm>
            <a:off x="683568" y="2276872"/>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SISTEMA CIRCOLATORIO LINFATICO</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(sintesi)</a:t>
            </a:r>
          </a:p>
        </p:txBody>
      </p:sp>
    </p:spTree>
    <p:extLst>
      <p:ext uri="{BB962C8B-B14F-4D97-AF65-F5344CB8AC3E}">
        <p14:creationId xmlns:p14="http://schemas.microsoft.com/office/powerpoint/2010/main" val="19089621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1"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l="5794" t="1334" r="11539" b="7785"/>
          <a:stretch>
            <a:fillRect/>
          </a:stretch>
        </p:blipFill>
        <p:spPr bwMode="auto">
          <a:xfrm>
            <a:off x="4176713" y="144463"/>
            <a:ext cx="3887787" cy="6557962"/>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8F10EE6-480F-7541-A906-5605CAB3904C}"/>
              </a:ext>
            </a:extLst>
          </p:cNvPr>
          <p:cNvSpPr txBox="1"/>
          <p:nvPr/>
        </p:nvSpPr>
        <p:spPr>
          <a:xfrm>
            <a:off x="755576" y="1556792"/>
            <a:ext cx="3096344" cy="1938992"/>
          </a:xfrm>
          <a:prstGeom prst="rect">
            <a:avLst/>
          </a:prstGeom>
          <a:noFill/>
        </p:spPr>
        <p:txBody>
          <a:bodyPr wrap="square" rtlCol="0">
            <a:spAutoFit/>
          </a:bodyPr>
          <a:lstStyle/>
          <a:p>
            <a:pPr algn="ctr"/>
            <a:r>
              <a:rPr lang="it-IT" b="1" dirty="0">
                <a:solidFill>
                  <a:schemeClr val="tx1"/>
                </a:solidFill>
                <a:latin typeface="Gurmukhi MN" panose="02020600050405020304" pitchFamily="18" charset="0"/>
                <a:cs typeface="Gurmukhi MN" panose="02020600050405020304" pitchFamily="18" charset="0"/>
              </a:rPr>
              <a:t>SISTEMA</a:t>
            </a:r>
          </a:p>
          <a:p>
            <a:pPr algn="ctr"/>
            <a:r>
              <a:rPr lang="it-IT" b="1" dirty="0">
                <a:solidFill>
                  <a:schemeClr val="tx1"/>
                </a:solidFill>
                <a:latin typeface="Gurmukhi MN" panose="02020600050405020304" pitchFamily="18" charset="0"/>
                <a:cs typeface="Gurmukhi MN" panose="02020600050405020304" pitchFamily="18" charset="0"/>
              </a:rPr>
              <a:t>CIRCOLATORIO</a:t>
            </a:r>
          </a:p>
          <a:p>
            <a:pPr algn="ctr"/>
            <a:r>
              <a:rPr lang="it-IT" b="1" dirty="0">
                <a:solidFill>
                  <a:schemeClr val="tx1"/>
                </a:solidFill>
                <a:latin typeface="Gurmukhi MN" panose="02020600050405020304" pitchFamily="18" charset="0"/>
                <a:cs typeface="Gurmukhi MN" panose="02020600050405020304" pitchFamily="18" charset="0"/>
              </a:rPr>
              <a:t>LINFATICO </a:t>
            </a:r>
          </a:p>
          <a:p>
            <a:pPr algn="ctr"/>
            <a:r>
              <a:rPr lang="it-IT" b="1" dirty="0">
                <a:solidFill>
                  <a:schemeClr val="tx1"/>
                </a:solidFill>
                <a:latin typeface="Gurmukhi MN" panose="02020600050405020304" pitchFamily="18" charset="0"/>
                <a:cs typeface="Gurmukhi MN" panose="02020600050405020304" pitchFamily="18" charset="0"/>
              </a:rPr>
              <a:t>e</a:t>
            </a:r>
          </a:p>
          <a:p>
            <a:pPr algn="ctr"/>
            <a:r>
              <a:rPr lang="it-IT" b="1" dirty="0">
                <a:solidFill>
                  <a:schemeClr val="tx1"/>
                </a:solidFill>
                <a:latin typeface="Gurmukhi MN" panose="02020600050405020304" pitchFamily="18" charset="0"/>
                <a:cs typeface="Gurmukhi MN" panose="02020600050405020304" pitchFamily="18" charset="0"/>
              </a:rPr>
              <a:t>LINFONODI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5"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SCHEMA  MORFO-FUNZIONALE DEL SISTEMA </a:t>
            </a:r>
            <a:br>
              <a:rPr lang="it-IT" altLang="it-IT" sz="2800" dirty="0">
                <a:solidFill>
                  <a:schemeClr val="tx1"/>
                </a:solidFill>
                <a:latin typeface="Gurmukhi MN" panose="02020600050405020304" pitchFamily="18" charset="0"/>
                <a:cs typeface="Gurmukhi MN" panose="02020600050405020304" pitchFamily="18" charset="0"/>
              </a:rPr>
            </a:br>
            <a:r>
              <a:rPr lang="it-IT" altLang="it-IT" sz="2800" dirty="0">
                <a:solidFill>
                  <a:schemeClr val="tx1"/>
                </a:solidFill>
                <a:latin typeface="Gurmukhi MN" panose="02020600050405020304" pitchFamily="18" charset="0"/>
                <a:cs typeface="Gurmukhi MN" panose="02020600050405020304" pitchFamily="18" charset="0"/>
              </a:rPr>
              <a:t>CIRCOLATORIO LINFATICO</a:t>
            </a:r>
          </a:p>
        </p:txBody>
      </p:sp>
      <p:sp>
        <p:nvSpPr>
          <p:cNvPr id="113666" name="Rectangle 2"/>
          <p:cNvSpPr>
            <a:spLocks noGrp="1" noChangeArrowheads="1"/>
          </p:cNvSpPr>
          <p:nvPr>
            <p:ph type="body" idx="1"/>
          </p:nvPr>
        </p:nvSpPr>
        <p:spPr>
          <a:xfrm>
            <a:off x="0" y="1052513"/>
            <a:ext cx="9144000" cy="4681537"/>
          </a:xfrm>
          <a:ln/>
        </p:spPr>
        <p:txBody>
          <a:bodyPr/>
          <a:lstStyle/>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Il FLUIDO INTERSTIZIALE, oltre ad essere recuperato nel Sistema Venoso, viene recuperato anche nel Sistema Circolatorio Linfatico, costituendo la LINFA.</a:t>
            </a:r>
          </a:p>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Il decorso della LINFA può essere così schematizzato: dai CAPILLARI LINFATICI, si passa ai PRECOLLETTORI LINFATICI, da qui nei COLLETTORI SUPERFICIALI e PROFONDI, sul decorso dei quali si localizzano degli Organi Linfoidi, definiti LINFONODI. I COLLETTORI confluiscono poi in:</a:t>
            </a:r>
          </a:p>
          <a:p>
            <a:pPr>
              <a:spcBef>
                <a:spcPts val="600"/>
              </a:spcBef>
              <a:buClr>
                <a:srgbClr val="FFFF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DOTTO TORACICO, che raccoglie la linfa della Regione SOTTODIAFRAMMATICA e della META’ SOPRADIAFRAMMATICA SINISTRA e ARTO SUPERIORE SINISTRO;</a:t>
            </a:r>
          </a:p>
          <a:p>
            <a:pPr>
              <a:spcBef>
                <a:spcPts val="600"/>
              </a:spcBef>
              <a:buClr>
                <a:srgbClr val="FFFF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TRONCO LINFATICO DESTRO, che raccoglie la linfa della META’ SOPRADIAFRAMMATICA DESTRA e ARTO SUPERIORE DESTRO </a:t>
            </a:r>
          </a:p>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solidFill>
                <a:schemeClr val="tx1"/>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Immagine 1">
            <a:extLst>
              <a:ext uri="{FF2B5EF4-FFF2-40B4-BE49-F238E27FC236}">
                <a16:creationId xmlns:a16="http://schemas.microsoft.com/office/drawing/2014/main" id="{D44BBA5F-FA6C-6C48-9779-A390DDDC033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15816" y="159675"/>
            <a:ext cx="3367782" cy="669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5312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7" name="Rectangle 1"/>
          <p:cNvSpPr>
            <a:spLocks noGrp="1" noChangeArrowheads="1"/>
          </p:cNvSpPr>
          <p:nvPr>
            <p:ph type="title" idx="4294967295"/>
          </p:nvPr>
        </p:nvSpPr>
        <p:spPr>
          <a:xfrm>
            <a:off x="76200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 LINFATICO</a:t>
            </a:r>
          </a:p>
        </p:txBody>
      </p:sp>
      <p:grpSp>
        <p:nvGrpSpPr>
          <p:cNvPr id="111618" name="Group 2"/>
          <p:cNvGrpSpPr>
            <a:grpSpLocks/>
          </p:cNvGrpSpPr>
          <p:nvPr/>
        </p:nvGrpSpPr>
        <p:grpSpPr bwMode="auto">
          <a:xfrm>
            <a:off x="4140200" y="1282700"/>
            <a:ext cx="4546600" cy="5556250"/>
            <a:chOff x="2608" y="808"/>
            <a:chExt cx="2864" cy="3500"/>
          </a:xfrm>
        </p:grpSpPr>
        <p:pic>
          <p:nvPicPr>
            <p:cNvPr id="111619" name="Picture 3"/>
            <p:cNvPicPr>
              <a:picLocks noChangeAspect="1" noChangeArrowheads="1"/>
            </p:cNvPicPr>
            <p:nvPr/>
          </p:nvPicPr>
          <p:blipFill>
            <a:blip r:embed="rId3" cstate="email">
              <a:lum bright="12000" contrast="6000"/>
              <a:extLst>
                <a:ext uri="{28A0092B-C50C-407E-A947-70E740481C1C}">
                  <a14:useLocalDpi xmlns:a14="http://schemas.microsoft.com/office/drawing/2010/main"/>
                </a:ext>
              </a:extLst>
            </a:blip>
            <a:srcRect/>
            <a:stretch>
              <a:fillRect/>
            </a:stretch>
          </p:blipFill>
          <p:spPr bwMode="auto">
            <a:xfrm>
              <a:off x="2608" y="808"/>
              <a:ext cx="2864" cy="35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1620" name="Rectangle 4"/>
            <p:cNvSpPr>
              <a:spLocks noChangeArrowheads="1"/>
            </p:cNvSpPr>
            <p:nvPr/>
          </p:nvSpPr>
          <p:spPr bwMode="auto">
            <a:xfrm>
              <a:off x="2666" y="837"/>
              <a:ext cx="2740" cy="3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pic>
        <p:nvPicPr>
          <p:cNvPr id="111621" name="Picture 5"/>
          <p:cNvPicPr>
            <a:picLocks noChangeAspect="1" noChangeArrowheads="1"/>
          </p:cNvPicPr>
          <p:nvPr/>
        </p:nvPicPr>
        <p:blipFill>
          <a:blip r:embed="rId4" cstate="email">
            <a:lum bright="12000" contrast="6000"/>
            <a:extLst>
              <a:ext uri="{28A0092B-C50C-407E-A947-70E740481C1C}">
                <a14:useLocalDpi xmlns:a14="http://schemas.microsoft.com/office/drawing/2010/main"/>
              </a:ext>
            </a:extLst>
          </a:blip>
          <a:srcRect/>
          <a:stretch>
            <a:fillRect/>
          </a:stretch>
        </p:blipFill>
        <p:spPr bwMode="auto">
          <a:xfrm>
            <a:off x="179388" y="1125538"/>
            <a:ext cx="2954337" cy="54864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8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l="3178" t="3737" r="3360" b="12747"/>
          <a:stretch>
            <a:fillRect/>
          </a:stretch>
        </p:blipFill>
        <p:spPr bwMode="auto">
          <a:xfrm>
            <a:off x="936625" y="144463"/>
            <a:ext cx="7199313" cy="6713537"/>
          </a:xfrm>
          <a:prstGeom prst="rect">
            <a:avLst/>
          </a:prstGeom>
          <a:noFill/>
          <a:ln>
            <a:noFill/>
          </a:ln>
          <a:effectLst/>
          <a:extLst>
            <a:ext uri="{909E8E84-426E-40DD-AFC4-6F175D3DCCD1}">
              <a14:hiddenFill xmlns:a14="http://schemas.microsoft.com/office/drawing/2010/main">
                <a:blipFill dpi="0" rotWithShape="0">
                  <a:blip/>
                  <a:srcRect l="3178" t="3737" r="3360" b="1274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Immagine 1">
            <a:extLst>
              <a:ext uri="{FF2B5EF4-FFF2-40B4-BE49-F238E27FC236}">
                <a16:creationId xmlns:a16="http://schemas.microsoft.com/office/drawing/2014/main" id="{4F6AF471-D037-C545-AEF1-A5C192D1918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4488" y="241300"/>
            <a:ext cx="84550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32968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78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l="2313" t="2885" r="7690" b="12009"/>
          <a:stretch>
            <a:fillRect/>
          </a:stretch>
        </p:blipFill>
        <p:spPr bwMode="auto">
          <a:xfrm>
            <a:off x="71438" y="720725"/>
            <a:ext cx="8928100" cy="5543550"/>
          </a:xfrm>
          <a:prstGeom prst="rect">
            <a:avLst/>
          </a:prstGeom>
          <a:noFill/>
          <a:ln>
            <a:noFill/>
          </a:ln>
          <a:effectLst/>
          <a:extLst>
            <a:ext uri="{909E8E84-426E-40DD-AFC4-6F175D3DCCD1}">
              <a14:hiddenFill xmlns:a14="http://schemas.microsoft.com/office/drawing/2010/main">
                <a:blipFill dpi="0" rotWithShape="0">
                  <a:blip/>
                  <a:srcRect l="2313" t="2885" r="7690" b="1200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1B902A-98D0-2F42-A2AE-7F1EE511E683}"/>
              </a:ext>
            </a:extLst>
          </p:cNvPr>
          <p:cNvSpPr>
            <a:spLocks noGrp="1"/>
          </p:cNvSpPr>
          <p:nvPr>
            <p:ph type="title"/>
          </p:nvPr>
        </p:nvSpPr>
        <p:spPr>
          <a:xfrm>
            <a:off x="0" y="0"/>
            <a:ext cx="9144000" cy="792088"/>
          </a:xfrm>
        </p:spPr>
        <p:txBody>
          <a:bodyPr/>
          <a:lstStyle/>
          <a:p>
            <a:r>
              <a:rPr lang="it-IT" sz="3200" dirty="0">
                <a:solidFill>
                  <a:schemeClr val="tx1"/>
                </a:solidFill>
                <a:latin typeface="Gurmukhi MN" panose="02020600050405020304" pitchFamily="18" charset="0"/>
                <a:cs typeface="Gurmukhi MN" panose="02020600050405020304" pitchFamily="18" charset="0"/>
              </a:rPr>
              <a:t>M I L </a:t>
            </a:r>
            <a:r>
              <a:rPr lang="it-IT" sz="3200" dirty="0" err="1">
                <a:solidFill>
                  <a:schemeClr val="tx1"/>
                </a:solidFill>
                <a:latin typeface="Gurmukhi MN" panose="02020600050405020304" pitchFamily="18" charset="0"/>
                <a:cs typeface="Gurmukhi MN" panose="02020600050405020304" pitchFamily="18" charset="0"/>
              </a:rPr>
              <a:t>Z</a:t>
            </a:r>
            <a:r>
              <a:rPr lang="it-IT" sz="3200" dirty="0">
                <a:solidFill>
                  <a:schemeClr val="tx1"/>
                </a:solidFill>
                <a:latin typeface="Gurmukhi MN" panose="02020600050405020304" pitchFamily="18" charset="0"/>
                <a:cs typeface="Gurmukhi MN" panose="02020600050405020304" pitchFamily="18" charset="0"/>
              </a:rPr>
              <a:t> A</a:t>
            </a:r>
          </a:p>
        </p:txBody>
      </p:sp>
      <p:sp>
        <p:nvSpPr>
          <p:cNvPr id="3" name="Segnaposto contenuto 2">
            <a:extLst>
              <a:ext uri="{FF2B5EF4-FFF2-40B4-BE49-F238E27FC236}">
                <a16:creationId xmlns:a16="http://schemas.microsoft.com/office/drawing/2014/main" id="{4D00D2D3-E654-DB4A-A222-ECC8CB2DC7F0}"/>
              </a:ext>
            </a:extLst>
          </p:cNvPr>
          <p:cNvSpPr>
            <a:spLocks noGrp="1"/>
          </p:cNvSpPr>
          <p:nvPr>
            <p:ph idx="1"/>
          </p:nvPr>
        </p:nvSpPr>
        <p:spPr>
          <a:xfrm>
            <a:off x="323528" y="792088"/>
            <a:ext cx="8424936" cy="6065912"/>
          </a:xfrm>
        </p:spPr>
        <p:txBody>
          <a:bodyPr/>
          <a:lstStyle/>
          <a:p>
            <a:r>
              <a:rPr lang="it-IT" sz="2600" dirty="0">
                <a:solidFill>
                  <a:schemeClr val="tx1"/>
                </a:solidFill>
                <a:latin typeface="Chalkboard SE" panose="03050602040202020205" pitchFamily="66" charset="77"/>
              </a:rPr>
              <a:t>Organo LINFOIDE, pieno, impari, localizzato nell’ IPOCONDRIO SINISTRO.</a:t>
            </a:r>
          </a:p>
          <a:p>
            <a:r>
              <a:rPr lang="it-IT" sz="2600" dirty="0">
                <a:solidFill>
                  <a:schemeClr val="tx1"/>
                </a:solidFill>
                <a:latin typeface="Chalkboard SE" panose="03050602040202020205" pitchFamily="66" charset="77"/>
              </a:rPr>
              <a:t>Prende rapporto con la Parete Addominale Antero-Laterale.</a:t>
            </a:r>
          </a:p>
          <a:p>
            <a:r>
              <a:rPr lang="it-IT" sz="2600" dirty="0">
                <a:solidFill>
                  <a:schemeClr val="tx1"/>
                </a:solidFill>
                <a:latin typeface="Chalkboard SE" panose="03050602040202020205" pitchFamily="66" charset="77"/>
              </a:rPr>
              <a:t>È deputato alla distruzione dei Globuli Rossi del Sangue che hanno concluso il loro ciclo vitale dopo circa 120 giorni di vita (ERITROCATERESI).</a:t>
            </a:r>
          </a:p>
          <a:p>
            <a:r>
              <a:rPr lang="it-IT" sz="2600" dirty="0">
                <a:solidFill>
                  <a:schemeClr val="tx1"/>
                </a:solidFill>
                <a:latin typeface="Chalkboard SE" panose="03050602040202020205" pitchFamily="66" charset="77"/>
              </a:rPr>
              <a:t>A differenza dei Linfonodi, la MILZA «setaccia» e «filtra» il Sangue (anziché la Linfa), al fine di identificarvi possibili agenti potenzialmente dannosi per l’ organismo</a:t>
            </a:r>
            <a:r>
              <a:rPr lang="it-IT" sz="2800" dirty="0">
                <a:solidFill>
                  <a:schemeClr val="tx1"/>
                </a:solidFill>
                <a:latin typeface="Chalkboard SE" panose="03050602040202020205" pitchFamily="66" charset="77"/>
              </a:rPr>
              <a:t>.   </a:t>
            </a:r>
          </a:p>
        </p:txBody>
      </p:sp>
    </p:spTree>
    <p:extLst>
      <p:ext uri="{BB962C8B-B14F-4D97-AF65-F5344CB8AC3E}">
        <p14:creationId xmlns:p14="http://schemas.microsoft.com/office/powerpoint/2010/main" val="2801234369"/>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5988</TotalTime>
  <Words>2460</Words>
  <Application>Microsoft Macintosh PowerPoint</Application>
  <PresentationFormat>Presentazione su schermo (4:3)</PresentationFormat>
  <Paragraphs>281</Paragraphs>
  <Slides>87</Slides>
  <Notes>54</Notes>
  <HiddenSlides>0</HiddenSlides>
  <MMClips>0</MMClips>
  <ScaleCrop>false</ScaleCrop>
  <HeadingPairs>
    <vt:vector size="6" baseType="variant">
      <vt:variant>
        <vt:lpstr>Caratteri utilizzati</vt:lpstr>
      </vt:variant>
      <vt:variant>
        <vt:i4>16</vt:i4>
      </vt:variant>
      <vt:variant>
        <vt:lpstr>Tema</vt:lpstr>
      </vt:variant>
      <vt:variant>
        <vt:i4>2</vt:i4>
      </vt:variant>
      <vt:variant>
        <vt:lpstr>Titoli diapositive</vt:lpstr>
      </vt:variant>
      <vt:variant>
        <vt:i4>87</vt:i4>
      </vt:variant>
    </vt:vector>
  </HeadingPairs>
  <TitlesOfParts>
    <vt:vector size="105" baseType="lpstr">
      <vt:lpstr>Microsoft YaHei</vt:lpstr>
      <vt:lpstr>ＭＳ Ｐゴシック</vt:lpstr>
      <vt:lpstr>Arial</vt:lpstr>
      <vt:lpstr>Arial Black</vt:lpstr>
      <vt:lpstr>Calibri</vt:lpstr>
      <vt:lpstr>Chalkboard</vt:lpstr>
      <vt:lpstr>Chalkboard SE</vt:lpstr>
      <vt:lpstr>Chalkduster</vt:lpstr>
      <vt:lpstr>Comic Sans MS</vt:lpstr>
      <vt:lpstr>Copperplate</vt:lpstr>
      <vt:lpstr>Franklin Gothic Medium</vt:lpstr>
      <vt:lpstr>Gurmukhi MN</vt:lpstr>
      <vt:lpstr>Helvetica</vt:lpstr>
      <vt:lpstr>Lucida Sans Unicode</vt:lpstr>
      <vt:lpstr>Times New Roman</vt:lpstr>
      <vt:lpstr>Wingdings</vt:lpstr>
      <vt:lpstr>Tema di Office</vt:lpstr>
      <vt:lpstr>Office Theme</vt:lpstr>
      <vt:lpstr> </vt:lpstr>
      <vt:lpstr>Presentazione standard di PowerPoint</vt:lpstr>
      <vt:lpstr>SISTEMA  CIRCOLATORIO</vt:lpstr>
      <vt:lpstr>SISTEMA CIRCOLATORIO SANGUIFERO</vt:lpstr>
      <vt:lpstr>Presentazione standard di PowerPoint</vt:lpstr>
      <vt:lpstr>Presentazione standard di PowerPoint</vt:lpstr>
      <vt:lpstr>Presentazione standard di PowerPoint</vt:lpstr>
      <vt:lpstr>Presentazione standard di PowerPoint</vt:lpstr>
      <vt:lpstr>M I L Z A</vt:lpstr>
      <vt:lpstr>Presentazione standard di PowerPoint</vt:lpstr>
      <vt:lpstr>ANATOMIA TOPOGRAFICA DELLA MILZA</vt:lpstr>
      <vt:lpstr>T I M O</vt:lpstr>
      <vt:lpstr>Presentazione standard di PowerPoint</vt:lpstr>
      <vt:lpstr>SEZIONI MORFO-FUNZIONALI DEL SISTEMA CIRCOLATORIO SANGUIFERO</vt:lpstr>
      <vt:lpstr>Presentazione standard di PowerPoint</vt:lpstr>
      <vt:lpstr>Presentazione standard di PowerPoint</vt:lpstr>
      <vt:lpstr>TIPI DI VASI PRESENTI NEL SISTEMA CIRCOLATORIO SANGUIFERO</vt:lpstr>
      <vt:lpstr>MICROCIRCOLI  SANGUIFERI</vt:lpstr>
      <vt:lpstr>Presentazione standard di PowerPoint</vt:lpstr>
      <vt:lpstr>MICROCIRCOLI. SANGUIFERI</vt:lpstr>
      <vt:lpstr>Presentazione standard di PowerPoint</vt:lpstr>
      <vt:lpstr>Presentazione standard di PowerPoint</vt:lpstr>
      <vt:lpstr>INTERAZIONI MORFO-FUNZIONALI tra CIRCOLO SANGUIFERO e LINFATICO a LIVELLO dei MICROCIRCOLI e RIASSORBIMENTO del LIQUIDO INTERSTIZIALE</vt:lpstr>
      <vt:lpstr>Presentazione standard di PowerPoint</vt:lpstr>
      <vt:lpstr>FORMAZIONE e RIASSORBIMENTO del LIQUIDO INTERSTIZIALE</vt:lpstr>
      <vt:lpstr>Presentazione standard di PowerPoint</vt:lpstr>
      <vt:lpstr> C U O R E</vt:lpstr>
      <vt:lpstr>CUORE</vt:lpstr>
      <vt:lpstr>Presentazione standard di PowerPoint</vt:lpstr>
      <vt:lpstr>PERICARDIO</vt:lpstr>
      <vt:lpstr>PERICARDIO</vt:lpstr>
      <vt:lpstr>Presentazione standard di PowerPoint</vt:lpstr>
      <vt:lpstr>Presentazione standard di PowerPoint</vt:lpstr>
      <vt:lpstr>Presentazione standard di PowerPoint</vt:lpstr>
      <vt:lpstr>CONFORMAZIONE INTERNA del CUORE</vt:lpstr>
      <vt:lpstr>Presentazione standard di PowerPoint</vt:lpstr>
      <vt:lpstr>ATRIO DESTRO  CONFORMAZIONE INTERNA</vt:lpstr>
      <vt:lpstr>CUORE SINISTRO CONFORMAZIONE INTERNA </vt:lpstr>
      <vt:lpstr>VALVOLE ATRIO-VENTRICOLARI (o VENOSE)</vt:lpstr>
      <vt:lpstr>VALVOLE ARTERIOSE </vt:lpstr>
      <vt:lpstr>VENTRICOLO DESTRO CONFORMAZIONE INTERNA</vt:lpstr>
      <vt:lpstr> VENTRICOLO SINISTRO CONFORMAZIONE  INTERNA</vt:lpstr>
      <vt:lpstr>STRUTTURA ANATOMO-MICROSCOPICA del CUORE</vt:lpstr>
      <vt:lpstr>CUORE: SCHEMA STRUTTURALE</vt:lpstr>
      <vt:lpstr>MIOCARDIO </vt:lpstr>
      <vt:lpstr>MIOCARDIO COMUNE: ASPETTI STRUTTURALI</vt:lpstr>
      <vt:lpstr>MIOCARDIO  COMUNE</vt:lpstr>
      <vt:lpstr>MIOCARDIO SPECIFICO  SISTEMA DI CONDUZIONE</vt:lpstr>
      <vt:lpstr>MIOCARDIO  SPECIFICO</vt:lpstr>
      <vt:lpstr>SISTEMA DI CONDUZIONE DEL CUORE</vt:lpstr>
      <vt:lpstr>INNERVAZIONE AUTONOMA del CUORE</vt:lpstr>
      <vt:lpstr>Presentazione standard di PowerPoint</vt:lpstr>
      <vt:lpstr>CIRCOLAZIONE  CORONARICA - Vascolarizzazione Sanguifera del Cuore</vt:lpstr>
      <vt:lpstr>CIRCOLAZIONE  CORONARIA</vt:lpstr>
      <vt:lpstr>Presentazione standard di PowerPoint</vt:lpstr>
      <vt:lpstr>ARTERIE  della  GRANDE CIRCOLAZIONE</vt:lpstr>
      <vt:lpstr>SISTEMA ARTERIOSO  DELLA GRANDE CIRCOLAZIONE</vt:lpstr>
      <vt:lpstr>Presentazione standard di PowerPoint</vt:lpstr>
      <vt:lpstr>Presentazione standard di PowerPoint</vt:lpstr>
      <vt:lpstr>ARCO DELL’ AORTA</vt:lpstr>
      <vt:lpstr>ARCO AORTICO e DIRAMAZIONI</vt:lpstr>
      <vt:lpstr>Presentazione standard di PowerPoint</vt:lpstr>
      <vt:lpstr>Presentazione standard di PowerPoint</vt:lpstr>
      <vt:lpstr>SISTEMA ARTERIOSO CAROTIDEO</vt:lpstr>
      <vt:lpstr>ARTERIA CAROTIDE ESTERNA</vt:lpstr>
      <vt:lpstr>Presentazione standard di PowerPoint</vt:lpstr>
      <vt:lpstr>ARTERIA CAROTIDE INTERNA</vt:lpstr>
      <vt:lpstr>Presentazione standard di PowerPoint</vt:lpstr>
      <vt:lpstr>ARTERIA SUCCLAVIA</vt:lpstr>
      <vt:lpstr>VENE  della  GRANDE CIRCOLAZIONE</vt:lpstr>
      <vt:lpstr>CIRCOLAZIONE VENOSA SISTEMICA</vt:lpstr>
      <vt:lpstr>SISTEMI  VENOSI della GRANDE CIRCOLAZIONE</vt:lpstr>
      <vt:lpstr>SISTEMI VENOSI della GRANDE CIRCOLA- ZIONE</vt:lpstr>
      <vt:lpstr>Presentazione standard di PowerPoint</vt:lpstr>
      <vt:lpstr>VENE afferenti  alla  VENA CAVA SUPERIORE</vt:lpstr>
      <vt:lpstr>DRENAGGIO VENOSO DELLA REGIONE DEL CRANIO</vt:lpstr>
      <vt:lpstr>VENE CAVA SUPERIORE ed ANONIME </vt:lpstr>
      <vt:lpstr>Presentazione standard di PowerPoint</vt:lpstr>
      <vt:lpstr>VENE  DEL  COLLO</vt:lpstr>
      <vt:lpstr>SISTEMA CIRCOLATORIO LINFATICO (sintesi)</vt:lpstr>
      <vt:lpstr>Presentazione standard di PowerPoint</vt:lpstr>
      <vt:lpstr>SCHEMA  MORFO-FUNZIONALE DEL SISTEMA  CIRCOLATORIO LINFATICO</vt:lpstr>
      <vt:lpstr>Presentazione standard di PowerPoint</vt:lpstr>
      <vt:lpstr>SISTEMA CIRCOLATORIO LINFATICO</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MUSCOLI MASTICATORI (1)</dc:title>
  <dc:creator>Pallette</dc:creator>
  <cp:lastModifiedBy>Utente di Microsoft Office</cp:lastModifiedBy>
  <cp:revision>447</cp:revision>
  <cp:lastPrinted>2020-02-13T11:48:13Z</cp:lastPrinted>
  <dcterms:created xsi:type="dcterms:W3CDTF">2000-11-30T12:44:42Z</dcterms:created>
  <dcterms:modified xsi:type="dcterms:W3CDTF">2020-11-15T10:59:46Z</dcterms:modified>
</cp:coreProperties>
</file>