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sldIdLst>
    <p:sldId id="379" r:id="rId2"/>
    <p:sldId id="306" r:id="rId3"/>
    <p:sldId id="257" r:id="rId4"/>
    <p:sldId id="324" r:id="rId5"/>
    <p:sldId id="325" r:id="rId6"/>
    <p:sldId id="321" r:id="rId7"/>
    <p:sldId id="327" r:id="rId8"/>
    <p:sldId id="263" r:id="rId9"/>
    <p:sldId id="269" r:id="rId10"/>
    <p:sldId id="270" r:id="rId11"/>
    <p:sldId id="271" r:id="rId12"/>
    <p:sldId id="326" r:id="rId13"/>
    <p:sldId id="311" r:id="rId14"/>
    <p:sldId id="272" r:id="rId15"/>
    <p:sldId id="273" r:id="rId16"/>
    <p:sldId id="309" r:id="rId17"/>
    <p:sldId id="314" r:id="rId18"/>
    <p:sldId id="274" r:id="rId19"/>
    <p:sldId id="278" r:id="rId20"/>
    <p:sldId id="291" r:id="rId21"/>
    <p:sldId id="329" r:id="rId22"/>
    <p:sldId id="312" r:id="rId23"/>
    <p:sldId id="286" r:id="rId24"/>
    <p:sldId id="288" r:id="rId25"/>
    <p:sldId id="330" r:id="rId26"/>
    <p:sldId id="308" r:id="rId27"/>
    <p:sldId id="307" r:id="rId28"/>
    <p:sldId id="293" r:id="rId29"/>
    <p:sldId id="320" r:id="rId30"/>
    <p:sldId id="310" r:id="rId31"/>
    <p:sldId id="262" r:id="rId32"/>
    <p:sldId id="259" r:id="rId33"/>
    <p:sldId id="294" r:id="rId34"/>
    <p:sldId id="313" r:id="rId35"/>
    <p:sldId id="317" r:id="rId36"/>
    <p:sldId id="295" r:id="rId37"/>
    <p:sldId id="297" r:id="rId38"/>
    <p:sldId id="298" r:id="rId39"/>
    <p:sldId id="296" r:id="rId40"/>
    <p:sldId id="304" r:id="rId4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2"/>
    <p:restoredTop sz="94720"/>
  </p:normalViewPr>
  <p:slideViewPr>
    <p:cSldViewPr>
      <p:cViewPr varScale="1">
        <p:scale>
          <a:sx n="105" d="100"/>
          <a:sy n="105" d="100"/>
        </p:scale>
        <p:origin x="1544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4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Arial Unicode MS" pitchFamily="32" charset="0"/>
              </a:defRPr>
            </a:lvl1pPr>
          </a:lstStyle>
          <a:p>
            <a:fld id="{812B7B58-0134-4E9C-B9FA-A817880117B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107B4A-7531-4FFA-9AC6-BEC10FED462C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ABEE4C-6921-43E7-B9AC-3072B5E48330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706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403C7C-A4EE-46BB-920B-A416FD3D4F6A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E7BE7B-9EC0-4EBA-AB14-D3C44F7215A0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A8F5D-1C17-4EBF-BEF6-9732277C3B0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9317F8-9193-4CA3-A27F-C048098B79AE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136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943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4B0425-9DE0-4646-8958-19552613857C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133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850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3606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88C15-4E7D-4A6B-9619-8DC0314E6F23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0526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14348C-330B-496A-88B7-019D341C115C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235163-0172-47CE-A83F-A3C8C1F3B44F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49E0FF-F650-454B-B255-F04A223E1198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3BFC58-A551-46B6-980F-1D19776B95F8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972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36BB5F-A6AA-4AD0-959F-A17E88D8170F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3ADF0B-1B45-4FA0-85C2-28079D7BE220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4F761-57EE-484D-A948-4E413FECED2D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B34E8F-39BA-4444-A4AA-865336972FF8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0B0416-4B65-4D5F-83BB-E2B5D07159B2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544ACE-A03A-49FB-A746-9B0DEAD08C96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CE439C-DFBF-468A-A6E8-69FB1B1DC3A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DB9B07-DCE8-41A2-BF3F-41F12E705476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5055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AFEF50-6F35-4F92-A51A-4DF6C26940E4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777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2956F7-A332-40AC-9122-C7271F3B09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547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A1E24-B193-43CD-B773-8B94DD7A3C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706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463550"/>
            <a:ext cx="1941513" cy="57483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3725" cy="57483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0AF3AD-45E1-411D-B911-AEEEE10498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5195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fld id="{C7B6A674-DD5E-4311-9586-69781E7901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174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3576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86484C-2B6B-44EF-83AB-4E5E76827A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4443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32B4F4-F603-4C4D-9491-27489DC647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127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B3D7E9-EA6C-4285-9715-9CE66168AF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169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DF636BD-8DB7-4C51-A336-89F1CE3F31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1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370721-B18D-4DFB-934C-10C467B20FD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37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29B68D-D92B-43B2-B2FA-E504D555C0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52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379340-EF2B-4470-9CAF-C08D49C74F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69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BB843E-F796-4E3F-9323-857ECBBA88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705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76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339F43CC-DF5A-4920-8090-13E3395578A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SimSun" panose="02010600030101010101" pitchFamily="2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3742538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873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della TRACHEA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13" y="981075"/>
            <a:ext cx="419258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6092" t="1735" b="75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12523" y="981075"/>
            <a:ext cx="4392613" cy="56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TONACA MUCOSA: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Epitelio Cilindrico </a:t>
            </a:r>
            <a:r>
              <a:rPr lang="it-IT" altLang="it-IT" sz="1800" b="1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Pseudostratificato</a:t>
            </a: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Ciliato con Cellule Caliciformi Mucipare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Lamina Propria di Tessuto Connettivo Lasso 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TONACA SOTTOMUCOSA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 Ghiandole a Secrezione Siero-Mucosa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ANELLO CARTILAGINEO IALINO</a:t>
            </a: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Posteriormente incompleto</a:t>
            </a:r>
          </a:p>
          <a:p>
            <a:pPr>
              <a:buClrTx/>
              <a:buFontTx/>
              <a:buNone/>
            </a:pPr>
            <a:endParaRPr lang="it-IT" altLang="it-IT" sz="1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>
              <a:buClrTx/>
              <a:buFontTx/>
              <a:buNone/>
            </a:pPr>
            <a:r>
              <a:rPr lang="it-IT" altLang="it-IT" sz="1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Nella parte posteriore dell’ anello (incompleto) si trova TESSUTO FIBROELASTICO in rapporto con Tessuto MUSCOLARE LISCIO (MUSCOLO TRACHEO-ESOFAGEO</a:t>
            </a:r>
            <a:r>
              <a:rPr lang="it-IT" altLang="it-IT" sz="20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398838"/>
            <a:ext cx="4643437" cy="345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n-lt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n-lt"/>
                <a:ea typeface="+mn-ea"/>
                <a:sym typeface="Helvetica"/>
              </a:rPr>
              <a:t>Anatomia umana a orientamento clinico </a:t>
            </a:r>
            <a:r>
              <a:rPr sz="703">
                <a:latin typeface="+mn-lt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11" name="image14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732" y="673400"/>
            <a:ext cx="6820536" cy="5511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63543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8C3A1-07B4-1D42-839E-0EFEEDA5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64904"/>
            <a:ext cx="7767638" cy="1430338"/>
          </a:xfrm>
        </p:spPr>
        <p:txBody>
          <a:bodyPr/>
          <a:lstStyle/>
          <a:p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O L M O </a:t>
            </a:r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1555775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8382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09638"/>
            <a:ext cx="6581775" cy="594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9583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POLMONI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576" y="836712"/>
            <a:ext cx="7920880" cy="5544616"/>
          </a:xfrm>
          <a:ln/>
        </p:spPr>
        <p:txBody>
          <a:bodyPr/>
          <a:lstStyle/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PIENI, PARI, in cui avvengono gli SCAMBI GASSOSI tra ARIA e SANGUE, al fine di garantirne l’ Ossigenazione e l’ Asportazione dell’ Anidride Carbonica.</a:t>
            </a:r>
          </a:p>
          <a:p>
            <a:pPr marL="341313" indent="-338138"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contenuti nelle LOGGE PLEURO-POLMONARI della CAVITA’ TORACICA, che, a loro volta, sono separate dalla interposizione del MEDIASTINO.</a:t>
            </a:r>
          </a:p>
          <a:p>
            <a:pPr marL="0" indent="0"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Riferimenti Scheletrici: l’ APICE POLMONARE »sconfina» nella Regione Cervicale SUPERIORMENTE alla 1a Costa. La BASE corrisponde alla 7a Costa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0" name="image54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602" y="598289"/>
            <a:ext cx="7518797" cy="5482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89169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15" name="image59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344" y="818485"/>
            <a:ext cx="7977312" cy="52210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238312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228600"/>
            <a:ext cx="653732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-228600" y="116632"/>
            <a:ext cx="93726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ANATOMIA  MACROSCOPICA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584" y="1004502"/>
            <a:ext cx="8208912" cy="5664857"/>
          </a:xfrm>
          <a:ln/>
        </p:spPr>
        <p:txBody>
          <a:bodyPr/>
          <a:lstStyle/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FORMA dei Polmoni può essere schematizzata come un  CONO in cui sia asportata la Porzione Mediale.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Polmone DESTRO ha un peso sui 680 g, mentre il SINISTRO attorno ai 620 g.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Volume Totale di aria presente nei due polmoni è circa 1500 cm</a:t>
            </a:r>
            <a:r>
              <a:rPr lang="it-IT" altLang="it-IT" sz="2400" b="1" baseline="30000" dirty="0">
                <a:solidFill>
                  <a:schemeClr val="tx1"/>
                </a:solidFill>
                <a:latin typeface="Chalkboard SE" panose="03050602040202020205" pitchFamily="66" charset="77"/>
              </a:rPr>
              <a:t>3</a:t>
            </a: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Hanno una consistenza molle e spugnosa.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COLORE varia da ROSSO BRUNO alla nascita, a ROSEO nel bambino, BIANCASTRO nell’ adulto ad un COLORE PIU’ SCURO nell’ età più AVANZATA causa ANTRACOSI (da particelle CARBONIOSE inalate)</a:t>
            </a: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763" indent="0">
              <a:spcBef>
                <a:spcPts val="7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6550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7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E36282F-3F93-F544-A136-DA6AC57B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7638" cy="1430338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RESPIRATORIO</a:t>
            </a:r>
          </a:p>
        </p:txBody>
      </p:sp>
    </p:spTree>
    <p:extLst>
      <p:ext uri="{BB962C8B-B14F-4D97-AF65-F5344CB8AC3E}">
        <p14:creationId xmlns:p14="http://schemas.microsoft.com/office/powerpoint/2010/main" val="107415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SUPERFICIE  DEI  POLMONI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907156"/>
            <a:ext cx="5159127" cy="5611514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superficie dei POLMONI è percorsa da SCISSURE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POLMONE DESTRO presenta DUE SCISSURE che lo dividono in TRE LOBI (Superiore, Medio, Inferiore)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POLMONE SINISTRO presenta UNA SOLA SCISSURA che lo divide in DUE LOBI (Superiore, Inferiore). 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63" y="1773238"/>
            <a:ext cx="358933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7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380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5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5" y="116632"/>
            <a:ext cx="4608511" cy="381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58.tif">
            <a:extLst>
              <a:ext uri="{FF2B5EF4-FFF2-40B4-BE49-F238E27FC236}">
                <a16:creationId xmlns:a16="http://schemas.microsoft.com/office/drawing/2014/main" id="{72A5DC87-D999-9B40-A27B-1396F8D79A3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3848" y="3254667"/>
            <a:ext cx="5760639" cy="342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200914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ILO DEL POLMONE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7826" y="533400"/>
            <a:ext cx="3978274" cy="6324600"/>
          </a:xfrm>
          <a:ln/>
        </p:spPr>
        <p:txBody>
          <a:bodyPr/>
          <a:lstStyle/>
          <a:p>
            <a:pPr marL="341313" indent="-336550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localizza sulla Faccia Mediale rivolta verso il MEDIASTINO</a:t>
            </a: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1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 livello dell’ Ilo si riscontrano i VASI Sanguiferi POLMONARI e BRONCHIALI e LINFATICI ed i BRONCHI (che penetrano nel Parenchima dei Polmoni).</a:t>
            </a: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1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763" indent="0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altLang="it-IT" sz="21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Sulla Faccia Mediale di entrambi i Polmoni si descrive l’ INCISURA (o FOSSA) CARDIACA, più profonda a SINISTRA</a:t>
            </a:r>
          </a:p>
          <a:p>
            <a:pPr marL="341313" indent="-336550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8" y="765175"/>
            <a:ext cx="4608512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19164" r="20226" b="34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551363" y="793750"/>
            <a:ext cx="419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227763" y="765175"/>
            <a:ext cx="400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716463" y="3716338"/>
            <a:ext cx="400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084888" y="3716338"/>
            <a:ext cx="419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4572000" y="3789363"/>
            <a:ext cx="4572000" cy="1587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359650" y="3168650"/>
            <a:ext cx="1568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A04020102020204" pitchFamily="34" charset="0"/>
              </a:rPr>
              <a:t>DESTRO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359650" y="6192838"/>
            <a:ext cx="1824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A04020102020204" pitchFamily="34" charset="0"/>
              </a:rPr>
              <a:t>SINISTRO</a:t>
            </a:r>
          </a:p>
        </p:txBody>
      </p:sp>
    </p:spTree>
    <p:extLst>
      <p:ext uri="{BB962C8B-B14F-4D97-AF65-F5344CB8AC3E}">
        <p14:creationId xmlns:p14="http://schemas.microsoft.com/office/powerpoint/2010/main" val="2535451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ULTERIORI SUDDIVISIONI dei POLMONI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1620" y="1196752"/>
            <a:ext cx="6840760" cy="5979368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LOBI: determinati dalle Scissure, rappresentano il PRIMO ORDINE di SUDDIVISIONE dei POLMONI</a:t>
            </a: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ZONE o SEGMENTI: parti di parenchima polmonare relative a VASCOLARIZZAZIONE e VENTILAZIONE INDIPENDENTI.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LOBULI: Suddivisioni rilevanti per quanto concerne l’ Anatomia Microscopica dell’ organo.</a:t>
            </a:r>
          </a:p>
          <a:p>
            <a:pPr marL="3175" indent="0">
              <a:lnSpc>
                <a:spcPct val="90000"/>
              </a:lnSpc>
              <a:spcBef>
                <a:spcPts val="700"/>
              </a:spcBef>
              <a:buClrTx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339725" indent="-336550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55" y="0"/>
            <a:ext cx="342855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817" y="1"/>
            <a:ext cx="3593508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50825" y="5373688"/>
            <a:ext cx="43989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  <a:latin typeface="Arial Black" panose="020B0A04020102020204" pitchFamily="34" charset="0"/>
              </a:rPr>
              <a:t>PROIEZIONE ANTERIORE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52738CD-76EE-FB4D-9C5D-5F89C200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423514"/>
            <a:ext cx="4308005" cy="307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97A7C82-70E3-2B4B-9E89-8886CC2B4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448076"/>
            <a:ext cx="3923928" cy="285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F0666-FD33-AE4D-8653-110F3EFD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88840"/>
            <a:ext cx="7767638" cy="143033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PLEURE  POLMONARI</a:t>
            </a:r>
          </a:p>
        </p:txBody>
      </p:sp>
    </p:spTree>
    <p:extLst>
      <p:ext uri="{BB962C8B-B14F-4D97-AF65-F5344CB8AC3E}">
        <p14:creationId xmlns:p14="http://schemas.microsoft.com/office/powerpoint/2010/main" val="2815921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7" name="image5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404" y="746256"/>
            <a:ext cx="8285192" cy="53654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67948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94" name="image52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60" y="260649"/>
            <a:ext cx="8064896" cy="6423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04729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98437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PLEURE (SIEROSE PLEURICHE)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5304" y="836712"/>
            <a:ext cx="4355976" cy="5472112"/>
          </a:xfrm>
          <a:ln/>
        </p:spPr>
        <p:txBody>
          <a:bodyPr/>
          <a:lstStyle/>
          <a:p>
            <a:pPr marL="339725" indent="-338138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800" dirty="0">
              <a:latin typeface="Arial Black" panose="020B0A04020102020204" pitchFamily="34" charset="0"/>
            </a:endParaRP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I Polmoni sono avvolti dalle PLEURE</a:t>
            </a: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SACCHE SIEROSE che rivestono ciascuno 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  dei polmoni</a:t>
            </a:r>
          </a:p>
          <a:p>
            <a:pPr marL="1588" indent="0">
              <a:lnSpc>
                <a:spcPct val="80000"/>
              </a:lnSpc>
              <a:spcBef>
                <a:spcPts val="70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Constano di :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PLEURA VISCERALE, che intimamente riveste i polmoni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PLEURA PARIETALE: aderisce alle pareti toraciche</a:t>
            </a: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0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175" indent="0">
              <a:lnSpc>
                <a:spcPct val="80000"/>
              </a:lnSpc>
              <a:spcBef>
                <a:spcPts val="700"/>
              </a:spcBef>
              <a:buClrTx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Tra le due si delimita la CAVITA’ PLEURICA: spazio virtuale tra le due pleure parietale e viscerale, contenente LIQUIDO PLEURICO che facilita lo scorrimento dei polmoni rispetto le pareti toraciche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450845" cy="317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36" r="7774" b="222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EE746C-1C6F-AA4B-A8AC-3C856FEE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410"/>
            <a:ext cx="7767638" cy="1027326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PLEURE (Sierose Pleuriche)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A26C2A-AA9D-8049-A00E-6BB432FEA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136904" cy="5517232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Le PLEURE costituiscono le LOGGE PLEURICHE che presentano i seguenti RECESSI (o SENI), che permettono l’ Espansione dei Polmoni nella funzione respiratoria:</a:t>
            </a:r>
          </a:p>
          <a:p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SENO PLEURICO COSTO-DIAFRAMMATICO, posto inferiormente alla Base Polmonare;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 SENO PLEURICO COSTO-MEDIASTINICO, localizzato Medialmente, in rapporto con la Sierosa Pericardica.</a:t>
            </a:r>
          </a:p>
        </p:txBody>
      </p:sp>
    </p:spTree>
    <p:extLst>
      <p:ext uri="{BB962C8B-B14F-4D97-AF65-F5344CB8AC3E}">
        <p14:creationId xmlns:p14="http://schemas.microsoft.com/office/powerpoint/2010/main" val="413777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RESPIRATORIO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1213173"/>
            <a:ext cx="3816350" cy="4608512"/>
          </a:xfrm>
          <a:ln/>
        </p:spPr>
        <p:txBody>
          <a:bodyPr/>
          <a:lstStyle/>
          <a:p>
            <a:pPr marL="457200" indent="-457200"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Consta di ORGANI CAVI (VIE AEREE o AERIFERE) deputati a garantire il FLUSSO DI ARIA verso e dai POLMONI (ORGANI PIENI), nei quali avvengono gli scambi gassosi con le cellule del sangue a ciò adibite (eritrociti)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341438"/>
            <a:ext cx="5148262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3" name="image55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642" y="1760149"/>
            <a:ext cx="8208717" cy="3337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73334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SEZIONI MORFO-FUNZIONALI DEL SISTEMA CIRCOLATORIO SANGUIFERO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143000"/>
            <a:ext cx="8352928" cy="5562600"/>
          </a:xfrm>
          <a:ln/>
        </p:spPr>
        <p:txBody>
          <a:bodyPr/>
          <a:lstStyle/>
          <a:p>
            <a:pPr marL="323850" indent="-3238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SISTEMICA o GRANDE CIRCOLAZIONE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- APPORTA OSSIGENO e METABOLITI AI  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VARI DISTRETTI CORPOREI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- NE ASPORTA ANIDRIDE CARBONICA e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CATABOLITI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323850" indent="-3238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POLMONARE o PICCOLA CIRCOLAZIONE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- VEICOLA IL SANGUE AI POLMONI PER LA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     SUA OSSIGENAZIONE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3000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  <a:p>
            <a:pPr marL="323850" indent="-3048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800" dirty="0">
              <a:solidFill>
                <a:srgbClr val="00FFFF"/>
              </a:solidFill>
              <a:latin typeface="Arial Black" panose="020B0A04020102020204" pitchFamily="34" charset="0"/>
            </a:endParaRPr>
          </a:p>
          <a:p>
            <a:pPr marL="323850" indent="-304800">
              <a:lnSpc>
                <a:spcPct val="90000"/>
              </a:lnSpc>
              <a:spcBef>
                <a:spcPts val="6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r>
              <a:rPr lang="it-IT" altLang="it-IT" sz="2400" dirty="0">
                <a:latin typeface="Arial Black" panose="020B0A04020102020204" pitchFamily="34" charset="0"/>
              </a:rPr>
              <a:t>   </a:t>
            </a:r>
          </a:p>
          <a:p>
            <a:pPr marL="323850" indent="-304800">
              <a:lnSpc>
                <a:spcPct val="90000"/>
              </a:lnSpc>
              <a:spcBef>
                <a:spcPts val="600"/>
              </a:spcBef>
              <a:buClrTx/>
              <a:buSzPct val="80000"/>
              <a:buFontTx/>
              <a:buNone/>
              <a:tabLst>
                <a:tab pos="323850" algn="l"/>
                <a:tab pos="428625" algn="l"/>
                <a:tab pos="877888" algn="l"/>
                <a:tab pos="1327150" algn="l"/>
                <a:tab pos="1776413" algn="l"/>
                <a:tab pos="2225675" algn="l"/>
                <a:tab pos="2674938" algn="l"/>
                <a:tab pos="3124200" algn="l"/>
                <a:tab pos="3573463" algn="l"/>
                <a:tab pos="4022725" algn="l"/>
                <a:tab pos="4471988" algn="l"/>
                <a:tab pos="4921250" algn="l"/>
                <a:tab pos="5370513" algn="l"/>
                <a:tab pos="5819775" algn="l"/>
                <a:tab pos="6269038" algn="l"/>
                <a:tab pos="6718300" algn="l"/>
                <a:tab pos="7167563" algn="l"/>
                <a:tab pos="7616825" algn="l"/>
                <a:tab pos="8066088" algn="l"/>
                <a:tab pos="8515350" algn="l"/>
                <a:tab pos="8964613" algn="l"/>
              </a:tabLst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75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71438"/>
            <a:ext cx="4679950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708" t="2780" r="4375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1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POLMONI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143000"/>
            <a:ext cx="8227640" cy="57150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Presentano una DUPLICE IRRORAZIONE sanguifera, UNA derivante della GRANDE CIRCOLAZIONE, l’ ALTRA derivante dalla PICCOLA CIRCOLAZIONE</a:t>
            </a:r>
          </a:p>
          <a:p>
            <a:pPr marL="3175" indent="0">
              <a:spcBef>
                <a:spcPts val="700"/>
              </a:spcBef>
              <a:buClrTx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L’ una è una circolazione NUTRITIZIA, che apporta OSSIGENO e METABOLITI al PARENCHIMA POLMONARE, l’ altra è una circolazione FUNZIONALE che è deputata all’ OSSIGENAZIONE del sangue nell’ ambito degli ALVEOLI POLMONARI.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7170" y="472108"/>
            <a:ext cx="8432030" cy="5715000"/>
          </a:xfrm>
          <a:ln/>
        </p:spPr>
        <p:txBody>
          <a:bodyPr/>
          <a:lstStyle/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CIRCOLAZIONE POLMONARE </a:t>
            </a:r>
          </a:p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(Piccola Circolazione)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L’ apporto di SANGUE NON OSSIGENATO proviene dalle ARTERIE POLMONARI (che si originano dal TRONCO ARTERIOSO POLMONARE) e, seguendo le Ramificazioni Bronchiali Intrapolmonari, penetrano nei LOBULI POLMONARI e raggiungono gli ALVEOLI, dove formano Microcircoli. Da essi, si dipartono le Ramificazioni Venose Polmonari, che veicolano il Sangue Ossigenato, tramite le 4 VENE POLMONARI, all’ Atrio Sinistro del Cuore. </a:t>
            </a:r>
          </a:p>
        </p:txBody>
      </p:sp>
    </p:spTree>
    <p:extLst>
      <p:ext uri="{BB962C8B-B14F-4D97-AF65-F5344CB8AC3E}">
        <p14:creationId xmlns:p14="http://schemas.microsoft.com/office/powerpoint/2010/main" val="339618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476672"/>
            <a:ext cx="8227640" cy="5715000"/>
          </a:xfrm>
          <a:ln/>
        </p:spPr>
        <p:txBody>
          <a:bodyPr/>
          <a:lstStyle/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CIRCOLAZIONE BRONCHIALE </a:t>
            </a:r>
          </a:p>
          <a:p>
            <a:pPr marL="0" indent="0" algn="ctr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(dalla Grande Circolazione)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Per garantire l’ Ossigenazione dei Tessuti Polmonari nelle aree di parenchima dove non è possibile uno scambio diretto con l’ aria degli Alveoli, è necessaria l’ IRRORAZIONE da parte delle Arterie BRONCHIALI. Le </a:t>
            </a:r>
            <a:r>
              <a:rPr lang="it-IT" altLang="it-IT" sz="27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altLang="it-IT" sz="2700" b="1" dirty="0">
                <a:solidFill>
                  <a:schemeClr val="tx1"/>
                </a:solidFill>
                <a:latin typeface="Comic Sans MS" panose="030F0902030302020204" pitchFamily="66" charset="0"/>
              </a:rPr>
              <a:t> fini ramificazioni NON penetrano nei Lobuli Polmonari Il Sangue Refluo del Circolo Bronchiale, tramite le VENE BRONCHIALI, affluisce al SISTEMA VENOSO AZYGOS-EMIAZYGOS, per confluire nella VENA CAVA SUPERIORE.</a:t>
            </a:r>
          </a:p>
        </p:txBody>
      </p:sp>
    </p:spTree>
    <p:extLst>
      <p:ext uri="{BB962C8B-B14F-4D97-AF65-F5344CB8AC3E}">
        <p14:creationId xmlns:p14="http://schemas.microsoft.com/office/powerpoint/2010/main" val="993773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11638" cy="14335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DEL PARENCHIMA POLMONARE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665287"/>
            <a:ext cx="4284663" cy="5373687"/>
          </a:xfrm>
          <a:ln/>
        </p:spPr>
        <p:txBody>
          <a:bodyPr/>
          <a:lstStyle/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PARENCHIMA del POLMONE è costituito dalle RAMIFICAZIONI INTRAPOLMONARI dei BRONCHI, dai DOTTI ALVEOLARI, dai SACCHI ALVEOLARI e dagli ALVEOLI POLMONARI, nonché dalle RAMIFICAZIONI VASCOLARI SANGUIFERE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357563"/>
            <a:ext cx="4859337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192837" cy="10080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RAMIFICAZIONI  BRONCHIALI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052513"/>
            <a:ext cx="6590035" cy="5589587"/>
          </a:xfrm>
          <a:ln/>
        </p:spPr>
        <p:txBody>
          <a:bodyPr/>
          <a:lstStyle/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Le seguenti RAMIFICAZIONI BRONCHIALI danno luogo a strutture di calibro via via INFERIORE 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BRONCHI EXTRAPOLMONARI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 BRONCHI LOBARI (o SECONDARI): essi danno luogo fino a 12-15 Divisioni dicotomiche.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rami terminali di queste suddivisioni sono i </a:t>
            </a:r>
            <a:r>
              <a:rPr lang="it-IT" altLang="it-IT" sz="23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BRONCHIOLI,che</a:t>
            </a: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 penetrano nei LOBULI, dove ciascuno si ramifica in 5-7 BRONCHIOLI TERMINALI e, poi, in 4-8 generazioni di BRONCHIOLI RESPIRATORI.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3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BRONCHIOLI RESPIRATORI danno luogo ai SACCHI ALVEOLARI, contenenti gli ALVEOLI 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dirty="0">
              <a:latin typeface="Arial" panose="020B0604020202020204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2124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 r="69206" b="69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638" y="2438189"/>
            <a:ext cx="3408362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79" y="260648"/>
            <a:ext cx="5957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052463" y="549275"/>
            <a:ext cx="2866787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RAMIFICAZIONI</a:t>
            </a:r>
          </a:p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BRONCHIALI</a:t>
            </a:r>
          </a:p>
          <a:p>
            <a:pPr algn="ctr">
              <a:buClrTx/>
              <a:buFontTx/>
              <a:buNone/>
            </a:pPr>
            <a:r>
              <a:rPr lang="it-IT" altLang="it-IT" sz="2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INTRAPOLMONARI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214438"/>
            <a:ext cx="4787900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6413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81910-2CF1-574E-BC1D-D09D610A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44824"/>
            <a:ext cx="7767638" cy="1430338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T </a:t>
            </a:r>
            <a:r>
              <a:rPr lang="it-IT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 A C H E A</a:t>
            </a:r>
          </a:p>
        </p:txBody>
      </p:sp>
    </p:spTree>
    <p:extLst>
      <p:ext uri="{BB962C8B-B14F-4D97-AF65-F5344CB8AC3E}">
        <p14:creationId xmlns:p14="http://schemas.microsoft.com/office/powerpoint/2010/main" val="1670414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ALVEOLI POLMONARI 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4572000" cy="5661025"/>
          </a:xfrm>
          <a:ln/>
        </p:spPr>
        <p:txBody>
          <a:bodyPr/>
          <a:lstStyle/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Condividono la MEMBRANA BASALE con quella dei CAPILLARI SANGUIFERI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Consta di un EPITELIO PAVIMENTOSO MONOSTRATIFICATO con: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PNEUMOCITI di TIPO I (o di Primo Ordine) estremamente sottili e con GIUNZIONI OCCLUDENTI. Sono coinvolte negli SCAMBI GASSOSI.</a:t>
            </a:r>
          </a:p>
          <a:p>
            <a:pPr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PNEUMOCITI di TIPO II (o di Secondo Ordine). Contengono i CORPI LAMELLARI contenenti il SURFATTANTE, che abbassa la Tensione Superficiale degli Alveoli impedendone il </a:t>
            </a:r>
            <a:r>
              <a:rPr lang="it-IT" altLang="it-IT" sz="1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Collassamento</a:t>
            </a: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9725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9725" indent="-336550">
              <a:lnSpc>
                <a:spcPct val="80000"/>
              </a:lnSpc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1800" b="1" dirty="0">
                <a:solidFill>
                  <a:schemeClr val="tx1"/>
                </a:solidFill>
                <a:latin typeface="Comic Sans MS" panose="030F0902030302020204" pitchFamily="66" charset="0"/>
              </a:rPr>
              <a:t>MACROFAGI ALVEOLARI (o CELLULE della POLVERE)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852863"/>
            <a:ext cx="43561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427537" cy="294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72C82-132C-D944-A0EB-679E63C8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2" y="-233586"/>
            <a:ext cx="7767638" cy="14303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T </a:t>
            </a:r>
            <a:r>
              <a:rPr lang="it-IT" sz="3600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 A C H E 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5EC785-A38E-1249-90C5-AFC45312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42" y="908720"/>
            <a:ext cx="8147430" cy="5661248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 delle Vie Aeree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Fa seguito alla Laringe a livello di C6 nella Regione Cervicale.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Procede </a:t>
            </a:r>
            <a:r>
              <a:rPr lang="it-IT" sz="28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caudalmente</a:t>
            </a:r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 nel Mediastino anteriormente all’ Esofago fino a livello di T4, dove si biforca nei BRONCHI EXTRAPOLMONARI (Grossi Bronchi).</a:t>
            </a:r>
          </a:p>
        </p:txBody>
      </p:sp>
    </p:spTree>
    <p:extLst>
      <p:ext uri="{BB962C8B-B14F-4D97-AF65-F5344CB8AC3E}">
        <p14:creationId xmlns:p14="http://schemas.microsoft.com/office/powerpoint/2010/main" val="227042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E58739-DC45-D648-89CF-2A3A2C694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390" y="0"/>
            <a:ext cx="5591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72C82-132C-D944-A0EB-679E63C8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2" y="-171400"/>
            <a:ext cx="7767638" cy="122413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RAPPORTI DELLA TRACHEA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5EC785-A38E-1249-90C5-AFC45312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42" y="908720"/>
            <a:ext cx="8147430" cy="566124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Contrae rapporti con Organi Cervicali e Toracici.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POSTERIORMENTE si localizza l’ ESOFAGO, al quale è connessa tramite il Muscolo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Tracheo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-Esofageo.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LATERALMENTE c’è il FASCIO VASCOLO-NERVOSO del COLLO (Arteria Carotide, Vena Giugulare Interna e Nervo Vago).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ANTERIORMENTE la GHIANDOLA Endocrina TIROIDE e,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piu’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caudalmente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, l’ ARCO AORTICO</a:t>
            </a:r>
          </a:p>
          <a:p>
            <a:endParaRPr lang="it-IT" sz="26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624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n-lt"/>
                <a:ea typeface="+mn-ea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n-lt"/>
                <a:ea typeface="+mn-ea"/>
                <a:sym typeface="Helvetica"/>
              </a:rPr>
              <a:t>Anatomia umana a orientamento clinico </a:t>
            </a:r>
            <a:r>
              <a:rPr sz="703">
                <a:latin typeface="+mn-lt"/>
                <a:ea typeface="+mn-ea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68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3888432" cy="367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69.tif">
            <a:extLst>
              <a:ext uri="{FF2B5EF4-FFF2-40B4-BE49-F238E27FC236}">
                <a16:creationId xmlns:a16="http://schemas.microsoft.com/office/drawing/2014/main" id="{8697547A-7384-1F4F-A517-878300727BF4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0032" y="0"/>
            <a:ext cx="4113971" cy="3168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70.tif">
            <a:extLst>
              <a:ext uri="{FF2B5EF4-FFF2-40B4-BE49-F238E27FC236}">
                <a16:creationId xmlns:a16="http://schemas.microsoft.com/office/drawing/2014/main" id="{98FEC8FB-1F22-4445-9349-01D39DA9305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573016"/>
            <a:ext cx="4248472" cy="28943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21824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STRUTTURA  DELLA  TRACHEA 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052513"/>
            <a:ext cx="5255964" cy="5616575"/>
          </a:xfrm>
          <a:ln/>
        </p:spPr>
        <p:txBody>
          <a:bodyPr/>
          <a:lstStyle/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sua impalcatura è data dalla sovrapposizione di 18-20 ANELLI di CARTILAGINE IALINA, incompleti posteriormente.</a:t>
            </a:r>
          </a:p>
          <a:p>
            <a:pPr indent="-33972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Tale «incompletezza» posteriore viene «riempita» dal cosiddetto Muscolo TRACHEO-ESOFAGEO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438" y="981075"/>
            <a:ext cx="3611562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1683" b="101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SimSun"/>
        <a:cs typeface=""/>
      </a:majorFont>
      <a:minorFont>
        <a:latin typeface="Times New Roman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15919</TotalTime>
  <Words>1364</Words>
  <Application>Microsoft Macintosh PowerPoint</Application>
  <PresentationFormat>Presentazione su schermo (4:3)</PresentationFormat>
  <Paragraphs>163</Paragraphs>
  <Slides>40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4" baseType="lpstr">
      <vt:lpstr>Arial Unicode MS</vt:lpstr>
      <vt:lpstr>SimSun</vt:lpstr>
      <vt:lpstr>Arial</vt:lpstr>
      <vt:lpstr>Arial Black</vt:lpstr>
      <vt:lpstr>Chalkboard SE</vt:lpstr>
      <vt:lpstr>Comic Sans MS</vt:lpstr>
      <vt:lpstr>Cooper Black</vt:lpstr>
      <vt:lpstr>Copperplate</vt:lpstr>
      <vt:lpstr>Copperplate Gothic Bold</vt:lpstr>
      <vt:lpstr>Gurmukhi MN</vt:lpstr>
      <vt:lpstr>Helvetica</vt:lpstr>
      <vt:lpstr>Times New Roman</vt:lpstr>
      <vt:lpstr>Wingdings</vt:lpstr>
      <vt:lpstr>Tema di Office</vt:lpstr>
      <vt:lpstr>ARGOMENTI PROPEDEUTICI  al modulo SEMEIOTICA  O R L</vt:lpstr>
      <vt:lpstr>SISTEMA  RESPIRATORIO</vt:lpstr>
      <vt:lpstr>SISTEMA RESPIRATORIO</vt:lpstr>
      <vt:lpstr>T R A C H E A</vt:lpstr>
      <vt:lpstr>T R A C H E A</vt:lpstr>
      <vt:lpstr>Presentazione standard di PowerPoint</vt:lpstr>
      <vt:lpstr>RAPPORTI DELLA TRACHEA</vt:lpstr>
      <vt:lpstr>Presentazione standard di PowerPoint</vt:lpstr>
      <vt:lpstr>STRUTTURA  DELLA  TRACHEA </vt:lpstr>
      <vt:lpstr>STRUTTURA della TRACHEA </vt:lpstr>
      <vt:lpstr>Presentazione standard di PowerPoint</vt:lpstr>
      <vt:lpstr>Presentazione standard di PowerPoint</vt:lpstr>
      <vt:lpstr>P O L M O N I</vt:lpstr>
      <vt:lpstr>POLMONI</vt:lpstr>
      <vt:lpstr>POLMONI</vt:lpstr>
      <vt:lpstr>Presentazione standard di PowerPoint</vt:lpstr>
      <vt:lpstr>Presentazione standard di PowerPoint</vt:lpstr>
      <vt:lpstr>Presentazione standard di PowerPoint</vt:lpstr>
      <vt:lpstr>POLMONI ANATOMIA  MACROSCOPICA</vt:lpstr>
      <vt:lpstr>SUPERFICIE  DEI  POLMONI</vt:lpstr>
      <vt:lpstr>Presentazione standard di PowerPoint</vt:lpstr>
      <vt:lpstr>ILO DEL POLMONE</vt:lpstr>
      <vt:lpstr>ULTERIORI SUDDIVISIONI dei POLMONI</vt:lpstr>
      <vt:lpstr>Presentazione standard di PowerPoint</vt:lpstr>
      <vt:lpstr>PLEURE  POLMONARI</vt:lpstr>
      <vt:lpstr>Presentazione standard di PowerPoint</vt:lpstr>
      <vt:lpstr>Presentazione standard di PowerPoint</vt:lpstr>
      <vt:lpstr>PLEURE (SIEROSE PLEURICHE)</vt:lpstr>
      <vt:lpstr>PLEURE (Sierose Pleuriche)</vt:lpstr>
      <vt:lpstr>Presentazione standard di PowerPoint</vt:lpstr>
      <vt:lpstr>SEZIONI MORFO-FUNZIONALI DEL SISTEMA CIRCOLATORIO SANGUIFERO</vt:lpstr>
      <vt:lpstr>Presentazione standard di PowerPoint</vt:lpstr>
      <vt:lpstr>POLMONI VASCOLARIZZAZIONE</vt:lpstr>
      <vt:lpstr>Presentazione standard di PowerPoint</vt:lpstr>
      <vt:lpstr>Presentazione standard di PowerPoint</vt:lpstr>
      <vt:lpstr>STRUTTURA DEL PARENCHIMA POLMONARE</vt:lpstr>
      <vt:lpstr>RAMIFICAZIONI  BRONCHIALI</vt:lpstr>
      <vt:lpstr>Presentazione standard di PowerPoint</vt:lpstr>
      <vt:lpstr>Presentazione standard di PowerPoint</vt:lpstr>
      <vt:lpstr>ALVEOLI POLMONARI 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LARINGE</dc:title>
  <dc:creator>Prof. Vittorio Grill</dc:creator>
  <cp:lastModifiedBy>Utente di Microsoft Office</cp:lastModifiedBy>
  <cp:revision>310</cp:revision>
  <cp:lastPrinted>2019-11-16T17:36:40Z</cp:lastPrinted>
  <dcterms:created xsi:type="dcterms:W3CDTF">2001-03-21T13:10:24Z</dcterms:created>
  <dcterms:modified xsi:type="dcterms:W3CDTF">2020-11-15T10:14:57Z</dcterms:modified>
</cp:coreProperties>
</file>