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08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56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50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57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0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7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1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9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73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020BE-963B-4D48-AA4F-470F9B48BF70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31E9-B7B0-4C1B-B85D-F4FF351BC5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3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I rapporti D’Annunzio-Mussolini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3600" dirty="0"/>
          </a:p>
          <a:p>
            <a:r>
              <a:rPr lang="it-IT" sz="3600" dirty="0"/>
              <a:t>Giuseppe Parlato</a:t>
            </a:r>
          </a:p>
        </p:txBody>
      </p:sp>
    </p:spTree>
    <p:extLst>
      <p:ext uri="{BB962C8B-B14F-4D97-AF65-F5344CB8AC3E}">
        <p14:creationId xmlns:p14="http://schemas.microsoft.com/office/powerpoint/2010/main" val="18956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1132"/>
          </a:xfrm>
        </p:spPr>
        <p:txBody>
          <a:bodyPr>
            <a:normAutofit/>
          </a:bodyPr>
          <a:lstStyle/>
          <a:p>
            <a:r>
              <a:rPr lang="it-IT" sz="2500" b="1" dirty="0">
                <a:latin typeface="+mn-lt"/>
              </a:rPr>
              <a:t>5. Mussolini e D’Annunzio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300" b="0" dirty="0"/>
              <a:t>• I due dopo il Natale di sangue prendono strade diverse.</a:t>
            </a:r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50900"/>
            <a:ext cx="5157787" cy="3792693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6172200" y="1481070"/>
            <a:ext cx="5183188" cy="1024005"/>
          </a:xfrm>
        </p:spPr>
        <p:txBody>
          <a:bodyPr>
            <a:noAutofit/>
          </a:bodyPr>
          <a:lstStyle/>
          <a:p>
            <a:pPr algn="just"/>
            <a:r>
              <a:rPr lang="it-IT" sz="2300" b="0" dirty="0"/>
              <a:t>• Mussolini segue Giolitti e viene “premiato” con l’inserimento dei fascisti nei Blocchi nazionali delle elezioni politiche del maggio 1921; i fascisti entrano in Parlamento.</a:t>
            </a:r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9888"/>
            <a:ext cx="5183188" cy="3684588"/>
          </a:xfrm>
        </p:spPr>
      </p:pic>
    </p:spTree>
    <p:extLst>
      <p:ext uri="{BB962C8B-B14F-4D97-AF65-F5344CB8AC3E}">
        <p14:creationId xmlns:p14="http://schemas.microsoft.com/office/powerpoint/2010/main" val="263120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i="1" dirty="0">
                <a:latin typeface="+mn-lt"/>
              </a:rPr>
              <a:t>Gabriele D’Annunzio al Vittoriale.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it-IT" sz="2000" dirty="0"/>
          </a:p>
          <a:p>
            <a:pPr algn="just"/>
            <a:endParaRPr lang="it-IT" sz="20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444092" y="2049462"/>
            <a:ext cx="3932237" cy="3811588"/>
          </a:xfrm>
        </p:spPr>
        <p:txBody>
          <a:bodyPr>
            <a:noAutofit/>
          </a:bodyPr>
          <a:lstStyle/>
          <a:p>
            <a:pPr algn="just"/>
            <a:endParaRPr lang="it-IT" sz="2000" dirty="0"/>
          </a:p>
          <a:p>
            <a:pPr algn="just"/>
            <a:r>
              <a:rPr lang="it-IT" sz="2000" dirty="0"/>
              <a:t>• </a:t>
            </a:r>
            <a:r>
              <a:rPr lang="it-IT" sz="2300" dirty="0"/>
              <a:t>D’Annunzio si chiude a Gardone dove  cerca di rivitalizzare il </a:t>
            </a:r>
            <a:r>
              <a:rPr lang="it-IT" sz="2300" dirty="0" err="1"/>
              <a:t>fiumanesimo</a:t>
            </a:r>
            <a:r>
              <a:rPr lang="it-IT" sz="2300" dirty="0"/>
              <a:t> dopo Fiume (De </a:t>
            </a:r>
            <a:r>
              <a:rPr lang="it-IT" sz="2300" dirty="0" err="1"/>
              <a:t>Ambris</a:t>
            </a:r>
            <a:r>
              <a:rPr lang="it-IT" sz="2300" dirty="0"/>
              <a:t>, </a:t>
            </a:r>
            <a:r>
              <a:rPr lang="it-IT" sz="2300" dirty="0" err="1"/>
              <a:t>Giulietti</a:t>
            </a:r>
            <a:r>
              <a:rPr lang="it-IT" sz="2300" dirty="0"/>
              <a:t>, iniziative politiche verso sinistra).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971550"/>
            <a:ext cx="729547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493948"/>
            <a:ext cx="3932237" cy="563451"/>
          </a:xfrm>
        </p:spPr>
        <p:txBody>
          <a:bodyPr>
            <a:normAutofit/>
          </a:bodyPr>
          <a:lstStyle/>
          <a:p>
            <a:r>
              <a:rPr lang="it-IT" sz="2000" i="1" dirty="0"/>
              <a:t>Francesco </a:t>
            </a:r>
            <a:r>
              <a:rPr lang="it-IT" sz="2000" i="1" dirty="0">
                <a:latin typeface="+mn-lt"/>
              </a:rPr>
              <a:t>Saverio</a:t>
            </a:r>
            <a:r>
              <a:rPr lang="it-IT" sz="2000" i="1" dirty="0"/>
              <a:t> Nitti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7" y="457200"/>
            <a:ext cx="5537916" cy="552503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432806"/>
            <a:ext cx="3932237" cy="3436181"/>
          </a:xfrm>
        </p:spPr>
        <p:txBody>
          <a:bodyPr>
            <a:normAutofit/>
          </a:bodyPr>
          <a:lstStyle/>
          <a:p>
            <a:pPr algn="just"/>
            <a:r>
              <a:rPr lang="it-IT" sz="2300" dirty="0"/>
              <a:t>• Il tentativo di Nitti (estate 1922) di riunire a uno stesso tavolo Mussolini e D’Annunzio fallisce.</a:t>
            </a:r>
          </a:p>
        </p:txBody>
      </p:sp>
    </p:spTree>
    <p:extLst>
      <p:ext uri="{BB962C8B-B14F-4D97-AF65-F5344CB8AC3E}">
        <p14:creationId xmlns:p14="http://schemas.microsoft.com/office/powerpoint/2010/main" val="148693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9788" y="1090570"/>
            <a:ext cx="3932237" cy="528505"/>
          </a:xfrm>
        </p:spPr>
        <p:txBody>
          <a:bodyPr>
            <a:normAutofit/>
          </a:bodyPr>
          <a:lstStyle/>
          <a:p>
            <a:r>
              <a:rPr lang="it-IT" sz="2000" i="1" dirty="0"/>
              <a:t>Mussolini e la Marcia su Roma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Marcia su Roma: D’Annunzio deve complimentarsi con Mussolini: ora è lui il subordinato.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Mussolini “ricopre d’oro il dente malato”.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 gelo alla guerra d’Etiopia.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b="1" dirty="0">
                <a:latin typeface="+mn-lt"/>
              </a:rPr>
              <a:t>6. Conclusioni: due diverse vie per la rivoluzione.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27" y="1825625"/>
            <a:ext cx="6095545" cy="4351338"/>
          </a:xfrm>
        </p:spPr>
      </p:pic>
    </p:spTree>
    <p:extLst>
      <p:ext uri="{BB962C8B-B14F-4D97-AF65-F5344CB8AC3E}">
        <p14:creationId xmlns:p14="http://schemas.microsoft.com/office/powerpoint/2010/main" val="338700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>
                <a:latin typeface="+mn-lt"/>
              </a:rPr>
              <a:t>Il primo numero del “Popolo d’Italia” (15 novembre 1914), con l’articolo di fondo, Audacia, importante per la definizione dell’interventismo rivoluzionario.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Mussolini, quando D’Annunzio muove per Fiume, è un personaggio secondario, se non addirittura marginale, nella politica italiana.</a:t>
            </a:r>
            <a:endParaRPr lang="it-IT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Durante la guerra Mussolini riveste un ruolo di punta nell’interventismo; dopo la guerra ha difficoltà nell’individuare un proprio spazio politico.</a:t>
            </a:r>
          </a:p>
          <a:p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2" y="2123404"/>
            <a:ext cx="3668668" cy="30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it-IT" sz="2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I Fasci di Combattimento sono un tentativo di crearsi una struttura autonoma ma Mussolini ci crede fino a un certo punto; il nuovo movimento, per un anno, soffre di carenza di adesioni.</a:t>
            </a:r>
            <a:br>
              <a:rPr lang="it-IT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it-IT" sz="20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5107546" cy="42274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9" y="1825625"/>
            <a:ext cx="4816698" cy="42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br>
              <a:rPr lang="it-IT" sz="25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it-IT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2. Fino all’impresa fiumana, Mussolini ha idee diverse da quelle dei nazionalisti e di D’Annunzio in ordine alla sistemazione adriatica e ai vantaggi italiani dopo la guerra. </a:t>
            </a:r>
            <a:br>
              <a:rPr lang="it-IT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it-IT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300" dirty="0"/>
              <a:t>Nel 1915 difende il confine di Salorno, chiede l’autonomia linguistica per la Dalmazia serba, ha dubbi sull’Istria italiana per la presenza eccessiva di slavi. </a:t>
            </a:r>
          </a:p>
          <a:p>
            <a:pPr algn="just"/>
            <a:r>
              <a:rPr lang="it-IT" sz="2300" dirty="0"/>
              <a:t>Solo nel 1916 si convince della italianità di Fiume.</a:t>
            </a:r>
          </a:p>
          <a:p>
            <a:pPr algn="just"/>
            <a:r>
              <a:rPr lang="it-IT" sz="2300" dirty="0"/>
              <a:t>Con la nascita dei Fasci applica il principio “Patto di Londra + Fiume + Dalmazia”. Contesta le trattative di pace di Parigi.</a:t>
            </a:r>
          </a:p>
          <a:p>
            <a:pPr algn="just"/>
            <a:r>
              <a:rPr lang="it-IT" dirty="0"/>
              <a:t>                                                          </a:t>
            </a:r>
          </a:p>
          <a:p>
            <a:pPr algn="just"/>
            <a:r>
              <a:rPr lang="it-IT" sz="2000" dirty="0"/>
              <a:t>                                                                                 </a:t>
            </a:r>
            <a:r>
              <a:rPr lang="it-IT" sz="2000" i="1" dirty="0"/>
              <a:t>La conferenza della pace, da sinistra: Ferdinand </a:t>
            </a:r>
            <a:r>
              <a:rPr lang="it-IT" sz="2000" i="1" dirty="0" err="1"/>
              <a:t>Foch</a:t>
            </a:r>
            <a:r>
              <a:rPr lang="it-IT" sz="2000" i="1" dirty="0"/>
              <a:t>,                                                                                              Georges </a:t>
            </a:r>
            <a:r>
              <a:rPr lang="it-IT" sz="2000" i="1" dirty="0" err="1"/>
              <a:t>Clem</a:t>
            </a:r>
            <a:r>
              <a:rPr lang="it-IT" sz="2000" i="1" dirty="0"/>
              <a:t>                                                        George </a:t>
            </a:r>
            <a:r>
              <a:rPr lang="it-IT" sz="2000" i="1" dirty="0" err="1"/>
              <a:t>Clemenceau</a:t>
            </a:r>
            <a:r>
              <a:rPr lang="it-IT" sz="2000" i="1" dirty="0"/>
              <a:t>, David Lloyd George, Vittorio</a:t>
            </a:r>
          </a:p>
          <a:p>
            <a:pPr lvl="8" algn="just"/>
            <a:r>
              <a:rPr lang="it-IT" sz="2000" i="1" dirty="0"/>
              <a:t>                  Emanuele Orlando, Sidney Sonnino.</a:t>
            </a:r>
          </a:p>
          <a:p>
            <a:pPr lvl="8" algn="just"/>
            <a:r>
              <a:rPr lang="it-IT" sz="2000" i="1" dirty="0"/>
              <a:t>                 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2451"/>
            <a:ext cx="4931535" cy="28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3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35" y="1505687"/>
            <a:ext cx="5950039" cy="4649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16935" y="565784"/>
            <a:ext cx="6096000" cy="8806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problema Wilson, di cui fino al gennaio 1919 Mussolini è un sostenitore.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55820" y="6154959"/>
            <a:ext cx="7916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          Il Presidente statunitense Thomas Woodrow Wilson</a:t>
            </a:r>
          </a:p>
        </p:txBody>
      </p:sp>
    </p:spTree>
    <p:extLst>
      <p:ext uri="{BB962C8B-B14F-4D97-AF65-F5344CB8AC3E}">
        <p14:creationId xmlns:p14="http://schemas.microsoft.com/office/powerpoint/2010/main" val="22180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500" b="1" dirty="0">
                <a:latin typeface="+mn-lt"/>
              </a:rPr>
              <a:t>3. Quando D’Annunzio inizia l’avventura, gli si accoda perché gli può servire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it-IT" sz="2300" dirty="0"/>
              <a:t>Il Comandante è molto più famoso, è un mito della guerra, aggrega folle e ambienti, cose che Mussolini non può permettersi.</a:t>
            </a:r>
          </a:p>
          <a:p>
            <a:pPr algn="just"/>
            <a:r>
              <a:rPr lang="it-IT" sz="2300" dirty="0"/>
              <a:t>Mussolini ha un atteggiamento ambiguo fin dall’inizio.</a:t>
            </a:r>
          </a:p>
          <a:p>
            <a:pPr marL="0" indent="0" algn="just">
              <a:buNone/>
            </a:pPr>
            <a:r>
              <a:rPr lang="it-IT" sz="2000" dirty="0"/>
              <a:t>Lettera di D’Annunzio a Mussolini del 16 settembre 1919.</a:t>
            </a:r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87" y="3309870"/>
            <a:ext cx="4212951" cy="3548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2" y="3309870"/>
            <a:ext cx="4733573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>
            <a:normAutofit/>
          </a:bodyPr>
          <a:lstStyle/>
          <a:p>
            <a:r>
              <a:rPr lang="it-IT" sz="2000" dirty="0"/>
              <a:t>Alceste De </a:t>
            </a:r>
            <a:r>
              <a:rPr lang="it-IT" sz="2000" dirty="0" err="1"/>
              <a:t>Ambris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300" dirty="0"/>
              <a:t>Dopo le elezioni del ’19 frena, sia su Zara, sia sulla evoluzione dell’impresa in rivoluzione nazionale.</a:t>
            </a:r>
          </a:p>
          <a:p>
            <a:pPr algn="just"/>
            <a:r>
              <a:rPr lang="it-IT" sz="2300" dirty="0"/>
              <a:t>Capisce che la situazione politica è bloccata e, a differenza di D’Annunzio, vuole attendere tempi migliori.</a:t>
            </a:r>
          </a:p>
          <a:p>
            <a:pPr algn="just"/>
            <a:r>
              <a:rPr lang="it-IT" sz="2300" dirty="0"/>
              <a:t>Matura in questo momento una forte divergenza dalla strategia di D’Annunzio.</a:t>
            </a:r>
          </a:p>
          <a:p>
            <a:pPr algn="just"/>
            <a:r>
              <a:rPr lang="it-IT" sz="2300" dirty="0"/>
              <a:t>Fino all’ultimo cerca di rinviare i progetti insurrezionali di De </a:t>
            </a:r>
            <a:r>
              <a:rPr lang="it-IT" sz="2300" dirty="0" err="1"/>
              <a:t>Ambris</a:t>
            </a:r>
            <a:r>
              <a:rPr lang="it-IT" sz="2300" dirty="0"/>
              <a:t> (ottobre 1920).</a:t>
            </a:r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2065339"/>
            <a:ext cx="3932236" cy="3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b="1" dirty="0">
                <a:latin typeface="+mn-lt"/>
              </a:rPr>
              <a:t>4. Nel maggio 1920, la svolta conservatrice del fascismo è compiuta, grazie all’appoggio del fascismo agrario.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25626"/>
            <a:ext cx="3477295" cy="4351338"/>
          </a:xfrm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700" dirty="0"/>
              <a:t>A parole Mussolini è d’accordo con la Carta del </a:t>
            </a:r>
            <a:r>
              <a:rPr lang="it-IT" sz="2700" dirty="0" err="1"/>
              <a:t>Carnaro</a:t>
            </a:r>
            <a:r>
              <a:rPr lang="it-IT" sz="2700" dirty="0"/>
              <a:t>, ma ne intuisce subito l’inapplicabilità: non la userà mai, quando andrà al governo, come modello costituzionale.</a:t>
            </a:r>
          </a:p>
          <a:p>
            <a:pPr algn="just"/>
            <a:r>
              <a:rPr lang="it-IT" sz="2700" dirty="0"/>
              <a:t>Mussolini tende ad avvicinarsi in politica estera alle posizioni governative: </a:t>
            </a:r>
          </a:p>
          <a:p>
            <a:pPr algn="just"/>
            <a:r>
              <a:rPr lang="it-IT" sz="2700" dirty="0"/>
              <a:t>pochi attacchi personali a Giolitti; </a:t>
            </a:r>
          </a:p>
          <a:p>
            <a:pPr algn="just"/>
            <a:r>
              <a:rPr lang="it-IT" sz="2700" dirty="0"/>
              <a:t>è d’accordo con Sforza e con la sua politica adriatica;</a:t>
            </a:r>
          </a:p>
          <a:p>
            <a:pPr algn="just"/>
            <a:r>
              <a:rPr lang="it-IT" sz="2700" dirty="0"/>
              <a:t>dall’agosto, esprime consenso alle trattative dirette con il Regno dei Serbi Croati e Sloveni che porteranno a Rapallo. </a:t>
            </a:r>
          </a:p>
          <a:p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44698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i="1" dirty="0">
                <a:latin typeface="+mn-lt"/>
              </a:rPr>
              <a:t>La delegazione italiana alle trattative di Rapallo (novembre 1919), al centro: Badoglio, Giolitti, Sforza</a:t>
            </a:r>
            <a:r>
              <a:rPr lang="it-IT" sz="2000" dirty="0">
                <a:latin typeface="+mn-lt"/>
              </a:rPr>
              <a:t>.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1" y="1257300"/>
            <a:ext cx="6172200" cy="4590573"/>
          </a:xfr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839788" y="2248250"/>
            <a:ext cx="3932237" cy="36207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700" dirty="0"/>
              <a:t>• Il trattato di Rapallo deteriora fortemente i rapporti fra i due. Mussolini è d’accordo: è il massimo che si poteva ottenere. Per D’Annunzio quello di Mussolini è tradimento.</a:t>
            </a:r>
          </a:p>
          <a:p>
            <a:pPr algn="just"/>
            <a:r>
              <a:rPr lang="it-IT" sz="2700" dirty="0"/>
              <a:t>• Nel frattempo, alle elezioni amministrative del novembre 1920, Giolitti inventa i “Blocchi nazionali” e i fasci partecipano senza simbolo a sostegno al governo.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341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713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Tema di Office</vt:lpstr>
      <vt:lpstr>I rapporti D’Annunzio-Mussolini</vt:lpstr>
      <vt:lpstr>Il primo numero del “Popolo d’Italia” (15 novembre 1914), con l’articolo di fondo, Audacia, importante per la definizione dell’interventismo rivoluzionario.</vt:lpstr>
      <vt:lpstr>   I Fasci di Combattimento sono un tentativo di crearsi una struttura autonoma ma Mussolini ci crede fino a un certo punto; il nuovo movimento, per un anno, soffre di carenza di adesioni. </vt:lpstr>
      <vt:lpstr> 2. Fino all’impresa fiumana, Mussolini ha idee diverse da quelle dei nazionalisti e di D’Annunzio in ordine alla sistemazione adriatica e ai vantaggi italiani dopo la guerra.  </vt:lpstr>
      <vt:lpstr>Presentazione standard di PowerPoint</vt:lpstr>
      <vt:lpstr>3. Quando D’Annunzio inizia l’avventura, gli si accoda perché gli può servire</vt:lpstr>
      <vt:lpstr>Alceste De Ambris</vt:lpstr>
      <vt:lpstr>4. Nel maggio 1920, la svolta conservatrice del fascismo è compiuta, grazie all’appoggio del fascismo agrario.</vt:lpstr>
      <vt:lpstr>La delegazione italiana alle trattative di Rapallo (novembre 1919), al centro: Badoglio, Giolitti, Sforza.</vt:lpstr>
      <vt:lpstr>5. Mussolini e D’Annunzio</vt:lpstr>
      <vt:lpstr>Gabriele D’Annunzio al Vittoriale.</vt:lpstr>
      <vt:lpstr>Francesco Saverio Nitti</vt:lpstr>
      <vt:lpstr>Mussolini e la Marcia su Roma</vt:lpstr>
      <vt:lpstr>6. Conclusioni: due diverse vie per la rivoluzione.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rapporti D’Annunzio-Mussolini</dc:title>
  <dc:creator>Utente Windows</dc:creator>
  <cp:lastModifiedBy>Raoul Pupo</cp:lastModifiedBy>
  <cp:revision>18</cp:revision>
  <dcterms:created xsi:type="dcterms:W3CDTF">2020-11-14T10:58:23Z</dcterms:created>
  <dcterms:modified xsi:type="dcterms:W3CDTF">2020-11-15T11:53:16Z</dcterms:modified>
</cp:coreProperties>
</file>