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55"/>
  </p:notesMasterIdLst>
  <p:handoutMasterIdLst>
    <p:handoutMasterId r:id="rId56"/>
  </p:handoutMasterIdLst>
  <p:sldIdLst>
    <p:sldId id="411" r:id="rId3"/>
    <p:sldId id="412" r:id="rId4"/>
    <p:sldId id="413" r:id="rId5"/>
    <p:sldId id="453" r:id="rId6"/>
    <p:sldId id="454" r:id="rId7"/>
    <p:sldId id="415" r:id="rId8"/>
    <p:sldId id="416" r:id="rId9"/>
    <p:sldId id="284" r:id="rId10"/>
    <p:sldId id="285" r:id="rId11"/>
    <p:sldId id="286" r:id="rId12"/>
    <p:sldId id="287" r:id="rId13"/>
    <p:sldId id="476" r:id="rId14"/>
    <p:sldId id="495" r:id="rId15"/>
    <p:sldId id="485" r:id="rId16"/>
    <p:sldId id="486" r:id="rId17"/>
    <p:sldId id="487" r:id="rId18"/>
    <p:sldId id="417" r:id="rId19"/>
    <p:sldId id="455" r:id="rId20"/>
    <p:sldId id="420" r:id="rId21"/>
    <p:sldId id="419" r:id="rId22"/>
    <p:sldId id="423" r:id="rId23"/>
    <p:sldId id="475" r:id="rId24"/>
    <p:sldId id="425" r:id="rId25"/>
    <p:sldId id="434" r:id="rId26"/>
    <p:sldId id="458" r:id="rId27"/>
    <p:sldId id="473" r:id="rId28"/>
    <p:sldId id="488" r:id="rId29"/>
    <p:sldId id="426" r:id="rId30"/>
    <p:sldId id="427" r:id="rId31"/>
    <p:sldId id="428" r:id="rId32"/>
    <p:sldId id="459" r:id="rId33"/>
    <p:sldId id="429" r:id="rId34"/>
    <p:sldId id="479" r:id="rId35"/>
    <p:sldId id="480" r:id="rId36"/>
    <p:sldId id="481" r:id="rId37"/>
    <p:sldId id="482" r:id="rId38"/>
    <p:sldId id="491" r:id="rId39"/>
    <p:sldId id="492" r:id="rId40"/>
    <p:sldId id="493" r:id="rId41"/>
    <p:sldId id="430" r:id="rId42"/>
    <p:sldId id="477" r:id="rId43"/>
    <p:sldId id="442" r:id="rId44"/>
    <p:sldId id="437" r:id="rId45"/>
    <p:sldId id="460" r:id="rId46"/>
    <p:sldId id="461" r:id="rId47"/>
    <p:sldId id="490" r:id="rId48"/>
    <p:sldId id="478" r:id="rId49"/>
    <p:sldId id="432" r:id="rId50"/>
    <p:sldId id="496" r:id="rId51"/>
    <p:sldId id="494" r:id="rId52"/>
    <p:sldId id="489" r:id="rId53"/>
    <p:sldId id="431" r:id="rId54"/>
  </p:sldIdLst>
  <p:sldSz cx="9144000" cy="6858000" type="screen4x3"/>
  <p:notesSz cx="9144000" cy="6858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0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0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0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0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108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pitchFamily="108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pitchFamily="108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pitchFamily="108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pitchFamily="10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FFC9"/>
    <a:srgbClr val="C8FFD8"/>
    <a:srgbClr val="E4FFE0"/>
    <a:srgbClr val="5215FF"/>
    <a:srgbClr val="FF4A2C"/>
    <a:srgbClr val="CC0B26"/>
    <a:srgbClr val="28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5"/>
    <p:restoredTop sz="50000" autoAdjust="0"/>
  </p:normalViewPr>
  <p:slideViewPr>
    <p:cSldViewPr>
      <p:cViewPr varScale="1">
        <p:scale>
          <a:sx n="67" d="100"/>
          <a:sy n="67" d="100"/>
        </p:scale>
        <p:origin x="132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4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10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10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10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108" charset="0"/>
              </a:defRPr>
            </a:lvl1pPr>
          </a:lstStyle>
          <a:p>
            <a:pPr>
              <a:defRPr/>
            </a:pPr>
            <a:fld id="{FBD21965-19FA-4EFE-9264-6DA4FDDAF4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898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10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10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10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108" charset="0"/>
              </a:defRPr>
            </a:lvl1pPr>
          </a:lstStyle>
          <a:p>
            <a:pPr>
              <a:defRPr/>
            </a:pPr>
            <a:fld id="{F6FC5C23-0AC6-45EB-87F2-DF814E12C1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453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108" charset="0"/>
        <a:ea typeface="ＭＳ Ｐゴシック" pitchFamily="-16" charset="-128"/>
        <a:cs typeface="ＭＳ Ｐゴシック" pitchFamily="-1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108" charset="0"/>
        <a:ea typeface="ＭＳ Ｐゴシック" pitchFamily="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108" charset="0"/>
        <a:ea typeface="ＭＳ Ｐゴシック" pitchFamily="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108" charset="0"/>
        <a:ea typeface="ＭＳ Ｐゴシック" pitchFamily="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108" charset="0"/>
        <a:ea typeface="ＭＳ Ｐゴシック" pitchFamily="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2D621-AF1B-4309-B271-FB9226BFC550}" type="slidenum">
              <a:rPr lang="it-IT"/>
              <a:pPr/>
              <a:t>1</a:t>
            </a:fld>
            <a:endParaRPr lang="it-IT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dirty="0">
              <a:ea typeface="ＭＳ Ｐゴシック" pitchFamily="108" charset="-128"/>
              <a:cs typeface="ＭＳ Ｐゴシック" pitchFamily="10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43398-1F53-41CD-8746-83CFDD9A3C3C}" type="slidenum">
              <a:rPr lang="it-IT"/>
              <a:pPr/>
              <a:t>20</a:t>
            </a:fld>
            <a:endParaRPr lang="it-IT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>
              <a:ea typeface="ＭＳ Ｐゴシック" pitchFamily="108" charset="-128"/>
              <a:cs typeface="ＭＳ Ｐゴシック" pitchFamily="10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0D5F6-C321-49F6-8E09-5665C69FE05E}" type="slidenum">
              <a:rPr lang="it-IT"/>
              <a:pPr/>
              <a:t>21</a:t>
            </a:fld>
            <a:endParaRPr lang="it-IT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>
              <a:ea typeface="ＭＳ Ｐゴシック" pitchFamily="108" charset="-128"/>
              <a:cs typeface="ＭＳ Ｐゴシック" pitchFamily="108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70A7D-ECDC-411A-80E5-47832C8835F8}" type="slidenum">
              <a:rPr lang="it-IT"/>
              <a:pPr/>
              <a:t>23</a:t>
            </a:fld>
            <a:endParaRPr lang="it-IT"/>
          </a:p>
        </p:txBody>
      </p:sp>
      <p:sp>
        <p:nvSpPr>
          <p:cNvPr id="450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>
                <a:ea typeface="ＭＳ Ｐゴシック" pitchFamily="108" charset="-128"/>
                <a:cs typeface="ＭＳ Ｐゴシック" pitchFamily="108" charset="-128"/>
              </a:rPr>
              <a:t>Nuova legge: non c’è più il ricettario in triplice copia</a:t>
            </a:r>
          </a:p>
          <a:p>
            <a:pPr eaLnBrk="1" hangingPunct="1"/>
            <a:r>
              <a:rPr lang="it-IT">
                <a:ea typeface="ＭＳ Ｐゴシック" pitchFamily="108" charset="-128"/>
                <a:cs typeface="ＭＳ Ｐゴシック" pitchFamily="108" charset="-128"/>
              </a:rPr>
              <a:t>Italia all’ultimo posto in europa (settembre 2009 spesa pro capite 0,83 € contro media UE di 3,87 € (quasi 9 in germania)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DD651B-202E-47B7-A69D-05EAF56F5302}" type="slidenum">
              <a:rPr lang="it-IT"/>
              <a:pPr/>
              <a:t>24</a:t>
            </a:fld>
            <a:endParaRPr lang="it-IT"/>
          </a:p>
        </p:txBody>
      </p:sp>
      <p:sp>
        <p:nvSpPr>
          <p:cNvPr id="471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ea typeface="ＭＳ Ｐゴシック" pitchFamily="108" charset="-128"/>
              <a:cs typeface="ＭＳ Ｐゴシック" pitchFamily="108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82949-22D2-4A27-9A68-0BBFB0908A8B}" type="slidenum">
              <a:rPr lang="it-IT"/>
              <a:pPr/>
              <a:t>28</a:t>
            </a:fld>
            <a:endParaRPr lang="it-IT"/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>
              <a:ea typeface="ＭＳ Ｐゴシック" pitchFamily="108" charset="-128"/>
              <a:cs typeface="ＭＳ Ｐゴシック" pitchFamily="108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BA9C0-8FCF-4004-BA35-8F72E4ECD034}" type="slidenum">
              <a:rPr lang="it-IT"/>
              <a:pPr/>
              <a:t>29</a:t>
            </a:fld>
            <a:endParaRPr lang="it-IT"/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>
              <a:ea typeface="ＭＳ Ｐゴシック" pitchFamily="108" charset="-128"/>
              <a:cs typeface="ＭＳ Ｐゴシック" pitchFamily="108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E7CD5E-0CF5-48EA-94E5-E5402C47211F}" type="slidenum">
              <a:rPr lang="it-IT"/>
              <a:pPr/>
              <a:t>30</a:t>
            </a:fld>
            <a:endParaRPr lang="it-IT"/>
          </a:p>
        </p:txBody>
      </p:sp>
      <p:sp>
        <p:nvSpPr>
          <p:cNvPr id="532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>
              <a:ea typeface="ＭＳ Ｐゴシック" pitchFamily="108" charset="-128"/>
              <a:cs typeface="ＭＳ Ｐゴシック" pitchFamily="108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33D6C7-E076-44F3-BD46-33B22CEF3C3F}" type="slidenum">
              <a:rPr lang="it-IT"/>
              <a:pPr/>
              <a:t>32</a:t>
            </a:fld>
            <a:endParaRPr lang="it-IT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>
              <a:ea typeface="ＭＳ Ｐゴシック" pitchFamily="108" charset="-128"/>
              <a:cs typeface="ＭＳ Ｐゴシック" pitchFamily="108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191FB2-2726-44B6-B6D1-37B3AB49CB67}" type="slidenum">
              <a:rPr lang="it-IT"/>
              <a:pPr/>
              <a:t>38</a:t>
            </a:fld>
            <a:endParaRPr lang="it-IT"/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>
              <a:ea typeface="ＭＳ Ｐゴシック" pitchFamily="108" charset="-128"/>
              <a:cs typeface="ＭＳ Ｐゴシック" pitchFamily="108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BCA57-06EA-4E98-889A-C99632099065}" type="slidenum">
              <a:rPr lang="it-IT"/>
              <a:pPr/>
              <a:t>39</a:t>
            </a:fld>
            <a:endParaRPr lang="it-IT"/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it-IT">
                <a:ea typeface="ＭＳ Ｐゴシック" pitchFamily="108" charset="-128"/>
                <a:cs typeface="ＭＳ Ｐゴシック" pitchFamily="108" charset="-128"/>
              </a:rPr>
              <a:t>Da qui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9BE17-F3F9-48D4-81B6-B1A71897B255}" type="slidenum">
              <a:rPr lang="it-IT"/>
              <a:pPr/>
              <a:t>2</a:t>
            </a:fld>
            <a:endParaRPr lang="it-IT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>
              <a:ea typeface="ＭＳ Ｐゴシック" pitchFamily="108" charset="-128"/>
              <a:cs typeface="ＭＳ Ｐゴシック" pitchFamily="108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64BAB-5421-4415-9AEC-345FE87D07A4}" type="slidenum">
              <a:rPr lang="it-IT"/>
              <a:pPr/>
              <a:t>40</a:t>
            </a:fld>
            <a:endParaRPr lang="it-IT"/>
          </a:p>
        </p:txBody>
      </p:sp>
      <p:sp>
        <p:nvSpPr>
          <p:cNvPr id="573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>
              <a:ea typeface="ＭＳ Ｐゴシック" pitchFamily="108" charset="-128"/>
              <a:cs typeface="ＭＳ Ｐゴシック" pitchFamily="108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D2F51-4313-42F2-9466-82B3201AF59F}" type="slidenum">
              <a:rPr lang="it-IT"/>
              <a:pPr/>
              <a:t>42</a:t>
            </a:fld>
            <a:endParaRPr lang="it-IT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ea typeface="ＭＳ Ｐゴシック" pitchFamily="108" charset="-128"/>
              <a:cs typeface="ＭＳ Ｐゴシック" pitchFamily="108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B7198F-0B57-4446-A4FF-57B5DB23E35C}" type="slidenum">
              <a:rPr lang="it-IT"/>
              <a:pPr/>
              <a:t>43</a:t>
            </a:fld>
            <a:endParaRPr lang="it-IT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ea typeface="ＭＳ Ｐゴシック" pitchFamily="108" charset="-128"/>
              <a:cs typeface="ＭＳ Ｐゴシック" pitchFamily="108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D7503-BEBE-4F01-A11D-A185BDE0E582}" type="slidenum">
              <a:rPr lang="it-IT"/>
              <a:pPr/>
              <a:t>48</a:t>
            </a:fld>
            <a:endParaRPr lang="it-IT"/>
          </a:p>
        </p:txBody>
      </p:sp>
      <p:sp>
        <p:nvSpPr>
          <p:cNvPr id="655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it-IT">
                <a:ea typeface="ＭＳ Ｐゴシック" pitchFamily="108" charset="-128"/>
                <a:cs typeface="ＭＳ Ｐゴシック" pitchFamily="108" charset="-128"/>
              </a:rPr>
              <a:t>Destrometorfano è il lisomucil tosse sedativo e tanti altri (tutti OTC)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29C6E-4C7D-4173-9472-04A43ACC648E}" type="slidenum">
              <a:rPr lang="it-IT"/>
              <a:pPr/>
              <a:t>52</a:t>
            </a:fld>
            <a:endParaRPr lang="it-IT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>
              <a:ea typeface="ＭＳ Ｐゴシック" pitchFamily="108" charset="-128"/>
              <a:cs typeface="ＭＳ Ｐゴシック" pitchFamily="10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15605-ED2F-406E-8702-464817243FF9}" type="slidenum">
              <a:rPr lang="it-IT"/>
              <a:pPr/>
              <a:t>3</a:t>
            </a:fld>
            <a:endParaRPr lang="it-IT"/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>
              <a:ea typeface="ＭＳ Ｐゴシック" pitchFamily="108" charset="-128"/>
              <a:cs typeface="ＭＳ Ｐゴシック" pitchFamily="10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15605-ED2F-406E-8702-464817243FF9}" type="slidenum">
              <a:rPr lang="it-IT"/>
              <a:pPr/>
              <a:t>5</a:t>
            </a:fld>
            <a:endParaRPr lang="it-IT"/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>
              <a:ea typeface="ＭＳ Ｐゴシック" pitchFamily="108" charset="-128"/>
              <a:cs typeface="ＭＳ Ｐゴシック" pitchFamily="10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C994E0-3F03-4908-BC1A-3CB25A6C00D1}" type="slidenum">
              <a:rPr lang="it-IT"/>
              <a:pPr/>
              <a:t>6</a:t>
            </a:fld>
            <a:endParaRPr lang="it-IT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>
              <a:ea typeface="ＭＳ Ｐゴシック" pitchFamily="108" charset="-128"/>
              <a:cs typeface="ＭＳ Ｐゴシック" pitchFamily="10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629BC-0724-4815-AB10-3E3591EDC714}" type="slidenum">
              <a:rPr lang="it-IT"/>
              <a:pPr/>
              <a:t>7</a:t>
            </a:fld>
            <a:endParaRPr lang="it-IT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>
              <a:ea typeface="ＭＳ Ｐゴシック" pitchFamily="108" charset="-128"/>
              <a:cs typeface="ＭＳ Ｐゴシック" pitchFamily="108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50DEB-89EC-4164-9F84-3D974893395D}" type="slidenum">
              <a:rPr lang="it-IT"/>
              <a:pPr/>
              <a:t>13</a:t>
            </a:fld>
            <a:endParaRPr lang="it-IT"/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>
              <a:ea typeface="ＭＳ Ｐゴシック" pitchFamily="108" charset="-128"/>
              <a:cs typeface="ＭＳ Ｐゴシック" pitchFamily="108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A86E8-8A76-4F5F-B910-785B64FA0EC3}" type="slidenum">
              <a:rPr lang="it-IT"/>
              <a:pPr/>
              <a:t>17</a:t>
            </a:fld>
            <a:endParaRPr lang="it-IT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>
              <a:ea typeface="ＭＳ Ｐゴシック" pitchFamily="108" charset="-128"/>
              <a:cs typeface="ＭＳ Ｐゴシック" pitchFamily="10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2D470-E04B-490D-B84B-79350F7218C5}" type="slidenum">
              <a:rPr lang="it-IT"/>
              <a:pPr/>
              <a:t>19</a:t>
            </a:fld>
            <a:endParaRPr lang="it-IT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>
              <a:ea typeface="ＭＳ Ｐゴシック" pitchFamily="108" charset="-128"/>
              <a:cs typeface="ＭＳ Ｐゴシック" pitchFamily="10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A3813-6A72-463D-A697-CC987E5D46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8FA29-8372-4EFE-9B47-27C7B75098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E16CF-2E8F-4173-82C7-593616C164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E832C-C34F-4F4A-B191-CF60336B36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461A8-4B04-46D2-86E8-66E1A12412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6">
            <a:extLst>
              <a:ext uri="{FF2B5EF4-FFF2-40B4-BE49-F238E27FC236}">
                <a16:creationId xmlns:a16="http://schemas.microsoft.com/office/drawing/2014/main" id="{604D77A2-441D-46DC-BD62-31049386879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defRPr/>
            </a:pPr>
            <a:endParaRPr lang="en-US" altLang="it-IT" sz="3000">
              <a:solidFill>
                <a:srgbClr val="FF0000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DD88867-ED04-4D76-8230-3AE165E1481B}"/>
              </a:ext>
            </a:extLst>
          </p:cNvPr>
          <p:cNvSpPr/>
          <p:nvPr userDrawn="1"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-128"/>
              </a:rPr>
              <a:t> </a:t>
            </a:r>
          </a:p>
        </p:txBody>
      </p:sp>
      <p:pic>
        <p:nvPicPr>
          <p:cNvPr id="6" name="Picture 9" descr="LOGO">
            <a:extLst>
              <a:ext uri="{FF2B5EF4-FFF2-40B4-BE49-F238E27FC236}">
                <a16:creationId xmlns:a16="http://schemas.microsoft.com/office/drawing/2014/main" id="{8467008B-44C2-49E1-AB60-419CFFAE1D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6623050"/>
            <a:ext cx="143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38200"/>
            <a:ext cx="7772400" cy="457200"/>
          </a:xfrm>
          <a:prstGeom prst="rect">
            <a:avLst/>
          </a:prstGeom>
        </p:spPr>
        <p:txBody>
          <a:bodyPr anchor="t"/>
          <a:lstStyle>
            <a:lvl1pPr>
              <a:defRPr sz="4100">
                <a:solidFill>
                  <a:srgbClr val="808080"/>
                </a:solidFill>
              </a:defRPr>
            </a:lvl1pPr>
          </a:lstStyle>
          <a:p>
            <a:pPr lvl="0"/>
            <a:r>
              <a:rPr lang="it-IT" noProof="0"/>
              <a:t>Fare clic per modificare stile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752600"/>
            <a:ext cx="7772400" cy="20574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6600">
                <a:solidFill>
                  <a:srgbClr val="FF0000"/>
                </a:solidFill>
              </a:defRPr>
            </a:lvl1pPr>
          </a:lstStyle>
          <a:p>
            <a:pPr lvl="0"/>
            <a:r>
              <a:rPr lang="it-IT" noProof="0" dirty="0"/>
              <a:t>Fare clic per modificare lo stile del</a:t>
            </a:r>
          </a:p>
        </p:txBody>
      </p:sp>
    </p:spTree>
    <p:extLst>
      <p:ext uri="{BB962C8B-B14F-4D97-AF65-F5344CB8AC3E}">
        <p14:creationId xmlns:p14="http://schemas.microsoft.com/office/powerpoint/2010/main" val="2418498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">
            <a:extLst>
              <a:ext uri="{FF2B5EF4-FFF2-40B4-BE49-F238E27FC236}">
                <a16:creationId xmlns:a16="http://schemas.microsoft.com/office/drawing/2014/main" id="{AB7F945B-A90B-4DEB-BC34-A940B49E65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6623050"/>
            <a:ext cx="143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9">
            <a:extLst>
              <a:ext uri="{FF2B5EF4-FFF2-40B4-BE49-F238E27FC236}">
                <a16:creationId xmlns:a16="http://schemas.microsoft.com/office/drawing/2014/main" id="{49882E28-08FC-431C-B13E-1127DF4E1991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7067550" y="6626225"/>
            <a:ext cx="7207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fld id="{55263092-398B-46D0-A8CC-2C3455DCED70}" type="slidenum">
              <a:rPr lang="it-IT" altLang="it-IT" sz="800"/>
              <a:pPr algn="ctr"/>
              <a:t>‹N›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1357657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469900" y="2076450"/>
            <a:ext cx="8064500" cy="769938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rgbClr val="FF0000"/>
                </a:solidFill>
              </a:defRPr>
            </a:lvl1pPr>
            <a:lvl2pPr algn="ctr">
              <a:defRPr sz="4800">
                <a:solidFill>
                  <a:srgbClr val="FF0000"/>
                </a:solidFill>
              </a:defRPr>
            </a:lvl2pPr>
            <a:lvl3pPr algn="ctr">
              <a:defRPr sz="4800">
                <a:solidFill>
                  <a:srgbClr val="FF0000"/>
                </a:solidFill>
              </a:defRPr>
            </a:lvl3pPr>
            <a:lvl4pPr algn="ctr">
              <a:defRPr sz="4800">
                <a:solidFill>
                  <a:srgbClr val="FF0000"/>
                </a:solidFill>
              </a:defRPr>
            </a:lvl4pPr>
            <a:lvl5pPr algn="ctr">
              <a:defRPr sz="4800">
                <a:solidFill>
                  <a:srgbClr val="FF0000"/>
                </a:solidFill>
              </a:defRPr>
            </a:lvl5pPr>
          </a:lstStyle>
          <a:p>
            <a:pPr lvl="0"/>
            <a:r>
              <a:rPr lang="it-IT" dirty="0"/>
              <a:t>Fare clic per modificare stili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/>
          </p:nvPr>
        </p:nvSpPr>
        <p:spPr>
          <a:xfrm>
            <a:off x="469900" y="1466850"/>
            <a:ext cx="8216900" cy="4619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12643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32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0AD9F-1BEF-4C7A-A1CF-B61B43B98E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7B9FE-4714-46D3-B354-79E79B799C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B6721-9A09-4336-BB03-C2F68874A9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2E388-6B86-48C8-94D3-D7675EBA64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583DC-1F40-48F3-B5A9-72C4DE6202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925CF-AE0E-4896-A49A-9AD632BCC6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3482E-9877-4D17-9129-06E01951A7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27150-0FEB-4F8D-B6C1-3F3674960F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omic Sans MS" pitchFamily="10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omic Sans MS" pitchFamily="10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mic Sans MS" pitchFamily="108" charset="0"/>
              </a:defRPr>
            </a:lvl1pPr>
          </a:lstStyle>
          <a:p>
            <a:pPr>
              <a:defRPr/>
            </a:pPr>
            <a:fld id="{688BDEDC-F2D2-4939-BC4E-60618FB974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6" charset="-128"/>
          <a:cs typeface="ＭＳ Ｐゴシック" pitchFamily="-1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08" charset="0"/>
          <a:ea typeface="ＭＳ Ｐゴシック" pitchFamily="-16" charset="-128"/>
          <a:cs typeface="ＭＳ Ｐゴシック" pitchFamily="-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08" charset="0"/>
          <a:ea typeface="ＭＳ Ｐゴシック" pitchFamily="-16" charset="-128"/>
          <a:cs typeface="ＭＳ Ｐゴシック" pitchFamily="-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08" charset="0"/>
          <a:ea typeface="ＭＳ Ｐゴシック" pitchFamily="-16" charset="-128"/>
          <a:cs typeface="ＭＳ Ｐゴシック" pitchFamily="-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08" charset="0"/>
          <a:ea typeface="ＭＳ Ｐゴシック" pitchFamily="-16" charset="-128"/>
          <a:cs typeface="ＭＳ Ｐゴシック" pitchFamily="-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6" charset="-128"/>
          <a:cs typeface="ＭＳ Ｐゴシック" pitchFamily="-1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08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F43FA98A-0108-43CA-A361-425DE1608F79}"/>
              </a:ext>
            </a:extLst>
          </p:cNvPr>
          <p:cNvSpPr/>
          <p:nvPr userDrawn="1"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-128"/>
              </a:rPr>
              <a:t> </a:t>
            </a:r>
          </a:p>
        </p:txBody>
      </p:sp>
      <p:pic>
        <p:nvPicPr>
          <p:cNvPr id="1027" name="Picture 9" descr="LOGO">
            <a:extLst>
              <a:ext uri="{FF2B5EF4-FFF2-40B4-BE49-F238E27FC236}">
                <a16:creationId xmlns:a16="http://schemas.microsoft.com/office/drawing/2014/main" id="{A834A767-092A-465E-8555-905F69F81F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6623050"/>
            <a:ext cx="143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3">
            <a:extLst>
              <a:ext uri="{FF2B5EF4-FFF2-40B4-BE49-F238E27FC236}">
                <a16:creationId xmlns:a16="http://schemas.microsoft.com/office/drawing/2014/main" id="{D1EB0195-1D53-47D8-88E8-C445316E41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863" y="6621463"/>
            <a:ext cx="71008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sz="800">
                <a:latin typeface="Arial"/>
              </a:rPr>
              <a:t>L.L. Brunton, R. Hilal-Dandan, B.C. Kollmann</a:t>
            </a:r>
            <a:r>
              <a:rPr lang="it-IT" sz="800" i="1">
                <a:latin typeface="Arial"/>
              </a:rPr>
              <a:t>, Goodman &amp; Gilman - Le basi farmacologiche della terapia - Tredicesima edizio</a:t>
            </a:r>
            <a:r>
              <a:rPr lang="it-IT" sz="800">
                <a:latin typeface="Arial"/>
              </a:rPr>
              <a:t>ne, Zanichelli editore 2019</a:t>
            </a:r>
            <a:endParaRPr lang="it-IT" sz="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67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92100" indent="5715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Font typeface="Times" panose="02020603050405020304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054100" indent="1905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imes" panose="02020603050405020304" pitchFamily="18" charset="0"/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435100" indent="185738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1816100" indent="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2733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6pPr>
      <a:lvl7pPr marL="27305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7pPr>
      <a:lvl8pPr marL="31877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8pPr>
      <a:lvl9pPr marL="36449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da.gov/downloads/Drugs/GuidanceComplianceRegulatoryInformation/Guidances/UCM334743.pdf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it-IT">
                <a:ea typeface="ＭＳ Ｐゴシック" pitchFamily="108" charset="-128"/>
                <a:cs typeface="ＭＳ Ｐゴシック" pitchFamily="108" charset="-128"/>
              </a:rPr>
              <a:t>Analgesici centrali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1">
            <a:extLst>
              <a:ext uri="{FF2B5EF4-FFF2-40B4-BE49-F238E27FC236}">
                <a16:creationId xmlns:a16="http://schemas.microsoft.com/office/drawing/2014/main" id="{1CB29986-CD26-4293-BCFD-AE198042F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84163"/>
            <a:ext cx="89281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1">
            <a:extLst>
              <a:ext uri="{FF2B5EF4-FFF2-40B4-BE49-F238E27FC236}">
                <a16:creationId xmlns:a16="http://schemas.microsoft.com/office/drawing/2014/main" id="{485F662B-4B3D-42A9-8D3B-A277AE976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241300"/>
            <a:ext cx="47752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609600"/>
            <a:ext cx="7772400" cy="3971528"/>
          </a:xfrm>
        </p:spPr>
        <p:txBody>
          <a:bodyPr/>
          <a:lstStyle/>
          <a:p>
            <a:pPr>
              <a:spcBef>
                <a:spcPts val="700"/>
              </a:spcBef>
              <a:buNone/>
              <a:tabLst>
                <a:tab pos="952500" algn="l"/>
                <a:tab pos="952500" algn="l"/>
                <a:tab pos="952500" algn="l"/>
                <a:tab pos="952500" algn="l"/>
                <a:tab pos="952500" algn="l"/>
                <a:tab pos="1866900" algn="l"/>
                <a:tab pos="1866900" algn="l"/>
                <a:tab pos="1866900" algn="l"/>
                <a:tab pos="1866900" algn="l"/>
                <a:tab pos="1866900" algn="l"/>
                <a:tab pos="2781300" algn="l"/>
                <a:tab pos="2781300" algn="l"/>
                <a:tab pos="2781300" algn="l"/>
                <a:tab pos="2781300" algn="l"/>
                <a:tab pos="2781300" algn="l"/>
                <a:tab pos="3695700" algn="l"/>
                <a:tab pos="3695700" algn="l"/>
                <a:tab pos="3695700" algn="l"/>
                <a:tab pos="3695700" algn="l"/>
                <a:tab pos="3695700" algn="l"/>
                <a:tab pos="4610100" algn="l"/>
                <a:tab pos="4610100" algn="l"/>
                <a:tab pos="4610100" algn="l"/>
                <a:tab pos="4610100" algn="l"/>
                <a:tab pos="4610100" algn="l"/>
                <a:tab pos="5524500" algn="l"/>
                <a:tab pos="5524500" algn="l"/>
                <a:tab pos="5524500" algn="l"/>
                <a:tab pos="5524500" algn="l"/>
                <a:tab pos="5524500" algn="l"/>
                <a:tab pos="6438900" algn="l"/>
                <a:tab pos="64389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   </a:t>
            </a:r>
            <a:r>
              <a:rPr lang="en-US" sz="2800" dirty="0" err="1">
                <a:solidFill>
                  <a:srgbClr val="000000"/>
                </a:solidFill>
              </a:rPr>
              <a:t>diminuzione</a:t>
            </a:r>
            <a:r>
              <a:rPr lang="en-US" sz="2800" dirty="0">
                <a:solidFill>
                  <a:srgbClr val="000000"/>
                </a:solidFill>
              </a:rPr>
              <a:t> del </a:t>
            </a:r>
            <a:r>
              <a:rPr lang="en-US" sz="2800" dirty="0" err="1">
                <a:solidFill>
                  <a:srgbClr val="000000"/>
                </a:solidFill>
              </a:rPr>
              <a:t>rilascio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trasmettitori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buNone/>
              <a:tabLst>
                <a:tab pos="952500" algn="l"/>
                <a:tab pos="952500" algn="l"/>
                <a:tab pos="952500" algn="l"/>
                <a:tab pos="952500" algn="l"/>
                <a:tab pos="952500" algn="l"/>
                <a:tab pos="1866900" algn="l"/>
                <a:tab pos="1866900" algn="l"/>
                <a:tab pos="1866900" algn="l"/>
                <a:tab pos="1866900" algn="l"/>
                <a:tab pos="1866900" algn="l"/>
                <a:tab pos="2781300" algn="l"/>
                <a:tab pos="2781300" algn="l"/>
                <a:tab pos="2781300" algn="l"/>
                <a:tab pos="2781300" algn="l"/>
                <a:tab pos="2781300" algn="l"/>
                <a:tab pos="3695700" algn="l"/>
                <a:tab pos="3695700" algn="l"/>
                <a:tab pos="3695700" algn="l"/>
                <a:tab pos="3695700" algn="l"/>
                <a:tab pos="3695700" algn="l"/>
                <a:tab pos="4610100" algn="l"/>
                <a:tab pos="4610100" algn="l"/>
                <a:tab pos="4610100" algn="l"/>
                <a:tab pos="4610100" algn="l"/>
                <a:tab pos="4610100" algn="l"/>
                <a:tab pos="5524500" algn="l"/>
                <a:tab pos="5524500" algn="l"/>
                <a:tab pos="5524500" algn="l"/>
                <a:tab pos="5524500" algn="l"/>
                <a:tab pos="5524500" algn="l"/>
                <a:tab pos="6438900" algn="l"/>
                <a:tab pos="6438900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itchFamily="124" charset="0"/>
              <a:buNone/>
              <a:tabLst>
                <a:tab pos="952500" algn="l"/>
                <a:tab pos="952500" algn="l"/>
                <a:tab pos="952500" algn="l"/>
                <a:tab pos="952500" algn="l"/>
                <a:tab pos="952500" algn="l"/>
                <a:tab pos="1866900" algn="l"/>
                <a:tab pos="1866900" algn="l"/>
                <a:tab pos="1866900" algn="l"/>
                <a:tab pos="1866900" algn="l"/>
                <a:tab pos="1866900" algn="l"/>
                <a:tab pos="2781300" algn="l"/>
                <a:tab pos="2781300" algn="l"/>
                <a:tab pos="2781300" algn="l"/>
                <a:tab pos="2781300" algn="l"/>
                <a:tab pos="2781300" algn="l"/>
                <a:tab pos="3695700" algn="l"/>
                <a:tab pos="3695700" algn="l"/>
                <a:tab pos="3695700" algn="l"/>
                <a:tab pos="3695700" algn="l"/>
                <a:tab pos="3695700" algn="l"/>
                <a:tab pos="4610100" algn="l"/>
                <a:tab pos="4610100" algn="l"/>
                <a:tab pos="4610100" algn="l"/>
                <a:tab pos="4610100" algn="l"/>
                <a:tab pos="4610100" algn="l"/>
                <a:tab pos="5524500" algn="l"/>
                <a:tab pos="5524500" algn="l"/>
                <a:tab pos="5524500" algn="l"/>
                <a:tab pos="5524500" algn="l"/>
                <a:tab pos="5524500" algn="l"/>
                <a:tab pos="6438900" algn="l"/>
                <a:tab pos="64389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   </a:t>
            </a:r>
            <a:r>
              <a:rPr lang="en-US" sz="2800" dirty="0" err="1">
                <a:solidFill>
                  <a:srgbClr val="000000"/>
                </a:solidFill>
              </a:rPr>
              <a:t>iperpolarizzazione</a:t>
            </a:r>
            <a:r>
              <a:rPr lang="en-US" sz="2800" dirty="0">
                <a:solidFill>
                  <a:srgbClr val="000000"/>
                </a:solidFill>
              </a:rPr>
              <a:t> post-</a:t>
            </a:r>
            <a:r>
              <a:rPr lang="en-US" sz="2800" dirty="0" err="1">
                <a:solidFill>
                  <a:srgbClr val="000000"/>
                </a:solidFill>
              </a:rPr>
              <a:t>sinaptica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neuroni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proiezione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itchFamily="124" charset="0"/>
              <a:buNone/>
              <a:tabLst>
                <a:tab pos="952500" algn="l"/>
                <a:tab pos="952500" algn="l"/>
                <a:tab pos="952500" algn="l"/>
                <a:tab pos="952500" algn="l"/>
                <a:tab pos="952500" algn="l"/>
                <a:tab pos="1866900" algn="l"/>
                <a:tab pos="1866900" algn="l"/>
                <a:tab pos="1866900" algn="l"/>
                <a:tab pos="1866900" algn="l"/>
                <a:tab pos="1866900" algn="l"/>
                <a:tab pos="2781300" algn="l"/>
                <a:tab pos="2781300" algn="l"/>
                <a:tab pos="2781300" algn="l"/>
                <a:tab pos="2781300" algn="l"/>
                <a:tab pos="2781300" algn="l"/>
                <a:tab pos="3695700" algn="l"/>
                <a:tab pos="3695700" algn="l"/>
                <a:tab pos="3695700" algn="l"/>
                <a:tab pos="3695700" algn="l"/>
                <a:tab pos="3695700" algn="l"/>
                <a:tab pos="4610100" algn="l"/>
                <a:tab pos="4610100" algn="l"/>
                <a:tab pos="4610100" algn="l"/>
                <a:tab pos="4610100" algn="l"/>
                <a:tab pos="4610100" algn="l"/>
                <a:tab pos="5524500" algn="l"/>
                <a:tab pos="5524500" algn="l"/>
                <a:tab pos="5524500" algn="l"/>
                <a:tab pos="5524500" algn="l"/>
                <a:tab pos="5524500" algn="l"/>
                <a:tab pos="6438900" algn="l"/>
                <a:tab pos="6438900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itchFamily="124" charset="0"/>
              <a:buNone/>
              <a:tabLst>
                <a:tab pos="952500" algn="l"/>
                <a:tab pos="952500" algn="l"/>
                <a:tab pos="952500" algn="l"/>
                <a:tab pos="952500" algn="l"/>
                <a:tab pos="952500" algn="l"/>
                <a:tab pos="1866900" algn="l"/>
                <a:tab pos="1866900" algn="l"/>
                <a:tab pos="1866900" algn="l"/>
                <a:tab pos="1866900" algn="l"/>
                <a:tab pos="1866900" algn="l"/>
                <a:tab pos="2781300" algn="l"/>
                <a:tab pos="2781300" algn="l"/>
                <a:tab pos="2781300" algn="l"/>
                <a:tab pos="2781300" algn="l"/>
                <a:tab pos="2781300" algn="l"/>
                <a:tab pos="3695700" algn="l"/>
                <a:tab pos="3695700" algn="l"/>
                <a:tab pos="3695700" algn="l"/>
                <a:tab pos="3695700" algn="l"/>
                <a:tab pos="3695700" algn="l"/>
                <a:tab pos="4610100" algn="l"/>
                <a:tab pos="4610100" algn="l"/>
                <a:tab pos="4610100" algn="l"/>
                <a:tab pos="4610100" algn="l"/>
                <a:tab pos="4610100" algn="l"/>
                <a:tab pos="5524500" algn="l"/>
                <a:tab pos="5524500" algn="l"/>
                <a:tab pos="5524500" algn="l"/>
                <a:tab pos="5524500" algn="l"/>
                <a:tab pos="5524500" algn="l"/>
                <a:tab pos="6438900" algn="l"/>
                <a:tab pos="64389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   </a:t>
            </a:r>
            <a:r>
              <a:rPr lang="en-US" sz="2800" dirty="0" err="1">
                <a:solidFill>
                  <a:srgbClr val="000000"/>
                </a:solidFill>
              </a:rPr>
              <a:t>attivazione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interneuroni</a:t>
            </a:r>
            <a:r>
              <a:rPr lang="en-US" sz="2800" dirty="0">
                <a:solidFill>
                  <a:srgbClr val="000000"/>
                </a:solidFill>
              </a:rPr>
              <a:t> ad </a:t>
            </a:r>
            <a:r>
              <a:rPr lang="en-US" sz="2800" dirty="0" err="1">
                <a:solidFill>
                  <a:srgbClr val="000000"/>
                </a:solidFill>
              </a:rPr>
              <a:t>azione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inibitrice</a:t>
            </a:r>
            <a:r>
              <a:rPr lang="en-US" sz="2800" dirty="0">
                <a:solidFill>
                  <a:srgbClr val="000000"/>
                </a:solidFill>
              </a:rPr>
              <a:t> sui </a:t>
            </a:r>
            <a:r>
              <a:rPr lang="en-US" sz="2800" dirty="0" err="1">
                <a:solidFill>
                  <a:srgbClr val="000000"/>
                </a:solidFill>
              </a:rPr>
              <a:t>neuroni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nocicettivi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proiezione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itchFamily="124" charset="0"/>
              <a:buNone/>
              <a:tabLst>
                <a:tab pos="952500" algn="l"/>
                <a:tab pos="952500" algn="l"/>
                <a:tab pos="952500" algn="l"/>
                <a:tab pos="952500" algn="l"/>
                <a:tab pos="952500" algn="l"/>
                <a:tab pos="1866900" algn="l"/>
                <a:tab pos="1866900" algn="l"/>
                <a:tab pos="1866900" algn="l"/>
                <a:tab pos="1866900" algn="l"/>
                <a:tab pos="1866900" algn="l"/>
                <a:tab pos="2781300" algn="l"/>
                <a:tab pos="2781300" algn="l"/>
                <a:tab pos="2781300" algn="l"/>
                <a:tab pos="2781300" algn="l"/>
                <a:tab pos="2781300" algn="l"/>
                <a:tab pos="3695700" algn="l"/>
                <a:tab pos="3695700" algn="l"/>
                <a:tab pos="3695700" algn="l"/>
                <a:tab pos="3695700" algn="l"/>
                <a:tab pos="3695700" algn="l"/>
                <a:tab pos="4610100" algn="l"/>
                <a:tab pos="4610100" algn="l"/>
                <a:tab pos="4610100" algn="l"/>
                <a:tab pos="4610100" algn="l"/>
                <a:tab pos="4610100" algn="l"/>
                <a:tab pos="5524500" algn="l"/>
                <a:tab pos="5524500" algn="l"/>
                <a:tab pos="5524500" algn="l"/>
                <a:tab pos="5524500" algn="l"/>
                <a:tab pos="5524500" algn="l"/>
                <a:tab pos="6438900" algn="l"/>
                <a:tab pos="6438900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itchFamily="124" charset="0"/>
              <a:buNone/>
              <a:tabLst>
                <a:tab pos="952500" algn="l"/>
                <a:tab pos="952500" algn="l"/>
                <a:tab pos="952500" algn="l"/>
                <a:tab pos="952500" algn="l"/>
                <a:tab pos="952500" algn="l"/>
                <a:tab pos="1866900" algn="l"/>
                <a:tab pos="1866900" algn="l"/>
                <a:tab pos="1866900" algn="l"/>
                <a:tab pos="1866900" algn="l"/>
                <a:tab pos="1866900" algn="l"/>
                <a:tab pos="2781300" algn="l"/>
                <a:tab pos="2781300" algn="l"/>
                <a:tab pos="2781300" algn="l"/>
                <a:tab pos="2781300" algn="l"/>
                <a:tab pos="2781300" algn="l"/>
                <a:tab pos="3695700" algn="l"/>
                <a:tab pos="3695700" algn="l"/>
                <a:tab pos="3695700" algn="l"/>
                <a:tab pos="3695700" algn="l"/>
                <a:tab pos="3695700" algn="l"/>
                <a:tab pos="4610100" algn="l"/>
                <a:tab pos="4610100" algn="l"/>
                <a:tab pos="4610100" algn="l"/>
                <a:tab pos="4610100" algn="l"/>
                <a:tab pos="4610100" algn="l"/>
                <a:tab pos="5524500" algn="l"/>
                <a:tab pos="5524500" algn="l"/>
                <a:tab pos="5524500" algn="l"/>
                <a:tab pos="5524500" algn="l"/>
                <a:tab pos="5524500" algn="l"/>
                <a:tab pos="6438900" algn="l"/>
                <a:tab pos="64389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   </a:t>
            </a:r>
          </a:p>
          <a:p>
            <a:pPr>
              <a:lnSpc>
                <a:spcPct val="100000"/>
              </a:lnSpc>
              <a:spcBef>
                <a:spcPts val="700"/>
              </a:spcBef>
              <a:buFont typeface="Times New Roman" pitchFamily="124" charset="0"/>
              <a:buNone/>
              <a:tabLst>
                <a:tab pos="952500" algn="l"/>
                <a:tab pos="952500" algn="l"/>
                <a:tab pos="952500" algn="l"/>
                <a:tab pos="952500" algn="l"/>
                <a:tab pos="952500" algn="l"/>
                <a:tab pos="1866900" algn="l"/>
                <a:tab pos="1866900" algn="l"/>
                <a:tab pos="1866900" algn="l"/>
                <a:tab pos="1866900" algn="l"/>
                <a:tab pos="1866900" algn="l"/>
                <a:tab pos="2781300" algn="l"/>
                <a:tab pos="2781300" algn="l"/>
                <a:tab pos="2781300" algn="l"/>
                <a:tab pos="2781300" algn="l"/>
                <a:tab pos="2781300" algn="l"/>
                <a:tab pos="3695700" algn="l"/>
                <a:tab pos="3695700" algn="l"/>
                <a:tab pos="3695700" algn="l"/>
                <a:tab pos="3695700" algn="l"/>
                <a:tab pos="3695700" algn="l"/>
                <a:tab pos="4610100" algn="l"/>
                <a:tab pos="4610100" algn="l"/>
                <a:tab pos="4610100" algn="l"/>
                <a:tab pos="4610100" algn="l"/>
                <a:tab pos="4610100" algn="l"/>
                <a:tab pos="5524500" algn="l"/>
                <a:tab pos="5524500" algn="l"/>
                <a:tab pos="5524500" algn="l"/>
                <a:tab pos="5524500" algn="l"/>
                <a:tab pos="5524500" algn="l"/>
                <a:tab pos="6438900" algn="l"/>
                <a:tab pos="64389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endParaRPr lang="en-US" sz="2800" dirty="0"/>
          </a:p>
        </p:txBody>
      </p:sp>
      <p:sp>
        <p:nvSpPr>
          <p:cNvPr id="49155" name="AutoShape 3"/>
          <p:cNvSpPr>
            <a:spLocks/>
          </p:cNvSpPr>
          <p:nvPr/>
        </p:nvSpPr>
        <p:spPr bwMode="auto">
          <a:xfrm>
            <a:off x="381000" y="685800"/>
            <a:ext cx="762000" cy="485775"/>
          </a:xfrm>
          <a:prstGeom prst="rightArrow">
            <a:avLst>
              <a:gd name="adj1" fmla="val 50000"/>
              <a:gd name="adj2" fmla="val 39216"/>
            </a:avLst>
          </a:prstGeom>
          <a:solidFill>
            <a:srgbClr val="00CC99"/>
          </a:solidFill>
          <a:ln w="93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156" name="AutoShape 4"/>
          <p:cNvSpPr>
            <a:spLocks/>
          </p:cNvSpPr>
          <p:nvPr/>
        </p:nvSpPr>
        <p:spPr bwMode="auto">
          <a:xfrm>
            <a:off x="381000" y="1905000"/>
            <a:ext cx="762000" cy="485775"/>
          </a:xfrm>
          <a:prstGeom prst="rightArrow">
            <a:avLst>
              <a:gd name="adj1" fmla="val 50000"/>
              <a:gd name="adj2" fmla="val 39216"/>
            </a:avLst>
          </a:prstGeom>
          <a:solidFill>
            <a:srgbClr val="00CC99"/>
          </a:solidFill>
          <a:ln w="93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157" name="AutoShape 5"/>
          <p:cNvSpPr>
            <a:spLocks/>
          </p:cNvSpPr>
          <p:nvPr/>
        </p:nvSpPr>
        <p:spPr bwMode="auto">
          <a:xfrm>
            <a:off x="381000" y="3581400"/>
            <a:ext cx="762000" cy="485775"/>
          </a:xfrm>
          <a:prstGeom prst="rightArrow">
            <a:avLst>
              <a:gd name="adj1" fmla="val 50000"/>
              <a:gd name="adj2" fmla="val 39216"/>
            </a:avLst>
          </a:prstGeom>
          <a:solidFill>
            <a:srgbClr val="00CC99"/>
          </a:solidFill>
          <a:ln w="93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9158" name="AutoShape 6"/>
          <p:cNvSpPr>
            <a:spLocks/>
          </p:cNvSpPr>
          <p:nvPr/>
        </p:nvSpPr>
        <p:spPr bwMode="auto">
          <a:xfrm>
            <a:off x="152400" y="5181600"/>
            <a:ext cx="1011237" cy="1008063"/>
          </a:xfrm>
          <a:prstGeom prst="star5">
            <a:avLst/>
          </a:prstGeom>
          <a:solidFill>
            <a:srgbClr val="00CC99"/>
          </a:solidFill>
          <a:ln w="936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547664" y="5242560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diminuita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facilità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intensità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nella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conduzione</a:t>
            </a:r>
            <a:r>
              <a:rPr lang="en-US" dirty="0">
                <a:solidFill>
                  <a:srgbClr val="000000"/>
                </a:solidFill>
              </a:rPr>
              <a:t> di  </a:t>
            </a:r>
            <a:r>
              <a:rPr lang="en-US" dirty="0" err="1">
                <a:solidFill>
                  <a:srgbClr val="000000"/>
                </a:solidFill>
              </a:rPr>
              <a:t>stimoli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dolorosi</a:t>
            </a:r>
            <a:endParaRPr lang="en-US" dirty="0"/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811213" y="228600"/>
            <a:ext cx="8180387" cy="6324600"/>
            <a:chOff x="127" y="336"/>
            <a:chExt cx="4630" cy="3359"/>
          </a:xfrm>
        </p:grpSpPr>
        <p:pic>
          <p:nvPicPr>
            <p:cNvPr id="4198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56" y="336"/>
              <a:ext cx="2883" cy="3359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1989" name="Text Box 4"/>
            <p:cNvSpPr txBox="1">
              <a:spLocks noChangeArrowheads="1"/>
            </p:cNvSpPr>
            <p:nvPr/>
          </p:nvSpPr>
          <p:spPr bwMode="auto">
            <a:xfrm>
              <a:off x="4080" y="2112"/>
              <a:ext cx="677" cy="21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b="1" i="1">
                  <a:solidFill>
                    <a:srgbClr val="000000"/>
                  </a:solidFill>
                  <a:latin typeface="Arial" pitchFamily="108" charset="0"/>
                </a:rPr>
                <a:t>Oppioidi</a:t>
              </a:r>
            </a:p>
          </p:txBody>
        </p:sp>
        <p:sp>
          <p:nvSpPr>
            <p:cNvPr id="41990" name="Line 5"/>
            <p:cNvSpPr>
              <a:spLocks noChangeShapeType="1"/>
            </p:cNvSpPr>
            <p:nvPr/>
          </p:nvSpPr>
          <p:spPr bwMode="auto">
            <a:xfrm>
              <a:off x="2331" y="3360"/>
              <a:ext cx="0" cy="1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991" name="Line 6"/>
            <p:cNvSpPr>
              <a:spLocks noChangeShapeType="1"/>
            </p:cNvSpPr>
            <p:nvPr/>
          </p:nvSpPr>
          <p:spPr bwMode="auto">
            <a:xfrm flipH="1">
              <a:off x="2811" y="3651"/>
              <a:ext cx="3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992" name="Line 7"/>
            <p:cNvSpPr>
              <a:spLocks noChangeShapeType="1"/>
            </p:cNvSpPr>
            <p:nvPr/>
          </p:nvSpPr>
          <p:spPr bwMode="auto">
            <a:xfrm flipH="1" flipV="1">
              <a:off x="3372" y="1169"/>
              <a:ext cx="776" cy="962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993" name="Line 8"/>
            <p:cNvSpPr>
              <a:spLocks noChangeShapeType="1"/>
            </p:cNvSpPr>
            <p:nvPr/>
          </p:nvSpPr>
          <p:spPr bwMode="auto">
            <a:xfrm flipH="1">
              <a:off x="2876" y="2327"/>
              <a:ext cx="1251" cy="931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994" name="Line 9"/>
            <p:cNvSpPr>
              <a:spLocks noChangeShapeType="1"/>
            </p:cNvSpPr>
            <p:nvPr/>
          </p:nvSpPr>
          <p:spPr bwMode="auto">
            <a:xfrm flipH="1" flipV="1">
              <a:off x="3083" y="2213"/>
              <a:ext cx="972" cy="52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1995" name="Text Box 10"/>
            <p:cNvSpPr txBox="1">
              <a:spLocks noChangeArrowheads="1"/>
            </p:cNvSpPr>
            <p:nvPr/>
          </p:nvSpPr>
          <p:spPr bwMode="auto">
            <a:xfrm>
              <a:off x="127" y="3294"/>
              <a:ext cx="689" cy="216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b="1" i="1">
                  <a:solidFill>
                    <a:srgbClr val="000000"/>
                  </a:solidFill>
                  <a:latin typeface="Arial" pitchFamily="108" charset="0"/>
                </a:rPr>
                <a:t>Oppioidi</a:t>
              </a:r>
            </a:p>
          </p:txBody>
        </p:sp>
        <p:sp>
          <p:nvSpPr>
            <p:cNvPr id="41996" name="Line 11"/>
            <p:cNvSpPr>
              <a:spLocks noChangeShapeType="1"/>
            </p:cNvSpPr>
            <p:nvPr/>
          </p:nvSpPr>
          <p:spPr bwMode="auto">
            <a:xfrm flipV="1">
              <a:off x="745" y="3320"/>
              <a:ext cx="910" cy="73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41987" name="Text Box 12"/>
          <p:cNvSpPr txBox="1">
            <a:spLocks noChangeArrowheads="1"/>
          </p:cNvSpPr>
          <p:nvPr/>
        </p:nvSpPr>
        <p:spPr bwMode="auto">
          <a:xfrm>
            <a:off x="381000" y="533400"/>
            <a:ext cx="38258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/>
              <a:t>Gli effetti analgesici sono dovuti alla capacità di inibire direttamente la trasmissione ascendente degli impulsi nocicettivi dalle corna dorsali del midollo spinale e di attivare i circuiti di controllo del dolore che scendono dal talamo alle corna dorsali</a:t>
            </a:r>
          </a:p>
        </p:txBody>
      </p:sp>
    </p:spTree>
    <p:extLst>
      <p:ext uri="{BB962C8B-B14F-4D97-AF65-F5344CB8AC3E}">
        <p14:creationId xmlns:p14="http://schemas.microsoft.com/office/powerpoint/2010/main" val="141375832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1043"/>
            <a:ext cx="4516909" cy="632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880176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72" y="115888"/>
            <a:ext cx="3770536" cy="673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835286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14" y="170885"/>
            <a:ext cx="4632350" cy="648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910377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ant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52400"/>
            <a:ext cx="50292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3429000" cy="609600"/>
          </a:xfrm>
        </p:spPr>
        <p:txBody>
          <a:bodyPr/>
          <a:lstStyle/>
          <a:p>
            <a:pPr eaLnBrk="1" hangingPunct="1"/>
            <a:r>
              <a:rPr lang="it-IT">
                <a:ea typeface="ＭＳ Ｐゴシック" pitchFamily="108" charset="-128"/>
                <a:cs typeface="ＭＳ Ｐゴシック" pitchFamily="108" charset="-128"/>
              </a:rPr>
              <a:t>Agonisti e antagonisti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200" b="1" dirty="0">
                <a:ea typeface="ＭＳ Ｐゴシック" pitchFamily="108" charset="-128"/>
                <a:cs typeface="ＭＳ Ｐゴシック" pitchFamily="108" charset="-128"/>
              </a:rPr>
              <a:t>Agonisti puri</a:t>
            </a:r>
            <a:r>
              <a:rPr lang="it-IT" sz="2200" dirty="0">
                <a:ea typeface="ＭＳ Ｐゴシック" pitchFamily="108" charset="-128"/>
                <a:cs typeface="ＭＳ Ｐゴシック" pitchFamily="108" charset="-128"/>
              </a:rPr>
              <a:t>: la maggior                                                  parte dei </a:t>
            </a:r>
            <a:r>
              <a:rPr lang="it-IT" sz="2200" dirty="0" err="1">
                <a:ea typeface="ＭＳ Ｐゴシック" pitchFamily="108" charset="-128"/>
                <a:cs typeface="ＭＳ Ｐゴシック" pitchFamily="108" charset="-128"/>
              </a:rPr>
              <a:t>morfino</a:t>
            </a:r>
            <a:r>
              <a:rPr lang="it-IT" sz="2200" dirty="0">
                <a:ea typeface="ＭＳ Ｐゴシック" pitchFamily="108" charset="-128"/>
                <a:cs typeface="ＭＳ Ｐゴシック" pitchFamily="108" charset="-128"/>
              </a:rPr>
              <a:t>-simili.                                                Hanno un’affinità elevata                                                    per i recettori </a:t>
            </a:r>
            <a:r>
              <a:rPr lang="it-IT" sz="2200" dirty="0" err="1">
                <a:latin typeface="Lucida Grande" pitchFamily="108" charset="0"/>
                <a:ea typeface="ＭＳ Ｐゴシック" pitchFamily="108" charset="-128"/>
                <a:cs typeface="ＭＳ Ｐゴシック" pitchFamily="108" charset="-128"/>
              </a:rPr>
              <a:t>μ</a:t>
            </a:r>
            <a:r>
              <a:rPr lang="it-IT" sz="2200" dirty="0">
                <a:ea typeface="ＭＳ Ｐゴシック" pitchFamily="108" charset="-128"/>
                <a:cs typeface="ＭＳ Ｐゴシック" pitchFamily="108" charset="-128"/>
              </a:rPr>
              <a:t> e                                                        affinità variabili per i recettori </a:t>
            </a:r>
            <a:r>
              <a:rPr lang="it-IT" sz="2200" dirty="0" err="1">
                <a:latin typeface="Lucida Grande" pitchFamily="108" charset="0"/>
                <a:ea typeface="ＭＳ Ｐゴシック" pitchFamily="108" charset="-128"/>
                <a:cs typeface="ＭＳ Ｐゴシック" pitchFamily="108" charset="-128"/>
              </a:rPr>
              <a:t>δ</a:t>
            </a:r>
            <a:r>
              <a:rPr lang="it-IT" sz="2200" dirty="0">
                <a:ea typeface="ＭＳ Ｐゴシック" pitchFamily="108" charset="-128"/>
                <a:cs typeface="ＭＳ Ｐゴシック" pitchFamily="108" charset="-128"/>
              </a:rPr>
              <a:t> e </a:t>
            </a:r>
            <a:r>
              <a:rPr lang="it-IT" sz="2200" dirty="0" err="1">
                <a:latin typeface="Lucida Grande" pitchFamily="108" charset="0"/>
                <a:ea typeface="ＭＳ Ｐゴシック" pitchFamily="108" charset="-128"/>
                <a:cs typeface="ＭＳ Ｐゴシック" pitchFamily="108" charset="-128"/>
              </a:rPr>
              <a:t>κ</a:t>
            </a:r>
            <a:r>
              <a:rPr lang="it-IT" sz="2200" dirty="0">
                <a:ea typeface="ＭＳ Ｐゴシック" pitchFamily="108" charset="-128"/>
                <a:cs typeface="ＭＳ Ｐゴシック" pitchFamily="108" charset="-128"/>
              </a:rPr>
              <a:t>. Alcuni (codeina, </a:t>
            </a:r>
            <a:r>
              <a:rPr lang="it-IT" sz="2200" dirty="0" err="1">
                <a:ea typeface="ＭＳ Ｐゴシック" pitchFamily="108" charset="-128"/>
                <a:cs typeface="ＭＳ Ｐゴシック" pitchFamily="108" charset="-128"/>
              </a:rPr>
              <a:t>destropropossifene</a:t>
            </a:r>
            <a:r>
              <a:rPr lang="it-IT" sz="2200" dirty="0">
                <a:ea typeface="ＭＳ Ｐゴシック" pitchFamily="108" charset="-128"/>
                <a:cs typeface="ＭＳ Ｐゴシック" pitchFamily="108" charset="-128"/>
              </a:rPr>
              <a:t>) vengono definiti </a:t>
            </a:r>
            <a:r>
              <a:rPr lang="it-IT" sz="2200" b="1" dirty="0">
                <a:ea typeface="ＭＳ Ｐゴシック" pitchFamily="108" charset="-128"/>
                <a:cs typeface="ＭＳ Ｐゴシック" pitchFamily="108" charset="-128"/>
              </a:rPr>
              <a:t>agonisti deboli</a:t>
            </a:r>
            <a:r>
              <a:rPr lang="it-IT" sz="2200" dirty="0">
                <a:ea typeface="ＭＳ Ｐゴシック" pitchFamily="108" charset="-128"/>
                <a:cs typeface="ＭＳ Ｐゴシック" pitchFamily="108" charset="-128"/>
              </a:rPr>
              <a:t>, </a:t>
            </a:r>
            <a:r>
              <a:rPr lang="it-IT" sz="2200" dirty="0" err="1">
                <a:ea typeface="ＭＳ Ｐゴシック" pitchFamily="108" charset="-128"/>
                <a:cs typeface="ＭＳ Ｐゴシック" pitchFamily="108" charset="-128"/>
              </a:rPr>
              <a:t>perchè</a:t>
            </a:r>
            <a:r>
              <a:rPr lang="it-IT" sz="2200" dirty="0">
                <a:ea typeface="ＭＳ Ｐゴシック" pitchFamily="108" charset="-128"/>
                <a:cs typeface="ＭＳ Ｐゴシック" pitchFamily="108" charset="-128"/>
              </a:rPr>
              <a:t> i loro effetti massimali sono molto inferiori a quelli della morfina e non causano dipendenza.</a:t>
            </a:r>
          </a:p>
          <a:p>
            <a:pPr eaLnBrk="1" hangingPunct="1">
              <a:lnSpc>
                <a:spcPct val="90000"/>
              </a:lnSpc>
            </a:pPr>
            <a:r>
              <a:rPr lang="it-IT" sz="2200" b="1" dirty="0">
                <a:ea typeface="ＭＳ Ｐゴシック" pitchFamily="108" charset="-128"/>
                <a:cs typeface="ＭＳ Ｐゴシック" pitchFamily="108" charset="-128"/>
              </a:rPr>
              <a:t>Agonisti parziali:</a:t>
            </a:r>
            <a:r>
              <a:rPr lang="it-IT" sz="2200" dirty="0">
                <a:ea typeface="ＭＳ Ｐゴシック" pitchFamily="108" charset="-128"/>
                <a:cs typeface="ＭＳ Ｐゴシック" pitchFamily="108" charset="-128"/>
              </a:rPr>
              <a:t> (</a:t>
            </a:r>
            <a:r>
              <a:rPr lang="it-IT" sz="2200" dirty="0" err="1">
                <a:ea typeface="ＭＳ Ｐゴシック" pitchFamily="108" charset="-128"/>
                <a:cs typeface="ＭＳ Ｐゴシック" pitchFamily="108" charset="-128"/>
              </a:rPr>
              <a:t>nalorfina</a:t>
            </a:r>
            <a:r>
              <a:rPr lang="it-IT" sz="2200" dirty="0">
                <a:ea typeface="ＭＳ Ｐゴシック" pitchFamily="108" charset="-128"/>
                <a:cs typeface="ＭＳ Ｐゴシック" pitchFamily="108" charset="-128"/>
              </a:rPr>
              <a:t> e </a:t>
            </a:r>
            <a:r>
              <a:rPr lang="it-IT" sz="2200" dirty="0" err="1">
                <a:ea typeface="ＭＳ Ｐゴシック" pitchFamily="108" charset="-128"/>
                <a:cs typeface="ＭＳ Ｐゴシック" pitchFamily="108" charset="-128"/>
              </a:rPr>
              <a:t>pentazocina</a:t>
            </a:r>
            <a:r>
              <a:rPr lang="it-IT" sz="2200" dirty="0">
                <a:ea typeface="ＭＳ Ｐゴシック" pitchFamily="108" charset="-128"/>
                <a:cs typeface="ＭＳ Ｐゴシック" pitchFamily="108" charset="-128"/>
              </a:rPr>
              <a:t>) sono caratterizzati da un certo grado di attività sia agonista che antagonista, esercitata su recettori differenti</a:t>
            </a:r>
          </a:p>
          <a:p>
            <a:pPr eaLnBrk="1" hangingPunct="1">
              <a:lnSpc>
                <a:spcPct val="90000"/>
              </a:lnSpc>
            </a:pPr>
            <a:r>
              <a:rPr lang="it-IT" sz="2200" b="1" dirty="0">
                <a:ea typeface="ＭＳ Ｐゴシック" pitchFamily="108" charset="-128"/>
                <a:cs typeface="ＭＳ Ｐゴシック" pitchFamily="108" charset="-128"/>
              </a:rPr>
              <a:t>Antagonisti:</a:t>
            </a:r>
            <a:r>
              <a:rPr lang="it-IT" sz="2200" dirty="0">
                <a:ea typeface="ＭＳ Ｐゴシック" pitchFamily="108" charset="-128"/>
                <a:cs typeface="ＭＳ Ｐゴシック" pitchFamily="108" charset="-128"/>
              </a:rPr>
              <a:t> provocano effetti trascurabili se somministrati da soli, ma bloccano gli effetti di altri oppioidi (naloxone e </a:t>
            </a:r>
            <a:r>
              <a:rPr lang="it-IT" sz="2200" dirty="0" err="1">
                <a:ea typeface="ＭＳ Ｐゴシック" pitchFamily="108" charset="-128"/>
                <a:cs typeface="ＭＳ Ｐゴシック" pitchFamily="108" charset="-128"/>
              </a:rPr>
              <a:t>naltrexone</a:t>
            </a:r>
            <a:r>
              <a:rPr lang="it-IT" sz="2200" dirty="0">
                <a:ea typeface="ＭＳ Ｐゴシック" pitchFamily="108" charset="-128"/>
                <a:cs typeface="ＭＳ Ｐゴシック" pitchFamily="108" charset="-128"/>
              </a:rPr>
              <a:t>)</a:t>
            </a:r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381000"/>
          <a:ext cx="7772400" cy="54965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Peptidi endogeni</a:t>
                      </a:r>
                    </a:p>
                    <a:p>
                      <a:pPr lvl="1"/>
                      <a:r>
                        <a:rPr lang="it-IT" dirty="0"/>
                        <a:t>β-endorfina</a:t>
                      </a:r>
                    </a:p>
                    <a:p>
                      <a:pPr lvl="1"/>
                      <a:r>
                        <a:rPr lang="it-IT" dirty="0" err="1"/>
                        <a:t>Leu-encefalina</a:t>
                      </a:r>
                      <a:endParaRPr lang="it-IT" dirty="0"/>
                    </a:p>
                    <a:p>
                      <a:pPr lvl="1"/>
                      <a:r>
                        <a:rPr lang="it-IT" dirty="0" err="1"/>
                        <a:t>Metencefalina</a:t>
                      </a:r>
                      <a:endParaRPr lang="it-IT" dirty="0"/>
                    </a:p>
                    <a:p>
                      <a:pPr lvl="1"/>
                      <a:r>
                        <a:rPr lang="it-IT" dirty="0" err="1"/>
                        <a:t>Dinorfina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+++</a:t>
                      </a:r>
                    </a:p>
                    <a:p>
                      <a:r>
                        <a:rPr lang="it-IT" dirty="0"/>
                        <a:t>+</a:t>
                      </a:r>
                    </a:p>
                    <a:p>
                      <a:r>
                        <a:rPr lang="it-IT" dirty="0"/>
                        <a:t>++</a:t>
                      </a:r>
                    </a:p>
                    <a:p>
                      <a:r>
                        <a:rPr lang="it-IT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+++</a:t>
                      </a:r>
                    </a:p>
                    <a:p>
                      <a:r>
                        <a:rPr lang="it-IT" dirty="0"/>
                        <a:t>+++</a:t>
                      </a:r>
                    </a:p>
                    <a:p>
                      <a:r>
                        <a:rPr lang="it-IT" dirty="0"/>
                        <a:t>+++</a:t>
                      </a:r>
                    </a:p>
                    <a:p>
                      <a:r>
                        <a:rPr lang="it-IT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+++</a:t>
                      </a:r>
                    </a:p>
                    <a:p>
                      <a:r>
                        <a:rPr lang="it-IT" dirty="0"/>
                        <a:t>-</a:t>
                      </a:r>
                    </a:p>
                    <a:p>
                      <a:r>
                        <a:rPr lang="it-IT" dirty="0"/>
                        <a:t>-</a:t>
                      </a:r>
                    </a:p>
                    <a:p>
                      <a:r>
                        <a:rPr lang="it-IT" dirty="0"/>
                        <a:t>+++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Farmaci</a:t>
                      </a:r>
                      <a:r>
                        <a:rPr lang="it-IT" baseline="0" dirty="0"/>
                        <a:t> oppioidi</a:t>
                      </a:r>
                    </a:p>
                    <a:p>
                      <a:r>
                        <a:rPr lang="it-IT" baseline="0" dirty="0"/>
                        <a:t>Agonisti puri</a:t>
                      </a:r>
                    </a:p>
                    <a:p>
                      <a:pPr lvl="1"/>
                      <a:r>
                        <a:rPr lang="it-IT" dirty="0"/>
                        <a:t>Morfina, codeina</a:t>
                      </a:r>
                    </a:p>
                    <a:p>
                      <a:pPr lvl="1"/>
                      <a:r>
                        <a:rPr lang="it-IT" dirty="0"/>
                        <a:t>Metadone</a:t>
                      </a:r>
                    </a:p>
                    <a:p>
                      <a:pPr lvl="1"/>
                      <a:r>
                        <a:rPr lang="it-IT" dirty="0" err="1"/>
                        <a:t>Fentanil</a:t>
                      </a:r>
                      <a:r>
                        <a:rPr lang="it-IT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r>
                        <a:rPr lang="it-IT" dirty="0"/>
                        <a:t>+++</a:t>
                      </a:r>
                    </a:p>
                    <a:p>
                      <a:r>
                        <a:rPr lang="it-IT" dirty="0"/>
                        <a:t>+++</a:t>
                      </a:r>
                    </a:p>
                    <a:p>
                      <a:r>
                        <a:rPr lang="it-IT" dirty="0"/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r>
                        <a:rPr lang="it-IT" dirty="0"/>
                        <a:t>+</a:t>
                      </a:r>
                    </a:p>
                    <a:p>
                      <a:r>
                        <a:rPr lang="it-IT" dirty="0"/>
                        <a:t>-</a:t>
                      </a:r>
                    </a:p>
                    <a:p>
                      <a:r>
                        <a:rPr lang="it-IT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r>
                        <a:rPr lang="it-IT" dirty="0"/>
                        <a:t>+</a:t>
                      </a:r>
                    </a:p>
                    <a:p>
                      <a:r>
                        <a:rPr lang="it-IT" dirty="0"/>
                        <a:t>-</a:t>
                      </a:r>
                    </a:p>
                    <a:p>
                      <a:r>
                        <a:rPr lang="it-IT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Agonisti</a:t>
                      </a:r>
                      <a:r>
                        <a:rPr lang="it-IT" baseline="0" dirty="0"/>
                        <a:t> parziali</a:t>
                      </a:r>
                    </a:p>
                    <a:p>
                      <a:pPr lvl="1"/>
                      <a:r>
                        <a:rPr lang="it-IT" dirty="0" err="1"/>
                        <a:t>Pentazocina</a:t>
                      </a:r>
                      <a:endParaRPr lang="it-IT" dirty="0"/>
                    </a:p>
                    <a:p>
                      <a:pPr lvl="1"/>
                      <a:r>
                        <a:rPr lang="it-IT" dirty="0" err="1"/>
                        <a:t>Nalorfina</a:t>
                      </a:r>
                      <a:endParaRPr lang="it-IT" dirty="0"/>
                    </a:p>
                    <a:p>
                      <a:pPr lvl="1"/>
                      <a:r>
                        <a:rPr lang="it-IT" dirty="0" err="1"/>
                        <a:t>Buprenorfina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++</a:t>
                      </a:r>
                    </a:p>
                    <a:p>
                      <a:r>
                        <a:rPr lang="it-IT" dirty="0"/>
                        <a:t>(+++)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+</a:t>
                      </a:r>
                    </a:p>
                    <a:p>
                      <a:r>
                        <a:rPr lang="it-IT" dirty="0"/>
                        <a:t>-</a:t>
                      </a:r>
                    </a:p>
                    <a:p>
                      <a:r>
                        <a:rPr lang="it-IT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r>
                        <a:rPr lang="it-IT" dirty="0"/>
                        <a:t>++</a:t>
                      </a:r>
                    </a:p>
                    <a:p>
                      <a:r>
                        <a:rPr lang="it-IT" dirty="0"/>
                        <a:t>(++)</a:t>
                      </a:r>
                    </a:p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Antagonisti</a:t>
                      </a:r>
                    </a:p>
                    <a:p>
                      <a:pPr lvl="1"/>
                      <a:r>
                        <a:rPr lang="it-IT" dirty="0"/>
                        <a:t>Naloxone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+++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++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Ligandi</a:t>
                      </a:r>
                      <a:r>
                        <a:rPr lang="it-IT" dirty="0"/>
                        <a:t> per ricerca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6027003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+: attività agonista; (+): agonisti parziali; </a:t>
            </a:r>
            <a:r>
              <a:rPr lang="it-IT" sz="2000" dirty="0">
                <a:solidFill>
                  <a:srgbClr val="FF0000"/>
                </a:solidFill>
              </a:rPr>
              <a:t>+: attività antagonista;</a:t>
            </a:r>
            <a:r>
              <a:rPr lang="it-IT" sz="2000" dirty="0"/>
              <a:t> -: attività debole o nulla; </a:t>
            </a:r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2971800" y="304800"/>
            <a:ext cx="373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/>
              <a:t>Papavero da oppio (</a:t>
            </a:r>
            <a:r>
              <a:rPr lang="it-IT" i="1"/>
              <a:t>Papaver somniferum</a:t>
            </a:r>
            <a:r>
              <a:rPr lang="it-IT"/>
              <a:t>)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3429000" y="1890713"/>
            <a:ext cx="4595813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 sz="2800"/>
              <a:t>Alcaloidi:</a:t>
            </a:r>
          </a:p>
          <a:p>
            <a:pPr eaLnBrk="0" hangingPunct="0">
              <a:buFontTx/>
              <a:buChar char="•"/>
            </a:pPr>
            <a:r>
              <a:rPr lang="it-IT"/>
              <a:t>Benzilisochinoline (papaverina)</a:t>
            </a:r>
          </a:p>
          <a:p>
            <a:pPr eaLnBrk="0" hangingPunct="0">
              <a:buFontTx/>
              <a:buChar char="•"/>
            </a:pPr>
            <a:endParaRPr lang="it-IT"/>
          </a:p>
          <a:p>
            <a:pPr eaLnBrk="0" hangingPunct="0">
              <a:buFontTx/>
              <a:buChar char="•"/>
            </a:pPr>
            <a:r>
              <a:rPr lang="it-IT"/>
              <a:t>Fenantreni </a:t>
            </a:r>
          </a:p>
        </p:txBody>
      </p:sp>
      <p:sp>
        <p:nvSpPr>
          <p:cNvPr id="33796" name="AutoShape 5"/>
          <p:cNvSpPr>
            <a:spLocks noChangeArrowheads="1"/>
          </p:cNvSpPr>
          <p:nvPr/>
        </p:nvSpPr>
        <p:spPr bwMode="auto">
          <a:xfrm>
            <a:off x="3962400" y="35052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33797" name="Group 6"/>
          <p:cNvGrpSpPr>
            <a:grpSpLocks/>
          </p:cNvGrpSpPr>
          <p:nvPr/>
        </p:nvGrpSpPr>
        <p:grpSpPr bwMode="auto">
          <a:xfrm>
            <a:off x="261938" y="3925888"/>
            <a:ext cx="8577262" cy="2855912"/>
            <a:chOff x="165" y="2473"/>
            <a:chExt cx="5403" cy="1799"/>
          </a:xfrm>
        </p:grpSpPr>
        <p:grpSp>
          <p:nvGrpSpPr>
            <p:cNvPr id="33800" name="Group 7"/>
            <p:cNvGrpSpPr>
              <a:grpSpLocks/>
            </p:cNvGrpSpPr>
            <p:nvPr/>
          </p:nvGrpSpPr>
          <p:grpSpPr bwMode="auto">
            <a:xfrm>
              <a:off x="192" y="2473"/>
              <a:ext cx="5376" cy="1799"/>
              <a:chOff x="192" y="2473"/>
              <a:chExt cx="5376" cy="1799"/>
            </a:xfrm>
          </p:grpSpPr>
          <p:pic>
            <p:nvPicPr>
              <p:cNvPr id="33804" name="Picture 8" descr="Senza nome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92" y="2473"/>
                <a:ext cx="5376" cy="1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805" name="Text Box 9"/>
              <p:cNvSpPr txBox="1">
                <a:spLocks noChangeArrowheads="1"/>
              </p:cNvSpPr>
              <p:nvPr/>
            </p:nvSpPr>
            <p:spPr bwMode="auto">
              <a:xfrm>
                <a:off x="1247" y="3961"/>
                <a:ext cx="54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it-IT" sz="2000">
                    <a:solidFill>
                      <a:schemeClr val="bg2"/>
                    </a:solidFill>
                    <a:latin typeface="Arial" pitchFamily="108" charset="0"/>
                  </a:rPr>
                  <a:t>(10%)</a:t>
                </a:r>
              </a:p>
            </p:txBody>
          </p:sp>
          <p:sp>
            <p:nvSpPr>
              <p:cNvPr id="33806" name="Text Box 10"/>
              <p:cNvSpPr txBox="1">
                <a:spLocks noChangeArrowheads="1"/>
              </p:cNvSpPr>
              <p:nvPr/>
            </p:nvSpPr>
            <p:spPr bwMode="auto">
              <a:xfrm>
                <a:off x="4951" y="3975"/>
                <a:ext cx="58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it-IT" sz="2000">
                    <a:solidFill>
                      <a:schemeClr val="bg2"/>
                    </a:solidFill>
                    <a:latin typeface="Arial" pitchFamily="108" charset="0"/>
                  </a:rPr>
                  <a:t>(0.2%)</a:t>
                </a:r>
              </a:p>
            </p:txBody>
          </p:sp>
          <p:sp>
            <p:nvSpPr>
              <p:cNvPr id="33807" name="Text Box 11"/>
              <p:cNvSpPr txBox="1">
                <a:spLocks noChangeArrowheads="1"/>
              </p:cNvSpPr>
              <p:nvPr/>
            </p:nvSpPr>
            <p:spPr bwMode="auto">
              <a:xfrm>
                <a:off x="3028" y="3965"/>
                <a:ext cx="58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it-IT" sz="2000">
                    <a:solidFill>
                      <a:schemeClr val="bg2"/>
                    </a:solidFill>
                    <a:latin typeface="Arial" pitchFamily="108" charset="0"/>
                  </a:rPr>
                  <a:t>(0.5%)</a:t>
                </a:r>
              </a:p>
            </p:txBody>
          </p:sp>
        </p:grpSp>
        <p:sp>
          <p:nvSpPr>
            <p:cNvPr id="33801" name="Oval 12"/>
            <p:cNvSpPr>
              <a:spLocks noChangeArrowheads="1"/>
            </p:cNvSpPr>
            <p:nvPr/>
          </p:nvSpPr>
          <p:spPr bwMode="auto">
            <a:xfrm>
              <a:off x="165" y="3744"/>
              <a:ext cx="336" cy="240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802" name="Oval 13"/>
            <p:cNvSpPr>
              <a:spLocks noChangeArrowheads="1"/>
            </p:cNvSpPr>
            <p:nvPr/>
          </p:nvSpPr>
          <p:spPr bwMode="auto">
            <a:xfrm>
              <a:off x="183" y="2544"/>
              <a:ext cx="336" cy="240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3803" name="Oval 14"/>
            <p:cNvSpPr>
              <a:spLocks noChangeArrowheads="1"/>
            </p:cNvSpPr>
            <p:nvPr/>
          </p:nvSpPr>
          <p:spPr bwMode="auto">
            <a:xfrm>
              <a:off x="1422" y="3381"/>
              <a:ext cx="498" cy="240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pic>
        <p:nvPicPr>
          <p:cNvPr id="33798" name="Picture 16" descr="capsul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3713" y="76200"/>
            <a:ext cx="22240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7" descr="papaver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76200"/>
            <a:ext cx="27114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33400" y="6550223"/>
            <a:ext cx="2649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isolata nel 1803 da </a:t>
            </a:r>
            <a:r>
              <a:rPr lang="it-IT" sz="1400" dirty="0" err="1"/>
              <a:t>Serturner</a:t>
            </a:r>
            <a:endParaRPr lang="it-IT" sz="1400" dirty="0"/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b="1" dirty="0">
                <a:ea typeface="ＭＳ Ｐゴシック" pitchFamily="108" charset="-128"/>
                <a:cs typeface="ＭＳ Ｐゴシック" pitchFamily="108" charset="-128"/>
              </a:rPr>
              <a:t>Oppioide</a:t>
            </a:r>
            <a:r>
              <a:rPr lang="it-IT" dirty="0">
                <a:ea typeface="ＭＳ Ｐゴシック" pitchFamily="108" charset="-128"/>
                <a:cs typeface="ＭＳ Ｐゴシック" pitchFamily="108" charset="-128"/>
              </a:rPr>
              <a:t>: sostanza endogena o di sintesi che produce effetti </a:t>
            </a:r>
            <a:r>
              <a:rPr lang="it-IT" dirty="0" err="1">
                <a:ea typeface="ＭＳ Ｐゴシック" pitchFamily="108" charset="-128"/>
                <a:cs typeface="ＭＳ Ｐゴシック" pitchFamily="108" charset="-128"/>
              </a:rPr>
              <a:t>morfino</a:t>
            </a:r>
            <a:r>
              <a:rPr lang="it-IT" dirty="0">
                <a:ea typeface="ＭＳ Ｐゴシック" pitchFamily="108" charset="-128"/>
                <a:cs typeface="ＭＳ Ｐゴシック" pitchFamily="108" charset="-128"/>
              </a:rPr>
              <a:t> simili, che vengono bloccati da antagonisti specifici come il naloxone</a:t>
            </a: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3962400" cy="533400"/>
          </a:xfrm>
        </p:spPr>
        <p:txBody>
          <a:bodyPr/>
          <a:lstStyle/>
          <a:p>
            <a:pPr eaLnBrk="1" hangingPunct="1"/>
            <a:r>
              <a:rPr lang="it-IT" dirty="0">
                <a:ea typeface="Times New Roman" pitchFamily="108" charset="0"/>
                <a:cs typeface="Times New Roman" pitchFamily="108" charset="0"/>
              </a:rPr>
              <a:t>Oppioidi</a:t>
            </a:r>
            <a:endParaRPr lang="it-IT" dirty="0">
              <a:ea typeface="Times" pitchFamily="108" charset="0"/>
              <a:cs typeface="Times" pitchFamily="10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8768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400" dirty="0">
                <a:ea typeface="Times New Roman" pitchFamily="108" charset="0"/>
                <a:cs typeface="Times New Roman" pitchFamily="108" charset="0"/>
              </a:rPr>
              <a:t>derivati </a:t>
            </a:r>
            <a:r>
              <a:rPr lang="it-IT" sz="2400" dirty="0" err="1">
                <a:ea typeface="Times New Roman" pitchFamily="108" charset="0"/>
                <a:cs typeface="Times New Roman" pitchFamily="108" charset="0"/>
              </a:rPr>
              <a:t>fenantrenici</a:t>
            </a:r>
            <a:r>
              <a:rPr lang="it-IT" sz="2400" dirty="0">
                <a:ea typeface="Times New Roman" pitchFamily="108" charset="0"/>
                <a:cs typeface="Times New Roman" pitchFamily="108" charset="0"/>
              </a:rPr>
              <a:t>, strutturalmente correlati alla morfina. Possono essere agonisti (eroina), agonisti parziali (</a:t>
            </a:r>
            <a:r>
              <a:rPr lang="it-IT" sz="2400" dirty="0" err="1">
                <a:ea typeface="Times New Roman" pitchFamily="108" charset="0"/>
                <a:cs typeface="Times New Roman" pitchFamily="108" charset="0"/>
              </a:rPr>
              <a:t>nalorfina</a:t>
            </a:r>
            <a:r>
              <a:rPr lang="it-IT" sz="2400" dirty="0">
                <a:ea typeface="Times New Roman" pitchFamily="108" charset="0"/>
                <a:cs typeface="Times New Roman" pitchFamily="108" charset="0"/>
              </a:rPr>
              <a:t>) o antagonisti (naloxone).</a:t>
            </a:r>
            <a:endParaRPr lang="en-GB" sz="2400" dirty="0">
              <a:ea typeface="Times" pitchFamily="108" charset="0"/>
              <a:cs typeface="Times" pitchFamily="10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400" dirty="0">
                <a:ea typeface="Times New Roman" pitchFamily="108" charset="0"/>
                <a:cs typeface="Times New Roman" pitchFamily="108" charset="0"/>
              </a:rPr>
              <a:t>composti sintetici, aventi struttura chimica diversa ma analoghi effetti farmacologici. Comprendono le </a:t>
            </a:r>
            <a:r>
              <a:rPr lang="it-IT" sz="2400" dirty="0" err="1">
                <a:ea typeface="Times New Roman" pitchFamily="108" charset="0"/>
                <a:cs typeface="Times New Roman" pitchFamily="108" charset="0"/>
              </a:rPr>
              <a:t>piperidine</a:t>
            </a:r>
            <a:r>
              <a:rPr lang="it-IT" sz="2400" dirty="0">
                <a:ea typeface="Times New Roman" pitchFamily="108" charset="0"/>
                <a:cs typeface="Times New Roman" pitchFamily="108" charset="0"/>
              </a:rPr>
              <a:t> (ad es. </a:t>
            </a:r>
            <a:r>
              <a:rPr lang="it-IT" sz="2400" dirty="0" err="1">
                <a:ea typeface="Times New Roman" pitchFamily="108" charset="0"/>
                <a:cs typeface="Times New Roman" pitchFamily="108" charset="0"/>
              </a:rPr>
              <a:t>petidina</a:t>
            </a:r>
            <a:r>
              <a:rPr lang="it-IT" sz="2400" dirty="0">
                <a:ea typeface="Times New Roman" pitchFamily="108" charset="0"/>
                <a:cs typeface="Times New Roman" pitchFamily="108" charset="0"/>
              </a:rPr>
              <a:t> e </a:t>
            </a:r>
            <a:r>
              <a:rPr lang="it-IT" sz="2400" dirty="0" err="1">
                <a:ea typeface="Times New Roman" pitchFamily="108" charset="0"/>
                <a:cs typeface="Times New Roman" pitchFamily="108" charset="0"/>
              </a:rPr>
              <a:t>fentanil</a:t>
            </a:r>
            <a:r>
              <a:rPr lang="it-IT" sz="2400" dirty="0">
                <a:ea typeface="Times New Roman" pitchFamily="108" charset="0"/>
                <a:cs typeface="Times New Roman" pitchFamily="108" charset="0"/>
              </a:rPr>
              <a:t>), il metadone, i </a:t>
            </a:r>
            <a:r>
              <a:rPr lang="it-IT" sz="2400" dirty="0" err="1">
                <a:ea typeface="Times New Roman" pitchFamily="108" charset="0"/>
                <a:cs typeface="Times New Roman" pitchFamily="108" charset="0"/>
              </a:rPr>
              <a:t>benzomorfani</a:t>
            </a:r>
            <a:r>
              <a:rPr lang="it-IT" sz="2400" dirty="0">
                <a:ea typeface="Times New Roman" pitchFamily="108" charset="0"/>
                <a:cs typeface="Times New Roman" pitchFamily="108" charset="0"/>
              </a:rPr>
              <a:t> (ad es. </a:t>
            </a:r>
            <a:r>
              <a:rPr lang="it-IT" sz="2400" dirty="0" err="1">
                <a:ea typeface="Times New Roman" pitchFamily="108" charset="0"/>
                <a:cs typeface="Times New Roman" pitchFamily="108" charset="0"/>
              </a:rPr>
              <a:t>pentazocina</a:t>
            </a:r>
            <a:r>
              <a:rPr lang="it-IT" sz="2400" dirty="0">
                <a:ea typeface="Times New Roman" pitchFamily="108" charset="0"/>
                <a:cs typeface="Times New Roman" pitchFamily="108" charset="0"/>
              </a:rPr>
              <a:t>) e i derivati della tebaina (ad es. </a:t>
            </a:r>
            <a:r>
              <a:rPr lang="it-IT" sz="2400" dirty="0" err="1">
                <a:ea typeface="Times New Roman" pitchFamily="108" charset="0"/>
                <a:cs typeface="Times New Roman" pitchFamily="108" charset="0"/>
              </a:rPr>
              <a:t>buprenorfina</a:t>
            </a:r>
            <a:r>
              <a:rPr lang="it-IT" sz="2400" dirty="0">
                <a:ea typeface="Times New Roman" pitchFamily="108" charset="0"/>
                <a:cs typeface="Times New Roman" pitchFamily="108" charset="0"/>
              </a:rPr>
              <a:t>).</a:t>
            </a:r>
          </a:p>
        </p:txBody>
      </p:sp>
      <p:pic>
        <p:nvPicPr>
          <p:cNvPr id="4" name="Picture 3" descr="F69116-041-f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243" y="0"/>
            <a:ext cx="4261757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it-IT" dirty="0">
                <a:ea typeface="Times New Roman" pitchFamily="108" charset="0"/>
                <a:cs typeface="Times New Roman" pitchFamily="108" charset="0"/>
              </a:rPr>
              <a:t>Azioni della morfina</a:t>
            </a:r>
            <a:endParaRPr lang="it-IT" dirty="0">
              <a:ea typeface="Times" pitchFamily="108" charset="0"/>
              <a:cs typeface="Times" pitchFamily="10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200" b="1" dirty="0">
                <a:ea typeface="Times New Roman" pitchFamily="108" charset="0"/>
                <a:cs typeface="Times New Roman" pitchFamily="108" charset="0"/>
              </a:rPr>
              <a:t>Analgesia; riduce anche la componente emotiva del dolore (sistema </a:t>
            </a:r>
            <a:r>
              <a:rPr lang="it-IT" sz="2200" b="1" dirty="0" err="1">
                <a:ea typeface="Times New Roman" pitchFamily="108" charset="0"/>
                <a:cs typeface="Times New Roman" pitchFamily="108" charset="0"/>
              </a:rPr>
              <a:t>limbico</a:t>
            </a:r>
            <a:r>
              <a:rPr lang="it-IT" sz="2200" b="1" dirty="0">
                <a:ea typeface="Times New Roman" pitchFamily="108" charset="0"/>
                <a:cs typeface="Times New Roman" pitchFamily="108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dirty="0">
                <a:ea typeface="ＭＳ Ｐゴシック" pitchFamily="112" charset="-128"/>
                <a:cs typeface="ＭＳ Ｐゴシック" pitchFamily="112" charset="-128"/>
              </a:rPr>
              <a:t>si manifesta senza perdita di coscienza. E’ attiva soprattutto sul dolore cronico. Abolisce il dolore nocicettivo.                                                                            Riduce anche il dolore                                                   neuropatico derivante da                                                                  lesione di strutture                                                            neurofisiologiche; in questo                                                              caso riduce la sensazione                                                                       del dolore inteso come                                                                       sofferenza. In tale azione                                                                                     è importante anche                                                                    l’attività sedativa o                                                              euforizzante del farmaco.                                                                   Ha attività sia spinale che                                                         sopraspinale. </a:t>
            </a:r>
            <a:endParaRPr lang="it-IT" sz="2200" dirty="0">
              <a:ea typeface="ＭＳ Ｐゴシック" pitchFamily="108" charset="-128"/>
              <a:cs typeface="ＭＳ Ｐゴシック" pitchFamily="108" charset="-128"/>
            </a:endParaRPr>
          </a:p>
        </p:txBody>
      </p:sp>
      <p:pic>
        <p:nvPicPr>
          <p:cNvPr id="39940" name="Picture 4" descr="effetti degli oppioidi"/>
          <p:cNvPicPr>
            <a:picLocks noChangeAspect="1" noChangeArrowheads="1"/>
          </p:cNvPicPr>
          <p:nvPr/>
        </p:nvPicPr>
        <p:blipFill>
          <a:blip r:embed="rId3"/>
          <a:srcRect l="2901" t="5058" r="2840" b="2449"/>
          <a:stretch>
            <a:fillRect/>
          </a:stretch>
        </p:blipFill>
        <p:spPr bwMode="auto">
          <a:xfrm>
            <a:off x="4114800" y="3124200"/>
            <a:ext cx="4953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1" name="Text Box 217"/>
          <p:cNvSpPr txBox="1">
            <a:spLocks noChangeArrowheads="1"/>
          </p:cNvSpPr>
          <p:nvPr/>
        </p:nvSpPr>
        <p:spPr bwMode="auto">
          <a:xfrm>
            <a:off x="7434263" y="6343650"/>
            <a:ext cx="3683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b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000000"/>
              </a:solidFill>
              <a:ea typeface="Arial" pitchFamily="124" charset="0"/>
              <a:cs typeface="Arial" pitchFamily="124" charset="0"/>
            </a:endParaRPr>
          </a:p>
        </p:txBody>
      </p:sp>
      <p:sp>
        <p:nvSpPr>
          <p:cNvPr id="6363" name="Freeform 219"/>
          <p:cNvSpPr>
            <a:spLocks/>
          </p:cNvSpPr>
          <p:nvPr/>
        </p:nvSpPr>
        <p:spPr bwMode="auto">
          <a:xfrm rot="10800000" flipH="1">
            <a:off x="1874838" y="4572000"/>
            <a:ext cx="28194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00" y="0"/>
              </a:cxn>
              <a:cxn ang="0">
                <a:pos x="10800" y="21600"/>
              </a:cxn>
              <a:cxn ang="0">
                <a:pos x="2160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64" name="Freeform 220"/>
          <p:cNvSpPr>
            <a:spLocks/>
          </p:cNvSpPr>
          <p:nvPr/>
        </p:nvSpPr>
        <p:spPr bwMode="auto">
          <a:xfrm rot="-5400000">
            <a:off x="4427538" y="2857500"/>
            <a:ext cx="1981200" cy="144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00" y="0"/>
              </a:cxn>
              <a:cxn ang="0">
                <a:pos x="10800" y="21600"/>
              </a:cxn>
              <a:cxn ang="0">
                <a:pos x="21600" y="21600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65" name="Line 221"/>
          <p:cNvSpPr>
            <a:spLocks noChangeShapeType="1"/>
          </p:cNvSpPr>
          <p:nvPr/>
        </p:nvSpPr>
        <p:spPr bwMode="auto">
          <a:xfrm>
            <a:off x="6105525" y="2590800"/>
            <a:ext cx="1795463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66" name="Rectangle 222"/>
          <p:cNvSpPr>
            <a:spLocks/>
          </p:cNvSpPr>
          <p:nvPr/>
        </p:nvSpPr>
        <p:spPr bwMode="auto">
          <a:xfrm>
            <a:off x="3344863" y="4852988"/>
            <a:ext cx="3060700" cy="787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lnSpc>
                <a:spcPct val="60000"/>
              </a:lnSpc>
              <a:spcBef>
                <a:spcPts val="1300"/>
              </a:spcBef>
            </a:pPr>
            <a:r>
              <a:rPr lang="en-US" sz="2200" b="1">
                <a:solidFill>
                  <a:srgbClr val="000000"/>
                </a:solidFill>
                <a:latin typeface="+mj-lt"/>
                <a:ea typeface="Times New Roman" pitchFamily="124" charset="0"/>
                <a:cs typeface="Times New Roman" pitchFamily="124" charset="0"/>
                <a:sym typeface="Times New Roman" pitchFamily="124" charset="0"/>
              </a:rPr>
              <a:t>DOLORE LIEVE</a:t>
            </a:r>
          </a:p>
          <a:p>
            <a:pPr marL="39688">
              <a:lnSpc>
                <a:spcPct val="60000"/>
              </a:lnSpc>
              <a:spcBef>
                <a:spcPts val="1300"/>
              </a:spcBef>
            </a:pPr>
            <a:r>
              <a:rPr lang="en-US" sz="2200" b="1">
                <a:solidFill>
                  <a:srgbClr val="000000"/>
                </a:solidFill>
                <a:latin typeface="+mj-lt"/>
                <a:ea typeface="Times New Roman" pitchFamily="124" charset="0"/>
                <a:cs typeface="Times New Roman" pitchFamily="124" charset="0"/>
                <a:sym typeface="Times New Roman" pitchFamily="124" charset="0"/>
              </a:rPr>
              <a:t>(score ≤ 3)</a:t>
            </a:r>
          </a:p>
        </p:txBody>
      </p:sp>
      <p:sp>
        <p:nvSpPr>
          <p:cNvPr id="6367" name="Rectangle 223"/>
          <p:cNvSpPr>
            <a:spLocks/>
          </p:cNvSpPr>
          <p:nvPr/>
        </p:nvSpPr>
        <p:spPr bwMode="auto">
          <a:xfrm>
            <a:off x="4738688" y="3773488"/>
            <a:ext cx="3898900" cy="787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lnSpc>
                <a:spcPct val="60000"/>
              </a:lnSpc>
              <a:spcBef>
                <a:spcPts val="1300"/>
              </a:spcBef>
            </a:pPr>
            <a:r>
              <a:rPr lang="en-US" sz="2200" b="1">
                <a:solidFill>
                  <a:srgbClr val="000000"/>
                </a:solidFill>
                <a:latin typeface="+mj-lt"/>
                <a:ea typeface="Times New Roman" pitchFamily="124" charset="0"/>
                <a:cs typeface="Times New Roman" pitchFamily="124" charset="0"/>
                <a:sym typeface="Times New Roman" pitchFamily="124" charset="0"/>
              </a:rPr>
              <a:t>DOLORE MODERATO</a:t>
            </a:r>
          </a:p>
          <a:p>
            <a:pPr marL="39688">
              <a:lnSpc>
                <a:spcPct val="60000"/>
              </a:lnSpc>
              <a:spcBef>
                <a:spcPts val="1300"/>
              </a:spcBef>
            </a:pPr>
            <a:r>
              <a:rPr lang="en-US" sz="2200" b="1">
                <a:solidFill>
                  <a:srgbClr val="000000"/>
                </a:solidFill>
                <a:latin typeface="+mj-lt"/>
                <a:ea typeface="Times New Roman" pitchFamily="124" charset="0"/>
                <a:cs typeface="Times New Roman" pitchFamily="124" charset="0"/>
                <a:sym typeface="Times New Roman" pitchFamily="124" charset="0"/>
              </a:rPr>
              <a:t>(score 4-6)</a:t>
            </a:r>
          </a:p>
        </p:txBody>
      </p:sp>
      <p:sp>
        <p:nvSpPr>
          <p:cNvPr id="6368" name="Rectangle 224"/>
          <p:cNvSpPr>
            <a:spLocks/>
          </p:cNvSpPr>
          <p:nvPr/>
        </p:nvSpPr>
        <p:spPr bwMode="auto">
          <a:xfrm>
            <a:off x="6172200" y="2765425"/>
            <a:ext cx="2419350" cy="787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lnSpc>
                <a:spcPct val="60000"/>
              </a:lnSpc>
              <a:spcBef>
                <a:spcPts val="1300"/>
              </a:spcBef>
            </a:pPr>
            <a:r>
              <a:rPr lang="en-US" sz="2200" b="1" dirty="0">
                <a:solidFill>
                  <a:srgbClr val="000000"/>
                </a:solidFill>
                <a:latin typeface="+mj-lt"/>
                <a:ea typeface="Times New Roman" pitchFamily="124" charset="0"/>
                <a:cs typeface="Times New Roman" pitchFamily="124" charset="0"/>
                <a:sym typeface="Times New Roman" pitchFamily="124" charset="0"/>
              </a:rPr>
              <a:t>DOLORE GRAVE</a:t>
            </a:r>
          </a:p>
          <a:p>
            <a:pPr marL="39688">
              <a:lnSpc>
                <a:spcPct val="60000"/>
              </a:lnSpc>
              <a:spcBef>
                <a:spcPts val="1300"/>
              </a:spcBef>
            </a:pPr>
            <a:r>
              <a:rPr lang="en-US" sz="2200" b="1" dirty="0">
                <a:solidFill>
                  <a:srgbClr val="000000"/>
                </a:solidFill>
                <a:latin typeface="+mj-lt"/>
                <a:ea typeface="Times New Roman" pitchFamily="124" charset="0"/>
                <a:cs typeface="Times New Roman" pitchFamily="124" charset="0"/>
                <a:sym typeface="Times New Roman" pitchFamily="124" charset="0"/>
              </a:rPr>
              <a:t>(score ≥ 7)</a:t>
            </a:r>
          </a:p>
        </p:txBody>
      </p:sp>
      <p:sp>
        <p:nvSpPr>
          <p:cNvPr id="6369" name="Rectangle 225"/>
          <p:cNvSpPr>
            <a:spLocks/>
          </p:cNvSpPr>
          <p:nvPr/>
        </p:nvSpPr>
        <p:spPr bwMode="auto">
          <a:xfrm>
            <a:off x="215900" y="5041900"/>
            <a:ext cx="3365500" cy="825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>
              <a:lnSpc>
                <a:spcPct val="60000"/>
              </a:lnSpc>
              <a:spcBef>
                <a:spcPts val="1350"/>
              </a:spcBef>
            </a:pPr>
            <a:r>
              <a:rPr lang="en-US" sz="2000" dirty="0">
                <a:solidFill>
                  <a:schemeClr val="tx1"/>
                </a:solidFill>
                <a:latin typeface="+mj-lt"/>
                <a:ea typeface="Times New Roman" pitchFamily="124" charset="0"/>
                <a:cs typeface="Times New Roman" pitchFamily="124" charset="0"/>
                <a:sym typeface="Times New Roman" pitchFamily="124" charset="0"/>
              </a:rPr>
              <a:t>PARACETAMOLO</a:t>
            </a:r>
          </a:p>
          <a:p>
            <a:pPr marL="39688" algn="ctr">
              <a:lnSpc>
                <a:spcPct val="60000"/>
              </a:lnSpc>
              <a:spcBef>
                <a:spcPts val="1350"/>
              </a:spcBef>
            </a:pPr>
            <a:r>
              <a:rPr lang="en-US" sz="2000" dirty="0">
                <a:solidFill>
                  <a:schemeClr val="tx1"/>
                </a:solidFill>
                <a:latin typeface="+mj-lt"/>
                <a:ea typeface="Times New Roman" pitchFamily="124" charset="0"/>
                <a:cs typeface="Times New Roman" pitchFamily="124" charset="0"/>
                <a:sym typeface="Times New Roman" pitchFamily="124" charset="0"/>
              </a:rPr>
              <a:t>IBUPROFENE</a:t>
            </a:r>
          </a:p>
        </p:txBody>
      </p:sp>
      <p:sp>
        <p:nvSpPr>
          <p:cNvPr id="6370" name="Rectangle 226"/>
          <p:cNvSpPr>
            <a:spLocks/>
          </p:cNvSpPr>
          <p:nvPr/>
        </p:nvSpPr>
        <p:spPr bwMode="auto">
          <a:xfrm>
            <a:off x="139700" y="3441700"/>
            <a:ext cx="5118100" cy="1206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>
              <a:lnSpc>
                <a:spcPct val="60000"/>
              </a:lnSpc>
              <a:spcBef>
                <a:spcPts val="1350"/>
              </a:spcBef>
            </a:pPr>
            <a:r>
              <a:rPr lang="en-US" sz="2000" dirty="0">
                <a:solidFill>
                  <a:srgbClr val="000000"/>
                </a:solidFill>
                <a:latin typeface="+mj-lt"/>
                <a:ea typeface="Times New Roman" pitchFamily="124" charset="0"/>
                <a:cs typeface="Times New Roman" pitchFamily="124" charset="0"/>
                <a:sym typeface="Times New Roman" pitchFamily="124" charset="0"/>
              </a:rPr>
              <a:t>PARACETAMOLO-CODEINA</a:t>
            </a:r>
          </a:p>
          <a:p>
            <a:pPr marL="39688" algn="ctr">
              <a:lnSpc>
                <a:spcPct val="60000"/>
              </a:lnSpc>
              <a:spcBef>
                <a:spcPts val="1350"/>
              </a:spcBef>
            </a:pPr>
            <a:r>
              <a:rPr lang="en-US" sz="2000" dirty="0">
                <a:solidFill>
                  <a:srgbClr val="000000"/>
                </a:solidFill>
                <a:latin typeface="+mj-lt"/>
                <a:ea typeface="Times New Roman" pitchFamily="124" charset="0"/>
                <a:cs typeface="Times New Roman" pitchFamily="124" charset="0"/>
                <a:sym typeface="Times New Roman" pitchFamily="124" charset="0"/>
              </a:rPr>
              <a:t>KETOROLAC</a:t>
            </a:r>
          </a:p>
          <a:p>
            <a:pPr marL="39688" algn="ctr">
              <a:lnSpc>
                <a:spcPct val="60000"/>
              </a:lnSpc>
              <a:spcBef>
                <a:spcPts val="1350"/>
              </a:spcBef>
            </a:pPr>
            <a:r>
              <a:rPr lang="en-US" sz="2000" dirty="0">
                <a:solidFill>
                  <a:srgbClr val="000000"/>
                </a:solidFill>
                <a:latin typeface="+mj-lt"/>
                <a:ea typeface="Times New Roman" pitchFamily="124" charset="0"/>
                <a:cs typeface="Times New Roman" pitchFamily="124" charset="0"/>
                <a:sym typeface="Times New Roman" pitchFamily="124" charset="0"/>
              </a:rPr>
              <a:t>TRAMADOLO</a:t>
            </a:r>
          </a:p>
        </p:txBody>
      </p:sp>
      <p:sp>
        <p:nvSpPr>
          <p:cNvPr id="6371" name="Rectangle 227"/>
          <p:cNvSpPr>
            <a:spLocks/>
          </p:cNvSpPr>
          <p:nvPr/>
        </p:nvSpPr>
        <p:spPr bwMode="auto">
          <a:xfrm>
            <a:off x="3505200" y="2667000"/>
            <a:ext cx="3365500" cy="33178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>
              <a:lnSpc>
                <a:spcPct val="60000"/>
              </a:lnSpc>
              <a:spcBef>
                <a:spcPts val="1350"/>
              </a:spcBef>
            </a:pPr>
            <a:r>
              <a:rPr lang="en-US" sz="2000" dirty="0">
                <a:solidFill>
                  <a:srgbClr val="000000"/>
                </a:solidFill>
                <a:latin typeface="+mj-lt"/>
                <a:ea typeface="Times New Roman" pitchFamily="124" charset="0"/>
                <a:cs typeface="Times New Roman" pitchFamily="124" charset="0"/>
                <a:sym typeface="Times New Roman" pitchFamily="124" charset="0"/>
              </a:rPr>
              <a:t>OPPIOIODI</a:t>
            </a:r>
          </a:p>
        </p:txBody>
      </p:sp>
      <p:pic>
        <p:nvPicPr>
          <p:cNvPr id="12" name="Picture 21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44624"/>
            <a:ext cx="4464496" cy="254749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6" grpId="0" autoUpdateAnimBg="0"/>
      <p:bldP spid="6367" grpId="0" autoUpdateAnimBg="0"/>
      <p:bldP spid="6368" grpId="0" autoUpdateAnimBg="0"/>
      <p:bldP spid="6369" grpId="0" autoUpdateAnimBg="0"/>
      <p:bldP spid="6370" grpId="0" autoUpdateAnimBg="0"/>
      <p:bldP spid="637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ea typeface="ＭＳ Ｐゴシック" pitchFamily="108" charset="-128"/>
                <a:cs typeface="ＭＳ Ｐゴシック" pitchFamily="108" charset="-128"/>
              </a:rPr>
              <a:t>Uso degli oppioidi in Italia 2006 </a:t>
            </a:r>
            <a:r>
              <a:rPr lang="it-IT" sz="2400">
                <a:ea typeface="ＭＳ Ｐゴシック" pitchFamily="108" charset="-128"/>
                <a:cs typeface="ＭＳ Ｐゴシック" pitchFamily="108" charset="-128"/>
              </a:rPr>
              <a:t>(centro studi Mundipharma)</a:t>
            </a:r>
            <a:endParaRPr lang="it-IT">
              <a:ea typeface="ＭＳ Ｐゴシック" pitchFamily="108" charset="-128"/>
              <a:cs typeface="ＭＳ Ｐゴシック" pitchFamily="108" charset="-128"/>
            </a:endParaRPr>
          </a:p>
        </p:txBody>
      </p:sp>
      <p:graphicFrame>
        <p:nvGraphicFramePr>
          <p:cNvPr id="647189" name="Group 21"/>
          <p:cNvGraphicFramePr>
            <a:graphicFrameLocks noGrp="1"/>
          </p:cNvGraphicFramePr>
          <p:nvPr>
            <p:ph type="tbl" idx="1"/>
          </p:nvPr>
        </p:nvGraphicFramePr>
        <p:xfrm>
          <a:off x="685800" y="2286000"/>
          <a:ext cx="7772400" cy="2493011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Paese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Milioni di euro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Italia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30,482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Germania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597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Gran Bretagna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210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028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04800"/>
            <a:ext cx="55816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1029"/>
          <p:cNvSpPr txBox="1">
            <a:spLocks noChangeArrowheads="1"/>
          </p:cNvSpPr>
          <p:nvPr/>
        </p:nvSpPr>
        <p:spPr bwMode="auto">
          <a:xfrm>
            <a:off x="6461125" y="271463"/>
            <a:ext cx="1671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 i="1"/>
              <a:t>15 luglio 2008</a:t>
            </a:r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787"/>
            <a:ext cx="9144000" cy="3682425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158"/>
            <a:ext cx="9144000" cy="5221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400" y="5662990"/>
            <a:ext cx="9233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err="1"/>
              <a:t>2</a:t>
            </a:r>
            <a:r>
              <a:rPr lang="it-IT" sz="900" dirty="0"/>
              <a:t> giugno 2012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5364088" y="4797152"/>
            <a:ext cx="3600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5364088" y="5014688"/>
            <a:ext cx="3600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5364088" y="5240056"/>
            <a:ext cx="3600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5364088" y="5456080"/>
            <a:ext cx="3600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5364088" y="5672104"/>
            <a:ext cx="3600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5364088" y="5898984"/>
            <a:ext cx="3600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0"/>
            <a:ext cx="5162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49047"/>
      </p:ext>
    </p:extLst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it-IT">
                <a:ea typeface="Times New Roman" pitchFamily="108" charset="0"/>
                <a:cs typeface="Times New Roman" pitchFamily="108" charset="0"/>
              </a:rPr>
              <a:t>Azioni della morfina</a:t>
            </a:r>
            <a:endParaRPr lang="it-IT">
              <a:ea typeface="Times" pitchFamily="108" charset="0"/>
              <a:cs typeface="Times" pitchFamily="10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400" dirty="0">
                <a:ea typeface="Times New Roman" pitchFamily="108" charset="0"/>
                <a:cs typeface="Times New Roman" pitchFamily="108" charset="0"/>
              </a:rPr>
              <a:t>Euforia e sensazione di benessere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>
                <a:ea typeface="Times New Roman" pitchFamily="108" charset="0"/>
                <a:cs typeface="Times New Roman" pitchFamily="108" charset="0"/>
              </a:rPr>
              <a:t>Sedazione (sonnolenza e obnubilamento mentale più frequente nell’anziano)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>
                <a:ea typeface="Times New Roman" pitchFamily="108" charset="0"/>
                <a:cs typeface="Times New Roman" pitchFamily="108" charset="0"/>
              </a:rPr>
              <a:t>Depressione respiratoria (ridotta sensibilità alla CO</a:t>
            </a:r>
            <a:r>
              <a:rPr lang="it-IT" sz="2400" baseline="-25000" dirty="0">
                <a:ea typeface="Times New Roman" pitchFamily="108" charset="0"/>
                <a:cs typeface="Times New Roman" pitchFamily="108" charset="0"/>
              </a:rPr>
              <a:t>2</a:t>
            </a:r>
            <a:r>
              <a:rPr lang="it-IT" sz="2400" dirty="0">
                <a:ea typeface="Times New Roman" pitchFamily="108" charset="0"/>
                <a:cs typeface="Times New Roman" pitchFamily="108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>
                <a:ea typeface="Times New Roman" pitchFamily="108" charset="0"/>
                <a:cs typeface="Times New Roman" pitchFamily="108" charset="0"/>
              </a:rPr>
              <a:t>Soppressione del riflesso della tosse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>
                <a:ea typeface="Times New Roman" pitchFamily="108" charset="0"/>
                <a:cs typeface="Times New Roman" pitchFamily="108" charset="0"/>
              </a:rPr>
              <a:t>Nausea e vomito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>
                <a:ea typeface="Times New Roman" pitchFamily="108" charset="0"/>
                <a:cs typeface="Times New Roman" pitchFamily="108" charset="0"/>
              </a:rPr>
              <a:t>Costrizione pupillare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>
                <a:ea typeface="Times New Roman" pitchFamily="108" charset="0"/>
                <a:cs typeface="Times New Roman" pitchFamily="108" charset="0"/>
              </a:rPr>
              <a:t>Riduzione della motilità gastrointestinale (stipsi)    </a:t>
            </a:r>
            <a:r>
              <a:rPr lang="it-IT" sz="2400" dirty="0" err="1">
                <a:ea typeface="Times New Roman" pitchFamily="108" charset="0"/>
                <a:cs typeface="Times New Roman" pitchFamily="108" charset="0"/>
              </a:rPr>
              <a:t>metilnartrexone</a:t>
            </a:r>
            <a:r>
              <a:rPr lang="it-IT" sz="2400" dirty="0">
                <a:ea typeface="Times New Roman" pitchFamily="108" charset="0"/>
                <a:cs typeface="Times New Roman" pitchFamily="108" charset="0"/>
              </a:rPr>
              <a:t>; </a:t>
            </a:r>
            <a:r>
              <a:rPr lang="it-IT" sz="2400" dirty="0" err="1">
                <a:ea typeface="Times New Roman" pitchFamily="108" charset="0"/>
                <a:cs typeface="Times New Roman" pitchFamily="108" charset="0"/>
              </a:rPr>
              <a:t>loperamide</a:t>
            </a:r>
            <a:r>
              <a:rPr lang="it-IT" sz="2400" dirty="0">
                <a:ea typeface="Times New Roman" pitchFamily="108" charset="0"/>
                <a:cs typeface="Times New Roman" pitchFamily="108" charset="0"/>
              </a:rPr>
              <a:t> (</a:t>
            </a:r>
            <a:r>
              <a:rPr lang="it-IT" sz="2400" dirty="0" err="1">
                <a:ea typeface="Times New Roman" pitchFamily="108" charset="0"/>
                <a:cs typeface="Times New Roman" pitchFamily="108" charset="0"/>
              </a:rPr>
              <a:t>imodium</a:t>
            </a:r>
            <a:r>
              <a:rPr lang="it-IT" sz="2400" dirty="0">
                <a:ea typeface="Times New Roman" pitchFamily="108" charset="0"/>
                <a:cs typeface="Times New Roman" pitchFamily="108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>
                <a:ea typeface="Times New Roman" pitchFamily="108" charset="0"/>
                <a:cs typeface="Times New Roman" pitchFamily="108" charset="0"/>
              </a:rPr>
              <a:t>Contrazione dello sfintere di </a:t>
            </a:r>
            <a:r>
              <a:rPr lang="it-IT" sz="2400" dirty="0" err="1">
                <a:ea typeface="Times New Roman" pitchFamily="108" charset="0"/>
                <a:cs typeface="Times New Roman" pitchFamily="108" charset="0"/>
              </a:rPr>
              <a:t>Oddi</a:t>
            </a:r>
            <a:endParaRPr lang="it-IT" sz="2400" dirty="0">
              <a:ea typeface="Times New Roman" pitchFamily="108" charset="0"/>
              <a:cs typeface="Times New Roman" pitchFamily="10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400" dirty="0">
                <a:ea typeface="Times New Roman" pitchFamily="108" charset="0"/>
                <a:cs typeface="Times New Roman" pitchFamily="108" charset="0"/>
              </a:rPr>
              <a:t>Liberazione di istamina (prurito e orticaria)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>
                <a:ea typeface="Times New Roman" pitchFamily="108" charset="0"/>
                <a:cs typeface="Times New Roman" pitchFamily="108" charset="0"/>
              </a:rPr>
              <a:t>Effetto immunosoppressore</a:t>
            </a:r>
            <a:endParaRPr lang="it-IT" sz="2400" dirty="0">
              <a:ea typeface="ＭＳ Ｐゴシック" pitchFamily="108" charset="-128"/>
              <a:cs typeface="ＭＳ Ｐゴシック" pitchFamily="108" charset="-128"/>
            </a:endParaRPr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381000"/>
          </a:xfrm>
        </p:spPr>
        <p:txBody>
          <a:bodyPr/>
          <a:lstStyle/>
          <a:p>
            <a:pPr eaLnBrk="1" hangingPunct="1"/>
            <a:r>
              <a:rPr lang="it-IT">
                <a:ea typeface="Times New Roman" pitchFamily="108" charset="0"/>
                <a:cs typeface="Times New Roman" pitchFamily="108" charset="0"/>
              </a:rPr>
              <a:t>Tolleranza</a:t>
            </a:r>
            <a:endParaRPr lang="it-IT">
              <a:ea typeface="Times" pitchFamily="108" charset="0"/>
              <a:cs typeface="Times" pitchFamily="10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05800" cy="4191000"/>
          </a:xfrm>
        </p:spPr>
        <p:txBody>
          <a:bodyPr/>
          <a:lstStyle/>
          <a:p>
            <a:pPr eaLnBrk="1" hangingPunct="1"/>
            <a:r>
              <a:rPr lang="it-IT" sz="2800" dirty="0">
                <a:ea typeface="Times New Roman" pitchFamily="108" charset="0"/>
                <a:cs typeface="Times New Roman" pitchFamily="108" charset="0"/>
              </a:rPr>
              <a:t>La tolleranza si sviluppa rapidamente (ma clinicamente dopo 2 – 3 settimane); riguarda tutte le azioni della morfina con l’eccezione della stipsi e della miosi. </a:t>
            </a:r>
          </a:p>
          <a:p>
            <a:pPr eaLnBrk="1" hangingPunct="1"/>
            <a:r>
              <a:rPr lang="it-IT" sz="2800" dirty="0">
                <a:ea typeface="Times New Roman" pitchFamily="108" charset="0"/>
                <a:cs typeface="Times New Roman" pitchFamily="108" charset="0"/>
              </a:rPr>
              <a:t>Tolleranza crociata spesso parziale o incompleta (rotazione dell’oppioide)</a:t>
            </a:r>
          </a:p>
          <a:p>
            <a:pPr eaLnBrk="1" hangingPunct="1"/>
            <a:r>
              <a:rPr lang="it-IT" sz="2800" dirty="0">
                <a:ea typeface="Times New Roman" pitchFamily="108" charset="0"/>
                <a:cs typeface="Times New Roman" pitchFamily="108" charset="0"/>
              </a:rPr>
              <a:t>I meccanismi biochimici non sono chiari, ma potrebbero implicare alterazioni di tipo adattativo a carico dell'</a:t>
            </a:r>
            <a:r>
              <a:rPr lang="it-IT" sz="2800" dirty="0" err="1">
                <a:ea typeface="Times New Roman" pitchFamily="108" charset="0"/>
                <a:cs typeface="Times New Roman" pitchFamily="108" charset="0"/>
              </a:rPr>
              <a:t>adenilato</a:t>
            </a:r>
            <a:r>
              <a:rPr lang="it-IT" sz="2800" dirty="0">
                <a:ea typeface="Times New Roman" pitchFamily="108" charset="0"/>
                <a:cs typeface="Times New Roman" pitchFamily="108" charset="0"/>
              </a:rPr>
              <a:t> </a:t>
            </a:r>
            <a:r>
              <a:rPr lang="it-IT" sz="2800" dirty="0" err="1">
                <a:ea typeface="Times New Roman" pitchFamily="108" charset="0"/>
                <a:cs typeface="Times New Roman" pitchFamily="108" charset="0"/>
              </a:rPr>
              <a:t>ciclasi</a:t>
            </a:r>
            <a:r>
              <a:rPr lang="it-IT" sz="2800" dirty="0">
                <a:ea typeface="Times New Roman" pitchFamily="108" charset="0"/>
                <a:cs typeface="Times New Roman" pitchFamily="108" charset="0"/>
              </a:rPr>
              <a:t>. </a:t>
            </a:r>
          </a:p>
          <a:p>
            <a:pPr eaLnBrk="1" hangingPunct="1"/>
            <a:r>
              <a:rPr lang="it-IT" sz="2800" dirty="0">
                <a:ea typeface="Times New Roman" pitchFamily="108" charset="0"/>
                <a:cs typeface="Times New Roman" pitchFamily="108" charset="0"/>
              </a:rPr>
              <a:t>La tolleranza non è di origine farmacocinetica.</a:t>
            </a:r>
            <a:endParaRPr lang="en-GB" sz="2800" dirty="0">
              <a:ea typeface="Times" pitchFamily="108" charset="0"/>
              <a:cs typeface="Times" pitchFamily="108" charset="0"/>
            </a:endParaRP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/>
            <a:r>
              <a:rPr lang="it-IT">
                <a:ea typeface="Times New Roman" pitchFamily="108" charset="0"/>
                <a:cs typeface="Times New Roman" pitchFamily="108" charset="0"/>
              </a:rPr>
              <a:t>Peptidi oppioidi endogeni</a:t>
            </a:r>
            <a:endParaRPr lang="it-IT">
              <a:ea typeface="Times" pitchFamily="108" charset="0"/>
              <a:cs typeface="Times" pitchFamily="10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2438400"/>
          </a:xfrm>
        </p:spPr>
        <p:txBody>
          <a:bodyPr/>
          <a:lstStyle/>
          <a:p>
            <a:pPr eaLnBrk="1" hangingPunct="1"/>
            <a:r>
              <a:rPr lang="it-IT" sz="2000">
                <a:ea typeface="Times New Roman" pitchFamily="108" charset="0"/>
                <a:cs typeface="Times New Roman" pitchFamily="108" charset="0"/>
              </a:rPr>
              <a:t>Esistono tre principali famiglie di peptidi oppioidi endogeni, provvisti di attività analgesica e coinvolti in molte funzioni fisiologiche, ma non vengono utilizzati come farmaci.</a:t>
            </a:r>
          </a:p>
          <a:p>
            <a:pPr eaLnBrk="1" hangingPunct="1"/>
            <a:r>
              <a:rPr lang="it-IT" sz="2000">
                <a:ea typeface="Times New Roman" pitchFamily="108" charset="0"/>
                <a:cs typeface="Times New Roman" pitchFamily="108" charset="0"/>
              </a:rPr>
              <a:t>Sono i ligandi naturali dei recettori oppioidi</a:t>
            </a:r>
          </a:p>
          <a:p>
            <a:pPr eaLnBrk="1" hangingPunct="1"/>
            <a:r>
              <a:rPr lang="it-IT" sz="2000">
                <a:ea typeface="Times New Roman" pitchFamily="108" charset="0"/>
                <a:cs typeface="Times New Roman" pitchFamily="108" charset="0"/>
              </a:rPr>
              <a:t>Sono ampiamente distribuiti nel cervello, ma s</a:t>
            </a:r>
            <a:r>
              <a:rPr lang="en-GB" sz="2000">
                <a:ea typeface="Times" pitchFamily="108" charset="0"/>
                <a:cs typeface="Times" pitchFamily="108" charset="0"/>
              </a:rPr>
              <a:t>ono prodotti anche da altre cellule (ghiandole esocrine e endocrine, cellule del sistema immunitario)</a:t>
            </a:r>
          </a:p>
        </p:txBody>
      </p:sp>
      <p:pic>
        <p:nvPicPr>
          <p:cNvPr id="5" name="Picture 4" descr="F69116-016-f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259264"/>
            <a:ext cx="5334000" cy="3353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488400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Precursori </a:t>
            </a:r>
            <a:r>
              <a:rPr lang="it-IT" dirty="0" err="1"/>
              <a:t>polipeptidici</a:t>
            </a:r>
            <a:endParaRPr lang="it-IT" dirty="0"/>
          </a:p>
        </p:txBody>
      </p: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enza nom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3525"/>
            <a:ext cx="4360863" cy="456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Untitled-1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116632"/>
            <a:ext cx="3124200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539552" y="3429000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dirty="0" err="1"/>
              <a:t>Riciclizzazione</a:t>
            </a:r>
            <a:r>
              <a:rPr lang="it-IT" dirty="0"/>
              <a:t> recettoriale</a:t>
            </a:r>
          </a:p>
          <a:p>
            <a:pPr marL="342900" indent="-342900">
              <a:buFont typeface="Arial"/>
              <a:buChar char="•"/>
            </a:pPr>
            <a:r>
              <a:rPr lang="it-IT" dirty="0"/>
              <a:t>Disaccoppiamento recettoriale (disfunzione delle interazioni strutturali tra recettori, proteine G e secondi messaggeri)</a:t>
            </a:r>
          </a:p>
        </p:txBody>
      </p:sp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dirty="0">
                <a:solidFill>
                  <a:schemeClr val="tx1"/>
                </a:solidFill>
                <a:ea typeface="ＭＳ Ｐゴシック" pitchFamily="112" charset="-128"/>
                <a:cs typeface="ＭＳ Ｐゴシック" pitchFamily="112" charset="-128"/>
              </a:rPr>
              <a:t>Grado di tolleranza ad alcuni effetti degli oppioidi</a:t>
            </a:r>
          </a:p>
        </p:txBody>
      </p:sp>
      <p:graphicFrame>
        <p:nvGraphicFramePr>
          <p:cNvPr id="185380" name="Group 36"/>
          <p:cNvGraphicFramePr>
            <a:graphicFrameLocks noGrp="1"/>
          </p:cNvGraphicFramePr>
          <p:nvPr/>
        </p:nvGraphicFramePr>
        <p:xfrm>
          <a:off x="609600" y="2057400"/>
          <a:ext cx="7924800" cy="4632960"/>
        </p:xfrm>
        <a:graphic>
          <a:graphicData uri="http://schemas.openxmlformats.org/drawingml/2006/table">
            <a:tbl>
              <a:tblPr/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Elevato grado di tolleranza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Moderato grado di  </a:t>
                      </a:r>
                      <a:r>
                        <a:rPr kumimoji="0" lang="it-IT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tolleranza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Minimo grado o assenza di </a:t>
                      </a:r>
                      <a:r>
                        <a:rPr kumimoji="0" lang="it-IT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tolleranza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Analgesia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Euforia, disforia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Obnubilamento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Sedazione</a:t>
                      </a: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Depressione respiratoria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Effetto antidiuretico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Nausea e vomito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Effetto antitosse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Bradicardia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Miosi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Stipsi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381000"/>
          </a:xfrm>
        </p:spPr>
        <p:txBody>
          <a:bodyPr/>
          <a:lstStyle/>
          <a:p>
            <a:pPr eaLnBrk="1" hangingPunct="1"/>
            <a:r>
              <a:rPr lang="it-IT">
                <a:ea typeface="Times New Roman" pitchFamily="108" charset="0"/>
                <a:cs typeface="Times New Roman" pitchFamily="108" charset="0"/>
              </a:rPr>
              <a:t>Dipendenza</a:t>
            </a:r>
            <a:endParaRPr lang="it-IT">
              <a:ea typeface="Times" pitchFamily="108" charset="0"/>
              <a:cs typeface="Times" pitchFamily="10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724400"/>
          </a:xfrm>
        </p:spPr>
        <p:txBody>
          <a:bodyPr/>
          <a:lstStyle/>
          <a:p>
            <a:pPr eaLnBrk="1" hangingPunct="1"/>
            <a:r>
              <a:rPr lang="it-IT" sz="2600">
                <a:ea typeface="Times New Roman" pitchFamily="108" charset="0"/>
                <a:cs typeface="Times New Roman" pitchFamily="108" charset="0"/>
              </a:rPr>
              <a:t>La dipendenza è causata dagli agonisti dei recettori µ, e la sindrome da astinenza viene precipitata dagli antagonisti di questi recettori.</a:t>
            </a:r>
            <a:endParaRPr lang="en-GB" sz="2600">
              <a:ea typeface="Times" pitchFamily="108" charset="0"/>
              <a:cs typeface="Times" pitchFamily="108" charset="0"/>
            </a:endParaRPr>
          </a:p>
          <a:p>
            <a:pPr lvl="1" eaLnBrk="1" hangingPunct="1"/>
            <a:r>
              <a:rPr lang="it-IT" sz="2200">
                <a:ea typeface="Times New Roman" pitchFamily="108" charset="0"/>
                <a:cs typeface="Times New Roman" pitchFamily="108" charset="0"/>
              </a:rPr>
              <a:t>Dipendenza fisica, sindrome d’astinenza</a:t>
            </a:r>
          </a:p>
          <a:p>
            <a:pPr lvl="1" eaLnBrk="1" hangingPunct="1"/>
            <a:r>
              <a:rPr lang="it-IT" sz="2200">
                <a:ea typeface="Times New Roman" pitchFamily="108" charset="0"/>
                <a:cs typeface="Times New Roman" pitchFamily="108" charset="0"/>
              </a:rPr>
              <a:t>Dipendenza psichica, associata al craving; ramente si manifesta in pazienti che assumono gli oppioidi come analgesici.</a:t>
            </a:r>
            <a:endParaRPr lang="en-GB" sz="2200">
              <a:ea typeface="Times" pitchFamily="108" charset="0"/>
              <a:cs typeface="Times" pitchFamily="108" charset="0"/>
            </a:endParaRPr>
          </a:p>
          <a:p>
            <a:pPr eaLnBrk="1" hangingPunct="1"/>
            <a:r>
              <a:rPr lang="it-IT" sz="2600">
                <a:ea typeface="Times New Roman" pitchFamily="108" charset="0"/>
                <a:cs typeface="Times New Roman" pitchFamily="108" charset="0"/>
              </a:rPr>
              <a:t>Gli agonisti dei recettori µ a lunga durata d'azione, come il metadone, possono essere utilizzati per alleviare i sintomi dell'astinenza.</a:t>
            </a:r>
            <a:endParaRPr lang="en-GB" sz="2600">
              <a:ea typeface="Times" pitchFamily="108" charset="0"/>
              <a:cs typeface="Times" pitchFamily="108" charset="0"/>
            </a:endParaRPr>
          </a:p>
        </p:txBody>
      </p: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dirty="0">
                <a:solidFill>
                  <a:schemeClr val="tx1"/>
                </a:solidFill>
                <a:ea typeface="ＭＳ Ｐゴシック" pitchFamily="112" charset="-128"/>
                <a:cs typeface="ＭＳ Ｐゴシック" pitchFamily="112" charset="-128"/>
              </a:rPr>
              <a:t>Dipendenza fisica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t-IT" sz="2000">
                <a:ea typeface="ＭＳ Ｐゴシック" pitchFamily="112" charset="-128"/>
                <a:cs typeface="ＭＳ Ｐゴシック" pitchFamily="112" charset="-128"/>
              </a:rPr>
              <a:t>E’ una condizione che si sviluppa conseguentemente all’adattamento prodotto da un riequilibrio di meccanismi omeostatici in risposta all’uso ripetuto di farmaci.</a:t>
            </a:r>
          </a:p>
          <a:p>
            <a:pPr eaLnBrk="1" hangingPunct="1">
              <a:buFontTx/>
              <a:buNone/>
            </a:pPr>
            <a:r>
              <a:rPr lang="it-IT" sz="2000">
                <a:ea typeface="ＭＳ Ｐゴシック" pitchFamily="112" charset="-128"/>
                <a:cs typeface="ＭＳ Ｐゴシック" pitchFamily="112" charset="-128"/>
              </a:rPr>
              <a:t>Qualora la somministrazione del farmaco venga interrotta repentinamente si manifesta un nuovo sbilanciamento e i sistemi interessati devono nuovamente passare attraverso un processo di riadattamento e riequilibrio.</a:t>
            </a:r>
          </a:p>
          <a:p>
            <a:pPr eaLnBrk="1" hangingPunct="1">
              <a:buFontTx/>
              <a:buNone/>
            </a:pPr>
            <a:r>
              <a:rPr lang="it-IT" sz="2000">
                <a:ea typeface="ＭＳ Ｐゴシック" pitchFamily="112" charset="-128"/>
                <a:cs typeface="ＭＳ Ｐゴシック" pitchFamily="112" charset="-128"/>
              </a:rPr>
              <a:t>La comparsa di una sindrome di astinenza quando il farmaco viene sospeso repentinamente, è l’unica reale evidenza di dipendenza fisica.</a:t>
            </a:r>
          </a:p>
        </p:txBody>
      </p:sp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3200"/>
            <a:ext cx="7772400" cy="1143000"/>
          </a:xfrm>
        </p:spPr>
        <p:txBody>
          <a:bodyPr/>
          <a:lstStyle/>
          <a:p>
            <a:pPr eaLnBrk="1" hangingPunct="1"/>
            <a:r>
              <a:rPr lang="it-IT" sz="2800" dirty="0">
                <a:solidFill>
                  <a:schemeClr val="tx1"/>
                </a:solidFill>
                <a:ea typeface="ＭＳ Ｐゴシック" pitchFamily="112" charset="-128"/>
                <a:cs typeface="ＭＳ Ｐゴシック" pitchFamily="112" charset="-128"/>
              </a:rPr>
              <a:t>I pazienti che assumono farmaci per le corrette indicazioni terapeutiche e a dosi appropriate possono anch’essi mostrare segni di tolleranza, dipendenza fisica e sindrome di astinenza nel caso che l’assunzione del farmaco venga interrotta repentinamente e non gradualmente.</a:t>
            </a:r>
            <a:br>
              <a:rPr lang="it-IT" sz="2800" dirty="0">
                <a:solidFill>
                  <a:schemeClr val="tx1"/>
                </a:solidFill>
                <a:ea typeface="ＭＳ Ｐゴシック" pitchFamily="112" charset="-128"/>
                <a:cs typeface="ＭＳ Ｐゴシック" pitchFamily="112" charset="-128"/>
              </a:rPr>
            </a:br>
            <a:r>
              <a:rPr lang="it-IT" sz="2800" dirty="0">
                <a:solidFill>
                  <a:schemeClr val="tx1"/>
                </a:solidFill>
                <a:ea typeface="ＭＳ Ｐゴシック" pitchFamily="112" charset="-128"/>
                <a:cs typeface="ＭＳ Ｐゴシック" pitchFamily="112" charset="-128"/>
              </a:rPr>
              <a:t>Ciò non significa che siano tossico dipendenti; questi ultimi utilizzano le sostanze in senso d’abuso, a scopo non terapeutico e vanno incontro anche ad astinenza di tipo psichico.</a:t>
            </a:r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it-IT" sz="3600" dirty="0">
                <a:solidFill>
                  <a:schemeClr val="tx1"/>
                </a:solidFill>
                <a:ea typeface="ＭＳ Ｐゴシック" pitchFamily="112" charset="-128"/>
                <a:cs typeface="ＭＳ Ｐゴシック" pitchFamily="112" charset="-128"/>
              </a:rPr>
              <a:t>Sindrome d’astinenza da oppioidi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t-IT" sz="2000" b="1">
                <a:ea typeface="ＭＳ Ｐゴシック" pitchFamily="112" charset="-128"/>
                <a:cs typeface="ＭＳ Ｐゴシック" pitchFamily="112" charset="-128"/>
              </a:rPr>
              <a:t>Sintomi</a:t>
            </a:r>
            <a:r>
              <a:rPr lang="it-IT" sz="2000">
                <a:ea typeface="ＭＳ Ｐゴシック" pitchFamily="112" charset="-128"/>
                <a:cs typeface="ＭＳ Ｐゴシック" pitchFamily="112" charset="-128"/>
              </a:rPr>
              <a:t>:</a:t>
            </a:r>
          </a:p>
          <a:p>
            <a:pPr eaLnBrk="1" hangingPunct="1"/>
            <a:r>
              <a:rPr lang="it-IT" sz="2000">
                <a:ea typeface="ＭＳ Ｐゴシック" pitchFamily="112" charset="-128"/>
                <a:cs typeface="ＭＳ Ｐゴシック" pitchFamily="112" charset="-128"/>
              </a:rPr>
              <a:t>Craving</a:t>
            </a:r>
          </a:p>
          <a:p>
            <a:pPr eaLnBrk="1" hangingPunct="1"/>
            <a:r>
              <a:rPr lang="it-IT" sz="2000">
                <a:ea typeface="ＭＳ Ｐゴシック" pitchFamily="112" charset="-128"/>
                <a:cs typeface="ＭＳ Ｐゴシック" pitchFamily="112" charset="-128"/>
              </a:rPr>
              <a:t>Irriquietezza, instabilità</a:t>
            </a:r>
          </a:p>
          <a:p>
            <a:pPr eaLnBrk="1" hangingPunct="1"/>
            <a:r>
              <a:rPr lang="it-IT" sz="2000">
                <a:ea typeface="ＭＳ Ｐゴシック" pitchFamily="112" charset="-128"/>
                <a:cs typeface="ＭＳ Ｐゴシック" pitchFamily="112" charset="-128"/>
              </a:rPr>
              <a:t>Aumentata sensibilità al dolore</a:t>
            </a:r>
          </a:p>
          <a:p>
            <a:pPr eaLnBrk="1" hangingPunct="1"/>
            <a:r>
              <a:rPr lang="it-IT" sz="2000">
                <a:ea typeface="ＭＳ Ｐゴシック" pitchFamily="112" charset="-128"/>
                <a:cs typeface="ＭＳ Ｐゴシック" pitchFamily="112" charset="-128"/>
              </a:rPr>
              <a:t>Nausea e crampi</a:t>
            </a:r>
          </a:p>
          <a:p>
            <a:pPr eaLnBrk="1" hangingPunct="1"/>
            <a:r>
              <a:rPr lang="it-IT" sz="2000">
                <a:ea typeface="ＭＳ Ｐゴシック" pitchFamily="112" charset="-128"/>
                <a:cs typeface="ＭＳ Ｐゴシック" pitchFamily="112" charset="-128"/>
              </a:rPr>
              <a:t>Dolori muscolari</a:t>
            </a:r>
          </a:p>
          <a:p>
            <a:pPr eaLnBrk="1" hangingPunct="1"/>
            <a:r>
              <a:rPr lang="it-IT" sz="2000">
                <a:ea typeface="ＭＳ Ｐゴシック" pitchFamily="112" charset="-128"/>
                <a:cs typeface="ＭＳ Ｐゴシック" pitchFamily="112" charset="-128"/>
              </a:rPr>
              <a:t>Umore disforico</a:t>
            </a:r>
          </a:p>
          <a:p>
            <a:pPr eaLnBrk="1" hangingPunct="1"/>
            <a:r>
              <a:rPr lang="it-IT" sz="2000">
                <a:ea typeface="ＭＳ Ｐゴシック" pitchFamily="112" charset="-128"/>
                <a:cs typeface="ＭＳ Ｐゴシック" pitchFamily="112" charset="-128"/>
              </a:rPr>
              <a:t>Insonnia</a:t>
            </a:r>
          </a:p>
          <a:p>
            <a:pPr eaLnBrk="1" hangingPunct="1"/>
            <a:r>
              <a:rPr lang="it-IT" sz="2000">
                <a:ea typeface="ＭＳ Ｐゴシック" pitchFamily="112" charset="-128"/>
                <a:cs typeface="ＭＳ Ｐゴシック" pitchFamily="112" charset="-128"/>
              </a:rPr>
              <a:t>Ansia</a:t>
            </a:r>
          </a:p>
          <a:p>
            <a:pPr eaLnBrk="1" hangingPunct="1">
              <a:buFontTx/>
              <a:buNone/>
            </a:pPr>
            <a:endParaRPr lang="it-IT" sz="2000">
              <a:ea typeface="ＭＳ Ｐゴシック" pitchFamily="112" charset="-128"/>
              <a:cs typeface="ＭＳ Ｐゴシック" pitchFamily="112" charset="-128"/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t-IT" sz="2000" b="1">
                <a:ea typeface="ＭＳ Ｐゴシック" pitchFamily="112" charset="-128"/>
                <a:cs typeface="ＭＳ Ｐゴシック" pitchFamily="112" charset="-128"/>
              </a:rPr>
              <a:t>Segni</a:t>
            </a:r>
            <a:r>
              <a:rPr lang="it-IT" sz="2000">
                <a:ea typeface="ＭＳ Ｐゴシック" pitchFamily="112" charset="-128"/>
                <a:cs typeface="ＭＳ Ｐゴシック" pitchFamily="112" charset="-128"/>
              </a:rPr>
              <a:t>:</a:t>
            </a:r>
          </a:p>
          <a:p>
            <a:pPr eaLnBrk="1" hangingPunct="1"/>
            <a:r>
              <a:rPr lang="it-IT" sz="2000">
                <a:ea typeface="ＭＳ Ｐゴシック" pitchFamily="112" charset="-128"/>
                <a:cs typeface="ＭＳ Ｐゴシック" pitchFamily="112" charset="-128"/>
              </a:rPr>
              <a:t>Dilatazione pupillare</a:t>
            </a:r>
          </a:p>
          <a:p>
            <a:pPr eaLnBrk="1" hangingPunct="1"/>
            <a:r>
              <a:rPr lang="it-IT" sz="2000">
                <a:ea typeface="ＭＳ Ｐゴシック" pitchFamily="112" charset="-128"/>
                <a:cs typeface="ＭＳ Ｐゴシック" pitchFamily="112" charset="-128"/>
              </a:rPr>
              <a:t>Sudorazione</a:t>
            </a:r>
          </a:p>
          <a:p>
            <a:pPr eaLnBrk="1" hangingPunct="1"/>
            <a:r>
              <a:rPr lang="it-IT" sz="2000">
                <a:ea typeface="ＭＳ Ｐゴシック" pitchFamily="112" charset="-128"/>
                <a:cs typeface="ＭＳ Ｐゴシック" pitchFamily="112" charset="-128"/>
              </a:rPr>
              <a:t>Piloerezione</a:t>
            </a:r>
          </a:p>
          <a:p>
            <a:pPr eaLnBrk="1" hangingPunct="1"/>
            <a:r>
              <a:rPr lang="it-IT" sz="2000">
                <a:ea typeface="ＭＳ Ｐゴシック" pitchFamily="112" charset="-128"/>
                <a:cs typeface="ＭＳ Ｐゴシック" pitchFamily="112" charset="-128"/>
              </a:rPr>
              <a:t>Tachicardia</a:t>
            </a:r>
          </a:p>
          <a:p>
            <a:pPr eaLnBrk="1" hangingPunct="1"/>
            <a:r>
              <a:rPr lang="it-IT" sz="2000">
                <a:ea typeface="ＭＳ Ｐゴシック" pitchFamily="112" charset="-128"/>
                <a:cs typeface="ＭＳ Ｐゴシック" pitchFamily="112" charset="-128"/>
              </a:rPr>
              <a:t>Vomito e diarrea</a:t>
            </a:r>
          </a:p>
          <a:p>
            <a:pPr eaLnBrk="1" hangingPunct="1"/>
            <a:r>
              <a:rPr lang="it-IT" sz="2000">
                <a:ea typeface="ＭＳ Ｐゴシック" pitchFamily="112" charset="-128"/>
                <a:cs typeface="ＭＳ Ｐゴシック" pitchFamily="112" charset="-128"/>
              </a:rPr>
              <a:t>Ipertensione arteriosa</a:t>
            </a:r>
          </a:p>
          <a:p>
            <a:pPr eaLnBrk="1" hangingPunct="1"/>
            <a:r>
              <a:rPr lang="it-IT" sz="2000">
                <a:ea typeface="ＭＳ Ｐゴシック" pitchFamily="112" charset="-128"/>
                <a:cs typeface="ＭＳ Ｐゴシック" pitchFamily="112" charset="-128"/>
              </a:rPr>
              <a:t>Sbadigli</a:t>
            </a:r>
          </a:p>
          <a:p>
            <a:pPr eaLnBrk="1" hangingPunct="1"/>
            <a:r>
              <a:rPr lang="it-IT" sz="2000">
                <a:ea typeface="ＭＳ Ｐゴシック" pitchFamily="112" charset="-128"/>
                <a:cs typeface="ＭＳ Ｐゴシック" pitchFamily="112" charset="-128"/>
              </a:rPr>
              <a:t>Febbre</a:t>
            </a:r>
          </a:p>
          <a:p>
            <a:pPr eaLnBrk="1" hangingPunct="1">
              <a:buFontTx/>
              <a:buNone/>
            </a:pPr>
            <a:endParaRPr lang="it-IT" sz="2000">
              <a:ea typeface="ＭＳ Ｐゴシック" pitchFamily="112" charset="-128"/>
              <a:cs typeface="ＭＳ Ｐゴシック" pitchFamily="112" charset="-128"/>
            </a:endParaRPr>
          </a:p>
        </p:txBody>
      </p:sp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it-IT" sz="3600" dirty="0">
                <a:solidFill>
                  <a:schemeClr val="tx1"/>
                </a:solidFill>
                <a:ea typeface="ＭＳ Ｐゴシック" pitchFamily="112" charset="-128"/>
                <a:cs typeface="ＭＳ Ｐゴシック" pitchFamily="112" charset="-128"/>
              </a:rPr>
              <a:t>Intossicazione acuta da oppioidi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000" dirty="0">
                <a:ea typeface="ＭＳ Ｐゴシック" pitchFamily="112" charset="-128"/>
                <a:cs typeface="ＭＳ Ｐゴシック" pitchFamily="112" charset="-128"/>
              </a:rPr>
              <a:t>I pazienti che hanno assunto una dose troppo elevata di oppioidi, entrano in uno stato di stupore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dirty="0">
                <a:ea typeface="ＭＳ Ｐゴシック" pitchFamily="112" charset="-128"/>
                <a:cs typeface="ＭＳ Ｐゴシック" pitchFamily="112" charset="-128"/>
              </a:rPr>
              <a:t>Se la dose è ancora più elevata si va incontro al coma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dirty="0">
                <a:ea typeface="ＭＳ Ｐゴシック" pitchFamily="112" charset="-128"/>
                <a:cs typeface="ＭＳ Ｐゴシック" pitchFamily="112" charset="-128"/>
              </a:rPr>
              <a:t>La frequenza respiratoria diminuisce e può comparire cianosi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dirty="0">
                <a:ea typeface="ＭＳ Ｐゴシック" pitchFamily="112" charset="-128"/>
                <a:cs typeface="ＭＳ Ｐゴシック" pitchFamily="112" charset="-128"/>
              </a:rPr>
              <a:t>La pressione arteriosa cala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dirty="0">
                <a:ea typeface="ＭＳ Ｐゴシック" pitchFamily="112" charset="-128"/>
                <a:cs typeface="ＭＳ Ｐゴシック" pitchFamily="112" charset="-128"/>
              </a:rPr>
              <a:t>Le pupille divengono intensamente miotiche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dirty="0">
                <a:ea typeface="ＭＳ Ｐゴシック" pitchFamily="112" charset="-128"/>
                <a:cs typeface="ＭＳ Ｐゴシック" pitchFamily="112" charset="-128"/>
              </a:rPr>
              <a:t>Compare midriasi quando vi è un intenso stato di ipossia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dirty="0">
                <a:ea typeface="ＭＳ Ｐゴシック" pitchFamily="112" charset="-128"/>
                <a:cs typeface="ＭＳ Ｐゴシック" pitchFamily="112" charset="-128"/>
              </a:rPr>
              <a:t>Si riduce la formazione delle urine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dirty="0">
                <a:ea typeface="ＭＳ Ｐゴシック" pitchFamily="112" charset="-128"/>
                <a:cs typeface="ＭＳ Ｐゴシック" pitchFamily="112" charset="-128"/>
              </a:rPr>
              <a:t>La temperatura corporea cala, la cute diventa umida e fredda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dirty="0">
                <a:ea typeface="ＭＳ Ｐゴシック" pitchFamily="112" charset="-128"/>
                <a:cs typeface="ＭＳ Ｐゴシック" pitchFamily="112" charset="-128"/>
              </a:rPr>
              <a:t>La muscolatura scheletrica si rilassa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dirty="0">
                <a:ea typeface="ＭＳ Ｐゴシック" pitchFamily="112" charset="-128"/>
                <a:cs typeface="ＭＳ Ｐゴシック" pitchFamily="112" charset="-128"/>
              </a:rPr>
              <a:t>Compaiono i segni dello shock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dirty="0">
                <a:ea typeface="ＭＳ Ｐゴシック" pitchFamily="112" charset="-128"/>
                <a:cs typeface="ＭＳ Ｐゴシック" pitchFamily="112" charset="-128"/>
              </a:rPr>
              <a:t>La morte può avvenire per insufficienza respiratoria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dirty="0">
                <a:ea typeface="ＭＳ Ｐゴシック" pitchFamily="112" charset="-128"/>
                <a:cs typeface="ＭＳ Ｐゴシック" pitchFamily="112" charset="-128"/>
              </a:rPr>
              <a:t>Anche quando vi è una ripresa della respirazione vi può essere morte del paziente dovuta alle complicazioni irreversibili venutesi a creare.</a:t>
            </a:r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Analgesici oppioidi in commercio in Italia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Alcaloidi naturali dell’oppio: morfina cloridrato, morfina solfato</a:t>
            </a:r>
          </a:p>
          <a:p>
            <a:pPr eaLnBrk="1" hangingPunct="1"/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Derivati della </a:t>
            </a:r>
            <a:r>
              <a:rPr lang="it-IT" sz="2400" dirty="0" err="1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fenilpiperidina</a:t>
            </a:r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: </a:t>
            </a:r>
            <a:r>
              <a:rPr lang="it-IT" sz="2400" dirty="0" err="1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petidina</a:t>
            </a:r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 cloridrato, </a:t>
            </a:r>
            <a:r>
              <a:rPr lang="it-IT" sz="2400" dirty="0" err="1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fentanil</a:t>
            </a:r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 (</a:t>
            </a:r>
            <a:r>
              <a:rPr lang="it-IT" sz="2400" dirty="0" err="1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Durogesic</a:t>
            </a:r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, </a:t>
            </a:r>
            <a:r>
              <a:rPr lang="it-IT" sz="2400" dirty="0" err="1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Fentanest</a:t>
            </a:r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), </a:t>
            </a:r>
            <a:r>
              <a:rPr lang="it-IT" sz="2400" dirty="0" err="1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alfentanil</a:t>
            </a:r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, </a:t>
            </a:r>
            <a:r>
              <a:rPr lang="it-IT" sz="2400" dirty="0" err="1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sufentanil</a:t>
            </a:r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, </a:t>
            </a:r>
            <a:r>
              <a:rPr lang="it-IT" sz="2400" dirty="0" err="1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remifentanil</a:t>
            </a:r>
            <a:endParaRPr lang="it-IT" sz="2400" dirty="0">
              <a:solidFill>
                <a:srgbClr val="000000"/>
              </a:solidFill>
              <a:ea typeface="ＭＳ Ｐゴシック" pitchFamily="112" charset="-128"/>
              <a:cs typeface="ＭＳ Ｐゴシック" pitchFamily="112" charset="-128"/>
            </a:endParaRPr>
          </a:p>
          <a:p>
            <a:pPr eaLnBrk="1" hangingPunct="1"/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Derivati della </a:t>
            </a:r>
            <a:r>
              <a:rPr lang="it-IT" sz="2400" dirty="0" err="1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difenilpropilamina</a:t>
            </a:r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: </a:t>
            </a:r>
            <a:r>
              <a:rPr lang="it-IT" sz="2400" dirty="0" err="1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destropropossifene</a:t>
            </a:r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 (</a:t>
            </a:r>
            <a:r>
              <a:rPr lang="it-IT" sz="2400" dirty="0" err="1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Liberen</a:t>
            </a:r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)</a:t>
            </a:r>
          </a:p>
          <a:p>
            <a:pPr eaLnBrk="1" hangingPunct="1"/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Derivati del </a:t>
            </a:r>
            <a:r>
              <a:rPr lang="it-IT" sz="2400" dirty="0" err="1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benzomorfano</a:t>
            </a:r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: </a:t>
            </a:r>
            <a:r>
              <a:rPr lang="it-IT" sz="2400" dirty="0" err="1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pentazocina</a:t>
            </a:r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 (</a:t>
            </a:r>
            <a:r>
              <a:rPr lang="it-IT" sz="2400" dirty="0" err="1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Talwin</a:t>
            </a:r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)</a:t>
            </a:r>
          </a:p>
          <a:p>
            <a:pPr eaLnBrk="1" hangingPunct="1"/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Derivati dell’</a:t>
            </a:r>
            <a:r>
              <a:rPr lang="it-IT" sz="2400" dirty="0" err="1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oripavina</a:t>
            </a:r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: </a:t>
            </a:r>
            <a:r>
              <a:rPr lang="it-IT" sz="2400" dirty="0" err="1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buprenorfina</a:t>
            </a:r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 (</a:t>
            </a:r>
            <a:r>
              <a:rPr lang="it-IT" sz="2400" dirty="0" err="1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Temgesic</a:t>
            </a:r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)</a:t>
            </a:r>
          </a:p>
          <a:p>
            <a:pPr eaLnBrk="1" hangingPunct="1"/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Codeina (+ paracetamolo: </a:t>
            </a:r>
            <a:r>
              <a:rPr lang="it-IT" sz="2400" dirty="0" err="1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Coefferalgan</a:t>
            </a:r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, </a:t>
            </a:r>
            <a:r>
              <a:rPr lang="it-IT" sz="2400" dirty="0" err="1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Tachidol</a:t>
            </a:r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)</a:t>
            </a:r>
          </a:p>
          <a:p>
            <a:pPr eaLnBrk="1" hangingPunct="1"/>
            <a:r>
              <a:rPr lang="it-IT" sz="2400" dirty="0" err="1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Oxicodone</a:t>
            </a:r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 (</a:t>
            </a:r>
            <a:r>
              <a:rPr lang="it-IT" sz="2400" dirty="0" err="1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Oxycontin</a:t>
            </a:r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)</a:t>
            </a:r>
          </a:p>
          <a:p>
            <a:pPr eaLnBrk="1" hangingPunct="1"/>
            <a:r>
              <a:rPr lang="it-IT" sz="2400" dirty="0" err="1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Tramadolo</a:t>
            </a:r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 (</a:t>
            </a:r>
            <a:r>
              <a:rPr lang="it-IT" sz="2400" dirty="0" err="1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Contramal</a:t>
            </a:r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) agonista debole, blocca la </a:t>
            </a:r>
            <a:r>
              <a:rPr lang="it-IT" sz="2400" dirty="0" err="1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ricaptazione</a:t>
            </a:r>
            <a:r>
              <a:rPr lang="it-IT" sz="2400" dirty="0">
                <a:solidFill>
                  <a:srgbClr val="000000"/>
                </a:solidFill>
                <a:ea typeface="ＭＳ Ｐゴシック" pitchFamily="112" charset="-128"/>
                <a:cs typeface="ＭＳ Ｐゴシック" pitchFamily="112" charset="-128"/>
              </a:rPr>
              <a:t> di serotonina </a:t>
            </a:r>
          </a:p>
          <a:p>
            <a:pPr eaLnBrk="1" hangingPunct="1"/>
            <a:endParaRPr lang="it-IT" sz="2400" dirty="0">
              <a:solidFill>
                <a:srgbClr val="000000"/>
              </a:solidFill>
              <a:ea typeface="ＭＳ Ｐゴシック" pitchFamily="112" charset="-128"/>
              <a:cs typeface="ＭＳ Ｐゴシック" pitchFamily="112" charset="-128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262391" y="16423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3076034"/>
      </p:ext>
    </p:extLst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enza nome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3592513"/>
            <a:ext cx="8915400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it-IT">
                <a:ea typeface="ＭＳ Ｐゴシック" pitchFamily="108" charset="-128"/>
                <a:cs typeface="ＭＳ Ｐゴシック" pitchFamily="108" charset="-128"/>
              </a:rPr>
              <a:t>Eroina 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000">
                <a:ea typeface="ＭＳ Ｐゴシック" pitchFamily="108" charset="-128"/>
                <a:cs typeface="ＭＳ Ｐゴシック" pitchFamily="108" charset="-128"/>
              </a:rPr>
              <a:t>È molto più liposolubile della morfina e attraversa più rapidamente la BBB.</a:t>
            </a:r>
          </a:p>
          <a:p>
            <a:pPr eaLnBrk="1" hangingPunct="1">
              <a:lnSpc>
                <a:spcPct val="90000"/>
              </a:lnSpc>
            </a:pPr>
            <a:r>
              <a:rPr lang="it-IT" sz="2000">
                <a:ea typeface="ＭＳ Ｐゴシック" pitchFamily="108" charset="-128"/>
                <a:cs typeface="ＭＳ Ｐゴシック" pitchFamily="108" charset="-128"/>
              </a:rPr>
              <a:t>Di per sé è poco attiva, ma è un profarmaco della morfina</a:t>
            </a:r>
          </a:p>
        </p:txBody>
      </p:sp>
    </p:spTree>
    <p:extLst>
      <p:ext uri="{BB962C8B-B14F-4D97-AF65-F5344CB8AC3E}">
        <p14:creationId xmlns:p14="http://schemas.microsoft.com/office/powerpoint/2010/main" val="2661297535"/>
      </p:ext>
    </p:extLst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it-IT">
                <a:ea typeface="ＭＳ Ｐゴシック" pitchFamily="108" charset="-128"/>
                <a:cs typeface="ＭＳ Ｐゴシック" pitchFamily="108" charset="-128"/>
              </a:rPr>
              <a:t>Metadone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>
                <a:ea typeface="ＭＳ Ｐゴシック" pitchFamily="108" charset="-128"/>
                <a:cs typeface="ＭＳ Ｐゴシック" pitchFamily="108" charset="-128"/>
              </a:rPr>
              <a:t>Composto di sintesi a lunga durata d’azione, agonista dei recettori </a:t>
            </a:r>
            <a:r>
              <a:rPr lang="it-IT" sz="2800">
                <a:latin typeface="Lucida Grande" pitchFamily="108" charset="0"/>
                <a:ea typeface="Arial" pitchFamily="108" charset="0"/>
                <a:cs typeface="Arial" pitchFamily="108" charset="0"/>
              </a:rPr>
              <a:t>μ</a:t>
            </a:r>
            <a:r>
              <a:rPr lang="it-IT" sz="2800">
                <a:ea typeface="Arial" pitchFamily="108" charset="0"/>
                <a:cs typeface="Arial" pitchFamily="108" charset="0"/>
              </a:rPr>
              <a:t>, le cui azioni farmacologiche sono molto simili a quelle della morfina</a:t>
            </a:r>
            <a:endParaRPr lang="it-IT" sz="2800">
              <a:ea typeface="ＭＳ Ｐゴシック" pitchFamily="108" charset="-128"/>
              <a:cs typeface="ＭＳ Ｐゴシック" pitchFamily="108" charset="-128"/>
            </a:endParaRPr>
          </a:p>
        </p:txBody>
      </p:sp>
      <p:pic>
        <p:nvPicPr>
          <p:cNvPr id="37892" name="Picture 4" descr="Senza nome6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344863"/>
            <a:ext cx="868680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9972888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it-IT" sz="4200" dirty="0"/>
              <a:t>Sintesi di un mediatore peptidico</a:t>
            </a:r>
          </a:p>
        </p:txBody>
      </p:sp>
      <p:pic>
        <p:nvPicPr>
          <p:cNvPr id="3" name="Picture 2" descr="F69116-016-f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6893700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0" y="3581400"/>
            <a:ext cx="162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100 </a:t>
            </a:r>
            <a:r>
              <a:rPr lang="it-IT" sz="1400" dirty="0" err="1"/>
              <a:t>–</a:t>
            </a:r>
            <a:r>
              <a:rPr lang="it-IT" sz="1400" dirty="0"/>
              <a:t> 200 residui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0" y="4035623"/>
            <a:ext cx="1688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Lys-Lys</a:t>
            </a:r>
            <a:r>
              <a:rPr lang="it-IT" sz="1400" dirty="0"/>
              <a:t> o </a:t>
            </a:r>
            <a:r>
              <a:rPr lang="it-IT" sz="1400" dirty="0" err="1"/>
              <a:t>Lys-Arg</a:t>
            </a:r>
            <a:endParaRPr lang="it-IT" sz="1400" dirty="0"/>
          </a:p>
        </p:txBody>
      </p:sp>
    </p:spTree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6400800" cy="533400"/>
          </a:xfrm>
        </p:spPr>
        <p:txBody>
          <a:bodyPr/>
          <a:lstStyle/>
          <a:p>
            <a:pPr algn="l" eaLnBrk="1" hangingPunct="1"/>
            <a:r>
              <a:rPr lang="it-IT">
                <a:ea typeface="ＭＳ Ｐゴシック" pitchFamily="108" charset="-128"/>
                <a:cs typeface="ＭＳ Ｐゴシック" pitchFamily="108" charset="-128"/>
              </a:rPr>
              <a:t>Farmacocinetica della </a:t>
            </a:r>
            <a:br>
              <a:rPr lang="it-IT">
                <a:ea typeface="ＭＳ Ｐゴシック" pitchFamily="108" charset="-128"/>
                <a:cs typeface="ＭＳ Ｐゴシック" pitchFamily="108" charset="-128"/>
              </a:rPr>
            </a:br>
            <a:r>
              <a:rPr lang="it-IT">
                <a:ea typeface="ＭＳ Ｐゴシック" pitchFamily="108" charset="-128"/>
                <a:cs typeface="ＭＳ Ｐゴシック" pitchFamily="108" charset="-128"/>
              </a:rPr>
              <a:t>morfina e degli oppiacei</a:t>
            </a:r>
          </a:p>
        </p:txBody>
      </p:sp>
      <p:pic>
        <p:nvPicPr>
          <p:cNvPr id="56323" name="Picture 4" descr="vie di somm metabolismo"/>
          <p:cNvPicPr>
            <a:picLocks noChangeAspect="1" noChangeArrowheads="1"/>
          </p:cNvPicPr>
          <p:nvPr/>
        </p:nvPicPr>
        <p:blipFill>
          <a:blip r:embed="rId3"/>
          <a:srcRect l="3703" t="9520" r="51852" b="2107"/>
          <a:stretch>
            <a:fillRect/>
          </a:stretch>
        </p:blipFill>
        <p:spPr bwMode="auto">
          <a:xfrm>
            <a:off x="152400" y="2362200"/>
            <a:ext cx="27908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5" descr="vie di somministrazione"/>
          <p:cNvPicPr>
            <a:picLocks noChangeAspect="1" noChangeArrowheads="1"/>
          </p:cNvPicPr>
          <p:nvPr/>
        </p:nvPicPr>
        <p:blipFill>
          <a:blip r:embed="rId4"/>
          <a:srcRect l="29730" t="4485" r="1826" b="1207"/>
          <a:stretch>
            <a:fillRect/>
          </a:stretch>
        </p:blipFill>
        <p:spPr bwMode="auto">
          <a:xfrm>
            <a:off x="3033713" y="2305050"/>
            <a:ext cx="42814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6" descr="1405 Morphine pump [Converted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152400"/>
            <a:ext cx="19573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6156176" y="4437112"/>
            <a:ext cx="9406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Spray nasale</a:t>
            </a:r>
          </a:p>
        </p:txBody>
      </p:sp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940050" y="1676400"/>
            <a:ext cx="3238500" cy="528638"/>
            <a:chOff x="0" y="0"/>
            <a:chExt cx="2039" cy="333"/>
          </a:xfrm>
        </p:grpSpPr>
        <p:sp>
          <p:nvSpPr>
            <p:cNvPr id="60421" name="Rectangle 5"/>
            <p:cNvSpPr>
              <a:spLocks/>
            </p:cNvSpPr>
            <p:nvPr/>
          </p:nvSpPr>
          <p:spPr bwMode="auto">
            <a:xfrm>
              <a:off x="0" y="0"/>
              <a:ext cx="2026" cy="333"/>
            </a:xfrm>
            <a:prstGeom prst="rect">
              <a:avLst/>
            </a:prstGeom>
            <a:solidFill>
              <a:srgbClr val="FFFFFF"/>
            </a:solidFill>
            <a:ln w="57240" cap="flat">
              <a:solidFill>
                <a:srgbClr val="000066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60422" name="Rectangle 6"/>
            <p:cNvSpPr>
              <a:spLocks/>
            </p:cNvSpPr>
            <p:nvPr/>
          </p:nvSpPr>
          <p:spPr bwMode="auto">
            <a:xfrm>
              <a:off x="0" y="0"/>
              <a:ext cx="2039" cy="21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1360" bIns="0">
              <a:prstTxWarp prst="textNoShape">
                <a:avLst/>
              </a:prstTxWarp>
            </a:bodyPr>
            <a:lstStyle/>
            <a:p>
              <a:pPr marL="381000" indent="-339725">
                <a:spcBef>
                  <a:spcPts val="600"/>
                </a:spcBef>
                <a:tabLst>
                  <a:tab pos="381000" algn="l"/>
                  <a:tab pos="825500" algn="l"/>
                  <a:tab pos="1282700" algn="l"/>
                  <a:tab pos="1727200" algn="l"/>
                  <a:tab pos="2171700" algn="l"/>
                  <a:tab pos="2628900" algn="l"/>
                  <a:tab pos="3073400" algn="l"/>
                  <a:tab pos="3530600" algn="l"/>
                  <a:tab pos="3975100" algn="l"/>
                  <a:tab pos="4419600" algn="l"/>
                  <a:tab pos="4876800" algn="l"/>
                  <a:tab pos="5321300" algn="l"/>
                  <a:tab pos="5765800" algn="l"/>
                  <a:tab pos="6223000" algn="l"/>
                  <a:tab pos="6667500" algn="l"/>
                  <a:tab pos="7124700" algn="l"/>
                  <a:tab pos="7569200" algn="l"/>
                  <a:tab pos="8013700" algn="l"/>
                  <a:tab pos="8470900" algn="l"/>
                  <a:tab pos="8915400" algn="l"/>
                  <a:tab pos="9359900" algn="l"/>
                  <a:tab pos="9474200" algn="l"/>
                  <a:tab pos="10058400" algn="l"/>
                </a:tabLst>
              </a:pPr>
              <a:r>
                <a:rPr lang="en-US" sz="2400">
                  <a:solidFill>
                    <a:srgbClr val="000066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Formulazioni ORALI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635625" y="2636838"/>
            <a:ext cx="2997200" cy="576262"/>
            <a:chOff x="0" y="0"/>
            <a:chExt cx="1888" cy="363"/>
          </a:xfrm>
        </p:grpSpPr>
        <p:sp>
          <p:nvSpPr>
            <p:cNvPr id="60424" name="Rectangle 8"/>
            <p:cNvSpPr>
              <a:spLocks/>
            </p:cNvSpPr>
            <p:nvPr/>
          </p:nvSpPr>
          <p:spPr bwMode="auto">
            <a:xfrm>
              <a:off x="2" y="0"/>
              <a:ext cx="1868" cy="363"/>
            </a:xfrm>
            <a:prstGeom prst="rect">
              <a:avLst/>
            </a:prstGeom>
            <a:solidFill>
              <a:srgbClr val="FFFFFF"/>
            </a:solidFill>
            <a:ln w="57240" cap="flat">
              <a:solidFill>
                <a:srgbClr val="000066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60425" name="Rectangle 9"/>
            <p:cNvSpPr>
              <a:spLocks/>
            </p:cNvSpPr>
            <p:nvPr/>
          </p:nvSpPr>
          <p:spPr bwMode="auto">
            <a:xfrm>
              <a:off x="0" y="57"/>
              <a:ext cx="1888" cy="24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1360" bIns="0" anchor="ctr">
              <a:prstTxWarp prst="textNoShape">
                <a:avLst/>
              </a:prstTxWarp>
            </a:bodyPr>
            <a:lstStyle/>
            <a:p>
              <a:pPr marL="41275" algn="ctr">
                <a:tabLst>
                  <a:tab pos="38100" algn="l"/>
                  <a:tab pos="495300" algn="l"/>
                  <a:tab pos="939800" algn="l"/>
                  <a:tab pos="1384300" algn="l"/>
                  <a:tab pos="1841500" algn="l"/>
                  <a:tab pos="2286000" algn="l"/>
                  <a:tab pos="2730500" algn="l"/>
                  <a:tab pos="3187700" algn="l"/>
                  <a:tab pos="3632200" algn="l"/>
                  <a:tab pos="4089400" algn="l"/>
                  <a:tab pos="4533900" algn="l"/>
                  <a:tab pos="4978400" algn="l"/>
                  <a:tab pos="5435600" algn="l"/>
                  <a:tab pos="5880100" algn="l"/>
                  <a:tab pos="6324600" algn="l"/>
                  <a:tab pos="6781800" algn="l"/>
                  <a:tab pos="7226300" algn="l"/>
                  <a:tab pos="7683500" algn="l"/>
                  <a:tab pos="8128000" algn="l"/>
                  <a:tab pos="8572500" algn="l"/>
                  <a:tab pos="9029700" algn="l"/>
                  <a:tab pos="9029700" algn="l"/>
                  <a:tab pos="9144000" algn="l"/>
                </a:tabLst>
              </a:pPr>
              <a:r>
                <a:rPr lang="en-US" sz="2800">
                  <a:solidFill>
                    <a:srgbClr val="920000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ORAMORPH</a:t>
              </a:r>
              <a:r>
                <a:rPr lang="en-US" sz="2800" baseline="30000">
                  <a:solidFill>
                    <a:srgbClr val="920000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®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716463" y="3584575"/>
            <a:ext cx="4267200" cy="2282825"/>
            <a:chOff x="0" y="0"/>
            <a:chExt cx="2688" cy="1438"/>
          </a:xfrm>
        </p:grpSpPr>
        <p:sp>
          <p:nvSpPr>
            <p:cNvPr id="60427" name="Rectangle 11"/>
            <p:cNvSpPr>
              <a:spLocks/>
            </p:cNvSpPr>
            <p:nvPr/>
          </p:nvSpPr>
          <p:spPr bwMode="auto">
            <a:xfrm>
              <a:off x="0" y="0"/>
              <a:ext cx="2676" cy="1438"/>
            </a:xfrm>
            <a:prstGeom prst="rect">
              <a:avLst/>
            </a:prstGeom>
            <a:noFill/>
            <a:ln w="57240" cap="flat">
              <a:solidFill>
                <a:srgbClr val="000066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60428" name="Rectangle 12"/>
            <p:cNvSpPr>
              <a:spLocks/>
            </p:cNvSpPr>
            <p:nvPr/>
          </p:nvSpPr>
          <p:spPr bwMode="auto">
            <a:xfrm>
              <a:off x="0" y="0"/>
              <a:ext cx="2688" cy="1256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1360" bIns="0">
              <a:prstTxWarp prst="textNoShape">
                <a:avLst/>
              </a:prstTxWarp>
            </a:bodyPr>
            <a:lstStyle/>
            <a:p>
              <a:pPr marL="381000" indent="-339725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itchFamily="124" charset="0"/>
                <a:buChar char="•"/>
                <a:tabLst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</a:tabLst>
              </a:pPr>
              <a:r>
                <a:rPr 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Azione rapida</a:t>
              </a:r>
              <a:r>
                <a:rPr lang="en-US" sz="2400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  	</a:t>
              </a:r>
            </a:p>
            <a:p>
              <a:pPr marL="381000" indent="-339725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itchFamily="124" charset="0"/>
                <a:buChar char="•"/>
                <a:tabLst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</a:tabLst>
              </a:pPr>
              <a:r>
                <a:rPr lang="en-US" sz="2400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Per ricerca dose corretta  </a:t>
              </a:r>
            </a:p>
            <a:p>
              <a:pPr marL="381000" indent="-339725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itchFamily="124" charset="0"/>
                <a:buChar char="•"/>
                <a:tabLst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</a:tabLst>
              </a:pPr>
              <a:r>
                <a:rPr lang="en-US" sz="2400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Utile per esacerbazioni</a:t>
              </a:r>
            </a:p>
            <a:p>
              <a:pPr marL="381000" indent="-339725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itchFamily="124" charset="0"/>
                <a:buChar char="•"/>
                <a:tabLst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9525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  <a:tab pos="1866900" algn="l"/>
                </a:tabLst>
              </a:pPr>
              <a:r>
                <a:rPr lang="en-US" sz="2400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Picco tra 20-90 min dalla somministrazione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38163" y="2708275"/>
            <a:ext cx="3340100" cy="546100"/>
            <a:chOff x="0" y="0"/>
            <a:chExt cx="2104" cy="344"/>
          </a:xfrm>
        </p:grpSpPr>
        <p:sp>
          <p:nvSpPr>
            <p:cNvPr id="60430" name="Rectangle 14"/>
            <p:cNvSpPr>
              <a:spLocks/>
            </p:cNvSpPr>
            <p:nvPr/>
          </p:nvSpPr>
          <p:spPr bwMode="auto">
            <a:xfrm>
              <a:off x="0" y="0"/>
              <a:ext cx="2087" cy="344"/>
            </a:xfrm>
            <a:prstGeom prst="rect">
              <a:avLst/>
            </a:prstGeom>
            <a:solidFill>
              <a:srgbClr val="FFFFFF"/>
            </a:solidFill>
            <a:ln w="57240" cap="flat">
              <a:solidFill>
                <a:srgbClr val="000066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60431" name="Rectangle 15"/>
            <p:cNvSpPr>
              <a:spLocks/>
            </p:cNvSpPr>
            <p:nvPr/>
          </p:nvSpPr>
          <p:spPr bwMode="auto">
            <a:xfrm>
              <a:off x="0" y="48"/>
              <a:ext cx="2104" cy="24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1360" bIns="0" anchor="ctr">
              <a:prstTxWarp prst="textNoShape">
                <a:avLst/>
              </a:prstTxWarp>
            </a:bodyPr>
            <a:lstStyle/>
            <a:p>
              <a:pPr marL="41275" algn="ctr">
                <a:tabLst>
                  <a:tab pos="38100" algn="l"/>
                  <a:tab pos="495300" algn="l"/>
                  <a:tab pos="939800" algn="l"/>
                  <a:tab pos="1384300" algn="l"/>
                  <a:tab pos="1841500" algn="l"/>
                  <a:tab pos="2286000" algn="l"/>
                  <a:tab pos="2730500" algn="l"/>
                  <a:tab pos="3187700" algn="l"/>
                  <a:tab pos="3632200" algn="l"/>
                  <a:tab pos="4089400" algn="l"/>
                  <a:tab pos="4533900" algn="l"/>
                  <a:tab pos="4978400" algn="l"/>
                  <a:tab pos="5435600" algn="l"/>
                  <a:tab pos="5880100" algn="l"/>
                  <a:tab pos="6324600" algn="l"/>
                  <a:tab pos="6781800" algn="l"/>
                  <a:tab pos="7226300" algn="l"/>
                  <a:tab pos="7683500" algn="l"/>
                  <a:tab pos="8128000" algn="l"/>
                  <a:tab pos="8572500" algn="l"/>
                  <a:tab pos="9029700" algn="l"/>
                  <a:tab pos="9029700" algn="l"/>
                  <a:tab pos="9144000" algn="l"/>
                </a:tabLst>
              </a:pPr>
              <a:r>
                <a:rPr lang="en-US" sz="2400">
                  <a:solidFill>
                    <a:srgbClr val="920000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Ms Contin</a:t>
              </a:r>
              <a:r>
                <a:rPr lang="en-US" sz="2400" baseline="30000">
                  <a:solidFill>
                    <a:srgbClr val="920000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®</a:t>
              </a:r>
              <a:r>
                <a:rPr lang="en-US" sz="2800" baseline="30000">
                  <a:solidFill>
                    <a:srgbClr val="920000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 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04800" y="3581400"/>
            <a:ext cx="3860800" cy="2016125"/>
            <a:chOff x="0" y="0"/>
            <a:chExt cx="2432" cy="1270"/>
          </a:xfrm>
        </p:grpSpPr>
        <p:sp>
          <p:nvSpPr>
            <p:cNvPr id="60433" name="Rectangle 17"/>
            <p:cNvSpPr>
              <a:spLocks/>
            </p:cNvSpPr>
            <p:nvPr/>
          </p:nvSpPr>
          <p:spPr bwMode="auto">
            <a:xfrm>
              <a:off x="0" y="0"/>
              <a:ext cx="2420" cy="1270"/>
            </a:xfrm>
            <a:prstGeom prst="rect">
              <a:avLst/>
            </a:prstGeom>
            <a:noFill/>
            <a:ln w="57240" cap="flat">
              <a:solidFill>
                <a:srgbClr val="000066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60434" name="Rectangle 18"/>
            <p:cNvSpPr>
              <a:spLocks/>
            </p:cNvSpPr>
            <p:nvPr/>
          </p:nvSpPr>
          <p:spPr bwMode="auto">
            <a:xfrm>
              <a:off x="0" y="0"/>
              <a:ext cx="2432" cy="1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41360" bIns="0">
              <a:prstTxWarp prst="textNoShape">
                <a:avLst/>
              </a:prstTxWarp>
            </a:bodyPr>
            <a:lstStyle/>
            <a:p>
              <a:pPr marL="381000" indent="-339725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itchFamily="124" charset="0"/>
                <a:buChar char="•"/>
                <a:tabLst>
                  <a:tab pos="381000" algn="l"/>
                  <a:tab pos="381000" algn="l"/>
                  <a:tab pos="381000" algn="l"/>
                  <a:tab pos="381000" algn="l"/>
                  <a:tab pos="825500" algn="l"/>
                  <a:tab pos="825500" algn="l"/>
                  <a:tab pos="825500" algn="l"/>
                  <a:tab pos="825500" algn="l"/>
                  <a:tab pos="1282700" algn="l"/>
                  <a:tab pos="1282700" algn="l"/>
                  <a:tab pos="1282700" algn="l"/>
                  <a:tab pos="1282700" algn="l"/>
                  <a:tab pos="1727200" algn="l"/>
                  <a:tab pos="1727200" algn="l"/>
                  <a:tab pos="1727200" algn="l"/>
                  <a:tab pos="1727200" algn="l"/>
                  <a:tab pos="2171700" algn="l"/>
                  <a:tab pos="2171700" algn="l"/>
                  <a:tab pos="2171700" algn="l"/>
                  <a:tab pos="2171700" algn="l"/>
                  <a:tab pos="2628900" algn="l"/>
                  <a:tab pos="2628900" algn="l"/>
                  <a:tab pos="2628900" algn="l"/>
                  <a:tab pos="2628900" algn="l"/>
                  <a:tab pos="3073400" algn="l"/>
                  <a:tab pos="3073400" algn="l"/>
                  <a:tab pos="3073400" algn="l"/>
                  <a:tab pos="3073400" algn="l"/>
                  <a:tab pos="3530600" algn="l"/>
                  <a:tab pos="3530600" algn="l"/>
                  <a:tab pos="3530600" algn="l"/>
                  <a:tab pos="3530600" algn="l"/>
                </a:tabLst>
              </a:pPr>
              <a:r>
                <a:rPr lang="en-US" sz="2400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A </a:t>
              </a:r>
              <a:r>
                <a:rPr lang="en-US" sz="240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lento rilascio</a:t>
              </a:r>
            </a:p>
            <a:p>
              <a:pPr marL="381000" indent="-339725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itchFamily="124" charset="0"/>
                <a:buChar char="•"/>
                <a:tabLst>
                  <a:tab pos="381000" algn="l"/>
                  <a:tab pos="381000" algn="l"/>
                  <a:tab pos="381000" algn="l"/>
                  <a:tab pos="381000" algn="l"/>
                  <a:tab pos="825500" algn="l"/>
                  <a:tab pos="825500" algn="l"/>
                  <a:tab pos="825500" algn="l"/>
                  <a:tab pos="825500" algn="l"/>
                  <a:tab pos="1282700" algn="l"/>
                  <a:tab pos="1282700" algn="l"/>
                  <a:tab pos="1282700" algn="l"/>
                  <a:tab pos="1282700" algn="l"/>
                  <a:tab pos="1727200" algn="l"/>
                  <a:tab pos="1727200" algn="l"/>
                  <a:tab pos="1727200" algn="l"/>
                  <a:tab pos="1727200" algn="l"/>
                  <a:tab pos="2171700" algn="l"/>
                  <a:tab pos="2171700" algn="l"/>
                  <a:tab pos="2171700" algn="l"/>
                  <a:tab pos="2171700" algn="l"/>
                  <a:tab pos="2628900" algn="l"/>
                  <a:tab pos="2628900" algn="l"/>
                  <a:tab pos="2628900" algn="l"/>
                  <a:tab pos="2628900" algn="l"/>
                  <a:tab pos="3073400" algn="l"/>
                  <a:tab pos="3073400" algn="l"/>
                  <a:tab pos="3073400" algn="l"/>
                  <a:tab pos="3073400" algn="l"/>
                  <a:tab pos="3530600" algn="l"/>
                  <a:tab pos="3530600" algn="l"/>
                  <a:tab pos="3530600" algn="l"/>
                  <a:tab pos="3530600" algn="l"/>
                </a:tabLst>
              </a:pPr>
              <a:r>
                <a:rPr lang="en-US" sz="2400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Picco tra 150 min 200 min </a:t>
              </a:r>
              <a:r>
                <a:rPr lang="en-US" sz="1800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( 2-3 volte + tardi dell’Oramorph)</a:t>
              </a:r>
              <a:r>
                <a:rPr lang="en-US" sz="2400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 e secondo picco 4 -6 ore</a:t>
              </a:r>
            </a:p>
          </p:txBody>
        </p:sp>
      </p:grpSp>
      <p:pic>
        <p:nvPicPr>
          <p:cNvPr id="60436" name="Picture 2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966913" cy="2276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60437" name="Rectangle 21"/>
          <p:cNvSpPr>
            <a:spLocks/>
          </p:cNvSpPr>
          <p:nvPr/>
        </p:nvSpPr>
        <p:spPr bwMode="auto">
          <a:xfrm>
            <a:off x="304800" y="5943600"/>
            <a:ext cx="3276600" cy="73866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itchFamily="124" charset="0"/>
                <a:cs typeface="Times New Roman" pitchFamily="124" charset="0"/>
              </a:rPr>
              <a:t>Compresse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itchFamily="124" charset="0"/>
                <a:cs typeface="Times New Roman" pitchFamily="12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itchFamily="124" charset="0"/>
                <a:cs typeface="Times New Roman" pitchFamily="124" charset="0"/>
              </a:rPr>
              <a:t>da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itchFamily="124" charset="0"/>
                <a:cs typeface="Times New Roman" pitchFamily="124" charset="0"/>
              </a:rPr>
              <a:t> 15, 30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itchFamily="124" charset="0"/>
                <a:cs typeface="Times New Roman" pitchFamily="124" charset="0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itchFamily="124" charset="0"/>
                <a:cs typeface="Times New Roman" pitchFamily="124" charset="0"/>
              </a:rPr>
              <a:t> 60 mg </a:t>
            </a:r>
          </a:p>
        </p:txBody>
      </p:sp>
      <p:sp>
        <p:nvSpPr>
          <p:cNvPr id="60438" name="Rectangle 22"/>
          <p:cNvSpPr>
            <a:spLocks/>
          </p:cNvSpPr>
          <p:nvPr/>
        </p:nvSpPr>
        <p:spPr bwMode="auto">
          <a:xfrm>
            <a:off x="4660900" y="6083300"/>
            <a:ext cx="4330700" cy="774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2400" dirty="0">
                <a:solidFill>
                  <a:schemeClr val="tx1"/>
                </a:solidFill>
                <a:latin typeface="+mj-lt"/>
                <a:ea typeface="Times New Roman" pitchFamily="124" charset="0"/>
                <a:cs typeface="Times New Roman" pitchFamily="124" charset="0"/>
              </a:rPr>
              <a:t>Sol </a:t>
            </a:r>
            <a:r>
              <a:rPr lang="en-US" sz="2400" dirty="0" err="1">
                <a:solidFill>
                  <a:schemeClr val="tx1"/>
                </a:solidFill>
                <a:latin typeface="+mj-lt"/>
                <a:ea typeface="Times New Roman" pitchFamily="124" charset="0"/>
                <a:cs typeface="Times New Roman" pitchFamily="124" charset="0"/>
              </a:rPr>
              <a:t>orale</a:t>
            </a:r>
            <a:r>
              <a:rPr lang="en-US" sz="2400" dirty="0">
                <a:solidFill>
                  <a:schemeClr val="tx1"/>
                </a:solidFill>
                <a:latin typeface="+mj-lt"/>
                <a:ea typeface="Times New Roman" pitchFamily="124" charset="0"/>
                <a:cs typeface="Times New Roman" pitchFamily="124" charset="0"/>
              </a:rPr>
              <a:t> 5 ml  con 10 mg, 30 mg, 100 mg</a:t>
            </a:r>
          </a:p>
        </p:txBody>
      </p:sp>
      <p:sp>
        <p:nvSpPr>
          <p:cNvPr id="60439" name="Rectangle 23"/>
          <p:cNvSpPr>
            <a:spLocks/>
          </p:cNvSpPr>
          <p:nvPr/>
        </p:nvSpPr>
        <p:spPr bwMode="auto">
          <a:xfrm>
            <a:off x="2590800" y="381000"/>
            <a:ext cx="2765425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2400" b="1" dirty="0" err="1">
                <a:solidFill>
                  <a:schemeClr val="tx1"/>
                </a:solidFill>
                <a:ea typeface="Times New Roman" pitchFamily="124" charset="0"/>
                <a:cs typeface="Times New Roman" pitchFamily="124" charset="0"/>
              </a:rPr>
              <a:t>Morfina</a:t>
            </a:r>
            <a:r>
              <a:rPr lang="en-US" sz="2400" b="1" dirty="0">
                <a:solidFill>
                  <a:schemeClr val="tx1"/>
                </a:solidFill>
                <a:ea typeface="Times New Roman" pitchFamily="124" charset="0"/>
                <a:cs typeface="Times New Roman" pitchFamily="124" charset="0"/>
              </a:rPr>
              <a:t> fl </a:t>
            </a:r>
            <a:r>
              <a:rPr lang="en-US" sz="2400" b="1" dirty="0" err="1">
                <a:solidFill>
                  <a:schemeClr val="tx1"/>
                </a:solidFill>
                <a:ea typeface="Times New Roman" pitchFamily="124" charset="0"/>
                <a:cs typeface="Times New Roman" pitchFamily="124" charset="0"/>
              </a:rPr>
              <a:t>ev</a:t>
            </a:r>
            <a:r>
              <a:rPr lang="en-US" sz="2400" b="1" dirty="0">
                <a:solidFill>
                  <a:schemeClr val="tx1"/>
                </a:solidFill>
                <a:ea typeface="Times New Roman" pitchFamily="124" charset="0"/>
                <a:cs typeface="Times New Roman" pitchFamily="124" charset="0"/>
              </a:rPr>
              <a:t> 10 mg</a:t>
            </a:r>
            <a:r>
              <a:rPr lang="en-US" dirty="0">
                <a:solidFill>
                  <a:schemeClr val="tx1"/>
                </a:solidFill>
                <a:ea typeface="Times New Roman" pitchFamily="124" charset="0"/>
                <a:cs typeface="Times New Roman" pitchFamily="124" charset="0"/>
              </a:rPr>
              <a:t> </a:t>
            </a:r>
          </a:p>
        </p:txBody>
      </p:sp>
    </p:spTree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vie di somm metabolism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3" y="93663"/>
            <a:ext cx="8382000" cy="66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644521" y="2438400"/>
            <a:ext cx="2347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Biodisponibilità orale 25%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5235" y="1775690"/>
            <a:ext cx="91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Fentanyl</a:t>
            </a:r>
            <a:r>
              <a:rPr lang="it-IT" sz="1400" dirty="0"/>
              <a:t> </a:t>
            </a:r>
            <a:r>
              <a:rPr lang="it-IT" sz="1400" dirty="0" err="1"/>
              <a:t>nasal</a:t>
            </a:r>
            <a:r>
              <a:rPr lang="it-IT" sz="1400" dirty="0"/>
              <a:t> spray</a:t>
            </a:r>
          </a:p>
        </p:txBody>
      </p:sp>
    </p:spTree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1408 Opoids time to peak [Con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5738" y="76200"/>
            <a:ext cx="6232525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153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000" b="1" dirty="0">
                <a:ea typeface="ＭＳ Ｐゴシック" pitchFamily="112" charset="-128"/>
                <a:cs typeface="ＭＳ Ｐゴシック" pitchFamily="112" charset="-128"/>
              </a:rPr>
              <a:t>Metadone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dirty="0">
                <a:ea typeface="ＭＳ Ｐゴシック" pitchFamily="112" charset="-128"/>
                <a:cs typeface="ＭＳ Ｐゴシック" pitchFamily="112" charset="-128"/>
              </a:rPr>
              <a:t>Principalmente agonista </a:t>
            </a:r>
            <a:r>
              <a:rPr lang="it-IT" sz="2000" dirty="0">
                <a:ea typeface="ＭＳ Ｐゴシック" pitchFamily="112" charset="-128"/>
                <a:cs typeface="ＭＳ Ｐゴシック" pitchFamily="112" charset="-128"/>
                <a:sym typeface="Symbol" pitchFamily="112" charset="2"/>
              </a:rPr>
              <a:t> con proprietà farmacologiche simili a quelle della morfina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dirty="0">
                <a:ea typeface="ＭＳ Ｐゴシック" pitchFamily="112" charset="-128"/>
                <a:cs typeface="ＭＳ Ｐゴシック" pitchFamily="112" charset="-128"/>
                <a:sym typeface="Symbol" pitchFamily="112" charset="2"/>
              </a:rPr>
              <a:t>Assorbito per </a:t>
            </a:r>
            <a:r>
              <a:rPr lang="it-IT" sz="2000" dirty="0" err="1">
                <a:ea typeface="ＭＳ Ｐゴシック" pitchFamily="112" charset="-128"/>
                <a:cs typeface="ＭＳ Ｐゴシック" pitchFamily="112" charset="-128"/>
                <a:sym typeface="Symbol" pitchFamily="112" charset="2"/>
              </a:rPr>
              <a:t>os</a:t>
            </a:r>
            <a:r>
              <a:rPr lang="it-IT" sz="2000" dirty="0">
                <a:ea typeface="ＭＳ Ｐゴシック" pitchFamily="112" charset="-128"/>
                <a:cs typeface="ＭＳ Ｐゴシック" pitchFamily="112" charset="-128"/>
                <a:sym typeface="Symbol" pitchFamily="112" charset="2"/>
              </a:rPr>
              <a:t> con picco plasmatico dopo </a:t>
            </a:r>
            <a:r>
              <a:rPr lang="it-IT" sz="2000" dirty="0" err="1">
                <a:ea typeface="ＭＳ Ｐゴシック" pitchFamily="112" charset="-128"/>
                <a:cs typeface="ＭＳ Ｐゴシック" pitchFamily="112" charset="-128"/>
                <a:sym typeface="Symbol" pitchFamily="112" charset="2"/>
              </a:rPr>
              <a:t>4</a:t>
            </a:r>
            <a:r>
              <a:rPr lang="it-IT" sz="2000" dirty="0">
                <a:ea typeface="ＭＳ Ｐゴシック" pitchFamily="112" charset="-128"/>
                <a:cs typeface="ＭＳ Ｐゴシック" pitchFamily="112" charset="-128"/>
                <a:sym typeface="Symbol" pitchFamily="112" charset="2"/>
              </a:rPr>
              <a:t> ore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dirty="0">
                <a:ea typeface="ＭＳ Ｐゴシック" pitchFamily="112" charset="-128"/>
                <a:cs typeface="ＭＳ Ｐゴシック" pitchFamily="112" charset="-128"/>
                <a:sym typeface="Symbol" pitchFamily="112" charset="2"/>
              </a:rPr>
              <a:t>90% legato alle proteine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dirty="0">
                <a:ea typeface="ＭＳ Ｐゴシック" pitchFamily="112" charset="-128"/>
                <a:cs typeface="ＭＳ Ｐゴシック" pitchFamily="112" charset="-128"/>
                <a:sym typeface="Symbol" pitchFamily="112" charset="2"/>
              </a:rPr>
              <a:t>Sottoposto a </a:t>
            </a:r>
            <a:r>
              <a:rPr lang="it-IT" sz="2000" dirty="0" err="1">
                <a:ea typeface="ＭＳ Ｐゴシック" pitchFamily="112" charset="-128"/>
                <a:cs typeface="ＭＳ Ｐゴシック" pitchFamily="112" charset="-128"/>
                <a:sym typeface="Symbol" pitchFamily="112" charset="2"/>
              </a:rPr>
              <a:t>biotrasformazione</a:t>
            </a:r>
            <a:r>
              <a:rPr lang="it-IT" sz="2000" dirty="0">
                <a:ea typeface="ＭＳ Ｐゴシック" pitchFamily="112" charset="-128"/>
                <a:cs typeface="ＭＳ Ｐゴシック" pitchFamily="112" charset="-128"/>
                <a:sym typeface="Symbol" pitchFamily="112" charset="2"/>
              </a:rPr>
              <a:t> epatica</a:t>
            </a:r>
          </a:p>
          <a:p>
            <a:pPr eaLnBrk="1" hangingPunct="1">
              <a:lnSpc>
                <a:spcPct val="90000"/>
              </a:lnSpc>
            </a:pPr>
            <a:r>
              <a:rPr lang="it-IT" sz="2000" dirty="0">
                <a:ea typeface="ＭＳ Ｐゴシック" pitchFamily="112" charset="-128"/>
                <a:cs typeface="ＭＳ Ｐゴシック" pitchFamily="112" charset="-128"/>
                <a:sym typeface="Symbol" pitchFamily="112" charset="2"/>
              </a:rPr>
              <a:t>Emivita 15 </a:t>
            </a:r>
            <a:r>
              <a:rPr lang="it-IT" sz="2000" dirty="0" err="1">
                <a:ea typeface="ＭＳ Ｐゴシック" pitchFamily="112" charset="-128"/>
                <a:cs typeface="ＭＳ Ｐゴシック" pitchFamily="112" charset="-128"/>
                <a:sym typeface="Symbol" pitchFamily="112" charset="2"/>
              </a:rPr>
              <a:t>–</a:t>
            </a:r>
            <a:r>
              <a:rPr lang="it-IT" sz="2000" dirty="0">
                <a:ea typeface="ＭＳ Ｐゴシック" pitchFamily="112" charset="-128"/>
                <a:cs typeface="ＭＳ Ｐゴシック" pitchFamily="112" charset="-128"/>
                <a:sym typeface="Symbol" pitchFamily="112" charset="2"/>
              </a:rPr>
              <a:t> 40 ore</a:t>
            </a:r>
          </a:p>
          <a:p>
            <a:pPr eaLnBrk="1" hangingPunct="1">
              <a:lnSpc>
                <a:spcPct val="90000"/>
              </a:lnSpc>
            </a:pPr>
            <a:endParaRPr lang="it-IT" sz="2000" dirty="0">
              <a:ea typeface="ＭＳ Ｐゴシック" pitchFamily="112" charset="-128"/>
              <a:cs typeface="ＭＳ Ｐゴシック" pitchFamily="112" charset="-128"/>
              <a:sym typeface="Symbol" pitchFamily="112" charset="2"/>
            </a:endParaRPr>
          </a:p>
          <a:p>
            <a:pPr marL="381000">
              <a:spcBef>
                <a:spcPct val="0"/>
              </a:spcBef>
              <a:buNone/>
            </a:pPr>
            <a:r>
              <a:rPr lang="en-US" sz="2000" b="1" dirty="0" err="1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Fentanil</a:t>
            </a:r>
            <a:endParaRPr lang="en-US" sz="2000" b="1" dirty="0">
              <a:latin typeface="Comic Sans MS" pitchFamily="124" charset="0"/>
              <a:ea typeface="Comic Sans MS" pitchFamily="124" charset="0"/>
              <a:cs typeface="Comic Sans MS" pitchFamily="124" charset="0"/>
              <a:sym typeface="Comic Sans MS" pitchFamily="124" charset="0"/>
            </a:endParaRPr>
          </a:p>
          <a:p>
            <a:pPr marL="381000">
              <a:spcBef>
                <a:spcPct val="0"/>
              </a:spcBef>
            </a:pPr>
            <a:r>
              <a:rPr lang="en-US" sz="2000" dirty="0" err="1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Oppioide</a:t>
            </a:r>
            <a:r>
              <a:rPr lang="en-US" sz="2000" dirty="0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 </a:t>
            </a:r>
            <a:r>
              <a:rPr lang="en-US" sz="2000" dirty="0" err="1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sintetico</a:t>
            </a:r>
            <a:r>
              <a:rPr lang="en-US" sz="2000" dirty="0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 molto </a:t>
            </a:r>
            <a:r>
              <a:rPr lang="en-US" sz="2000" dirty="0" err="1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liposolubile</a:t>
            </a:r>
            <a:endParaRPr lang="en-US" sz="2000" dirty="0">
              <a:latin typeface="Comic Sans MS" pitchFamily="124" charset="0"/>
              <a:ea typeface="Comic Sans MS" pitchFamily="124" charset="0"/>
              <a:cs typeface="Comic Sans MS" pitchFamily="124" charset="0"/>
              <a:sym typeface="Comic Sans MS" pitchFamily="124" charset="0"/>
            </a:endParaRPr>
          </a:p>
          <a:p>
            <a:pPr marL="381000">
              <a:spcBef>
                <a:spcPct val="0"/>
              </a:spcBef>
            </a:pPr>
            <a:r>
              <a:rPr lang="en-US" sz="2000" dirty="0" err="1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Rapida</a:t>
            </a:r>
            <a:r>
              <a:rPr lang="en-US" sz="2000" dirty="0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 </a:t>
            </a:r>
            <a:r>
              <a:rPr lang="en-US" sz="2000" dirty="0" err="1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insorgenza</a:t>
            </a:r>
            <a:r>
              <a:rPr lang="en-US" sz="2000" dirty="0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 </a:t>
            </a:r>
            <a:r>
              <a:rPr lang="en-US" sz="2000" dirty="0" err="1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e</a:t>
            </a:r>
            <a:r>
              <a:rPr lang="en-US" sz="2000" dirty="0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 </a:t>
            </a:r>
            <a:r>
              <a:rPr lang="en-US" sz="2000" dirty="0" err="1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breve</a:t>
            </a:r>
            <a:r>
              <a:rPr lang="en-US" sz="2000" dirty="0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 </a:t>
            </a:r>
            <a:r>
              <a:rPr lang="en-US" sz="2000" dirty="0" err="1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durata</a:t>
            </a:r>
            <a:r>
              <a:rPr lang="en-US" sz="2000" dirty="0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 </a:t>
            </a:r>
            <a:r>
              <a:rPr lang="en-US" sz="2000" dirty="0" err="1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d’azione</a:t>
            </a:r>
            <a:endParaRPr lang="en-US" sz="2000" dirty="0">
              <a:latin typeface="Comic Sans MS" pitchFamily="124" charset="0"/>
              <a:sym typeface="Comic Sans MS" pitchFamily="124" charset="0"/>
            </a:endParaRPr>
          </a:p>
          <a:p>
            <a:pPr marL="381000">
              <a:spcBef>
                <a:spcPct val="0"/>
              </a:spcBef>
            </a:pPr>
            <a:r>
              <a:rPr lang="en-US" sz="2000" dirty="0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50-100 volte </a:t>
            </a:r>
            <a:r>
              <a:rPr lang="en-US" sz="2000" dirty="0" err="1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più</a:t>
            </a:r>
            <a:r>
              <a:rPr lang="en-US" sz="2000" dirty="0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 </a:t>
            </a:r>
            <a:r>
              <a:rPr lang="en-US" sz="2000" dirty="0" err="1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potente</a:t>
            </a:r>
            <a:r>
              <a:rPr lang="en-US" sz="2000" dirty="0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 </a:t>
            </a:r>
            <a:r>
              <a:rPr lang="en-US" sz="2000" dirty="0" err="1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della</a:t>
            </a:r>
            <a:r>
              <a:rPr lang="en-US" sz="2000" dirty="0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 </a:t>
            </a:r>
            <a:r>
              <a:rPr lang="en-US" sz="2000" dirty="0" err="1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morfina</a:t>
            </a:r>
            <a:endParaRPr lang="en-US" sz="2000" dirty="0">
              <a:latin typeface="Comic Sans MS" pitchFamily="124" charset="0"/>
              <a:sym typeface="Comic Sans MS" pitchFamily="124" charset="0"/>
            </a:endParaRPr>
          </a:p>
          <a:p>
            <a:pPr marL="381000">
              <a:spcBef>
                <a:spcPct val="0"/>
              </a:spcBef>
            </a:pPr>
            <a:r>
              <a:rPr lang="en-US" sz="2000" dirty="0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Non </a:t>
            </a:r>
            <a:r>
              <a:rPr lang="en-US" sz="2000" dirty="0" err="1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rilascia</a:t>
            </a:r>
            <a:r>
              <a:rPr lang="en-US" sz="2000" dirty="0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 </a:t>
            </a:r>
            <a:r>
              <a:rPr lang="en-US" sz="2000" dirty="0" err="1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istamina</a:t>
            </a:r>
            <a:r>
              <a:rPr lang="en-US" sz="2000" dirty="0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, </a:t>
            </a:r>
            <a:r>
              <a:rPr lang="en-US" sz="2000" dirty="0" err="1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meno</a:t>
            </a:r>
            <a:r>
              <a:rPr lang="en-US" sz="2000" dirty="0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 </a:t>
            </a:r>
            <a:r>
              <a:rPr lang="en-US" sz="2000" dirty="0" err="1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effetti</a:t>
            </a:r>
            <a:r>
              <a:rPr lang="en-US" sz="2000" dirty="0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 </a:t>
            </a:r>
            <a:r>
              <a:rPr lang="en-US" sz="2000" dirty="0" err="1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cardiovascolari</a:t>
            </a:r>
            <a:r>
              <a:rPr lang="en-US" sz="2000" dirty="0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 </a:t>
            </a:r>
            <a:r>
              <a:rPr lang="en-US" sz="2000" dirty="0" err="1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della</a:t>
            </a:r>
            <a:r>
              <a:rPr lang="en-US" sz="2000" dirty="0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 </a:t>
            </a:r>
            <a:r>
              <a:rPr lang="en-US" sz="2000" dirty="0" err="1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morfina</a:t>
            </a:r>
            <a:endParaRPr lang="en-US" sz="2000" dirty="0">
              <a:latin typeface="Comic Sans MS" pitchFamily="124" charset="0"/>
              <a:sym typeface="Comic Sans MS" pitchFamily="124" charset="0"/>
            </a:endParaRPr>
          </a:p>
          <a:p>
            <a:pPr marL="381000">
              <a:spcBef>
                <a:spcPct val="0"/>
              </a:spcBef>
            </a:pPr>
            <a:r>
              <a:rPr lang="en-US" sz="2000" dirty="0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Analgesia </a:t>
            </a:r>
            <a:r>
              <a:rPr lang="en-US" sz="2000" dirty="0" err="1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e</a:t>
            </a:r>
            <a:r>
              <a:rPr lang="en-US" sz="2000" dirty="0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 </a:t>
            </a:r>
            <a:r>
              <a:rPr lang="en-US" sz="2000" dirty="0" err="1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depressione</a:t>
            </a:r>
            <a:r>
              <a:rPr lang="en-US" sz="2000" dirty="0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 </a:t>
            </a:r>
            <a:r>
              <a:rPr lang="en-US" sz="2000" dirty="0" err="1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respiratoria</a:t>
            </a:r>
            <a:r>
              <a:rPr lang="en-US" sz="2000" dirty="0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 dose-</a:t>
            </a:r>
            <a:r>
              <a:rPr lang="en-US" sz="2000" dirty="0" err="1">
                <a:latin typeface="Comic Sans MS" pitchFamily="124" charset="0"/>
                <a:ea typeface="Comic Sans MS" pitchFamily="124" charset="0"/>
                <a:cs typeface="Comic Sans MS" pitchFamily="124" charset="0"/>
                <a:sym typeface="Comic Sans MS" pitchFamily="124" charset="0"/>
              </a:rPr>
              <a:t>dipendente</a:t>
            </a:r>
            <a:endParaRPr lang="en-US" sz="2000" dirty="0">
              <a:latin typeface="Comic Sans MS" pitchFamily="124" charset="0"/>
              <a:ea typeface="Comic Sans MS" pitchFamily="124" charset="0"/>
              <a:cs typeface="Comic Sans MS" pitchFamily="124" charset="0"/>
              <a:sym typeface="Comic Sans MS" pitchFamily="124" charset="0"/>
            </a:endParaRPr>
          </a:p>
          <a:p>
            <a:pPr marL="381000">
              <a:spcBef>
                <a:spcPct val="0"/>
              </a:spcBef>
            </a:pPr>
            <a:endParaRPr lang="en-US" sz="2000" dirty="0">
              <a:latin typeface="Comic Sans MS" pitchFamily="124" charset="0"/>
              <a:ea typeface="Comic Sans MS" pitchFamily="124" charset="0"/>
              <a:cs typeface="Comic Sans MS" pitchFamily="124" charset="0"/>
              <a:sym typeface="Comic Sans MS" pitchFamily="124" charset="0"/>
            </a:endParaRPr>
          </a:p>
          <a:p>
            <a:pPr marL="381000">
              <a:spcBef>
                <a:spcPct val="0"/>
              </a:spcBef>
              <a:buNone/>
            </a:pPr>
            <a:r>
              <a:rPr lang="it-IT" sz="2000" b="1" dirty="0" err="1">
                <a:ea typeface="ＭＳ Ｐゴシック" pitchFamily="112" charset="-128"/>
                <a:cs typeface="ＭＳ Ｐゴシック" pitchFamily="112" charset="-128"/>
              </a:rPr>
              <a:t>Fentanil</a:t>
            </a:r>
            <a:r>
              <a:rPr lang="it-IT" sz="2000" b="1" dirty="0">
                <a:ea typeface="ＭＳ Ｐゴシック" pitchFamily="112" charset="-128"/>
                <a:cs typeface="ＭＳ Ｐゴシック" pitchFamily="112" charset="-128"/>
              </a:rPr>
              <a:t>, </a:t>
            </a:r>
            <a:r>
              <a:rPr lang="it-IT" sz="2000" dirty="0" err="1">
                <a:ea typeface="ＭＳ Ｐゴシック" pitchFamily="112" charset="-128"/>
                <a:cs typeface="ＭＳ Ｐゴシック" pitchFamily="112" charset="-128"/>
              </a:rPr>
              <a:t>petidina</a:t>
            </a:r>
            <a:r>
              <a:rPr lang="it-IT" sz="2000" dirty="0">
                <a:ea typeface="ＭＳ Ｐゴシック" pitchFamily="112" charset="-128"/>
                <a:cs typeface="ＭＳ Ｐゴシック" pitchFamily="112" charset="-128"/>
              </a:rPr>
              <a:t> e</a:t>
            </a:r>
            <a:r>
              <a:rPr lang="it-IT" sz="2000" b="1" dirty="0">
                <a:ea typeface="ＭＳ Ｐゴシック" pitchFamily="112" charset="-128"/>
                <a:cs typeface="ＭＳ Ｐゴシック" pitchFamily="112" charset="-128"/>
              </a:rPr>
              <a:t> </a:t>
            </a:r>
            <a:r>
              <a:rPr lang="it-IT" sz="2000" b="1" dirty="0" err="1">
                <a:ea typeface="ＭＳ Ｐゴシック" pitchFamily="112" charset="-128"/>
                <a:cs typeface="ＭＳ Ｐゴシック" pitchFamily="112" charset="-128"/>
              </a:rPr>
              <a:t>tramadolo</a:t>
            </a:r>
            <a:r>
              <a:rPr lang="it-IT" sz="2000" dirty="0">
                <a:ea typeface="ＭＳ Ｐゴシック" pitchFamily="112" charset="-128"/>
                <a:cs typeface="ＭＳ Ｐゴシック" pitchFamily="112" charset="-128"/>
              </a:rPr>
              <a:t> hanno anche azione di inibizione della </a:t>
            </a:r>
            <a:r>
              <a:rPr lang="it-IT" sz="2000" dirty="0" err="1">
                <a:ea typeface="ＭＳ Ｐゴシック" pitchFamily="112" charset="-128"/>
                <a:cs typeface="ＭＳ Ｐゴシック" pitchFamily="112" charset="-128"/>
              </a:rPr>
              <a:t>ricaptazione</a:t>
            </a:r>
            <a:r>
              <a:rPr lang="it-IT" sz="2000" dirty="0">
                <a:ea typeface="ＭＳ Ｐゴシック" pitchFamily="112" charset="-128"/>
                <a:cs typeface="ＭＳ Ｐゴシック" pitchFamily="112" charset="-128"/>
              </a:rPr>
              <a:t> delle </a:t>
            </a:r>
            <a:r>
              <a:rPr lang="it-IT" sz="2000" dirty="0" err="1">
                <a:ea typeface="ＭＳ Ｐゴシック" pitchFamily="112" charset="-128"/>
                <a:cs typeface="ＭＳ Ｐゴシック" pitchFamily="112" charset="-128"/>
              </a:rPr>
              <a:t>monoamine</a:t>
            </a:r>
            <a:r>
              <a:rPr lang="it-IT" sz="2000" dirty="0">
                <a:ea typeface="ＭＳ Ｐゴシック" pitchFamily="112" charset="-128"/>
                <a:cs typeface="ＭＳ Ｐゴシック" pitchFamily="112" charset="-128"/>
              </a:rPr>
              <a:t> che ne potenzia l’attività analgesica. Possibili interazioni con farmaci antidepressivi ed inibitori delle MAO</a:t>
            </a:r>
          </a:p>
          <a:p>
            <a:pPr marL="381000">
              <a:spcBef>
                <a:spcPct val="0"/>
              </a:spcBef>
            </a:pPr>
            <a:endParaRPr lang="en-US" sz="2000" dirty="0">
              <a:latin typeface="Comic Sans MS" pitchFamily="124" charset="0"/>
              <a:sym typeface="Comic Sans MS" pitchFamily="12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000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720080"/>
          </a:xfrm>
        </p:spPr>
        <p:txBody>
          <a:bodyPr/>
          <a:lstStyle/>
          <a:p>
            <a:pPr eaLnBrk="1" hangingPunct="1"/>
            <a:r>
              <a:rPr lang="it-IT" sz="3600" dirty="0">
                <a:solidFill>
                  <a:schemeClr val="tx1"/>
                </a:solidFill>
                <a:ea typeface="ＭＳ Ｐゴシック" pitchFamily="112" charset="-128"/>
                <a:cs typeface="ＭＳ Ｐゴシック" pitchFamily="112" charset="-128"/>
              </a:rPr>
              <a:t>Usi terapeutici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352928" cy="5256584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it-IT" sz="2400" dirty="0">
                <a:ea typeface="ＭＳ Ｐゴシック" pitchFamily="112" charset="-128"/>
                <a:cs typeface="ＭＳ Ｐゴシック" pitchFamily="112" charset="-128"/>
              </a:rPr>
              <a:t>Dolore acuto e cronico: somministrabile per qualunque via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>
                <a:ea typeface="ＭＳ Ｐゴシック" pitchFamily="112" charset="-128"/>
                <a:cs typeface="ＭＳ Ｐゴシック" pitchFamily="112" charset="-128"/>
              </a:rPr>
              <a:t>Sia nella terapia del dolore che nell’edema polmonare, sono certamente utili anche gli effetti sull’umore (euforia, sedazione ecc.)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>
                <a:ea typeface="ＭＳ Ｐゴシック" pitchFamily="112" charset="-128"/>
                <a:cs typeface="ＭＳ Ｐゴシック" pitchFamily="112" charset="-128"/>
              </a:rPr>
              <a:t>Nel dolore cronico la posologia va aggiustata tenendo presente che il dolore deve essere soppresso sempre e che è più facile evitare la ricomparsa del dolore piuttosto che lenirlo, cercare di mantenere il più costanti possibile le concentrazioni plasmatiche del farmaco.</a:t>
            </a:r>
          </a:p>
          <a:p>
            <a:pPr eaLnBrk="1" hangingPunct="1"/>
            <a:r>
              <a:rPr lang="it-IT" sz="2400" dirty="0">
                <a:ea typeface="ＭＳ Ｐゴシック" pitchFamily="112" charset="-128"/>
                <a:cs typeface="ＭＳ Ｐゴシック" pitchFamily="112" charset="-128"/>
              </a:rPr>
              <a:t>Si inizia con una dose standard del farmaco scelto.</a:t>
            </a:r>
          </a:p>
          <a:p>
            <a:pPr eaLnBrk="1" hangingPunct="1"/>
            <a:r>
              <a:rPr lang="it-IT" sz="2400" dirty="0">
                <a:ea typeface="ＭＳ Ｐゴシック" pitchFamily="112" charset="-128"/>
                <a:cs typeface="ＭＳ Ｐゴシック" pitchFamily="112" charset="-128"/>
              </a:rPr>
              <a:t>Si osserva la comparsa, l’intensità e la durata dell’effetto</a:t>
            </a:r>
          </a:p>
          <a:p>
            <a:pPr eaLnBrk="1" hangingPunct="1"/>
            <a:r>
              <a:rPr lang="it-IT" sz="2400" dirty="0">
                <a:ea typeface="ＭＳ Ｐゴシック" pitchFamily="112" charset="-128"/>
                <a:cs typeface="ＭＳ Ｐゴシック" pitchFamily="112" charset="-128"/>
              </a:rPr>
              <a:t>Si somministra una seconda dose  e così via.</a:t>
            </a:r>
          </a:p>
          <a:p>
            <a:pPr eaLnBrk="1" hangingPunct="1"/>
            <a:r>
              <a:rPr lang="it-IT" sz="2400" dirty="0">
                <a:ea typeface="ＭＳ Ｐゴシック" pitchFamily="112" charset="-128"/>
                <a:cs typeface="ＭＳ Ｐゴシック" pitchFamily="112" charset="-128"/>
              </a:rPr>
              <a:t>Nei giorni successivi se le posologie non riescono a controllare costantemente il dolore, si aumentano i dosaggi o si riduce l’intervallo di tempo fra una dose e l’altra</a:t>
            </a:r>
          </a:p>
          <a:p>
            <a:pPr eaLnBrk="1" hangingPunct="1">
              <a:lnSpc>
                <a:spcPct val="90000"/>
              </a:lnSpc>
            </a:pPr>
            <a:endParaRPr lang="it-IT" sz="2400" dirty="0">
              <a:ea typeface="ＭＳ Ｐゴシック" pitchFamily="112" charset="-128"/>
              <a:cs typeface="ＭＳ Ｐゴシック" pitchFamily="112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 dirty="0">
              <a:ea typeface="ＭＳ Ｐゴシック" pitchFamily="112" charset="-128"/>
              <a:cs typeface="ＭＳ Ｐゴシック" pitchFamily="112" charset="-128"/>
            </a:endParaRPr>
          </a:p>
        </p:txBody>
      </p:sp>
    </p:spTree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 dirty="0">
                <a:solidFill>
                  <a:schemeClr val="tx1"/>
                </a:solidFill>
                <a:ea typeface="ＭＳ Ｐゴシック" pitchFamily="112" charset="-128"/>
                <a:cs typeface="ＭＳ Ｐゴシック" pitchFamily="112" charset="-128"/>
              </a:rPr>
              <a:t>Usi terapeutici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400" dirty="0">
                <a:ea typeface="ＭＳ Ｐゴシック" pitchFamily="112" charset="-128"/>
                <a:cs typeface="ＭＳ Ｐゴシック" pitchFamily="112" charset="-128"/>
              </a:rPr>
              <a:t>Edema polmonare acuto (ridotta percezione dell’ostacolata funzione respiratoria, ridotto precarico e </a:t>
            </a:r>
            <a:r>
              <a:rPr lang="it-IT" sz="2400" dirty="0" err="1">
                <a:ea typeface="ＭＳ Ｐゴシック" pitchFamily="112" charset="-128"/>
                <a:cs typeface="ＭＳ Ｐゴシック" pitchFamily="112" charset="-128"/>
              </a:rPr>
              <a:t>postcarico</a:t>
            </a:r>
            <a:r>
              <a:rPr lang="it-IT" sz="2400" dirty="0">
                <a:ea typeface="ＭＳ Ｐゴシック" pitchFamily="112" charset="-128"/>
                <a:cs typeface="ＭＳ Ｐゴシック" pitchFamily="112" charset="-128"/>
              </a:rPr>
              <a:t>) particolarmente utile nel dolore da ischemia miocardica associato a edema polmonare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>
                <a:ea typeface="ＭＳ Ｐゴシック" pitchFamily="112" charset="-128"/>
                <a:cs typeface="ＭＳ Ｐゴシック" pitchFamily="112" charset="-128"/>
              </a:rPr>
              <a:t>Tosse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>
                <a:ea typeface="ＭＳ Ｐゴシック" pitchFamily="112" charset="-128"/>
                <a:cs typeface="ＭＳ Ｐゴシック" pitchFamily="112" charset="-128"/>
              </a:rPr>
              <a:t>In anestesia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000" dirty="0">
                <a:ea typeface="ＭＳ Ｐゴシック" pitchFamily="112" charset="-128"/>
                <a:cs typeface="ＭＳ Ｐゴシック" pitchFamily="112" charset="-128"/>
              </a:rPr>
              <a:t>In associazione con altri anestetici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000" dirty="0">
                <a:ea typeface="ＭＳ Ｐゴシック" pitchFamily="112" charset="-128"/>
                <a:cs typeface="ＭＳ Ｐゴシック" pitchFamily="112" charset="-128"/>
              </a:rPr>
              <a:t>Da soli ad alte dosi (</a:t>
            </a:r>
            <a:r>
              <a:rPr lang="it-IT" sz="2000" dirty="0" err="1">
                <a:ea typeface="ＭＳ Ｐゴシック" pitchFamily="112" charset="-128"/>
                <a:cs typeface="ＭＳ Ｐゴシック" pitchFamily="112" charset="-128"/>
              </a:rPr>
              <a:t>fentanil</a:t>
            </a:r>
            <a:r>
              <a:rPr lang="it-IT" sz="2000" dirty="0">
                <a:ea typeface="ＭＳ Ｐゴシック" pitchFamily="112" charset="-128"/>
                <a:cs typeface="ＭＳ Ｐゴシック" pitchFamily="112" charset="-128"/>
              </a:rPr>
              <a:t>), in cardiochirurgia o in interventi in cui è importante limitare la depressione cardiovascolare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000" dirty="0">
                <a:ea typeface="ＭＳ Ｐゴシック" pitchFamily="112" charset="-128"/>
                <a:cs typeface="ＭＳ Ｐゴシック" pitchFamily="112" charset="-128"/>
              </a:rPr>
              <a:t>Nell’anestesia epidurale e subaracnoidea</a:t>
            </a:r>
          </a:p>
        </p:txBody>
      </p:sp>
    </p:spTree>
    <p:extLst>
      <p:ext uri="{BB962C8B-B14F-4D97-AF65-F5344CB8AC3E}">
        <p14:creationId xmlns:p14="http://schemas.microsoft.com/office/powerpoint/2010/main" val="457196497"/>
      </p:ext>
    </p:extLst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304800" y="304800"/>
            <a:ext cx="8731249" cy="6421438"/>
            <a:chOff x="0" y="-38"/>
            <a:chExt cx="5500" cy="4045"/>
          </a:xfrm>
        </p:grpSpPr>
        <p:sp>
          <p:nvSpPr>
            <p:cNvPr id="63491" name="Rectangle 3"/>
            <p:cNvSpPr>
              <a:spLocks/>
            </p:cNvSpPr>
            <p:nvPr/>
          </p:nvSpPr>
          <p:spPr bwMode="auto">
            <a:xfrm>
              <a:off x="4439" y="3680"/>
              <a:ext cx="1056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100</a:t>
              </a:r>
            </a:p>
          </p:txBody>
        </p:sp>
        <p:sp>
          <p:nvSpPr>
            <p:cNvPr id="63492" name="Rectangle 4"/>
            <p:cNvSpPr>
              <a:spLocks/>
            </p:cNvSpPr>
            <p:nvPr/>
          </p:nvSpPr>
          <p:spPr bwMode="auto">
            <a:xfrm>
              <a:off x="1373" y="3680"/>
              <a:ext cx="752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150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0" y="3680"/>
              <a:ext cx="1392" cy="326"/>
              <a:chOff x="0" y="0"/>
              <a:chExt cx="1392" cy="326"/>
            </a:xfrm>
          </p:grpSpPr>
          <p:sp>
            <p:nvSpPr>
              <p:cNvPr id="63493" name="Rectangle 5"/>
              <p:cNvSpPr>
                <a:spLocks/>
              </p:cNvSpPr>
              <p:nvPr/>
            </p:nvSpPr>
            <p:spPr bwMode="auto">
              <a:xfrm>
                <a:off x="0" y="0"/>
                <a:ext cx="1374" cy="326"/>
              </a:xfrm>
              <a:prstGeom prst="rect">
                <a:avLst/>
              </a:prstGeom>
              <a:solidFill>
                <a:srgbClr val="D9D9D9"/>
              </a:solidFill>
              <a:ln w="9525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it-IT">
                  <a:latin typeface="+mj-lt"/>
                </a:endParaRPr>
              </a:p>
            </p:txBody>
          </p:sp>
          <p:sp>
            <p:nvSpPr>
              <p:cNvPr id="63494" name="Rectangle 6"/>
              <p:cNvSpPr>
                <a:spLocks/>
              </p:cNvSpPr>
              <p:nvPr/>
            </p:nvSpPr>
            <p:spPr bwMode="auto">
              <a:xfrm>
                <a:off x="0" y="0"/>
                <a:ext cx="1392" cy="21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39200" bIns="0">
                <a:prstTxWarp prst="textNoShape">
                  <a:avLst/>
                </a:prstTxWarp>
              </a:bodyPr>
              <a:lstStyle/>
              <a:p>
                <a:pPr marL="38100" algn="just">
                  <a:tabLst>
                    <a:tab pos="38100" algn="l"/>
                    <a:tab pos="482600" algn="l"/>
                    <a:tab pos="939800" algn="l"/>
                    <a:tab pos="1384300" algn="l"/>
                    <a:tab pos="1828800" algn="l"/>
                    <a:tab pos="2286000" algn="l"/>
                    <a:tab pos="2730500" algn="l"/>
                    <a:tab pos="3187700" algn="l"/>
                    <a:tab pos="3632200" algn="l"/>
                    <a:tab pos="4076700" algn="l"/>
                    <a:tab pos="4533900" algn="l"/>
                    <a:tab pos="4978400" algn="l"/>
                    <a:tab pos="5422900" algn="l"/>
                    <a:tab pos="5880100" algn="l"/>
                    <a:tab pos="6324600" algn="l"/>
                    <a:tab pos="6781800" algn="l"/>
                    <a:tab pos="7226300" algn="l"/>
                    <a:tab pos="7670800" algn="l"/>
                    <a:tab pos="8128000" algn="l"/>
                    <a:tab pos="8572500" algn="l"/>
                    <a:tab pos="9017000" algn="l"/>
                    <a:tab pos="9029700" algn="l"/>
                    <a:tab pos="9144000" algn="l"/>
                  </a:tabLst>
                </a:pPr>
                <a:r>
                  <a:rPr lang="en-US" sz="2400" b="1" i="1">
                    <a:solidFill>
                      <a:srgbClr val="0000CC"/>
                    </a:solidFill>
                    <a:latin typeface="+mj-lt"/>
                    <a:ea typeface="Arial" pitchFamily="124" charset="0"/>
                    <a:cs typeface="Arial" pitchFamily="124" charset="0"/>
                    <a:sym typeface="Arial" pitchFamily="124" charset="0"/>
                  </a:rPr>
                  <a:t>Tramadolo</a:t>
                </a:r>
              </a:p>
            </p:txBody>
          </p:sp>
        </p:grpSp>
        <p:sp>
          <p:nvSpPr>
            <p:cNvPr id="63496" name="Rectangle 8"/>
            <p:cNvSpPr>
              <a:spLocks/>
            </p:cNvSpPr>
            <p:nvPr/>
          </p:nvSpPr>
          <p:spPr bwMode="auto">
            <a:xfrm>
              <a:off x="4439" y="3353"/>
              <a:ext cx="1056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75 mg</a:t>
              </a:r>
            </a:p>
          </p:txBody>
        </p:sp>
        <p:sp>
          <p:nvSpPr>
            <p:cNvPr id="63497" name="Rectangle 9"/>
            <p:cNvSpPr>
              <a:spLocks/>
            </p:cNvSpPr>
            <p:nvPr/>
          </p:nvSpPr>
          <p:spPr bwMode="auto">
            <a:xfrm>
              <a:off x="3532" y="3353"/>
              <a:ext cx="928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-</a:t>
              </a:r>
            </a:p>
          </p:txBody>
        </p:sp>
        <p:sp>
          <p:nvSpPr>
            <p:cNvPr id="63498" name="Rectangle 10"/>
            <p:cNvSpPr>
              <a:spLocks/>
            </p:cNvSpPr>
            <p:nvPr/>
          </p:nvSpPr>
          <p:spPr bwMode="auto">
            <a:xfrm>
              <a:off x="3009" y="3353"/>
              <a:ext cx="544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-</a:t>
              </a:r>
            </a:p>
          </p:txBody>
        </p:sp>
        <p:sp>
          <p:nvSpPr>
            <p:cNvPr id="63499" name="Rectangle 11"/>
            <p:cNvSpPr>
              <a:spLocks/>
            </p:cNvSpPr>
            <p:nvPr/>
          </p:nvSpPr>
          <p:spPr bwMode="auto">
            <a:xfrm>
              <a:off x="2102" y="3353"/>
              <a:ext cx="928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-</a:t>
              </a:r>
            </a:p>
          </p:txBody>
        </p:sp>
        <p:sp>
          <p:nvSpPr>
            <p:cNvPr id="63500" name="Rectangle 12"/>
            <p:cNvSpPr>
              <a:spLocks/>
            </p:cNvSpPr>
            <p:nvPr/>
          </p:nvSpPr>
          <p:spPr bwMode="auto">
            <a:xfrm>
              <a:off x="1373" y="3353"/>
              <a:ext cx="752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300 mg</a:t>
              </a: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0" y="3353"/>
              <a:ext cx="1392" cy="327"/>
              <a:chOff x="0" y="0"/>
              <a:chExt cx="1392" cy="327"/>
            </a:xfrm>
          </p:grpSpPr>
          <p:sp>
            <p:nvSpPr>
              <p:cNvPr id="63501" name="Rectangle 13"/>
              <p:cNvSpPr>
                <a:spLocks/>
              </p:cNvSpPr>
              <p:nvPr/>
            </p:nvSpPr>
            <p:spPr bwMode="auto">
              <a:xfrm>
                <a:off x="0" y="0"/>
                <a:ext cx="1374" cy="327"/>
              </a:xfrm>
              <a:prstGeom prst="rect">
                <a:avLst/>
              </a:prstGeom>
              <a:solidFill>
                <a:srgbClr val="D9D9D9"/>
              </a:solidFill>
              <a:ln w="9525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it-IT">
                  <a:latin typeface="+mj-lt"/>
                </a:endParaRPr>
              </a:p>
            </p:txBody>
          </p:sp>
          <p:sp>
            <p:nvSpPr>
              <p:cNvPr id="63502" name="Rectangle 14"/>
              <p:cNvSpPr>
                <a:spLocks/>
              </p:cNvSpPr>
              <p:nvPr/>
            </p:nvSpPr>
            <p:spPr bwMode="auto">
              <a:xfrm>
                <a:off x="0" y="0"/>
                <a:ext cx="1392" cy="21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39200" bIns="0">
                <a:prstTxWarp prst="textNoShape">
                  <a:avLst/>
                </a:prstTxWarp>
              </a:bodyPr>
              <a:lstStyle/>
              <a:p>
                <a:pPr marL="38100" algn="just">
                  <a:tabLst>
                    <a:tab pos="38100" algn="l"/>
                    <a:tab pos="482600" algn="l"/>
                    <a:tab pos="939800" algn="l"/>
                    <a:tab pos="1384300" algn="l"/>
                    <a:tab pos="1828800" algn="l"/>
                    <a:tab pos="2286000" algn="l"/>
                    <a:tab pos="2730500" algn="l"/>
                    <a:tab pos="3187700" algn="l"/>
                    <a:tab pos="3632200" algn="l"/>
                    <a:tab pos="4076700" algn="l"/>
                    <a:tab pos="4533900" algn="l"/>
                    <a:tab pos="4978400" algn="l"/>
                    <a:tab pos="5422900" algn="l"/>
                    <a:tab pos="5880100" algn="l"/>
                    <a:tab pos="6324600" algn="l"/>
                    <a:tab pos="6781800" algn="l"/>
                    <a:tab pos="7226300" algn="l"/>
                    <a:tab pos="7670800" algn="l"/>
                    <a:tab pos="8128000" algn="l"/>
                    <a:tab pos="8572500" algn="l"/>
                    <a:tab pos="9017000" algn="l"/>
                    <a:tab pos="9029700" algn="l"/>
                    <a:tab pos="9144000" algn="l"/>
                  </a:tabLst>
                </a:pPr>
                <a:r>
                  <a:rPr lang="en-US" sz="2400" b="1" i="1">
                    <a:solidFill>
                      <a:srgbClr val="0000CC"/>
                    </a:solidFill>
                    <a:latin typeface="+mj-lt"/>
                    <a:ea typeface="Arial" pitchFamily="124" charset="0"/>
                    <a:cs typeface="Arial" pitchFamily="124" charset="0"/>
                    <a:sym typeface="Arial" pitchFamily="124" charset="0"/>
                  </a:rPr>
                  <a:t>Petidina*</a:t>
                </a:r>
              </a:p>
            </p:txBody>
          </p:sp>
        </p:grpSp>
        <p:sp>
          <p:nvSpPr>
            <p:cNvPr id="63504" name="Rectangle 16"/>
            <p:cNvSpPr>
              <a:spLocks/>
            </p:cNvSpPr>
            <p:nvPr/>
          </p:nvSpPr>
          <p:spPr bwMode="auto">
            <a:xfrm>
              <a:off x="4439" y="3025"/>
              <a:ext cx="1056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0.3 (i.m.)‏</a:t>
              </a:r>
            </a:p>
          </p:txBody>
        </p:sp>
        <p:sp>
          <p:nvSpPr>
            <p:cNvPr id="63505" name="Rectangle 17"/>
            <p:cNvSpPr>
              <a:spLocks/>
            </p:cNvSpPr>
            <p:nvPr/>
          </p:nvSpPr>
          <p:spPr bwMode="auto">
            <a:xfrm>
              <a:off x="3532" y="3025"/>
              <a:ext cx="928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-</a:t>
              </a:r>
            </a:p>
          </p:txBody>
        </p:sp>
        <p:sp>
          <p:nvSpPr>
            <p:cNvPr id="63506" name="Rectangle 18"/>
            <p:cNvSpPr>
              <a:spLocks/>
            </p:cNvSpPr>
            <p:nvPr/>
          </p:nvSpPr>
          <p:spPr bwMode="auto">
            <a:xfrm>
              <a:off x="3009" y="3025"/>
              <a:ext cx="544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-</a:t>
              </a:r>
            </a:p>
          </p:txBody>
        </p:sp>
        <p:sp>
          <p:nvSpPr>
            <p:cNvPr id="63507" name="Rectangle 19"/>
            <p:cNvSpPr>
              <a:spLocks/>
            </p:cNvSpPr>
            <p:nvPr/>
          </p:nvSpPr>
          <p:spPr bwMode="auto">
            <a:xfrm>
              <a:off x="2102" y="3025"/>
              <a:ext cx="928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0.4</a:t>
              </a:r>
            </a:p>
          </p:txBody>
        </p:sp>
        <p:sp>
          <p:nvSpPr>
            <p:cNvPr id="63508" name="Rectangle 20"/>
            <p:cNvSpPr>
              <a:spLocks/>
            </p:cNvSpPr>
            <p:nvPr/>
          </p:nvSpPr>
          <p:spPr bwMode="auto">
            <a:xfrm>
              <a:off x="1373" y="3025"/>
              <a:ext cx="752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-</a:t>
              </a:r>
            </a:p>
          </p:txBody>
        </p:sp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0" y="3025"/>
              <a:ext cx="1392" cy="328"/>
              <a:chOff x="0" y="0"/>
              <a:chExt cx="1392" cy="328"/>
            </a:xfrm>
          </p:grpSpPr>
          <p:sp>
            <p:nvSpPr>
              <p:cNvPr id="63509" name="Rectangle 21"/>
              <p:cNvSpPr>
                <a:spLocks/>
              </p:cNvSpPr>
              <p:nvPr/>
            </p:nvSpPr>
            <p:spPr bwMode="auto">
              <a:xfrm>
                <a:off x="0" y="0"/>
                <a:ext cx="1374" cy="328"/>
              </a:xfrm>
              <a:prstGeom prst="rect">
                <a:avLst/>
              </a:prstGeom>
              <a:solidFill>
                <a:srgbClr val="D9D9D9"/>
              </a:solidFill>
              <a:ln w="9525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it-IT">
                  <a:latin typeface="+mj-lt"/>
                </a:endParaRPr>
              </a:p>
            </p:txBody>
          </p:sp>
          <p:sp>
            <p:nvSpPr>
              <p:cNvPr id="63510" name="Rectangle 22"/>
              <p:cNvSpPr>
                <a:spLocks/>
              </p:cNvSpPr>
              <p:nvPr/>
            </p:nvSpPr>
            <p:spPr bwMode="auto">
              <a:xfrm>
                <a:off x="0" y="0"/>
                <a:ext cx="1392" cy="21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39200" bIns="0">
                <a:prstTxWarp prst="textNoShape">
                  <a:avLst/>
                </a:prstTxWarp>
              </a:bodyPr>
              <a:lstStyle/>
              <a:p>
                <a:pPr marL="38100" algn="just">
                  <a:tabLst>
                    <a:tab pos="38100" algn="l"/>
                    <a:tab pos="482600" algn="l"/>
                    <a:tab pos="939800" algn="l"/>
                    <a:tab pos="1384300" algn="l"/>
                    <a:tab pos="1828800" algn="l"/>
                    <a:tab pos="2286000" algn="l"/>
                    <a:tab pos="2730500" algn="l"/>
                    <a:tab pos="3187700" algn="l"/>
                    <a:tab pos="3632200" algn="l"/>
                    <a:tab pos="4076700" algn="l"/>
                    <a:tab pos="4533900" algn="l"/>
                    <a:tab pos="4978400" algn="l"/>
                    <a:tab pos="5422900" algn="l"/>
                    <a:tab pos="5880100" algn="l"/>
                    <a:tab pos="6324600" algn="l"/>
                    <a:tab pos="6781800" algn="l"/>
                    <a:tab pos="7226300" algn="l"/>
                    <a:tab pos="7670800" algn="l"/>
                    <a:tab pos="8128000" algn="l"/>
                    <a:tab pos="8572500" algn="l"/>
                    <a:tab pos="9017000" algn="l"/>
                    <a:tab pos="9029700" algn="l"/>
                    <a:tab pos="9144000" algn="l"/>
                  </a:tabLst>
                </a:pPr>
                <a:r>
                  <a:rPr lang="en-US" sz="2400" b="1" i="1">
                    <a:solidFill>
                      <a:srgbClr val="0000CC"/>
                    </a:solidFill>
                    <a:latin typeface="+mj-lt"/>
                    <a:ea typeface="Arial" pitchFamily="124" charset="0"/>
                    <a:cs typeface="Arial" pitchFamily="124" charset="0"/>
                    <a:sym typeface="Arial" pitchFamily="124" charset="0"/>
                  </a:rPr>
                  <a:t>Buprenorfina</a:t>
                </a:r>
              </a:p>
            </p:txBody>
          </p:sp>
        </p:grpSp>
        <p:sp>
          <p:nvSpPr>
            <p:cNvPr id="63512" name="Rectangle 24"/>
            <p:cNvSpPr>
              <a:spLocks/>
            </p:cNvSpPr>
            <p:nvPr/>
          </p:nvSpPr>
          <p:spPr bwMode="auto">
            <a:xfrm>
              <a:off x="4439" y="2698"/>
              <a:ext cx="1056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100 mcg</a:t>
              </a:r>
            </a:p>
          </p:txBody>
        </p:sp>
        <p:sp>
          <p:nvSpPr>
            <p:cNvPr id="63513" name="Rectangle 25"/>
            <p:cNvSpPr>
              <a:spLocks/>
            </p:cNvSpPr>
            <p:nvPr/>
          </p:nvSpPr>
          <p:spPr bwMode="auto">
            <a:xfrm>
              <a:off x="3532" y="2698"/>
              <a:ext cx="928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 dirty="0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100 mcg</a:t>
              </a:r>
            </a:p>
          </p:txBody>
        </p:sp>
        <p:sp>
          <p:nvSpPr>
            <p:cNvPr id="63514" name="Rectangle 26"/>
            <p:cNvSpPr>
              <a:spLocks/>
            </p:cNvSpPr>
            <p:nvPr/>
          </p:nvSpPr>
          <p:spPr bwMode="auto">
            <a:xfrm>
              <a:off x="3009" y="2698"/>
              <a:ext cx="544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-</a:t>
              </a:r>
            </a:p>
          </p:txBody>
        </p:sp>
        <p:sp>
          <p:nvSpPr>
            <p:cNvPr id="63515" name="Rectangle 27"/>
            <p:cNvSpPr>
              <a:spLocks/>
            </p:cNvSpPr>
            <p:nvPr/>
          </p:nvSpPr>
          <p:spPr bwMode="auto">
            <a:xfrm>
              <a:off x="2102" y="2698"/>
              <a:ext cx="928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-</a:t>
              </a:r>
            </a:p>
          </p:txBody>
        </p:sp>
        <p:sp>
          <p:nvSpPr>
            <p:cNvPr id="63516" name="Rectangle 28"/>
            <p:cNvSpPr>
              <a:spLocks/>
            </p:cNvSpPr>
            <p:nvPr/>
          </p:nvSpPr>
          <p:spPr bwMode="auto">
            <a:xfrm>
              <a:off x="1373" y="2698"/>
              <a:ext cx="752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-</a:t>
              </a:r>
            </a:p>
          </p:txBody>
        </p:sp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0" y="2698"/>
              <a:ext cx="1392" cy="327"/>
              <a:chOff x="0" y="0"/>
              <a:chExt cx="1392" cy="327"/>
            </a:xfrm>
          </p:grpSpPr>
          <p:sp>
            <p:nvSpPr>
              <p:cNvPr id="63517" name="Rectangle 29"/>
              <p:cNvSpPr>
                <a:spLocks/>
              </p:cNvSpPr>
              <p:nvPr/>
            </p:nvSpPr>
            <p:spPr bwMode="auto">
              <a:xfrm>
                <a:off x="0" y="0"/>
                <a:ext cx="1374" cy="327"/>
              </a:xfrm>
              <a:prstGeom prst="rect">
                <a:avLst/>
              </a:prstGeom>
              <a:solidFill>
                <a:srgbClr val="D9D9D9"/>
              </a:solidFill>
              <a:ln w="9525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it-IT">
                  <a:latin typeface="+mj-lt"/>
                </a:endParaRPr>
              </a:p>
            </p:txBody>
          </p:sp>
          <p:sp>
            <p:nvSpPr>
              <p:cNvPr id="63518" name="Rectangle 30"/>
              <p:cNvSpPr>
                <a:spLocks/>
              </p:cNvSpPr>
              <p:nvPr/>
            </p:nvSpPr>
            <p:spPr bwMode="auto">
              <a:xfrm>
                <a:off x="0" y="0"/>
                <a:ext cx="1392" cy="21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39200" bIns="0">
                <a:prstTxWarp prst="textNoShape">
                  <a:avLst/>
                </a:prstTxWarp>
              </a:bodyPr>
              <a:lstStyle/>
              <a:p>
                <a:pPr marL="38100" algn="just">
                  <a:tabLst>
                    <a:tab pos="38100" algn="l"/>
                    <a:tab pos="482600" algn="l"/>
                    <a:tab pos="939800" algn="l"/>
                    <a:tab pos="1384300" algn="l"/>
                    <a:tab pos="1828800" algn="l"/>
                    <a:tab pos="2286000" algn="l"/>
                    <a:tab pos="2730500" algn="l"/>
                    <a:tab pos="3187700" algn="l"/>
                    <a:tab pos="3632200" algn="l"/>
                    <a:tab pos="4076700" algn="l"/>
                    <a:tab pos="4533900" algn="l"/>
                    <a:tab pos="4978400" algn="l"/>
                    <a:tab pos="5422900" algn="l"/>
                    <a:tab pos="5880100" algn="l"/>
                    <a:tab pos="6324600" algn="l"/>
                    <a:tab pos="6781800" algn="l"/>
                    <a:tab pos="7226300" algn="l"/>
                    <a:tab pos="7670800" algn="l"/>
                    <a:tab pos="8128000" algn="l"/>
                    <a:tab pos="8572500" algn="l"/>
                    <a:tab pos="9017000" algn="l"/>
                    <a:tab pos="9029700" algn="l"/>
                    <a:tab pos="9144000" algn="l"/>
                  </a:tabLst>
                </a:pPr>
                <a:r>
                  <a:rPr lang="en-US" sz="2400" b="1" i="1">
                    <a:solidFill>
                      <a:srgbClr val="0000CC"/>
                    </a:solidFill>
                    <a:latin typeface="+mj-lt"/>
                    <a:ea typeface="Arial" pitchFamily="124" charset="0"/>
                    <a:cs typeface="Arial" pitchFamily="124" charset="0"/>
                    <a:sym typeface="Arial" pitchFamily="124" charset="0"/>
                  </a:rPr>
                  <a:t>Fentanyl#</a:t>
                </a:r>
              </a:p>
            </p:txBody>
          </p:sp>
        </p:grpSp>
        <p:sp>
          <p:nvSpPr>
            <p:cNvPr id="63520" name="Rectangle 32"/>
            <p:cNvSpPr>
              <a:spLocks/>
            </p:cNvSpPr>
            <p:nvPr/>
          </p:nvSpPr>
          <p:spPr bwMode="auto">
            <a:xfrm>
              <a:off x="4439" y="2373"/>
              <a:ext cx="1056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10</a:t>
              </a:r>
            </a:p>
          </p:txBody>
        </p:sp>
        <p:sp>
          <p:nvSpPr>
            <p:cNvPr id="63521" name="Rectangle 33"/>
            <p:cNvSpPr>
              <a:spLocks/>
            </p:cNvSpPr>
            <p:nvPr/>
          </p:nvSpPr>
          <p:spPr bwMode="auto">
            <a:xfrm>
              <a:off x="3532" y="2373"/>
              <a:ext cx="928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-</a:t>
              </a:r>
            </a:p>
          </p:txBody>
        </p:sp>
        <p:sp>
          <p:nvSpPr>
            <p:cNvPr id="63522" name="Rectangle 34"/>
            <p:cNvSpPr>
              <a:spLocks/>
            </p:cNvSpPr>
            <p:nvPr/>
          </p:nvSpPr>
          <p:spPr bwMode="auto">
            <a:xfrm>
              <a:off x="3009" y="2373"/>
              <a:ext cx="544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-</a:t>
              </a:r>
            </a:p>
          </p:txBody>
        </p:sp>
        <p:sp>
          <p:nvSpPr>
            <p:cNvPr id="63523" name="Rectangle 35"/>
            <p:cNvSpPr>
              <a:spLocks/>
            </p:cNvSpPr>
            <p:nvPr/>
          </p:nvSpPr>
          <p:spPr bwMode="auto">
            <a:xfrm>
              <a:off x="2102" y="2373"/>
              <a:ext cx="928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-</a:t>
              </a:r>
            </a:p>
          </p:txBody>
        </p:sp>
        <p:sp>
          <p:nvSpPr>
            <p:cNvPr id="63524" name="Rectangle 36"/>
            <p:cNvSpPr>
              <a:spLocks/>
            </p:cNvSpPr>
            <p:nvPr/>
          </p:nvSpPr>
          <p:spPr bwMode="auto">
            <a:xfrm>
              <a:off x="1373" y="2373"/>
              <a:ext cx="752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20</a:t>
              </a:r>
            </a:p>
          </p:txBody>
        </p:sp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0" y="2373"/>
              <a:ext cx="1392" cy="327"/>
              <a:chOff x="0" y="0"/>
              <a:chExt cx="1392" cy="327"/>
            </a:xfrm>
          </p:grpSpPr>
          <p:sp>
            <p:nvSpPr>
              <p:cNvPr id="63525" name="Rectangle 37"/>
              <p:cNvSpPr>
                <a:spLocks/>
              </p:cNvSpPr>
              <p:nvPr/>
            </p:nvSpPr>
            <p:spPr bwMode="auto">
              <a:xfrm>
                <a:off x="0" y="0"/>
                <a:ext cx="1374" cy="327"/>
              </a:xfrm>
              <a:prstGeom prst="rect">
                <a:avLst/>
              </a:prstGeom>
              <a:solidFill>
                <a:srgbClr val="D9D9D9"/>
              </a:solidFill>
              <a:ln w="9525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it-IT">
                  <a:latin typeface="+mj-lt"/>
                </a:endParaRPr>
              </a:p>
            </p:txBody>
          </p:sp>
          <p:sp>
            <p:nvSpPr>
              <p:cNvPr id="63526" name="Rectangle 38"/>
              <p:cNvSpPr>
                <a:spLocks/>
              </p:cNvSpPr>
              <p:nvPr/>
            </p:nvSpPr>
            <p:spPr bwMode="auto">
              <a:xfrm>
                <a:off x="0" y="0"/>
                <a:ext cx="1392" cy="21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39200" bIns="0">
                <a:prstTxWarp prst="textNoShape">
                  <a:avLst/>
                </a:prstTxWarp>
              </a:bodyPr>
              <a:lstStyle/>
              <a:p>
                <a:pPr marL="38100" algn="just">
                  <a:tabLst>
                    <a:tab pos="38100" algn="l"/>
                    <a:tab pos="482600" algn="l"/>
                    <a:tab pos="939800" algn="l"/>
                    <a:tab pos="1384300" algn="l"/>
                    <a:tab pos="1828800" algn="l"/>
                    <a:tab pos="2286000" algn="l"/>
                    <a:tab pos="2730500" algn="l"/>
                    <a:tab pos="3187700" algn="l"/>
                    <a:tab pos="3632200" algn="l"/>
                    <a:tab pos="4076700" algn="l"/>
                    <a:tab pos="4533900" algn="l"/>
                    <a:tab pos="4978400" algn="l"/>
                    <a:tab pos="5422900" algn="l"/>
                    <a:tab pos="5880100" algn="l"/>
                    <a:tab pos="6324600" algn="l"/>
                    <a:tab pos="6781800" algn="l"/>
                    <a:tab pos="7226300" algn="l"/>
                    <a:tab pos="7670800" algn="l"/>
                    <a:tab pos="8128000" algn="l"/>
                    <a:tab pos="8572500" algn="l"/>
                    <a:tab pos="9017000" algn="l"/>
                    <a:tab pos="9029700" algn="l"/>
                    <a:tab pos="9144000" algn="l"/>
                  </a:tabLst>
                </a:pPr>
                <a:r>
                  <a:rPr lang="en-US" sz="2400" b="1" i="1">
                    <a:solidFill>
                      <a:srgbClr val="0000CC"/>
                    </a:solidFill>
                    <a:latin typeface="+mj-lt"/>
                    <a:ea typeface="Arial" pitchFamily="124" charset="0"/>
                    <a:cs typeface="Arial" pitchFamily="124" charset="0"/>
                    <a:sym typeface="Arial" pitchFamily="124" charset="0"/>
                  </a:rPr>
                  <a:t>Metadone</a:t>
                </a:r>
              </a:p>
            </p:txBody>
          </p:sp>
        </p:grpSp>
        <p:sp>
          <p:nvSpPr>
            <p:cNvPr id="63528" name="Rectangle 40"/>
            <p:cNvSpPr>
              <a:spLocks/>
            </p:cNvSpPr>
            <p:nvPr/>
          </p:nvSpPr>
          <p:spPr bwMode="auto">
            <a:xfrm>
              <a:off x="4439" y="2046"/>
              <a:ext cx="1056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130 </a:t>
              </a:r>
              <a:r>
                <a:rPr lang="en-US" sz="1000" b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(i.m.)‏</a:t>
              </a:r>
            </a:p>
          </p:txBody>
        </p:sp>
        <p:sp>
          <p:nvSpPr>
            <p:cNvPr id="63529" name="Rectangle 41"/>
            <p:cNvSpPr>
              <a:spLocks/>
            </p:cNvSpPr>
            <p:nvPr/>
          </p:nvSpPr>
          <p:spPr bwMode="auto">
            <a:xfrm>
              <a:off x="1373" y="2046"/>
              <a:ext cx="752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200</a:t>
              </a:r>
            </a:p>
          </p:txBody>
        </p:sp>
        <p:grpSp>
          <p:nvGrpSpPr>
            <p:cNvPr id="8" name="Group 44"/>
            <p:cNvGrpSpPr>
              <a:grpSpLocks/>
            </p:cNvGrpSpPr>
            <p:nvPr/>
          </p:nvGrpSpPr>
          <p:grpSpPr bwMode="auto">
            <a:xfrm>
              <a:off x="0" y="2046"/>
              <a:ext cx="1392" cy="327"/>
              <a:chOff x="0" y="0"/>
              <a:chExt cx="1392" cy="327"/>
            </a:xfrm>
          </p:grpSpPr>
          <p:sp>
            <p:nvSpPr>
              <p:cNvPr id="63530" name="Rectangle 42"/>
              <p:cNvSpPr>
                <a:spLocks/>
              </p:cNvSpPr>
              <p:nvPr/>
            </p:nvSpPr>
            <p:spPr bwMode="auto">
              <a:xfrm>
                <a:off x="0" y="0"/>
                <a:ext cx="1374" cy="327"/>
              </a:xfrm>
              <a:prstGeom prst="rect">
                <a:avLst/>
              </a:prstGeom>
              <a:solidFill>
                <a:srgbClr val="D9D9D9"/>
              </a:solidFill>
              <a:ln w="9525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it-IT">
                  <a:latin typeface="+mj-lt"/>
                </a:endParaRPr>
              </a:p>
            </p:txBody>
          </p:sp>
          <p:sp>
            <p:nvSpPr>
              <p:cNvPr id="63531" name="Rectangle 43"/>
              <p:cNvSpPr>
                <a:spLocks/>
              </p:cNvSpPr>
              <p:nvPr/>
            </p:nvSpPr>
            <p:spPr bwMode="auto">
              <a:xfrm>
                <a:off x="0" y="0"/>
                <a:ext cx="1392" cy="21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39200" bIns="0">
                <a:prstTxWarp prst="textNoShape">
                  <a:avLst/>
                </a:prstTxWarp>
              </a:bodyPr>
              <a:lstStyle/>
              <a:p>
                <a:pPr marL="38100" algn="just">
                  <a:tabLst>
                    <a:tab pos="38100" algn="l"/>
                    <a:tab pos="482600" algn="l"/>
                    <a:tab pos="939800" algn="l"/>
                    <a:tab pos="1384300" algn="l"/>
                    <a:tab pos="1828800" algn="l"/>
                    <a:tab pos="2286000" algn="l"/>
                    <a:tab pos="2730500" algn="l"/>
                    <a:tab pos="3187700" algn="l"/>
                    <a:tab pos="3632200" algn="l"/>
                    <a:tab pos="4076700" algn="l"/>
                    <a:tab pos="4533900" algn="l"/>
                    <a:tab pos="4978400" algn="l"/>
                    <a:tab pos="5422900" algn="l"/>
                    <a:tab pos="5880100" algn="l"/>
                    <a:tab pos="6324600" algn="l"/>
                    <a:tab pos="6781800" algn="l"/>
                    <a:tab pos="7226300" algn="l"/>
                    <a:tab pos="7670800" algn="l"/>
                    <a:tab pos="8128000" algn="l"/>
                    <a:tab pos="8572500" algn="l"/>
                    <a:tab pos="9017000" algn="l"/>
                    <a:tab pos="9029700" algn="l"/>
                    <a:tab pos="9144000" algn="l"/>
                  </a:tabLst>
                </a:pPr>
                <a:r>
                  <a:rPr lang="en-US" sz="2400" b="1" i="1">
                    <a:solidFill>
                      <a:srgbClr val="0000CC"/>
                    </a:solidFill>
                    <a:latin typeface="+mj-lt"/>
                    <a:ea typeface="Arial" pitchFamily="124" charset="0"/>
                    <a:cs typeface="Arial" pitchFamily="124" charset="0"/>
                    <a:sym typeface="Arial" pitchFamily="124" charset="0"/>
                  </a:rPr>
                  <a:t>Codeina</a:t>
                </a:r>
              </a:p>
            </p:txBody>
          </p:sp>
        </p:grpSp>
        <p:sp>
          <p:nvSpPr>
            <p:cNvPr id="63533" name="Rectangle 45"/>
            <p:cNvSpPr>
              <a:spLocks/>
            </p:cNvSpPr>
            <p:nvPr/>
          </p:nvSpPr>
          <p:spPr bwMode="auto">
            <a:xfrm>
              <a:off x="4439" y="1586"/>
              <a:ext cx="1056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 dirty="0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10 </a:t>
              </a:r>
              <a:r>
                <a:rPr lang="en-US" sz="1600" b="1" dirty="0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(</a:t>
              </a:r>
              <a:r>
                <a:rPr lang="en-US" sz="1600" b="1" dirty="0" err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anche</a:t>
              </a:r>
              <a:r>
                <a:rPr lang="en-US" sz="1600" b="1" dirty="0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i.m</a:t>
              </a:r>
              <a:r>
                <a:rPr lang="en-US" sz="1600" b="1" dirty="0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.)‏</a:t>
              </a:r>
            </a:p>
          </p:txBody>
        </p:sp>
        <p:sp>
          <p:nvSpPr>
            <p:cNvPr id="63534" name="Rectangle 46"/>
            <p:cNvSpPr>
              <a:spLocks/>
            </p:cNvSpPr>
            <p:nvPr/>
          </p:nvSpPr>
          <p:spPr bwMode="auto">
            <a:xfrm>
              <a:off x="3532" y="1586"/>
              <a:ext cx="928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-</a:t>
              </a:r>
            </a:p>
          </p:txBody>
        </p:sp>
        <p:sp>
          <p:nvSpPr>
            <p:cNvPr id="63535" name="Rectangle 47"/>
            <p:cNvSpPr>
              <a:spLocks/>
            </p:cNvSpPr>
            <p:nvPr/>
          </p:nvSpPr>
          <p:spPr bwMode="auto">
            <a:xfrm>
              <a:off x="3009" y="1586"/>
              <a:ext cx="544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30</a:t>
              </a:r>
            </a:p>
          </p:txBody>
        </p:sp>
        <p:sp>
          <p:nvSpPr>
            <p:cNvPr id="63536" name="Rectangle 48"/>
            <p:cNvSpPr>
              <a:spLocks/>
            </p:cNvSpPr>
            <p:nvPr/>
          </p:nvSpPr>
          <p:spPr bwMode="auto">
            <a:xfrm>
              <a:off x="2102" y="1586"/>
              <a:ext cx="928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-</a:t>
              </a:r>
            </a:p>
          </p:txBody>
        </p:sp>
        <p:sp>
          <p:nvSpPr>
            <p:cNvPr id="63537" name="Rectangle 49"/>
            <p:cNvSpPr>
              <a:spLocks/>
            </p:cNvSpPr>
            <p:nvPr/>
          </p:nvSpPr>
          <p:spPr bwMode="auto">
            <a:xfrm>
              <a:off x="1373" y="1586"/>
              <a:ext cx="752" cy="16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39200" bIns="0">
              <a:prstTxWarp prst="textNoShape">
                <a:avLst/>
              </a:prstTxWarp>
            </a:bodyPr>
            <a:lstStyle/>
            <a:p>
              <a:pPr marL="38100" algn="ctr">
                <a:tabLst>
                  <a:tab pos="38100" algn="l"/>
                  <a:tab pos="482600" algn="l"/>
                  <a:tab pos="939800" algn="l"/>
                  <a:tab pos="1384300" algn="l"/>
                  <a:tab pos="1828800" algn="l"/>
                  <a:tab pos="2286000" algn="l"/>
                  <a:tab pos="2730500" algn="l"/>
                  <a:tab pos="3187700" algn="l"/>
                  <a:tab pos="3632200" algn="l"/>
                  <a:tab pos="4076700" algn="l"/>
                  <a:tab pos="4533900" algn="l"/>
                  <a:tab pos="4978400" algn="l"/>
                  <a:tab pos="5422900" algn="l"/>
                  <a:tab pos="5880100" algn="l"/>
                  <a:tab pos="6324600" algn="l"/>
                  <a:tab pos="6781800" algn="l"/>
                  <a:tab pos="7226300" algn="l"/>
                  <a:tab pos="7670800" algn="l"/>
                  <a:tab pos="8128000" algn="l"/>
                  <a:tab pos="8572500" algn="l"/>
                  <a:tab pos="9017000" algn="l"/>
                  <a:tab pos="9029700" algn="l"/>
                  <a:tab pos="9144000" algn="l"/>
                </a:tabLst>
              </a:pPr>
              <a:r>
                <a:rPr lang="en-US" sz="1800" b="1">
                  <a:solidFill>
                    <a:schemeClr val="tx1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rPr>
                <a:t>30</a:t>
              </a:r>
            </a:p>
          </p:txBody>
        </p:sp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0" y="1586"/>
              <a:ext cx="1392" cy="460"/>
              <a:chOff x="0" y="0"/>
              <a:chExt cx="1392" cy="460"/>
            </a:xfrm>
          </p:grpSpPr>
          <p:sp>
            <p:nvSpPr>
              <p:cNvPr id="63538" name="Rectangle 50"/>
              <p:cNvSpPr>
                <a:spLocks/>
              </p:cNvSpPr>
              <p:nvPr/>
            </p:nvSpPr>
            <p:spPr bwMode="auto">
              <a:xfrm>
                <a:off x="0" y="0"/>
                <a:ext cx="1374" cy="460"/>
              </a:xfrm>
              <a:prstGeom prst="rect">
                <a:avLst/>
              </a:prstGeom>
              <a:solidFill>
                <a:srgbClr val="D9D9D9"/>
              </a:solidFill>
              <a:ln w="9525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it-IT">
                  <a:latin typeface="+mj-lt"/>
                </a:endParaRPr>
              </a:p>
            </p:txBody>
          </p:sp>
          <p:sp>
            <p:nvSpPr>
              <p:cNvPr id="63539" name="Rectangle 51"/>
              <p:cNvSpPr>
                <a:spLocks/>
              </p:cNvSpPr>
              <p:nvPr/>
            </p:nvSpPr>
            <p:spPr bwMode="auto">
              <a:xfrm>
                <a:off x="0" y="0"/>
                <a:ext cx="1392" cy="21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39200" bIns="0">
                <a:prstTxWarp prst="textNoShape">
                  <a:avLst/>
                </a:prstTxWarp>
              </a:bodyPr>
              <a:lstStyle/>
              <a:p>
                <a:pPr marL="38100" algn="just">
                  <a:tabLst>
                    <a:tab pos="38100" algn="l"/>
                    <a:tab pos="482600" algn="l"/>
                    <a:tab pos="939800" algn="l"/>
                    <a:tab pos="1384300" algn="l"/>
                    <a:tab pos="1828800" algn="l"/>
                    <a:tab pos="2286000" algn="l"/>
                    <a:tab pos="2730500" algn="l"/>
                    <a:tab pos="3187700" algn="l"/>
                    <a:tab pos="3632200" algn="l"/>
                    <a:tab pos="4076700" algn="l"/>
                    <a:tab pos="4533900" algn="l"/>
                    <a:tab pos="4978400" algn="l"/>
                    <a:tab pos="5422900" algn="l"/>
                    <a:tab pos="5880100" algn="l"/>
                    <a:tab pos="6324600" algn="l"/>
                    <a:tab pos="6781800" algn="l"/>
                    <a:tab pos="7226300" algn="l"/>
                    <a:tab pos="7670800" algn="l"/>
                    <a:tab pos="8128000" algn="l"/>
                    <a:tab pos="8572500" algn="l"/>
                    <a:tab pos="9017000" algn="l"/>
                    <a:tab pos="9029700" algn="l"/>
                    <a:tab pos="9144000" algn="l"/>
                  </a:tabLst>
                </a:pPr>
                <a:r>
                  <a:rPr lang="en-US" sz="2400" b="1" i="1" dirty="0" err="1">
                    <a:solidFill>
                      <a:srgbClr val="0000CC"/>
                    </a:solidFill>
                    <a:latin typeface="+mj-lt"/>
                    <a:ea typeface="Arial" pitchFamily="124" charset="0"/>
                    <a:cs typeface="Arial" pitchFamily="124" charset="0"/>
                    <a:sym typeface="Arial" pitchFamily="124" charset="0"/>
                  </a:rPr>
                  <a:t>Morfina</a:t>
                </a:r>
                <a:endParaRPr lang="en-US" sz="2400" b="1" i="1" dirty="0">
                  <a:solidFill>
                    <a:srgbClr val="0000CC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endParaRPr>
              </a:p>
            </p:txBody>
          </p:sp>
        </p:grp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4438" y="1134"/>
              <a:ext cx="1049" cy="452"/>
              <a:chOff x="0" y="0"/>
              <a:chExt cx="1049" cy="452"/>
            </a:xfrm>
          </p:grpSpPr>
          <p:sp>
            <p:nvSpPr>
              <p:cNvPr id="63541" name="Rectangle 53"/>
              <p:cNvSpPr>
                <a:spLocks/>
              </p:cNvSpPr>
              <p:nvPr/>
            </p:nvSpPr>
            <p:spPr bwMode="auto">
              <a:xfrm>
                <a:off x="0" y="0"/>
                <a:ext cx="1034" cy="452"/>
              </a:xfrm>
              <a:prstGeom prst="rect">
                <a:avLst/>
              </a:prstGeom>
              <a:solidFill>
                <a:srgbClr val="CCCCCC"/>
              </a:solidFill>
              <a:ln w="9525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it-IT">
                  <a:latin typeface="+mj-lt"/>
                </a:endParaRPr>
              </a:p>
            </p:txBody>
          </p:sp>
          <p:sp>
            <p:nvSpPr>
              <p:cNvPr id="63542" name="Rectangle 54"/>
              <p:cNvSpPr>
                <a:spLocks/>
              </p:cNvSpPr>
              <p:nvPr/>
            </p:nvSpPr>
            <p:spPr bwMode="auto">
              <a:xfrm>
                <a:off x="1" y="0"/>
                <a:ext cx="1048" cy="280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39200" bIns="0">
                <a:prstTxWarp prst="textNoShape">
                  <a:avLst/>
                </a:prstTxWarp>
              </a:bodyPr>
              <a:lstStyle/>
              <a:p>
                <a:pPr marL="38100" algn="ctr">
                  <a:tabLst>
                    <a:tab pos="38100" algn="l"/>
                    <a:tab pos="482600" algn="l"/>
                    <a:tab pos="939800" algn="l"/>
                    <a:tab pos="1384300" algn="l"/>
                    <a:tab pos="1828800" algn="l"/>
                    <a:tab pos="2286000" algn="l"/>
                    <a:tab pos="2730500" algn="l"/>
                    <a:tab pos="3187700" algn="l"/>
                    <a:tab pos="3632200" algn="l"/>
                    <a:tab pos="4076700" algn="l"/>
                    <a:tab pos="4533900" algn="l"/>
                    <a:tab pos="4978400" algn="l"/>
                    <a:tab pos="5422900" algn="l"/>
                    <a:tab pos="5880100" algn="l"/>
                    <a:tab pos="6324600" algn="l"/>
                    <a:tab pos="6781800" algn="l"/>
                    <a:tab pos="7226300" algn="l"/>
                    <a:tab pos="7670800" algn="l"/>
                    <a:tab pos="8128000" algn="l"/>
                    <a:tab pos="8572500" algn="l"/>
                    <a:tab pos="9017000" algn="l"/>
                    <a:tab pos="9029700" algn="l"/>
                    <a:tab pos="9144000" algn="l"/>
                  </a:tabLst>
                </a:pPr>
                <a:r>
                  <a:rPr lang="en-US" sz="1600" b="1" dirty="0" err="1">
                    <a:solidFill>
                      <a:srgbClr val="0000CC"/>
                    </a:solidFill>
                    <a:latin typeface="+mj-lt"/>
                    <a:ea typeface="Arial" pitchFamily="124" charset="0"/>
                    <a:cs typeface="Arial" pitchFamily="124" charset="0"/>
                    <a:sym typeface="Arial" pitchFamily="124" charset="0"/>
                  </a:rPr>
                  <a:t>e.v</a:t>
                </a:r>
                <a:endParaRPr lang="en-US" sz="1600" b="1" dirty="0">
                  <a:solidFill>
                    <a:srgbClr val="0000CC"/>
                  </a:solidFill>
                  <a:latin typeface="+mj-lt"/>
                  <a:ea typeface="Arial" pitchFamily="124" charset="0"/>
                  <a:cs typeface="Arial" pitchFamily="124" charset="0"/>
                  <a:sym typeface="Arial" pitchFamily="124" charset="0"/>
                </a:endParaRPr>
              </a:p>
            </p:txBody>
          </p:sp>
        </p:grpSp>
        <p:grpSp>
          <p:nvGrpSpPr>
            <p:cNvPr id="11" name="Group 58"/>
            <p:cNvGrpSpPr>
              <a:grpSpLocks/>
            </p:cNvGrpSpPr>
            <p:nvPr/>
          </p:nvGrpSpPr>
          <p:grpSpPr bwMode="auto">
            <a:xfrm>
              <a:off x="3528" y="1134"/>
              <a:ext cx="928" cy="452"/>
              <a:chOff x="0" y="0"/>
              <a:chExt cx="928" cy="452"/>
            </a:xfrm>
          </p:grpSpPr>
          <p:sp>
            <p:nvSpPr>
              <p:cNvPr id="63544" name="Rectangle 56"/>
              <p:cNvSpPr>
                <a:spLocks/>
              </p:cNvSpPr>
              <p:nvPr/>
            </p:nvSpPr>
            <p:spPr bwMode="auto">
              <a:xfrm>
                <a:off x="1" y="0"/>
                <a:ext cx="909" cy="452"/>
              </a:xfrm>
              <a:prstGeom prst="rect">
                <a:avLst/>
              </a:prstGeom>
              <a:solidFill>
                <a:srgbClr val="CCCCCC"/>
              </a:solidFill>
              <a:ln w="9525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it-IT">
                  <a:latin typeface="+mj-lt"/>
                </a:endParaRPr>
              </a:p>
            </p:txBody>
          </p:sp>
          <p:sp>
            <p:nvSpPr>
              <p:cNvPr id="63545" name="Rectangle 57"/>
              <p:cNvSpPr>
                <a:spLocks/>
              </p:cNvSpPr>
              <p:nvPr/>
            </p:nvSpPr>
            <p:spPr bwMode="auto">
              <a:xfrm>
                <a:off x="0" y="0"/>
                <a:ext cx="928" cy="13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39200" bIns="0">
                <a:prstTxWarp prst="textNoShape">
                  <a:avLst/>
                </a:prstTxWarp>
              </a:bodyPr>
              <a:lstStyle/>
              <a:p>
                <a:pPr marL="38100" algn="ctr">
                  <a:tabLst>
                    <a:tab pos="38100" algn="l"/>
                    <a:tab pos="482600" algn="l"/>
                    <a:tab pos="939800" algn="l"/>
                    <a:tab pos="1384300" algn="l"/>
                    <a:tab pos="1828800" algn="l"/>
                    <a:tab pos="2286000" algn="l"/>
                    <a:tab pos="2730500" algn="l"/>
                    <a:tab pos="3187700" algn="l"/>
                    <a:tab pos="3632200" algn="l"/>
                    <a:tab pos="4076700" algn="l"/>
                    <a:tab pos="4533900" algn="l"/>
                    <a:tab pos="4978400" algn="l"/>
                    <a:tab pos="5422900" algn="l"/>
                    <a:tab pos="5880100" algn="l"/>
                    <a:tab pos="6324600" algn="l"/>
                    <a:tab pos="6781800" algn="l"/>
                    <a:tab pos="7226300" algn="l"/>
                    <a:tab pos="7670800" algn="l"/>
                    <a:tab pos="8128000" algn="l"/>
                    <a:tab pos="8572500" algn="l"/>
                    <a:tab pos="9017000" algn="l"/>
                    <a:tab pos="9029700" algn="l"/>
                    <a:tab pos="9144000" algn="l"/>
                  </a:tabLst>
                </a:pPr>
                <a:r>
                  <a:rPr lang="en-US" sz="1600" b="1">
                    <a:solidFill>
                      <a:srgbClr val="0000CC"/>
                    </a:solidFill>
                    <a:latin typeface="+mj-lt"/>
                    <a:ea typeface="Arial" pitchFamily="124" charset="0"/>
                    <a:cs typeface="Arial" pitchFamily="124" charset="0"/>
                    <a:sym typeface="Arial" pitchFamily="124" charset="0"/>
                  </a:rPr>
                  <a:t>Transdermica</a:t>
                </a:r>
              </a:p>
            </p:txBody>
          </p:sp>
        </p:grpSp>
        <p:grpSp>
          <p:nvGrpSpPr>
            <p:cNvPr id="12" name="Group 61"/>
            <p:cNvGrpSpPr>
              <a:grpSpLocks/>
            </p:cNvGrpSpPr>
            <p:nvPr/>
          </p:nvGrpSpPr>
          <p:grpSpPr bwMode="auto">
            <a:xfrm>
              <a:off x="3008" y="1134"/>
              <a:ext cx="537" cy="452"/>
              <a:chOff x="0" y="0"/>
              <a:chExt cx="537" cy="452"/>
            </a:xfrm>
          </p:grpSpPr>
          <p:sp>
            <p:nvSpPr>
              <p:cNvPr id="63547" name="Rectangle 59"/>
              <p:cNvSpPr>
                <a:spLocks/>
              </p:cNvSpPr>
              <p:nvPr/>
            </p:nvSpPr>
            <p:spPr bwMode="auto">
              <a:xfrm>
                <a:off x="0" y="0"/>
                <a:ext cx="522" cy="452"/>
              </a:xfrm>
              <a:prstGeom prst="rect">
                <a:avLst/>
              </a:prstGeom>
              <a:solidFill>
                <a:srgbClr val="CCCCCC"/>
              </a:solidFill>
              <a:ln w="9525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it-IT">
                  <a:latin typeface="+mj-lt"/>
                </a:endParaRPr>
              </a:p>
            </p:txBody>
          </p:sp>
          <p:sp>
            <p:nvSpPr>
              <p:cNvPr id="63548" name="Rectangle 60"/>
              <p:cNvSpPr>
                <a:spLocks/>
              </p:cNvSpPr>
              <p:nvPr/>
            </p:nvSpPr>
            <p:spPr bwMode="auto">
              <a:xfrm>
                <a:off x="1" y="0"/>
                <a:ext cx="536" cy="13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39200" bIns="0">
                <a:prstTxWarp prst="textNoShape">
                  <a:avLst/>
                </a:prstTxWarp>
              </a:bodyPr>
              <a:lstStyle/>
              <a:p>
                <a:pPr marL="38100" algn="ctr">
                  <a:tabLst>
                    <a:tab pos="38100" algn="l"/>
                    <a:tab pos="482600" algn="l"/>
                    <a:tab pos="939800" algn="l"/>
                    <a:tab pos="1384300" algn="l"/>
                    <a:tab pos="1828800" algn="l"/>
                    <a:tab pos="2286000" algn="l"/>
                    <a:tab pos="2730500" algn="l"/>
                    <a:tab pos="3187700" algn="l"/>
                    <a:tab pos="3632200" algn="l"/>
                    <a:tab pos="4076700" algn="l"/>
                    <a:tab pos="4533900" algn="l"/>
                    <a:tab pos="4978400" algn="l"/>
                    <a:tab pos="5422900" algn="l"/>
                    <a:tab pos="5880100" algn="l"/>
                    <a:tab pos="6324600" algn="l"/>
                    <a:tab pos="6781800" algn="l"/>
                    <a:tab pos="7226300" algn="l"/>
                    <a:tab pos="7670800" algn="l"/>
                    <a:tab pos="8128000" algn="l"/>
                    <a:tab pos="8572500" algn="l"/>
                    <a:tab pos="9017000" algn="l"/>
                    <a:tab pos="9029700" algn="l"/>
                    <a:tab pos="9144000" algn="l"/>
                  </a:tabLst>
                </a:pPr>
                <a:r>
                  <a:rPr lang="en-US" sz="1600" b="1">
                    <a:solidFill>
                      <a:srgbClr val="0000CC"/>
                    </a:solidFill>
                    <a:latin typeface="+mj-lt"/>
                    <a:ea typeface="Arial" pitchFamily="124" charset="0"/>
                    <a:cs typeface="Arial" pitchFamily="124" charset="0"/>
                    <a:sym typeface="Arial" pitchFamily="124" charset="0"/>
                  </a:rPr>
                  <a:t>rettale</a:t>
                </a:r>
              </a:p>
            </p:txBody>
          </p:sp>
        </p:grpSp>
        <p:grpSp>
          <p:nvGrpSpPr>
            <p:cNvPr id="13" name="Group 64"/>
            <p:cNvGrpSpPr>
              <a:grpSpLocks/>
            </p:cNvGrpSpPr>
            <p:nvPr/>
          </p:nvGrpSpPr>
          <p:grpSpPr bwMode="auto">
            <a:xfrm>
              <a:off x="2101" y="1134"/>
              <a:ext cx="921" cy="452"/>
              <a:chOff x="0" y="0"/>
              <a:chExt cx="921" cy="452"/>
            </a:xfrm>
          </p:grpSpPr>
          <p:sp>
            <p:nvSpPr>
              <p:cNvPr id="63550" name="Rectangle 62"/>
              <p:cNvSpPr>
                <a:spLocks/>
              </p:cNvSpPr>
              <p:nvPr/>
            </p:nvSpPr>
            <p:spPr bwMode="auto">
              <a:xfrm>
                <a:off x="0" y="0"/>
                <a:ext cx="906" cy="452"/>
              </a:xfrm>
              <a:prstGeom prst="rect">
                <a:avLst/>
              </a:prstGeom>
              <a:solidFill>
                <a:srgbClr val="CCCCCC"/>
              </a:solidFill>
              <a:ln w="9525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it-IT">
                  <a:latin typeface="+mj-lt"/>
                </a:endParaRPr>
              </a:p>
            </p:txBody>
          </p:sp>
          <p:sp>
            <p:nvSpPr>
              <p:cNvPr id="63551" name="Rectangle 63"/>
              <p:cNvSpPr>
                <a:spLocks/>
              </p:cNvSpPr>
              <p:nvPr/>
            </p:nvSpPr>
            <p:spPr bwMode="auto">
              <a:xfrm>
                <a:off x="1" y="0"/>
                <a:ext cx="920" cy="13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39200" bIns="0">
                <a:prstTxWarp prst="textNoShape">
                  <a:avLst/>
                </a:prstTxWarp>
              </a:bodyPr>
              <a:lstStyle/>
              <a:p>
                <a:pPr marL="38100" algn="ctr">
                  <a:tabLst>
                    <a:tab pos="38100" algn="l"/>
                    <a:tab pos="482600" algn="l"/>
                    <a:tab pos="939800" algn="l"/>
                    <a:tab pos="1384300" algn="l"/>
                    <a:tab pos="1828800" algn="l"/>
                    <a:tab pos="2286000" algn="l"/>
                    <a:tab pos="2730500" algn="l"/>
                    <a:tab pos="3187700" algn="l"/>
                    <a:tab pos="3632200" algn="l"/>
                    <a:tab pos="4076700" algn="l"/>
                    <a:tab pos="4533900" algn="l"/>
                    <a:tab pos="4978400" algn="l"/>
                    <a:tab pos="5422900" algn="l"/>
                    <a:tab pos="5880100" algn="l"/>
                    <a:tab pos="6324600" algn="l"/>
                    <a:tab pos="6781800" algn="l"/>
                    <a:tab pos="7226300" algn="l"/>
                    <a:tab pos="7670800" algn="l"/>
                    <a:tab pos="8128000" algn="l"/>
                    <a:tab pos="8572500" algn="l"/>
                    <a:tab pos="9017000" algn="l"/>
                    <a:tab pos="9029700" algn="l"/>
                    <a:tab pos="9144000" algn="l"/>
                  </a:tabLst>
                </a:pPr>
                <a:r>
                  <a:rPr lang="en-US" sz="1600" b="1">
                    <a:solidFill>
                      <a:srgbClr val="0000CC"/>
                    </a:solidFill>
                    <a:latin typeface="+mj-lt"/>
                    <a:ea typeface="Arial" pitchFamily="124" charset="0"/>
                    <a:cs typeface="Arial" pitchFamily="124" charset="0"/>
                    <a:sym typeface="Arial" pitchFamily="124" charset="0"/>
                  </a:rPr>
                  <a:t>sublinguale</a:t>
                </a:r>
              </a:p>
            </p:txBody>
          </p:sp>
        </p:grpSp>
        <p:grpSp>
          <p:nvGrpSpPr>
            <p:cNvPr id="14" name="Group 67"/>
            <p:cNvGrpSpPr>
              <a:grpSpLocks/>
            </p:cNvGrpSpPr>
            <p:nvPr/>
          </p:nvGrpSpPr>
          <p:grpSpPr bwMode="auto">
            <a:xfrm>
              <a:off x="1373" y="1134"/>
              <a:ext cx="744" cy="452"/>
              <a:chOff x="0" y="0"/>
              <a:chExt cx="744" cy="452"/>
            </a:xfrm>
          </p:grpSpPr>
          <p:sp>
            <p:nvSpPr>
              <p:cNvPr id="63553" name="Rectangle 65"/>
              <p:cNvSpPr>
                <a:spLocks/>
              </p:cNvSpPr>
              <p:nvPr/>
            </p:nvSpPr>
            <p:spPr bwMode="auto">
              <a:xfrm>
                <a:off x="0" y="0"/>
                <a:ext cx="727" cy="452"/>
              </a:xfrm>
              <a:prstGeom prst="rect">
                <a:avLst/>
              </a:prstGeom>
              <a:solidFill>
                <a:srgbClr val="CCCCCC"/>
              </a:solidFill>
              <a:ln w="9525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it-IT">
                  <a:latin typeface="+mj-lt"/>
                </a:endParaRPr>
              </a:p>
            </p:txBody>
          </p:sp>
          <p:sp>
            <p:nvSpPr>
              <p:cNvPr id="63554" name="Rectangle 66"/>
              <p:cNvSpPr>
                <a:spLocks/>
              </p:cNvSpPr>
              <p:nvPr/>
            </p:nvSpPr>
            <p:spPr bwMode="auto">
              <a:xfrm>
                <a:off x="0" y="0"/>
                <a:ext cx="744" cy="13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39200" bIns="0">
                <a:prstTxWarp prst="textNoShape">
                  <a:avLst/>
                </a:prstTxWarp>
              </a:bodyPr>
              <a:lstStyle/>
              <a:p>
                <a:pPr marL="38100" algn="ctr">
                  <a:tabLst>
                    <a:tab pos="38100" algn="l"/>
                    <a:tab pos="482600" algn="l"/>
                    <a:tab pos="939800" algn="l"/>
                    <a:tab pos="1384300" algn="l"/>
                    <a:tab pos="1828800" algn="l"/>
                    <a:tab pos="2286000" algn="l"/>
                    <a:tab pos="2730500" algn="l"/>
                    <a:tab pos="3187700" algn="l"/>
                    <a:tab pos="3632200" algn="l"/>
                    <a:tab pos="4076700" algn="l"/>
                    <a:tab pos="4533900" algn="l"/>
                    <a:tab pos="4978400" algn="l"/>
                    <a:tab pos="5422900" algn="l"/>
                    <a:tab pos="5880100" algn="l"/>
                    <a:tab pos="6324600" algn="l"/>
                    <a:tab pos="6781800" algn="l"/>
                    <a:tab pos="7226300" algn="l"/>
                    <a:tab pos="7670800" algn="l"/>
                    <a:tab pos="8128000" algn="l"/>
                    <a:tab pos="8572500" algn="l"/>
                    <a:tab pos="9017000" algn="l"/>
                    <a:tab pos="9029700" algn="l"/>
                    <a:tab pos="9144000" algn="l"/>
                  </a:tabLst>
                </a:pPr>
                <a:r>
                  <a:rPr lang="en-US" sz="1600" b="1">
                    <a:solidFill>
                      <a:srgbClr val="0000CC"/>
                    </a:solidFill>
                    <a:latin typeface="+mj-lt"/>
                    <a:ea typeface="Arial" pitchFamily="124" charset="0"/>
                    <a:cs typeface="Arial" pitchFamily="124" charset="0"/>
                    <a:sym typeface="Arial" pitchFamily="124" charset="0"/>
                  </a:rPr>
                  <a:t>Orale</a:t>
                </a:r>
              </a:p>
            </p:txBody>
          </p:sp>
        </p:grpSp>
        <p:sp>
          <p:nvSpPr>
            <p:cNvPr id="63556" name="Rectangle 68"/>
            <p:cNvSpPr>
              <a:spLocks/>
            </p:cNvSpPr>
            <p:nvPr/>
          </p:nvSpPr>
          <p:spPr bwMode="auto">
            <a:xfrm>
              <a:off x="1374" y="0"/>
              <a:ext cx="4098" cy="1134"/>
            </a:xfrm>
            <a:prstGeom prst="rect">
              <a:avLst/>
            </a:prstGeom>
            <a:solidFill>
              <a:srgbClr val="C0C0C0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>
                <a:latin typeface="+mj-lt"/>
              </a:endParaRPr>
            </a:p>
          </p:txBody>
        </p:sp>
        <p:grpSp>
          <p:nvGrpSpPr>
            <p:cNvPr id="16" name="Group 73"/>
            <p:cNvGrpSpPr>
              <a:grpSpLocks/>
            </p:cNvGrpSpPr>
            <p:nvPr/>
          </p:nvGrpSpPr>
          <p:grpSpPr bwMode="auto">
            <a:xfrm>
              <a:off x="0" y="0"/>
              <a:ext cx="1392" cy="1586"/>
              <a:chOff x="0" y="0"/>
              <a:chExt cx="1392" cy="1586"/>
            </a:xfrm>
          </p:grpSpPr>
          <p:sp>
            <p:nvSpPr>
              <p:cNvPr id="63559" name="Rectangle 71"/>
              <p:cNvSpPr>
                <a:spLocks/>
              </p:cNvSpPr>
              <p:nvPr/>
            </p:nvSpPr>
            <p:spPr bwMode="auto">
              <a:xfrm>
                <a:off x="0" y="0"/>
                <a:ext cx="1374" cy="1586"/>
              </a:xfrm>
              <a:prstGeom prst="rect">
                <a:avLst/>
              </a:prstGeom>
              <a:solidFill>
                <a:srgbClr val="C0C0C0"/>
              </a:solidFill>
              <a:ln w="9525" cap="flat">
                <a:noFill/>
                <a:round/>
                <a:headEnd type="none" w="med" len="med"/>
                <a:tailEnd type="none" w="med" len="med"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it-IT">
                  <a:latin typeface="+mj-lt"/>
                </a:endParaRPr>
              </a:p>
            </p:txBody>
          </p:sp>
          <p:sp>
            <p:nvSpPr>
              <p:cNvPr id="63560" name="Rectangle 72"/>
              <p:cNvSpPr>
                <a:spLocks/>
              </p:cNvSpPr>
              <p:nvPr/>
            </p:nvSpPr>
            <p:spPr bwMode="auto">
              <a:xfrm>
                <a:off x="0" y="0"/>
                <a:ext cx="1392" cy="118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39200" bIns="0">
                <a:prstTxWarp prst="textNoShape">
                  <a:avLst/>
                </a:prstTxWarp>
              </a:bodyPr>
              <a:lstStyle/>
              <a:p>
                <a:pPr marL="38100" algn="just">
                  <a:tabLst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</a:tabLst>
                </a:pPr>
                <a:endParaRPr lang="en-US" sz="2400" b="1">
                  <a:solidFill>
                    <a:srgbClr val="0000CC"/>
                  </a:solidFill>
                  <a:latin typeface="+mj-lt"/>
                  <a:ea typeface="Lucida Grande" pitchFamily="124" charset="0"/>
                  <a:cs typeface="Lucida Grande" pitchFamily="124" charset="0"/>
                  <a:sym typeface="Arial" pitchFamily="124" charset="0"/>
                </a:endParaRPr>
              </a:p>
              <a:p>
                <a:pPr marL="38100" algn="just">
                  <a:tabLst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</a:tabLst>
                </a:pPr>
                <a:endParaRPr lang="en-US" sz="2400" b="1">
                  <a:solidFill>
                    <a:srgbClr val="0000CC"/>
                  </a:solidFill>
                  <a:latin typeface="+mj-lt"/>
                  <a:ea typeface="Lucida Grande" pitchFamily="124" charset="0"/>
                  <a:cs typeface="Lucida Grande" pitchFamily="124" charset="0"/>
                  <a:sym typeface="Arial" pitchFamily="124" charset="0"/>
                </a:endParaRPr>
              </a:p>
              <a:p>
                <a:pPr marL="38100" algn="just">
                  <a:tabLst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</a:tabLst>
                </a:pPr>
                <a:endParaRPr lang="en-US" sz="2400" b="1">
                  <a:solidFill>
                    <a:srgbClr val="0000CC"/>
                  </a:solidFill>
                  <a:latin typeface="+mj-lt"/>
                  <a:ea typeface="Lucida Grande" pitchFamily="124" charset="0"/>
                  <a:cs typeface="Lucida Grande" pitchFamily="124" charset="0"/>
                  <a:sym typeface="Arial" pitchFamily="124" charset="0"/>
                </a:endParaRPr>
              </a:p>
              <a:p>
                <a:pPr marL="38100" algn="just">
                  <a:tabLst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</a:tabLst>
                </a:pPr>
                <a:endParaRPr lang="en-US" sz="2400" b="1">
                  <a:solidFill>
                    <a:srgbClr val="0000CC"/>
                  </a:solidFill>
                  <a:latin typeface="+mj-lt"/>
                  <a:ea typeface="Lucida Grande" pitchFamily="124" charset="0"/>
                  <a:cs typeface="Lucida Grande" pitchFamily="124" charset="0"/>
                  <a:sym typeface="Arial" pitchFamily="124" charset="0"/>
                </a:endParaRPr>
              </a:p>
              <a:p>
                <a:pPr marL="38100" algn="just">
                  <a:tabLst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</a:tabLst>
                </a:pPr>
                <a:endParaRPr lang="en-US" sz="800" b="1">
                  <a:solidFill>
                    <a:srgbClr val="0000CC"/>
                  </a:solidFill>
                  <a:latin typeface="+mj-lt"/>
                  <a:ea typeface="Lucida Grande" pitchFamily="124" charset="0"/>
                  <a:cs typeface="Lucida Grande" pitchFamily="124" charset="0"/>
                  <a:sym typeface="Arial" pitchFamily="124" charset="0"/>
                </a:endParaRPr>
              </a:p>
              <a:p>
                <a:pPr marL="38100" algn="just">
                  <a:tabLst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  <a:tab pos="38100" algn="l"/>
                  </a:tabLst>
                </a:pPr>
                <a:r>
                  <a:rPr lang="en-US" sz="2400" b="1">
                    <a:solidFill>
                      <a:srgbClr val="0000CC"/>
                    </a:solidFill>
                    <a:latin typeface="+mj-lt"/>
                    <a:ea typeface="Arial" pitchFamily="124" charset="0"/>
                    <a:cs typeface="Arial" pitchFamily="124" charset="0"/>
                    <a:sym typeface="Arial" pitchFamily="124" charset="0"/>
                  </a:rPr>
                  <a:t>FARMACO</a:t>
                </a:r>
              </a:p>
            </p:txBody>
          </p:sp>
        </p:grpSp>
        <p:sp>
          <p:nvSpPr>
            <p:cNvPr id="63562" name="Line 74"/>
            <p:cNvSpPr>
              <a:spLocks noChangeShapeType="1"/>
            </p:cNvSpPr>
            <p:nvPr/>
          </p:nvSpPr>
          <p:spPr bwMode="auto">
            <a:xfrm>
              <a:off x="0" y="0"/>
              <a:ext cx="5472" cy="1"/>
            </a:xfrm>
            <a:prstGeom prst="line">
              <a:avLst/>
            </a:prstGeom>
            <a:noFill/>
            <a:ln w="126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63563" name="Line 75"/>
            <p:cNvSpPr>
              <a:spLocks noChangeShapeType="1"/>
            </p:cNvSpPr>
            <p:nvPr/>
          </p:nvSpPr>
          <p:spPr bwMode="auto">
            <a:xfrm>
              <a:off x="0" y="4006"/>
              <a:ext cx="5472" cy="1"/>
            </a:xfrm>
            <a:prstGeom prst="line">
              <a:avLst/>
            </a:prstGeom>
            <a:noFill/>
            <a:ln w="126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63564" name="Line 76"/>
            <p:cNvSpPr>
              <a:spLocks noChangeShapeType="1"/>
            </p:cNvSpPr>
            <p:nvPr/>
          </p:nvSpPr>
          <p:spPr bwMode="auto">
            <a:xfrm>
              <a:off x="0" y="0"/>
              <a:ext cx="1" cy="4006"/>
            </a:xfrm>
            <a:prstGeom prst="line">
              <a:avLst/>
            </a:prstGeom>
            <a:noFill/>
            <a:ln w="126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63565" name="Line 77"/>
            <p:cNvSpPr>
              <a:spLocks noChangeShapeType="1"/>
            </p:cNvSpPr>
            <p:nvPr/>
          </p:nvSpPr>
          <p:spPr bwMode="auto">
            <a:xfrm>
              <a:off x="5499" y="-38"/>
              <a:ext cx="1" cy="4006"/>
            </a:xfrm>
            <a:prstGeom prst="line">
              <a:avLst/>
            </a:prstGeom>
            <a:noFill/>
            <a:ln w="126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63566" name="Line 78"/>
            <p:cNvSpPr>
              <a:spLocks noChangeShapeType="1"/>
            </p:cNvSpPr>
            <p:nvPr/>
          </p:nvSpPr>
          <p:spPr bwMode="auto">
            <a:xfrm>
              <a:off x="0" y="1586"/>
              <a:ext cx="5472" cy="1"/>
            </a:xfrm>
            <a:prstGeom prst="line">
              <a:avLst/>
            </a:prstGeom>
            <a:noFill/>
            <a:ln w="126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63567" name="Line 79"/>
            <p:cNvSpPr>
              <a:spLocks noChangeShapeType="1"/>
            </p:cNvSpPr>
            <p:nvPr/>
          </p:nvSpPr>
          <p:spPr bwMode="auto">
            <a:xfrm>
              <a:off x="1374" y="0"/>
              <a:ext cx="1" cy="4006"/>
            </a:xfrm>
            <a:prstGeom prst="line">
              <a:avLst/>
            </a:prstGeom>
            <a:noFill/>
            <a:ln w="126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63568" name="Line 80"/>
            <p:cNvSpPr>
              <a:spLocks noChangeShapeType="1"/>
            </p:cNvSpPr>
            <p:nvPr/>
          </p:nvSpPr>
          <p:spPr bwMode="auto">
            <a:xfrm>
              <a:off x="2101" y="1134"/>
              <a:ext cx="1" cy="2872"/>
            </a:xfrm>
            <a:prstGeom prst="line">
              <a:avLst/>
            </a:prstGeom>
            <a:noFill/>
            <a:ln w="126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63569" name="Line 81"/>
            <p:cNvSpPr>
              <a:spLocks noChangeShapeType="1"/>
            </p:cNvSpPr>
            <p:nvPr/>
          </p:nvSpPr>
          <p:spPr bwMode="auto">
            <a:xfrm>
              <a:off x="1374" y="1134"/>
              <a:ext cx="4098" cy="1"/>
            </a:xfrm>
            <a:prstGeom prst="line">
              <a:avLst/>
            </a:prstGeom>
            <a:noFill/>
            <a:ln w="126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63570" name="Line 82"/>
            <p:cNvSpPr>
              <a:spLocks noChangeShapeType="1"/>
            </p:cNvSpPr>
            <p:nvPr/>
          </p:nvSpPr>
          <p:spPr bwMode="auto">
            <a:xfrm>
              <a:off x="3008" y="1134"/>
              <a:ext cx="1" cy="2872"/>
            </a:xfrm>
            <a:prstGeom prst="line">
              <a:avLst/>
            </a:prstGeom>
            <a:noFill/>
            <a:ln w="126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63571" name="Line 83"/>
            <p:cNvSpPr>
              <a:spLocks noChangeShapeType="1"/>
            </p:cNvSpPr>
            <p:nvPr/>
          </p:nvSpPr>
          <p:spPr bwMode="auto">
            <a:xfrm>
              <a:off x="3530" y="1134"/>
              <a:ext cx="1" cy="2872"/>
            </a:xfrm>
            <a:prstGeom prst="line">
              <a:avLst/>
            </a:prstGeom>
            <a:noFill/>
            <a:ln w="126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63572" name="Line 84"/>
            <p:cNvSpPr>
              <a:spLocks noChangeShapeType="1"/>
            </p:cNvSpPr>
            <p:nvPr/>
          </p:nvSpPr>
          <p:spPr bwMode="auto">
            <a:xfrm>
              <a:off x="4438" y="1134"/>
              <a:ext cx="1" cy="2872"/>
            </a:xfrm>
            <a:prstGeom prst="line">
              <a:avLst/>
            </a:prstGeom>
            <a:noFill/>
            <a:ln w="126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63573" name="Line 85"/>
            <p:cNvSpPr>
              <a:spLocks noChangeShapeType="1"/>
            </p:cNvSpPr>
            <p:nvPr/>
          </p:nvSpPr>
          <p:spPr bwMode="auto">
            <a:xfrm>
              <a:off x="0" y="2046"/>
              <a:ext cx="5472" cy="1"/>
            </a:xfrm>
            <a:prstGeom prst="line">
              <a:avLst/>
            </a:prstGeom>
            <a:noFill/>
            <a:ln w="126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63574" name="Line 86"/>
            <p:cNvSpPr>
              <a:spLocks noChangeShapeType="1"/>
            </p:cNvSpPr>
            <p:nvPr/>
          </p:nvSpPr>
          <p:spPr bwMode="auto">
            <a:xfrm>
              <a:off x="0" y="2373"/>
              <a:ext cx="5472" cy="1"/>
            </a:xfrm>
            <a:prstGeom prst="line">
              <a:avLst/>
            </a:prstGeom>
            <a:noFill/>
            <a:ln w="126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63575" name="Line 87"/>
            <p:cNvSpPr>
              <a:spLocks noChangeShapeType="1"/>
            </p:cNvSpPr>
            <p:nvPr/>
          </p:nvSpPr>
          <p:spPr bwMode="auto">
            <a:xfrm>
              <a:off x="0" y="2698"/>
              <a:ext cx="5472" cy="2"/>
            </a:xfrm>
            <a:prstGeom prst="line">
              <a:avLst/>
            </a:prstGeom>
            <a:noFill/>
            <a:ln w="126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63576" name="Line 88"/>
            <p:cNvSpPr>
              <a:spLocks noChangeShapeType="1"/>
            </p:cNvSpPr>
            <p:nvPr/>
          </p:nvSpPr>
          <p:spPr bwMode="auto">
            <a:xfrm>
              <a:off x="0" y="3025"/>
              <a:ext cx="5472" cy="2"/>
            </a:xfrm>
            <a:prstGeom prst="line">
              <a:avLst/>
            </a:prstGeom>
            <a:noFill/>
            <a:ln w="126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63577" name="Line 89"/>
            <p:cNvSpPr>
              <a:spLocks noChangeShapeType="1"/>
            </p:cNvSpPr>
            <p:nvPr/>
          </p:nvSpPr>
          <p:spPr bwMode="auto">
            <a:xfrm>
              <a:off x="0" y="3353"/>
              <a:ext cx="5472" cy="1"/>
            </a:xfrm>
            <a:prstGeom prst="line">
              <a:avLst/>
            </a:prstGeom>
            <a:noFill/>
            <a:ln w="126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>
                <a:latin typeface="+mj-lt"/>
              </a:endParaRPr>
            </a:p>
          </p:txBody>
        </p:sp>
        <p:sp>
          <p:nvSpPr>
            <p:cNvPr id="63578" name="Line 90"/>
            <p:cNvSpPr>
              <a:spLocks noChangeShapeType="1"/>
            </p:cNvSpPr>
            <p:nvPr/>
          </p:nvSpPr>
          <p:spPr bwMode="auto">
            <a:xfrm>
              <a:off x="0" y="3680"/>
              <a:ext cx="5472" cy="1"/>
            </a:xfrm>
            <a:prstGeom prst="line">
              <a:avLst/>
            </a:prstGeom>
            <a:noFill/>
            <a:ln w="126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it-IT">
                <a:latin typeface="+mj-lt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2667000" y="838200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algn="ctr">
              <a:tabLst>
                <a:tab pos="38100" algn="l"/>
                <a:tab pos="38100" algn="l"/>
                <a:tab pos="38100" algn="l"/>
                <a:tab pos="38100" algn="l"/>
                <a:tab pos="38100" algn="l"/>
                <a:tab pos="38100" algn="l"/>
                <a:tab pos="38100" algn="l"/>
                <a:tab pos="38100" algn="l"/>
                <a:tab pos="38100" algn="l"/>
                <a:tab pos="38100" algn="l"/>
                <a:tab pos="38100" algn="l"/>
                <a:tab pos="38100" algn="l"/>
                <a:tab pos="38100" algn="l"/>
                <a:tab pos="38100" algn="l"/>
                <a:tab pos="38100" algn="l"/>
                <a:tab pos="38100" algn="l"/>
                <a:tab pos="482600" algn="l"/>
                <a:tab pos="482600" algn="l"/>
                <a:tab pos="482600" algn="l"/>
                <a:tab pos="482600" algn="l"/>
                <a:tab pos="482600" algn="l"/>
                <a:tab pos="482600" algn="l"/>
                <a:tab pos="482600" algn="l"/>
                <a:tab pos="482600" algn="l"/>
                <a:tab pos="482600" algn="l"/>
                <a:tab pos="482600" algn="l"/>
                <a:tab pos="482600" algn="l"/>
                <a:tab pos="482600" algn="l"/>
                <a:tab pos="482600" algn="l"/>
                <a:tab pos="482600" algn="l"/>
                <a:tab pos="482600" algn="l"/>
                <a:tab pos="482600" algn="l"/>
              </a:tabLst>
            </a:pPr>
            <a:r>
              <a:rPr lang="en-US" b="1" dirty="0" err="1">
                <a:solidFill>
                  <a:srgbClr val="0000CC"/>
                </a:solidFill>
                <a:ea typeface="Arial" pitchFamily="124" charset="0"/>
                <a:cs typeface="Arial" pitchFamily="124" charset="0"/>
                <a:sym typeface="Arial" pitchFamily="124" charset="0"/>
              </a:rPr>
              <a:t>Dosi</a:t>
            </a:r>
            <a:r>
              <a:rPr lang="en-US" b="1" dirty="0">
                <a:solidFill>
                  <a:srgbClr val="0000CC"/>
                </a:solidFill>
                <a:ea typeface="Arial" pitchFamily="124" charset="0"/>
                <a:cs typeface="Arial" pitchFamily="124" charset="0"/>
                <a:sym typeface="Arial" pitchFamily="12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a typeface="Arial" pitchFamily="124" charset="0"/>
                <a:cs typeface="Arial" pitchFamily="124" charset="0"/>
                <a:sym typeface="Arial" pitchFamily="124" charset="0"/>
              </a:rPr>
              <a:t>equianalgesiche</a:t>
            </a:r>
            <a:r>
              <a:rPr lang="en-US" b="1" dirty="0">
                <a:solidFill>
                  <a:srgbClr val="0000CC"/>
                </a:solidFill>
                <a:ea typeface="Arial" pitchFamily="124" charset="0"/>
                <a:cs typeface="Arial" pitchFamily="124" charset="0"/>
                <a:sym typeface="Arial" pitchFamily="12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a typeface="Arial" pitchFamily="124" charset="0"/>
                <a:cs typeface="Arial" pitchFamily="124" charset="0"/>
                <a:sym typeface="Arial" pitchFamily="124" charset="0"/>
              </a:rPr>
              <a:t>rispetto</a:t>
            </a:r>
            <a:r>
              <a:rPr lang="en-US" b="1" dirty="0">
                <a:solidFill>
                  <a:srgbClr val="0000CC"/>
                </a:solidFill>
                <a:ea typeface="Arial" pitchFamily="124" charset="0"/>
                <a:cs typeface="Arial" pitchFamily="124" charset="0"/>
                <a:sym typeface="Arial" pitchFamily="12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a typeface="Arial" pitchFamily="124" charset="0"/>
                <a:cs typeface="Arial" pitchFamily="124" charset="0"/>
                <a:sym typeface="Arial" pitchFamily="124" charset="0"/>
              </a:rPr>
              <a:t>alla</a:t>
            </a:r>
            <a:r>
              <a:rPr lang="en-US" b="1" dirty="0">
                <a:solidFill>
                  <a:srgbClr val="0000CC"/>
                </a:solidFill>
                <a:ea typeface="Arial" pitchFamily="124" charset="0"/>
                <a:cs typeface="Arial" pitchFamily="124" charset="0"/>
                <a:sym typeface="Arial" pitchFamily="12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a typeface="Arial" pitchFamily="124" charset="0"/>
                <a:cs typeface="Arial" pitchFamily="124" charset="0"/>
                <a:sym typeface="Arial" pitchFamily="124" charset="0"/>
              </a:rPr>
              <a:t>morfina</a:t>
            </a:r>
            <a:r>
              <a:rPr lang="en-US" b="1" dirty="0">
                <a:solidFill>
                  <a:srgbClr val="0000CC"/>
                </a:solidFill>
                <a:ea typeface="Arial" pitchFamily="124" charset="0"/>
                <a:cs typeface="Arial" pitchFamily="124" charset="0"/>
                <a:sym typeface="Arial" pitchFamily="124" charset="0"/>
              </a:rPr>
              <a:t> (mg)</a:t>
            </a:r>
            <a:endParaRPr lang="en-US" b="1" dirty="0">
              <a:solidFill>
                <a:srgbClr val="0000CC"/>
              </a:solidFill>
              <a:ea typeface="Lucida Grande" pitchFamily="124" charset="0"/>
              <a:cs typeface="Lucida Grande" pitchFamily="124" charset="0"/>
              <a:sym typeface="Arial" pitchFamily="124" charset="0"/>
            </a:endParaRPr>
          </a:p>
        </p:txBody>
      </p:sp>
    </p:spTree>
  </p:cSld>
  <p:clrMapOvr>
    <a:masterClrMapping/>
  </p:clrMapOvr>
  <p:transition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Senza nome8"/>
          <p:cNvPicPr>
            <a:picLocks noChangeAspect="1" noChangeArrowheads="1"/>
          </p:cNvPicPr>
          <p:nvPr/>
        </p:nvPicPr>
        <p:blipFill>
          <a:blip r:embed="rId3"/>
          <a:srcRect b="5437"/>
          <a:stretch>
            <a:fillRect/>
          </a:stretch>
        </p:blipFill>
        <p:spPr bwMode="auto">
          <a:xfrm>
            <a:off x="3124200" y="3722688"/>
            <a:ext cx="5867400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3820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dirty="0">
                <a:ea typeface="ＭＳ Ｐゴシック" pitchFamily="108" charset="-128"/>
                <a:cs typeface="ＭＳ Ｐゴシック" pitchFamily="108" charset="-128"/>
              </a:rPr>
              <a:t>Codeina: potente antitosse, ha una affinità bassissima per i recettori per gli oppioidi; a dosi più elevate azione analgesica (+ paracetamolo)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 err="1">
                <a:ea typeface="ＭＳ Ｐゴシック" pitchFamily="108" charset="-128"/>
                <a:cs typeface="ＭＳ Ｐゴシック" pitchFamily="108" charset="-128"/>
              </a:rPr>
              <a:t>Destromorfano</a:t>
            </a:r>
            <a:r>
              <a:rPr lang="it-IT" sz="2800" dirty="0">
                <a:ea typeface="ＭＳ Ｐゴシック" pitchFamily="108" charset="-128"/>
                <a:cs typeface="ＭＳ Ｐゴシック" pitchFamily="108" charset="-128"/>
              </a:rPr>
              <a:t>: il d isomero del </a:t>
            </a:r>
            <a:r>
              <a:rPr lang="it-IT" sz="2800" dirty="0" err="1">
                <a:ea typeface="ＭＳ Ｐゴシック" pitchFamily="108" charset="-128"/>
                <a:cs typeface="ＭＳ Ｐゴシック" pitchFamily="108" charset="-128"/>
              </a:rPr>
              <a:t>metorfano</a:t>
            </a:r>
            <a:r>
              <a:rPr lang="it-IT" sz="2800" dirty="0">
                <a:ea typeface="ＭＳ Ｐゴシック" pitchFamily="108" charset="-128"/>
                <a:cs typeface="ＭＳ Ｐゴシック" pitchFamily="108" charset="-128"/>
              </a:rPr>
              <a:t>, non interagisce coi recettori per gli oppioidi (non nel bambino &lt; 6 anni)</a:t>
            </a: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2133600" y="5029200"/>
            <a:ext cx="838200" cy="228600"/>
          </a:xfrm>
          <a:prstGeom prst="leftArrow">
            <a:avLst>
              <a:gd name="adj1" fmla="val 50000"/>
              <a:gd name="adj2" fmla="val 91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65125" y="4178300"/>
            <a:ext cx="21494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it-IT"/>
              <a:t>Il 10% viene O-demetilato (CYP2D6) a morfina.</a:t>
            </a:r>
          </a:p>
          <a:p>
            <a:pPr eaLnBrk="0" hangingPunct="0"/>
            <a:r>
              <a:rPr lang="it-IT"/>
              <a:t>Azione analgesica</a:t>
            </a:r>
          </a:p>
        </p:txBody>
      </p:sp>
    </p:spTree>
  </p:cSld>
  <p:clrMapOvr>
    <a:masterClrMapping/>
  </p:clrMapOvr>
  <p:transition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660400"/>
            <a:ext cx="46228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50520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eaLnBrk="1" hangingPunct="1"/>
            <a:r>
              <a:rPr lang="it-IT" dirty="0">
                <a:ea typeface="Times New Roman" pitchFamily="108" charset="0"/>
                <a:cs typeface="Times New Roman" pitchFamily="108" charset="0"/>
              </a:rPr>
              <a:t>Peptidi oppioidi endogeni</a:t>
            </a:r>
            <a:endParaRPr lang="it-IT" dirty="0">
              <a:ea typeface="Times" pitchFamily="108" charset="0"/>
              <a:cs typeface="Times" pitchFamily="108" charset="0"/>
            </a:endParaRPr>
          </a:p>
        </p:txBody>
      </p:sp>
      <p:graphicFrame>
        <p:nvGraphicFramePr>
          <p:cNvPr id="622596" name="Group 4"/>
          <p:cNvGraphicFramePr>
            <a:graphicFrameLocks noGrp="1"/>
          </p:cNvGraphicFramePr>
          <p:nvPr/>
        </p:nvGraphicFramePr>
        <p:xfrm>
          <a:off x="304800" y="2714625"/>
          <a:ext cx="8534400" cy="3950208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itchFamily="108" charset="0"/>
                          <a:cs typeface="Arial" pitchFamily="108" charset="0"/>
                        </a:rPr>
                        <a:t>Pro-opiomelanocortina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Arial" pitchFamily="108" charset="0"/>
                        <a:cs typeface="Arial" pitchFamily="108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108" charset="0"/>
                          <a:ea typeface="Arial" pitchFamily="108" charset="0"/>
                          <a:cs typeface="Arial" pitchFamily="108" charset="0"/>
                        </a:rPr>
                        <a:t>β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  <a:ea typeface="Arial" pitchFamily="108" charset="0"/>
                          <a:cs typeface="Arial" pitchFamily="108" charset="0"/>
                        </a:rPr>
                        <a:t>-Endorfina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0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omic Sans MS" pitchFamily="10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108" charset="0"/>
                        </a:rPr>
                        <a:t>Tyr-Gly-Gly-Phe-Met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-Thr-Ser-Glu-Lys-Ser-Gln-Thr-Pro-Leu-Val-Thr-Leu-Phe-Lys-Asn-Ala-Ile-Ile-Lys-Asn-Ala-Tyr-Lys-Lys-Gly-Glu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Pro-encefalina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08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[Leu</a:t>
                      </a:r>
                      <a:r>
                        <a:rPr kumimoji="0" lang="it-IT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5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]encefalina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[Met</a:t>
                      </a:r>
                      <a:r>
                        <a:rPr kumimoji="0" lang="it-IT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5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]encefalina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omic Sans MS" pitchFamily="10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108" charset="0"/>
                        </a:rPr>
                        <a:t>Tyr-Gly-Gly-Phe-Leu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omic Sans MS" pitchFamily="10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108" charset="0"/>
                        </a:rPr>
                        <a:t>Tyr-Gly-Gly-Phe-Met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omic Sans MS" pitchFamily="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Pro-dinorfina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08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Dinorfina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 A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08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Dinorfina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 </a:t>
                      </a:r>
                      <a:r>
                        <a:rPr kumimoji="0" 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B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08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108" charset="0"/>
                          <a:ea typeface="Arial" pitchFamily="108" charset="0"/>
                          <a:cs typeface="Arial" pitchFamily="108" charset="0"/>
                        </a:rPr>
                        <a:t>α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  <a:ea typeface="Arial" pitchFamily="108" charset="0"/>
                          <a:cs typeface="Arial" pitchFamily="108" charset="0"/>
                        </a:rPr>
                        <a:t>-Neoendorfina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08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108" charset="0"/>
                          <a:ea typeface="Arial" pitchFamily="108" charset="0"/>
                          <a:cs typeface="Arial" pitchFamily="108" charset="0"/>
                        </a:rPr>
                        <a:t>β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  <a:ea typeface="Arial" pitchFamily="108" charset="0"/>
                          <a:cs typeface="Arial" pitchFamily="108" charset="0"/>
                        </a:rPr>
                        <a:t>-Neoendorfina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0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omic Sans MS" pitchFamily="10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108" charset="0"/>
                        </a:rPr>
                        <a:t>Tyr-Gly-Gly-Phe-Leu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-Arg-Arg-Ile-Arg-Pro-Lys-Leu-Lys-Trp-Asp-Asn-Gln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108" charset="0"/>
                        </a:rPr>
                        <a:t>Tyr-Gly-Gly-Phe-Leu</a:t>
                      </a:r>
                      <a:r>
                        <a:rPr kumimoji="0" 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-Arg-Arg-Gln-Phe-Lys-Val-Val-Thr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0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108" charset="0"/>
                        </a:rPr>
                        <a:t>Tyr-Gly-Gly-Phe-Leu</a:t>
                      </a:r>
                      <a:r>
                        <a:rPr kumimoji="0" 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-Arg-Lys-Tyr-Pro-Lys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0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108" charset="0"/>
                        </a:rPr>
                        <a:t>Tyr-Gly-Gly-Phe-Leu</a:t>
                      </a:r>
                      <a:r>
                        <a:rPr kumimoji="0" 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-Arg-Lys-Tyr-Pro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Pro-orfanina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08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Orfanina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 FQ/</a:t>
                      </a:r>
                      <a:r>
                        <a:rPr kumimoji="0" 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Nocicettina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0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Phe</a:t>
                      </a: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-</a:t>
                      </a: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omic Sans MS" pitchFamily="108" charset="0"/>
                        </a:rPr>
                        <a:t>Gly-Gly-Phe</a:t>
                      </a:r>
                      <a:r>
                        <a:rPr kumimoji="0" 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-Thr-Gly-Ala-Arg-Lys-Ser-Ala-Arg-Lys-Leu-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 </a:t>
                      </a:r>
                      <a:r>
                        <a:rPr kumimoji="0" 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Ala-Asn-Gln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 rot="16200000">
            <a:off x="4000499" y="1409700"/>
            <a:ext cx="304800" cy="1905001"/>
          </a:xfrm>
          <a:prstGeom prst="rightBrace">
            <a:avLst>
              <a:gd name="adj1" fmla="val 8333"/>
              <a:gd name="adj2" fmla="val 52806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" name="TextBox 7"/>
          <p:cNvSpPr txBox="1"/>
          <p:nvPr/>
        </p:nvSpPr>
        <p:spPr>
          <a:xfrm>
            <a:off x="3273042" y="1752600"/>
            <a:ext cx="186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motivo oppioide</a:t>
            </a:r>
          </a:p>
        </p:txBody>
      </p:sp>
    </p:spTree>
  </p:cSld>
  <p:clrMapOvr>
    <a:masterClrMapping/>
  </p:clrMapOvr>
  <p:transition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0"/>
            <a:ext cx="7185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15659"/>
      </p:ext>
    </p:extLst>
  </p:cSld>
  <p:clrMapOvr>
    <a:masterClrMapping/>
  </p:clrMapOvr>
  <p:transition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552728"/>
          </a:xfrm>
        </p:spPr>
        <p:txBody>
          <a:bodyPr>
            <a:normAutofit/>
          </a:bodyPr>
          <a:lstStyle/>
          <a:p>
            <a:r>
              <a:rPr lang="it-IT" sz="900" b="1" dirty="0"/>
              <a:t>FDA </a:t>
            </a:r>
            <a:r>
              <a:rPr lang="it-IT" sz="900" b="1" dirty="0" err="1"/>
              <a:t>approves</a:t>
            </a:r>
            <a:r>
              <a:rPr lang="it-IT" sz="900" b="1" dirty="0"/>
              <a:t> </a:t>
            </a:r>
            <a:r>
              <a:rPr lang="it-IT" sz="900" b="1" dirty="0" err="1"/>
              <a:t>labeling</a:t>
            </a:r>
            <a:r>
              <a:rPr lang="it-IT" sz="900" b="1" dirty="0"/>
              <a:t> with </a:t>
            </a:r>
            <a:r>
              <a:rPr lang="it-IT" sz="900" b="1" dirty="0" err="1"/>
              <a:t>abuse-deterrent</a:t>
            </a:r>
            <a:r>
              <a:rPr lang="it-IT" sz="900" b="1" dirty="0"/>
              <a:t> </a:t>
            </a:r>
            <a:r>
              <a:rPr lang="it-IT" sz="900" b="1" dirty="0" err="1"/>
              <a:t>features</a:t>
            </a:r>
            <a:r>
              <a:rPr lang="it-IT" sz="900" b="1" dirty="0"/>
              <a:t> for </a:t>
            </a:r>
            <a:r>
              <a:rPr lang="it-IT" sz="900" b="1" dirty="0" err="1"/>
              <a:t>third</a:t>
            </a:r>
            <a:r>
              <a:rPr lang="it-IT" sz="900" b="1" dirty="0"/>
              <a:t> </a:t>
            </a:r>
            <a:r>
              <a:rPr lang="it-IT" sz="900" b="1" dirty="0" err="1"/>
              <a:t>extended</a:t>
            </a:r>
            <a:r>
              <a:rPr lang="it-IT" sz="900" b="1" dirty="0"/>
              <a:t>-release </a:t>
            </a:r>
            <a:r>
              <a:rPr lang="it-IT" sz="900" b="1" dirty="0" err="1"/>
              <a:t>opioid</a:t>
            </a:r>
            <a:r>
              <a:rPr lang="it-IT" sz="900" b="1" dirty="0"/>
              <a:t> </a:t>
            </a:r>
            <a:r>
              <a:rPr lang="it-IT" sz="900" b="1" dirty="0" err="1"/>
              <a:t>analgesic</a:t>
            </a:r>
            <a:endParaRPr lang="it-IT" sz="900" dirty="0"/>
          </a:p>
          <a:p>
            <a:r>
              <a:rPr lang="it-IT" sz="900" b="1" dirty="0"/>
              <a:t>For Immediate Release</a:t>
            </a:r>
            <a:endParaRPr lang="it-IT" sz="900" dirty="0"/>
          </a:p>
          <a:p>
            <a:r>
              <a:rPr lang="it-IT" sz="900" dirty="0" err="1"/>
              <a:t>October</a:t>
            </a:r>
            <a:r>
              <a:rPr lang="it-IT" sz="900" dirty="0"/>
              <a:t> 17, 2014</a:t>
            </a:r>
          </a:p>
          <a:p>
            <a:r>
              <a:rPr lang="it-IT" sz="900" b="1" dirty="0"/>
              <a:t>Release</a:t>
            </a:r>
            <a:endParaRPr lang="it-IT" sz="900" dirty="0"/>
          </a:p>
          <a:p>
            <a:r>
              <a:rPr lang="it-IT" sz="900" dirty="0"/>
              <a:t>The U.S. </a:t>
            </a:r>
            <a:r>
              <a:rPr lang="it-IT" sz="900" dirty="0" err="1"/>
              <a:t>Food</a:t>
            </a:r>
            <a:r>
              <a:rPr lang="it-IT" sz="900" dirty="0"/>
              <a:t> and </a:t>
            </a:r>
            <a:r>
              <a:rPr lang="it-IT" sz="900" dirty="0" err="1"/>
              <a:t>Drug</a:t>
            </a:r>
            <a:r>
              <a:rPr lang="it-IT" sz="900" dirty="0"/>
              <a:t> Administration </a:t>
            </a:r>
            <a:r>
              <a:rPr lang="it-IT" sz="900" dirty="0" err="1"/>
              <a:t>today</a:t>
            </a:r>
            <a:r>
              <a:rPr lang="it-IT" sz="900" dirty="0"/>
              <a:t> </a:t>
            </a:r>
            <a:r>
              <a:rPr lang="it-IT" sz="900" dirty="0" err="1"/>
              <a:t>approved</a:t>
            </a:r>
            <a:r>
              <a:rPr lang="it-IT" sz="900" dirty="0"/>
              <a:t> new </a:t>
            </a:r>
            <a:r>
              <a:rPr lang="it-IT" sz="900" dirty="0" err="1"/>
              <a:t>labeling</a:t>
            </a:r>
            <a:r>
              <a:rPr lang="it-IT" sz="900" dirty="0"/>
              <a:t> for </a:t>
            </a:r>
            <a:r>
              <a:rPr lang="it-IT" sz="900" dirty="0" err="1"/>
              <a:t>Embeda</a:t>
            </a:r>
            <a:r>
              <a:rPr lang="it-IT" sz="900" dirty="0"/>
              <a:t> (</a:t>
            </a:r>
            <a:r>
              <a:rPr lang="it-IT" sz="900" dirty="0" err="1"/>
              <a:t>morphine</a:t>
            </a:r>
            <a:r>
              <a:rPr lang="it-IT" sz="900" dirty="0"/>
              <a:t> </a:t>
            </a:r>
            <a:r>
              <a:rPr lang="it-IT" sz="900" dirty="0" err="1"/>
              <a:t>sulfate</a:t>
            </a:r>
            <a:r>
              <a:rPr lang="it-IT" sz="900" dirty="0"/>
              <a:t> and </a:t>
            </a:r>
            <a:r>
              <a:rPr lang="it-IT" sz="900" dirty="0" err="1"/>
              <a:t>naltrexone</a:t>
            </a:r>
            <a:r>
              <a:rPr lang="it-IT" sz="900" dirty="0"/>
              <a:t> </a:t>
            </a:r>
            <a:r>
              <a:rPr lang="it-IT" sz="900" dirty="0" err="1"/>
              <a:t>hydrochloride</a:t>
            </a:r>
            <a:r>
              <a:rPr lang="it-IT" sz="900" dirty="0"/>
              <a:t>) </a:t>
            </a:r>
            <a:r>
              <a:rPr lang="it-IT" sz="900" dirty="0" err="1"/>
              <a:t>extended</a:t>
            </a:r>
            <a:r>
              <a:rPr lang="it-IT" sz="900" dirty="0"/>
              <a:t>-release (ER) </a:t>
            </a:r>
            <a:r>
              <a:rPr lang="it-IT" sz="900" dirty="0" err="1"/>
              <a:t>capsules</a:t>
            </a:r>
            <a:r>
              <a:rPr lang="it-IT" sz="900" dirty="0"/>
              <a:t>, an </a:t>
            </a:r>
            <a:r>
              <a:rPr lang="it-IT" sz="900" dirty="0" err="1"/>
              <a:t>opioid</a:t>
            </a:r>
            <a:r>
              <a:rPr lang="it-IT" sz="900" dirty="0"/>
              <a:t> </a:t>
            </a:r>
            <a:r>
              <a:rPr lang="it-IT" sz="900" dirty="0" err="1"/>
              <a:t>analgesic</a:t>
            </a:r>
            <a:r>
              <a:rPr lang="it-IT" sz="900" dirty="0"/>
              <a:t> to </a:t>
            </a:r>
            <a:r>
              <a:rPr lang="it-IT" sz="900" dirty="0" err="1"/>
              <a:t>treat</a:t>
            </a:r>
            <a:r>
              <a:rPr lang="it-IT" sz="900" dirty="0"/>
              <a:t> </a:t>
            </a:r>
            <a:r>
              <a:rPr lang="it-IT" sz="900" dirty="0" err="1"/>
              <a:t>pain</a:t>
            </a:r>
            <a:r>
              <a:rPr lang="it-IT" sz="900" dirty="0"/>
              <a:t> severe </a:t>
            </a:r>
            <a:r>
              <a:rPr lang="it-IT" sz="900" dirty="0" err="1"/>
              <a:t>enough</a:t>
            </a:r>
            <a:r>
              <a:rPr lang="it-IT" sz="900" dirty="0"/>
              <a:t> to </a:t>
            </a:r>
            <a:r>
              <a:rPr lang="it-IT" sz="900" dirty="0" err="1"/>
              <a:t>require</a:t>
            </a:r>
            <a:r>
              <a:rPr lang="it-IT" sz="900" dirty="0"/>
              <a:t> </a:t>
            </a:r>
            <a:r>
              <a:rPr lang="it-IT" sz="900" dirty="0" err="1"/>
              <a:t>daily</a:t>
            </a:r>
            <a:r>
              <a:rPr lang="it-IT" sz="900" dirty="0"/>
              <a:t>, </a:t>
            </a:r>
            <a:r>
              <a:rPr lang="it-IT" sz="900" dirty="0" err="1"/>
              <a:t>around</a:t>
            </a:r>
            <a:r>
              <a:rPr lang="it-IT" sz="900" dirty="0"/>
              <a:t>-the-clock, long-</a:t>
            </a:r>
            <a:r>
              <a:rPr lang="it-IT" sz="900" dirty="0" err="1"/>
              <a:t>term</a:t>
            </a:r>
            <a:r>
              <a:rPr lang="it-IT" sz="900" dirty="0"/>
              <a:t> </a:t>
            </a:r>
            <a:r>
              <a:rPr lang="it-IT" sz="900" dirty="0" err="1"/>
              <a:t>opioid</a:t>
            </a:r>
            <a:r>
              <a:rPr lang="it-IT" sz="900" dirty="0"/>
              <a:t> treatment and for </a:t>
            </a:r>
            <a:r>
              <a:rPr lang="it-IT" sz="900" dirty="0" err="1"/>
              <a:t>which</a:t>
            </a:r>
            <a:r>
              <a:rPr lang="it-IT" sz="900" dirty="0"/>
              <a:t> alternative treatment </a:t>
            </a:r>
            <a:r>
              <a:rPr lang="it-IT" sz="900" dirty="0" err="1"/>
              <a:t>options</a:t>
            </a:r>
            <a:r>
              <a:rPr lang="it-IT" sz="900" dirty="0"/>
              <a:t> are </a:t>
            </a:r>
            <a:r>
              <a:rPr lang="it-IT" sz="900" dirty="0" err="1"/>
              <a:t>inadequate</a:t>
            </a:r>
            <a:r>
              <a:rPr lang="it-IT" sz="900" dirty="0"/>
              <a:t>. </a:t>
            </a:r>
            <a:r>
              <a:rPr lang="it-IT" sz="900" dirty="0" err="1"/>
              <a:t>Embeda</a:t>
            </a:r>
            <a:r>
              <a:rPr lang="it-IT" sz="900" dirty="0"/>
              <a:t> </a:t>
            </a:r>
            <a:r>
              <a:rPr lang="it-IT" sz="900" dirty="0" err="1"/>
              <a:t>is</a:t>
            </a:r>
            <a:r>
              <a:rPr lang="it-IT" sz="900" dirty="0"/>
              <a:t> the </a:t>
            </a:r>
            <a:r>
              <a:rPr lang="it-IT" sz="900" dirty="0" err="1"/>
              <a:t>third</a:t>
            </a:r>
            <a:r>
              <a:rPr lang="it-IT" sz="900" dirty="0"/>
              <a:t> ER </a:t>
            </a:r>
            <a:r>
              <a:rPr lang="it-IT" sz="900" dirty="0" err="1"/>
              <a:t>opioid</a:t>
            </a:r>
            <a:r>
              <a:rPr lang="it-IT" sz="900" dirty="0"/>
              <a:t> </a:t>
            </a:r>
            <a:r>
              <a:rPr lang="it-IT" sz="900" dirty="0" err="1"/>
              <a:t>analgesic</a:t>
            </a:r>
            <a:r>
              <a:rPr lang="it-IT" sz="900" dirty="0"/>
              <a:t> to be </a:t>
            </a:r>
            <a:r>
              <a:rPr lang="it-IT" sz="900" dirty="0" err="1"/>
              <a:t>approved</a:t>
            </a:r>
            <a:r>
              <a:rPr lang="it-IT" sz="900" dirty="0"/>
              <a:t> with </a:t>
            </a:r>
            <a:r>
              <a:rPr lang="it-IT" sz="900" dirty="0" err="1"/>
              <a:t>labeling</a:t>
            </a:r>
            <a:r>
              <a:rPr lang="it-IT" sz="900" dirty="0"/>
              <a:t> </a:t>
            </a:r>
            <a:r>
              <a:rPr lang="it-IT" sz="900" dirty="0" err="1"/>
              <a:t>describing</a:t>
            </a:r>
            <a:r>
              <a:rPr lang="it-IT" sz="900" dirty="0"/>
              <a:t> the </a:t>
            </a:r>
            <a:r>
              <a:rPr lang="it-IT" sz="900" dirty="0" err="1"/>
              <a:t>product’s</a:t>
            </a:r>
            <a:r>
              <a:rPr lang="it-IT" sz="900" dirty="0"/>
              <a:t> </a:t>
            </a:r>
            <a:r>
              <a:rPr lang="it-IT" sz="900" dirty="0" err="1"/>
              <a:t>abuse-deterrent</a:t>
            </a:r>
            <a:r>
              <a:rPr lang="it-IT" sz="900" dirty="0"/>
              <a:t> </a:t>
            </a:r>
            <a:r>
              <a:rPr lang="it-IT" sz="900" dirty="0" err="1"/>
              <a:t>properties</a:t>
            </a:r>
            <a:r>
              <a:rPr lang="it-IT" sz="900" dirty="0"/>
              <a:t> </a:t>
            </a:r>
            <a:r>
              <a:rPr lang="it-IT" sz="900" dirty="0" err="1"/>
              <a:t>consistent</a:t>
            </a:r>
            <a:r>
              <a:rPr lang="it-IT" sz="900" dirty="0"/>
              <a:t> with the </a:t>
            </a:r>
            <a:r>
              <a:rPr lang="it-IT" sz="900" dirty="0" err="1"/>
              <a:t>FDA’s</a:t>
            </a:r>
            <a:r>
              <a:rPr lang="it-IT" sz="900" dirty="0"/>
              <a:t> 2013 </a:t>
            </a:r>
            <a:r>
              <a:rPr lang="it-IT" sz="900" dirty="0" err="1"/>
              <a:t>draft</a:t>
            </a:r>
            <a:r>
              <a:rPr lang="it-IT" sz="900" dirty="0"/>
              <a:t> </a:t>
            </a:r>
            <a:r>
              <a:rPr lang="it-IT" sz="900" dirty="0" err="1"/>
              <a:t>guidance</a:t>
            </a:r>
            <a:r>
              <a:rPr lang="it-IT" sz="900" dirty="0"/>
              <a:t>, </a:t>
            </a:r>
            <a:r>
              <a:rPr lang="it-IT" sz="900" i="1" dirty="0">
                <a:hlinkClick r:id="rId2"/>
              </a:rPr>
              <a:t>Abuse-Deterrent Opioids – Evaluation and Labeling</a:t>
            </a:r>
            <a:r>
              <a:rPr lang="it-IT" sz="900" dirty="0"/>
              <a:t>. The new </a:t>
            </a:r>
            <a:r>
              <a:rPr lang="it-IT" sz="900" dirty="0" err="1"/>
              <a:t>labeling</a:t>
            </a:r>
            <a:r>
              <a:rPr lang="it-IT" sz="900" dirty="0"/>
              <a:t> </a:t>
            </a:r>
            <a:r>
              <a:rPr lang="it-IT" sz="900" dirty="0" err="1"/>
              <a:t>includes</a:t>
            </a:r>
            <a:r>
              <a:rPr lang="it-IT" sz="900" dirty="0"/>
              <a:t> a </a:t>
            </a:r>
            <a:r>
              <a:rPr lang="it-IT" sz="900" dirty="0" err="1"/>
              <a:t>claim</a:t>
            </a:r>
            <a:r>
              <a:rPr lang="it-IT" sz="900" dirty="0"/>
              <a:t> </a:t>
            </a:r>
            <a:r>
              <a:rPr lang="it-IT" sz="900" dirty="0" err="1"/>
              <a:t>indicating</a:t>
            </a:r>
            <a:r>
              <a:rPr lang="it-IT" sz="900" dirty="0"/>
              <a:t> </a:t>
            </a:r>
            <a:r>
              <a:rPr lang="it-IT" sz="900" dirty="0" err="1"/>
              <a:t>that</a:t>
            </a:r>
            <a:r>
              <a:rPr lang="it-IT" sz="900" dirty="0"/>
              <a:t> </a:t>
            </a:r>
            <a:r>
              <a:rPr lang="it-IT" sz="900" dirty="0" err="1"/>
              <a:t>Embeda</a:t>
            </a:r>
            <a:r>
              <a:rPr lang="it-IT" sz="900" dirty="0"/>
              <a:t> </a:t>
            </a:r>
            <a:r>
              <a:rPr lang="it-IT" sz="900" dirty="0" err="1"/>
              <a:t>has</a:t>
            </a:r>
            <a:r>
              <a:rPr lang="it-IT" sz="900" dirty="0"/>
              <a:t> </a:t>
            </a:r>
            <a:r>
              <a:rPr lang="it-IT" sz="900" dirty="0" err="1"/>
              <a:t>properties</a:t>
            </a:r>
            <a:r>
              <a:rPr lang="it-IT" sz="900" dirty="0"/>
              <a:t> </a:t>
            </a:r>
            <a:r>
              <a:rPr lang="it-IT" sz="900" dirty="0" err="1"/>
              <a:t>that</a:t>
            </a:r>
            <a:r>
              <a:rPr lang="it-IT" sz="900" dirty="0"/>
              <a:t> are </a:t>
            </a:r>
            <a:r>
              <a:rPr lang="it-IT" sz="900" dirty="0" err="1"/>
              <a:t>expected</a:t>
            </a:r>
            <a:r>
              <a:rPr lang="it-IT" sz="900" dirty="0"/>
              <a:t> to reduce </a:t>
            </a:r>
            <a:r>
              <a:rPr lang="it-IT" sz="900" dirty="0" err="1"/>
              <a:t>oral</a:t>
            </a:r>
            <a:r>
              <a:rPr lang="it-IT" sz="900" dirty="0"/>
              <a:t> </a:t>
            </a:r>
            <a:r>
              <a:rPr lang="it-IT" sz="900" dirty="0" err="1"/>
              <a:t>abuse</a:t>
            </a:r>
            <a:r>
              <a:rPr lang="it-IT" sz="900" dirty="0"/>
              <a:t> </a:t>
            </a:r>
            <a:r>
              <a:rPr lang="it-IT" sz="900" dirty="0" err="1"/>
              <a:t>when</a:t>
            </a:r>
            <a:r>
              <a:rPr lang="it-IT" sz="900" dirty="0"/>
              <a:t> the </a:t>
            </a:r>
            <a:r>
              <a:rPr lang="it-IT" sz="900" dirty="0" err="1"/>
              <a:t>product</a:t>
            </a:r>
            <a:r>
              <a:rPr lang="it-IT" sz="900" dirty="0"/>
              <a:t> </a:t>
            </a:r>
            <a:r>
              <a:rPr lang="it-IT" sz="900" dirty="0" err="1"/>
              <a:t>is</a:t>
            </a:r>
            <a:r>
              <a:rPr lang="it-IT" sz="900" dirty="0"/>
              <a:t> </a:t>
            </a:r>
            <a:r>
              <a:rPr lang="it-IT" sz="900" dirty="0" err="1"/>
              <a:t>crushed</a:t>
            </a:r>
            <a:r>
              <a:rPr lang="it-IT" sz="900" dirty="0"/>
              <a:t>.</a:t>
            </a:r>
          </a:p>
          <a:p>
            <a:r>
              <a:rPr lang="it-IT" sz="900" dirty="0" err="1"/>
              <a:t>Embeda</a:t>
            </a:r>
            <a:r>
              <a:rPr lang="it-IT" sz="900" dirty="0"/>
              <a:t> </a:t>
            </a:r>
            <a:r>
              <a:rPr lang="it-IT" sz="900" dirty="0" err="1"/>
              <a:t>has</a:t>
            </a:r>
            <a:r>
              <a:rPr lang="it-IT" sz="900" dirty="0"/>
              <a:t> </a:t>
            </a:r>
            <a:r>
              <a:rPr lang="it-IT" sz="900" dirty="0" err="1"/>
              <a:t>properties</a:t>
            </a:r>
            <a:r>
              <a:rPr lang="it-IT" sz="900" dirty="0"/>
              <a:t> </a:t>
            </a:r>
            <a:r>
              <a:rPr lang="it-IT" sz="900" dirty="0" err="1"/>
              <a:t>that</a:t>
            </a:r>
            <a:r>
              <a:rPr lang="it-IT" sz="900" dirty="0"/>
              <a:t> are </a:t>
            </a:r>
            <a:r>
              <a:rPr lang="it-IT" sz="900" dirty="0" err="1"/>
              <a:t>expected</a:t>
            </a:r>
            <a:r>
              <a:rPr lang="it-IT" sz="900" dirty="0"/>
              <a:t> to reduce, </a:t>
            </a:r>
            <a:r>
              <a:rPr lang="it-IT" sz="900" dirty="0" err="1"/>
              <a:t>but</a:t>
            </a:r>
            <a:r>
              <a:rPr lang="it-IT" sz="900" dirty="0"/>
              <a:t> </a:t>
            </a:r>
            <a:r>
              <a:rPr lang="it-IT" sz="900" dirty="0" err="1"/>
              <a:t>not</a:t>
            </a:r>
            <a:r>
              <a:rPr lang="it-IT" sz="900" dirty="0"/>
              <a:t> </a:t>
            </a:r>
            <a:r>
              <a:rPr lang="it-IT" sz="900" dirty="0" err="1"/>
              <a:t>totally</a:t>
            </a:r>
            <a:r>
              <a:rPr lang="it-IT" sz="900" dirty="0"/>
              <a:t> </a:t>
            </a:r>
            <a:r>
              <a:rPr lang="it-IT" sz="900" dirty="0" err="1"/>
              <a:t>prevent</a:t>
            </a:r>
            <a:r>
              <a:rPr lang="it-IT" sz="900" dirty="0"/>
              <a:t>, </a:t>
            </a:r>
            <a:r>
              <a:rPr lang="it-IT" sz="900" dirty="0" err="1"/>
              <a:t>abuse</a:t>
            </a:r>
            <a:r>
              <a:rPr lang="it-IT" sz="900" dirty="0"/>
              <a:t> of the </a:t>
            </a:r>
            <a:r>
              <a:rPr lang="it-IT" sz="900" dirty="0" err="1"/>
              <a:t>drug</a:t>
            </a:r>
            <a:r>
              <a:rPr lang="it-IT" sz="900" dirty="0"/>
              <a:t> </a:t>
            </a:r>
            <a:r>
              <a:rPr lang="it-IT" sz="900" dirty="0" err="1"/>
              <a:t>when</a:t>
            </a:r>
            <a:r>
              <a:rPr lang="it-IT" sz="900" dirty="0"/>
              <a:t> </a:t>
            </a:r>
            <a:r>
              <a:rPr lang="it-IT" sz="900" dirty="0" err="1"/>
              <a:t>crushed</a:t>
            </a:r>
            <a:r>
              <a:rPr lang="it-IT" sz="900" dirty="0"/>
              <a:t> and </a:t>
            </a:r>
            <a:r>
              <a:rPr lang="it-IT" sz="900" dirty="0" err="1"/>
              <a:t>taken</a:t>
            </a:r>
            <a:r>
              <a:rPr lang="it-IT" sz="900" dirty="0"/>
              <a:t> </a:t>
            </a:r>
            <a:r>
              <a:rPr lang="it-IT" sz="900" dirty="0" err="1"/>
              <a:t>orally</a:t>
            </a:r>
            <a:r>
              <a:rPr lang="it-IT" sz="900" dirty="0"/>
              <a:t> or </a:t>
            </a:r>
            <a:r>
              <a:rPr lang="it-IT" sz="900" dirty="0" err="1"/>
              <a:t>snorted</a:t>
            </a:r>
            <a:r>
              <a:rPr lang="it-IT" sz="900" dirty="0"/>
              <a:t>. </a:t>
            </a:r>
            <a:r>
              <a:rPr lang="it-IT" sz="900" dirty="0" err="1"/>
              <a:t>Embeda</a:t>
            </a:r>
            <a:r>
              <a:rPr lang="it-IT" sz="900" dirty="0"/>
              <a:t> </a:t>
            </a:r>
            <a:r>
              <a:rPr lang="it-IT" sz="900" dirty="0" err="1"/>
              <a:t>works</a:t>
            </a:r>
            <a:r>
              <a:rPr lang="it-IT" sz="900" dirty="0"/>
              <a:t> by </a:t>
            </a:r>
            <a:r>
              <a:rPr lang="it-IT" sz="900" dirty="0" err="1"/>
              <a:t>releasing</a:t>
            </a:r>
            <a:r>
              <a:rPr lang="it-IT" sz="900" dirty="0"/>
              <a:t> </a:t>
            </a:r>
            <a:r>
              <a:rPr lang="it-IT" sz="900" dirty="0" err="1"/>
              <a:t>only</a:t>
            </a:r>
            <a:r>
              <a:rPr lang="it-IT" sz="900" dirty="0"/>
              <a:t> the </a:t>
            </a:r>
            <a:r>
              <a:rPr lang="it-IT" sz="900" dirty="0" err="1"/>
              <a:t>morphine</a:t>
            </a:r>
            <a:r>
              <a:rPr lang="it-IT" sz="900" dirty="0"/>
              <a:t> in the capsule </a:t>
            </a:r>
            <a:r>
              <a:rPr lang="it-IT" sz="900" dirty="0" err="1"/>
              <a:t>when</a:t>
            </a:r>
            <a:r>
              <a:rPr lang="it-IT" sz="900" dirty="0"/>
              <a:t> </a:t>
            </a:r>
            <a:r>
              <a:rPr lang="it-IT" sz="900" dirty="0" err="1"/>
              <a:t>taken</a:t>
            </a:r>
            <a:r>
              <a:rPr lang="it-IT" sz="900" dirty="0"/>
              <a:t> </a:t>
            </a:r>
            <a:r>
              <a:rPr lang="it-IT" sz="900" dirty="0" err="1"/>
              <a:t>properly</a:t>
            </a:r>
            <a:r>
              <a:rPr lang="it-IT" sz="900" dirty="0"/>
              <a:t>. </a:t>
            </a:r>
            <a:r>
              <a:rPr lang="it-IT" sz="900" dirty="0" err="1"/>
              <a:t>When</a:t>
            </a:r>
            <a:r>
              <a:rPr lang="it-IT" sz="900" dirty="0"/>
              <a:t> </a:t>
            </a:r>
            <a:r>
              <a:rPr lang="it-IT" sz="900" dirty="0" err="1"/>
              <a:t>crushed</a:t>
            </a:r>
            <a:r>
              <a:rPr lang="it-IT" sz="900" dirty="0"/>
              <a:t>, the </a:t>
            </a:r>
            <a:r>
              <a:rPr lang="it-IT" sz="900" dirty="0" err="1"/>
              <a:t>naltrexone</a:t>
            </a:r>
            <a:r>
              <a:rPr lang="it-IT" sz="900" dirty="0"/>
              <a:t> in </a:t>
            </a:r>
            <a:r>
              <a:rPr lang="it-IT" sz="900" dirty="0" err="1"/>
              <a:t>Embeda</a:t>
            </a:r>
            <a:r>
              <a:rPr lang="it-IT" sz="900" dirty="0"/>
              <a:t> </a:t>
            </a:r>
            <a:r>
              <a:rPr lang="it-IT" sz="900" dirty="0" err="1"/>
              <a:t>blocks</a:t>
            </a:r>
            <a:r>
              <a:rPr lang="it-IT" sz="900" dirty="0"/>
              <a:t> some of the </a:t>
            </a:r>
            <a:r>
              <a:rPr lang="it-IT" sz="900" dirty="0" err="1"/>
              <a:t>euphoric</a:t>
            </a:r>
            <a:r>
              <a:rPr lang="it-IT" sz="900" dirty="0"/>
              <a:t> </a:t>
            </a:r>
            <a:r>
              <a:rPr lang="it-IT" sz="900" dirty="0" err="1"/>
              <a:t>effects</a:t>
            </a:r>
            <a:r>
              <a:rPr lang="it-IT" sz="900" dirty="0"/>
              <a:t> of the </a:t>
            </a:r>
            <a:r>
              <a:rPr lang="it-IT" sz="900" dirty="0" err="1"/>
              <a:t>morphine</a:t>
            </a:r>
            <a:r>
              <a:rPr lang="it-IT" sz="900" dirty="0"/>
              <a:t> and can precipitate </a:t>
            </a:r>
            <a:r>
              <a:rPr lang="it-IT" sz="900" dirty="0" err="1"/>
              <a:t>withdrawal</a:t>
            </a:r>
            <a:r>
              <a:rPr lang="it-IT" sz="900" dirty="0"/>
              <a:t> in </a:t>
            </a:r>
            <a:r>
              <a:rPr lang="it-IT" sz="900" dirty="0" err="1"/>
              <a:t>persons</a:t>
            </a:r>
            <a:r>
              <a:rPr lang="it-IT" sz="900" dirty="0"/>
              <a:t> </a:t>
            </a:r>
            <a:r>
              <a:rPr lang="it-IT" sz="900" dirty="0" err="1"/>
              <a:t>dependent</a:t>
            </a:r>
            <a:r>
              <a:rPr lang="it-IT" sz="900" dirty="0"/>
              <a:t> on </a:t>
            </a:r>
            <a:r>
              <a:rPr lang="it-IT" sz="900" dirty="0" err="1"/>
              <a:t>opioids</a:t>
            </a:r>
            <a:r>
              <a:rPr lang="it-IT" sz="900" dirty="0"/>
              <a:t>. </a:t>
            </a:r>
          </a:p>
          <a:p>
            <a:r>
              <a:rPr lang="it-IT" sz="900" dirty="0" err="1"/>
              <a:t>When</a:t>
            </a:r>
            <a:r>
              <a:rPr lang="it-IT" sz="900" dirty="0"/>
              <a:t> </a:t>
            </a:r>
            <a:r>
              <a:rPr lang="it-IT" sz="900" dirty="0" err="1"/>
              <a:t>swallowed</a:t>
            </a:r>
            <a:r>
              <a:rPr lang="it-IT" sz="900" dirty="0"/>
              <a:t> </a:t>
            </a:r>
            <a:r>
              <a:rPr lang="it-IT" sz="900" dirty="0" err="1"/>
              <a:t>intact</a:t>
            </a:r>
            <a:r>
              <a:rPr lang="it-IT" sz="900" dirty="0"/>
              <a:t>, </a:t>
            </a:r>
            <a:r>
              <a:rPr lang="it-IT" sz="900" dirty="0" err="1"/>
              <a:t>however</a:t>
            </a:r>
            <a:r>
              <a:rPr lang="it-IT" sz="900" dirty="0"/>
              <a:t>, </a:t>
            </a:r>
            <a:r>
              <a:rPr lang="it-IT" sz="900" dirty="0" err="1"/>
              <a:t>Embeda</a:t>
            </a:r>
            <a:r>
              <a:rPr lang="it-IT" sz="900" dirty="0"/>
              <a:t> can </a:t>
            </a:r>
            <a:r>
              <a:rPr lang="it-IT" sz="900" dirty="0" err="1"/>
              <a:t>still</a:t>
            </a:r>
            <a:r>
              <a:rPr lang="it-IT" sz="900" dirty="0"/>
              <a:t> be </a:t>
            </a:r>
            <a:r>
              <a:rPr lang="it-IT" sz="900" dirty="0" err="1"/>
              <a:t>abused</a:t>
            </a:r>
            <a:r>
              <a:rPr lang="it-IT" sz="900" dirty="0"/>
              <a:t> or </a:t>
            </a:r>
            <a:r>
              <a:rPr lang="it-IT" sz="900" dirty="0" err="1"/>
              <a:t>misused</a:t>
            </a:r>
            <a:r>
              <a:rPr lang="it-IT" sz="900" dirty="0"/>
              <a:t> </a:t>
            </a:r>
            <a:r>
              <a:rPr lang="it-IT" sz="900" dirty="0" err="1"/>
              <a:t>because</a:t>
            </a:r>
            <a:r>
              <a:rPr lang="it-IT" sz="900" dirty="0"/>
              <a:t> the </a:t>
            </a:r>
            <a:r>
              <a:rPr lang="it-IT" sz="900" dirty="0" err="1"/>
              <a:t>naltrexone</a:t>
            </a:r>
            <a:r>
              <a:rPr lang="it-IT" sz="900" dirty="0"/>
              <a:t> </a:t>
            </a:r>
            <a:r>
              <a:rPr lang="it-IT" sz="900" dirty="0" err="1"/>
              <a:t>is</a:t>
            </a:r>
            <a:r>
              <a:rPr lang="it-IT" sz="900" dirty="0"/>
              <a:t> </a:t>
            </a:r>
            <a:r>
              <a:rPr lang="it-IT" sz="900" dirty="0" err="1"/>
              <a:t>not</a:t>
            </a:r>
            <a:r>
              <a:rPr lang="it-IT" sz="900" dirty="0"/>
              <a:t> </a:t>
            </a:r>
            <a:r>
              <a:rPr lang="it-IT" sz="900" dirty="0" err="1"/>
              <a:t>expected</a:t>
            </a:r>
            <a:r>
              <a:rPr lang="it-IT" sz="900" dirty="0"/>
              <a:t> to </a:t>
            </a:r>
            <a:r>
              <a:rPr lang="it-IT" sz="900" dirty="0" err="1"/>
              <a:t>substantially</a:t>
            </a:r>
            <a:r>
              <a:rPr lang="it-IT" sz="900" dirty="0"/>
              <a:t> </a:t>
            </a:r>
            <a:r>
              <a:rPr lang="it-IT" sz="900" dirty="0" err="1"/>
              <a:t>block</a:t>
            </a:r>
            <a:r>
              <a:rPr lang="it-IT" sz="900" dirty="0"/>
              <a:t> the </a:t>
            </a:r>
            <a:r>
              <a:rPr lang="it-IT" sz="900" dirty="0" err="1"/>
              <a:t>euphoric</a:t>
            </a:r>
            <a:r>
              <a:rPr lang="it-IT" sz="900" dirty="0"/>
              <a:t> </a:t>
            </a:r>
            <a:r>
              <a:rPr lang="it-IT" sz="900" dirty="0" err="1"/>
              <a:t>effects</a:t>
            </a:r>
            <a:r>
              <a:rPr lang="it-IT" sz="900" dirty="0"/>
              <a:t> of the </a:t>
            </a:r>
            <a:r>
              <a:rPr lang="it-IT" sz="900" dirty="0" err="1"/>
              <a:t>morphine</a:t>
            </a:r>
            <a:r>
              <a:rPr lang="it-IT" sz="900" dirty="0"/>
              <a:t>. </a:t>
            </a:r>
            <a:r>
              <a:rPr lang="it-IT" sz="900" dirty="0" err="1"/>
              <a:t>It</a:t>
            </a:r>
            <a:r>
              <a:rPr lang="it-IT" sz="900" dirty="0"/>
              <a:t> </a:t>
            </a:r>
            <a:r>
              <a:rPr lang="it-IT" sz="900" dirty="0" err="1"/>
              <a:t>is</a:t>
            </a:r>
            <a:r>
              <a:rPr lang="it-IT" sz="900" dirty="0"/>
              <a:t> </a:t>
            </a:r>
            <a:r>
              <a:rPr lang="it-IT" sz="900" dirty="0" err="1"/>
              <a:t>unknown</a:t>
            </a:r>
            <a:r>
              <a:rPr lang="it-IT" sz="900" dirty="0"/>
              <a:t> </a:t>
            </a:r>
            <a:r>
              <a:rPr lang="it-IT" sz="900" dirty="0" err="1"/>
              <a:t>whether</a:t>
            </a:r>
            <a:r>
              <a:rPr lang="it-IT" sz="900" dirty="0"/>
              <a:t> the </a:t>
            </a:r>
            <a:r>
              <a:rPr lang="it-IT" sz="900" dirty="0" err="1"/>
              <a:t>abuse-deterrent</a:t>
            </a:r>
            <a:r>
              <a:rPr lang="it-IT" sz="900" dirty="0"/>
              <a:t> </a:t>
            </a:r>
            <a:r>
              <a:rPr lang="it-IT" sz="900" dirty="0" err="1"/>
              <a:t>properties</a:t>
            </a:r>
            <a:r>
              <a:rPr lang="it-IT" sz="900" dirty="0"/>
              <a:t> of </a:t>
            </a:r>
            <a:r>
              <a:rPr lang="it-IT" sz="900" dirty="0" err="1"/>
              <a:t>Embeda</a:t>
            </a:r>
            <a:r>
              <a:rPr lang="it-IT" sz="900" dirty="0"/>
              <a:t> </a:t>
            </a:r>
            <a:r>
              <a:rPr lang="it-IT" sz="900" dirty="0" err="1"/>
              <a:t>will</a:t>
            </a:r>
            <a:r>
              <a:rPr lang="it-IT" sz="900" dirty="0"/>
              <a:t> </a:t>
            </a:r>
            <a:r>
              <a:rPr lang="it-IT" sz="900" dirty="0" err="1"/>
              <a:t>result</a:t>
            </a:r>
            <a:r>
              <a:rPr lang="it-IT" sz="900" dirty="0"/>
              <a:t> in a </a:t>
            </a:r>
            <a:r>
              <a:rPr lang="it-IT" sz="900" dirty="0" err="1"/>
              <a:t>reduction</a:t>
            </a:r>
            <a:r>
              <a:rPr lang="it-IT" sz="900" dirty="0"/>
              <a:t> in </a:t>
            </a:r>
            <a:r>
              <a:rPr lang="it-IT" sz="900" dirty="0" err="1"/>
              <a:t>abuse</a:t>
            </a:r>
            <a:r>
              <a:rPr lang="it-IT" sz="900" dirty="0"/>
              <a:t> by the </a:t>
            </a:r>
            <a:r>
              <a:rPr lang="it-IT" sz="900" dirty="0" err="1"/>
              <a:t>intravenous</a:t>
            </a:r>
            <a:r>
              <a:rPr lang="it-IT" sz="900" dirty="0"/>
              <a:t> </a:t>
            </a:r>
            <a:r>
              <a:rPr lang="it-IT" sz="900" dirty="0" err="1"/>
              <a:t>route</a:t>
            </a:r>
            <a:r>
              <a:rPr lang="it-IT" sz="900" dirty="0"/>
              <a:t> </a:t>
            </a:r>
            <a:r>
              <a:rPr lang="it-IT" sz="900" dirty="0" err="1"/>
              <a:t>until</a:t>
            </a:r>
            <a:r>
              <a:rPr lang="it-IT" sz="900" dirty="0"/>
              <a:t> </a:t>
            </a:r>
            <a:r>
              <a:rPr lang="it-IT" sz="900" dirty="0" err="1"/>
              <a:t>additional</a:t>
            </a:r>
            <a:r>
              <a:rPr lang="it-IT" sz="900" dirty="0"/>
              <a:t> </a:t>
            </a:r>
            <a:r>
              <a:rPr lang="it-IT" sz="900" dirty="0" err="1"/>
              <a:t>postmarketing</a:t>
            </a:r>
            <a:r>
              <a:rPr lang="it-IT" sz="900" dirty="0"/>
              <a:t> data are </a:t>
            </a:r>
            <a:r>
              <a:rPr lang="it-IT" sz="900" dirty="0" err="1"/>
              <a:t>available</a:t>
            </a:r>
            <a:r>
              <a:rPr lang="it-IT" sz="900" dirty="0"/>
              <a:t>.</a:t>
            </a:r>
          </a:p>
          <a:p>
            <a:r>
              <a:rPr lang="it-IT" sz="900" dirty="0" err="1"/>
              <a:t>Embeda</a:t>
            </a:r>
            <a:r>
              <a:rPr lang="it-IT" sz="900" dirty="0"/>
              <a:t> can </a:t>
            </a:r>
            <a:r>
              <a:rPr lang="it-IT" sz="900" dirty="0" err="1"/>
              <a:t>still</a:t>
            </a:r>
            <a:r>
              <a:rPr lang="it-IT" sz="900" dirty="0"/>
              <a:t> be </a:t>
            </a:r>
            <a:r>
              <a:rPr lang="it-IT" sz="900" dirty="0" err="1"/>
              <a:t>abused</a:t>
            </a:r>
            <a:r>
              <a:rPr lang="it-IT" sz="900" dirty="0"/>
              <a:t> or </a:t>
            </a:r>
            <a:r>
              <a:rPr lang="it-IT" sz="900" dirty="0" err="1"/>
              <a:t>misused</a:t>
            </a:r>
            <a:r>
              <a:rPr lang="it-IT" sz="900" dirty="0"/>
              <a:t> by </a:t>
            </a:r>
            <a:r>
              <a:rPr lang="it-IT" sz="900" dirty="0" err="1"/>
              <a:t>any</a:t>
            </a:r>
            <a:r>
              <a:rPr lang="it-IT" sz="900" dirty="0"/>
              <a:t> of </a:t>
            </a:r>
            <a:r>
              <a:rPr lang="it-IT" sz="900" dirty="0" err="1"/>
              <a:t>these</a:t>
            </a:r>
            <a:r>
              <a:rPr lang="it-IT" sz="900" dirty="0"/>
              <a:t> </a:t>
            </a:r>
            <a:r>
              <a:rPr lang="it-IT" sz="900" dirty="0" err="1"/>
              <a:t>routes</a:t>
            </a:r>
            <a:r>
              <a:rPr lang="it-IT" sz="900" dirty="0"/>
              <a:t>, and </a:t>
            </a:r>
            <a:r>
              <a:rPr lang="it-IT" sz="900" dirty="0" err="1"/>
              <a:t>such</a:t>
            </a:r>
            <a:r>
              <a:rPr lang="it-IT" sz="900" dirty="0"/>
              <a:t> </a:t>
            </a:r>
            <a:r>
              <a:rPr lang="it-IT" sz="900" dirty="0" err="1"/>
              <a:t>abuse</a:t>
            </a:r>
            <a:r>
              <a:rPr lang="it-IT" sz="900" dirty="0"/>
              <a:t> or </a:t>
            </a:r>
            <a:r>
              <a:rPr lang="it-IT" sz="900" dirty="0" err="1"/>
              <a:t>misuse</a:t>
            </a:r>
            <a:r>
              <a:rPr lang="it-IT" sz="900" dirty="0"/>
              <a:t> can cause an overdose </a:t>
            </a:r>
            <a:r>
              <a:rPr lang="it-IT" sz="900" dirty="0" err="1"/>
              <a:t>that</a:t>
            </a:r>
            <a:r>
              <a:rPr lang="it-IT" sz="900" dirty="0"/>
              <a:t> </a:t>
            </a:r>
            <a:r>
              <a:rPr lang="it-IT" sz="900" dirty="0" err="1"/>
              <a:t>may</a:t>
            </a:r>
            <a:r>
              <a:rPr lang="it-IT" sz="900" dirty="0"/>
              <a:t> </a:t>
            </a:r>
            <a:r>
              <a:rPr lang="it-IT" sz="900" dirty="0" err="1"/>
              <a:t>result</a:t>
            </a:r>
            <a:r>
              <a:rPr lang="it-IT" sz="900" dirty="0"/>
              <a:t> in </a:t>
            </a:r>
            <a:r>
              <a:rPr lang="it-IT" sz="900" dirty="0" err="1"/>
              <a:t>death</a:t>
            </a:r>
            <a:r>
              <a:rPr lang="it-IT" sz="900" dirty="0"/>
              <a:t>. </a:t>
            </a:r>
            <a:r>
              <a:rPr lang="it-IT" sz="900" dirty="0" err="1"/>
              <a:t>If</a:t>
            </a:r>
            <a:r>
              <a:rPr lang="it-IT" sz="900" dirty="0"/>
              <a:t> </a:t>
            </a:r>
            <a:r>
              <a:rPr lang="it-IT" sz="900" dirty="0" err="1"/>
              <a:t>abused</a:t>
            </a:r>
            <a:r>
              <a:rPr lang="it-IT" sz="900" dirty="0"/>
              <a:t>, </a:t>
            </a:r>
            <a:r>
              <a:rPr lang="it-IT" sz="900" dirty="0" err="1"/>
              <a:t>it</a:t>
            </a:r>
            <a:r>
              <a:rPr lang="it-IT" sz="900" dirty="0"/>
              <a:t> can </a:t>
            </a:r>
            <a:r>
              <a:rPr lang="it-IT" sz="900" dirty="0" err="1"/>
              <a:t>also</a:t>
            </a:r>
            <a:r>
              <a:rPr lang="it-IT" sz="900" dirty="0"/>
              <a:t> cause </a:t>
            </a:r>
            <a:r>
              <a:rPr lang="it-IT" sz="900" dirty="0" err="1"/>
              <a:t>withdrawal</a:t>
            </a:r>
            <a:r>
              <a:rPr lang="it-IT" sz="900" dirty="0"/>
              <a:t> in </a:t>
            </a:r>
            <a:r>
              <a:rPr lang="it-IT" sz="900" dirty="0" err="1"/>
              <a:t>people</a:t>
            </a:r>
            <a:r>
              <a:rPr lang="it-IT" sz="900" dirty="0"/>
              <a:t> </a:t>
            </a:r>
            <a:r>
              <a:rPr lang="it-IT" sz="900" dirty="0" err="1"/>
              <a:t>who</a:t>
            </a:r>
            <a:r>
              <a:rPr lang="it-IT" sz="900" dirty="0"/>
              <a:t> are </a:t>
            </a:r>
            <a:r>
              <a:rPr lang="it-IT" sz="900" dirty="0" err="1"/>
              <a:t>dependent</a:t>
            </a:r>
            <a:r>
              <a:rPr lang="it-IT" sz="900" dirty="0"/>
              <a:t> on, or </a:t>
            </a:r>
            <a:r>
              <a:rPr lang="it-IT" sz="900" dirty="0" err="1"/>
              <a:t>tolerant</a:t>
            </a:r>
            <a:r>
              <a:rPr lang="it-IT" sz="900" dirty="0"/>
              <a:t> to, </a:t>
            </a:r>
            <a:r>
              <a:rPr lang="it-IT" sz="900" dirty="0" err="1"/>
              <a:t>opioids</a:t>
            </a:r>
            <a:r>
              <a:rPr lang="it-IT" sz="900" dirty="0"/>
              <a:t>.</a:t>
            </a:r>
          </a:p>
          <a:p>
            <a:r>
              <a:rPr lang="it-IT" sz="900" dirty="0"/>
              <a:t>"</a:t>
            </a:r>
            <a:r>
              <a:rPr lang="it-IT" sz="900" dirty="0" err="1"/>
              <a:t>Preventing</a:t>
            </a:r>
            <a:r>
              <a:rPr lang="it-IT" sz="900" dirty="0"/>
              <a:t> </a:t>
            </a:r>
            <a:r>
              <a:rPr lang="it-IT" sz="900" dirty="0" err="1"/>
              <a:t>prescription</a:t>
            </a:r>
            <a:r>
              <a:rPr lang="it-IT" sz="900" dirty="0"/>
              <a:t> </a:t>
            </a:r>
            <a:r>
              <a:rPr lang="it-IT" sz="900" dirty="0" err="1"/>
              <a:t>opioid</a:t>
            </a:r>
            <a:r>
              <a:rPr lang="it-IT" sz="900" dirty="0"/>
              <a:t> </a:t>
            </a:r>
            <a:r>
              <a:rPr lang="it-IT" sz="900" dirty="0" err="1"/>
              <a:t>abuse</a:t>
            </a:r>
            <a:r>
              <a:rPr lang="it-IT" sz="900" dirty="0"/>
              <a:t> and </a:t>
            </a:r>
            <a:r>
              <a:rPr lang="it-IT" sz="900" dirty="0" err="1"/>
              <a:t>ensuring</a:t>
            </a:r>
            <a:r>
              <a:rPr lang="it-IT" sz="900" dirty="0"/>
              <a:t> </a:t>
            </a:r>
            <a:r>
              <a:rPr lang="it-IT" sz="900" dirty="0" err="1"/>
              <a:t>that</a:t>
            </a:r>
            <a:r>
              <a:rPr lang="it-IT" sz="900" dirty="0"/>
              <a:t> </a:t>
            </a:r>
            <a:r>
              <a:rPr lang="it-IT" sz="900" dirty="0" err="1"/>
              <a:t>patients</a:t>
            </a:r>
            <a:r>
              <a:rPr lang="it-IT" sz="900" dirty="0"/>
              <a:t> </a:t>
            </a:r>
            <a:r>
              <a:rPr lang="it-IT" sz="900" dirty="0" err="1"/>
              <a:t>have</a:t>
            </a:r>
            <a:r>
              <a:rPr lang="it-IT" sz="900" dirty="0"/>
              <a:t> </a:t>
            </a:r>
            <a:r>
              <a:rPr lang="it-IT" sz="900" dirty="0" err="1"/>
              <a:t>access</a:t>
            </a:r>
            <a:r>
              <a:rPr lang="it-IT" sz="900" dirty="0"/>
              <a:t> to appropriate </a:t>
            </a:r>
            <a:r>
              <a:rPr lang="it-IT" sz="900" dirty="0" err="1"/>
              <a:t>treatments</a:t>
            </a:r>
            <a:r>
              <a:rPr lang="it-IT" sz="900" dirty="0"/>
              <a:t> for </a:t>
            </a:r>
            <a:r>
              <a:rPr lang="it-IT" sz="900" dirty="0" err="1"/>
              <a:t>pain</a:t>
            </a:r>
            <a:r>
              <a:rPr lang="it-IT" sz="900" dirty="0"/>
              <a:t> are </a:t>
            </a:r>
            <a:r>
              <a:rPr lang="it-IT" sz="900" dirty="0" err="1"/>
              <a:t>both</a:t>
            </a:r>
            <a:r>
              <a:rPr lang="it-IT" sz="900" dirty="0"/>
              <a:t> top public </a:t>
            </a:r>
            <a:r>
              <a:rPr lang="it-IT" sz="900" dirty="0" err="1"/>
              <a:t>health</a:t>
            </a:r>
            <a:r>
              <a:rPr lang="it-IT" sz="900" dirty="0"/>
              <a:t> </a:t>
            </a:r>
            <a:r>
              <a:rPr lang="it-IT" sz="900" dirty="0" err="1"/>
              <a:t>priorities</a:t>
            </a:r>
            <a:r>
              <a:rPr lang="it-IT" sz="900" dirty="0"/>
              <a:t> for the FDA," </a:t>
            </a:r>
            <a:r>
              <a:rPr lang="it-IT" sz="900" dirty="0" err="1"/>
              <a:t>said</a:t>
            </a:r>
            <a:r>
              <a:rPr lang="it-IT" sz="900" dirty="0"/>
              <a:t> Sharon Hertz, M.D., </a:t>
            </a:r>
            <a:r>
              <a:rPr lang="it-IT" sz="900" dirty="0" err="1"/>
              <a:t>acting</a:t>
            </a:r>
            <a:r>
              <a:rPr lang="it-IT" sz="900" dirty="0"/>
              <a:t> </a:t>
            </a:r>
            <a:r>
              <a:rPr lang="it-IT" sz="900" dirty="0" err="1"/>
              <a:t>director</a:t>
            </a:r>
            <a:r>
              <a:rPr lang="it-IT" sz="900" dirty="0"/>
              <a:t> of the </a:t>
            </a:r>
            <a:r>
              <a:rPr lang="it-IT" sz="900" dirty="0" err="1"/>
              <a:t>Division</a:t>
            </a:r>
            <a:r>
              <a:rPr lang="it-IT" sz="900" dirty="0"/>
              <a:t> of </a:t>
            </a:r>
            <a:r>
              <a:rPr lang="it-IT" sz="900" dirty="0" err="1"/>
              <a:t>Anesthesia</a:t>
            </a:r>
            <a:r>
              <a:rPr lang="it-IT" sz="900" dirty="0"/>
              <a:t>, Analgesia, and </a:t>
            </a:r>
            <a:r>
              <a:rPr lang="it-IT" sz="900" dirty="0" err="1"/>
              <a:t>Addiction</a:t>
            </a:r>
            <a:r>
              <a:rPr lang="it-IT" sz="900" dirty="0"/>
              <a:t> </a:t>
            </a:r>
            <a:r>
              <a:rPr lang="it-IT" sz="900" dirty="0" err="1"/>
              <a:t>Products</a:t>
            </a:r>
            <a:r>
              <a:rPr lang="it-IT" sz="900" dirty="0"/>
              <a:t> in the </a:t>
            </a:r>
            <a:r>
              <a:rPr lang="it-IT" sz="900" dirty="0" err="1"/>
              <a:t>FDA’s</a:t>
            </a:r>
            <a:r>
              <a:rPr lang="it-IT" sz="900" dirty="0"/>
              <a:t> Center for </a:t>
            </a:r>
            <a:r>
              <a:rPr lang="it-IT" sz="900" dirty="0" err="1"/>
              <a:t>Drug</a:t>
            </a:r>
            <a:r>
              <a:rPr lang="it-IT" sz="900" dirty="0"/>
              <a:t> Evaluation and </a:t>
            </a:r>
            <a:r>
              <a:rPr lang="it-IT" sz="900" dirty="0" err="1"/>
              <a:t>Research</a:t>
            </a:r>
            <a:r>
              <a:rPr lang="it-IT" sz="900" dirty="0"/>
              <a:t>. "The science </a:t>
            </a:r>
            <a:r>
              <a:rPr lang="it-IT" sz="900" dirty="0" err="1"/>
              <a:t>behind</a:t>
            </a:r>
            <a:r>
              <a:rPr lang="it-IT" sz="900" dirty="0"/>
              <a:t> </a:t>
            </a:r>
            <a:r>
              <a:rPr lang="it-IT" sz="900" dirty="0" err="1"/>
              <a:t>developing</a:t>
            </a:r>
            <a:r>
              <a:rPr lang="it-IT" sz="900" dirty="0"/>
              <a:t> </a:t>
            </a:r>
            <a:r>
              <a:rPr lang="it-IT" sz="900" dirty="0" err="1"/>
              <a:t>prescription</a:t>
            </a:r>
            <a:r>
              <a:rPr lang="it-IT" sz="900" dirty="0"/>
              <a:t> </a:t>
            </a:r>
            <a:r>
              <a:rPr lang="it-IT" sz="900" dirty="0" err="1"/>
              <a:t>opioids</a:t>
            </a:r>
            <a:r>
              <a:rPr lang="it-IT" sz="900" dirty="0"/>
              <a:t> with </a:t>
            </a:r>
            <a:r>
              <a:rPr lang="it-IT" sz="900" dirty="0" err="1"/>
              <a:t>abuse-deterrent</a:t>
            </a:r>
            <a:r>
              <a:rPr lang="it-IT" sz="900" dirty="0"/>
              <a:t> </a:t>
            </a:r>
            <a:r>
              <a:rPr lang="it-IT" sz="900" dirty="0" err="1"/>
              <a:t>properties</a:t>
            </a:r>
            <a:r>
              <a:rPr lang="it-IT" sz="900" dirty="0"/>
              <a:t> </a:t>
            </a:r>
            <a:r>
              <a:rPr lang="it-IT" sz="900" dirty="0" err="1"/>
              <a:t>is</a:t>
            </a:r>
            <a:r>
              <a:rPr lang="it-IT" sz="900" dirty="0"/>
              <a:t> </a:t>
            </a:r>
            <a:r>
              <a:rPr lang="it-IT" sz="900" dirty="0" err="1"/>
              <a:t>still</a:t>
            </a:r>
            <a:r>
              <a:rPr lang="it-IT" sz="900" dirty="0"/>
              <a:t> </a:t>
            </a:r>
            <a:r>
              <a:rPr lang="it-IT" sz="900" dirty="0" err="1"/>
              <a:t>evolving</a:t>
            </a:r>
            <a:r>
              <a:rPr lang="it-IT" sz="900" dirty="0"/>
              <a:t> and </a:t>
            </a:r>
            <a:r>
              <a:rPr lang="it-IT" sz="900" dirty="0" err="1"/>
              <a:t>these</a:t>
            </a:r>
            <a:r>
              <a:rPr lang="it-IT" sz="900" dirty="0"/>
              <a:t> </a:t>
            </a:r>
            <a:r>
              <a:rPr lang="it-IT" sz="900" dirty="0" err="1"/>
              <a:t>properties</a:t>
            </a:r>
            <a:r>
              <a:rPr lang="it-IT" sz="900" dirty="0"/>
              <a:t> </a:t>
            </a:r>
            <a:r>
              <a:rPr lang="it-IT" sz="900" dirty="0" err="1"/>
              <a:t>will</a:t>
            </a:r>
            <a:r>
              <a:rPr lang="it-IT" sz="900" dirty="0"/>
              <a:t> </a:t>
            </a:r>
            <a:r>
              <a:rPr lang="it-IT" sz="900" dirty="0" err="1"/>
              <a:t>not</a:t>
            </a:r>
            <a:r>
              <a:rPr lang="it-IT" sz="900" dirty="0"/>
              <a:t> </a:t>
            </a:r>
            <a:r>
              <a:rPr lang="it-IT" sz="900" dirty="0" err="1"/>
              <a:t>completely</a:t>
            </a:r>
            <a:r>
              <a:rPr lang="it-IT" sz="900" dirty="0"/>
              <a:t> </a:t>
            </a:r>
            <a:r>
              <a:rPr lang="it-IT" sz="900" dirty="0" err="1"/>
              <a:t>fix</a:t>
            </a:r>
            <a:r>
              <a:rPr lang="it-IT" sz="900" dirty="0"/>
              <a:t> the </a:t>
            </a:r>
            <a:r>
              <a:rPr lang="it-IT" sz="900" dirty="0" err="1"/>
              <a:t>problem</a:t>
            </a:r>
            <a:r>
              <a:rPr lang="it-IT" sz="900" dirty="0"/>
              <a:t>. </a:t>
            </a:r>
            <a:r>
              <a:rPr lang="it-IT" sz="900" dirty="0" err="1"/>
              <a:t>But</a:t>
            </a:r>
            <a:r>
              <a:rPr lang="it-IT" sz="900" dirty="0"/>
              <a:t> </a:t>
            </a:r>
            <a:r>
              <a:rPr lang="it-IT" sz="900" dirty="0" err="1"/>
              <a:t>they</a:t>
            </a:r>
            <a:r>
              <a:rPr lang="it-IT" sz="900" dirty="0"/>
              <a:t> can be part of a </a:t>
            </a:r>
            <a:r>
              <a:rPr lang="it-IT" sz="900" dirty="0" err="1"/>
              <a:t>comprehensive</a:t>
            </a:r>
            <a:r>
              <a:rPr lang="it-IT" sz="900" dirty="0"/>
              <a:t> </a:t>
            </a:r>
            <a:r>
              <a:rPr lang="it-IT" sz="900" dirty="0" err="1"/>
              <a:t>approach</a:t>
            </a:r>
            <a:r>
              <a:rPr lang="it-IT" sz="900" dirty="0"/>
              <a:t> to </a:t>
            </a:r>
            <a:r>
              <a:rPr lang="it-IT" sz="900" dirty="0" err="1"/>
              <a:t>combat</a:t>
            </a:r>
            <a:r>
              <a:rPr lang="it-IT" sz="900" dirty="0"/>
              <a:t> the </a:t>
            </a:r>
            <a:r>
              <a:rPr lang="it-IT" sz="900" dirty="0" err="1"/>
              <a:t>very</a:t>
            </a:r>
            <a:r>
              <a:rPr lang="it-IT" sz="900" dirty="0"/>
              <a:t> </a:t>
            </a:r>
            <a:r>
              <a:rPr lang="it-IT" sz="900" dirty="0" err="1"/>
              <a:t>serious</a:t>
            </a:r>
            <a:r>
              <a:rPr lang="it-IT" sz="900" dirty="0"/>
              <a:t> </a:t>
            </a:r>
            <a:r>
              <a:rPr lang="it-IT" sz="900" dirty="0" err="1"/>
              <a:t>problem</a:t>
            </a:r>
            <a:r>
              <a:rPr lang="it-IT" sz="900" dirty="0"/>
              <a:t> of </a:t>
            </a:r>
            <a:r>
              <a:rPr lang="it-IT" sz="900" dirty="0" err="1"/>
              <a:t>prescription</a:t>
            </a:r>
            <a:r>
              <a:rPr lang="it-IT" sz="900" dirty="0"/>
              <a:t> </a:t>
            </a:r>
            <a:r>
              <a:rPr lang="it-IT" sz="900" dirty="0" err="1"/>
              <a:t>drug</a:t>
            </a:r>
            <a:r>
              <a:rPr lang="it-IT" sz="900" dirty="0"/>
              <a:t> </a:t>
            </a:r>
            <a:r>
              <a:rPr lang="it-IT" sz="900" dirty="0" err="1"/>
              <a:t>abuse</a:t>
            </a:r>
            <a:r>
              <a:rPr lang="it-IT" sz="900" dirty="0"/>
              <a:t> in the U.S."</a:t>
            </a:r>
          </a:p>
          <a:p>
            <a:r>
              <a:rPr lang="it-IT" sz="900" dirty="0" err="1"/>
              <a:t>Embeda</a:t>
            </a:r>
            <a:r>
              <a:rPr lang="it-IT" sz="900" dirty="0"/>
              <a:t> </a:t>
            </a:r>
            <a:r>
              <a:rPr lang="it-IT" sz="900" dirty="0" err="1"/>
              <a:t>is</a:t>
            </a:r>
            <a:r>
              <a:rPr lang="it-IT" sz="900" dirty="0"/>
              <a:t> </a:t>
            </a:r>
            <a:r>
              <a:rPr lang="it-IT" sz="900" dirty="0" err="1"/>
              <a:t>not</a:t>
            </a:r>
            <a:r>
              <a:rPr lang="it-IT" sz="900" dirty="0"/>
              <a:t> </a:t>
            </a:r>
            <a:r>
              <a:rPr lang="it-IT" sz="900" dirty="0" err="1"/>
              <a:t>approved</a:t>
            </a:r>
            <a:r>
              <a:rPr lang="it-IT" sz="900" dirty="0"/>
              <a:t>, and </a:t>
            </a:r>
            <a:r>
              <a:rPr lang="it-IT" sz="900" dirty="0" err="1"/>
              <a:t>should</a:t>
            </a:r>
            <a:r>
              <a:rPr lang="it-IT" sz="900" dirty="0"/>
              <a:t> </a:t>
            </a:r>
            <a:r>
              <a:rPr lang="it-IT" sz="900" dirty="0" err="1"/>
              <a:t>not</a:t>
            </a:r>
            <a:r>
              <a:rPr lang="it-IT" sz="900" dirty="0"/>
              <a:t> be </a:t>
            </a:r>
            <a:r>
              <a:rPr lang="it-IT" sz="900" dirty="0" err="1"/>
              <a:t>used</a:t>
            </a:r>
            <a:r>
              <a:rPr lang="it-IT" sz="900" dirty="0"/>
              <a:t>, for </a:t>
            </a:r>
            <a:r>
              <a:rPr lang="it-IT" sz="900" dirty="0" err="1"/>
              <a:t>as-needed</a:t>
            </a:r>
            <a:r>
              <a:rPr lang="it-IT" sz="900" dirty="0"/>
              <a:t> </a:t>
            </a:r>
            <a:r>
              <a:rPr lang="it-IT" sz="900" dirty="0" err="1"/>
              <a:t>pain</a:t>
            </a:r>
            <a:r>
              <a:rPr lang="it-IT" sz="900" dirty="0"/>
              <a:t> </a:t>
            </a:r>
            <a:r>
              <a:rPr lang="it-IT" sz="900" dirty="0" err="1"/>
              <a:t>relief</a:t>
            </a:r>
            <a:r>
              <a:rPr lang="it-IT" sz="900" dirty="0"/>
              <a:t>. </a:t>
            </a:r>
            <a:r>
              <a:rPr lang="it-IT" sz="900" dirty="0" err="1"/>
              <a:t>Given</a:t>
            </a:r>
            <a:r>
              <a:rPr lang="it-IT" sz="900" dirty="0"/>
              <a:t> </a:t>
            </a:r>
            <a:r>
              <a:rPr lang="it-IT" sz="900" dirty="0" err="1"/>
              <a:t>Embeda's</a:t>
            </a:r>
            <a:r>
              <a:rPr lang="it-IT" sz="900" dirty="0"/>
              <a:t> </a:t>
            </a:r>
            <a:r>
              <a:rPr lang="it-IT" sz="900" dirty="0" err="1"/>
              <a:t>risks</a:t>
            </a:r>
            <a:r>
              <a:rPr lang="it-IT" sz="900" dirty="0"/>
              <a:t> for </a:t>
            </a:r>
            <a:r>
              <a:rPr lang="it-IT" sz="900" dirty="0" err="1"/>
              <a:t>abuse</a:t>
            </a:r>
            <a:r>
              <a:rPr lang="it-IT" sz="900" dirty="0"/>
              <a:t>, </a:t>
            </a:r>
            <a:r>
              <a:rPr lang="it-IT" sz="900" dirty="0" err="1"/>
              <a:t>misuse</a:t>
            </a:r>
            <a:r>
              <a:rPr lang="it-IT" sz="900" dirty="0"/>
              <a:t>, and </a:t>
            </a:r>
            <a:r>
              <a:rPr lang="it-IT" sz="900" dirty="0" err="1"/>
              <a:t>addiction</a:t>
            </a:r>
            <a:r>
              <a:rPr lang="it-IT" sz="900" dirty="0"/>
              <a:t>, </a:t>
            </a:r>
            <a:r>
              <a:rPr lang="it-IT" sz="900" dirty="0" err="1"/>
              <a:t>it</a:t>
            </a:r>
            <a:r>
              <a:rPr lang="it-IT" sz="900" dirty="0"/>
              <a:t> </a:t>
            </a:r>
            <a:r>
              <a:rPr lang="it-IT" sz="900" dirty="0" err="1"/>
              <a:t>should</a:t>
            </a:r>
            <a:r>
              <a:rPr lang="it-IT" sz="900" dirty="0"/>
              <a:t> </a:t>
            </a:r>
            <a:r>
              <a:rPr lang="it-IT" sz="900" dirty="0" err="1"/>
              <a:t>only</a:t>
            </a:r>
            <a:r>
              <a:rPr lang="it-IT" sz="900" dirty="0"/>
              <a:t> be </a:t>
            </a:r>
            <a:r>
              <a:rPr lang="it-IT" sz="900" dirty="0" err="1"/>
              <a:t>prescribed</a:t>
            </a:r>
            <a:r>
              <a:rPr lang="it-IT" sz="900" dirty="0"/>
              <a:t> to </a:t>
            </a:r>
            <a:r>
              <a:rPr lang="it-IT" sz="900" dirty="0" err="1"/>
              <a:t>people</a:t>
            </a:r>
            <a:r>
              <a:rPr lang="it-IT" sz="900" dirty="0"/>
              <a:t> for </a:t>
            </a:r>
            <a:r>
              <a:rPr lang="it-IT" sz="900" dirty="0" err="1"/>
              <a:t>whom</a:t>
            </a:r>
            <a:r>
              <a:rPr lang="it-IT" sz="900" dirty="0"/>
              <a:t> alternative treatment </a:t>
            </a:r>
            <a:r>
              <a:rPr lang="it-IT" sz="900" dirty="0" err="1"/>
              <a:t>options</a:t>
            </a:r>
            <a:r>
              <a:rPr lang="it-IT" sz="900" dirty="0"/>
              <a:t> are </a:t>
            </a:r>
            <a:r>
              <a:rPr lang="it-IT" sz="900" dirty="0" err="1"/>
              <a:t>ineffective</a:t>
            </a:r>
            <a:r>
              <a:rPr lang="it-IT" sz="900" dirty="0"/>
              <a:t>, </a:t>
            </a:r>
            <a:r>
              <a:rPr lang="it-IT" sz="900" dirty="0" err="1"/>
              <a:t>not</a:t>
            </a:r>
            <a:r>
              <a:rPr lang="it-IT" sz="900" dirty="0"/>
              <a:t> </a:t>
            </a:r>
            <a:r>
              <a:rPr lang="it-IT" sz="900" dirty="0" err="1"/>
              <a:t>tolerated</a:t>
            </a:r>
            <a:r>
              <a:rPr lang="it-IT" sz="900" dirty="0"/>
              <a:t> or </a:t>
            </a:r>
            <a:r>
              <a:rPr lang="it-IT" sz="900" dirty="0" err="1"/>
              <a:t>would</a:t>
            </a:r>
            <a:r>
              <a:rPr lang="it-IT" sz="900" dirty="0"/>
              <a:t> be </a:t>
            </a:r>
            <a:r>
              <a:rPr lang="it-IT" sz="900" dirty="0" err="1"/>
              <a:t>otherwise</a:t>
            </a:r>
            <a:r>
              <a:rPr lang="it-IT" sz="900" dirty="0"/>
              <a:t> </a:t>
            </a:r>
            <a:r>
              <a:rPr lang="it-IT" sz="900" dirty="0" err="1"/>
              <a:t>inadequate</a:t>
            </a:r>
            <a:r>
              <a:rPr lang="it-IT" sz="900" dirty="0"/>
              <a:t> to </a:t>
            </a:r>
            <a:r>
              <a:rPr lang="it-IT" sz="900" dirty="0" err="1"/>
              <a:t>provide</a:t>
            </a:r>
            <a:r>
              <a:rPr lang="it-IT" sz="900" dirty="0"/>
              <a:t> </a:t>
            </a:r>
            <a:r>
              <a:rPr lang="it-IT" sz="900" dirty="0" err="1"/>
              <a:t>sufficient</a:t>
            </a:r>
            <a:r>
              <a:rPr lang="it-IT" sz="900" dirty="0"/>
              <a:t> </a:t>
            </a:r>
            <a:r>
              <a:rPr lang="it-IT" sz="900" dirty="0" err="1"/>
              <a:t>pain</a:t>
            </a:r>
            <a:r>
              <a:rPr lang="it-IT" sz="900" dirty="0"/>
              <a:t> management. </a:t>
            </a:r>
          </a:p>
          <a:p>
            <a:r>
              <a:rPr lang="it-IT" sz="900" dirty="0" err="1"/>
              <a:t>Embeda</a:t>
            </a:r>
            <a:r>
              <a:rPr lang="it-IT" sz="900" dirty="0"/>
              <a:t> </a:t>
            </a:r>
            <a:r>
              <a:rPr lang="it-IT" sz="900" dirty="0" err="1"/>
              <a:t>was</a:t>
            </a:r>
            <a:r>
              <a:rPr lang="it-IT" sz="900" dirty="0"/>
              <a:t> first </a:t>
            </a:r>
            <a:r>
              <a:rPr lang="it-IT" sz="900" dirty="0" err="1"/>
              <a:t>approved</a:t>
            </a:r>
            <a:r>
              <a:rPr lang="it-IT" sz="900" dirty="0"/>
              <a:t> on August 13, 2009, </a:t>
            </a:r>
            <a:r>
              <a:rPr lang="it-IT" sz="900" dirty="0" err="1"/>
              <a:t>but</a:t>
            </a:r>
            <a:r>
              <a:rPr lang="it-IT" sz="900" dirty="0"/>
              <a:t> </a:t>
            </a:r>
            <a:r>
              <a:rPr lang="it-IT" sz="900" dirty="0" err="1"/>
              <a:t>was</a:t>
            </a:r>
            <a:r>
              <a:rPr lang="it-IT" sz="900" dirty="0"/>
              <a:t> </a:t>
            </a:r>
            <a:r>
              <a:rPr lang="it-IT" sz="900" dirty="0" err="1"/>
              <a:t>voluntarily</a:t>
            </a:r>
            <a:r>
              <a:rPr lang="it-IT" sz="900" dirty="0"/>
              <a:t> </a:t>
            </a:r>
            <a:r>
              <a:rPr lang="it-IT" sz="900" dirty="0" err="1"/>
              <a:t>withdrawn</a:t>
            </a:r>
            <a:r>
              <a:rPr lang="it-IT" sz="900" dirty="0"/>
              <a:t> from the market in March 2011, due to </a:t>
            </a:r>
            <a:r>
              <a:rPr lang="it-IT" sz="900" dirty="0" err="1"/>
              <a:t>testing</a:t>
            </a:r>
            <a:r>
              <a:rPr lang="it-IT" sz="900" dirty="0"/>
              <a:t> </a:t>
            </a:r>
            <a:r>
              <a:rPr lang="it-IT" sz="900" dirty="0" err="1"/>
              <a:t>that</a:t>
            </a:r>
            <a:r>
              <a:rPr lang="it-IT" sz="900" dirty="0"/>
              <a:t> </a:t>
            </a:r>
            <a:r>
              <a:rPr lang="it-IT" sz="900" dirty="0" err="1"/>
              <a:t>found</a:t>
            </a:r>
            <a:r>
              <a:rPr lang="it-IT" sz="900" dirty="0"/>
              <a:t> </a:t>
            </a:r>
            <a:r>
              <a:rPr lang="it-IT" sz="900" dirty="0" err="1"/>
              <a:t>stability</a:t>
            </a:r>
            <a:r>
              <a:rPr lang="it-IT" sz="900" dirty="0"/>
              <a:t> </a:t>
            </a:r>
            <a:r>
              <a:rPr lang="it-IT" sz="900" dirty="0" err="1"/>
              <a:t>concerns</a:t>
            </a:r>
            <a:r>
              <a:rPr lang="it-IT" sz="900" dirty="0"/>
              <a:t> in the manufacturing </a:t>
            </a:r>
            <a:r>
              <a:rPr lang="it-IT" sz="900" dirty="0" err="1"/>
              <a:t>process</a:t>
            </a:r>
            <a:r>
              <a:rPr lang="it-IT" sz="900" dirty="0"/>
              <a:t>. The FDA </a:t>
            </a:r>
            <a:r>
              <a:rPr lang="it-IT" sz="900" dirty="0" err="1"/>
              <a:t>confirmed</a:t>
            </a:r>
            <a:r>
              <a:rPr lang="it-IT" sz="900" dirty="0"/>
              <a:t> </a:t>
            </a:r>
            <a:r>
              <a:rPr lang="it-IT" sz="900" dirty="0" err="1"/>
              <a:t>that</a:t>
            </a:r>
            <a:r>
              <a:rPr lang="it-IT" sz="900" dirty="0"/>
              <a:t> </a:t>
            </a:r>
            <a:r>
              <a:rPr lang="it-IT" sz="900" dirty="0" err="1"/>
              <a:t>these</a:t>
            </a:r>
            <a:r>
              <a:rPr lang="it-IT" sz="900" dirty="0"/>
              <a:t> </a:t>
            </a:r>
            <a:r>
              <a:rPr lang="it-IT" sz="900" dirty="0" err="1"/>
              <a:t>issues</a:t>
            </a:r>
            <a:r>
              <a:rPr lang="it-IT" sz="900" dirty="0"/>
              <a:t> </a:t>
            </a:r>
            <a:r>
              <a:rPr lang="it-IT" sz="900" dirty="0" err="1"/>
              <a:t>were</a:t>
            </a:r>
            <a:r>
              <a:rPr lang="it-IT" sz="900" dirty="0"/>
              <a:t> </a:t>
            </a:r>
            <a:r>
              <a:rPr lang="it-IT" sz="900" dirty="0" err="1"/>
              <a:t>resolved</a:t>
            </a:r>
            <a:r>
              <a:rPr lang="it-IT" sz="900" dirty="0"/>
              <a:t> with </a:t>
            </a:r>
            <a:r>
              <a:rPr lang="it-IT" sz="900" dirty="0" err="1"/>
              <a:t>its</a:t>
            </a:r>
            <a:r>
              <a:rPr lang="it-IT" sz="900" dirty="0"/>
              <a:t> </a:t>
            </a:r>
            <a:r>
              <a:rPr lang="it-IT" sz="900" dirty="0" err="1"/>
              <a:t>approval</a:t>
            </a:r>
            <a:r>
              <a:rPr lang="it-IT" sz="900" dirty="0"/>
              <a:t> of a manufacturing </a:t>
            </a:r>
            <a:r>
              <a:rPr lang="it-IT" sz="900" dirty="0" err="1"/>
              <a:t>supplement</a:t>
            </a:r>
            <a:r>
              <a:rPr lang="it-IT" sz="900" dirty="0"/>
              <a:t> in </a:t>
            </a:r>
            <a:r>
              <a:rPr lang="it-IT" sz="900" dirty="0" err="1"/>
              <a:t>November</a:t>
            </a:r>
            <a:r>
              <a:rPr lang="it-IT" sz="900" dirty="0"/>
              <a:t> 2013. </a:t>
            </a:r>
          </a:p>
          <a:p>
            <a:r>
              <a:rPr lang="it-IT" sz="900" dirty="0" err="1"/>
              <a:t>When</a:t>
            </a:r>
            <a:r>
              <a:rPr lang="it-IT" sz="900" dirty="0"/>
              <a:t> </a:t>
            </a:r>
            <a:r>
              <a:rPr lang="it-IT" sz="900" dirty="0" err="1"/>
              <a:t>Embeda</a:t>
            </a:r>
            <a:r>
              <a:rPr lang="it-IT" sz="900" dirty="0"/>
              <a:t> </a:t>
            </a:r>
            <a:r>
              <a:rPr lang="it-IT" sz="900" dirty="0" err="1"/>
              <a:t>was</a:t>
            </a:r>
            <a:r>
              <a:rPr lang="it-IT" sz="900" dirty="0"/>
              <a:t> first </a:t>
            </a:r>
            <a:r>
              <a:rPr lang="it-IT" sz="900" dirty="0" err="1"/>
              <a:t>approved</a:t>
            </a:r>
            <a:r>
              <a:rPr lang="it-IT" sz="900" dirty="0"/>
              <a:t>, the </a:t>
            </a:r>
            <a:r>
              <a:rPr lang="it-IT" sz="900" dirty="0" err="1"/>
              <a:t>drug</a:t>
            </a:r>
            <a:r>
              <a:rPr lang="it-IT" sz="900" dirty="0"/>
              <a:t> </a:t>
            </a:r>
            <a:r>
              <a:rPr lang="it-IT" sz="900" dirty="0" err="1"/>
              <a:t>was</a:t>
            </a:r>
            <a:r>
              <a:rPr lang="it-IT" sz="900" dirty="0"/>
              <a:t> </a:t>
            </a:r>
            <a:r>
              <a:rPr lang="it-IT" sz="900" dirty="0" err="1"/>
              <a:t>evaluated</a:t>
            </a:r>
            <a:r>
              <a:rPr lang="it-IT" sz="900" dirty="0"/>
              <a:t> in a </a:t>
            </a:r>
            <a:r>
              <a:rPr lang="it-IT" sz="900" dirty="0" err="1"/>
              <a:t>clinical</a:t>
            </a:r>
            <a:r>
              <a:rPr lang="it-IT" sz="900" dirty="0"/>
              <a:t> trial of 547 </a:t>
            </a:r>
            <a:r>
              <a:rPr lang="it-IT" sz="900" dirty="0" err="1"/>
              <a:t>osteoarthritis</a:t>
            </a:r>
            <a:r>
              <a:rPr lang="it-IT" sz="900" dirty="0"/>
              <a:t> </a:t>
            </a:r>
            <a:r>
              <a:rPr lang="it-IT" sz="900" dirty="0" err="1"/>
              <a:t>patients</a:t>
            </a:r>
            <a:r>
              <a:rPr lang="it-IT" sz="900" dirty="0"/>
              <a:t>. </a:t>
            </a:r>
            <a:r>
              <a:rPr lang="it-IT" sz="900" dirty="0" err="1"/>
              <a:t>Additional</a:t>
            </a:r>
            <a:r>
              <a:rPr lang="it-IT" sz="900" dirty="0"/>
              <a:t> data from </a:t>
            </a:r>
            <a:r>
              <a:rPr lang="it-IT" sz="900" dirty="0" err="1"/>
              <a:t>abuse</a:t>
            </a:r>
            <a:r>
              <a:rPr lang="it-IT" sz="900" dirty="0"/>
              <a:t> </a:t>
            </a:r>
            <a:r>
              <a:rPr lang="it-IT" sz="900" dirty="0" err="1"/>
              <a:t>liability</a:t>
            </a:r>
            <a:r>
              <a:rPr lang="it-IT" sz="900" dirty="0"/>
              <a:t> </a:t>
            </a:r>
            <a:r>
              <a:rPr lang="it-IT" sz="900" dirty="0" err="1"/>
              <a:t>studies</a:t>
            </a:r>
            <a:r>
              <a:rPr lang="it-IT" sz="900" dirty="0"/>
              <a:t> </a:t>
            </a:r>
            <a:r>
              <a:rPr lang="it-IT" sz="900" dirty="0" err="1"/>
              <a:t>conducted</a:t>
            </a:r>
            <a:r>
              <a:rPr lang="it-IT" sz="900" dirty="0"/>
              <a:t> in </a:t>
            </a:r>
            <a:r>
              <a:rPr lang="it-IT" sz="900" dirty="0" err="1"/>
              <a:t>laboratories</a:t>
            </a:r>
            <a:r>
              <a:rPr lang="it-IT" sz="900" dirty="0"/>
              <a:t> and in </a:t>
            </a:r>
            <a:r>
              <a:rPr lang="it-IT" sz="900" dirty="0" err="1"/>
              <a:t>people</a:t>
            </a:r>
            <a:r>
              <a:rPr lang="it-IT" sz="900" dirty="0"/>
              <a:t> </a:t>
            </a:r>
            <a:r>
              <a:rPr lang="it-IT" sz="900" dirty="0" err="1"/>
              <a:t>demonstrated</a:t>
            </a:r>
            <a:r>
              <a:rPr lang="it-IT" sz="900" dirty="0"/>
              <a:t> the </a:t>
            </a:r>
            <a:r>
              <a:rPr lang="it-IT" sz="900" dirty="0" err="1"/>
              <a:t>abuse-deterrent</a:t>
            </a:r>
            <a:r>
              <a:rPr lang="it-IT" sz="900" dirty="0"/>
              <a:t> </a:t>
            </a:r>
            <a:r>
              <a:rPr lang="it-IT" sz="900" dirty="0" err="1"/>
              <a:t>features</a:t>
            </a:r>
            <a:r>
              <a:rPr lang="it-IT" sz="900" dirty="0"/>
              <a:t> of </a:t>
            </a:r>
            <a:r>
              <a:rPr lang="it-IT" sz="900" dirty="0" err="1"/>
              <a:t>Embeda</a:t>
            </a:r>
            <a:r>
              <a:rPr lang="it-IT" sz="900" dirty="0"/>
              <a:t> for </a:t>
            </a:r>
            <a:r>
              <a:rPr lang="it-IT" sz="900" dirty="0" err="1"/>
              <a:t>certain</a:t>
            </a:r>
            <a:r>
              <a:rPr lang="it-IT" sz="900" dirty="0"/>
              <a:t> </a:t>
            </a:r>
            <a:r>
              <a:rPr lang="it-IT" sz="900" dirty="0" err="1"/>
              <a:t>types</a:t>
            </a:r>
            <a:r>
              <a:rPr lang="it-IT" sz="900" dirty="0"/>
              <a:t> of </a:t>
            </a:r>
            <a:r>
              <a:rPr lang="it-IT" sz="900" dirty="0" err="1"/>
              <a:t>abuse</a:t>
            </a:r>
            <a:r>
              <a:rPr lang="it-IT" sz="900" dirty="0"/>
              <a:t> (</a:t>
            </a:r>
            <a:r>
              <a:rPr lang="it-IT" sz="900" dirty="0" err="1"/>
              <a:t>oral</a:t>
            </a:r>
            <a:r>
              <a:rPr lang="it-IT" sz="900" dirty="0"/>
              <a:t> and </a:t>
            </a:r>
            <a:r>
              <a:rPr lang="it-IT" sz="900" dirty="0" err="1"/>
              <a:t>snorting</a:t>
            </a:r>
            <a:r>
              <a:rPr lang="it-IT" sz="900" dirty="0"/>
              <a:t>), </a:t>
            </a:r>
            <a:r>
              <a:rPr lang="it-IT" sz="900" dirty="0" err="1"/>
              <a:t>when</a:t>
            </a:r>
            <a:r>
              <a:rPr lang="it-IT" sz="900" dirty="0"/>
              <a:t> the </a:t>
            </a:r>
            <a:r>
              <a:rPr lang="it-IT" sz="900" dirty="0" err="1"/>
              <a:t>product</a:t>
            </a:r>
            <a:r>
              <a:rPr lang="it-IT" sz="900" dirty="0"/>
              <a:t> </a:t>
            </a:r>
            <a:r>
              <a:rPr lang="it-IT" sz="900" dirty="0" err="1"/>
              <a:t>was</a:t>
            </a:r>
            <a:r>
              <a:rPr lang="it-IT" sz="900" dirty="0"/>
              <a:t> </a:t>
            </a:r>
            <a:r>
              <a:rPr lang="it-IT" sz="900" dirty="0" err="1"/>
              <a:t>crushed</a:t>
            </a:r>
            <a:r>
              <a:rPr lang="it-IT" sz="900" dirty="0"/>
              <a:t>. The </a:t>
            </a:r>
            <a:r>
              <a:rPr lang="it-IT" sz="900" dirty="0" err="1"/>
              <a:t>abuse</a:t>
            </a:r>
            <a:r>
              <a:rPr lang="it-IT" sz="900" dirty="0"/>
              <a:t> </a:t>
            </a:r>
            <a:r>
              <a:rPr lang="it-IT" sz="900" dirty="0" err="1"/>
              <a:t>potential</a:t>
            </a:r>
            <a:r>
              <a:rPr lang="it-IT" sz="900" dirty="0"/>
              <a:t> for the </a:t>
            </a:r>
            <a:r>
              <a:rPr lang="it-IT" sz="900" dirty="0" err="1"/>
              <a:t>intravenous</a:t>
            </a:r>
            <a:r>
              <a:rPr lang="it-IT" sz="900" dirty="0"/>
              <a:t> </a:t>
            </a:r>
            <a:r>
              <a:rPr lang="it-IT" sz="900" dirty="0" err="1"/>
              <a:t>route</a:t>
            </a:r>
            <a:r>
              <a:rPr lang="it-IT" sz="900" dirty="0"/>
              <a:t> </a:t>
            </a:r>
            <a:r>
              <a:rPr lang="it-IT" sz="900" dirty="0" err="1"/>
              <a:t>was</a:t>
            </a:r>
            <a:r>
              <a:rPr lang="it-IT" sz="900" dirty="0"/>
              <a:t> </a:t>
            </a:r>
            <a:r>
              <a:rPr lang="it-IT" sz="900" dirty="0" err="1"/>
              <a:t>studied</a:t>
            </a:r>
            <a:r>
              <a:rPr lang="it-IT" sz="900" dirty="0"/>
              <a:t> by </a:t>
            </a:r>
            <a:r>
              <a:rPr lang="it-IT" sz="900" dirty="0" err="1"/>
              <a:t>simulating</a:t>
            </a:r>
            <a:r>
              <a:rPr lang="it-IT" sz="900" dirty="0"/>
              <a:t> the </a:t>
            </a:r>
            <a:r>
              <a:rPr lang="it-IT" sz="900" dirty="0" err="1"/>
              <a:t>amount</a:t>
            </a:r>
            <a:r>
              <a:rPr lang="it-IT" sz="900" dirty="0"/>
              <a:t> of </a:t>
            </a:r>
            <a:r>
              <a:rPr lang="it-IT" sz="900" dirty="0" err="1"/>
              <a:t>morphine</a:t>
            </a:r>
            <a:r>
              <a:rPr lang="it-IT" sz="900" dirty="0"/>
              <a:t> and </a:t>
            </a:r>
            <a:r>
              <a:rPr lang="it-IT" sz="900" dirty="0" err="1"/>
              <a:t>naltrexone</a:t>
            </a:r>
            <a:r>
              <a:rPr lang="it-IT" sz="900" dirty="0"/>
              <a:t> </a:t>
            </a:r>
            <a:r>
              <a:rPr lang="it-IT" sz="900" dirty="0" err="1"/>
              <a:t>that</a:t>
            </a:r>
            <a:r>
              <a:rPr lang="it-IT" sz="900" dirty="0"/>
              <a:t> </a:t>
            </a:r>
            <a:r>
              <a:rPr lang="it-IT" sz="900" dirty="0" err="1"/>
              <a:t>would</a:t>
            </a:r>
            <a:r>
              <a:rPr lang="it-IT" sz="900" dirty="0"/>
              <a:t> be </a:t>
            </a:r>
            <a:r>
              <a:rPr lang="it-IT" sz="900" dirty="0" err="1"/>
              <a:t>released</a:t>
            </a:r>
            <a:r>
              <a:rPr lang="it-IT" sz="900" dirty="0"/>
              <a:t> </a:t>
            </a:r>
            <a:r>
              <a:rPr lang="it-IT" sz="900" dirty="0" err="1"/>
              <a:t>upon</a:t>
            </a:r>
            <a:r>
              <a:rPr lang="it-IT" sz="900" dirty="0"/>
              <a:t> </a:t>
            </a:r>
            <a:r>
              <a:rPr lang="it-IT" sz="900" dirty="0" err="1"/>
              <a:t>crushing</a:t>
            </a:r>
            <a:r>
              <a:rPr lang="it-IT" sz="900" dirty="0"/>
              <a:t> </a:t>
            </a:r>
            <a:r>
              <a:rPr lang="it-IT" sz="900" dirty="0" err="1"/>
              <a:t>Embeda</a:t>
            </a:r>
            <a:r>
              <a:rPr lang="it-IT" sz="900" dirty="0"/>
              <a:t>. </a:t>
            </a:r>
            <a:r>
              <a:rPr lang="it-IT" sz="900" dirty="0" err="1"/>
              <a:t>This</a:t>
            </a:r>
            <a:r>
              <a:rPr lang="it-IT" sz="900" dirty="0"/>
              <a:t> </a:t>
            </a:r>
            <a:r>
              <a:rPr lang="it-IT" sz="900" dirty="0" err="1"/>
              <a:t>study</a:t>
            </a:r>
            <a:r>
              <a:rPr lang="it-IT" sz="900" dirty="0"/>
              <a:t> </a:t>
            </a:r>
            <a:r>
              <a:rPr lang="it-IT" sz="900" dirty="0" err="1"/>
              <a:t>demonstrated</a:t>
            </a:r>
            <a:r>
              <a:rPr lang="it-IT" sz="900" dirty="0"/>
              <a:t> </a:t>
            </a:r>
            <a:r>
              <a:rPr lang="it-IT" sz="900" dirty="0" err="1"/>
              <a:t>that</a:t>
            </a:r>
            <a:r>
              <a:rPr lang="it-IT" sz="900" dirty="0"/>
              <a:t> </a:t>
            </a:r>
            <a:r>
              <a:rPr lang="it-IT" sz="900" dirty="0" err="1"/>
              <a:t>Embeda</a:t>
            </a:r>
            <a:r>
              <a:rPr lang="it-IT" sz="900" dirty="0"/>
              <a:t> </a:t>
            </a:r>
            <a:r>
              <a:rPr lang="it-IT" sz="900" dirty="0" err="1"/>
              <a:t>was</a:t>
            </a:r>
            <a:r>
              <a:rPr lang="it-IT" sz="900" dirty="0"/>
              <a:t> </a:t>
            </a:r>
            <a:r>
              <a:rPr lang="it-IT" sz="900" dirty="0" err="1"/>
              <a:t>less</a:t>
            </a:r>
            <a:r>
              <a:rPr lang="it-IT" sz="900" dirty="0"/>
              <a:t> </a:t>
            </a:r>
            <a:r>
              <a:rPr lang="it-IT" sz="900" dirty="0" err="1"/>
              <a:t>attractive</a:t>
            </a:r>
            <a:r>
              <a:rPr lang="it-IT" sz="900" dirty="0"/>
              <a:t> to </a:t>
            </a:r>
            <a:r>
              <a:rPr lang="it-IT" sz="900" dirty="0" err="1"/>
              <a:t>abusers</a:t>
            </a:r>
            <a:r>
              <a:rPr lang="it-IT" sz="900" dirty="0"/>
              <a:t> or </a:t>
            </a:r>
            <a:r>
              <a:rPr lang="it-IT" sz="900" dirty="0" err="1"/>
              <a:t>less</a:t>
            </a:r>
            <a:r>
              <a:rPr lang="it-IT" sz="900" dirty="0"/>
              <a:t> </a:t>
            </a:r>
            <a:r>
              <a:rPr lang="it-IT" sz="900" dirty="0" err="1"/>
              <a:t>likely</a:t>
            </a:r>
            <a:r>
              <a:rPr lang="it-IT" sz="900" dirty="0"/>
              <a:t> to produce a high (</a:t>
            </a:r>
            <a:r>
              <a:rPr lang="it-IT" sz="900" dirty="0" err="1"/>
              <a:t>lower</a:t>
            </a:r>
            <a:r>
              <a:rPr lang="it-IT" sz="900" dirty="0"/>
              <a:t> "</a:t>
            </a:r>
            <a:r>
              <a:rPr lang="it-IT" sz="900" dirty="0" err="1"/>
              <a:t>Drug</a:t>
            </a:r>
            <a:r>
              <a:rPr lang="it-IT" sz="900" dirty="0"/>
              <a:t> </a:t>
            </a:r>
            <a:r>
              <a:rPr lang="it-IT" sz="900" dirty="0" err="1"/>
              <a:t>Liking</a:t>
            </a:r>
            <a:r>
              <a:rPr lang="it-IT" sz="900" dirty="0"/>
              <a:t>" and "</a:t>
            </a:r>
            <a:r>
              <a:rPr lang="it-IT" sz="900" dirty="0" err="1"/>
              <a:t>Drug</a:t>
            </a:r>
            <a:r>
              <a:rPr lang="it-IT" sz="900" dirty="0"/>
              <a:t> High") </a:t>
            </a:r>
            <a:r>
              <a:rPr lang="it-IT" sz="900" dirty="0" err="1"/>
              <a:t>compared</a:t>
            </a:r>
            <a:r>
              <a:rPr lang="it-IT" sz="900" dirty="0"/>
              <a:t> with </a:t>
            </a:r>
            <a:r>
              <a:rPr lang="it-IT" sz="900" dirty="0" err="1"/>
              <a:t>morphine</a:t>
            </a:r>
            <a:r>
              <a:rPr lang="it-IT" sz="900" dirty="0"/>
              <a:t> alone. </a:t>
            </a:r>
            <a:r>
              <a:rPr lang="it-IT" sz="900" dirty="0" err="1"/>
              <a:t>However</a:t>
            </a:r>
            <a:r>
              <a:rPr lang="it-IT" sz="900" dirty="0"/>
              <a:t>, </a:t>
            </a:r>
            <a:r>
              <a:rPr lang="it-IT" sz="900" dirty="0" err="1"/>
              <a:t>it</a:t>
            </a:r>
            <a:r>
              <a:rPr lang="it-IT" sz="900" dirty="0"/>
              <a:t> </a:t>
            </a:r>
            <a:r>
              <a:rPr lang="it-IT" sz="900" dirty="0" err="1"/>
              <a:t>is</a:t>
            </a:r>
            <a:r>
              <a:rPr lang="it-IT" sz="900" dirty="0"/>
              <a:t> </a:t>
            </a:r>
            <a:r>
              <a:rPr lang="it-IT" sz="900" dirty="0" err="1"/>
              <a:t>unknown</a:t>
            </a:r>
            <a:r>
              <a:rPr lang="it-IT" sz="900" dirty="0"/>
              <a:t> </a:t>
            </a:r>
            <a:r>
              <a:rPr lang="it-IT" sz="900" dirty="0" err="1"/>
              <a:t>whether</a:t>
            </a:r>
            <a:r>
              <a:rPr lang="it-IT" sz="900" dirty="0"/>
              <a:t> </a:t>
            </a:r>
            <a:r>
              <a:rPr lang="it-IT" sz="900" dirty="0" err="1"/>
              <a:t>these</a:t>
            </a:r>
            <a:r>
              <a:rPr lang="it-IT" sz="900" dirty="0"/>
              <a:t> </a:t>
            </a:r>
            <a:r>
              <a:rPr lang="it-IT" sz="900" dirty="0" err="1"/>
              <a:t>results</a:t>
            </a:r>
            <a:r>
              <a:rPr lang="it-IT" sz="900" dirty="0"/>
              <a:t> with </a:t>
            </a:r>
            <a:r>
              <a:rPr lang="it-IT" sz="900" dirty="0" err="1"/>
              <a:t>simulated</a:t>
            </a:r>
            <a:r>
              <a:rPr lang="it-IT" sz="900" dirty="0"/>
              <a:t> </a:t>
            </a:r>
            <a:r>
              <a:rPr lang="it-IT" sz="900" dirty="0" err="1"/>
              <a:t>crushed</a:t>
            </a:r>
            <a:r>
              <a:rPr lang="it-IT" sz="900" dirty="0"/>
              <a:t> </a:t>
            </a:r>
            <a:r>
              <a:rPr lang="it-IT" sz="900" dirty="0" err="1"/>
              <a:t>Embeda</a:t>
            </a:r>
            <a:r>
              <a:rPr lang="it-IT" sz="900" dirty="0"/>
              <a:t> </a:t>
            </a:r>
            <a:r>
              <a:rPr lang="it-IT" sz="900" dirty="0" err="1"/>
              <a:t>predict</a:t>
            </a:r>
            <a:r>
              <a:rPr lang="it-IT" sz="900" dirty="0"/>
              <a:t> a </a:t>
            </a:r>
            <a:r>
              <a:rPr lang="it-IT" sz="900" dirty="0" err="1"/>
              <a:t>reduction</a:t>
            </a:r>
            <a:r>
              <a:rPr lang="it-IT" sz="900" dirty="0"/>
              <a:t> in </a:t>
            </a:r>
            <a:r>
              <a:rPr lang="it-IT" sz="900" dirty="0" err="1"/>
              <a:t>abuse</a:t>
            </a:r>
            <a:r>
              <a:rPr lang="it-IT" sz="900" dirty="0"/>
              <a:t> by the </a:t>
            </a:r>
            <a:r>
              <a:rPr lang="it-IT" sz="900" dirty="0" err="1"/>
              <a:t>intravenous</a:t>
            </a:r>
            <a:r>
              <a:rPr lang="it-IT" sz="900" dirty="0"/>
              <a:t> </a:t>
            </a:r>
            <a:r>
              <a:rPr lang="it-IT" sz="900" dirty="0" err="1"/>
              <a:t>route</a:t>
            </a:r>
            <a:r>
              <a:rPr lang="it-IT" sz="900" dirty="0"/>
              <a:t> </a:t>
            </a:r>
            <a:r>
              <a:rPr lang="it-IT" sz="900" dirty="0" err="1"/>
              <a:t>until</a:t>
            </a:r>
            <a:r>
              <a:rPr lang="it-IT" sz="900" dirty="0"/>
              <a:t> </a:t>
            </a:r>
            <a:r>
              <a:rPr lang="it-IT" sz="900" dirty="0" err="1"/>
              <a:t>additional</a:t>
            </a:r>
            <a:r>
              <a:rPr lang="it-IT" sz="900" dirty="0"/>
              <a:t> </a:t>
            </a:r>
            <a:r>
              <a:rPr lang="it-IT" sz="900" dirty="0" err="1"/>
              <a:t>postmarketing</a:t>
            </a:r>
            <a:r>
              <a:rPr lang="it-IT" sz="900" dirty="0"/>
              <a:t> data are </a:t>
            </a:r>
            <a:r>
              <a:rPr lang="it-IT" sz="900" dirty="0" err="1"/>
              <a:t>available</a:t>
            </a:r>
            <a:r>
              <a:rPr lang="it-IT" sz="900" dirty="0"/>
              <a:t>.</a:t>
            </a:r>
          </a:p>
          <a:p>
            <a:r>
              <a:rPr lang="it-IT" sz="900" dirty="0"/>
              <a:t>The FDA </a:t>
            </a:r>
            <a:r>
              <a:rPr lang="it-IT" sz="900" dirty="0" err="1"/>
              <a:t>is</a:t>
            </a:r>
            <a:r>
              <a:rPr lang="it-IT" sz="900" dirty="0"/>
              <a:t> </a:t>
            </a:r>
            <a:r>
              <a:rPr lang="it-IT" sz="900" dirty="0" err="1"/>
              <a:t>requiring</a:t>
            </a:r>
            <a:r>
              <a:rPr lang="it-IT" sz="900" dirty="0"/>
              <a:t> </a:t>
            </a:r>
            <a:r>
              <a:rPr lang="it-IT" sz="900" dirty="0" err="1"/>
              <a:t>postmarketing</a:t>
            </a:r>
            <a:r>
              <a:rPr lang="it-IT" sz="900" dirty="0"/>
              <a:t> </a:t>
            </a:r>
            <a:r>
              <a:rPr lang="it-IT" sz="900" dirty="0" err="1"/>
              <a:t>studies</a:t>
            </a:r>
            <a:r>
              <a:rPr lang="it-IT" sz="900" dirty="0"/>
              <a:t> of </a:t>
            </a:r>
            <a:r>
              <a:rPr lang="it-IT" sz="900" dirty="0" err="1"/>
              <a:t>Embeda</a:t>
            </a:r>
            <a:r>
              <a:rPr lang="it-IT" sz="900" dirty="0"/>
              <a:t> to </a:t>
            </a:r>
            <a:r>
              <a:rPr lang="it-IT" sz="900" dirty="0" err="1"/>
              <a:t>further</a:t>
            </a:r>
            <a:r>
              <a:rPr lang="it-IT" sz="900" dirty="0"/>
              <a:t> </a:t>
            </a:r>
            <a:r>
              <a:rPr lang="it-IT" sz="900" dirty="0" err="1"/>
              <a:t>assess</a:t>
            </a:r>
            <a:r>
              <a:rPr lang="it-IT" sz="900" dirty="0"/>
              <a:t> the </a:t>
            </a:r>
            <a:r>
              <a:rPr lang="it-IT" sz="900" dirty="0" err="1"/>
              <a:t>effects</a:t>
            </a:r>
            <a:r>
              <a:rPr lang="it-IT" sz="900" dirty="0"/>
              <a:t> of the </a:t>
            </a:r>
            <a:r>
              <a:rPr lang="it-IT" sz="900" dirty="0" err="1"/>
              <a:t>abuse-deterrent</a:t>
            </a:r>
            <a:r>
              <a:rPr lang="it-IT" sz="900" dirty="0"/>
              <a:t> </a:t>
            </a:r>
            <a:r>
              <a:rPr lang="it-IT" sz="900" dirty="0" err="1"/>
              <a:t>features</a:t>
            </a:r>
            <a:r>
              <a:rPr lang="it-IT" sz="900" dirty="0"/>
              <a:t> on the </a:t>
            </a:r>
            <a:r>
              <a:rPr lang="it-IT" sz="900" dirty="0" err="1"/>
              <a:t>risk</a:t>
            </a:r>
            <a:r>
              <a:rPr lang="it-IT" sz="900" dirty="0"/>
              <a:t> for </a:t>
            </a:r>
            <a:r>
              <a:rPr lang="it-IT" sz="900" dirty="0" err="1"/>
              <a:t>abuse</a:t>
            </a:r>
            <a:r>
              <a:rPr lang="it-IT" sz="900" dirty="0"/>
              <a:t> of </a:t>
            </a:r>
            <a:r>
              <a:rPr lang="it-IT" sz="900" dirty="0" err="1"/>
              <a:t>Embeda</a:t>
            </a:r>
            <a:r>
              <a:rPr lang="it-IT" sz="900" dirty="0"/>
              <a:t> and the </a:t>
            </a:r>
            <a:r>
              <a:rPr lang="it-IT" sz="900" dirty="0" err="1"/>
              <a:t>consequences</a:t>
            </a:r>
            <a:r>
              <a:rPr lang="it-IT" sz="900" dirty="0"/>
              <a:t> of </a:t>
            </a:r>
            <a:r>
              <a:rPr lang="it-IT" sz="900" dirty="0" err="1"/>
              <a:t>that</a:t>
            </a:r>
            <a:r>
              <a:rPr lang="it-IT" sz="900" dirty="0"/>
              <a:t> </a:t>
            </a:r>
            <a:r>
              <a:rPr lang="it-IT" sz="900" dirty="0" err="1"/>
              <a:t>abuse</a:t>
            </a:r>
            <a:r>
              <a:rPr lang="it-IT" sz="900" dirty="0"/>
              <a:t>. In </a:t>
            </a:r>
            <a:r>
              <a:rPr lang="it-IT" sz="900" dirty="0" err="1"/>
              <a:t>addition</a:t>
            </a:r>
            <a:r>
              <a:rPr lang="it-IT" sz="900" dirty="0"/>
              <a:t>, </a:t>
            </a:r>
            <a:r>
              <a:rPr lang="it-IT" sz="900" dirty="0" err="1"/>
              <a:t>Embeda</a:t>
            </a:r>
            <a:r>
              <a:rPr lang="it-IT" sz="900" dirty="0"/>
              <a:t> </a:t>
            </a:r>
            <a:r>
              <a:rPr lang="it-IT" sz="900" dirty="0" err="1"/>
              <a:t>is</a:t>
            </a:r>
            <a:r>
              <a:rPr lang="it-IT" sz="900" dirty="0"/>
              <a:t> part of the ER/LA </a:t>
            </a:r>
            <a:r>
              <a:rPr lang="it-IT" sz="900" dirty="0" err="1"/>
              <a:t>Opioid</a:t>
            </a:r>
            <a:r>
              <a:rPr lang="it-IT" sz="900" dirty="0"/>
              <a:t> </a:t>
            </a:r>
            <a:r>
              <a:rPr lang="it-IT" sz="900" dirty="0" err="1"/>
              <a:t>Analgesics</a:t>
            </a:r>
            <a:r>
              <a:rPr lang="it-IT" sz="900" dirty="0"/>
              <a:t> </a:t>
            </a:r>
            <a:r>
              <a:rPr lang="it-IT" sz="900" dirty="0" err="1"/>
              <a:t>Risk</a:t>
            </a:r>
            <a:r>
              <a:rPr lang="it-IT" sz="900" dirty="0"/>
              <a:t> Evaluation and </a:t>
            </a:r>
            <a:r>
              <a:rPr lang="it-IT" sz="900" dirty="0" err="1"/>
              <a:t>Mitigation</a:t>
            </a:r>
            <a:r>
              <a:rPr lang="it-IT" sz="900" dirty="0"/>
              <a:t> </a:t>
            </a:r>
            <a:r>
              <a:rPr lang="it-IT" sz="900" dirty="0" err="1"/>
              <a:t>Strategy</a:t>
            </a:r>
            <a:r>
              <a:rPr lang="it-IT" sz="900" dirty="0"/>
              <a:t> (REMS), </a:t>
            </a:r>
            <a:r>
              <a:rPr lang="it-IT" sz="900" dirty="0" err="1"/>
              <a:t>which</a:t>
            </a:r>
            <a:r>
              <a:rPr lang="it-IT" sz="900" dirty="0"/>
              <a:t> </a:t>
            </a:r>
            <a:r>
              <a:rPr lang="it-IT" sz="900" dirty="0" err="1"/>
              <a:t>requires</a:t>
            </a:r>
            <a:r>
              <a:rPr lang="it-IT" sz="900" dirty="0"/>
              <a:t> companies to </a:t>
            </a:r>
            <a:r>
              <a:rPr lang="it-IT" sz="900" dirty="0" err="1"/>
              <a:t>make</a:t>
            </a:r>
            <a:r>
              <a:rPr lang="it-IT" sz="900" dirty="0"/>
              <a:t> </a:t>
            </a:r>
            <a:r>
              <a:rPr lang="it-IT" sz="900" dirty="0" err="1"/>
              <a:t>available</a:t>
            </a:r>
            <a:r>
              <a:rPr lang="it-IT" sz="900" dirty="0"/>
              <a:t> to </a:t>
            </a:r>
            <a:r>
              <a:rPr lang="it-IT" sz="900" dirty="0" err="1"/>
              <a:t>health</a:t>
            </a:r>
            <a:r>
              <a:rPr lang="it-IT" sz="900" dirty="0"/>
              <a:t> care </a:t>
            </a:r>
            <a:r>
              <a:rPr lang="it-IT" sz="900" dirty="0" err="1"/>
              <a:t>professionals</a:t>
            </a:r>
            <a:r>
              <a:rPr lang="it-IT" sz="900" dirty="0"/>
              <a:t> educational </a:t>
            </a:r>
            <a:r>
              <a:rPr lang="it-IT" sz="900" dirty="0" err="1"/>
              <a:t>programs</a:t>
            </a:r>
            <a:r>
              <a:rPr lang="it-IT" sz="900" dirty="0"/>
              <a:t> on </a:t>
            </a:r>
            <a:r>
              <a:rPr lang="it-IT" sz="900" dirty="0" err="1"/>
              <a:t>how</a:t>
            </a:r>
            <a:r>
              <a:rPr lang="it-IT" sz="900" dirty="0"/>
              <a:t> to </a:t>
            </a:r>
            <a:r>
              <a:rPr lang="it-IT" sz="900" dirty="0" err="1"/>
              <a:t>safely</a:t>
            </a:r>
            <a:r>
              <a:rPr lang="it-IT" sz="900" dirty="0"/>
              <a:t> </a:t>
            </a:r>
            <a:r>
              <a:rPr lang="it-IT" sz="900" dirty="0" err="1"/>
              <a:t>prescribe</a:t>
            </a:r>
            <a:r>
              <a:rPr lang="it-IT" sz="900" dirty="0"/>
              <a:t> ER/LA </a:t>
            </a:r>
            <a:r>
              <a:rPr lang="it-IT" sz="900" dirty="0" err="1"/>
              <a:t>opioid</a:t>
            </a:r>
            <a:r>
              <a:rPr lang="it-IT" sz="900" dirty="0"/>
              <a:t> </a:t>
            </a:r>
            <a:r>
              <a:rPr lang="it-IT" sz="900" dirty="0" err="1"/>
              <a:t>analgesics</a:t>
            </a:r>
            <a:r>
              <a:rPr lang="it-IT" sz="900" dirty="0"/>
              <a:t> and to </a:t>
            </a:r>
            <a:r>
              <a:rPr lang="it-IT" sz="900" dirty="0" err="1"/>
              <a:t>provide</a:t>
            </a:r>
            <a:r>
              <a:rPr lang="it-IT" sz="900" dirty="0"/>
              <a:t> </a:t>
            </a:r>
            <a:r>
              <a:rPr lang="it-IT" sz="900" dirty="0" err="1"/>
              <a:t>Medication</a:t>
            </a:r>
            <a:r>
              <a:rPr lang="it-IT" sz="900" dirty="0"/>
              <a:t> </a:t>
            </a:r>
            <a:r>
              <a:rPr lang="it-IT" sz="900" dirty="0" err="1"/>
              <a:t>Guides</a:t>
            </a:r>
            <a:r>
              <a:rPr lang="it-IT" sz="900" dirty="0"/>
              <a:t> and </a:t>
            </a:r>
            <a:r>
              <a:rPr lang="it-IT" sz="900" dirty="0" err="1"/>
              <a:t>patient</a:t>
            </a:r>
            <a:r>
              <a:rPr lang="it-IT" sz="900" dirty="0"/>
              <a:t> </a:t>
            </a:r>
            <a:r>
              <a:rPr lang="it-IT" sz="900" dirty="0" err="1"/>
              <a:t>counseling</a:t>
            </a:r>
            <a:r>
              <a:rPr lang="it-IT" sz="900" dirty="0"/>
              <a:t> </a:t>
            </a:r>
            <a:r>
              <a:rPr lang="it-IT" sz="900" dirty="0" err="1"/>
              <a:t>documents</a:t>
            </a:r>
            <a:r>
              <a:rPr lang="it-IT" sz="900" dirty="0"/>
              <a:t> </a:t>
            </a:r>
            <a:r>
              <a:rPr lang="it-IT" sz="900" dirty="0" err="1"/>
              <a:t>containing</a:t>
            </a:r>
            <a:r>
              <a:rPr lang="it-IT" sz="900" dirty="0"/>
              <a:t> information on the </a:t>
            </a:r>
            <a:r>
              <a:rPr lang="it-IT" sz="900" dirty="0" err="1"/>
              <a:t>safe</a:t>
            </a:r>
            <a:r>
              <a:rPr lang="it-IT" sz="900" dirty="0"/>
              <a:t> use, </a:t>
            </a:r>
            <a:r>
              <a:rPr lang="it-IT" sz="900" dirty="0" err="1"/>
              <a:t>storage</a:t>
            </a:r>
            <a:r>
              <a:rPr lang="it-IT" sz="900" dirty="0"/>
              <a:t>, and </a:t>
            </a:r>
            <a:r>
              <a:rPr lang="it-IT" sz="900" dirty="0" err="1"/>
              <a:t>disposal</a:t>
            </a:r>
            <a:r>
              <a:rPr lang="it-IT" sz="900" dirty="0"/>
              <a:t> of ER/LA </a:t>
            </a:r>
            <a:r>
              <a:rPr lang="it-IT" sz="900" dirty="0" err="1"/>
              <a:t>opioids</a:t>
            </a:r>
            <a:r>
              <a:rPr lang="it-IT" sz="900" dirty="0"/>
              <a:t>. </a:t>
            </a:r>
          </a:p>
          <a:p>
            <a:r>
              <a:rPr lang="it-IT" sz="900" dirty="0" err="1"/>
              <a:t>Embeda</a:t>
            </a:r>
            <a:r>
              <a:rPr lang="it-IT" sz="900" dirty="0"/>
              <a:t> </a:t>
            </a:r>
            <a:r>
              <a:rPr lang="it-IT" sz="900" dirty="0" err="1"/>
              <a:t>is</a:t>
            </a:r>
            <a:r>
              <a:rPr lang="it-IT" sz="900" dirty="0"/>
              <a:t> </a:t>
            </a:r>
            <a:r>
              <a:rPr lang="it-IT" sz="900" dirty="0" err="1"/>
              <a:t>marketed</a:t>
            </a:r>
            <a:r>
              <a:rPr lang="it-IT" sz="900" dirty="0"/>
              <a:t> by New York City-</a:t>
            </a:r>
            <a:r>
              <a:rPr lang="it-IT" sz="900" dirty="0" err="1"/>
              <a:t>based</a:t>
            </a:r>
            <a:r>
              <a:rPr lang="it-IT" sz="900" dirty="0"/>
              <a:t> Pfizer, </a:t>
            </a:r>
            <a:r>
              <a:rPr lang="it-IT" sz="900" dirty="0" err="1"/>
              <a:t>Inc</a:t>
            </a:r>
            <a:r>
              <a:rPr lang="it-IT" sz="900" dirty="0"/>
              <a:t>.</a:t>
            </a:r>
          </a:p>
          <a:p>
            <a:r>
              <a:rPr lang="it-IT" sz="900" dirty="0"/>
              <a:t>The FDA, an agency </a:t>
            </a:r>
            <a:r>
              <a:rPr lang="it-IT" sz="900" dirty="0" err="1"/>
              <a:t>within</a:t>
            </a:r>
            <a:r>
              <a:rPr lang="it-IT" sz="900" dirty="0"/>
              <a:t> the U.S. </a:t>
            </a:r>
            <a:r>
              <a:rPr lang="it-IT" sz="900" dirty="0" err="1"/>
              <a:t>Department</a:t>
            </a:r>
            <a:r>
              <a:rPr lang="it-IT" sz="900" dirty="0"/>
              <a:t> of </a:t>
            </a:r>
            <a:r>
              <a:rPr lang="it-IT" sz="900" dirty="0" err="1"/>
              <a:t>Health</a:t>
            </a:r>
            <a:r>
              <a:rPr lang="it-IT" sz="900" dirty="0"/>
              <a:t> and Human Services, </a:t>
            </a:r>
            <a:r>
              <a:rPr lang="it-IT" sz="900" dirty="0" err="1"/>
              <a:t>protects</a:t>
            </a:r>
            <a:r>
              <a:rPr lang="it-IT" sz="900" dirty="0"/>
              <a:t> the public </a:t>
            </a:r>
            <a:r>
              <a:rPr lang="it-IT" sz="900" dirty="0" err="1"/>
              <a:t>health</a:t>
            </a:r>
            <a:r>
              <a:rPr lang="it-IT" sz="900" dirty="0"/>
              <a:t> by </a:t>
            </a:r>
            <a:r>
              <a:rPr lang="it-IT" sz="900" dirty="0" err="1"/>
              <a:t>assuring</a:t>
            </a:r>
            <a:r>
              <a:rPr lang="it-IT" sz="900" dirty="0"/>
              <a:t> the </a:t>
            </a:r>
            <a:r>
              <a:rPr lang="it-IT" sz="900" dirty="0" err="1"/>
              <a:t>safety</a:t>
            </a:r>
            <a:r>
              <a:rPr lang="it-IT" sz="900" dirty="0"/>
              <a:t>, </a:t>
            </a:r>
            <a:r>
              <a:rPr lang="it-IT" sz="900" dirty="0" err="1"/>
              <a:t>effectiveness</a:t>
            </a:r>
            <a:r>
              <a:rPr lang="it-IT" sz="900" dirty="0"/>
              <a:t>, and security of human and </a:t>
            </a:r>
            <a:r>
              <a:rPr lang="it-IT" sz="900" dirty="0" err="1"/>
              <a:t>veterinary</a:t>
            </a:r>
            <a:r>
              <a:rPr lang="it-IT" sz="900" dirty="0"/>
              <a:t> </a:t>
            </a:r>
            <a:r>
              <a:rPr lang="it-IT" sz="900" dirty="0" err="1"/>
              <a:t>drugs</a:t>
            </a:r>
            <a:r>
              <a:rPr lang="it-IT" sz="900" dirty="0"/>
              <a:t>, </a:t>
            </a:r>
            <a:r>
              <a:rPr lang="it-IT" sz="900" dirty="0" err="1"/>
              <a:t>vaccines</a:t>
            </a:r>
            <a:r>
              <a:rPr lang="it-IT" sz="900" dirty="0"/>
              <a:t> and </a:t>
            </a:r>
            <a:r>
              <a:rPr lang="it-IT" sz="900" dirty="0" err="1"/>
              <a:t>other</a:t>
            </a:r>
            <a:r>
              <a:rPr lang="it-IT" sz="900" dirty="0"/>
              <a:t> </a:t>
            </a:r>
            <a:r>
              <a:rPr lang="it-IT" sz="900" dirty="0" err="1"/>
              <a:t>biological</a:t>
            </a:r>
            <a:r>
              <a:rPr lang="it-IT" sz="900" dirty="0"/>
              <a:t> </a:t>
            </a:r>
            <a:r>
              <a:rPr lang="it-IT" sz="900" dirty="0" err="1"/>
              <a:t>products</a:t>
            </a:r>
            <a:r>
              <a:rPr lang="it-IT" sz="900" dirty="0"/>
              <a:t> for human use, and </a:t>
            </a:r>
            <a:r>
              <a:rPr lang="it-IT" sz="900" dirty="0" err="1"/>
              <a:t>medical</a:t>
            </a:r>
            <a:r>
              <a:rPr lang="it-IT" sz="900" dirty="0"/>
              <a:t> </a:t>
            </a:r>
            <a:r>
              <a:rPr lang="it-IT" sz="900" dirty="0" err="1"/>
              <a:t>devices</a:t>
            </a:r>
            <a:r>
              <a:rPr lang="it-IT" sz="900" dirty="0"/>
              <a:t>. The agency </a:t>
            </a:r>
            <a:r>
              <a:rPr lang="it-IT" sz="900" dirty="0" err="1"/>
              <a:t>also</a:t>
            </a:r>
            <a:r>
              <a:rPr lang="it-IT" sz="900" dirty="0"/>
              <a:t> </a:t>
            </a:r>
            <a:r>
              <a:rPr lang="it-IT" sz="900" dirty="0" err="1"/>
              <a:t>is</a:t>
            </a:r>
            <a:r>
              <a:rPr lang="it-IT" sz="900" dirty="0"/>
              <a:t> </a:t>
            </a:r>
            <a:r>
              <a:rPr lang="it-IT" sz="900" dirty="0" err="1"/>
              <a:t>responsible</a:t>
            </a:r>
            <a:r>
              <a:rPr lang="it-IT" sz="900" dirty="0"/>
              <a:t> for the </a:t>
            </a:r>
            <a:r>
              <a:rPr lang="it-IT" sz="900" dirty="0" err="1"/>
              <a:t>safety</a:t>
            </a:r>
            <a:r>
              <a:rPr lang="it-IT" sz="900" dirty="0"/>
              <a:t> and security of </a:t>
            </a:r>
            <a:r>
              <a:rPr lang="it-IT" sz="900" dirty="0" err="1"/>
              <a:t>our</a:t>
            </a:r>
            <a:r>
              <a:rPr lang="it-IT" sz="900" dirty="0"/>
              <a:t> </a:t>
            </a:r>
            <a:r>
              <a:rPr lang="it-IT" sz="900" dirty="0" err="1"/>
              <a:t>nation’s</a:t>
            </a:r>
            <a:r>
              <a:rPr lang="it-IT" sz="900" dirty="0"/>
              <a:t> </a:t>
            </a:r>
            <a:r>
              <a:rPr lang="it-IT" sz="900" dirty="0" err="1"/>
              <a:t>food</a:t>
            </a:r>
            <a:r>
              <a:rPr lang="it-IT" sz="900" dirty="0"/>
              <a:t> </a:t>
            </a:r>
            <a:r>
              <a:rPr lang="it-IT" sz="900" dirty="0" err="1"/>
              <a:t>supply</a:t>
            </a:r>
            <a:r>
              <a:rPr lang="it-IT" sz="900" dirty="0"/>
              <a:t>, </a:t>
            </a:r>
            <a:r>
              <a:rPr lang="it-IT" sz="900" dirty="0" err="1"/>
              <a:t>cosmetics</a:t>
            </a:r>
            <a:r>
              <a:rPr lang="it-IT" sz="900" dirty="0"/>
              <a:t>, </a:t>
            </a:r>
            <a:r>
              <a:rPr lang="it-IT" sz="900" dirty="0" err="1"/>
              <a:t>dietary</a:t>
            </a:r>
            <a:r>
              <a:rPr lang="it-IT" sz="900" dirty="0"/>
              <a:t> </a:t>
            </a:r>
            <a:r>
              <a:rPr lang="it-IT" sz="900" dirty="0" err="1"/>
              <a:t>supplements</a:t>
            </a:r>
            <a:r>
              <a:rPr lang="it-IT" sz="900" dirty="0"/>
              <a:t>, </a:t>
            </a:r>
            <a:r>
              <a:rPr lang="it-IT" sz="900" dirty="0" err="1"/>
              <a:t>products</a:t>
            </a:r>
            <a:r>
              <a:rPr lang="it-IT" sz="900" dirty="0"/>
              <a:t> </a:t>
            </a:r>
            <a:r>
              <a:rPr lang="it-IT" sz="900" dirty="0" err="1"/>
              <a:t>that</a:t>
            </a:r>
            <a:r>
              <a:rPr lang="it-IT" sz="900" dirty="0"/>
              <a:t> </a:t>
            </a:r>
            <a:r>
              <a:rPr lang="it-IT" sz="900" dirty="0" err="1"/>
              <a:t>give</a:t>
            </a:r>
            <a:r>
              <a:rPr lang="it-IT" sz="900" dirty="0"/>
              <a:t> off </a:t>
            </a:r>
            <a:r>
              <a:rPr lang="it-IT" sz="900" dirty="0" err="1"/>
              <a:t>electronic</a:t>
            </a:r>
            <a:r>
              <a:rPr lang="it-IT" sz="900" dirty="0"/>
              <a:t> </a:t>
            </a:r>
            <a:r>
              <a:rPr lang="it-IT" sz="900" dirty="0" err="1"/>
              <a:t>radiation</a:t>
            </a:r>
            <a:r>
              <a:rPr lang="it-IT" sz="900" dirty="0"/>
              <a:t>, and for </a:t>
            </a:r>
            <a:r>
              <a:rPr lang="it-IT" sz="900" dirty="0" err="1"/>
              <a:t>regulating</a:t>
            </a:r>
            <a:r>
              <a:rPr lang="it-IT" sz="900" dirty="0"/>
              <a:t> </a:t>
            </a:r>
            <a:r>
              <a:rPr lang="it-IT" sz="900" dirty="0" err="1"/>
              <a:t>tobacco</a:t>
            </a:r>
            <a:r>
              <a:rPr lang="it-IT" sz="900" dirty="0"/>
              <a:t> </a:t>
            </a:r>
            <a:r>
              <a:rPr lang="it-IT" sz="900" dirty="0" err="1"/>
              <a:t>products</a:t>
            </a:r>
            <a:r>
              <a:rPr lang="it-IT" sz="900" dirty="0"/>
              <a:t>.</a:t>
            </a:r>
          </a:p>
          <a:p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1562786307"/>
      </p:ext>
    </p:extLst>
  </p:cSld>
  <p:clrMapOvr>
    <a:masterClrMapping/>
  </p:clrMapOvr>
  <p:transition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457200"/>
            <a:ext cx="4648200" cy="457200"/>
          </a:xfrm>
        </p:spPr>
        <p:txBody>
          <a:bodyPr/>
          <a:lstStyle/>
          <a:p>
            <a:pPr eaLnBrk="1" hangingPunct="1"/>
            <a:r>
              <a:rPr lang="it-IT" sz="3600" dirty="0">
                <a:ea typeface="ＭＳ Ｐゴシック" pitchFamily="108" charset="-128"/>
                <a:cs typeface="ＭＳ Ｐゴシック" pitchFamily="108" charset="-128"/>
              </a:rPr>
              <a:t>Antagonisti </a:t>
            </a:r>
            <a:r>
              <a:rPr lang="it-IT" sz="3600">
                <a:ea typeface="ＭＳ Ｐゴシック" pitchFamily="108" charset="-128"/>
                <a:cs typeface="ＭＳ Ｐゴシック" pitchFamily="108" charset="-128"/>
              </a:rPr>
              <a:t>degli oppioidi: naloxone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987824" y="1484784"/>
            <a:ext cx="5832648" cy="331236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it-IT" sz="2800" dirty="0">
                <a:ea typeface="ＭＳ Ｐゴシック" pitchFamily="108" charset="-128"/>
                <a:cs typeface="ＭＳ Ｐゴシック" pitchFamily="108" charset="-128"/>
              </a:rPr>
              <a:t>Il naloxone non attiva il recettore e perciò abolisce gli effetti degli agonisti come la morfina e l’eroina</a:t>
            </a:r>
          </a:p>
          <a:p>
            <a:pPr eaLnBrk="1" hangingPunct="1"/>
            <a:r>
              <a:rPr lang="it-IT" sz="2800" dirty="0">
                <a:ea typeface="ＭＳ Ｐゴシック" pitchFamily="108" charset="-128"/>
                <a:cs typeface="ＭＳ Ｐゴシック" pitchFamily="108" charset="-128"/>
              </a:rPr>
              <a:t>Nella depressione respiratoria da oppioidi (0,1 – 0,4 mg </a:t>
            </a:r>
            <a:r>
              <a:rPr lang="it-IT" sz="2800" dirty="0" err="1">
                <a:ea typeface="ＭＳ Ｐゴシック" pitchFamily="108" charset="-128"/>
                <a:cs typeface="ＭＳ Ｐゴシック" pitchFamily="108" charset="-128"/>
              </a:rPr>
              <a:t>e.v.</a:t>
            </a:r>
            <a:r>
              <a:rPr lang="it-IT" sz="2800" dirty="0">
                <a:ea typeface="ＭＳ Ｐゴシック" pitchFamily="108" charset="-128"/>
                <a:cs typeface="ＭＳ Ｐゴシック" pitchFamily="108" charset="-128"/>
              </a:rPr>
              <a:t>, ripetuto se necessario, ha </a:t>
            </a:r>
            <a:r>
              <a:rPr lang="it-IT" sz="2800">
                <a:ea typeface="ＭＳ Ｐゴシック" pitchFamily="108" charset="-128"/>
                <a:cs typeface="ＭＳ Ｐゴシック" pitchFamily="108" charset="-128"/>
              </a:rPr>
              <a:t>un’emivita breve)</a:t>
            </a:r>
            <a:endParaRPr lang="it-IT" sz="2800" dirty="0">
              <a:ea typeface="ＭＳ Ｐゴシック" pitchFamily="108" charset="-128"/>
              <a:cs typeface="ＭＳ Ｐゴシック" pitchFamily="108" charset="-128"/>
            </a:endParaRPr>
          </a:p>
        </p:txBody>
      </p:sp>
      <p:pic>
        <p:nvPicPr>
          <p:cNvPr id="62468" name="Picture 11" descr="1411 Naloxone competition [Conv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" y="76200"/>
            <a:ext cx="2655888" cy="5105400"/>
          </a:xfrm>
        </p:spPr>
      </p:pic>
      <p:grpSp>
        <p:nvGrpSpPr>
          <p:cNvPr id="62469" name="Group 13"/>
          <p:cNvGrpSpPr>
            <a:grpSpLocks/>
          </p:cNvGrpSpPr>
          <p:nvPr/>
        </p:nvGrpSpPr>
        <p:grpSpPr bwMode="auto">
          <a:xfrm>
            <a:off x="2133600" y="4757738"/>
            <a:ext cx="6858000" cy="2100262"/>
            <a:chOff x="1200" y="2901"/>
            <a:chExt cx="4320" cy="1323"/>
          </a:xfrm>
        </p:grpSpPr>
        <p:grpSp>
          <p:nvGrpSpPr>
            <p:cNvPr id="62470" name="Group 12"/>
            <p:cNvGrpSpPr>
              <a:grpSpLocks/>
            </p:cNvGrpSpPr>
            <p:nvPr/>
          </p:nvGrpSpPr>
          <p:grpSpPr bwMode="auto">
            <a:xfrm>
              <a:off x="1200" y="2901"/>
              <a:ext cx="4272" cy="1323"/>
              <a:chOff x="1200" y="2901"/>
              <a:chExt cx="4272" cy="1323"/>
            </a:xfrm>
          </p:grpSpPr>
          <p:pic>
            <p:nvPicPr>
              <p:cNvPr id="62472" name="Picture 7" descr="Senza nome5c"/>
              <p:cNvPicPr>
                <a:picLocks noChangeAspect="1" noChangeArrowheads="1"/>
              </p:cNvPicPr>
              <p:nvPr/>
            </p:nvPicPr>
            <p:blipFill>
              <a:blip r:embed="rId4"/>
              <a:srcRect l="39766" r="3294"/>
              <a:stretch>
                <a:fillRect/>
              </a:stretch>
            </p:blipFill>
            <p:spPr bwMode="auto">
              <a:xfrm>
                <a:off x="2448" y="2901"/>
                <a:ext cx="3024" cy="1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473" name="Picture 8" descr="Senza nome5c"/>
              <p:cNvPicPr>
                <a:picLocks noChangeAspect="1" noChangeArrowheads="1"/>
              </p:cNvPicPr>
              <p:nvPr/>
            </p:nvPicPr>
            <p:blipFill>
              <a:blip r:embed="rId4"/>
              <a:srcRect r="76501"/>
              <a:stretch>
                <a:fillRect/>
              </a:stretch>
            </p:blipFill>
            <p:spPr bwMode="auto">
              <a:xfrm>
                <a:off x="1200" y="2901"/>
                <a:ext cx="1248" cy="1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2471" name="Oval 9"/>
            <p:cNvSpPr>
              <a:spLocks noChangeArrowheads="1"/>
            </p:cNvSpPr>
            <p:nvPr/>
          </p:nvSpPr>
          <p:spPr bwMode="auto">
            <a:xfrm>
              <a:off x="4464" y="3504"/>
              <a:ext cx="1056" cy="288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/>
            <a:r>
              <a:rPr lang="it-IT">
                <a:ea typeface="ＭＳ Ｐゴシック" pitchFamily="108" charset="-128"/>
                <a:cs typeface="ＭＳ Ｐゴシック" pitchFamily="108" charset="-128"/>
              </a:rPr>
              <a:t>Recettori oppioidi</a:t>
            </a:r>
          </a:p>
        </p:txBody>
      </p:sp>
      <p:graphicFrame>
        <p:nvGraphicFramePr>
          <p:cNvPr id="626750" name="Group 62"/>
          <p:cNvGraphicFramePr>
            <a:graphicFrameLocks noGrp="1"/>
          </p:cNvGraphicFramePr>
          <p:nvPr>
            <p:ph type="tbl" idx="1"/>
          </p:nvPr>
        </p:nvGraphicFramePr>
        <p:xfrm>
          <a:off x="2057400" y="3200400"/>
          <a:ext cx="6553200" cy="3511296"/>
        </p:xfrm>
        <a:graphic>
          <a:graphicData uri="http://schemas.openxmlformats.org/drawingml/2006/table">
            <a:tbl>
              <a:tblPr/>
              <a:tblGrid>
                <a:gridCol w="396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0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108" charset="0"/>
                          <a:ea typeface="Arial" pitchFamily="108" charset="0"/>
                          <a:cs typeface="Arial" pitchFamily="108" charset="0"/>
                        </a:rPr>
                        <a:t>μ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108" charset="0"/>
                          <a:ea typeface="Arial" pitchFamily="108" charset="0"/>
                          <a:cs typeface="Arial" pitchFamily="108" charset="0"/>
                        </a:rPr>
                        <a:t>δ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08" charset="0"/>
                        <a:ea typeface="Arial" pitchFamily="108" charset="0"/>
                        <a:cs typeface="Arial" pitchFamily="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  <a:ea typeface="Arial" pitchFamily="108" charset="0"/>
                          <a:cs typeface="Arial" pitchFamily="108" charset="0"/>
                        </a:rPr>
                        <a:t> </a:t>
                      </a: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108" charset="0"/>
                          <a:ea typeface="Arial" pitchFamily="108" charset="0"/>
                          <a:cs typeface="Arial" pitchFamily="108" charset="0"/>
                        </a:rPr>
                        <a:t>κ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08" charset="0"/>
                        <a:ea typeface="Arial" pitchFamily="108" charset="0"/>
                        <a:cs typeface="Arial" pitchFamily="10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Analgesia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  <a:ea typeface="ＭＳ Ｐゴシック" pitchFamily="108" charset="-128"/>
                        </a:rPr>
                        <a:t>Sopraspinale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  <a:ea typeface="ＭＳ Ｐゴシック" pitchFamily="108" charset="-128"/>
                        </a:rPr>
                        <a:t>Spinale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  <a:ea typeface="ＭＳ Ｐゴシック" pitchFamily="108" charset="-128"/>
                        </a:rPr>
                        <a:t>Periferica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0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+++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0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10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Depressione respiratoria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Miosi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Ridotta motilità GI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Euforia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Disforia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Sedazione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8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Dipendenza fisica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10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607" name="Rectangle 60"/>
          <p:cNvSpPr>
            <a:spLocks noChangeArrowheads="1"/>
          </p:cNvSpPr>
          <p:nvPr/>
        </p:nvSpPr>
        <p:spPr bwMode="auto">
          <a:xfrm>
            <a:off x="152400" y="914400"/>
            <a:ext cx="883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sz="1600" b="1">
                <a:ea typeface="Times" pitchFamily="108" charset="0"/>
                <a:cs typeface="Times" pitchFamily="108" charset="0"/>
                <a:sym typeface="Symbol" pitchFamily="108" charset="2"/>
              </a:rPr>
              <a:t></a:t>
            </a:r>
            <a:r>
              <a:rPr lang="it-IT" sz="1600">
                <a:ea typeface="Times" pitchFamily="108" charset="0"/>
                <a:cs typeface="Times" pitchFamily="108" charset="0"/>
                <a:sym typeface="Symbol" pitchFamily="108" charset="2"/>
              </a:rPr>
              <a:t>:</a:t>
            </a:r>
            <a:r>
              <a:rPr lang="it-IT" sz="1600">
                <a:ea typeface="Times New Roman" pitchFamily="108" charset="0"/>
                <a:cs typeface="Times New Roman" pitchFamily="108" charset="0"/>
              </a:rPr>
              <a:t> sono responsabili della maggior parte degli effetti analgesici degli oppioidi e di alcuni dei più importanti effetti collaterali, come la depressione respiratoria, l'euforia, la sedazione e la dipendenza. La maggior parte degli oppioidi analgesici si comporta da agonista dei recettori </a:t>
            </a:r>
            <a:r>
              <a:rPr lang="it-IT" sz="1600">
                <a:ea typeface="Times" pitchFamily="108" charset="0"/>
                <a:cs typeface="Times" pitchFamily="108" charset="0"/>
                <a:sym typeface="Symbol" pitchFamily="108" charset="2"/>
              </a:rPr>
              <a:t></a:t>
            </a:r>
            <a:r>
              <a:rPr lang="it-IT" sz="1600">
                <a:ea typeface="Times New Roman" pitchFamily="108" charset="0"/>
                <a:cs typeface="Times New Roman" pitchFamily="108" charset="0"/>
              </a:rPr>
              <a:t>.</a:t>
            </a:r>
            <a:endParaRPr lang="en-GB" sz="1600">
              <a:ea typeface="Times" pitchFamily="108" charset="0"/>
              <a:cs typeface="Times" pitchFamily="10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sz="1600" b="1">
                <a:ea typeface="Times" pitchFamily="108" charset="0"/>
                <a:cs typeface="Times" pitchFamily="108" charset="0"/>
                <a:sym typeface="Symbol" pitchFamily="108" charset="2"/>
              </a:rPr>
              <a:t></a:t>
            </a:r>
            <a:r>
              <a:rPr lang="it-IT" sz="1600">
                <a:ea typeface="Times" pitchFamily="108" charset="0"/>
                <a:cs typeface="Times" pitchFamily="108" charset="0"/>
                <a:sym typeface="Symbol" pitchFamily="108" charset="2"/>
              </a:rPr>
              <a:t>:</a:t>
            </a:r>
            <a:r>
              <a:rPr lang="it-IT" sz="1600">
                <a:ea typeface="Times New Roman" pitchFamily="108" charset="0"/>
                <a:cs typeface="Times New Roman" pitchFamily="108" charset="0"/>
              </a:rPr>
              <a:t> contribuiscono all'analgesia; gli agonisti disponibili sono peptidi e non attraversano la BBB.</a:t>
            </a:r>
            <a:endParaRPr lang="en-GB" sz="1600">
              <a:ea typeface="Times" pitchFamily="108" charset="0"/>
              <a:cs typeface="Times" pitchFamily="10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it-IT" sz="1600" b="1">
                <a:ea typeface="Times" pitchFamily="108" charset="0"/>
                <a:cs typeface="Times" pitchFamily="108" charset="0"/>
                <a:sym typeface="Symbol" pitchFamily="108" charset="2"/>
              </a:rPr>
              <a:t></a:t>
            </a:r>
            <a:r>
              <a:rPr lang="it-IT" sz="1600">
                <a:ea typeface="Times" pitchFamily="108" charset="0"/>
                <a:cs typeface="Times" pitchFamily="108" charset="0"/>
                <a:sym typeface="Symbol" pitchFamily="108" charset="2"/>
              </a:rPr>
              <a:t>:</a:t>
            </a:r>
            <a:r>
              <a:rPr lang="it-IT" sz="1600">
                <a:ea typeface="Times New Roman" pitchFamily="108" charset="0"/>
                <a:cs typeface="Times New Roman" pitchFamily="108" charset="0"/>
              </a:rPr>
              <a:t> contribuiscono all'effetto analgesico a livello spinale e perferico, e possono promuovere sedazione e disforia; causano relativamente pochi effetti indesiderati e non contribuiscono alla dipendenza. Alcuni analgesici sono relativamente selettivi per il recettore </a:t>
            </a:r>
            <a:r>
              <a:rPr lang="it-IT" sz="1600">
                <a:ea typeface="Times" pitchFamily="108" charset="0"/>
                <a:cs typeface="Times" pitchFamily="108" charset="0"/>
                <a:sym typeface="Symbol" pitchFamily="108" charset="2"/>
              </a:rPr>
              <a:t></a:t>
            </a:r>
            <a:r>
              <a:rPr lang="it-IT" sz="1600">
                <a:ea typeface="Times New Roman" pitchFamily="108" charset="0"/>
                <a:cs typeface="Times New Roman" pitchFamily="108" charset="0"/>
              </a:rPr>
              <a:t>.</a:t>
            </a:r>
            <a:endParaRPr lang="en-GB" sz="1600">
              <a:ea typeface="Times" pitchFamily="108" charset="0"/>
              <a:cs typeface="Times" pitchFamily="108" charset="0"/>
            </a:endParaRPr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381000"/>
            <a:ext cx="5791200" cy="457200"/>
          </a:xfrm>
        </p:spPr>
        <p:txBody>
          <a:bodyPr/>
          <a:lstStyle/>
          <a:p>
            <a:pPr eaLnBrk="1" hangingPunct="1"/>
            <a:r>
              <a:rPr lang="it-IT">
                <a:ea typeface="ＭＳ Ｐゴシック" pitchFamily="108" charset="-128"/>
                <a:cs typeface="ＭＳ Ｐゴシック" pitchFamily="108" charset="-128"/>
              </a:rPr>
              <a:t>Recettori oppioidi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990600"/>
            <a:ext cx="6477000" cy="762000"/>
          </a:xfrm>
        </p:spPr>
        <p:txBody>
          <a:bodyPr/>
          <a:lstStyle/>
          <a:p>
            <a:pPr eaLnBrk="1" hangingPunct="1"/>
            <a:r>
              <a:rPr lang="it-IT" sz="1800">
                <a:ea typeface="Times New Roman" pitchFamily="108" charset="0"/>
                <a:cs typeface="Times New Roman" pitchFamily="108" charset="0"/>
              </a:rPr>
              <a:t>Tutti i recettori oppioidi sono accoppiati alle proteine G e inibiscono l'adenilato ciclasi. </a:t>
            </a:r>
            <a:endParaRPr lang="it-IT" sz="1800">
              <a:ea typeface="ＭＳ Ｐゴシック" pitchFamily="108" charset="-128"/>
              <a:cs typeface="ＭＳ Ｐゴシック" pitchFamily="108" charset="-128"/>
            </a:endParaRPr>
          </a:p>
        </p:txBody>
      </p:sp>
      <p:pic>
        <p:nvPicPr>
          <p:cNvPr id="25604" name="Picture 5" descr="1402 Opioid mechanism [Conver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"/>
            <a:ext cx="2133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azione sul recettore"/>
          <p:cNvPicPr>
            <a:picLocks noChangeAspect="1" noChangeArrowheads="1"/>
          </p:cNvPicPr>
          <p:nvPr/>
        </p:nvPicPr>
        <p:blipFill>
          <a:blip r:embed="rId4"/>
          <a:srcRect l="2246" t="7071" r="2248" b="3830"/>
          <a:stretch>
            <a:fillRect/>
          </a:stretch>
        </p:blipFill>
        <p:spPr bwMode="auto">
          <a:xfrm>
            <a:off x="2514600" y="1981200"/>
            <a:ext cx="6477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magine 1">
            <a:extLst>
              <a:ext uri="{FF2B5EF4-FFF2-40B4-BE49-F238E27FC236}">
                <a16:creationId xmlns:a16="http://schemas.microsoft.com/office/drawing/2014/main" id="{0ADC2A38-67F3-47C4-9F7D-8F9AB4AA0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49263"/>
            <a:ext cx="8928100" cy="55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1">
            <a:extLst>
              <a:ext uri="{FF2B5EF4-FFF2-40B4-BE49-F238E27FC236}">
                <a16:creationId xmlns:a16="http://schemas.microsoft.com/office/drawing/2014/main" id="{DBE812C7-E0B1-4D1E-8A27-524F5739D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41300"/>
            <a:ext cx="713105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7519</TotalTime>
  <Words>2972</Words>
  <Application>Microsoft Office PowerPoint</Application>
  <PresentationFormat>Presentazione su schermo (4:3)</PresentationFormat>
  <Paragraphs>445</Paragraphs>
  <Slides>52</Slides>
  <Notes>24</Notes>
  <HiddenSlides>6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52</vt:i4>
      </vt:variant>
    </vt:vector>
  </HeadingPairs>
  <TitlesOfParts>
    <vt:vector size="59" baseType="lpstr">
      <vt:lpstr>Arial</vt:lpstr>
      <vt:lpstr>Comic Sans MS</vt:lpstr>
      <vt:lpstr>Lucida Grande</vt:lpstr>
      <vt:lpstr>Times</vt:lpstr>
      <vt:lpstr>Times New Roman</vt:lpstr>
      <vt:lpstr>Struttura predefinita</vt:lpstr>
      <vt:lpstr>Presentazione vuota</vt:lpstr>
      <vt:lpstr>Analgesici centrali</vt:lpstr>
      <vt:lpstr>Presentazione standard di PowerPoint</vt:lpstr>
      <vt:lpstr>Peptidi oppioidi endogeni</vt:lpstr>
      <vt:lpstr>Sintesi di un mediatore peptidico</vt:lpstr>
      <vt:lpstr>Peptidi oppioidi endogeni</vt:lpstr>
      <vt:lpstr>Recettori oppioidi</vt:lpstr>
      <vt:lpstr>Recettori oppioidi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Agonisti e antagonisti</vt:lpstr>
      <vt:lpstr>Presentazione standard di PowerPoint</vt:lpstr>
      <vt:lpstr>Presentazione standard di PowerPoint</vt:lpstr>
      <vt:lpstr>Oppioidi</vt:lpstr>
      <vt:lpstr>Azioni della morfina</vt:lpstr>
      <vt:lpstr>Presentazione standard di PowerPoint</vt:lpstr>
      <vt:lpstr>Uso degli oppioidi in Italia 2006 (centro studi Mundipharma)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Azioni della morfina</vt:lpstr>
      <vt:lpstr>Tolleranza</vt:lpstr>
      <vt:lpstr>Presentazione standard di PowerPoint</vt:lpstr>
      <vt:lpstr>Grado di tolleranza ad alcuni effetti degli oppioidi</vt:lpstr>
      <vt:lpstr>Dipendenza</vt:lpstr>
      <vt:lpstr>Dipendenza fisica</vt:lpstr>
      <vt:lpstr>I pazienti che assumono farmaci per le corrette indicazioni terapeutiche e a dosi appropriate possono anch’essi mostrare segni di tolleranza, dipendenza fisica e sindrome di astinenza nel caso che l’assunzione del farmaco venga interrotta repentinamente e non gradualmente. Ciò non significa che siano tossico dipendenti; questi ultimi utilizzano le sostanze in senso d’abuso, a scopo non terapeutico e vanno incontro anche ad astinenza di tipo psichico.</vt:lpstr>
      <vt:lpstr>Sindrome d’astinenza da oppioidi</vt:lpstr>
      <vt:lpstr>Intossicazione acuta da oppioidi</vt:lpstr>
      <vt:lpstr>Analgesici oppioidi in commercio in Italia</vt:lpstr>
      <vt:lpstr>Eroina </vt:lpstr>
      <vt:lpstr>Metadone </vt:lpstr>
      <vt:lpstr>Farmacocinetica della  morfina e degli oppiacei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Usi terapeutici</vt:lpstr>
      <vt:lpstr>Usi terapeutici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Antagonisti degli oppioidi: naloxone</vt:lpstr>
    </vt:vector>
  </TitlesOfParts>
  <Company>Farmacologia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Scambiatori o trasportatori</dc:title>
  <dc:creator>Giuly</dc:creator>
  <cp:lastModifiedBy>Gabriele Stocco</cp:lastModifiedBy>
  <cp:revision>196</cp:revision>
  <cp:lastPrinted>2009-05-08T15:03:47Z</cp:lastPrinted>
  <dcterms:created xsi:type="dcterms:W3CDTF">2012-12-19T09:00:13Z</dcterms:created>
  <dcterms:modified xsi:type="dcterms:W3CDTF">2020-11-11T17:03:36Z</dcterms:modified>
</cp:coreProperties>
</file>