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7" r:id="rId3"/>
  </p:sldMasterIdLst>
  <p:notesMasterIdLst>
    <p:notesMasterId r:id="rId59"/>
  </p:notesMasterIdLst>
  <p:handoutMasterIdLst>
    <p:handoutMasterId r:id="rId60"/>
  </p:handoutMasterIdLst>
  <p:sldIdLst>
    <p:sldId id="411" r:id="rId4"/>
    <p:sldId id="412" r:id="rId5"/>
    <p:sldId id="413" r:id="rId6"/>
    <p:sldId id="453" r:id="rId7"/>
    <p:sldId id="454" r:id="rId8"/>
    <p:sldId id="415" r:id="rId9"/>
    <p:sldId id="416" r:id="rId10"/>
    <p:sldId id="284" r:id="rId11"/>
    <p:sldId id="285" r:id="rId12"/>
    <p:sldId id="286" r:id="rId13"/>
    <p:sldId id="287" r:id="rId14"/>
    <p:sldId id="509" r:id="rId15"/>
    <p:sldId id="476" r:id="rId16"/>
    <p:sldId id="495" r:id="rId17"/>
    <p:sldId id="486" r:id="rId18"/>
    <p:sldId id="485" r:id="rId19"/>
    <p:sldId id="487" r:id="rId20"/>
    <p:sldId id="417" r:id="rId21"/>
    <p:sldId id="455" r:id="rId22"/>
    <p:sldId id="420" r:id="rId23"/>
    <p:sldId id="419" r:id="rId24"/>
    <p:sldId id="423" r:id="rId25"/>
    <p:sldId id="475" r:id="rId26"/>
    <p:sldId id="425" r:id="rId27"/>
    <p:sldId id="434" r:id="rId28"/>
    <p:sldId id="458" r:id="rId29"/>
    <p:sldId id="473" r:id="rId30"/>
    <p:sldId id="488" r:id="rId31"/>
    <p:sldId id="426" r:id="rId32"/>
    <p:sldId id="427" r:id="rId33"/>
    <p:sldId id="428" r:id="rId34"/>
    <p:sldId id="459" r:id="rId35"/>
    <p:sldId id="429" r:id="rId36"/>
    <p:sldId id="479" r:id="rId37"/>
    <p:sldId id="480" r:id="rId38"/>
    <p:sldId id="506" r:id="rId39"/>
    <p:sldId id="510" r:id="rId40"/>
    <p:sldId id="481" r:id="rId41"/>
    <p:sldId id="482" r:id="rId42"/>
    <p:sldId id="491" r:id="rId43"/>
    <p:sldId id="492" r:id="rId44"/>
    <p:sldId id="493" r:id="rId45"/>
    <p:sldId id="430" r:id="rId46"/>
    <p:sldId id="477" r:id="rId47"/>
    <p:sldId id="442" r:id="rId48"/>
    <p:sldId id="437" r:id="rId49"/>
    <p:sldId id="460" r:id="rId50"/>
    <p:sldId id="461" r:id="rId51"/>
    <p:sldId id="490" r:id="rId52"/>
    <p:sldId id="478" r:id="rId53"/>
    <p:sldId id="432" r:id="rId54"/>
    <p:sldId id="496" r:id="rId55"/>
    <p:sldId id="494" r:id="rId56"/>
    <p:sldId id="489" r:id="rId57"/>
    <p:sldId id="431" r:id="rId58"/>
  </p:sldIdLst>
  <p:sldSz cx="9144000" cy="6858000" type="screen4x3"/>
  <p:notesSz cx="9144000" cy="6858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FC9"/>
    <a:srgbClr val="C8FFD8"/>
    <a:srgbClr val="E4FFE0"/>
    <a:srgbClr val="5215FF"/>
    <a:srgbClr val="FF4A2C"/>
    <a:srgbClr val="CC0B26"/>
    <a:srgbClr val="28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/>
    <p:restoredTop sz="50000" autoAdjust="0"/>
  </p:normalViewPr>
  <p:slideViewPr>
    <p:cSldViewPr>
      <p:cViewPr varScale="1">
        <p:scale>
          <a:sx n="67" d="100"/>
          <a:sy n="67" d="100"/>
        </p:scale>
        <p:origin x="99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4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fld id="{FBD21965-19FA-4EFE-9264-6DA4FDDAF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898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fld id="{F6FC5C23-0AC6-45EB-87F2-DF814E12C1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453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-16" charset="-128"/>
        <a:cs typeface="ＭＳ Ｐゴシック" pitchFamily="-1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12D621-AF1B-4309-B271-FB9226BFC550}" type="slidenum">
              <a:rPr lang="it-IT"/>
              <a:pPr/>
              <a:t>1</a:t>
            </a:fld>
            <a:endParaRPr lang="it-IT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43398-1F53-41CD-8746-83CFDD9A3C3C}" type="slidenum">
              <a:rPr lang="it-IT"/>
              <a:pPr/>
              <a:t>21</a:t>
            </a:fld>
            <a:endParaRPr lang="it-IT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0D5F6-C321-49F6-8E09-5665C69FE05E}" type="slidenum">
              <a:rPr lang="it-IT"/>
              <a:pPr/>
              <a:t>22</a:t>
            </a:fld>
            <a:endParaRPr lang="it-IT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F70A7D-ECDC-411A-80E5-47832C8835F8}" type="slidenum">
              <a:rPr lang="it-IT"/>
              <a:pPr/>
              <a:t>24</a:t>
            </a:fld>
            <a:endParaRPr lang="it-IT"/>
          </a:p>
        </p:txBody>
      </p:sp>
      <p:sp>
        <p:nvSpPr>
          <p:cNvPr id="45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Nuova legge: non c’è più il ricettario in triplice copia</a:t>
            </a:r>
          </a:p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Italia all’ultimo posto in europa (settembre 2009 spesa pro capite 0,83 € contro media UE di 3,87 € (quasi 9 in germania)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D651B-202E-47B7-A69D-05EAF56F5302}" type="slidenum">
              <a:rPr lang="it-IT"/>
              <a:pPr/>
              <a:t>25</a:t>
            </a:fld>
            <a:endParaRPr lang="it-IT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82949-22D2-4A27-9A68-0BBFB0908A8B}" type="slidenum">
              <a:rPr lang="it-IT"/>
              <a:pPr/>
              <a:t>29</a:t>
            </a:fld>
            <a:endParaRPr lang="it-IT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0BA9C0-8FCF-4004-BA35-8F72E4ECD034}" type="slidenum">
              <a:rPr lang="it-IT"/>
              <a:pPr/>
              <a:t>30</a:t>
            </a:fld>
            <a:endParaRPr lang="it-IT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7CD5E-0CF5-48EA-94E5-E5402C47211F}" type="slidenum">
              <a:rPr lang="it-IT"/>
              <a:pPr/>
              <a:t>31</a:t>
            </a:fld>
            <a:endParaRPr lang="it-IT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3D6C7-E076-44F3-BD46-33B22CEF3C3F}" type="slidenum">
              <a:rPr lang="it-IT"/>
              <a:pPr/>
              <a:t>33</a:t>
            </a:fld>
            <a:endParaRPr lang="it-IT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91FB2-2726-44B6-B6D1-37B3AB49CB67}" type="slidenum">
              <a:rPr lang="it-IT"/>
              <a:pPr/>
              <a:t>41</a:t>
            </a:fld>
            <a:endParaRPr lang="it-IT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BCA57-06EA-4E98-889A-C99632099065}" type="slidenum">
              <a:rPr lang="it-IT"/>
              <a:pPr/>
              <a:t>42</a:t>
            </a:fld>
            <a:endParaRPr lang="it-IT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Da qui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59BE17-F3F9-48D4-81B6-B1A71897B255}" type="slidenum">
              <a:rPr lang="it-IT"/>
              <a:pPr/>
              <a:t>2</a:t>
            </a:fld>
            <a:endParaRPr lang="it-IT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64BAB-5421-4415-9AEC-345FE87D07A4}" type="slidenum">
              <a:rPr lang="it-IT"/>
              <a:pPr/>
              <a:t>43</a:t>
            </a:fld>
            <a:endParaRPr lang="it-IT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D2F51-4313-42F2-9466-82B3201AF59F}" type="slidenum">
              <a:rPr lang="it-IT"/>
              <a:pPr/>
              <a:t>45</a:t>
            </a:fld>
            <a:endParaRPr lang="it-IT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B7198F-0B57-4446-A4FF-57B5DB23E35C}" type="slidenum">
              <a:rPr lang="it-IT"/>
              <a:pPr/>
              <a:t>46</a:t>
            </a:fld>
            <a:endParaRPr lang="it-IT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FD7503-BEBE-4F01-A11D-A185BDE0E582}" type="slidenum">
              <a:rPr lang="it-IT"/>
              <a:pPr/>
              <a:t>51</a:t>
            </a:fld>
            <a:endParaRPr lang="it-IT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Destrometorfano è il lisomucil tosse sedativo e tanti altri (tutti OTC)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729C6E-4C7D-4173-9472-04A43ACC648E}" type="slidenum">
              <a:rPr lang="it-IT"/>
              <a:pPr/>
              <a:t>55</a:t>
            </a:fld>
            <a:endParaRPr lang="it-IT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15605-ED2F-406E-8702-464817243FF9}" type="slidenum">
              <a:rPr lang="it-IT"/>
              <a:pPr/>
              <a:t>3</a:t>
            </a:fld>
            <a:endParaRPr lang="it-IT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15605-ED2F-406E-8702-464817243FF9}" type="slidenum">
              <a:rPr lang="it-IT"/>
              <a:pPr/>
              <a:t>5</a:t>
            </a:fld>
            <a:endParaRPr lang="it-IT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C994E0-3F03-4908-BC1A-3CB25A6C00D1}" type="slidenum">
              <a:rPr lang="it-IT"/>
              <a:pPr/>
              <a:t>6</a:t>
            </a:fld>
            <a:endParaRPr lang="it-IT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629BC-0724-4815-AB10-3E3591EDC714}" type="slidenum">
              <a:rPr lang="it-IT"/>
              <a:pPr/>
              <a:t>7</a:t>
            </a:fld>
            <a:endParaRPr lang="it-IT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550DEB-89EC-4164-9F84-3D974893395D}" type="slidenum">
              <a:rPr lang="it-IT"/>
              <a:pPr/>
              <a:t>14</a:t>
            </a:fld>
            <a:endParaRPr lang="it-IT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6A86E8-8A76-4F5F-B910-785B64FA0EC3}" type="slidenum">
              <a:rPr lang="it-IT"/>
              <a:pPr/>
              <a:t>18</a:t>
            </a:fld>
            <a:endParaRPr lang="it-IT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2D470-E04B-490D-B84B-79350F7218C5}" type="slidenum">
              <a:rPr lang="it-IT"/>
              <a:pPr/>
              <a:t>20</a:t>
            </a:fld>
            <a:endParaRPr lang="it-IT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A3813-6A72-463D-A697-CC987E5D46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8FA29-8372-4EFE-9B47-27C7B7509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E16CF-2E8F-4173-82C7-593616C16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832C-C34F-4F4A-B191-CF60336B3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461A8-4B04-46D2-86E8-66E1A12412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604D77A2-441D-46DC-BD62-3104938687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D88867-ED04-4D76-8230-3AE165E1481B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8467008B-44C2-49E1-AB60-419CFFAE1D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6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2418498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B7F945B-A90B-4DEB-BC34-A940B49E65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49882E28-08FC-431C-B13E-1127DF4E1991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7067550" y="6626225"/>
            <a:ext cx="7207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5263092-398B-46D0-A8CC-2C3455DCED70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35765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12643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28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C440-BBCC-4EAE-8EE9-26149A45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5A7AA-CCF1-493B-A8E9-E82836CFA9E8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68D55-7E3E-4A42-8C23-E6BAD11F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66A9-3905-400E-B4E4-CDDAD8A1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47F5-EC12-48F5-A78A-4FC0D7590C7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81683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26346-0C20-410D-88C6-FF64D16B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E1D2-B080-4653-BBBF-49A2A4BBB64B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53FD2-E3FD-4684-A08F-E87351B5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B8577-FCF9-45EE-BFFB-5275F95B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4A394-F8B1-4407-95E1-D24B27E5AC4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856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0AD9F-1BEF-4C7A-A1CF-B61B43B98E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F5919-2ACF-4AE6-8501-F810ECC6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63CC-999B-4BCF-8197-9EBA207A9266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350CF-60E1-412A-B677-6BBEC056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E0ABF-7563-4A3A-808D-B8A08DF8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D8141-9F9F-4AC0-B867-956252B1B68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76867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FAC4F4-F9D7-41E2-B57D-B973A913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F5D8B-E0D9-4473-BDFB-014964E38D7D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7BA914-78F6-4AF2-88C2-21F577C8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C21020-DC59-425E-9F0E-1A089839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6A476-A7BF-432F-B9C4-E7F002F23AB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39354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AD38C5C-9AD1-4C7C-8711-F2D0A22F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C9CE-06D5-4224-A04C-7793B1F15BB0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C5700D-D3C4-46FD-B4E4-20558013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5A91F1-7D93-4E12-A8BC-CEF01172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0A00-25E1-409F-B81A-67D21E10D02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3818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943DB6-0562-440E-A4F6-E1AA408B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8843-C1AF-44F0-9AA8-858F0BB6C82E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D915E9-AFE8-493B-80B1-38D5E864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0E9E8D-E8FB-4353-98E1-973997B4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73DD-4F00-4AED-8AD1-45FD5603407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65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7ED843-BBBB-4A5F-A1EE-093F7BE4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AC10-7536-4D4B-9FB2-E54B56D6F4E9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43C809-EB05-496D-BC94-5E01316C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D4B741-9C26-4A15-BEB8-059E0FC7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380E-618E-4FE8-80A9-64BEEA3F020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40776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14545E-024A-4B19-A1CF-B5E2C75B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6C4B6-5612-4092-B5E7-962E1022B6C2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A4B509-60E6-47FB-89D9-C2DDEADD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92D7D-CA84-4443-89EA-092C4B22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2C209-72CA-491F-8F0C-FDCB9218BD9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56275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84E0E0-7030-4E75-8677-B5C51E50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68B4-290F-42B8-956E-94C3271E0D5A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C0BDBD-513A-4205-8C53-03F81C7D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90216E-0B9B-493B-A64F-04398498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7A21E-D6A0-4CAF-B4EF-8C81FBC5569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27313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E65DA-7F58-4125-B065-9C47DDD2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EBAA1-2DC4-4DCA-873D-9DC2A21624FD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D29AA-0B86-414C-ACBC-1669049A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938D-ED06-46D8-8C15-F5E610A6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D60D0-9EE9-445E-B2D0-BF661E75521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88152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76178-4759-41A3-8E30-A95BC8CE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0F81C-3491-419E-A973-EFF44F693F15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8E92D-3392-43A1-9172-77329DAE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90DC2-C4FE-4531-8EE6-5FF0ECF0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C21B4-CB91-4AE0-BE5F-E9DAB954260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7655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7B9FE-4714-46D3-B354-79E79B799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B6721-9A09-4336-BB03-C2F68874A9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2E388-6B86-48C8-94D3-D7675EBA64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583DC-1F40-48F3-B5A9-72C4DE6202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25CF-AE0E-4896-A49A-9AD632BCC6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3482E-9877-4D17-9129-06E01951A7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27150-0FEB-4F8D-B6C1-3F3674960F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 pitchFamily="108" charset="0"/>
              </a:defRPr>
            </a:lvl1pPr>
          </a:lstStyle>
          <a:p>
            <a:pPr>
              <a:defRPr/>
            </a:pPr>
            <a:fld id="{688BDEDC-F2D2-4939-BC4E-60618FB974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6" charset="-128"/>
          <a:cs typeface="ＭＳ Ｐゴシック" pitchFamily="-1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6" charset="-128"/>
          <a:cs typeface="ＭＳ Ｐゴシック" pitchFamily="-1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43FA98A-0108-43CA-A361-425DE1608F79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7" name="Picture 9" descr="LOGO">
            <a:extLst>
              <a:ext uri="{FF2B5EF4-FFF2-40B4-BE49-F238E27FC236}">
                <a16:creationId xmlns:a16="http://schemas.microsoft.com/office/drawing/2014/main" id="{A834A767-092A-465E-8555-905F69F81F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D1EB0195-1D53-47D8-88E8-C445316E41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7100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L.L. Brunton, R. Hilal-Dandan, B.C. Kollmann</a:t>
            </a:r>
            <a:r>
              <a:rPr lang="it-IT" sz="800" i="1">
                <a:latin typeface="Arial"/>
              </a:rPr>
              <a:t>, Goodman &amp; Gilman - Le basi farmacologiche della terapia - Tredicesima edizio</a:t>
            </a:r>
            <a:r>
              <a:rPr lang="it-IT" sz="800">
                <a:latin typeface="Arial"/>
              </a:rPr>
              <a:t>ne, Zanichelli editore 2019</a:t>
            </a:r>
            <a:endParaRPr lang="it-IT" sz="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67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anose="02020603050405020304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E225BE03-6F2E-4D75-9115-5784D04C4F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F66AA9C-3795-4294-8D91-1D878376F9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C57C5-F678-420F-8099-72DC4EF51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24DCE0-7B2D-4506-9DD3-5DB071FD851A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53C5F-42DA-4041-874D-B59EBA9B3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9C887-A0B8-424D-95DD-96079BE27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DA0A4E-4DB4-48DB-8CF8-D6146CD10D3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7907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da.gov/downloads/Drugs/GuidanceComplianceRegulatoryInformation/Guidances/UCM334743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Analgesici centrali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1CB29986-CD26-4293-BCFD-AE198042F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84163"/>
            <a:ext cx="89281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485F662B-4B3D-42A9-8D3B-A277AE976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7752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E84975-692F-47CF-8B99-7F48B65B7970}"/>
              </a:ext>
            </a:extLst>
          </p:cNvPr>
          <p:cNvSpPr txBox="1"/>
          <p:nvPr/>
        </p:nvSpPr>
        <p:spPr>
          <a:xfrm>
            <a:off x="0" y="620688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Disaccoppiamento recettoriale</a:t>
            </a:r>
          </a:p>
          <a:p>
            <a:pPr algn="ctr"/>
            <a:endParaRPr lang="it-IT" dirty="0"/>
          </a:p>
          <a:p>
            <a:pPr algn="just"/>
            <a:r>
              <a:rPr lang="it-IT" dirty="0"/>
              <a:t>La tolleranza sarebbe dovuta a una disfunzione delle interazioni strutturali fra il recettore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 e le proteine G legati ai processi di riciclo dei recettori.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C214853-D9E1-4F2C-9893-C08AF8405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" y="261853"/>
            <a:ext cx="9035055" cy="63342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517C7B-A8B2-43E2-ABD0-93DC2F08824B}"/>
              </a:ext>
            </a:extLst>
          </p:cNvPr>
          <p:cNvSpPr txBox="1"/>
          <p:nvPr/>
        </p:nvSpPr>
        <p:spPr>
          <a:xfrm>
            <a:off x="2969568" y="6596146"/>
            <a:ext cx="61744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https://www.nature.com/articles/s41583-018-0028-x?WT.feed_name=subjects_pain</a:t>
            </a:r>
          </a:p>
        </p:txBody>
      </p:sp>
    </p:spTree>
    <p:extLst>
      <p:ext uri="{BB962C8B-B14F-4D97-AF65-F5344CB8AC3E}">
        <p14:creationId xmlns:p14="http://schemas.microsoft.com/office/powerpoint/2010/main" val="1038846065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609600"/>
            <a:ext cx="7772400" cy="3971528"/>
          </a:xfrm>
        </p:spPr>
        <p:txBody>
          <a:bodyPr/>
          <a:lstStyle/>
          <a:p>
            <a:pPr>
              <a:spcBef>
                <a:spcPts val="700"/>
              </a:spcBef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  <a:r>
              <a:rPr lang="en-US" sz="2800" dirty="0" err="1">
                <a:solidFill>
                  <a:srgbClr val="000000"/>
                </a:solidFill>
              </a:rPr>
              <a:t>diminuzione</a:t>
            </a:r>
            <a:r>
              <a:rPr lang="en-US" sz="2800" dirty="0">
                <a:solidFill>
                  <a:srgbClr val="000000"/>
                </a:solidFill>
              </a:rPr>
              <a:t> del </a:t>
            </a:r>
            <a:r>
              <a:rPr lang="en-US" sz="2800" dirty="0" err="1">
                <a:solidFill>
                  <a:srgbClr val="000000"/>
                </a:solidFill>
              </a:rPr>
              <a:t>rilascio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trasmettitori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  <a:r>
              <a:rPr lang="en-US" sz="2800" dirty="0" err="1">
                <a:solidFill>
                  <a:srgbClr val="000000"/>
                </a:solidFill>
              </a:rPr>
              <a:t>iperpolarizzazione</a:t>
            </a:r>
            <a:r>
              <a:rPr lang="en-US" sz="2800" dirty="0">
                <a:solidFill>
                  <a:srgbClr val="000000"/>
                </a:solidFill>
              </a:rPr>
              <a:t> post-</a:t>
            </a:r>
            <a:r>
              <a:rPr lang="en-US" sz="2800" dirty="0" err="1">
                <a:solidFill>
                  <a:srgbClr val="000000"/>
                </a:solidFill>
              </a:rPr>
              <a:t>sinaptica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neuroni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proiezione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  <a:r>
              <a:rPr lang="en-US" sz="2800" dirty="0" err="1">
                <a:solidFill>
                  <a:srgbClr val="000000"/>
                </a:solidFill>
              </a:rPr>
              <a:t>attivazione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interneuroni</a:t>
            </a:r>
            <a:r>
              <a:rPr lang="en-US" sz="2800" dirty="0">
                <a:solidFill>
                  <a:srgbClr val="000000"/>
                </a:solidFill>
              </a:rPr>
              <a:t> ad </a:t>
            </a:r>
            <a:r>
              <a:rPr lang="en-US" sz="2800" dirty="0" err="1">
                <a:solidFill>
                  <a:srgbClr val="000000"/>
                </a:solidFill>
              </a:rPr>
              <a:t>azione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inibitrice</a:t>
            </a:r>
            <a:r>
              <a:rPr lang="en-US" sz="2800" dirty="0">
                <a:solidFill>
                  <a:srgbClr val="000000"/>
                </a:solidFill>
              </a:rPr>
              <a:t> sui </a:t>
            </a:r>
            <a:r>
              <a:rPr lang="en-US" sz="2800" dirty="0" err="1">
                <a:solidFill>
                  <a:srgbClr val="000000"/>
                </a:solidFill>
              </a:rPr>
              <a:t>neuroni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nocicettivi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proiezione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	</a:t>
            </a:r>
            <a:endParaRPr lang="en-US" sz="2800" dirty="0"/>
          </a:p>
        </p:txBody>
      </p:sp>
      <p:sp>
        <p:nvSpPr>
          <p:cNvPr id="49155" name="AutoShape 3"/>
          <p:cNvSpPr>
            <a:spLocks/>
          </p:cNvSpPr>
          <p:nvPr/>
        </p:nvSpPr>
        <p:spPr bwMode="auto">
          <a:xfrm>
            <a:off x="381000" y="6858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6" name="AutoShape 4"/>
          <p:cNvSpPr>
            <a:spLocks/>
          </p:cNvSpPr>
          <p:nvPr/>
        </p:nvSpPr>
        <p:spPr bwMode="auto">
          <a:xfrm>
            <a:off x="381000" y="19050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7" name="AutoShape 5"/>
          <p:cNvSpPr>
            <a:spLocks/>
          </p:cNvSpPr>
          <p:nvPr/>
        </p:nvSpPr>
        <p:spPr bwMode="auto">
          <a:xfrm>
            <a:off x="381000" y="35814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8" name="AutoShape 6"/>
          <p:cNvSpPr>
            <a:spLocks/>
          </p:cNvSpPr>
          <p:nvPr/>
        </p:nvSpPr>
        <p:spPr bwMode="auto">
          <a:xfrm>
            <a:off x="152400" y="5181600"/>
            <a:ext cx="1011237" cy="1008063"/>
          </a:xfrm>
          <a:prstGeom prst="star5">
            <a:avLst/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547664" y="5242560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diminuita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facilità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intensità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nella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conduzione</a:t>
            </a:r>
            <a:r>
              <a:rPr lang="en-US" dirty="0">
                <a:solidFill>
                  <a:srgbClr val="000000"/>
                </a:solidFill>
              </a:rPr>
              <a:t> di  </a:t>
            </a:r>
            <a:r>
              <a:rPr lang="en-US" dirty="0" err="1">
                <a:solidFill>
                  <a:srgbClr val="000000"/>
                </a:solidFill>
              </a:rPr>
              <a:t>stimoli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dolorosi</a:t>
            </a:r>
            <a:endParaRPr lang="en-US" dirty="0"/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811213" y="228600"/>
            <a:ext cx="8180387" cy="6324600"/>
            <a:chOff x="127" y="336"/>
            <a:chExt cx="4630" cy="3359"/>
          </a:xfrm>
        </p:grpSpPr>
        <p:pic>
          <p:nvPicPr>
            <p:cNvPr id="4198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6" y="336"/>
              <a:ext cx="2883" cy="3359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1989" name="Text Box 4"/>
            <p:cNvSpPr txBox="1">
              <a:spLocks noChangeArrowheads="1"/>
            </p:cNvSpPr>
            <p:nvPr/>
          </p:nvSpPr>
          <p:spPr bwMode="auto">
            <a:xfrm>
              <a:off x="4080" y="2112"/>
              <a:ext cx="677" cy="21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i="1">
                  <a:solidFill>
                    <a:srgbClr val="000000"/>
                  </a:solidFill>
                  <a:latin typeface="Arial" pitchFamily="108" charset="0"/>
                </a:rPr>
                <a:t>Oppioidi</a:t>
              </a:r>
            </a:p>
          </p:txBody>
        </p:sp>
        <p:sp>
          <p:nvSpPr>
            <p:cNvPr id="41990" name="Line 5"/>
            <p:cNvSpPr>
              <a:spLocks noChangeShapeType="1"/>
            </p:cNvSpPr>
            <p:nvPr/>
          </p:nvSpPr>
          <p:spPr bwMode="auto">
            <a:xfrm>
              <a:off x="2331" y="3360"/>
              <a:ext cx="0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1" name="Line 6"/>
            <p:cNvSpPr>
              <a:spLocks noChangeShapeType="1"/>
            </p:cNvSpPr>
            <p:nvPr/>
          </p:nvSpPr>
          <p:spPr bwMode="auto">
            <a:xfrm flipH="1">
              <a:off x="2811" y="3651"/>
              <a:ext cx="3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2" name="Line 7"/>
            <p:cNvSpPr>
              <a:spLocks noChangeShapeType="1"/>
            </p:cNvSpPr>
            <p:nvPr/>
          </p:nvSpPr>
          <p:spPr bwMode="auto">
            <a:xfrm flipH="1" flipV="1">
              <a:off x="3372" y="1169"/>
              <a:ext cx="776" cy="962"/>
            </a:xfrm>
            <a:prstGeom prst="line">
              <a:avLst/>
            </a:prstGeom>
            <a:noFill/>
            <a:ln w="9525">
              <a:solidFill>
                <a:srgbClr val="33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3" name="Line 8"/>
            <p:cNvSpPr>
              <a:spLocks noChangeShapeType="1"/>
            </p:cNvSpPr>
            <p:nvPr/>
          </p:nvSpPr>
          <p:spPr bwMode="auto">
            <a:xfrm flipH="1">
              <a:off x="2876" y="2327"/>
              <a:ext cx="1251" cy="931"/>
            </a:xfrm>
            <a:prstGeom prst="line">
              <a:avLst/>
            </a:prstGeom>
            <a:noFill/>
            <a:ln w="9525">
              <a:solidFill>
                <a:srgbClr val="33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4" name="Line 9"/>
            <p:cNvSpPr>
              <a:spLocks noChangeShapeType="1"/>
            </p:cNvSpPr>
            <p:nvPr/>
          </p:nvSpPr>
          <p:spPr bwMode="auto">
            <a:xfrm flipH="1" flipV="1">
              <a:off x="3083" y="2213"/>
              <a:ext cx="972" cy="52"/>
            </a:xfrm>
            <a:prstGeom prst="line">
              <a:avLst/>
            </a:prstGeom>
            <a:noFill/>
            <a:ln w="9525">
              <a:solidFill>
                <a:srgbClr val="33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5" name="Text Box 10"/>
            <p:cNvSpPr txBox="1">
              <a:spLocks noChangeArrowheads="1"/>
            </p:cNvSpPr>
            <p:nvPr/>
          </p:nvSpPr>
          <p:spPr bwMode="auto">
            <a:xfrm>
              <a:off x="127" y="3294"/>
              <a:ext cx="689" cy="216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i="1">
                  <a:solidFill>
                    <a:srgbClr val="000000"/>
                  </a:solidFill>
                  <a:latin typeface="Arial" pitchFamily="108" charset="0"/>
                </a:rPr>
                <a:t>Oppioidi</a:t>
              </a:r>
            </a:p>
          </p:txBody>
        </p:sp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 flipV="1">
              <a:off x="745" y="3320"/>
              <a:ext cx="910" cy="73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41987" name="Text Box 12"/>
          <p:cNvSpPr txBox="1">
            <a:spLocks noChangeArrowheads="1"/>
          </p:cNvSpPr>
          <p:nvPr/>
        </p:nvSpPr>
        <p:spPr bwMode="auto">
          <a:xfrm>
            <a:off x="381000" y="533400"/>
            <a:ext cx="38258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Gli effetti analgesici sono dovuti alla capacità di inibire direttamente la trasmissione ascendente degli impulsi nocicettivi dalle corna dorsali del midollo spinale e di attivare i circuiti di controllo del dolore che scendono dal talamo alle corna dorsali</a:t>
            </a:r>
          </a:p>
        </p:txBody>
      </p:sp>
    </p:spTree>
    <p:extLst>
      <p:ext uri="{BB962C8B-B14F-4D97-AF65-F5344CB8AC3E}">
        <p14:creationId xmlns:p14="http://schemas.microsoft.com/office/powerpoint/2010/main" val="141375832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72" y="115888"/>
            <a:ext cx="3770536" cy="67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83528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1043"/>
            <a:ext cx="4516909" cy="63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88017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14" y="170885"/>
            <a:ext cx="4632350" cy="648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910377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nta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52400"/>
            <a:ext cx="50292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3429000" cy="6096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Agonisti e antagonisti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Agonisti puri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: la maggior                                                  parte dei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morfino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-simili.                                                Hanno un’affinità elevata                                                    per i recettori </a:t>
            </a:r>
            <a:r>
              <a:rPr lang="it-IT" sz="2200" dirty="0" err="1">
                <a:latin typeface="Lucida Grande" pitchFamily="108" charset="0"/>
                <a:ea typeface="ＭＳ Ｐゴシック" pitchFamily="108" charset="-128"/>
                <a:cs typeface="ＭＳ Ｐゴシック" pitchFamily="108" charset="-128"/>
              </a:rPr>
              <a:t>μ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e                                                        affinità variabili per i recettori </a:t>
            </a:r>
            <a:r>
              <a:rPr lang="it-IT" sz="2200" dirty="0" err="1">
                <a:latin typeface="Lucida Grande" pitchFamily="108" charset="0"/>
                <a:ea typeface="ＭＳ Ｐゴシック" pitchFamily="108" charset="-128"/>
                <a:cs typeface="ＭＳ Ｐゴシック" pitchFamily="108" charset="-128"/>
              </a:rPr>
              <a:t>δ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e </a:t>
            </a:r>
            <a:r>
              <a:rPr lang="it-IT" sz="2200" dirty="0" err="1">
                <a:latin typeface="Lucida Grande" pitchFamily="108" charset="0"/>
                <a:ea typeface="ＭＳ Ｐゴシック" pitchFamily="108" charset="-128"/>
                <a:cs typeface="ＭＳ Ｐゴシック" pitchFamily="108" charset="-128"/>
              </a:rPr>
              <a:t>κ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. Alcuni (codeina,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destropropossifene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) vengono definiti </a:t>
            </a: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agonisti deboli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,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perchè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i loro effetti massimali sono molto inferiori a quelli della morfina e non causano dipendenza.</a:t>
            </a:r>
          </a:p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Agonisti parziali: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(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nalorfina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e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pentazocina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) sono caratterizzati da un certo grado di attività sia agonista che antagonista, esercitata su recettori differenti</a:t>
            </a:r>
          </a:p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Antagonisti: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provocano effetti trascurabili se somministrati da soli, ma bloccano gli effetti di altri oppioidi (naloxone e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naltrexone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)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381000"/>
          <a:ext cx="7772400" cy="5496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Peptidi endogeni</a:t>
                      </a:r>
                    </a:p>
                    <a:p>
                      <a:pPr lvl="1"/>
                      <a:r>
                        <a:rPr lang="it-IT" dirty="0"/>
                        <a:t>β-endorfina</a:t>
                      </a:r>
                    </a:p>
                    <a:p>
                      <a:pPr lvl="1"/>
                      <a:r>
                        <a:rPr lang="it-IT" dirty="0" err="1"/>
                        <a:t>Leu-encefalina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Metencefalina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Dinorfina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++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Farmaci</a:t>
                      </a:r>
                      <a:r>
                        <a:rPr lang="it-IT" baseline="0" dirty="0"/>
                        <a:t> oppioidi</a:t>
                      </a:r>
                    </a:p>
                    <a:p>
                      <a:r>
                        <a:rPr lang="it-IT" baseline="0" dirty="0"/>
                        <a:t>Agonisti puri</a:t>
                      </a:r>
                    </a:p>
                    <a:p>
                      <a:pPr lvl="1"/>
                      <a:r>
                        <a:rPr lang="it-IT" dirty="0"/>
                        <a:t>Morfina, codeina</a:t>
                      </a:r>
                    </a:p>
                    <a:p>
                      <a:pPr lvl="1"/>
                      <a:r>
                        <a:rPr lang="it-IT" dirty="0"/>
                        <a:t>Metadone</a:t>
                      </a:r>
                    </a:p>
                    <a:p>
                      <a:pPr lvl="1"/>
                      <a:r>
                        <a:rPr lang="it-IT" dirty="0" err="1"/>
                        <a:t>Fentanil</a:t>
                      </a:r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Agonisti</a:t>
                      </a:r>
                      <a:r>
                        <a:rPr lang="it-IT" baseline="0" dirty="0"/>
                        <a:t> parziali</a:t>
                      </a:r>
                    </a:p>
                    <a:p>
                      <a:pPr lvl="1"/>
                      <a:r>
                        <a:rPr lang="it-IT" dirty="0" err="1"/>
                        <a:t>Pentazocina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Nalorfina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Buprenorfina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  <a:p>
                      <a:r>
                        <a:rPr lang="it-IT" dirty="0"/>
                        <a:t>(+++)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</a:t>
                      </a:r>
                    </a:p>
                    <a:p>
                      <a:r>
                        <a:rPr lang="it-IT" dirty="0"/>
                        <a:t>(++)</a:t>
                      </a: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Antagonisti</a:t>
                      </a:r>
                    </a:p>
                    <a:p>
                      <a:pPr lvl="1"/>
                      <a:r>
                        <a:rPr lang="it-IT" dirty="0"/>
                        <a:t>Naloxone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Ligandi</a:t>
                      </a:r>
                      <a:r>
                        <a:rPr lang="it-IT" dirty="0"/>
                        <a:t> per ricerca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6027003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+: attività agonista; (+): agonisti parziali; </a:t>
            </a:r>
            <a:r>
              <a:rPr lang="it-IT" sz="2000" dirty="0">
                <a:solidFill>
                  <a:srgbClr val="FF0000"/>
                </a:solidFill>
              </a:rPr>
              <a:t>+: attività antagonista;</a:t>
            </a:r>
            <a:r>
              <a:rPr lang="it-IT" sz="2000" dirty="0"/>
              <a:t> -: attività debole o nulla; </a:t>
            </a: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b="1" dirty="0">
                <a:ea typeface="ＭＳ Ｐゴシック" pitchFamily="108" charset="-128"/>
                <a:cs typeface="ＭＳ Ｐゴシック" pitchFamily="108" charset="-128"/>
              </a:rPr>
              <a:t>Oppioide</a:t>
            </a:r>
            <a:r>
              <a:rPr lang="it-IT" dirty="0">
                <a:ea typeface="ＭＳ Ｐゴシック" pitchFamily="108" charset="-128"/>
                <a:cs typeface="ＭＳ Ｐゴシック" pitchFamily="108" charset="-128"/>
              </a:rPr>
              <a:t>: sostanza endogena o di sintesi che produce effetti </a:t>
            </a:r>
            <a:r>
              <a:rPr lang="it-IT" dirty="0" err="1">
                <a:ea typeface="ＭＳ Ｐゴシック" pitchFamily="108" charset="-128"/>
                <a:cs typeface="ＭＳ Ｐゴシック" pitchFamily="108" charset="-128"/>
              </a:rPr>
              <a:t>morfino</a:t>
            </a:r>
            <a:r>
              <a:rPr lang="it-IT" dirty="0">
                <a:ea typeface="ＭＳ Ｐゴシック" pitchFamily="108" charset="-128"/>
                <a:cs typeface="ＭＳ Ｐゴシック" pitchFamily="108" charset="-128"/>
              </a:rPr>
              <a:t> simili, che vengono bloccati da antagonisti specifici come il naloxone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73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Papavero da oppio (</a:t>
            </a:r>
            <a:r>
              <a:rPr lang="it-IT" i="1"/>
              <a:t>Papaver somniferum</a:t>
            </a:r>
            <a:r>
              <a:rPr lang="it-IT"/>
              <a:t>)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429000" y="1890713"/>
            <a:ext cx="45958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2800"/>
              <a:t>Alcaloidi:</a:t>
            </a:r>
          </a:p>
          <a:p>
            <a:pPr eaLnBrk="0" hangingPunct="0">
              <a:buFontTx/>
              <a:buChar char="•"/>
            </a:pPr>
            <a:r>
              <a:rPr lang="it-IT"/>
              <a:t>Benzilisochinoline (papaverina)</a:t>
            </a:r>
          </a:p>
          <a:p>
            <a:pPr eaLnBrk="0" hangingPunct="0">
              <a:buFontTx/>
              <a:buChar char="•"/>
            </a:pPr>
            <a:endParaRPr lang="it-IT"/>
          </a:p>
          <a:p>
            <a:pPr eaLnBrk="0" hangingPunct="0">
              <a:buFontTx/>
              <a:buChar char="•"/>
            </a:pPr>
            <a:r>
              <a:rPr lang="it-IT"/>
              <a:t>Fenantreni </a:t>
            </a:r>
          </a:p>
        </p:txBody>
      </p:sp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33797" name="Group 6"/>
          <p:cNvGrpSpPr>
            <a:grpSpLocks/>
          </p:cNvGrpSpPr>
          <p:nvPr/>
        </p:nvGrpSpPr>
        <p:grpSpPr bwMode="auto">
          <a:xfrm>
            <a:off x="261938" y="3925888"/>
            <a:ext cx="8577262" cy="2855912"/>
            <a:chOff x="165" y="2473"/>
            <a:chExt cx="5403" cy="1799"/>
          </a:xfrm>
        </p:grpSpPr>
        <p:grpSp>
          <p:nvGrpSpPr>
            <p:cNvPr id="33800" name="Group 7"/>
            <p:cNvGrpSpPr>
              <a:grpSpLocks/>
            </p:cNvGrpSpPr>
            <p:nvPr/>
          </p:nvGrpSpPr>
          <p:grpSpPr bwMode="auto">
            <a:xfrm>
              <a:off x="192" y="2473"/>
              <a:ext cx="5376" cy="1799"/>
              <a:chOff x="192" y="2473"/>
              <a:chExt cx="5376" cy="1799"/>
            </a:xfrm>
          </p:grpSpPr>
          <p:pic>
            <p:nvPicPr>
              <p:cNvPr id="33804" name="Picture 8" descr="Senza nome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" y="2473"/>
                <a:ext cx="5376" cy="1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5" name="Text Box 9"/>
              <p:cNvSpPr txBox="1">
                <a:spLocks noChangeArrowheads="1"/>
              </p:cNvSpPr>
              <p:nvPr/>
            </p:nvSpPr>
            <p:spPr bwMode="auto">
              <a:xfrm>
                <a:off x="1247" y="3961"/>
                <a:ext cx="54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2000">
                    <a:solidFill>
                      <a:schemeClr val="bg2"/>
                    </a:solidFill>
                    <a:latin typeface="Arial" pitchFamily="108" charset="0"/>
                  </a:rPr>
                  <a:t>(10%)</a:t>
                </a:r>
              </a:p>
            </p:txBody>
          </p:sp>
          <p:sp>
            <p:nvSpPr>
              <p:cNvPr id="33806" name="Text Box 10"/>
              <p:cNvSpPr txBox="1">
                <a:spLocks noChangeArrowheads="1"/>
              </p:cNvSpPr>
              <p:nvPr/>
            </p:nvSpPr>
            <p:spPr bwMode="auto">
              <a:xfrm>
                <a:off x="4951" y="3975"/>
                <a:ext cx="58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2000">
                    <a:solidFill>
                      <a:schemeClr val="bg2"/>
                    </a:solidFill>
                    <a:latin typeface="Arial" pitchFamily="108" charset="0"/>
                  </a:rPr>
                  <a:t>(0.2%)</a:t>
                </a:r>
              </a:p>
            </p:txBody>
          </p:sp>
          <p:sp>
            <p:nvSpPr>
              <p:cNvPr id="33807" name="Text Box 11"/>
              <p:cNvSpPr txBox="1">
                <a:spLocks noChangeArrowheads="1"/>
              </p:cNvSpPr>
              <p:nvPr/>
            </p:nvSpPr>
            <p:spPr bwMode="auto">
              <a:xfrm>
                <a:off x="3028" y="3965"/>
                <a:ext cx="58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2000">
                    <a:solidFill>
                      <a:schemeClr val="bg2"/>
                    </a:solidFill>
                    <a:latin typeface="Arial" pitchFamily="108" charset="0"/>
                  </a:rPr>
                  <a:t>(0.5%)</a:t>
                </a:r>
              </a:p>
            </p:txBody>
          </p:sp>
        </p:grpSp>
        <p:sp>
          <p:nvSpPr>
            <p:cNvPr id="33801" name="Oval 12"/>
            <p:cNvSpPr>
              <a:spLocks noChangeArrowheads="1"/>
            </p:cNvSpPr>
            <p:nvPr/>
          </p:nvSpPr>
          <p:spPr bwMode="auto">
            <a:xfrm>
              <a:off x="165" y="3744"/>
              <a:ext cx="336" cy="240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802" name="Oval 13"/>
            <p:cNvSpPr>
              <a:spLocks noChangeArrowheads="1"/>
            </p:cNvSpPr>
            <p:nvPr/>
          </p:nvSpPr>
          <p:spPr bwMode="auto">
            <a:xfrm>
              <a:off x="183" y="2544"/>
              <a:ext cx="336" cy="240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803" name="Oval 14"/>
            <p:cNvSpPr>
              <a:spLocks noChangeArrowheads="1"/>
            </p:cNvSpPr>
            <p:nvPr/>
          </p:nvSpPr>
          <p:spPr bwMode="auto">
            <a:xfrm>
              <a:off x="1422" y="3381"/>
              <a:ext cx="498" cy="240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33798" name="Picture 16" descr="capsul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3713" y="76200"/>
            <a:ext cx="22240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7" descr="papaver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76200"/>
            <a:ext cx="27114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33400" y="6550223"/>
            <a:ext cx="264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isolata nel 1803 da </a:t>
            </a:r>
            <a:r>
              <a:rPr lang="it-IT" sz="1400" dirty="0" err="1"/>
              <a:t>Serturner</a:t>
            </a:r>
            <a:endParaRPr lang="it-IT" sz="1400" dirty="0"/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3962400" cy="533400"/>
          </a:xfrm>
        </p:spPr>
        <p:txBody>
          <a:bodyPr/>
          <a:lstStyle/>
          <a:p>
            <a:pPr eaLnBrk="1" hangingPunct="1"/>
            <a:r>
              <a:rPr lang="it-IT" dirty="0">
                <a:ea typeface="Times New Roman" pitchFamily="108" charset="0"/>
                <a:cs typeface="Times New Roman" pitchFamily="108" charset="0"/>
              </a:rPr>
              <a:t>Oppioidi</a:t>
            </a:r>
            <a:endParaRPr lang="it-IT" dirty="0">
              <a:ea typeface="Times" pitchFamily="108" charset="0"/>
              <a:cs typeface="Times" pitchFamily="10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87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derivati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fenantrenici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, strutturalmente correlati alla morfina. Possono essere agonisti (eroina), agonisti parziali (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nalorfina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 o antagonisti (naloxone).</a:t>
            </a:r>
            <a:endParaRPr lang="en-GB" sz="2400" dirty="0">
              <a:ea typeface="Times" pitchFamily="108" charset="0"/>
              <a:cs typeface="Times" pitchFamily="10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composti sintetici, aventi struttura chimica diversa ma analoghi effetti farmacologici. Comprendono le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piperidine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(ad es.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petidina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e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fentanil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), il metadone, i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benzomorfani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(ad es.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pentazocina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 e i derivati della tebaina (ad es.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buprenorfina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).</a:t>
            </a:r>
          </a:p>
        </p:txBody>
      </p:sp>
      <p:pic>
        <p:nvPicPr>
          <p:cNvPr id="4" name="Picture 3" descr="F69116-041-f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243" y="0"/>
            <a:ext cx="4261757" cy="6858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it-IT" dirty="0">
                <a:ea typeface="Times New Roman" pitchFamily="108" charset="0"/>
                <a:cs typeface="Times New Roman" pitchFamily="108" charset="0"/>
              </a:rPr>
              <a:t>Azioni della morfina</a:t>
            </a:r>
            <a:endParaRPr lang="it-IT" dirty="0">
              <a:ea typeface="Times" pitchFamily="108" charset="0"/>
              <a:cs typeface="Times" pitchFamily="10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Times New Roman" pitchFamily="108" charset="0"/>
                <a:cs typeface="Times New Roman" pitchFamily="108" charset="0"/>
              </a:rPr>
              <a:t>Analgesia; riduce anche la componente emotiva del dolore (sistema </a:t>
            </a:r>
            <a:r>
              <a:rPr lang="it-IT" sz="2200" b="1" dirty="0" err="1">
                <a:ea typeface="Times New Roman" pitchFamily="108" charset="0"/>
                <a:cs typeface="Times New Roman" pitchFamily="108" charset="0"/>
              </a:rPr>
              <a:t>limbico</a:t>
            </a:r>
            <a:r>
              <a:rPr lang="it-IT" sz="2200" b="1" dirty="0">
                <a:ea typeface="Times New Roman" pitchFamily="108" charset="0"/>
                <a:cs typeface="Times New Roman" pitchFamily="10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si manifesta senza perdita di coscienza. E’ attiva soprattutto sul dolore cronico. Abolisce il dolore nocicettivo.                                                                            Riduce anche il dolore                                                   neuropatico derivante da                                                                  lesione di strutture                                                            neurofisiologiche; in questo                                                              caso riduce la sensazione                                                                       del dolore inteso come                                                                       sofferenza. In tale azione                                                                                     è importante anche                                                                    l’attività sedativa o                                                              euforizzante del farmaco.                                                                   Ha attività sia spinale che                                                         sopraspinale. </a:t>
            </a:r>
            <a:endParaRPr lang="it-IT" sz="2200" dirty="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39940" name="Picture 4" descr="effetti degli oppioidi"/>
          <p:cNvPicPr>
            <a:picLocks noChangeAspect="1" noChangeArrowheads="1"/>
          </p:cNvPicPr>
          <p:nvPr/>
        </p:nvPicPr>
        <p:blipFill>
          <a:blip r:embed="rId3"/>
          <a:srcRect l="2901" t="5058" r="2840" b="2449"/>
          <a:stretch>
            <a:fillRect/>
          </a:stretch>
        </p:blipFill>
        <p:spPr bwMode="auto">
          <a:xfrm>
            <a:off x="4114800" y="31242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" name="Text Box 217"/>
          <p:cNvSpPr txBox="1">
            <a:spLocks noChangeArrowheads="1"/>
          </p:cNvSpPr>
          <p:nvPr/>
        </p:nvSpPr>
        <p:spPr bwMode="auto">
          <a:xfrm>
            <a:off x="7434263" y="6343650"/>
            <a:ext cx="3683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ea typeface="Arial" pitchFamily="124" charset="0"/>
              <a:cs typeface="Arial" pitchFamily="124" charset="0"/>
            </a:endParaRPr>
          </a:p>
        </p:txBody>
      </p:sp>
      <p:sp>
        <p:nvSpPr>
          <p:cNvPr id="6363" name="Freeform 219"/>
          <p:cNvSpPr>
            <a:spLocks/>
          </p:cNvSpPr>
          <p:nvPr/>
        </p:nvSpPr>
        <p:spPr bwMode="auto">
          <a:xfrm rot="10800000" flipH="1">
            <a:off x="1874838" y="4572000"/>
            <a:ext cx="28194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00" y="0"/>
              </a:cxn>
              <a:cxn ang="0">
                <a:pos x="10800" y="21600"/>
              </a:cxn>
              <a:cxn ang="0">
                <a:pos x="21600" y="21600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64" name="Freeform 220"/>
          <p:cNvSpPr>
            <a:spLocks/>
          </p:cNvSpPr>
          <p:nvPr/>
        </p:nvSpPr>
        <p:spPr bwMode="auto">
          <a:xfrm rot="-5400000">
            <a:off x="4427538" y="2857500"/>
            <a:ext cx="1981200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00" y="0"/>
              </a:cxn>
              <a:cxn ang="0">
                <a:pos x="10800" y="21600"/>
              </a:cxn>
              <a:cxn ang="0">
                <a:pos x="21600" y="21600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65" name="Line 221"/>
          <p:cNvSpPr>
            <a:spLocks noChangeShapeType="1"/>
          </p:cNvSpPr>
          <p:nvPr/>
        </p:nvSpPr>
        <p:spPr bwMode="auto">
          <a:xfrm>
            <a:off x="6105525" y="2590800"/>
            <a:ext cx="1795463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66" name="Rectangle 222"/>
          <p:cNvSpPr>
            <a:spLocks/>
          </p:cNvSpPr>
          <p:nvPr/>
        </p:nvSpPr>
        <p:spPr bwMode="auto">
          <a:xfrm>
            <a:off x="3344863" y="4852988"/>
            <a:ext cx="3060700" cy="78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DOLORE LIEVE</a:t>
            </a:r>
          </a:p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(score ≤ 3)</a:t>
            </a:r>
          </a:p>
        </p:txBody>
      </p:sp>
      <p:sp>
        <p:nvSpPr>
          <p:cNvPr id="6367" name="Rectangle 223"/>
          <p:cNvSpPr>
            <a:spLocks/>
          </p:cNvSpPr>
          <p:nvPr/>
        </p:nvSpPr>
        <p:spPr bwMode="auto">
          <a:xfrm>
            <a:off x="4738688" y="3773488"/>
            <a:ext cx="3898900" cy="78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DOLORE MODERATO</a:t>
            </a:r>
          </a:p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(score 4-6)</a:t>
            </a:r>
          </a:p>
        </p:txBody>
      </p:sp>
      <p:sp>
        <p:nvSpPr>
          <p:cNvPr id="6368" name="Rectangle 224"/>
          <p:cNvSpPr>
            <a:spLocks/>
          </p:cNvSpPr>
          <p:nvPr/>
        </p:nvSpPr>
        <p:spPr bwMode="auto">
          <a:xfrm>
            <a:off x="6172200" y="2765425"/>
            <a:ext cx="2419350" cy="78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DOLORE GRAVE</a:t>
            </a:r>
          </a:p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(score ≥ 7)</a:t>
            </a:r>
          </a:p>
        </p:txBody>
      </p:sp>
      <p:sp>
        <p:nvSpPr>
          <p:cNvPr id="6369" name="Rectangle 225"/>
          <p:cNvSpPr>
            <a:spLocks/>
          </p:cNvSpPr>
          <p:nvPr/>
        </p:nvSpPr>
        <p:spPr bwMode="auto">
          <a:xfrm>
            <a:off x="215900" y="5041900"/>
            <a:ext cx="3365500" cy="825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PARACETAMOLO</a:t>
            </a:r>
          </a:p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IBUPROFENE</a:t>
            </a:r>
          </a:p>
        </p:txBody>
      </p:sp>
      <p:sp>
        <p:nvSpPr>
          <p:cNvPr id="6370" name="Rectangle 226"/>
          <p:cNvSpPr>
            <a:spLocks/>
          </p:cNvSpPr>
          <p:nvPr/>
        </p:nvSpPr>
        <p:spPr bwMode="auto">
          <a:xfrm>
            <a:off x="139700" y="3441700"/>
            <a:ext cx="5118100" cy="1206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PARACETAMOLO-CODEINA</a:t>
            </a:r>
          </a:p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KETOROLAC</a:t>
            </a:r>
          </a:p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TRAMADOLO</a:t>
            </a:r>
          </a:p>
        </p:txBody>
      </p:sp>
      <p:sp>
        <p:nvSpPr>
          <p:cNvPr id="6371" name="Rectangle 227"/>
          <p:cNvSpPr>
            <a:spLocks/>
          </p:cNvSpPr>
          <p:nvPr/>
        </p:nvSpPr>
        <p:spPr bwMode="auto">
          <a:xfrm>
            <a:off x="3505200" y="2667000"/>
            <a:ext cx="3365500" cy="3317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OPPIOIODI</a:t>
            </a:r>
          </a:p>
        </p:txBody>
      </p:sp>
      <p:pic>
        <p:nvPicPr>
          <p:cNvPr id="12" name="Picture 2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44624"/>
            <a:ext cx="4464496" cy="254749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6" grpId="0" autoUpdateAnimBg="0"/>
      <p:bldP spid="6367" grpId="0" autoUpdateAnimBg="0"/>
      <p:bldP spid="6368" grpId="0" autoUpdateAnimBg="0"/>
      <p:bldP spid="6369" grpId="0" autoUpdateAnimBg="0"/>
      <p:bldP spid="6370" grpId="0" autoUpdateAnimBg="0"/>
      <p:bldP spid="637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Uso degli oppioidi in Italia 2006 </a:t>
            </a:r>
            <a:r>
              <a:rPr lang="it-IT" sz="2400">
                <a:ea typeface="ＭＳ Ｐゴシック" pitchFamily="108" charset="-128"/>
                <a:cs typeface="ＭＳ Ｐゴシック" pitchFamily="108" charset="-128"/>
              </a:rPr>
              <a:t>(centro studi Mundipharma)</a:t>
            </a:r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  <p:graphicFrame>
        <p:nvGraphicFramePr>
          <p:cNvPr id="647189" name="Group 21"/>
          <p:cNvGraphicFramePr>
            <a:graphicFrameLocks noGrp="1"/>
          </p:cNvGraphicFramePr>
          <p:nvPr>
            <p:ph type="tbl" idx="1"/>
          </p:nvPr>
        </p:nvGraphicFramePr>
        <p:xfrm>
          <a:off x="685800" y="2286000"/>
          <a:ext cx="7772400" cy="2493011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Paese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Milioni di euro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Italia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30,482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Germania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597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Gran Bretagna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210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8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04800"/>
            <a:ext cx="5581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1029"/>
          <p:cNvSpPr txBox="1">
            <a:spLocks noChangeArrowheads="1"/>
          </p:cNvSpPr>
          <p:nvPr/>
        </p:nvSpPr>
        <p:spPr bwMode="auto">
          <a:xfrm>
            <a:off x="6461125" y="271463"/>
            <a:ext cx="1671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 i="1"/>
              <a:t>15 luglio 2008</a:t>
            </a: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787"/>
            <a:ext cx="9144000" cy="3682425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158"/>
            <a:ext cx="9144000" cy="5221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5662990"/>
            <a:ext cx="9233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/>
              <a:t>2</a:t>
            </a:r>
            <a:r>
              <a:rPr lang="it-IT" sz="900" dirty="0"/>
              <a:t> giugno 2012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5364088" y="4797152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5364088" y="5014688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364088" y="5240056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364088" y="5456080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5364088" y="5672104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364088" y="5898984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62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49047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Azioni della morfina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Euforia e sensazione di benessere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Sedazione (sonnolenza e obnubilamento mentale più frequente nell’anziano)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Depressione respiratoria (ridotta sensibilità alla CO</a:t>
            </a:r>
            <a:r>
              <a:rPr lang="it-IT" sz="2400" baseline="-25000" dirty="0">
                <a:ea typeface="Times New Roman" pitchFamily="108" charset="0"/>
                <a:cs typeface="Times New Roman" pitchFamily="108" charset="0"/>
              </a:rPr>
              <a:t>2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Soppressione del riflesso della tosse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Nausea e vomito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Costrizione pupillare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Riduzione della motilità gastrointestinale (stipsi)   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metilnartrexone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;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loperamide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(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imodium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Contrazione dello sfintere di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Oddi</a:t>
            </a:r>
            <a:endParaRPr lang="it-IT" sz="2400" dirty="0">
              <a:ea typeface="Times New Roman" pitchFamily="108" charset="0"/>
              <a:cs typeface="Times New Roman" pitchFamily="10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Liberazione di istamina (prurito e orticaria)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Effetto immunosoppressore</a:t>
            </a:r>
            <a:endParaRPr lang="it-IT" sz="2400" dirty="0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Peptidi oppioidi endogeni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2438400"/>
          </a:xfrm>
        </p:spPr>
        <p:txBody>
          <a:bodyPr/>
          <a:lstStyle/>
          <a:p>
            <a:pPr eaLnBrk="1" hangingPunct="1"/>
            <a:r>
              <a:rPr lang="it-IT" sz="2000">
                <a:ea typeface="Times New Roman" pitchFamily="108" charset="0"/>
                <a:cs typeface="Times New Roman" pitchFamily="108" charset="0"/>
              </a:rPr>
              <a:t>Esistono tre principali famiglie di peptidi oppioidi endogeni, provvisti di attività analgesica e coinvolti in molte funzioni fisiologiche, ma non vengono utilizzati come farmaci.</a:t>
            </a:r>
          </a:p>
          <a:p>
            <a:pPr eaLnBrk="1" hangingPunct="1"/>
            <a:r>
              <a:rPr lang="it-IT" sz="2000">
                <a:ea typeface="Times New Roman" pitchFamily="108" charset="0"/>
                <a:cs typeface="Times New Roman" pitchFamily="108" charset="0"/>
              </a:rPr>
              <a:t>Sono i ligandi naturali dei recettori oppioidi</a:t>
            </a:r>
          </a:p>
          <a:p>
            <a:pPr eaLnBrk="1" hangingPunct="1"/>
            <a:r>
              <a:rPr lang="it-IT" sz="2000">
                <a:ea typeface="Times New Roman" pitchFamily="108" charset="0"/>
                <a:cs typeface="Times New Roman" pitchFamily="108" charset="0"/>
              </a:rPr>
              <a:t>Sono ampiamente distribuiti nel cervello, ma s</a:t>
            </a:r>
            <a:r>
              <a:rPr lang="en-GB" sz="2000">
                <a:ea typeface="Times" pitchFamily="108" charset="0"/>
                <a:cs typeface="Times" pitchFamily="108" charset="0"/>
              </a:rPr>
              <a:t>ono prodotti anche da altre cellule (ghiandole esocrine e endocrine, cellule del sistema immunitario)</a:t>
            </a:r>
          </a:p>
        </p:txBody>
      </p:sp>
      <p:pic>
        <p:nvPicPr>
          <p:cNvPr id="5" name="Picture 4" descr="F69116-016-f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259264"/>
            <a:ext cx="5334000" cy="3353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88400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Precursori </a:t>
            </a:r>
            <a:r>
              <a:rPr lang="it-IT" dirty="0" err="1"/>
              <a:t>polipeptidici</a:t>
            </a:r>
            <a:endParaRPr lang="it-IT" dirty="0"/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3810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Tolleranza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91000"/>
          </a:xfrm>
        </p:spPr>
        <p:txBody>
          <a:bodyPr/>
          <a:lstStyle/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La tolleranza si sviluppa rapidamente (ma clinicamente dopo 2 – 3 settimane); riguarda tutte le azioni della morfina con l’eccezione della stipsi e della miosi. </a:t>
            </a:r>
          </a:p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Tolleranza crociata spesso parziale o incompleta (rotazione dell’oppioide)</a:t>
            </a:r>
          </a:p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I meccanismi biochimici non sono chiari, ma potrebbero implicare alterazioni di tipo adattativo a carico dell'</a:t>
            </a:r>
            <a:r>
              <a:rPr lang="it-IT" sz="2800" dirty="0" err="1">
                <a:ea typeface="Times New Roman" pitchFamily="108" charset="0"/>
                <a:cs typeface="Times New Roman" pitchFamily="108" charset="0"/>
              </a:rPr>
              <a:t>adenilato</a:t>
            </a:r>
            <a:r>
              <a:rPr lang="it-IT" sz="2800" dirty="0">
                <a:ea typeface="Times New Roman" pitchFamily="108" charset="0"/>
                <a:cs typeface="Times New Roman" pitchFamily="108" charset="0"/>
              </a:rPr>
              <a:t> </a:t>
            </a:r>
            <a:r>
              <a:rPr lang="it-IT" sz="2800" dirty="0" err="1">
                <a:ea typeface="Times New Roman" pitchFamily="108" charset="0"/>
                <a:cs typeface="Times New Roman" pitchFamily="108" charset="0"/>
              </a:rPr>
              <a:t>ciclasi</a:t>
            </a:r>
            <a:r>
              <a:rPr lang="it-IT" sz="2800" dirty="0">
                <a:ea typeface="Times New Roman" pitchFamily="108" charset="0"/>
                <a:cs typeface="Times New Roman" pitchFamily="108" charset="0"/>
              </a:rPr>
              <a:t>. </a:t>
            </a:r>
          </a:p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La tolleranza non è di origine farmacocinetica.</a:t>
            </a:r>
            <a:endParaRPr lang="en-GB" sz="2800" dirty="0">
              <a:ea typeface="Times" pitchFamily="108" charset="0"/>
              <a:cs typeface="Times" pitchFamily="108" charset="0"/>
            </a:endParaRP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nza nom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3525"/>
            <a:ext cx="4360863" cy="45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Untitled-1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16632"/>
            <a:ext cx="31242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39552" y="3429000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 err="1"/>
              <a:t>Riciclizzazione</a:t>
            </a:r>
            <a:r>
              <a:rPr lang="it-IT" dirty="0"/>
              <a:t> recettoriale</a:t>
            </a:r>
          </a:p>
          <a:p>
            <a:pPr marL="342900" indent="-342900">
              <a:buFont typeface="Arial"/>
              <a:buChar char="•"/>
            </a:pPr>
            <a:r>
              <a:rPr lang="it-IT" dirty="0"/>
              <a:t>Disaccoppiamento recettoriale (disfunzione delle interazioni strutturali tra recettori, proteine G e secondi messaggeri)</a:t>
            </a: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Grado di tolleranza ad alcuni effetti degli oppioidi</a:t>
            </a:r>
          </a:p>
        </p:txBody>
      </p:sp>
      <p:graphicFrame>
        <p:nvGraphicFramePr>
          <p:cNvPr id="185380" name="Group 36"/>
          <p:cNvGraphicFramePr>
            <a:graphicFrameLocks noGrp="1"/>
          </p:cNvGraphicFramePr>
          <p:nvPr/>
        </p:nvGraphicFramePr>
        <p:xfrm>
          <a:off x="609600" y="2057400"/>
          <a:ext cx="7924800" cy="4632960"/>
        </p:xfrm>
        <a:graphic>
          <a:graphicData uri="http://schemas.openxmlformats.org/drawingml/2006/table">
            <a:tbl>
              <a:tblPr/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Elevato grado di tolleranza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Moderato grado di  </a:t>
                      </a: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tolleranza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Minimo grado o assenza di </a:t>
                      </a: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tolleranza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Analgesia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Euforia, disforia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Obnubilamento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Sedazione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Depressione respiratoria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Effetto antidiuretico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Nausea e vomito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Effetto antitosse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Bradicardia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Miosi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Stipsi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Dipendenza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724400"/>
          </a:xfrm>
        </p:spPr>
        <p:txBody>
          <a:bodyPr/>
          <a:lstStyle/>
          <a:p>
            <a:pPr eaLnBrk="1" hangingPunct="1"/>
            <a:r>
              <a:rPr lang="it-IT" sz="2600">
                <a:ea typeface="Times New Roman" pitchFamily="108" charset="0"/>
                <a:cs typeface="Times New Roman" pitchFamily="108" charset="0"/>
              </a:rPr>
              <a:t>La dipendenza è causata dagli agonisti dei recettori µ, e la sindrome da astinenza viene precipitata dagli antagonisti di questi recettori.</a:t>
            </a:r>
            <a:endParaRPr lang="en-GB" sz="2600">
              <a:ea typeface="Times" pitchFamily="108" charset="0"/>
              <a:cs typeface="Times" pitchFamily="108" charset="0"/>
            </a:endParaRPr>
          </a:p>
          <a:p>
            <a:pPr lvl="1" eaLnBrk="1" hangingPunct="1"/>
            <a:r>
              <a:rPr lang="it-IT" sz="2200">
                <a:ea typeface="Times New Roman" pitchFamily="108" charset="0"/>
                <a:cs typeface="Times New Roman" pitchFamily="108" charset="0"/>
              </a:rPr>
              <a:t>Dipendenza fisica, sindrome d’astinenza</a:t>
            </a:r>
          </a:p>
          <a:p>
            <a:pPr lvl="1" eaLnBrk="1" hangingPunct="1"/>
            <a:r>
              <a:rPr lang="it-IT" sz="2200">
                <a:ea typeface="Times New Roman" pitchFamily="108" charset="0"/>
                <a:cs typeface="Times New Roman" pitchFamily="108" charset="0"/>
              </a:rPr>
              <a:t>Dipendenza psichica, associata al craving; ramente si manifesta in pazienti che assumono gli oppioidi come analgesici.</a:t>
            </a:r>
            <a:endParaRPr lang="en-GB" sz="2200">
              <a:ea typeface="Times" pitchFamily="108" charset="0"/>
              <a:cs typeface="Times" pitchFamily="108" charset="0"/>
            </a:endParaRPr>
          </a:p>
          <a:p>
            <a:pPr eaLnBrk="1" hangingPunct="1"/>
            <a:r>
              <a:rPr lang="it-IT" sz="2600">
                <a:ea typeface="Times New Roman" pitchFamily="108" charset="0"/>
                <a:cs typeface="Times New Roman" pitchFamily="108" charset="0"/>
              </a:rPr>
              <a:t>Gli agonisti dei recettori µ a lunga durata d'azione, come il metadone, possono essere utilizzati per alleviare i sintomi dell'astinenza.</a:t>
            </a:r>
            <a:endParaRPr lang="en-GB" sz="2600">
              <a:ea typeface="Times" pitchFamily="108" charset="0"/>
              <a:cs typeface="Times" pitchFamily="108" charset="0"/>
            </a:endParaRP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Dipendenza fisica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E’ una condizione che si sviluppa conseguentemente all’adattamento prodotto da un riequilibrio di meccanismi omeostatici in risposta all’uso ripetuto di farmaci.</a:t>
            </a:r>
          </a:p>
          <a:p>
            <a:pPr eaLnBrk="1" hangingPunct="1">
              <a:buFontTx/>
              <a:buNone/>
            </a:pP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Qualora la somministrazione del farmaco venga interrotta repentinamente si manifesta un nuovo sbilanciamento e i sistemi interessati devono nuovamente passare attraverso un processo di riadattamento e riequilibrio.</a:t>
            </a:r>
          </a:p>
          <a:p>
            <a:pPr eaLnBrk="1" hangingPunct="1">
              <a:buFontTx/>
              <a:buNone/>
            </a:pP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La comparsa di una sindrome di astinenza quando il farmaco viene sospeso repentinamente, è l’unica reale evidenza di dipendenza fisica.</a:t>
            </a: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3200"/>
            <a:ext cx="7772400" cy="1143000"/>
          </a:xfrm>
        </p:spPr>
        <p:txBody>
          <a:bodyPr/>
          <a:lstStyle/>
          <a:p>
            <a:pPr eaLnBrk="1" hangingPunct="1"/>
            <a:r>
              <a:rPr lang="it-IT" sz="28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I pazienti che assumono farmaci per le corrette indicazioni terapeutiche e a dosi appropriate possono anch’essi mostrare segni di tolleranza, dipendenza fisica e sindrome di astinenza nel caso che l’assunzione del farmaco venga interrotta repentinamente e non gradualmente.</a:t>
            </a:r>
            <a:br>
              <a:rPr lang="it-IT" sz="28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</a:br>
            <a:r>
              <a:rPr lang="it-IT" sz="28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Ciò non significa che siano tossico dipendenti; questi ultimi utilizzano le sostanze in senso d’abuso, a scopo non terapeutico e vanno incontro anche ad astinenza di tipo psichico.</a:t>
            </a: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>
            <a:extLst>
              <a:ext uri="{FF2B5EF4-FFF2-40B4-BE49-F238E27FC236}">
                <a16:creationId xmlns:a16="http://schemas.microsoft.com/office/drawing/2014/main" id="{899DE35C-3836-464F-AE19-1ABB1B33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altLang="it-IT" sz="3600" b="1"/>
              <a:t>Mortalità da abuso di oppiodi negli USA</a:t>
            </a:r>
          </a:p>
        </p:txBody>
      </p:sp>
      <p:sp>
        <p:nvSpPr>
          <p:cNvPr id="45059" name="Rettangolo 3">
            <a:extLst>
              <a:ext uri="{FF2B5EF4-FFF2-40B4-BE49-F238E27FC236}">
                <a16:creationId xmlns:a16="http://schemas.microsoft.com/office/drawing/2014/main" id="{D456B1E7-9BF6-4F6F-9438-7F7858C7E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583363"/>
            <a:ext cx="8839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https://www.washingtonpost.com/graphics/2019/national/fentanyl-epidemic-obama-administration/?utm_term=.e2b5e9f67f0d&amp;noredirect=on</a:t>
            </a:r>
          </a:p>
        </p:txBody>
      </p:sp>
      <p:pic>
        <p:nvPicPr>
          <p:cNvPr id="45060" name="Immagine 4">
            <a:extLst>
              <a:ext uri="{FF2B5EF4-FFF2-40B4-BE49-F238E27FC236}">
                <a16:creationId xmlns:a16="http://schemas.microsoft.com/office/drawing/2014/main" id="{0911BDA6-1EC6-4130-BC7B-C863A32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6295" r="24167" b="7037"/>
          <a:stretch>
            <a:fillRect/>
          </a:stretch>
        </p:blipFill>
        <p:spPr bwMode="auto">
          <a:xfrm>
            <a:off x="657935" y="908720"/>
            <a:ext cx="7828129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365CA4-BA37-48A2-BD60-62EA75C6A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37007" r="41337" b="6294"/>
          <a:stretch/>
        </p:blipFill>
        <p:spPr>
          <a:xfrm>
            <a:off x="2159732" y="108660"/>
            <a:ext cx="4824536" cy="51461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387C19-BD23-46E3-BD08-4AFE60490D0F}"/>
              </a:ext>
            </a:extLst>
          </p:cNvPr>
          <p:cNvSpPr txBox="1"/>
          <p:nvPr/>
        </p:nvSpPr>
        <p:spPr>
          <a:xfrm>
            <a:off x="0" y="53120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Il </a:t>
            </a:r>
            <a:r>
              <a:rPr lang="it-IT" sz="2000" dirty="0" err="1"/>
              <a:t>fentanile</a:t>
            </a:r>
            <a:r>
              <a:rPr lang="it-IT" sz="2000" dirty="0"/>
              <a:t> è circa 100 volte più efficace della morfina, ma ciò si traduce anche in un’aumentata letalità, se utilizzato in un contesto di abuso (in figura quantità letali di eroina e </a:t>
            </a:r>
            <a:r>
              <a:rPr lang="it-IT" sz="2000" dirty="0" err="1"/>
              <a:t>fentanile</a:t>
            </a:r>
            <a:r>
              <a:rPr lang="it-IT" sz="2000" dirty="0"/>
              <a:t>).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A7801D-E0CF-4877-B38E-B71409C649AF}"/>
              </a:ext>
            </a:extLst>
          </p:cNvPr>
          <p:cNvSpPr txBox="1"/>
          <p:nvPr/>
        </p:nvSpPr>
        <p:spPr>
          <a:xfrm>
            <a:off x="2591272" y="6384905"/>
            <a:ext cx="6552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/>
              <a:t>https://www.washingtonpost.com/graphics/2019/national/fentanyl-epidemic-obama-administration/?utm_term=.e2b5e9f67f0d&amp;noredirect=on</a:t>
            </a:r>
          </a:p>
        </p:txBody>
      </p:sp>
    </p:spTree>
    <p:extLst>
      <p:ext uri="{BB962C8B-B14F-4D97-AF65-F5344CB8AC3E}">
        <p14:creationId xmlns:p14="http://schemas.microsoft.com/office/powerpoint/2010/main" val="3646139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Sindrome d’astinenza da oppioidi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000" b="1">
                <a:ea typeface="ＭＳ Ｐゴシック" pitchFamily="112" charset="-128"/>
                <a:cs typeface="ＭＳ Ｐゴシック" pitchFamily="112" charset="-128"/>
              </a:rPr>
              <a:t>Sintomi</a:t>
            </a: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: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Craving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Irriquietezza, instabilità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Aumentata sensibilità al dolore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Nausea e crampi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Dolori muscolari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Umore disforico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Insonnia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Ansia</a:t>
            </a:r>
          </a:p>
          <a:p>
            <a:pPr eaLnBrk="1" hangingPunct="1">
              <a:buFontTx/>
              <a:buNone/>
            </a:pPr>
            <a:endParaRPr lang="it-IT" sz="2000">
              <a:ea typeface="ＭＳ Ｐゴシック" pitchFamily="112" charset="-128"/>
              <a:cs typeface="ＭＳ Ｐゴシック" pitchFamily="112" charset="-128"/>
            </a:endParaRP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000" b="1">
                <a:ea typeface="ＭＳ Ｐゴシック" pitchFamily="112" charset="-128"/>
                <a:cs typeface="ＭＳ Ｐゴシック" pitchFamily="112" charset="-128"/>
              </a:rPr>
              <a:t>Segni</a:t>
            </a: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: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Dilatazione pupillare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Sudorazione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Piloerezione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Tachicardia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Vomito e diarrea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Ipertensione arteriosa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Sbadigli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Febbre</a:t>
            </a:r>
          </a:p>
          <a:p>
            <a:pPr eaLnBrk="1" hangingPunct="1">
              <a:buFontTx/>
              <a:buNone/>
            </a:pPr>
            <a:endParaRPr lang="it-IT" sz="2000"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Intossicazione acuta da oppioidi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I pazienti che hanno assunto una dose troppo elevata di oppioidi, entrano in uno stato di stupore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Se la dose è ancora più elevata si va incontro al coma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frequenza respiratoria diminuisce e può comparire cianosi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pressione arteriosa cala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Le pupille divengono intensamente miotiche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Compare midriasi quando vi è un intenso stato di ipossia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Si riduce la formazione delle urine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temperatura corporea cala, la cute diventa umida e fredda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muscolatura scheletrica si rilassa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Compaiono i segni dello shock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morte può avvenire per insufficienza respiratoria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Anche quando vi è una ripresa della respirazione vi può essere morte del paziente dovuta alle complicazioni irreversibili venutesi a creare.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it-IT" sz="4200" dirty="0"/>
              <a:t>Sintesi di un mediatore peptidico</a:t>
            </a:r>
          </a:p>
        </p:txBody>
      </p:sp>
      <p:pic>
        <p:nvPicPr>
          <p:cNvPr id="3" name="Picture 2" descr="F69116-016-f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68937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3581400"/>
            <a:ext cx="162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 </a:t>
            </a:r>
            <a:r>
              <a:rPr lang="it-IT" sz="1400" dirty="0" err="1"/>
              <a:t>–</a:t>
            </a:r>
            <a:r>
              <a:rPr lang="it-IT" sz="1400" dirty="0"/>
              <a:t> 200 residui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4035623"/>
            <a:ext cx="168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Lys-Lys</a:t>
            </a:r>
            <a:r>
              <a:rPr lang="it-IT" sz="1400" dirty="0"/>
              <a:t> o </a:t>
            </a:r>
            <a:r>
              <a:rPr lang="it-IT" sz="1400" dirty="0" err="1"/>
              <a:t>Lys-Arg</a:t>
            </a:r>
            <a:endParaRPr lang="it-IT" sz="1400" dirty="0"/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Analgesici oppioidi in commercio in Italia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Alcaloidi naturali dell’oppio: morfina cloridrato, morfina solfato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della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fenilpiperidina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petidina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cloridrato,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fentanil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Durogesic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Fentanest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alfentanil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sufentanil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remifentanil</a:t>
            </a:r>
            <a:endParaRPr lang="it-IT" sz="2400" dirty="0">
              <a:solidFill>
                <a:srgbClr val="000000"/>
              </a:solidFill>
              <a:ea typeface="ＭＳ Ｐゴシック" pitchFamily="112" charset="-128"/>
              <a:cs typeface="ＭＳ Ｐゴシック" pitchFamily="112" charset="-128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della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difenilpropilamina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destropropossifene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Liberen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benzomorfano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pentazocina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Talwin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dell’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oripavina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buprenorfina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Temgesic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Codeina (+ paracetamolo: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Coefferalgan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Tachidol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Oxicodone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Oxycontin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Tramadolo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Contramal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 agonista debole, blocca la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ricaptazione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di serotonina </a:t>
            </a:r>
          </a:p>
          <a:p>
            <a:pPr eaLnBrk="1" hangingPunct="1"/>
            <a:endParaRPr lang="it-IT" sz="2400" dirty="0">
              <a:solidFill>
                <a:srgbClr val="000000"/>
              </a:solidFill>
              <a:ea typeface="ＭＳ Ｐゴシック" pitchFamily="112" charset="-128"/>
              <a:cs typeface="ＭＳ Ｐゴシック" pitchFamily="112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62391" y="1642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3076034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enza nome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3592513"/>
            <a:ext cx="891540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Eroina 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000">
                <a:ea typeface="ＭＳ Ｐゴシック" pitchFamily="108" charset="-128"/>
                <a:cs typeface="ＭＳ Ｐゴシック" pitchFamily="108" charset="-128"/>
              </a:rPr>
              <a:t>È molto più liposolubile della morfina e attraversa più rapidamente la BBB.</a:t>
            </a:r>
          </a:p>
          <a:p>
            <a:pPr eaLnBrk="1" hangingPunct="1">
              <a:lnSpc>
                <a:spcPct val="90000"/>
              </a:lnSpc>
            </a:pPr>
            <a:r>
              <a:rPr lang="it-IT" sz="2000">
                <a:ea typeface="ＭＳ Ｐゴシック" pitchFamily="108" charset="-128"/>
                <a:cs typeface="ＭＳ Ｐゴシック" pitchFamily="108" charset="-128"/>
              </a:rPr>
              <a:t>Di per sé è poco attiva, ma è un profarmaco della morfina</a:t>
            </a:r>
          </a:p>
        </p:txBody>
      </p:sp>
    </p:spTree>
    <p:extLst>
      <p:ext uri="{BB962C8B-B14F-4D97-AF65-F5344CB8AC3E}">
        <p14:creationId xmlns:p14="http://schemas.microsoft.com/office/powerpoint/2010/main" val="2661297535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Metadone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>
                <a:ea typeface="ＭＳ Ｐゴシック" pitchFamily="108" charset="-128"/>
                <a:cs typeface="ＭＳ Ｐゴシック" pitchFamily="108" charset="-128"/>
              </a:rPr>
              <a:t>Composto di sintesi a lunga durata d’azione, agonista dei recettori </a:t>
            </a:r>
            <a:r>
              <a:rPr lang="it-IT" sz="2800">
                <a:latin typeface="Lucida Grande" pitchFamily="108" charset="0"/>
                <a:ea typeface="Arial" pitchFamily="108" charset="0"/>
                <a:cs typeface="Arial" pitchFamily="108" charset="0"/>
              </a:rPr>
              <a:t>μ</a:t>
            </a:r>
            <a:r>
              <a:rPr lang="it-IT" sz="2800">
                <a:ea typeface="Arial" pitchFamily="108" charset="0"/>
                <a:cs typeface="Arial" pitchFamily="108" charset="0"/>
              </a:rPr>
              <a:t>, le cui azioni farmacologiche sono molto simili a quelle della morfina</a:t>
            </a:r>
            <a:endParaRPr lang="it-IT" sz="280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37892" name="Picture 4" descr="Senza nome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344863"/>
            <a:ext cx="86868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972888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6400800" cy="533400"/>
          </a:xfrm>
        </p:spPr>
        <p:txBody>
          <a:bodyPr/>
          <a:lstStyle/>
          <a:p>
            <a:pPr algn="l"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Farmacocinetica della </a:t>
            </a:r>
            <a:br>
              <a:rPr lang="it-IT">
                <a:ea typeface="ＭＳ Ｐゴシック" pitchFamily="108" charset="-128"/>
                <a:cs typeface="ＭＳ Ｐゴシック" pitchFamily="108" charset="-128"/>
              </a:rPr>
            </a:br>
            <a:r>
              <a:rPr lang="it-IT">
                <a:ea typeface="ＭＳ Ｐゴシック" pitchFamily="108" charset="-128"/>
                <a:cs typeface="ＭＳ Ｐゴシック" pitchFamily="108" charset="-128"/>
              </a:rPr>
              <a:t>morfina e degli oppiacei</a:t>
            </a:r>
          </a:p>
        </p:txBody>
      </p:sp>
      <p:pic>
        <p:nvPicPr>
          <p:cNvPr id="56323" name="Picture 4" descr="vie di somm metabolismo"/>
          <p:cNvPicPr>
            <a:picLocks noChangeAspect="1" noChangeArrowheads="1"/>
          </p:cNvPicPr>
          <p:nvPr/>
        </p:nvPicPr>
        <p:blipFill>
          <a:blip r:embed="rId3"/>
          <a:srcRect l="3703" t="9520" r="51852" b="2107"/>
          <a:stretch>
            <a:fillRect/>
          </a:stretch>
        </p:blipFill>
        <p:spPr bwMode="auto">
          <a:xfrm>
            <a:off x="152400" y="2362200"/>
            <a:ext cx="27908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5" descr="vie di somministrazione"/>
          <p:cNvPicPr>
            <a:picLocks noChangeAspect="1" noChangeArrowheads="1"/>
          </p:cNvPicPr>
          <p:nvPr/>
        </p:nvPicPr>
        <p:blipFill>
          <a:blip r:embed="rId4"/>
          <a:srcRect l="29730" t="4485" r="1826" b="1207"/>
          <a:stretch>
            <a:fillRect/>
          </a:stretch>
        </p:blipFill>
        <p:spPr bwMode="auto">
          <a:xfrm>
            <a:off x="3033713" y="2305050"/>
            <a:ext cx="42814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6" descr="1405 Morphine pump [Converted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152400"/>
            <a:ext cx="19573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6156176" y="4437112"/>
            <a:ext cx="9406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Spray nasale</a:t>
            </a:r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940050" y="1676400"/>
            <a:ext cx="3238500" cy="528638"/>
            <a:chOff x="0" y="0"/>
            <a:chExt cx="2039" cy="333"/>
          </a:xfrm>
        </p:grpSpPr>
        <p:sp>
          <p:nvSpPr>
            <p:cNvPr id="60421" name="Rectangle 5"/>
            <p:cNvSpPr>
              <a:spLocks/>
            </p:cNvSpPr>
            <p:nvPr/>
          </p:nvSpPr>
          <p:spPr bwMode="auto">
            <a:xfrm>
              <a:off x="0" y="0"/>
              <a:ext cx="2026" cy="333"/>
            </a:xfrm>
            <a:prstGeom prst="rect">
              <a:avLst/>
            </a:prstGeom>
            <a:solidFill>
              <a:srgbClr val="FFFFFF"/>
            </a:solidFill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22" name="Rectangle 6"/>
            <p:cNvSpPr>
              <a:spLocks/>
            </p:cNvSpPr>
            <p:nvPr/>
          </p:nvSpPr>
          <p:spPr bwMode="auto">
            <a:xfrm>
              <a:off x="0" y="0"/>
              <a:ext cx="2039" cy="21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>
              <a:prstTxWarp prst="textNoShape">
                <a:avLst/>
              </a:prstTxWarp>
            </a:bodyPr>
            <a:lstStyle/>
            <a:p>
              <a:pPr marL="381000" indent="-339725">
                <a:spcBef>
                  <a:spcPts val="600"/>
                </a:spcBef>
                <a:tabLst>
                  <a:tab pos="381000" algn="l"/>
                  <a:tab pos="825500" algn="l"/>
                  <a:tab pos="1282700" algn="l"/>
                  <a:tab pos="1727200" algn="l"/>
                  <a:tab pos="2171700" algn="l"/>
                  <a:tab pos="2628900" algn="l"/>
                  <a:tab pos="3073400" algn="l"/>
                  <a:tab pos="3530600" algn="l"/>
                  <a:tab pos="3975100" algn="l"/>
                  <a:tab pos="4419600" algn="l"/>
                  <a:tab pos="4876800" algn="l"/>
                  <a:tab pos="5321300" algn="l"/>
                  <a:tab pos="5765800" algn="l"/>
                  <a:tab pos="6223000" algn="l"/>
                  <a:tab pos="6667500" algn="l"/>
                  <a:tab pos="7124700" algn="l"/>
                  <a:tab pos="7569200" algn="l"/>
                  <a:tab pos="8013700" algn="l"/>
                  <a:tab pos="8470900" algn="l"/>
                  <a:tab pos="8915400" algn="l"/>
                  <a:tab pos="9359900" algn="l"/>
                  <a:tab pos="9474200" algn="l"/>
                  <a:tab pos="10058400" algn="l"/>
                </a:tabLst>
              </a:pPr>
              <a:r>
                <a:rPr lang="en-US" sz="2400">
                  <a:solidFill>
                    <a:srgbClr val="000066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Formulazioni ORALI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35625" y="2636838"/>
            <a:ext cx="2997200" cy="576262"/>
            <a:chOff x="0" y="0"/>
            <a:chExt cx="1888" cy="363"/>
          </a:xfrm>
        </p:grpSpPr>
        <p:sp>
          <p:nvSpPr>
            <p:cNvPr id="60424" name="Rectangle 8"/>
            <p:cNvSpPr>
              <a:spLocks/>
            </p:cNvSpPr>
            <p:nvPr/>
          </p:nvSpPr>
          <p:spPr bwMode="auto">
            <a:xfrm>
              <a:off x="2" y="0"/>
              <a:ext cx="1868" cy="363"/>
            </a:xfrm>
            <a:prstGeom prst="rect">
              <a:avLst/>
            </a:prstGeom>
            <a:solidFill>
              <a:srgbClr val="FFFFFF"/>
            </a:solidFill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25" name="Rectangle 9"/>
            <p:cNvSpPr>
              <a:spLocks/>
            </p:cNvSpPr>
            <p:nvPr/>
          </p:nvSpPr>
          <p:spPr bwMode="auto">
            <a:xfrm>
              <a:off x="0" y="57"/>
              <a:ext cx="1888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 anchor="ctr">
              <a:prstTxWarp prst="textNoShape">
                <a:avLst/>
              </a:prstTxWarp>
            </a:bodyPr>
            <a:lstStyle/>
            <a:p>
              <a:pPr marL="41275" algn="ctr">
                <a:tabLst>
                  <a:tab pos="38100" algn="l"/>
                  <a:tab pos="495300" algn="l"/>
                  <a:tab pos="939800" algn="l"/>
                  <a:tab pos="1384300" algn="l"/>
                  <a:tab pos="1841500" algn="l"/>
                  <a:tab pos="2286000" algn="l"/>
                  <a:tab pos="2730500" algn="l"/>
                  <a:tab pos="3187700" algn="l"/>
                  <a:tab pos="3632200" algn="l"/>
                  <a:tab pos="4089400" algn="l"/>
                  <a:tab pos="4533900" algn="l"/>
                  <a:tab pos="4978400" algn="l"/>
                  <a:tab pos="5435600" algn="l"/>
                  <a:tab pos="5880100" algn="l"/>
                  <a:tab pos="6324600" algn="l"/>
                  <a:tab pos="6781800" algn="l"/>
                  <a:tab pos="7226300" algn="l"/>
                  <a:tab pos="7683500" algn="l"/>
                  <a:tab pos="8128000" algn="l"/>
                  <a:tab pos="8572500" algn="l"/>
                  <a:tab pos="9029700" algn="l"/>
                  <a:tab pos="9029700" algn="l"/>
                  <a:tab pos="9144000" algn="l"/>
                </a:tabLst>
              </a:pPr>
              <a:r>
                <a:rPr lang="en-US" sz="28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ORAMORPH</a:t>
              </a:r>
              <a:r>
                <a:rPr lang="en-US" sz="2800" baseline="300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®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716463" y="3584575"/>
            <a:ext cx="4267200" cy="2282825"/>
            <a:chOff x="0" y="0"/>
            <a:chExt cx="2688" cy="1438"/>
          </a:xfrm>
        </p:grpSpPr>
        <p:sp>
          <p:nvSpPr>
            <p:cNvPr id="60427" name="Rectangle 11"/>
            <p:cNvSpPr>
              <a:spLocks/>
            </p:cNvSpPr>
            <p:nvPr/>
          </p:nvSpPr>
          <p:spPr bwMode="auto">
            <a:xfrm>
              <a:off x="0" y="0"/>
              <a:ext cx="2676" cy="1438"/>
            </a:xfrm>
            <a:prstGeom prst="rect">
              <a:avLst/>
            </a:prstGeom>
            <a:noFill/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28" name="Rectangle 12"/>
            <p:cNvSpPr>
              <a:spLocks/>
            </p:cNvSpPr>
            <p:nvPr/>
          </p:nvSpPr>
          <p:spPr bwMode="auto">
            <a:xfrm>
              <a:off x="0" y="0"/>
              <a:ext cx="2688" cy="12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>
              <a:prstTxWarp prst="textNoShape">
                <a:avLst/>
              </a:prstTxWarp>
            </a:bodyPr>
            <a:lstStyle/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Azione rapida</a:t>
              </a: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 	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Per ricerca dose corretta  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Utile per esacerbazioni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Picco tra 20-90 min dalla somministrazione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38163" y="2708275"/>
            <a:ext cx="3340100" cy="546100"/>
            <a:chOff x="0" y="0"/>
            <a:chExt cx="2104" cy="344"/>
          </a:xfrm>
        </p:grpSpPr>
        <p:sp>
          <p:nvSpPr>
            <p:cNvPr id="60430" name="Rectangle 14"/>
            <p:cNvSpPr>
              <a:spLocks/>
            </p:cNvSpPr>
            <p:nvPr/>
          </p:nvSpPr>
          <p:spPr bwMode="auto">
            <a:xfrm>
              <a:off x="0" y="0"/>
              <a:ext cx="2087" cy="344"/>
            </a:xfrm>
            <a:prstGeom prst="rect">
              <a:avLst/>
            </a:prstGeom>
            <a:solidFill>
              <a:srgbClr val="FFFFFF"/>
            </a:solidFill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31" name="Rectangle 15"/>
            <p:cNvSpPr>
              <a:spLocks/>
            </p:cNvSpPr>
            <p:nvPr/>
          </p:nvSpPr>
          <p:spPr bwMode="auto">
            <a:xfrm>
              <a:off x="0" y="48"/>
              <a:ext cx="2104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 anchor="ctr">
              <a:prstTxWarp prst="textNoShape">
                <a:avLst/>
              </a:prstTxWarp>
            </a:bodyPr>
            <a:lstStyle/>
            <a:p>
              <a:pPr marL="41275" algn="ctr">
                <a:tabLst>
                  <a:tab pos="38100" algn="l"/>
                  <a:tab pos="495300" algn="l"/>
                  <a:tab pos="939800" algn="l"/>
                  <a:tab pos="1384300" algn="l"/>
                  <a:tab pos="1841500" algn="l"/>
                  <a:tab pos="2286000" algn="l"/>
                  <a:tab pos="2730500" algn="l"/>
                  <a:tab pos="3187700" algn="l"/>
                  <a:tab pos="3632200" algn="l"/>
                  <a:tab pos="4089400" algn="l"/>
                  <a:tab pos="4533900" algn="l"/>
                  <a:tab pos="4978400" algn="l"/>
                  <a:tab pos="5435600" algn="l"/>
                  <a:tab pos="5880100" algn="l"/>
                  <a:tab pos="6324600" algn="l"/>
                  <a:tab pos="6781800" algn="l"/>
                  <a:tab pos="7226300" algn="l"/>
                  <a:tab pos="7683500" algn="l"/>
                  <a:tab pos="8128000" algn="l"/>
                  <a:tab pos="8572500" algn="l"/>
                  <a:tab pos="9029700" algn="l"/>
                  <a:tab pos="9029700" algn="l"/>
                  <a:tab pos="9144000" algn="l"/>
                </a:tabLst>
              </a:pPr>
              <a:r>
                <a:rPr lang="en-US" sz="24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Ms Contin</a:t>
              </a:r>
              <a:r>
                <a:rPr lang="en-US" sz="2400" baseline="300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®</a:t>
              </a:r>
              <a:r>
                <a:rPr lang="en-US" sz="2800" baseline="300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304800" y="3581400"/>
            <a:ext cx="3860800" cy="2016125"/>
            <a:chOff x="0" y="0"/>
            <a:chExt cx="2432" cy="1270"/>
          </a:xfrm>
        </p:grpSpPr>
        <p:sp>
          <p:nvSpPr>
            <p:cNvPr id="60433" name="Rectangle 17"/>
            <p:cNvSpPr>
              <a:spLocks/>
            </p:cNvSpPr>
            <p:nvPr/>
          </p:nvSpPr>
          <p:spPr bwMode="auto">
            <a:xfrm>
              <a:off x="0" y="0"/>
              <a:ext cx="2420" cy="1270"/>
            </a:xfrm>
            <a:prstGeom prst="rect">
              <a:avLst/>
            </a:prstGeom>
            <a:noFill/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34" name="Rectangle 18"/>
            <p:cNvSpPr>
              <a:spLocks/>
            </p:cNvSpPr>
            <p:nvPr/>
          </p:nvSpPr>
          <p:spPr bwMode="auto">
            <a:xfrm>
              <a:off x="0" y="0"/>
              <a:ext cx="2432" cy="1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>
              <a:prstTxWarp prst="textNoShape">
                <a:avLst/>
              </a:prstTxWarp>
            </a:bodyPr>
            <a:lstStyle/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381000" algn="l"/>
                  <a:tab pos="381000" algn="l"/>
                  <a:tab pos="381000" algn="l"/>
                  <a:tab pos="381000" algn="l"/>
                  <a:tab pos="825500" algn="l"/>
                  <a:tab pos="825500" algn="l"/>
                  <a:tab pos="825500" algn="l"/>
                  <a:tab pos="825500" algn="l"/>
                  <a:tab pos="1282700" algn="l"/>
                  <a:tab pos="1282700" algn="l"/>
                  <a:tab pos="1282700" algn="l"/>
                  <a:tab pos="1282700" algn="l"/>
                  <a:tab pos="1727200" algn="l"/>
                  <a:tab pos="1727200" algn="l"/>
                  <a:tab pos="1727200" algn="l"/>
                  <a:tab pos="1727200" algn="l"/>
                  <a:tab pos="2171700" algn="l"/>
                  <a:tab pos="2171700" algn="l"/>
                  <a:tab pos="2171700" algn="l"/>
                  <a:tab pos="2171700" algn="l"/>
                  <a:tab pos="2628900" algn="l"/>
                  <a:tab pos="2628900" algn="l"/>
                  <a:tab pos="2628900" algn="l"/>
                  <a:tab pos="2628900" algn="l"/>
                  <a:tab pos="3073400" algn="l"/>
                  <a:tab pos="3073400" algn="l"/>
                  <a:tab pos="3073400" algn="l"/>
                  <a:tab pos="3073400" algn="l"/>
                  <a:tab pos="3530600" algn="l"/>
                  <a:tab pos="3530600" algn="l"/>
                  <a:tab pos="3530600" algn="l"/>
                  <a:tab pos="35306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A </a:t>
              </a:r>
              <a:r>
                <a:rPr 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lento rilascio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381000" algn="l"/>
                  <a:tab pos="381000" algn="l"/>
                  <a:tab pos="381000" algn="l"/>
                  <a:tab pos="381000" algn="l"/>
                  <a:tab pos="825500" algn="l"/>
                  <a:tab pos="825500" algn="l"/>
                  <a:tab pos="825500" algn="l"/>
                  <a:tab pos="825500" algn="l"/>
                  <a:tab pos="1282700" algn="l"/>
                  <a:tab pos="1282700" algn="l"/>
                  <a:tab pos="1282700" algn="l"/>
                  <a:tab pos="1282700" algn="l"/>
                  <a:tab pos="1727200" algn="l"/>
                  <a:tab pos="1727200" algn="l"/>
                  <a:tab pos="1727200" algn="l"/>
                  <a:tab pos="1727200" algn="l"/>
                  <a:tab pos="2171700" algn="l"/>
                  <a:tab pos="2171700" algn="l"/>
                  <a:tab pos="2171700" algn="l"/>
                  <a:tab pos="2171700" algn="l"/>
                  <a:tab pos="2628900" algn="l"/>
                  <a:tab pos="2628900" algn="l"/>
                  <a:tab pos="2628900" algn="l"/>
                  <a:tab pos="2628900" algn="l"/>
                  <a:tab pos="3073400" algn="l"/>
                  <a:tab pos="3073400" algn="l"/>
                  <a:tab pos="3073400" algn="l"/>
                  <a:tab pos="3073400" algn="l"/>
                  <a:tab pos="3530600" algn="l"/>
                  <a:tab pos="3530600" algn="l"/>
                  <a:tab pos="3530600" algn="l"/>
                  <a:tab pos="35306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Picco tra 150 min 200 min </a:t>
              </a:r>
              <a:r>
                <a:rPr lang="en-US" sz="18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( 2-3 volte + tardi dell’Oramorph)</a:t>
              </a: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e secondo picco 4 -6 ore</a:t>
              </a:r>
            </a:p>
          </p:txBody>
        </p:sp>
      </p:grpSp>
      <p:pic>
        <p:nvPicPr>
          <p:cNvPr id="60436" name="Picture 2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966913" cy="2276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60437" name="Rectangle 21"/>
          <p:cNvSpPr>
            <a:spLocks/>
          </p:cNvSpPr>
          <p:nvPr/>
        </p:nvSpPr>
        <p:spPr bwMode="auto">
          <a:xfrm>
            <a:off x="304800" y="5943600"/>
            <a:ext cx="3276600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Compresse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da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15, 30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60 mg </a:t>
            </a:r>
          </a:p>
        </p:txBody>
      </p:sp>
      <p:sp>
        <p:nvSpPr>
          <p:cNvPr id="60438" name="Rectangle 22"/>
          <p:cNvSpPr>
            <a:spLocks/>
          </p:cNvSpPr>
          <p:nvPr/>
        </p:nvSpPr>
        <p:spPr bwMode="auto">
          <a:xfrm>
            <a:off x="4660900" y="6083300"/>
            <a:ext cx="4330700" cy="774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Sol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orale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5 ml  con 10 mg, 30 mg, 100 mg</a:t>
            </a:r>
          </a:p>
        </p:txBody>
      </p:sp>
      <p:sp>
        <p:nvSpPr>
          <p:cNvPr id="60439" name="Rectangle 23"/>
          <p:cNvSpPr>
            <a:spLocks/>
          </p:cNvSpPr>
          <p:nvPr/>
        </p:nvSpPr>
        <p:spPr bwMode="auto">
          <a:xfrm>
            <a:off x="2590800" y="381000"/>
            <a:ext cx="2765425" cy="431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1" dirty="0" err="1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Morfina</a:t>
            </a:r>
            <a:r>
              <a:rPr lang="en-US" sz="2400" b="1" dirty="0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 fl </a:t>
            </a:r>
            <a:r>
              <a:rPr lang="en-US" sz="2400" b="1" dirty="0" err="1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ev</a:t>
            </a:r>
            <a:r>
              <a:rPr lang="en-US" sz="2400" b="1" dirty="0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 10 mg</a:t>
            </a:r>
            <a:r>
              <a:rPr lang="en-US" dirty="0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vie di somm metabolis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93663"/>
            <a:ext cx="8382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44521" y="2438400"/>
            <a:ext cx="234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Biodisponibilità orale 25%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5235" y="1775690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Fentanyl</a:t>
            </a:r>
            <a:r>
              <a:rPr lang="it-IT" sz="1400" dirty="0"/>
              <a:t> </a:t>
            </a:r>
            <a:r>
              <a:rPr lang="it-IT" sz="1400" dirty="0" err="1"/>
              <a:t>nasal</a:t>
            </a:r>
            <a:r>
              <a:rPr lang="it-IT" sz="1400" dirty="0"/>
              <a:t> spray</a:t>
            </a:r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1408 Opoids time to peak [Con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738" y="76200"/>
            <a:ext cx="6232525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000" b="1" dirty="0">
                <a:ea typeface="ＭＳ Ｐゴシック" pitchFamily="112" charset="-128"/>
                <a:cs typeface="ＭＳ Ｐゴシック" pitchFamily="112" charset="-128"/>
              </a:rPr>
              <a:t>Metadone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Principalmente agonista 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 con proprietà farmacologiche simili a quelle della morfina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Assorbito per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os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con picco plasmatico dopo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4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ore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90% legato alle proteine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Sottoposto a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biotrasformazione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epatica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Emivita 15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–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40 ore</a:t>
            </a:r>
          </a:p>
          <a:p>
            <a:pPr eaLnBrk="1" hangingPunct="1">
              <a:lnSpc>
                <a:spcPct val="90000"/>
              </a:lnSpc>
            </a:pPr>
            <a:endParaRPr lang="it-IT" sz="2000" dirty="0">
              <a:ea typeface="ＭＳ Ｐゴシック" pitchFamily="112" charset="-128"/>
              <a:cs typeface="ＭＳ Ｐゴシック" pitchFamily="112" charset="-128"/>
              <a:sym typeface="Symbol" pitchFamily="112" charset="2"/>
            </a:endParaRPr>
          </a:p>
          <a:p>
            <a:pPr marL="381000">
              <a:spcBef>
                <a:spcPct val="0"/>
              </a:spcBef>
              <a:buNone/>
            </a:pPr>
            <a:r>
              <a:rPr lang="en-US" sz="2000" b="1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Fentanil</a:t>
            </a:r>
            <a:endParaRPr lang="en-US" sz="2000" b="1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Oppioide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sintetico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molto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liposolubile</a:t>
            </a:r>
            <a:endParaRPr lang="en-US" sz="2000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Rapida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insorgenza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breve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durata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d’azione</a:t>
            </a: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50-100 volte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più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potente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della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morfina</a:t>
            </a: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Non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rilascia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istamina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,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meno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effetti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cardiovascolari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della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morfina</a:t>
            </a: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Analgesia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depressione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respiratoria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dose-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dipendente</a:t>
            </a:r>
            <a:endParaRPr lang="en-US" sz="2000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endParaRPr lang="en-US" sz="2000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  <a:buNone/>
            </a:pPr>
            <a:r>
              <a:rPr lang="it-IT" sz="2000" b="1" dirty="0" err="1">
                <a:ea typeface="ＭＳ Ｐゴシック" pitchFamily="112" charset="-128"/>
                <a:cs typeface="ＭＳ Ｐゴシック" pitchFamily="112" charset="-128"/>
              </a:rPr>
              <a:t>Fentanil</a:t>
            </a:r>
            <a:r>
              <a:rPr lang="it-IT" sz="2000" b="1" dirty="0"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petidina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e</a:t>
            </a:r>
            <a:r>
              <a:rPr lang="it-IT" sz="2000" b="1" dirty="0">
                <a:ea typeface="ＭＳ Ｐゴシック" pitchFamily="112" charset="-128"/>
                <a:cs typeface="ＭＳ Ｐゴシック" pitchFamily="112" charset="-128"/>
              </a:rPr>
              <a:t> </a:t>
            </a:r>
            <a:r>
              <a:rPr lang="it-IT" sz="2000" b="1" dirty="0" err="1">
                <a:ea typeface="ＭＳ Ｐゴシック" pitchFamily="112" charset="-128"/>
                <a:cs typeface="ＭＳ Ｐゴシック" pitchFamily="112" charset="-128"/>
              </a:rPr>
              <a:t>tramadolo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hanno anche azione di inibizione della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ricaptazione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delle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monoamine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che ne potenzia l’attività analgesica. Possibili interazioni con farmaci antidepressivi ed inibitori delle MAO</a:t>
            </a:r>
          </a:p>
          <a:p>
            <a:pPr marL="381000">
              <a:spcBef>
                <a:spcPct val="0"/>
              </a:spcBef>
            </a:pP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000" dirty="0"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2400" cy="720080"/>
          </a:xfrm>
        </p:spPr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Usi terapeutici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352928" cy="5256584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Dolore acuto e cronico: somministrabile per qualunque via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Sia nella terapia del dolore che nell’edema polmonare, sono certamente utili anche gli effetti sull’umore (euforia, sedazione ecc.)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Nel dolore cronico la posologia va aggiustata tenendo presente che il dolore deve essere soppresso sempre e che è più facile evitare la ricomparsa del dolore piuttosto che lenirlo, cercare di mantenere il più costanti possibile le concentrazioni plasmatiche del farmaco.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 inizia con una dose standard del farmaco scelto.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 osserva la comparsa, l’intensità e la durata dell’effetto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 somministra una seconda dose  e così via.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Nei giorni successivi se le posologie non riescono a controllare costantemente il dolore, si aumentano i dosaggi o si riduce l’intervallo di tempo fra una dose e l’altra</a:t>
            </a:r>
          </a:p>
          <a:p>
            <a:pPr eaLnBrk="1" hangingPunct="1">
              <a:lnSpc>
                <a:spcPct val="90000"/>
              </a:lnSpc>
            </a:pPr>
            <a:endParaRPr lang="it-IT" sz="2400" dirty="0">
              <a:ea typeface="ＭＳ Ｐゴシック" pitchFamily="112" charset="-128"/>
              <a:cs typeface="ＭＳ Ｐゴシック" pitchFamily="112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400" dirty="0"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Usi terapeutici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Edema polmonare acuto (ridotta percezione dell’ostacolata funzione respiratoria, ridotto precarico e </a:t>
            </a:r>
            <a:r>
              <a:rPr lang="it-IT" sz="2400" dirty="0" err="1">
                <a:ea typeface="ＭＳ Ｐゴシック" pitchFamily="112" charset="-128"/>
                <a:cs typeface="ＭＳ Ｐゴシック" pitchFamily="112" charset="-128"/>
              </a:rPr>
              <a:t>postcarico</a:t>
            </a: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) particolarmente utile nel dolore da ischemia miocardica associato a edema polmonare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Tosse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In anestesia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In associazione con altri anestetici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Da soli ad alte dosi (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fentanil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), in cardiochirurgia o in interventi in cui è importante limitare la depressione cardiovascolare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Nell’anestesia epidurale e subaracnoidea</a:t>
            </a:r>
          </a:p>
        </p:txBody>
      </p:sp>
    </p:spTree>
    <p:extLst>
      <p:ext uri="{BB962C8B-B14F-4D97-AF65-F5344CB8AC3E}">
        <p14:creationId xmlns:p14="http://schemas.microsoft.com/office/powerpoint/2010/main" val="457196497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it-IT" dirty="0">
                <a:ea typeface="Times New Roman" pitchFamily="108" charset="0"/>
                <a:cs typeface="Times New Roman" pitchFamily="108" charset="0"/>
              </a:rPr>
              <a:t>Peptidi oppioidi endogeni</a:t>
            </a:r>
            <a:endParaRPr lang="it-IT" dirty="0">
              <a:ea typeface="Times" pitchFamily="108" charset="0"/>
              <a:cs typeface="Times" pitchFamily="108" charset="0"/>
            </a:endParaRPr>
          </a:p>
        </p:txBody>
      </p:sp>
      <p:graphicFrame>
        <p:nvGraphicFramePr>
          <p:cNvPr id="622596" name="Group 4"/>
          <p:cNvGraphicFramePr>
            <a:graphicFrameLocks noGrp="1"/>
          </p:cNvGraphicFramePr>
          <p:nvPr/>
        </p:nvGraphicFramePr>
        <p:xfrm>
          <a:off x="304800" y="2714625"/>
          <a:ext cx="8534400" cy="3950208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itchFamily="108" charset="0"/>
                          <a:cs typeface="Arial" pitchFamily="108" charset="0"/>
                        </a:rPr>
                        <a:t>Pro-opiomelanocortina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Arial" pitchFamily="108" charset="0"/>
                        <a:cs typeface="Arial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β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-Endorfina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Tyr-Gly-Gly-Phe-Met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-Thr-Ser-Glu-Lys-Ser-Gln-Thr-Pro-Leu-Val-Thr-Leu-Phe-Lys-Asn-Ala-Ile-Ile-Lys-Asn-Ala-Tyr-Lys-Lys-Gly-Glu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Pro-encefalina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[Leu</a:t>
                      </a:r>
                      <a:r>
                        <a:rPr kumimoji="0" lang="it-IT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5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]encefalina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[Met</a:t>
                      </a:r>
                      <a:r>
                        <a:rPr kumimoji="0" lang="it-IT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5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]encefalina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Tyr-Gly-Gly-Phe-Met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Pro-dinorfina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Dinorfina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A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Dinorfina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B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α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-Neoendorfina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β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-Neoendorfina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-Arg-Arg-Ile-Arg-Pro-Lys-Leu-Lys-Trp-Asp-Asn-Gln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-Arg-Arg-Gln-Phe-Lys-Val-Val-Thr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-Arg-Lys-Tyr-Pro-Lys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-Arg-Lys-Tyr-Pro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Pro-orfanina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Orfanina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FQ/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Nocicettina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Phe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Gly-Gly-Phe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-Thr-Gly-Ala-Arg-Lys-Ser-Ala-Arg-Lys-Leu-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Ala-Asn-Gln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 rot="16200000">
            <a:off x="4000499" y="1409700"/>
            <a:ext cx="304800" cy="1905001"/>
          </a:xfrm>
          <a:prstGeom prst="rightBrace">
            <a:avLst>
              <a:gd name="adj1" fmla="val 8333"/>
              <a:gd name="adj2" fmla="val 52806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" name="TextBox 7"/>
          <p:cNvSpPr txBox="1"/>
          <p:nvPr/>
        </p:nvSpPr>
        <p:spPr>
          <a:xfrm>
            <a:off x="3273042" y="1752600"/>
            <a:ext cx="186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motivo oppioide</a:t>
            </a: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304800" y="304800"/>
            <a:ext cx="8731249" cy="6421438"/>
            <a:chOff x="0" y="-38"/>
            <a:chExt cx="5500" cy="4045"/>
          </a:xfrm>
        </p:grpSpPr>
        <p:sp>
          <p:nvSpPr>
            <p:cNvPr id="63491" name="Rectangle 3"/>
            <p:cNvSpPr>
              <a:spLocks/>
            </p:cNvSpPr>
            <p:nvPr/>
          </p:nvSpPr>
          <p:spPr bwMode="auto">
            <a:xfrm>
              <a:off x="4439" y="3680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100</a:t>
              </a:r>
            </a:p>
          </p:txBody>
        </p:sp>
        <p:sp>
          <p:nvSpPr>
            <p:cNvPr id="63492" name="Rectangle 4"/>
            <p:cNvSpPr>
              <a:spLocks/>
            </p:cNvSpPr>
            <p:nvPr/>
          </p:nvSpPr>
          <p:spPr bwMode="auto">
            <a:xfrm>
              <a:off x="1373" y="3680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150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0" y="3680"/>
              <a:ext cx="1392" cy="326"/>
              <a:chOff x="0" y="0"/>
              <a:chExt cx="1392" cy="326"/>
            </a:xfrm>
          </p:grpSpPr>
          <p:sp>
            <p:nvSpPr>
              <p:cNvPr id="63493" name="Rectangle 5"/>
              <p:cNvSpPr>
                <a:spLocks/>
              </p:cNvSpPr>
              <p:nvPr/>
            </p:nvSpPr>
            <p:spPr bwMode="auto">
              <a:xfrm>
                <a:off x="0" y="0"/>
                <a:ext cx="1374" cy="326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494" name="Rectangle 6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Tramadolo</a:t>
                </a:r>
              </a:p>
            </p:txBody>
          </p:sp>
        </p:grpSp>
        <p:sp>
          <p:nvSpPr>
            <p:cNvPr id="63496" name="Rectangle 8"/>
            <p:cNvSpPr>
              <a:spLocks/>
            </p:cNvSpPr>
            <p:nvPr/>
          </p:nvSpPr>
          <p:spPr bwMode="auto">
            <a:xfrm>
              <a:off x="4439" y="3353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75 mg</a:t>
              </a:r>
            </a:p>
          </p:txBody>
        </p:sp>
        <p:sp>
          <p:nvSpPr>
            <p:cNvPr id="63497" name="Rectangle 9"/>
            <p:cNvSpPr>
              <a:spLocks/>
            </p:cNvSpPr>
            <p:nvPr/>
          </p:nvSpPr>
          <p:spPr bwMode="auto">
            <a:xfrm>
              <a:off x="3532" y="335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498" name="Rectangle 10"/>
            <p:cNvSpPr>
              <a:spLocks/>
            </p:cNvSpPr>
            <p:nvPr/>
          </p:nvSpPr>
          <p:spPr bwMode="auto">
            <a:xfrm>
              <a:off x="3009" y="3353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499" name="Rectangle 11"/>
            <p:cNvSpPr>
              <a:spLocks/>
            </p:cNvSpPr>
            <p:nvPr/>
          </p:nvSpPr>
          <p:spPr bwMode="auto">
            <a:xfrm>
              <a:off x="2102" y="335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00" name="Rectangle 12"/>
            <p:cNvSpPr>
              <a:spLocks/>
            </p:cNvSpPr>
            <p:nvPr/>
          </p:nvSpPr>
          <p:spPr bwMode="auto">
            <a:xfrm>
              <a:off x="1373" y="3353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300 mg</a:t>
              </a: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3353"/>
              <a:ext cx="1392" cy="327"/>
              <a:chOff x="0" y="0"/>
              <a:chExt cx="1392" cy="327"/>
            </a:xfrm>
          </p:grpSpPr>
          <p:sp>
            <p:nvSpPr>
              <p:cNvPr id="63501" name="Rectangle 13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02" name="Rectangle 14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Petidina*</a:t>
                </a:r>
              </a:p>
            </p:txBody>
          </p:sp>
        </p:grpSp>
        <p:sp>
          <p:nvSpPr>
            <p:cNvPr id="63504" name="Rectangle 16"/>
            <p:cNvSpPr>
              <a:spLocks/>
            </p:cNvSpPr>
            <p:nvPr/>
          </p:nvSpPr>
          <p:spPr bwMode="auto">
            <a:xfrm>
              <a:off x="4439" y="3025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0.3 (i.m.)‏</a:t>
              </a:r>
            </a:p>
          </p:txBody>
        </p:sp>
        <p:sp>
          <p:nvSpPr>
            <p:cNvPr id="63505" name="Rectangle 17"/>
            <p:cNvSpPr>
              <a:spLocks/>
            </p:cNvSpPr>
            <p:nvPr/>
          </p:nvSpPr>
          <p:spPr bwMode="auto">
            <a:xfrm>
              <a:off x="3532" y="3025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06" name="Rectangle 18"/>
            <p:cNvSpPr>
              <a:spLocks/>
            </p:cNvSpPr>
            <p:nvPr/>
          </p:nvSpPr>
          <p:spPr bwMode="auto">
            <a:xfrm>
              <a:off x="3009" y="3025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07" name="Rectangle 19"/>
            <p:cNvSpPr>
              <a:spLocks/>
            </p:cNvSpPr>
            <p:nvPr/>
          </p:nvSpPr>
          <p:spPr bwMode="auto">
            <a:xfrm>
              <a:off x="2102" y="3025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0.4</a:t>
              </a:r>
            </a:p>
          </p:txBody>
        </p:sp>
        <p:sp>
          <p:nvSpPr>
            <p:cNvPr id="63508" name="Rectangle 20"/>
            <p:cNvSpPr>
              <a:spLocks/>
            </p:cNvSpPr>
            <p:nvPr/>
          </p:nvSpPr>
          <p:spPr bwMode="auto">
            <a:xfrm>
              <a:off x="1373" y="3025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0" y="3025"/>
              <a:ext cx="1392" cy="328"/>
              <a:chOff x="0" y="0"/>
              <a:chExt cx="1392" cy="328"/>
            </a:xfrm>
          </p:grpSpPr>
          <p:sp>
            <p:nvSpPr>
              <p:cNvPr id="63509" name="Rectangle 21"/>
              <p:cNvSpPr>
                <a:spLocks/>
              </p:cNvSpPr>
              <p:nvPr/>
            </p:nvSpPr>
            <p:spPr bwMode="auto">
              <a:xfrm>
                <a:off x="0" y="0"/>
                <a:ext cx="1374" cy="328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10" name="Rectangle 22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Buprenorfina</a:t>
                </a:r>
              </a:p>
            </p:txBody>
          </p:sp>
        </p:grpSp>
        <p:sp>
          <p:nvSpPr>
            <p:cNvPr id="63512" name="Rectangle 24"/>
            <p:cNvSpPr>
              <a:spLocks/>
            </p:cNvSpPr>
            <p:nvPr/>
          </p:nvSpPr>
          <p:spPr bwMode="auto">
            <a:xfrm>
              <a:off x="4439" y="2698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100 mcg</a:t>
              </a:r>
            </a:p>
          </p:txBody>
        </p:sp>
        <p:sp>
          <p:nvSpPr>
            <p:cNvPr id="63513" name="Rectangle 25"/>
            <p:cNvSpPr>
              <a:spLocks/>
            </p:cNvSpPr>
            <p:nvPr/>
          </p:nvSpPr>
          <p:spPr bwMode="auto">
            <a:xfrm>
              <a:off x="3532" y="2698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100 mcg</a:t>
              </a:r>
            </a:p>
          </p:txBody>
        </p:sp>
        <p:sp>
          <p:nvSpPr>
            <p:cNvPr id="63514" name="Rectangle 26"/>
            <p:cNvSpPr>
              <a:spLocks/>
            </p:cNvSpPr>
            <p:nvPr/>
          </p:nvSpPr>
          <p:spPr bwMode="auto">
            <a:xfrm>
              <a:off x="3009" y="2698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15" name="Rectangle 27"/>
            <p:cNvSpPr>
              <a:spLocks/>
            </p:cNvSpPr>
            <p:nvPr/>
          </p:nvSpPr>
          <p:spPr bwMode="auto">
            <a:xfrm>
              <a:off x="2102" y="2698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16" name="Rectangle 28"/>
            <p:cNvSpPr>
              <a:spLocks/>
            </p:cNvSpPr>
            <p:nvPr/>
          </p:nvSpPr>
          <p:spPr bwMode="auto">
            <a:xfrm>
              <a:off x="1373" y="2698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0" y="2698"/>
              <a:ext cx="1392" cy="327"/>
              <a:chOff x="0" y="0"/>
              <a:chExt cx="1392" cy="327"/>
            </a:xfrm>
          </p:grpSpPr>
          <p:sp>
            <p:nvSpPr>
              <p:cNvPr id="63517" name="Rectangle 29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18" name="Rectangle 30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Fentanyl#</a:t>
                </a:r>
              </a:p>
            </p:txBody>
          </p:sp>
        </p:grpSp>
        <p:sp>
          <p:nvSpPr>
            <p:cNvPr id="63520" name="Rectangle 32"/>
            <p:cNvSpPr>
              <a:spLocks/>
            </p:cNvSpPr>
            <p:nvPr/>
          </p:nvSpPr>
          <p:spPr bwMode="auto">
            <a:xfrm>
              <a:off x="4439" y="2373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</a:t>
              </a:r>
            </a:p>
          </p:txBody>
        </p:sp>
        <p:sp>
          <p:nvSpPr>
            <p:cNvPr id="63521" name="Rectangle 33"/>
            <p:cNvSpPr>
              <a:spLocks/>
            </p:cNvSpPr>
            <p:nvPr/>
          </p:nvSpPr>
          <p:spPr bwMode="auto">
            <a:xfrm>
              <a:off x="3532" y="237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22" name="Rectangle 34"/>
            <p:cNvSpPr>
              <a:spLocks/>
            </p:cNvSpPr>
            <p:nvPr/>
          </p:nvSpPr>
          <p:spPr bwMode="auto">
            <a:xfrm>
              <a:off x="3009" y="2373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23" name="Rectangle 35"/>
            <p:cNvSpPr>
              <a:spLocks/>
            </p:cNvSpPr>
            <p:nvPr/>
          </p:nvSpPr>
          <p:spPr bwMode="auto">
            <a:xfrm>
              <a:off x="2102" y="237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24" name="Rectangle 36"/>
            <p:cNvSpPr>
              <a:spLocks/>
            </p:cNvSpPr>
            <p:nvPr/>
          </p:nvSpPr>
          <p:spPr bwMode="auto">
            <a:xfrm>
              <a:off x="1373" y="2373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20</a:t>
              </a:r>
            </a:p>
          </p:txBody>
        </p:sp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0" y="2373"/>
              <a:ext cx="1392" cy="327"/>
              <a:chOff x="0" y="0"/>
              <a:chExt cx="1392" cy="327"/>
            </a:xfrm>
          </p:grpSpPr>
          <p:sp>
            <p:nvSpPr>
              <p:cNvPr id="63525" name="Rectangle 37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26" name="Rectangle 38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Metadone</a:t>
                </a:r>
              </a:p>
            </p:txBody>
          </p:sp>
        </p:grpSp>
        <p:sp>
          <p:nvSpPr>
            <p:cNvPr id="63528" name="Rectangle 40"/>
            <p:cNvSpPr>
              <a:spLocks/>
            </p:cNvSpPr>
            <p:nvPr/>
          </p:nvSpPr>
          <p:spPr bwMode="auto">
            <a:xfrm>
              <a:off x="4439" y="2046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130 </a:t>
              </a:r>
              <a:r>
                <a:rPr lang="en-US" sz="10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(i.m.)‏</a:t>
              </a:r>
            </a:p>
          </p:txBody>
        </p:sp>
        <p:sp>
          <p:nvSpPr>
            <p:cNvPr id="63529" name="Rectangle 41"/>
            <p:cNvSpPr>
              <a:spLocks/>
            </p:cNvSpPr>
            <p:nvPr/>
          </p:nvSpPr>
          <p:spPr bwMode="auto">
            <a:xfrm>
              <a:off x="1373" y="2046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200</a:t>
              </a:r>
            </a:p>
          </p:txBody>
        </p:sp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0" y="2046"/>
              <a:ext cx="1392" cy="327"/>
              <a:chOff x="0" y="0"/>
              <a:chExt cx="1392" cy="327"/>
            </a:xfrm>
          </p:grpSpPr>
          <p:sp>
            <p:nvSpPr>
              <p:cNvPr id="63530" name="Rectangle 42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31" name="Rectangle 43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Codeina</a:t>
                </a:r>
              </a:p>
            </p:txBody>
          </p:sp>
        </p:grpSp>
        <p:sp>
          <p:nvSpPr>
            <p:cNvPr id="63533" name="Rectangle 45"/>
            <p:cNvSpPr>
              <a:spLocks/>
            </p:cNvSpPr>
            <p:nvPr/>
          </p:nvSpPr>
          <p:spPr bwMode="auto">
            <a:xfrm>
              <a:off x="4439" y="1586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 </a:t>
              </a:r>
              <a:r>
                <a:rPr lang="en-US" sz="16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(</a:t>
              </a:r>
              <a:r>
                <a:rPr lang="en-US" sz="1600" b="1" dirty="0" err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anche</a:t>
              </a:r>
              <a:r>
                <a:rPr lang="en-US" sz="16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i.m</a:t>
              </a:r>
              <a:r>
                <a:rPr lang="en-US" sz="16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.)‏</a:t>
              </a:r>
            </a:p>
          </p:txBody>
        </p:sp>
        <p:sp>
          <p:nvSpPr>
            <p:cNvPr id="63534" name="Rectangle 46"/>
            <p:cNvSpPr>
              <a:spLocks/>
            </p:cNvSpPr>
            <p:nvPr/>
          </p:nvSpPr>
          <p:spPr bwMode="auto">
            <a:xfrm>
              <a:off x="3532" y="1586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35" name="Rectangle 47"/>
            <p:cNvSpPr>
              <a:spLocks/>
            </p:cNvSpPr>
            <p:nvPr/>
          </p:nvSpPr>
          <p:spPr bwMode="auto">
            <a:xfrm>
              <a:off x="3009" y="1586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30</a:t>
              </a:r>
            </a:p>
          </p:txBody>
        </p:sp>
        <p:sp>
          <p:nvSpPr>
            <p:cNvPr id="63536" name="Rectangle 48"/>
            <p:cNvSpPr>
              <a:spLocks/>
            </p:cNvSpPr>
            <p:nvPr/>
          </p:nvSpPr>
          <p:spPr bwMode="auto">
            <a:xfrm>
              <a:off x="2102" y="1586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37" name="Rectangle 49"/>
            <p:cNvSpPr>
              <a:spLocks/>
            </p:cNvSpPr>
            <p:nvPr/>
          </p:nvSpPr>
          <p:spPr bwMode="auto">
            <a:xfrm>
              <a:off x="1373" y="1586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30</a:t>
              </a:r>
            </a:p>
          </p:txBody>
        </p: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0" y="1586"/>
              <a:ext cx="1392" cy="460"/>
              <a:chOff x="0" y="0"/>
              <a:chExt cx="1392" cy="460"/>
            </a:xfrm>
          </p:grpSpPr>
          <p:sp>
            <p:nvSpPr>
              <p:cNvPr id="63538" name="Rectangle 50"/>
              <p:cNvSpPr>
                <a:spLocks/>
              </p:cNvSpPr>
              <p:nvPr/>
            </p:nvSpPr>
            <p:spPr bwMode="auto">
              <a:xfrm>
                <a:off x="0" y="0"/>
                <a:ext cx="1374" cy="460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39" name="Rectangle 51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 dirty="0" err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Morfina</a:t>
                </a:r>
                <a:endParaRPr lang="en-US" sz="2400" b="1" i="1" dirty="0">
                  <a:solidFill>
                    <a:srgbClr val="0000CC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endParaRPr>
              </a:p>
            </p:txBody>
          </p: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4438" y="1134"/>
              <a:ext cx="1049" cy="452"/>
              <a:chOff x="0" y="0"/>
              <a:chExt cx="1049" cy="452"/>
            </a:xfrm>
          </p:grpSpPr>
          <p:sp>
            <p:nvSpPr>
              <p:cNvPr id="63541" name="Rectangle 53"/>
              <p:cNvSpPr>
                <a:spLocks/>
              </p:cNvSpPr>
              <p:nvPr/>
            </p:nvSpPr>
            <p:spPr bwMode="auto">
              <a:xfrm>
                <a:off x="0" y="0"/>
                <a:ext cx="1034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42" name="Rectangle 54"/>
              <p:cNvSpPr>
                <a:spLocks/>
              </p:cNvSpPr>
              <p:nvPr/>
            </p:nvSpPr>
            <p:spPr bwMode="auto">
              <a:xfrm>
                <a:off x="1" y="0"/>
                <a:ext cx="1048" cy="28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 dirty="0" err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e.v</a:t>
                </a:r>
                <a:endParaRPr lang="en-US" sz="1600" b="1" dirty="0">
                  <a:solidFill>
                    <a:srgbClr val="0000CC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endParaRPr>
              </a:p>
            </p:txBody>
          </p:sp>
        </p:grpSp>
        <p:grpSp>
          <p:nvGrpSpPr>
            <p:cNvPr id="11" name="Group 58"/>
            <p:cNvGrpSpPr>
              <a:grpSpLocks/>
            </p:cNvGrpSpPr>
            <p:nvPr/>
          </p:nvGrpSpPr>
          <p:grpSpPr bwMode="auto">
            <a:xfrm>
              <a:off x="3528" y="1134"/>
              <a:ext cx="928" cy="452"/>
              <a:chOff x="0" y="0"/>
              <a:chExt cx="928" cy="452"/>
            </a:xfrm>
          </p:grpSpPr>
          <p:sp>
            <p:nvSpPr>
              <p:cNvPr id="63544" name="Rectangle 56"/>
              <p:cNvSpPr>
                <a:spLocks/>
              </p:cNvSpPr>
              <p:nvPr/>
            </p:nvSpPr>
            <p:spPr bwMode="auto">
              <a:xfrm>
                <a:off x="1" y="0"/>
                <a:ext cx="909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45" name="Rectangle 57"/>
              <p:cNvSpPr>
                <a:spLocks/>
              </p:cNvSpPr>
              <p:nvPr/>
            </p:nvSpPr>
            <p:spPr bwMode="auto">
              <a:xfrm>
                <a:off x="0" y="0"/>
                <a:ext cx="928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Transdermica</a:t>
                </a:r>
              </a:p>
            </p:txBody>
          </p:sp>
        </p:grpSp>
        <p:grpSp>
          <p:nvGrpSpPr>
            <p:cNvPr id="12" name="Group 61"/>
            <p:cNvGrpSpPr>
              <a:grpSpLocks/>
            </p:cNvGrpSpPr>
            <p:nvPr/>
          </p:nvGrpSpPr>
          <p:grpSpPr bwMode="auto">
            <a:xfrm>
              <a:off x="3008" y="1134"/>
              <a:ext cx="537" cy="452"/>
              <a:chOff x="0" y="0"/>
              <a:chExt cx="537" cy="452"/>
            </a:xfrm>
          </p:grpSpPr>
          <p:sp>
            <p:nvSpPr>
              <p:cNvPr id="63547" name="Rectangle 59"/>
              <p:cNvSpPr>
                <a:spLocks/>
              </p:cNvSpPr>
              <p:nvPr/>
            </p:nvSpPr>
            <p:spPr bwMode="auto">
              <a:xfrm>
                <a:off x="0" y="0"/>
                <a:ext cx="522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48" name="Rectangle 60"/>
              <p:cNvSpPr>
                <a:spLocks/>
              </p:cNvSpPr>
              <p:nvPr/>
            </p:nvSpPr>
            <p:spPr bwMode="auto">
              <a:xfrm>
                <a:off x="1" y="0"/>
                <a:ext cx="536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rettale</a:t>
                </a:r>
              </a:p>
            </p:txBody>
          </p:sp>
        </p:grpSp>
        <p:grpSp>
          <p:nvGrpSpPr>
            <p:cNvPr id="13" name="Group 64"/>
            <p:cNvGrpSpPr>
              <a:grpSpLocks/>
            </p:cNvGrpSpPr>
            <p:nvPr/>
          </p:nvGrpSpPr>
          <p:grpSpPr bwMode="auto">
            <a:xfrm>
              <a:off x="2101" y="1134"/>
              <a:ext cx="921" cy="452"/>
              <a:chOff x="0" y="0"/>
              <a:chExt cx="921" cy="452"/>
            </a:xfrm>
          </p:grpSpPr>
          <p:sp>
            <p:nvSpPr>
              <p:cNvPr id="63550" name="Rectangle 62"/>
              <p:cNvSpPr>
                <a:spLocks/>
              </p:cNvSpPr>
              <p:nvPr/>
            </p:nvSpPr>
            <p:spPr bwMode="auto">
              <a:xfrm>
                <a:off x="0" y="0"/>
                <a:ext cx="906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51" name="Rectangle 63"/>
              <p:cNvSpPr>
                <a:spLocks/>
              </p:cNvSpPr>
              <p:nvPr/>
            </p:nvSpPr>
            <p:spPr bwMode="auto">
              <a:xfrm>
                <a:off x="1" y="0"/>
                <a:ext cx="920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sublinguale</a:t>
                </a:r>
              </a:p>
            </p:txBody>
          </p:sp>
        </p:grpSp>
        <p:grpSp>
          <p:nvGrpSpPr>
            <p:cNvPr id="14" name="Group 67"/>
            <p:cNvGrpSpPr>
              <a:grpSpLocks/>
            </p:cNvGrpSpPr>
            <p:nvPr/>
          </p:nvGrpSpPr>
          <p:grpSpPr bwMode="auto">
            <a:xfrm>
              <a:off x="1373" y="1134"/>
              <a:ext cx="744" cy="452"/>
              <a:chOff x="0" y="0"/>
              <a:chExt cx="744" cy="452"/>
            </a:xfrm>
          </p:grpSpPr>
          <p:sp>
            <p:nvSpPr>
              <p:cNvPr id="63553" name="Rectangle 65"/>
              <p:cNvSpPr>
                <a:spLocks/>
              </p:cNvSpPr>
              <p:nvPr/>
            </p:nvSpPr>
            <p:spPr bwMode="auto">
              <a:xfrm>
                <a:off x="0" y="0"/>
                <a:ext cx="727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54" name="Rectangle 66"/>
              <p:cNvSpPr>
                <a:spLocks/>
              </p:cNvSpPr>
              <p:nvPr/>
            </p:nvSpPr>
            <p:spPr bwMode="auto">
              <a:xfrm>
                <a:off x="0" y="0"/>
                <a:ext cx="744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Orale</a:t>
                </a:r>
              </a:p>
            </p:txBody>
          </p:sp>
        </p:grpSp>
        <p:sp>
          <p:nvSpPr>
            <p:cNvPr id="63556" name="Rectangle 68"/>
            <p:cNvSpPr>
              <a:spLocks/>
            </p:cNvSpPr>
            <p:nvPr/>
          </p:nvSpPr>
          <p:spPr bwMode="auto">
            <a:xfrm>
              <a:off x="1374" y="0"/>
              <a:ext cx="4098" cy="1134"/>
            </a:xfrm>
            <a:prstGeom prst="rect">
              <a:avLst/>
            </a:prstGeom>
            <a:solidFill>
              <a:srgbClr val="C0C0C0"/>
            </a:solidFill>
            <a:ln w="952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grpSp>
          <p:nvGrpSpPr>
            <p:cNvPr id="16" name="Group 73"/>
            <p:cNvGrpSpPr>
              <a:grpSpLocks/>
            </p:cNvGrpSpPr>
            <p:nvPr/>
          </p:nvGrpSpPr>
          <p:grpSpPr bwMode="auto">
            <a:xfrm>
              <a:off x="0" y="0"/>
              <a:ext cx="1392" cy="1586"/>
              <a:chOff x="0" y="0"/>
              <a:chExt cx="1392" cy="1586"/>
            </a:xfrm>
          </p:grpSpPr>
          <p:sp>
            <p:nvSpPr>
              <p:cNvPr id="63559" name="Rectangle 71"/>
              <p:cNvSpPr>
                <a:spLocks/>
              </p:cNvSpPr>
              <p:nvPr/>
            </p:nvSpPr>
            <p:spPr bwMode="auto">
              <a:xfrm>
                <a:off x="0" y="0"/>
                <a:ext cx="1374" cy="1586"/>
              </a:xfrm>
              <a:prstGeom prst="rect">
                <a:avLst/>
              </a:prstGeom>
              <a:solidFill>
                <a:srgbClr val="C0C0C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60" name="Rectangle 72"/>
              <p:cNvSpPr>
                <a:spLocks/>
              </p:cNvSpPr>
              <p:nvPr/>
            </p:nvSpPr>
            <p:spPr bwMode="auto">
              <a:xfrm>
                <a:off x="0" y="0"/>
                <a:ext cx="1392" cy="118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8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r>
                  <a:rPr lang="en-US" sz="24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FARMACO</a:t>
                </a:r>
              </a:p>
            </p:txBody>
          </p:sp>
        </p:grpSp>
        <p:sp>
          <p:nvSpPr>
            <p:cNvPr id="63562" name="Line 74"/>
            <p:cNvSpPr>
              <a:spLocks noChangeShapeType="1"/>
            </p:cNvSpPr>
            <p:nvPr/>
          </p:nvSpPr>
          <p:spPr bwMode="auto">
            <a:xfrm>
              <a:off x="0" y="0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3" name="Line 75"/>
            <p:cNvSpPr>
              <a:spLocks noChangeShapeType="1"/>
            </p:cNvSpPr>
            <p:nvPr/>
          </p:nvSpPr>
          <p:spPr bwMode="auto">
            <a:xfrm>
              <a:off x="0" y="4006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4" name="Line 76"/>
            <p:cNvSpPr>
              <a:spLocks noChangeShapeType="1"/>
            </p:cNvSpPr>
            <p:nvPr/>
          </p:nvSpPr>
          <p:spPr bwMode="auto">
            <a:xfrm>
              <a:off x="0" y="0"/>
              <a:ext cx="1" cy="4006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5" name="Line 77"/>
            <p:cNvSpPr>
              <a:spLocks noChangeShapeType="1"/>
            </p:cNvSpPr>
            <p:nvPr/>
          </p:nvSpPr>
          <p:spPr bwMode="auto">
            <a:xfrm>
              <a:off x="5499" y="-38"/>
              <a:ext cx="1" cy="4006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6" name="Line 78"/>
            <p:cNvSpPr>
              <a:spLocks noChangeShapeType="1"/>
            </p:cNvSpPr>
            <p:nvPr/>
          </p:nvSpPr>
          <p:spPr bwMode="auto">
            <a:xfrm>
              <a:off x="0" y="1586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7" name="Line 79"/>
            <p:cNvSpPr>
              <a:spLocks noChangeShapeType="1"/>
            </p:cNvSpPr>
            <p:nvPr/>
          </p:nvSpPr>
          <p:spPr bwMode="auto">
            <a:xfrm>
              <a:off x="1374" y="0"/>
              <a:ext cx="1" cy="4006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8" name="Line 80"/>
            <p:cNvSpPr>
              <a:spLocks noChangeShapeType="1"/>
            </p:cNvSpPr>
            <p:nvPr/>
          </p:nvSpPr>
          <p:spPr bwMode="auto">
            <a:xfrm>
              <a:off x="2101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9" name="Line 81"/>
            <p:cNvSpPr>
              <a:spLocks noChangeShapeType="1"/>
            </p:cNvSpPr>
            <p:nvPr/>
          </p:nvSpPr>
          <p:spPr bwMode="auto">
            <a:xfrm>
              <a:off x="1374" y="1134"/>
              <a:ext cx="4098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0" name="Line 82"/>
            <p:cNvSpPr>
              <a:spLocks noChangeShapeType="1"/>
            </p:cNvSpPr>
            <p:nvPr/>
          </p:nvSpPr>
          <p:spPr bwMode="auto">
            <a:xfrm>
              <a:off x="3008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1" name="Line 83"/>
            <p:cNvSpPr>
              <a:spLocks noChangeShapeType="1"/>
            </p:cNvSpPr>
            <p:nvPr/>
          </p:nvSpPr>
          <p:spPr bwMode="auto">
            <a:xfrm>
              <a:off x="3530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2" name="Line 84"/>
            <p:cNvSpPr>
              <a:spLocks noChangeShapeType="1"/>
            </p:cNvSpPr>
            <p:nvPr/>
          </p:nvSpPr>
          <p:spPr bwMode="auto">
            <a:xfrm>
              <a:off x="4438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3" name="Line 85"/>
            <p:cNvSpPr>
              <a:spLocks noChangeShapeType="1"/>
            </p:cNvSpPr>
            <p:nvPr/>
          </p:nvSpPr>
          <p:spPr bwMode="auto">
            <a:xfrm>
              <a:off x="0" y="2046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4" name="Line 86"/>
            <p:cNvSpPr>
              <a:spLocks noChangeShapeType="1"/>
            </p:cNvSpPr>
            <p:nvPr/>
          </p:nvSpPr>
          <p:spPr bwMode="auto">
            <a:xfrm>
              <a:off x="0" y="2373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5" name="Line 87"/>
            <p:cNvSpPr>
              <a:spLocks noChangeShapeType="1"/>
            </p:cNvSpPr>
            <p:nvPr/>
          </p:nvSpPr>
          <p:spPr bwMode="auto">
            <a:xfrm>
              <a:off x="0" y="2698"/>
              <a:ext cx="5472" cy="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6" name="Line 88"/>
            <p:cNvSpPr>
              <a:spLocks noChangeShapeType="1"/>
            </p:cNvSpPr>
            <p:nvPr/>
          </p:nvSpPr>
          <p:spPr bwMode="auto">
            <a:xfrm>
              <a:off x="0" y="3025"/>
              <a:ext cx="5472" cy="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7" name="Line 89"/>
            <p:cNvSpPr>
              <a:spLocks noChangeShapeType="1"/>
            </p:cNvSpPr>
            <p:nvPr/>
          </p:nvSpPr>
          <p:spPr bwMode="auto">
            <a:xfrm>
              <a:off x="0" y="3353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8" name="Line 90"/>
            <p:cNvSpPr>
              <a:spLocks noChangeShapeType="1"/>
            </p:cNvSpPr>
            <p:nvPr/>
          </p:nvSpPr>
          <p:spPr bwMode="auto">
            <a:xfrm>
              <a:off x="0" y="3680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2667000" y="838200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algn="ctr">
              <a:tabLst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</a:tabLst>
            </a:pP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Dosi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equianalgesiche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rispetto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alla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morfina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(mg)</a:t>
            </a:r>
            <a:endParaRPr lang="en-US" b="1" dirty="0">
              <a:solidFill>
                <a:srgbClr val="0000CC"/>
              </a:solidFill>
              <a:ea typeface="Lucida Grande" pitchFamily="124" charset="0"/>
              <a:cs typeface="Lucida Grande" pitchFamily="124" charset="0"/>
              <a:sym typeface="Arial" pitchFamily="124" charset="0"/>
            </a:endParaRPr>
          </a:p>
        </p:txBody>
      </p:sp>
    </p:spTree>
  </p:cSld>
  <p:clrMapOvr>
    <a:masterClrMapping/>
  </p:clrMapOvr>
  <p:transition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enza nome8"/>
          <p:cNvPicPr>
            <a:picLocks noChangeAspect="1" noChangeArrowheads="1"/>
          </p:cNvPicPr>
          <p:nvPr/>
        </p:nvPicPr>
        <p:blipFill>
          <a:blip r:embed="rId3"/>
          <a:srcRect b="5437"/>
          <a:stretch>
            <a:fillRect/>
          </a:stretch>
        </p:blipFill>
        <p:spPr bwMode="auto">
          <a:xfrm>
            <a:off x="3124200" y="3722688"/>
            <a:ext cx="586740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Codeina: potente antitosse, ha una affinità bassissima per i recettori per gli oppioidi; a dosi più elevate azione analgesica (+ paracetamolo)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dirty="0" err="1">
                <a:ea typeface="ＭＳ Ｐゴシック" pitchFamily="108" charset="-128"/>
                <a:cs typeface="ＭＳ Ｐゴシック" pitchFamily="108" charset="-128"/>
              </a:rPr>
              <a:t>Destromorfano</a:t>
            </a: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: il d isomero del </a:t>
            </a:r>
            <a:r>
              <a:rPr lang="it-IT" sz="2800" dirty="0" err="1">
                <a:ea typeface="ＭＳ Ｐゴシック" pitchFamily="108" charset="-128"/>
                <a:cs typeface="ＭＳ Ｐゴシック" pitchFamily="108" charset="-128"/>
              </a:rPr>
              <a:t>metorfano</a:t>
            </a: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, non interagisce coi recettori per gli oppioidi (non nel bambino &lt; 6 anni)</a:t>
            </a: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2133600" y="5029200"/>
            <a:ext cx="838200" cy="228600"/>
          </a:xfrm>
          <a:prstGeom prst="leftArrow">
            <a:avLst>
              <a:gd name="adj1" fmla="val 50000"/>
              <a:gd name="adj2" fmla="val 91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65125" y="4178300"/>
            <a:ext cx="21494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Il 10% viene O-demetilato (CYP2D6) a morfina.</a:t>
            </a:r>
          </a:p>
          <a:p>
            <a:pPr eaLnBrk="0" hangingPunct="0"/>
            <a:r>
              <a:rPr lang="it-IT"/>
              <a:t>Azione analgesica</a:t>
            </a:r>
          </a:p>
        </p:txBody>
      </p:sp>
    </p:spTree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660400"/>
            <a:ext cx="4622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50520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0"/>
            <a:ext cx="718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5659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552728"/>
          </a:xfrm>
        </p:spPr>
        <p:txBody>
          <a:bodyPr>
            <a:normAutofit/>
          </a:bodyPr>
          <a:lstStyle/>
          <a:p>
            <a:r>
              <a:rPr lang="it-IT" sz="900" b="1" dirty="0"/>
              <a:t>FDA </a:t>
            </a:r>
            <a:r>
              <a:rPr lang="it-IT" sz="900" b="1" dirty="0" err="1"/>
              <a:t>approves</a:t>
            </a:r>
            <a:r>
              <a:rPr lang="it-IT" sz="900" b="1" dirty="0"/>
              <a:t> </a:t>
            </a:r>
            <a:r>
              <a:rPr lang="it-IT" sz="900" b="1" dirty="0" err="1"/>
              <a:t>labeling</a:t>
            </a:r>
            <a:r>
              <a:rPr lang="it-IT" sz="900" b="1" dirty="0"/>
              <a:t> with </a:t>
            </a:r>
            <a:r>
              <a:rPr lang="it-IT" sz="900" b="1" dirty="0" err="1"/>
              <a:t>abuse-deterrent</a:t>
            </a:r>
            <a:r>
              <a:rPr lang="it-IT" sz="900" b="1" dirty="0"/>
              <a:t> </a:t>
            </a:r>
            <a:r>
              <a:rPr lang="it-IT" sz="900" b="1" dirty="0" err="1"/>
              <a:t>features</a:t>
            </a:r>
            <a:r>
              <a:rPr lang="it-IT" sz="900" b="1" dirty="0"/>
              <a:t> for </a:t>
            </a:r>
            <a:r>
              <a:rPr lang="it-IT" sz="900" b="1" dirty="0" err="1"/>
              <a:t>third</a:t>
            </a:r>
            <a:r>
              <a:rPr lang="it-IT" sz="900" b="1" dirty="0"/>
              <a:t> </a:t>
            </a:r>
            <a:r>
              <a:rPr lang="it-IT" sz="900" b="1" dirty="0" err="1"/>
              <a:t>extended</a:t>
            </a:r>
            <a:r>
              <a:rPr lang="it-IT" sz="900" b="1" dirty="0"/>
              <a:t>-release </a:t>
            </a:r>
            <a:r>
              <a:rPr lang="it-IT" sz="900" b="1" dirty="0" err="1"/>
              <a:t>opioid</a:t>
            </a:r>
            <a:r>
              <a:rPr lang="it-IT" sz="900" b="1" dirty="0"/>
              <a:t> </a:t>
            </a:r>
            <a:r>
              <a:rPr lang="it-IT" sz="900" b="1" dirty="0" err="1"/>
              <a:t>analgesic</a:t>
            </a:r>
            <a:endParaRPr lang="it-IT" sz="900" dirty="0"/>
          </a:p>
          <a:p>
            <a:r>
              <a:rPr lang="it-IT" sz="900" b="1" dirty="0"/>
              <a:t>For Immediate Release</a:t>
            </a:r>
            <a:endParaRPr lang="it-IT" sz="900" dirty="0"/>
          </a:p>
          <a:p>
            <a:r>
              <a:rPr lang="it-IT" sz="900" dirty="0" err="1"/>
              <a:t>October</a:t>
            </a:r>
            <a:r>
              <a:rPr lang="it-IT" sz="900" dirty="0"/>
              <a:t> 17, 2014</a:t>
            </a:r>
          </a:p>
          <a:p>
            <a:r>
              <a:rPr lang="it-IT" sz="900" b="1" dirty="0"/>
              <a:t>Release</a:t>
            </a:r>
            <a:endParaRPr lang="it-IT" sz="900" dirty="0"/>
          </a:p>
          <a:p>
            <a:r>
              <a:rPr lang="it-IT" sz="900" dirty="0"/>
              <a:t>The U.S. </a:t>
            </a:r>
            <a:r>
              <a:rPr lang="it-IT" sz="900" dirty="0" err="1"/>
              <a:t>Food</a:t>
            </a:r>
            <a:r>
              <a:rPr lang="it-IT" sz="900" dirty="0"/>
              <a:t> and </a:t>
            </a:r>
            <a:r>
              <a:rPr lang="it-IT" sz="900" dirty="0" err="1"/>
              <a:t>Drug</a:t>
            </a:r>
            <a:r>
              <a:rPr lang="it-IT" sz="900" dirty="0"/>
              <a:t> Administration </a:t>
            </a:r>
            <a:r>
              <a:rPr lang="it-IT" sz="900" dirty="0" err="1"/>
              <a:t>today</a:t>
            </a:r>
            <a:r>
              <a:rPr lang="it-IT" sz="900" dirty="0"/>
              <a:t> </a:t>
            </a:r>
            <a:r>
              <a:rPr lang="it-IT" sz="900" dirty="0" err="1"/>
              <a:t>approved</a:t>
            </a:r>
            <a:r>
              <a:rPr lang="it-IT" sz="900" dirty="0"/>
              <a:t> new </a:t>
            </a:r>
            <a:r>
              <a:rPr lang="it-IT" sz="900" dirty="0" err="1"/>
              <a:t>labeling</a:t>
            </a:r>
            <a:r>
              <a:rPr lang="it-IT" sz="900" dirty="0"/>
              <a:t> for </a:t>
            </a:r>
            <a:r>
              <a:rPr lang="it-IT" sz="900" dirty="0" err="1"/>
              <a:t>Embeda</a:t>
            </a:r>
            <a:r>
              <a:rPr lang="it-IT" sz="900" dirty="0"/>
              <a:t> (</a:t>
            </a:r>
            <a:r>
              <a:rPr lang="it-IT" sz="900" dirty="0" err="1"/>
              <a:t>morphine</a:t>
            </a:r>
            <a:r>
              <a:rPr lang="it-IT" sz="900" dirty="0"/>
              <a:t> </a:t>
            </a:r>
            <a:r>
              <a:rPr lang="it-IT" sz="900" dirty="0" err="1"/>
              <a:t>sulfate</a:t>
            </a:r>
            <a:r>
              <a:rPr lang="it-IT" sz="900" dirty="0"/>
              <a:t> and </a:t>
            </a:r>
            <a:r>
              <a:rPr lang="it-IT" sz="900" dirty="0" err="1"/>
              <a:t>naltrexone</a:t>
            </a:r>
            <a:r>
              <a:rPr lang="it-IT" sz="900" dirty="0"/>
              <a:t> </a:t>
            </a:r>
            <a:r>
              <a:rPr lang="it-IT" sz="900" dirty="0" err="1"/>
              <a:t>hydrochloride</a:t>
            </a:r>
            <a:r>
              <a:rPr lang="it-IT" sz="900" dirty="0"/>
              <a:t>) </a:t>
            </a:r>
            <a:r>
              <a:rPr lang="it-IT" sz="900" dirty="0" err="1"/>
              <a:t>extended</a:t>
            </a:r>
            <a:r>
              <a:rPr lang="it-IT" sz="900" dirty="0"/>
              <a:t>-release (ER) </a:t>
            </a:r>
            <a:r>
              <a:rPr lang="it-IT" sz="900" dirty="0" err="1"/>
              <a:t>capsules</a:t>
            </a:r>
            <a:r>
              <a:rPr lang="it-IT" sz="900" dirty="0"/>
              <a:t>, an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</a:t>
            </a:r>
            <a:r>
              <a:rPr lang="it-IT" sz="900" dirty="0"/>
              <a:t> to </a:t>
            </a:r>
            <a:r>
              <a:rPr lang="it-IT" sz="900" dirty="0" err="1"/>
              <a:t>treat</a:t>
            </a:r>
            <a:r>
              <a:rPr lang="it-IT" sz="900" dirty="0"/>
              <a:t> </a:t>
            </a:r>
            <a:r>
              <a:rPr lang="it-IT" sz="900" dirty="0" err="1"/>
              <a:t>pain</a:t>
            </a:r>
            <a:r>
              <a:rPr lang="it-IT" sz="900" dirty="0"/>
              <a:t> severe </a:t>
            </a:r>
            <a:r>
              <a:rPr lang="it-IT" sz="900" dirty="0" err="1"/>
              <a:t>enough</a:t>
            </a:r>
            <a:r>
              <a:rPr lang="it-IT" sz="900" dirty="0"/>
              <a:t> to </a:t>
            </a:r>
            <a:r>
              <a:rPr lang="it-IT" sz="900" dirty="0" err="1"/>
              <a:t>require</a:t>
            </a:r>
            <a:r>
              <a:rPr lang="it-IT" sz="900" dirty="0"/>
              <a:t> </a:t>
            </a:r>
            <a:r>
              <a:rPr lang="it-IT" sz="900" dirty="0" err="1"/>
              <a:t>daily</a:t>
            </a:r>
            <a:r>
              <a:rPr lang="it-IT" sz="900" dirty="0"/>
              <a:t>, </a:t>
            </a:r>
            <a:r>
              <a:rPr lang="it-IT" sz="900" dirty="0" err="1"/>
              <a:t>around</a:t>
            </a:r>
            <a:r>
              <a:rPr lang="it-IT" sz="900" dirty="0"/>
              <a:t>-the-clock, long-</a:t>
            </a:r>
            <a:r>
              <a:rPr lang="it-IT" sz="900" dirty="0" err="1"/>
              <a:t>term</a:t>
            </a:r>
            <a:r>
              <a:rPr lang="it-IT" sz="900" dirty="0"/>
              <a:t> </a:t>
            </a:r>
            <a:r>
              <a:rPr lang="it-IT" sz="900" dirty="0" err="1"/>
              <a:t>opioid</a:t>
            </a:r>
            <a:r>
              <a:rPr lang="it-IT" sz="900" dirty="0"/>
              <a:t> treatment and for </a:t>
            </a:r>
            <a:r>
              <a:rPr lang="it-IT" sz="900" dirty="0" err="1"/>
              <a:t>which</a:t>
            </a:r>
            <a:r>
              <a:rPr lang="it-IT" sz="900" dirty="0"/>
              <a:t> alternative treatment </a:t>
            </a:r>
            <a:r>
              <a:rPr lang="it-IT" sz="900" dirty="0" err="1"/>
              <a:t>options</a:t>
            </a:r>
            <a:r>
              <a:rPr lang="it-IT" sz="900" dirty="0"/>
              <a:t> are </a:t>
            </a:r>
            <a:r>
              <a:rPr lang="it-IT" sz="900" dirty="0" err="1"/>
              <a:t>inadequate</a:t>
            </a:r>
            <a:r>
              <a:rPr lang="it-IT" sz="900" dirty="0"/>
              <a:t>.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the </a:t>
            </a:r>
            <a:r>
              <a:rPr lang="it-IT" sz="900" dirty="0" err="1"/>
              <a:t>third</a:t>
            </a:r>
            <a:r>
              <a:rPr lang="it-IT" sz="900" dirty="0"/>
              <a:t> ER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</a:t>
            </a:r>
            <a:r>
              <a:rPr lang="it-IT" sz="900" dirty="0"/>
              <a:t> to be </a:t>
            </a:r>
            <a:r>
              <a:rPr lang="it-IT" sz="900" dirty="0" err="1"/>
              <a:t>approved</a:t>
            </a:r>
            <a:r>
              <a:rPr lang="it-IT" sz="900" dirty="0"/>
              <a:t> with </a:t>
            </a:r>
            <a:r>
              <a:rPr lang="it-IT" sz="900" dirty="0" err="1"/>
              <a:t>labeling</a:t>
            </a:r>
            <a:r>
              <a:rPr lang="it-IT" sz="900" dirty="0"/>
              <a:t> </a:t>
            </a:r>
            <a:r>
              <a:rPr lang="it-IT" sz="900" dirty="0" err="1"/>
              <a:t>describing</a:t>
            </a:r>
            <a:r>
              <a:rPr lang="it-IT" sz="900" dirty="0"/>
              <a:t> the </a:t>
            </a:r>
            <a:r>
              <a:rPr lang="it-IT" sz="900" dirty="0" err="1"/>
              <a:t>product’s</a:t>
            </a:r>
            <a:r>
              <a:rPr lang="it-IT" sz="900" dirty="0"/>
              <a:t>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consistent</a:t>
            </a:r>
            <a:r>
              <a:rPr lang="it-IT" sz="900" dirty="0"/>
              <a:t> with the </a:t>
            </a:r>
            <a:r>
              <a:rPr lang="it-IT" sz="900" dirty="0" err="1"/>
              <a:t>FDA’s</a:t>
            </a:r>
            <a:r>
              <a:rPr lang="it-IT" sz="900" dirty="0"/>
              <a:t> 2013 </a:t>
            </a:r>
            <a:r>
              <a:rPr lang="it-IT" sz="900" dirty="0" err="1"/>
              <a:t>draft</a:t>
            </a:r>
            <a:r>
              <a:rPr lang="it-IT" sz="900" dirty="0"/>
              <a:t> </a:t>
            </a:r>
            <a:r>
              <a:rPr lang="it-IT" sz="900" dirty="0" err="1"/>
              <a:t>guidance</a:t>
            </a:r>
            <a:r>
              <a:rPr lang="it-IT" sz="900" dirty="0"/>
              <a:t>, </a:t>
            </a:r>
            <a:r>
              <a:rPr lang="it-IT" sz="900" i="1" dirty="0">
                <a:hlinkClick r:id="rId2"/>
              </a:rPr>
              <a:t>Abuse-Deterrent Opioids – Evaluation and Labeling</a:t>
            </a:r>
            <a:r>
              <a:rPr lang="it-IT" sz="900" dirty="0"/>
              <a:t>. The new </a:t>
            </a:r>
            <a:r>
              <a:rPr lang="it-IT" sz="900" dirty="0" err="1"/>
              <a:t>labeling</a:t>
            </a:r>
            <a:r>
              <a:rPr lang="it-IT" sz="900" dirty="0"/>
              <a:t> </a:t>
            </a:r>
            <a:r>
              <a:rPr lang="it-IT" sz="900" dirty="0" err="1"/>
              <a:t>includes</a:t>
            </a:r>
            <a:r>
              <a:rPr lang="it-IT" sz="900" dirty="0"/>
              <a:t> a </a:t>
            </a:r>
            <a:r>
              <a:rPr lang="it-IT" sz="900" dirty="0" err="1"/>
              <a:t>claim</a:t>
            </a:r>
            <a:r>
              <a:rPr lang="it-IT" sz="900" dirty="0"/>
              <a:t> </a:t>
            </a:r>
            <a:r>
              <a:rPr lang="it-IT" sz="900" dirty="0" err="1"/>
              <a:t>indicating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has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are </a:t>
            </a:r>
            <a:r>
              <a:rPr lang="it-IT" sz="900" dirty="0" err="1"/>
              <a:t>expected</a:t>
            </a:r>
            <a:r>
              <a:rPr lang="it-IT" sz="900" dirty="0"/>
              <a:t> to reduce </a:t>
            </a:r>
            <a:r>
              <a:rPr lang="it-IT" sz="900" dirty="0" err="1"/>
              <a:t>oral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</a:t>
            </a:r>
            <a:r>
              <a:rPr lang="it-IT" sz="900" dirty="0" err="1"/>
              <a:t>when</a:t>
            </a:r>
            <a:r>
              <a:rPr lang="it-IT" sz="900" dirty="0"/>
              <a:t> the </a:t>
            </a:r>
            <a:r>
              <a:rPr lang="it-IT" sz="900" dirty="0" err="1"/>
              <a:t>product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.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has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are </a:t>
            </a:r>
            <a:r>
              <a:rPr lang="it-IT" sz="900" dirty="0" err="1"/>
              <a:t>expected</a:t>
            </a:r>
            <a:r>
              <a:rPr lang="it-IT" sz="900" dirty="0"/>
              <a:t> to reduce, </a:t>
            </a:r>
            <a:r>
              <a:rPr lang="it-IT" sz="900" dirty="0" err="1"/>
              <a:t>but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totally</a:t>
            </a:r>
            <a:r>
              <a:rPr lang="it-IT" sz="900" dirty="0"/>
              <a:t> </a:t>
            </a:r>
            <a:r>
              <a:rPr lang="it-IT" sz="900" dirty="0" err="1"/>
              <a:t>prevent</a:t>
            </a:r>
            <a:r>
              <a:rPr lang="it-IT" sz="900" dirty="0"/>
              <a:t>, </a:t>
            </a:r>
            <a:r>
              <a:rPr lang="it-IT" sz="900" dirty="0" err="1"/>
              <a:t>abuse</a:t>
            </a:r>
            <a:r>
              <a:rPr lang="it-IT" sz="900" dirty="0"/>
              <a:t> of the 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 and </a:t>
            </a:r>
            <a:r>
              <a:rPr lang="it-IT" sz="900" dirty="0" err="1"/>
              <a:t>taken</a:t>
            </a:r>
            <a:r>
              <a:rPr lang="it-IT" sz="900" dirty="0"/>
              <a:t> </a:t>
            </a:r>
            <a:r>
              <a:rPr lang="it-IT" sz="900" dirty="0" err="1"/>
              <a:t>orally</a:t>
            </a:r>
            <a:r>
              <a:rPr lang="it-IT" sz="900" dirty="0"/>
              <a:t> or </a:t>
            </a:r>
            <a:r>
              <a:rPr lang="it-IT" sz="900" dirty="0" err="1"/>
              <a:t>snorted</a:t>
            </a:r>
            <a:r>
              <a:rPr lang="it-IT" sz="900" dirty="0"/>
              <a:t>.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works</a:t>
            </a:r>
            <a:r>
              <a:rPr lang="it-IT" sz="900" dirty="0"/>
              <a:t> by </a:t>
            </a:r>
            <a:r>
              <a:rPr lang="it-IT" sz="900" dirty="0" err="1"/>
              <a:t>releasing</a:t>
            </a:r>
            <a:r>
              <a:rPr lang="it-IT" sz="900" dirty="0"/>
              <a:t> </a:t>
            </a:r>
            <a:r>
              <a:rPr lang="it-IT" sz="900" dirty="0" err="1"/>
              <a:t>only</a:t>
            </a:r>
            <a:r>
              <a:rPr lang="it-IT" sz="900" dirty="0"/>
              <a:t> the </a:t>
            </a:r>
            <a:r>
              <a:rPr lang="it-IT" sz="900" dirty="0" err="1"/>
              <a:t>morphine</a:t>
            </a:r>
            <a:r>
              <a:rPr lang="it-IT" sz="900" dirty="0"/>
              <a:t> in the capsule </a:t>
            </a:r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taken</a:t>
            </a:r>
            <a:r>
              <a:rPr lang="it-IT" sz="900" dirty="0"/>
              <a:t> </a:t>
            </a:r>
            <a:r>
              <a:rPr lang="it-IT" sz="900" dirty="0" err="1"/>
              <a:t>properly</a:t>
            </a:r>
            <a:r>
              <a:rPr lang="it-IT" sz="900" dirty="0"/>
              <a:t>. </a:t>
            </a:r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, the </a:t>
            </a:r>
            <a:r>
              <a:rPr lang="it-IT" sz="900" dirty="0" err="1"/>
              <a:t>naltrexone</a:t>
            </a:r>
            <a:r>
              <a:rPr lang="it-IT" sz="900" dirty="0"/>
              <a:t> in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blocks</a:t>
            </a:r>
            <a:r>
              <a:rPr lang="it-IT" sz="900" dirty="0"/>
              <a:t> some of the </a:t>
            </a:r>
            <a:r>
              <a:rPr lang="it-IT" sz="900" dirty="0" err="1"/>
              <a:t>euphoric</a:t>
            </a:r>
            <a:r>
              <a:rPr lang="it-IT" sz="900" dirty="0"/>
              <a:t> </a:t>
            </a:r>
            <a:r>
              <a:rPr lang="it-IT" sz="900" dirty="0" err="1"/>
              <a:t>effects</a:t>
            </a:r>
            <a:r>
              <a:rPr lang="it-IT" sz="900" dirty="0"/>
              <a:t> of the </a:t>
            </a:r>
            <a:r>
              <a:rPr lang="it-IT" sz="900" dirty="0" err="1"/>
              <a:t>morphine</a:t>
            </a:r>
            <a:r>
              <a:rPr lang="it-IT" sz="900" dirty="0"/>
              <a:t> and can precipitate </a:t>
            </a:r>
            <a:r>
              <a:rPr lang="it-IT" sz="900" dirty="0" err="1"/>
              <a:t>withdrawal</a:t>
            </a:r>
            <a:r>
              <a:rPr lang="it-IT" sz="900" dirty="0"/>
              <a:t> in </a:t>
            </a:r>
            <a:r>
              <a:rPr lang="it-IT" sz="900" dirty="0" err="1"/>
              <a:t>persons</a:t>
            </a:r>
            <a:r>
              <a:rPr lang="it-IT" sz="900" dirty="0"/>
              <a:t> </a:t>
            </a:r>
            <a:r>
              <a:rPr lang="it-IT" sz="900" dirty="0" err="1"/>
              <a:t>dependent</a:t>
            </a:r>
            <a:r>
              <a:rPr lang="it-IT" sz="900" dirty="0"/>
              <a:t> on </a:t>
            </a:r>
            <a:r>
              <a:rPr lang="it-IT" sz="900" dirty="0" err="1"/>
              <a:t>opioids</a:t>
            </a:r>
            <a:r>
              <a:rPr lang="it-IT" sz="900" dirty="0"/>
              <a:t>. </a:t>
            </a:r>
          </a:p>
          <a:p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swallowed</a:t>
            </a:r>
            <a:r>
              <a:rPr lang="it-IT" sz="900" dirty="0"/>
              <a:t> </a:t>
            </a:r>
            <a:r>
              <a:rPr lang="it-IT" sz="900" dirty="0" err="1"/>
              <a:t>intact</a:t>
            </a:r>
            <a:r>
              <a:rPr lang="it-IT" sz="900" dirty="0"/>
              <a:t>, </a:t>
            </a:r>
            <a:r>
              <a:rPr lang="it-IT" sz="900" dirty="0" err="1"/>
              <a:t>however</a:t>
            </a:r>
            <a:r>
              <a:rPr lang="it-IT" sz="900" dirty="0"/>
              <a:t>, </a:t>
            </a:r>
            <a:r>
              <a:rPr lang="it-IT" sz="900" dirty="0" err="1"/>
              <a:t>Embeda</a:t>
            </a:r>
            <a:r>
              <a:rPr lang="it-IT" sz="900" dirty="0"/>
              <a:t> can </a:t>
            </a:r>
            <a:r>
              <a:rPr lang="it-IT" sz="900" dirty="0" err="1"/>
              <a:t>still</a:t>
            </a:r>
            <a:r>
              <a:rPr lang="it-IT" sz="900" dirty="0"/>
              <a:t> be </a:t>
            </a:r>
            <a:r>
              <a:rPr lang="it-IT" sz="900" dirty="0" err="1"/>
              <a:t>abused</a:t>
            </a:r>
            <a:r>
              <a:rPr lang="it-IT" sz="900" dirty="0"/>
              <a:t> or </a:t>
            </a:r>
            <a:r>
              <a:rPr lang="it-IT" sz="900" dirty="0" err="1"/>
              <a:t>misused</a:t>
            </a:r>
            <a:r>
              <a:rPr lang="it-IT" sz="900" dirty="0"/>
              <a:t> </a:t>
            </a:r>
            <a:r>
              <a:rPr lang="it-IT" sz="900" dirty="0" err="1"/>
              <a:t>because</a:t>
            </a:r>
            <a:r>
              <a:rPr lang="it-IT" sz="900" dirty="0"/>
              <a:t> the </a:t>
            </a:r>
            <a:r>
              <a:rPr lang="it-IT" sz="900" dirty="0" err="1"/>
              <a:t>naltrexone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expected</a:t>
            </a:r>
            <a:r>
              <a:rPr lang="it-IT" sz="900" dirty="0"/>
              <a:t> to </a:t>
            </a:r>
            <a:r>
              <a:rPr lang="it-IT" sz="900" dirty="0" err="1"/>
              <a:t>substantially</a:t>
            </a:r>
            <a:r>
              <a:rPr lang="it-IT" sz="900" dirty="0"/>
              <a:t> </a:t>
            </a:r>
            <a:r>
              <a:rPr lang="it-IT" sz="900" dirty="0" err="1"/>
              <a:t>block</a:t>
            </a:r>
            <a:r>
              <a:rPr lang="it-IT" sz="900" dirty="0"/>
              <a:t> the </a:t>
            </a:r>
            <a:r>
              <a:rPr lang="it-IT" sz="900" dirty="0" err="1"/>
              <a:t>euphoric</a:t>
            </a:r>
            <a:r>
              <a:rPr lang="it-IT" sz="900" dirty="0"/>
              <a:t> </a:t>
            </a:r>
            <a:r>
              <a:rPr lang="it-IT" sz="900" dirty="0" err="1"/>
              <a:t>effects</a:t>
            </a:r>
            <a:r>
              <a:rPr lang="it-IT" sz="900" dirty="0"/>
              <a:t> of the </a:t>
            </a:r>
            <a:r>
              <a:rPr lang="it-IT" sz="900" dirty="0" err="1"/>
              <a:t>morphine</a:t>
            </a:r>
            <a:r>
              <a:rPr lang="it-IT" sz="900" dirty="0"/>
              <a:t>. </a:t>
            </a:r>
            <a:r>
              <a:rPr lang="it-IT" sz="900" dirty="0" err="1"/>
              <a:t>It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unknown</a:t>
            </a:r>
            <a:r>
              <a:rPr lang="it-IT" sz="900" dirty="0"/>
              <a:t> </a:t>
            </a:r>
            <a:r>
              <a:rPr lang="it-IT" sz="900" dirty="0" err="1"/>
              <a:t>whether</a:t>
            </a:r>
            <a:r>
              <a:rPr lang="it-IT" sz="900" dirty="0"/>
              <a:t> the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will</a:t>
            </a:r>
            <a:r>
              <a:rPr lang="it-IT" sz="900" dirty="0"/>
              <a:t> </a:t>
            </a:r>
            <a:r>
              <a:rPr lang="it-IT" sz="900" dirty="0" err="1"/>
              <a:t>result</a:t>
            </a:r>
            <a:r>
              <a:rPr lang="it-IT" sz="900" dirty="0"/>
              <a:t> in a </a:t>
            </a:r>
            <a:r>
              <a:rPr lang="it-IT" sz="900" dirty="0" err="1"/>
              <a:t>reduction</a:t>
            </a:r>
            <a:r>
              <a:rPr lang="it-IT" sz="900" dirty="0"/>
              <a:t> in </a:t>
            </a:r>
            <a:r>
              <a:rPr lang="it-IT" sz="900" dirty="0" err="1"/>
              <a:t>abuse</a:t>
            </a:r>
            <a:r>
              <a:rPr lang="it-IT" sz="900" dirty="0"/>
              <a:t> by the </a:t>
            </a:r>
            <a:r>
              <a:rPr lang="it-IT" sz="900" dirty="0" err="1"/>
              <a:t>intravenous</a:t>
            </a:r>
            <a:r>
              <a:rPr lang="it-IT" sz="900" dirty="0"/>
              <a:t> </a:t>
            </a:r>
            <a:r>
              <a:rPr lang="it-IT" sz="900" dirty="0" err="1"/>
              <a:t>route</a:t>
            </a:r>
            <a:r>
              <a:rPr lang="it-IT" sz="900" dirty="0"/>
              <a:t> </a:t>
            </a:r>
            <a:r>
              <a:rPr lang="it-IT" sz="900" dirty="0" err="1"/>
              <a:t>until</a:t>
            </a:r>
            <a:r>
              <a:rPr lang="it-IT" sz="900" dirty="0"/>
              <a:t> </a:t>
            </a:r>
            <a:r>
              <a:rPr lang="it-IT" sz="900" dirty="0" err="1"/>
              <a:t>additional</a:t>
            </a:r>
            <a:r>
              <a:rPr lang="it-IT" sz="900" dirty="0"/>
              <a:t> </a:t>
            </a:r>
            <a:r>
              <a:rPr lang="it-IT" sz="900" dirty="0" err="1"/>
              <a:t>postmarketing</a:t>
            </a:r>
            <a:r>
              <a:rPr lang="it-IT" sz="900" dirty="0"/>
              <a:t> data are </a:t>
            </a:r>
            <a:r>
              <a:rPr lang="it-IT" sz="900" dirty="0" err="1"/>
              <a:t>available</a:t>
            </a:r>
            <a:r>
              <a:rPr lang="it-IT" sz="900" dirty="0"/>
              <a:t>.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can </a:t>
            </a:r>
            <a:r>
              <a:rPr lang="it-IT" sz="900" dirty="0" err="1"/>
              <a:t>still</a:t>
            </a:r>
            <a:r>
              <a:rPr lang="it-IT" sz="900" dirty="0"/>
              <a:t> be </a:t>
            </a:r>
            <a:r>
              <a:rPr lang="it-IT" sz="900" dirty="0" err="1"/>
              <a:t>abused</a:t>
            </a:r>
            <a:r>
              <a:rPr lang="it-IT" sz="900" dirty="0"/>
              <a:t> or </a:t>
            </a:r>
            <a:r>
              <a:rPr lang="it-IT" sz="900" dirty="0" err="1"/>
              <a:t>misused</a:t>
            </a:r>
            <a:r>
              <a:rPr lang="it-IT" sz="900" dirty="0"/>
              <a:t> by </a:t>
            </a:r>
            <a:r>
              <a:rPr lang="it-IT" sz="900" dirty="0" err="1"/>
              <a:t>any</a:t>
            </a:r>
            <a:r>
              <a:rPr lang="it-IT" sz="900" dirty="0"/>
              <a:t> of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routes</a:t>
            </a:r>
            <a:r>
              <a:rPr lang="it-IT" sz="900" dirty="0"/>
              <a:t>, and </a:t>
            </a:r>
            <a:r>
              <a:rPr lang="it-IT" sz="900" dirty="0" err="1"/>
              <a:t>such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or </a:t>
            </a:r>
            <a:r>
              <a:rPr lang="it-IT" sz="900" dirty="0" err="1"/>
              <a:t>misuse</a:t>
            </a:r>
            <a:r>
              <a:rPr lang="it-IT" sz="900" dirty="0"/>
              <a:t> can cause an overdose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may</a:t>
            </a:r>
            <a:r>
              <a:rPr lang="it-IT" sz="900" dirty="0"/>
              <a:t> </a:t>
            </a:r>
            <a:r>
              <a:rPr lang="it-IT" sz="900" dirty="0" err="1"/>
              <a:t>result</a:t>
            </a:r>
            <a:r>
              <a:rPr lang="it-IT" sz="900" dirty="0"/>
              <a:t> in </a:t>
            </a:r>
            <a:r>
              <a:rPr lang="it-IT" sz="900" dirty="0" err="1"/>
              <a:t>death</a:t>
            </a:r>
            <a:r>
              <a:rPr lang="it-IT" sz="900" dirty="0"/>
              <a:t>. </a:t>
            </a:r>
            <a:r>
              <a:rPr lang="it-IT" sz="900" dirty="0" err="1"/>
              <a:t>If</a:t>
            </a:r>
            <a:r>
              <a:rPr lang="it-IT" sz="900" dirty="0"/>
              <a:t> </a:t>
            </a:r>
            <a:r>
              <a:rPr lang="it-IT" sz="900" dirty="0" err="1"/>
              <a:t>abused</a:t>
            </a:r>
            <a:r>
              <a:rPr lang="it-IT" sz="900" dirty="0"/>
              <a:t>, </a:t>
            </a:r>
            <a:r>
              <a:rPr lang="it-IT" sz="900" dirty="0" err="1"/>
              <a:t>it</a:t>
            </a:r>
            <a:r>
              <a:rPr lang="it-IT" sz="900" dirty="0"/>
              <a:t> can </a:t>
            </a:r>
            <a:r>
              <a:rPr lang="it-IT" sz="900" dirty="0" err="1"/>
              <a:t>also</a:t>
            </a:r>
            <a:r>
              <a:rPr lang="it-IT" sz="900" dirty="0"/>
              <a:t> cause </a:t>
            </a:r>
            <a:r>
              <a:rPr lang="it-IT" sz="900" dirty="0" err="1"/>
              <a:t>withdrawal</a:t>
            </a:r>
            <a:r>
              <a:rPr lang="it-IT" sz="900" dirty="0"/>
              <a:t> in </a:t>
            </a:r>
            <a:r>
              <a:rPr lang="it-IT" sz="900" dirty="0" err="1"/>
              <a:t>people</a:t>
            </a:r>
            <a:r>
              <a:rPr lang="it-IT" sz="900" dirty="0"/>
              <a:t> </a:t>
            </a:r>
            <a:r>
              <a:rPr lang="it-IT" sz="900" dirty="0" err="1"/>
              <a:t>who</a:t>
            </a:r>
            <a:r>
              <a:rPr lang="it-IT" sz="900" dirty="0"/>
              <a:t> are </a:t>
            </a:r>
            <a:r>
              <a:rPr lang="it-IT" sz="900" dirty="0" err="1"/>
              <a:t>dependent</a:t>
            </a:r>
            <a:r>
              <a:rPr lang="it-IT" sz="900" dirty="0"/>
              <a:t> on, or </a:t>
            </a:r>
            <a:r>
              <a:rPr lang="it-IT" sz="900" dirty="0" err="1"/>
              <a:t>tolerant</a:t>
            </a:r>
            <a:r>
              <a:rPr lang="it-IT" sz="900" dirty="0"/>
              <a:t> to, </a:t>
            </a:r>
            <a:r>
              <a:rPr lang="it-IT" sz="900" dirty="0" err="1"/>
              <a:t>opioids</a:t>
            </a:r>
            <a:r>
              <a:rPr lang="it-IT" sz="900" dirty="0"/>
              <a:t>.</a:t>
            </a:r>
          </a:p>
          <a:p>
            <a:r>
              <a:rPr lang="it-IT" sz="900" dirty="0"/>
              <a:t>"</a:t>
            </a:r>
            <a:r>
              <a:rPr lang="it-IT" sz="900" dirty="0" err="1"/>
              <a:t>Preventing</a:t>
            </a:r>
            <a:r>
              <a:rPr lang="it-IT" sz="900" dirty="0"/>
              <a:t> </a:t>
            </a:r>
            <a:r>
              <a:rPr lang="it-IT" sz="900" dirty="0" err="1"/>
              <a:t>prescription</a:t>
            </a:r>
            <a:r>
              <a:rPr lang="it-IT" sz="900" dirty="0"/>
              <a:t>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and </a:t>
            </a:r>
            <a:r>
              <a:rPr lang="it-IT" sz="900" dirty="0" err="1"/>
              <a:t>ensuring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patients</a:t>
            </a:r>
            <a:r>
              <a:rPr lang="it-IT" sz="900" dirty="0"/>
              <a:t> </a:t>
            </a:r>
            <a:r>
              <a:rPr lang="it-IT" sz="900" dirty="0" err="1"/>
              <a:t>have</a:t>
            </a:r>
            <a:r>
              <a:rPr lang="it-IT" sz="900" dirty="0"/>
              <a:t> </a:t>
            </a:r>
            <a:r>
              <a:rPr lang="it-IT" sz="900" dirty="0" err="1"/>
              <a:t>access</a:t>
            </a:r>
            <a:r>
              <a:rPr lang="it-IT" sz="900" dirty="0"/>
              <a:t> to appropriate </a:t>
            </a:r>
            <a:r>
              <a:rPr lang="it-IT" sz="900" dirty="0" err="1"/>
              <a:t>treatments</a:t>
            </a:r>
            <a:r>
              <a:rPr lang="it-IT" sz="900" dirty="0"/>
              <a:t> for </a:t>
            </a:r>
            <a:r>
              <a:rPr lang="it-IT" sz="900" dirty="0" err="1"/>
              <a:t>pain</a:t>
            </a:r>
            <a:r>
              <a:rPr lang="it-IT" sz="900" dirty="0"/>
              <a:t> are </a:t>
            </a:r>
            <a:r>
              <a:rPr lang="it-IT" sz="900" dirty="0" err="1"/>
              <a:t>both</a:t>
            </a:r>
            <a:r>
              <a:rPr lang="it-IT" sz="900" dirty="0"/>
              <a:t> top public </a:t>
            </a:r>
            <a:r>
              <a:rPr lang="it-IT" sz="900" dirty="0" err="1"/>
              <a:t>health</a:t>
            </a:r>
            <a:r>
              <a:rPr lang="it-IT" sz="900" dirty="0"/>
              <a:t> </a:t>
            </a:r>
            <a:r>
              <a:rPr lang="it-IT" sz="900" dirty="0" err="1"/>
              <a:t>priorities</a:t>
            </a:r>
            <a:r>
              <a:rPr lang="it-IT" sz="900" dirty="0"/>
              <a:t> for the FDA," </a:t>
            </a:r>
            <a:r>
              <a:rPr lang="it-IT" sz="900" dirty="0" err="1"/>
              <a:t>said</a:t>
            </a:r>
            <a:r>
              <a:rPr lang="it-IT" sz="900" dirty="0"/>
              <a:t> Sharon Hertz, M.D., </a:t>
            </a:r>
            <a:r>
              <a:rPr lang="it-IT" sz="900" dirty="0" err="1"/>
              <a:t>acting</a:t>
            </a:r>
            <a:r>
              <a:rPr lang="it-IT" sz="900" dirty="0"/>
              <a:t> </a:t>
            </a:r>
            <a:r>
              <a:rPr lang="it-IT" sz="900" dirty="0" err="1"/>
              <a:t>director</a:t>
            </a:r>
            <a:r>
              <a:rPr lang="it-IT" sz="900" dirty="0"/>
              <a:t> of the </a:t>
            </a:r>
            <a:r>
              <a:rPr lang="it-IT" sz="900" dirty="0" err="1"/>
              <a:t>Division</a:t>
            </a:r>
            <a:r>
              <a:rPr lang="it-IT" sz="900" dirty="0"/>
              <a:t> of </a:t>
            </a:r>
            <a:r>
              <a:rPr lang="it-IT" sz="900" dirty="0" err="1"/>
              <a:t>Anesthesia</a:t>
            </a:r>
            <a:r>
              <a:rPr lang="it-IT" sz="900" dirty="0"/>
              <a:t>, Analgesia, and </a:t>
            </a:r>
            <a:r>
              <a:rPr lang="it-IT" sz="900" dirty="0" err="1"/>
              <a:t>Addiction</a:t>
            </a:r>
            <a:r>
              <a:rPr lang="it-IT" sz="900" dirty="0"/>
              <a:t> </a:t>
            </a:r>
            <a:r>
              <a:rPr lang="it-IT" sz="900" dirty="0" err="1"/>
              <a:t>Products</a:t>
            </a:r>
            <a:r>
              <a:rPr lang="it-IT" sz="900" dirty="0"/>
              <a:t> in the </a:t>
            </a:r>
            <a:r>
              <a:rPr lang="it-IT" sz="900" dirty="0" err="1"/>
              <a:t>FDA’s</a:t>
            </a:r>
            <a:r>
              <a:rPr lang="it-IT" sz="900" dirty="0"/>
              <a:t> Center for </a:t>
            </a:r>
            <a:r>
              <a:rPr lang="it-IT" sz="900" dirty="0" err="1"/>
              <a:t>Drug</a:t>
            </a:r>
            <a:r>
              <a:rPr lang="it-IT" sz="900" dirty="0"/>
              <a:t> Evaluation and </a:t>
            </a:r>
            <a:r>
              <a:rPr lang="it-IT" sz="900" dirty="0" err="1"/>
              <a:t>Research</a:t>
            </a:r>
            <a:r>
              <a:rPr lang="it-IT" sz="900" dirty="0"/>
              <a:t>. "The science </a:t>
            </a:r>
            <a:r>
              <a:rPr lang="it-IT" sz="900" dirty="0" err="1"/>
              <a:t>behind</a:t>
            </a:r>
            <a:r>
              <a:rPr lang="it-IT" sz="900" dirty="0"/>
              <a:t> </a:t>
            </a:r>
            <a:r>
              <a:rPr lang="it-IT" sz="900" dirty="0" err="1"/>
              <a:t>developing</a:t>
            </a:r>
            <a:r>
              <a:rPr lang="it-IT" sz="900" dirty="0"/>
              <a:t> </a:t>
            </a:r>
            <a:r>
              <a:rPr lang="it-IT" sz="900" dirty="0" err="1"/>
              <a:t>prescription</a:t>
            </a:r>
            <a:r>
              <a:rPr lang="it-IT" sz="900" dirty="0"/>
              <a:t> </a:t>
            </a:r>
            <a:r>
              <a:rPr lang="it-IT" sz="900" dirty="0" err="1"/>
              <a:t>opioids</a:t>
            </a:r>
            <a:r>
              <a:rPr lang="it-IT" sz="900" dirty="0"/>
              <a:t> with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still</a:t>
            </a:r>
            <a:r>
              <a:rPr lang="it-IT" sz="900" dirty="0"/>
              <a:t> </a:t>
            </a:r>
            <a:r>
              <a:rPr lang="it-IT" sz="900" dirty="0" err="1"/>
              <a:t>evolving</a:t>
            </a:r>
            <a:r>
              <a:rPr lang="it-IT" sz="900" dirty="0"/>
              <a:t> and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will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completely</a:t>
            </a:r>
            <a:r>
              <a:rPr lang="it-IT" sz="900" dirty="0"/>
              <a:t> </a:t>
            </a:r>
            <a:r>
              <a:rPr lang="it-IT" sz="900" dirty="0" err="1"/>
              <a:t>fix</a:t>
            </a:r>
            <a:r>
              <a:rPr lang="it-IT" sz="900" dirty="0"/>
              <a:t> the </a:t>
            </a:r>
            <a:r>
              <a:rPr lang="it-IT" sz="900" dirty="0" err="1"/>
              <a:t>problem</a:t>
            </a:r>
            <a:r>
              <a:rPr lang="it-IT" sz="900" dirty="0"/>
              <a:t>. </a:t>
            </a:r>
            <a:r>
              <a:rPr lang="it-IT" sz="900" dirty="0" err="1"/>
              <a:t>But</a:t>
            </a:r>
            <a:r>
              <a:rPr lang="it-IT" sz="900" dirty="0"/>
              <a:t> </a:t>
            </a:r>
            <a:r>
              <a:rPr lang="it-IT" sz="900" dirty="0" err="1"/>
              <a:t>they</a:t>
            </a:r>
            <a:r>
              <a:rPr lang="it-IT" sz="900" dirty="0"/>
              <a:t> can be part of a </a:t>
            </a:r>
            <a:r>
              <a:rPr lang="it-IT" sz="900" dirty="0" err="1"/>
              <a:t>comprehensive</a:t>
            </a:r>
            <a:r>
              <a:rPr lang="it-IT" sz="900" dirty="0"/>
              <a:t> </a:t>
            </a:r>
            <a:r>
              <a:rPr lang="it-IT" sz="900" dirty="0" err="1"/>
              <a:t>approach</a:t>
            </a:r>
            <a:r>
              <a:rPr lang="it-IT" sz="900" dirty="0"/>
              <a:t> to </a:t>
            </a:r>
            <a:r>
              <a:rPr lang="it-IT" sz="900" dirty="0" err="1"/>
              <a:t>combat</a:t>
            </a:r>
            <a:r>
              <a:rPr lang="it-IT" sz="900" dirty="0"/>
              <a:t> the </a:t>
            </a:r>
            <a:r>
              <a:rPr lang="it-IT" sz="900" dirty="0" err="1"/>
              <a:t>very</a:t>
            </a:r>
            <a:r>
              <a:rPr lang="it-IT" sz="900" dirty="0"/>
              <a:t> </a:t>
            </a:r>
            <a:r>
              <a:rPr lang="it-IT" sz="900" dirty="0" err="1"/>
              <a:t>serious</a:t>
            </a:r>
            <a:r>
              <a:rPr lang="it-IT" sz="900" dirty="0"/>
              <a:t> </a:t>
            </a:r>
            <a:r>
              <a:rPr lang="it-IT" sz="900" dirty="0" err="1"/>
              <a:t>problem</a:t>
            </a:r>
            <a:r>
              <a:rPr lang="it-IT" sz="900" dirty="0"/>
              <a:t> of </a:t>
            </a:r>
            <a:r>
              <a:rPr lang="it-IT" sz="900" dirty="0" err="1"/>
              <a:t>prescription</a:t>
            </a:r>
            <a:r>
              <a:rPr lang="it-IT" sz="900" dirty="0"/>
              <a:t> 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in the U.S."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approved</a:t>
            </a:r>
            <a:r>
              <a:rPr lang="it-IT" sz="900" dirty="0"/>
              <a:t>, and </a:t>
            </a:r>
            <a:r>
              <a:rPr lang="it-IT" sz="900" dirty="0" err="1"/>
              <a:t>should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be </a:t>
            </a:r>
            <a:r>
              <a:rPr lang="it-IT" sz="900" dirty="0" err="1"/>
              <a:t>used</a:t>
            </a:r>
            <a:r>
              <a:rPr lang="it-IT" sz="900" dirty="0"/>
              <a:t>, for </a:t>
            </a:r>
            <a:r>
              <a:rPr lang="it-IT" sz="900" dirty="0" err="1"/>
              <a:t>as-needed</a:t>
            </a:r>
            <a:r>
              <a:rPr lang="it-IT" sz="900" dirty="0"/>
              <a:t> </a:t>
            </a:r>
            <a:r>
              <a:rPr lang="it-IT" sz="900" dirty="0" err="1"/>
              <a:t>pain</a:t>
            </a:r>
            <a:r>
              <a:rPr lang="it-IT" sz="900" dirty="0"/>
              <a:t> </a:t>
            </a:r>
            <a:r>
              <a:rPr lang="it-IT" sz="900" dirty="0" err="1"/>
              <a:t>relief</a:t>
            </a:r>
            <a:r>
              <a:rPr lang="it-IT" sz="900" dirty="0"/>
              <a:t>. </a:t>
            </a:r>
            <a:r>
              <a:rPr lang="it-IT" sz="900" dirty="0" err="1"/>
              <a:t>Given</a:t>
            </a:r>
            <a:r>
              <a:rPr lang="it-IT" sz="900" dirty="0"/>
              <a:t> </a:t>
            </a:r>
            <a:r>
              <a:rPr lang="it-IT" sz="900" dirty="0" err="1"/>
              <a:t>Embeda's</a:t>
            </a:r>
            <a:r>
              <a:rPr lang="it-IT" sz="900" dirty="0"/>
              <a:t> </a:t>
            </a:r>
            <a:r>
              <a:rPr lang="it-IT" sz="900" dirty="0" err="1"/>
              <a:t>risks</a:t>
            </a:r>
            <a:r>
              <a:rPr lang="it-IT" sz="900" dirty="0"/>
              <a:t> for </a:t>
            </a:r>
            <a:r>
              <a:rPr lang="it-IT" sz="900" dirty="0" err="1"/>
              <a:t>abuse</a:t>
            </a:r>
            <a:r>
              <a:rPr lang="it-IT" sz="900" dirty="0"/>
              <a:t>, </a:t>
            </a:r>
            <a:r>
              <a:rPr lang="it-IT" sz="900" dirty="0" err="1"/>
              <a:t>misuse</a:t>
            </a:r>
            <a:r>
              <a:rPr lang="it-IT" sz="900" dirty="0"/>
              <a:t>, and </a:t>
            </a:r>
            <a:r>
              <a:rPr lang="it-IT" sz="900" dirty="0" err="1"/>
              <a:t>addiction</a:t>
            </a:r>
            <a:r>
              <a:rPr lang="it-IT" sz="900" dirty="0"/>
              <a:t>, </a:t>
            </a:r>
            <a:r>
              <a:rPr lang="it-IT" sz="900" dirty="0" err="1"/>
              <a:t>it</a:t>
            </a:r>
            <a:r>
              <a:rPr lang="it-IT" sz="900" dirty="0"/>
              <a:t> </a:t>
            </a:r>
            <a:r>
              <a:rPr lang="it-IT" sz="900" dirty="0" err="1"/>
              <a:t>should</a:t>
            </a:r>
            <a:r>
              <a:rPr lang="it-IT" sz="900" dirty="0"/>
              <a:t> </a:t>
            </a:r>
            <a:r>
              <a:rPr lang="it-IT" sz="900" dirty="0" err="1"/>
              <a:t>only</a:t>
            </a:r>
            <a:r>
              <a:rPr lang="it-IT" sz="900" dirty="0"/>
              <a:t> be </a:t>
            </a:r>
            <a:r>
              <a:rPr lang="it-IT" sz="900" dirty="0" err="1"/>
              <a:t>prescribed</a:t>
            </a:r>
            <a:r>
              <a:rPr lang="it-IT" sz="900" dirty="0"/>
              <a:t> to </a:t>
            </a:r>
            <a:r>
              <a:rPr lang="it-IT" sz="900" dirty="0" err="1"/>
              <a:t>people</a:t>
            </a:r>
            <a:r>
              <a:rPr lang="it-IT" sz="900" dirty="0"/>
              <a:t> for </a:t>
            </a:r>
            <a:r>
              <a:rPr lang="it-IT" sz="900" dirty="0" err="1"/>
              <a:t>whom</a:t>
            </a:r>
            <a:r>
              <a:rPr lang="it-IT" sz="900" dirty="0"/>
              <a:t> alternative treatment </a:t>
            </a:r>
            <a:r>
              <a:rPr lang="it-IT" sz="900" dirty="0" err="1"/>
              <a:t>options</a:t>
            </a:r>
            <a:r>
              <a:rPr lang="it-IT" sz="900" dirty="0"/>
              <a:t> are </a:t>
            </a:r>
            <a:r>
              <a:rPr lang="it-IT" sz="900" dirty="0" err="1"/>
              <a:t>ineffective</a:t>
            </a:r>
            <a:r>
              <a:rPr lang="it-IT" sz="900" dirty="0"/>
              <a:t>,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tolerated</a:t>
            </a:r>
            <a:r>
              <a:rPr lang="it-IT" sz="900" dirty="0"/>
              <a:t> or </a:t>
            </a:r>
            <a:r>
              <a:rPr lang="it-IT" sz="900" dirty="0" err="1"/>
              <a:t>would</a:t>
            </a:r>
            <a:r>
              <a:rPr lang="it-IT" sz="900" dirty="0"/>
              <a:t> be </a:t>
            </a:r>
            <a:r>
              <a:rPr lang="it-IT" sz="900" dirty="0" err="1"/>
              <a:t>otherwise</a:t>
            </a:r>
            <a:r>
              <a:rPr lang="it-IT" sz="900" dirty="0"/>
              <a:t> </a:t>
            </a:r>
            <a:r>
              <a:rPr lang="it-IT" sz="900" dirty="0" err="1"/>
              <a:t>inadequate</a:t>
            </a:r>
            <a:r>
              <a:rPr lang="it-IT" sz="900" dirty="0"/>
              <a:t> to </a:t>
            </a:r>
            <a:r>
              <a:rPr lang="it-IT" sz="900" dirty="0" err="1"/>
              <a:t>provide</a:t>
            </a:r>
            <a:r>
              <a:rPr lang="it-IT" sz="900" dirty="0"/>
              <a:t> </a:t>
            </a:r>
            <a:r>
              <a:rPr lang="it-IT" sz="900" dirty="0" err="1"/>
              <a:t>sufficient</a:t>
            </a:r>
            <a:r>
              <a:rPr lang="it-IT" sz="900" dirty="0"/>
              <a:t> </a:t>
            </a:r>
            <a:r>
              <a:rPr lang="it-IT" sz="900" dirty="0" err="1"/>
              <a:t>pain</a:t>
            </a:r>
            <a:r>
              <a:rPr lang="it-IT" sz="900" dirty="0"/>
              <a:t> management. 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first </a:t>
            </a:r>
            <a:r>
              <a:rPr lang="it-IT" sz="900" dirty="0" err="1"/>
              <a:t>approved</a:t>
            </a:r>
            <a:r>
              <a:rPr lang="it-IT" sz="900" dirty="0"/>
              <a:t> on August 13, 2009, </a:t>
            </a:r>
            <a:r>
              <a:rPr lang="it-IT" sz="900" dirty="0" err="1"/>
              <a:t>but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voluntarily</a:t>
            </a:r>
            <a:r>
              <a:rPr lang="it-IT" sz="900" dirty="0"/>
              <a:t> </a:t>
            </a:r>
            <a:r>
              <a:rPr lang="it-IT" sz="900" dirty="0" err="1"/>
              <a:t>withdrawn</a:t>
            </a:r>
            <a:r>
              <a:rPr lang="it-IT" sz="900" dirty="0"/>
              <a:t> from the market in March 2011, due to </a:t>
            </a:r>
            <a:r>
              <a:rPr lang="it-IT" sz="900" dirty="0" err="1"/>
              <a:t>testing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found</a:t>
            </a:r>
            <a:r>
              <a:rPr lang="it-IT" sz="900" dirty="0"/>
              <a:t> </a:t>
            </a:r>
            <a:r>
              <a:rPr lang="it-IT" sz="900" dirty="0" err="1"/>
              <a:t>stability</a:t>
            </a:r>
            <a:r>
              <a:rPr lang="it-IT" sz="900" dirty="0"/>
              <a:t> </a:t>
            </a:r>
            <a:r>
              <a:rPr lang="it-IT" sz="900" dirty="0" err="1"/>
              <a:t>concerns</a:t>
            </a:r>
            <a:r>
              <a:rPr lang="it-IT" sz="900" dirty="0"/>
              <a:t> in the manufacturing </a:t>
            </a:r>
            <a:r>
              <a:rPr lang="it-IT" sz="900" dirty="0" err="1"/>
              <a:t>process</a:t>
            </a:r>
            <a:r>
              <a:rPr lang="it-IT" sz="900" dirty="0"/>
              <a:t>. The FDA </a:t>
            </a:r>
            <a:r>
              <a:rPr lang="it-IT" sz="900" dirty="0" err="1"/>
              <a:t>confirmed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issues</a:t>
            </a:r>
            <a:r>
              <a:rPr lang="it-IT" sz="900" dirty="0"/>
              <a:t> </a:t>
            </a:r>
            <a:r>
              <a:rPr lang="it-IT" sz="900" dirty="0" err="1"/>
              <a:t>were</a:t>
            </a:r>
            <a:r>
              <a:rPr lang="it-IT" sz="900" dirty="0"/>
              <a:t> </a:t>
            </a:r>
            <a:r>
              <a:rPr lang="it-IT" sz="900" dirty="0" err="1"/>
              <a:t>resolved</a:t>
            </a:r>
            <a:r>
              <a:rPr lang="it-IT" sz="900" dirty="0"/>
              <a:t> with </a:t>
            </a:r>
            <a:r>
              <a:rPr lang="it-IT" sz="900" dirty="0" err="1"/>
              <a:t>its</a:t>
            </a:r>
            <a:r>
              <a:rPr lang="it-IT" sz="900" dirty="0"/>
              <a:t> </a:t>
            </a:r>
            <a:r>
              <a:rPr lang="it-IT" sz="900" dirty="0" err="1"/>
              <a:t>approval</a:t>
            </a:r>
            <a:r>
              <a:rPr lang="it-IT" sz="900" dirty="0"/>
              <a:t> of a manufacturing </a:t>
            </a:r>
            <a:r>
              <a:rPr lang="it-IT" sz="900" dirty="0" err="1"/>
              <a:t>supplement</a:t>
            </a:r>
            <a:r>
              <a:rPr lang="it-IT" sz="900" dirty="0"/>
              <a:t> in </a:t>
            </a:r>
            <a:r>
              <a:rPr lang="it-IT" sz="900" dirty="0" err="1"/>
              <a:t>November</a:t>
            </a:r>
            <a:r>
              <a:rPr lang="it-IT" sz="900" dirty="0"/>
              <a:t> 2013. </a:t>
            </a:r>
          </a:p>
          <a:p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first </a:t>
            </a:r>
            <a:r>
              <a:rPr lang="it-IT" sz="900" dirty="0" err="1"/>
              <a:t>approved</a:t>
            </a:r>
            <a:r>
              <a:rPr lang="it-IT" sz="900" dirty="0"/>
              <a:t>, the 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evaluated</a:t>
            </a:r>
            <a:r>
              <a:rPr lang="it-IT" sz="900" dirty="0"/>
              <a:t> in a </a:t>
            </a:r>
            <a:r>
              <a:rPr lang="it-IT" sz="900" dirty="0" err="1"/>
              <a:t>clinical</a:t>
            </a:r>
            <a:r>
              <a:rPr lang="it-IT" sz="900" dirty="0"/>
              <a:t> trial of 547 </a:t>
            </a:r>
            <a:r>
              <a:rPr lang="it-IT" sz="900" dirty="0" err="1"/>
              <a:t>osteoarthritis</a:t>
            </a:r>
            <a:r>
              <a:rPr lang="it-IT" sz="900" dirty="0"/>
              <a:t> </a:t>
            </a:r>
            <a:r>
              <a:rPr lang="it-IT" sz="900" dirty="0" err="1"/>
              <a:t>patients</a:t>
            </a:r>
            <a:r>
              <a:rPr lang="it-IT" sz="900" dirty="0"/>
              <a:t>. </a:t>
            </a:r>
            <a:r>
              <a:rPr lang="it-IT" sz="900" dirty="0" err="1"/>
              <a:t>Additional</a:t>
            </a:r>
            <a:r>
              <a:rPr lang="it-IT" sz="900" dirty="0"/>
              <a:t> data from </a:t>
            </a:r>
            <a:r>
              <a:rPr lang="it-IT" sz="900" dirty="0" err="1"/>
              <a:t>abuse</a:t>
            </a:r>
            <a:r>
              <a:rPr lang="it-IT" sz="900" dirty="0"/>
              <a:t> </a:t>
            </a:r>
            <a:r>
              <a:rPr lang="it-IT" sz="900" dirty="0" err="1"/>
              <a:t>liability</a:t>
            </a:r>
            <a:r>
              <a:rPr lang="it-IT" sz="900" dirty="0"/>
              <a:t> </a:t>
            </a:r>
            <a:r>
              <a:rPr lang="it-IT" sz="900" dirty="0" err="1"/>
              <a:t>studies</a:t>
            </a:r>
            <a:r>
              <a:rPr lang="it-IT" sz="900" dirty="0"/>
              <a:t> </a:t>
            </a:r>
            <a:r>
              <a:rPr lang="it-IT" sz="900" dirty="0" err="1"/>
              <a:t>conducted</a:t>
            </a:r>
            <a:r>
              <a:rPr lang="it-IT" sz="900" dirty="0"/>
              <a:t> in </a:t>
            </a:r>
            <a:r>
              <a:rPr lang="it-IT" sz="900" dirty="0" err="1"/>
              <a:t>laboratories</a:t>
            </a:r>
            <a:r>
              <a:rPr lang="it-IT" sz="900" dirty="0"/>
              <a:t> and in </a:t>
            </a:r>
            <a:r>
              <a:rPr lang="it-IT" sz="900" dirty="0" err="1"/>
              <a:t>people</a:t>
            </a:r>
            <a:r>
              <a:rPr lang="it-IT" sz="900" dirty="0"/>
              <a:t> </a:t>
            </a:r>
            <a:r>
              <a:rPr lang="it-IT" sz="900" dirty="0" err="1"/>
              <a:t>demonstrated</a:t>
            </a:r>
            <a:r>
              <a:rPr lang="it-IT" sz="900" dirty="0"/>
              <a:t> the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features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for </a:t>
            </a:r>
            <a:r>
              <a:rPr lang="it-IT" sz="900" dirty="0" err="1"/>
              <a:t>certain</a:t>
            </a:r>
            <a:r>
              <a:rPr lang="it-IT" sz="900" dirty="0"/>
              <a:t> </a:t>
            </a:r>
            <a:r>
              <a:rPr lang="it-IT" sz="900" dirty="0" err="1"/>
              <a:t>types</a:t>
            </a:r>
            <a:r>
              <a:rPr lang="it-IT" sz="900" dirty="0"/>
              <a:t> of </a:t>
            </a:r>
            <a:r>
              <a:rPr lang="it-IT" sz="900" dirty="0" err="1"/>
              <a:t>abuse</a:t>
            </a:r>
            <a:r>
              <a:rPr lang="it-IT" sz="900" dirty="0"/>
              <a:t> (</a:t>
            </a:r>
            <a:r>
              <a:rPr lang="it-IT" sz="900" dirty="0" err="1"/>
              <a:t>oral</a:t>
            </a:r>
            <a:r>
              <a:rPr lang="it-IT" sz="900" dirty="0"/>
              <a:t> and </a:t>
            </a:r>
            <a:r>
              <a:rPr lang="it-IT" sz="900" dirty="0" err="1"/>
              <a:t>snorting</a:t>
            </a:r>
            <a:r>
              <a:rPr lang="it-IT" sz="900" dirty="0"/>
              <a:t>), </a:t>
            </a:r>
            <a:r>
              <a:rPr lang="it-IT" sz="900" dirty="0" err="1"/>
              <a:t>when</a:t>
            </a:r>
            <a:r>
              <a:rPr lang="it-IT" sz="900" dirty="0"/>
              <a:t> the </a:t>
            </a:r>
            <a:r>
              <a:rPr lang="it-IT" sz="900" dirty="0" err="1"/>
              <a:t>product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. The </a:t>
            </a:r>
            <a:r>
              <a:rPr lang="it-IT" sz="900" dirty="0" err="1"/>
              <a:t>abuse</a:t>
            </a:r>
            <a:r>
              <a:rPr lang="it-IT" sz="900" dirty="0"/>
              <a:t> </a:t>
            </a:r>
            <a:r>
              <a:rPr lang="it-IT" sz="900" dirty="0" err="1"/>
              <a:t>potential</a:t>
            </a:r>
            <a:r>
              <a:rPr lang="it-IT" sz="900" dirty="0"/>
              <a:t> for the </a:t>
            </a:r>
            <a:r>
              <a:rPr lang="it-IT" sz="900" dirty="0" err="1"/>
              <a:t>intravenous</a:t>
            </a:r>
            <a:r>
              <a:rPr lang="it-IT" sz="900" dirty="0"/>
              <a:t> </a:t>
            </a:r>
            <a:r>
              <a:rPr lang="it-IT" sz="900" dirty="0" err="1"/>
              <a:t>route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studied</a:t>
            </a:r>
            <a:r>
              <a:rPr lang="it-IT" sz="900" dirty="0"/>
              <a:t> by </a:t>
            </a:r>
            <a:r>
              <a:rPr lang="it-IT" sz="900" dirty="0" err="1"/>
              <a:t>simulating</a:t>
            </a:r>
            <a:r>
              <a:rPr lang="it-IT" sz="900" dirty="0"/>
              <a:t> the </a:t>
            </a:r>
            <a:r>
              <a:rPr lang="it-IT" sz="900" dirty="0" err="1"/>
              <a:t>amount</a:t>
            </a:r>
            <a:r>
              <a:rPr lang="it-IT" sz="900" dirty="0"/>
              <a:t> of </a:t>
            </a:r>
            <a:r>
              <a:rPr lang="it-IT" sz="900" dirty="0" err="1"/>
              <a:t>morphine</a:t>
            </a:r>
            <a:r>
              <a:rPr lang="it-IT" sz="900" dirty="0"/>
              <a:t> and </a:t>
            </a:r>
            <a:r>
              <a:rPr lang="it-IT" sz="900" dirty="0" err="1"/>
              <a:t>naltrexone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would</a:t>
            </a:r>
            <a:r>
              <a:rPr lang="it-IT" sz="900" dirty="0"/>
              <a:t> be </a:t>
            </a:r>
            <a:r>
              <a:rPr lang="it-IT" sz="900" dirty="0" err="1"/>
              <a:t>released</a:t>
            </a:r>
            <a:r>
              <a:rPr lang="it-IT" sz="900" dirty="0"/>
              <a:t> </a:t>
            </a:r>
            <a:r>
              <a:rPr lang="it-IT" sz="900" dirty="0" err="1"/>
              <a:t>upon</a:t>
            </a:r>
            <a:r>
              <a:rPr lang="it-IT" sz="900" dirty="0"/>
              <a:t> </a:t>
            </a:r>
            <a:r>
              <a:rPr lang="it-IT" sz="900" dirty="0" err="1"/>
              <a:t>crushing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. </a:t>
            </a:r>
            <a:r>
              <a:rPr lang="it-IT" sz="900" dirty="0" err="1"/>
              <a:t>This</a:t>
            </a:r>
            <a:r>
              <a:rPr lang="it-IT" sz="900" dirty="0"/>
              <a:t> </a:t>
            </a:r>
            <a:r>
              <a:rPr lang="it-IT" sz="900" dirty="0" err="1"/>
              <a:t>study</a:t>
            </a:r>
            <a:r>
              <a:rPr lang="it-IT" sz="900" dirty="0"/>
              <a:t> </a:t>
            </a:r>
            <a:r>
              <a:rPr lang="it-IT" sz="900" dirty="0" err="1"/>
              <a:t>demonstrated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less</a:t>
            </a:r>
            <a:r>
              <a:rPr lang="it-IT" sz="900" dirty="0"/>
              <a:t> </a:t>
            </a:r>
            <a:r>
              <a:rPr lang="it-IT" sz="900" dirty="0" err="1"/>
              <a:t>attractive</a:t>
            </a:r>
            <a:r>
              <a:rPr lang="it-IT" sz="900" dirty="0"/>
              <a:t> to </a:t>
            </a:r>
            <a:r>
              <a:rPr lang="it-IT" sz="900" dirty="0" err="1"/>
              <a:t>abusers</a:t>
            </a:r>
            <a:r>
              <a:rPr lang="it-IT" sz="900" dirty="0"/>
              <a:t> or </a:t>
            </a:r>
            <a:r>
              <a:rPr lang="it-IT" sz="900" dirty="0" err="1"/>
              <a:t>less</a:t>
            </a:r>
            <a:r>
              <a:rPr lang="it-IT" sz="900" dirty="0"/>
              <a:t> </a:t>
            </a:r>
            <a:r>
              <a:rPr lang="it-IT" sz="900" dirty="0" err="1"/>
              <a:t>likely</a:t>
            </a:r>
            <a:r>
              <a:rPr lang="it-IT" sz="900" dirty="0"/>
              <a:t> to produce a high (</a:t>
            </a:r>
            <a:r>
              <a:rPr lang="it-IT" sz="900" dirty="0" err="1"/>
              <a:t>lower</a:t>
            </a:r>
            <a:r>
              <a:rPr lang="it-IT" sz="900" dirty="0"/>
              <a:t> "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Liking</a:t>
            </a:r>
            <a:r>
              <a:rPr lang="it-IT" sz="900" dirty="0"/>
              <a:t>" and "</a:t>
            </a:r>
            <a:r>
              <a:rPr lang="it-IT" sz="900" dirty="0" err="1"/>
              <a:t>Drug</a:t>
            </a:r>
            <a:r>
              <a:rPr lang="it-IT" sz="900" dirty="0"/>
              <a:t> High") </a:t>
            </a:r>
            <a:r>
              <a:rPr lang="it-IT" sz="900" dirty="0" err="1"/>
              <a:t>compared</a:t>
            </a:r>
            <a:r>
              <a:rPr lang="it-IT" sz="900" dirty="0"/>
              <a:t> with </a:t>
            </a:r>
            <a:r>
              <a:rPr lang="it-IT" sz="900" dirty="0" err="1"/>
              <a:t>morphine</a:t>
            </a:r>
            <a:r>
              <a:rPr lang="it-IT" sz="900" dirty="0"/>
              <a:t> alone. </a:t>
            </a:r>
            <a:r>
              <a:rPr lang="it-IT" sz="900" dirty="0" err="1"/>
              <a:t>However</a:t>
            </a:r>
            <a:r>
              <a:rPr lang="it-IT" sz="900" dirty="0"/>
              <a:t>, </a:t>
            </a:r>
            <a:r>
              <a:rPr lang="it-IT" sz="900" dirty="0" err="1"/>
              <a:t>it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unknown</a:t>
            </a:r>
            <a:r>
              <a:rPr lang="it-IT" sz="900" dirty="0"/>
              <a:t> </a:t>
            </a:r>
            <a:r>
              <a:rPr lang="it-IT" sz="900" dirty="0" err="1"/>
              <a:t>whether</a:t>
            </a:r>
            <a:r>
              <a:rPr lang="it-IT" sz="900" dirty="0"/>
              <a:t>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results</a:t>
            </a:r>
            <a:r>
              <a:rPr lang="it-IT" sz="900" dirty="0"/>
              <a:t> with </a:t>
            </a:r>
            <a:r>
              <a:rPr lang="it-IT" sz="900" dirty="0" err="1"/>
              <a:t>simulated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predict</a:t>
            </a:r>
            <a:r>
              <a:rPr lang="it-IT" sz="900" dirty="0"/>
              <a:t> a </a:t>
            </a:r>
            <a:r>
              <a:rPr lang="it-IT" sz="900" dirty="0" err="1"/>
              <a:t>reduction</a:t>
            </a:r>
            <a:r>
              <a:rPr lang="it-IT" sz="900" dirty="0"/>
              <a:t> in </a:t>
            </a:r>
            <a:r>
              <a:rPr lang="it-IT" sz="900" dirty="0" err="1"/>
              <a:t>abuse</a:t>
            </a:r>
            <a:r>
              <a:rPr lang="it-IT" sz="900" dirty="0"/>
              <a:t> by the </a:t>
            </a:r>
            <a:r>
              <a:rPr lang="it-IT" sz="900" dirty="0" err="1"/>
              <a:t>intravenous</a:t>
            </a:r>
            <a:r>
              <a:rPr lang="it-IT" sz="900" dirty="0"/>
              <a:t> </a:t>
            </a:r>
            <a:r>
              <a:rPr lang="it-IT" sz="900" dirty="0" err="1"/>
              <a:t>route</a:t>
            </a:r>
            <a:r>
              <a:rPr lang="it-IT" sz="900" dirty="0"/>
              <a:t> </a:t>
            </a:r>
            <a:r>
              <a:rPr lang="it-IT" sz="900" dirty="0" err="1"/>
              <a:t>until</a:t>
            </a:r>
            <a:r>
              <a:rPr lang="it-IT" sz="900" dirty="0"/>
              <a:t> </a:t>
            </a:r>
            <a:r>
              <a:rPr lang="it-IT" sz="900" dirty="0" err="1"/>
              <a:t>additional</a:t>
            </a:r>
            <a:r>
              <a:rPr lang="it-IT" sz="900" dirty="0"/>
              <a:t> </a:t>
            </a:r>
            <a:r>
              <a:rPr lang="it-IT" sz="900" dirty="0" err="1"/>
              <a:t>postmarketing</a:t>
            </a:r>
            <a:r>
              <a:rPr lang="it-IT" sz="900" dirty="0"/>
              <a:t> data are </a:t>
            </a:r>
            <a:r>
              <a:rPr lang="it-IT" sz="900" dirty="0" err="1"/>
              <a:t>available</a:t>
            </a:r>
            <a:r>
              <a:rPr lang="it-IT" sz="900" dirty="0"/>
              <a:t>.</a:t>
            </a:r>
          </a:p>
          <a:p>
            <a:r>
              <a:rPr lang="it-IT" sz="900" dirty="0"/>
              <a:t>The FDA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requiring</a:t>
            </a:r>
            <a:r>
              <a:rPr lang="it-IT" sz="900" dirty="0"/>
              <a:t> </a:t>
            </a:r>
            <a:r>
              <a:rPr lang="it-IT" sz="900" dirty="0" err="1"/>
              <a:t>postmarketing</a:t>
            </a:r>
            <a:r>
              <a:rPr lang="it-IT" sz="900" dirty="0"/>
              <a:t> </a:t>
            </a:r>
            <a:r>
              <a:rPr lang="it-IT" sz="900" dirty="0" err="1"/>
              <a:t>studies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to </a:t>
            </a:r>
            <a:r>
              <a:rPr lang="it-IT" sz="900" dirty="0" err="1"/>
              <a:t>further</a:t>
            </a:r>
            <a:r>
              <a:rPr lang="it-IT" sz="900" dirty="0"/>
              <a:t> </a:t>
            </a:r>
            <a:r>
              <a:rPr lang="it-IT" sz="900" dirty="0" err="1"/>
              <a:t>assess</a:t>
            </a:r>
            <a:r>
              <a:rPr lang="it-IT" sz="900" dirty="0"/>
              <a:t> the </a:t>
            </a:r>
            <a:r>
              <a:rPr lang="it-IT" sz="900" dirty="0" err="1"/>
              <a:t>effects</a:t>
            </a:r>
            <a:r>
              <a:rPr lang="it-IT" sz="900" dirty="0"/>
              <a:t> of the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features</a:t>
            </a:r>
            <a:r>
              <a:rPr lang="it-IT" sz="900" dirty="0"/>
              <a:t> on the </a:t>
            </a:r>
            <a:r>
              <a:rPr lang="it-IT" sz="900" dirty="0" err="1"/>
              <a:t>risk</a:t>
            </a:r>
            <a:r>
              <a:rPr lang="it-IT" sz="900" dirty="0"/>
              <a:t> for </a:t>
            </a:r>
            <a:r>
              <a:rPr lang="it-IT" sz="900" dirty="0" err="1"/>
              <a:t>abuse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and the </a:t>
            </a:r>
            <a:r>
              <a:rPr lang="it-IT" sz="900" dirty="0" err="1"/>
              <a:t>consequences</a:t>
            </a:r>
            <a:r>
              <a:rPr lang="it-IT" sz="900" dirty="0"/>
              <a:t> of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. In </a:t>
            </a:r>
            <a:r>
              <a:rPr lang="it-IT" sz="900" dirty="0" err="1"/>
              <a:t>addition</a:t>
            </a:r>
            <a:r>
              <a:rPr lang="it-IT" sz="900" dirty="0"/>
              <a:t>,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part of the ER/LA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Analgesics</a:t>
            </a:r>
            <a:r>
              <a:rPr lang="it-IT" sz="900" dirty="0"/>
              <a:t> </a:t>
            </a:r>
            <a:r>
              <a:rPr lang="it-IT" sz="900" dirty="0" err="1"/>
              <a:t>Risk</a:t>
            </a:r>
            <a:r>
              <a:rPr lang="it-IT" sz="900" dirty="0"/>
              <a:t> Evaluation and </a:t>
            </a:r>
            <a:r>
              <a:rPr lang="it-IT" sz="900" dirty="0" err="1"/>
              <a:t>Mitigation</a:t>
            </a:r>
            <a:r>
              <a:rPr lang="it-IT" sz="900" dirty="0"/>
              <a:t> </a:t>
            </a:r>
            <a:r>
              <a:rPr lang="it-IT" sz="900" dirty="0" err="1"/>
              <a:t>Strategy</a:t>
            </a:r>
            <a:r>
              <a:rPr lang="it-IT" sz="900" dirty="0"/>
              <a:t> (REMS), </a:t>
            </a:r>
            <a:r>
              <a:rPr lang="it-IT" sz="900" dirty="0" err="1"/>
              <a:t>which</a:t>
            </a:r>
            <a:r>
              <a:rPr lang="it-IT" sz="900" dirty="0"/>
              <a:t> </a:t>
            </a:r>
            <a:r>
              <a:rPr lang="it-IT" sz="900" dirty="0" err="1"/>
              <a:t>requires</a:t>
            </a:r>
            <a:r>
              <a:rPr lang="it-IT" sz="900" dirty="0"/>
              <a:t> companies to </a:t>
            </a:r>
            <a:r>
              <a:rPr lang="it-IT" sz="900" dirty="0" err="1"/>
              <a:t>make</a:t>
            </a:r>
            <a:r>
              <a:rPr lang="it-IT" sz="900" dirty="0"/>
              <a:t> </a:t>
            </a:r>
            <a:r>
              <a:rPr lang="it-IT" sz="900" dirty="0" err="1"/>
              <a:t>available</a:t>
            </a:r>
            <a:r>
              <a:rPr lang="it-IT" sz="900" dirty="0"/>
              <a:t> to </a:t>
            </a:r>
            <a:r>
              <a:rPr lang="it-IT" sz="900" dirty="0" err="1"/>
              <a:t>health</a:t>
            </a:r>
            <a:r>
              <a:rPr lang="it-IT" sz="900" dirty="0"/>
              <a:t> care </a:t>
            </a:r>
            <a:r>
              <a:rPr lang="it-IT" sz="900" dirty="0" err="1"/>
              <a:t>professionals</a:t>
            </a:r>
            <a:r>
              <a:rPr lang="it-IT" sz="900" dirty="0"/>
              <a:t> educational </a:t>
            </a:r>
            <a:r>
              <a:rPr lang="it-IT" sz="900" dirty="0" err="1"/>
              <a:t>programs</a:t>
            </a:r>
            <a:r>
              <a:rPr lang="it-IT" sz="900" dirty="0"/>
              <a:t> on </a:t>
            </a:r>
            <a:r>
              <a:rPr lang="it-IT" sz="900" dirty="0" err="1"/>
              <a:t>how</a:t>
            </a:r>
            <a:r>
              <a:rPr lang="it-IT" sz="900" dirty="0"/>
              <a:t> to </a:t>
            </a:r>
            <a:r>
              <a:rPr lang="it-IT" sz="900" dirty="0" err="1"/>
              <a:t>safely</a:t>
            </a:r>
            <a:r>
              <a:rPr lang="it-IT" sz="900" dirty="0"/>
              <a:t> </a:t>
            </a:r>
            <a:r>
              <a:rPr lang="it-IT" sz="900" dirty="0" err="1"/>
              <a:t>prescribe</a:t>
            </a:r>
            <a:r>
              <a:rPr lang="it-IT" sz="900" dirty="0"/>
              <a:t> ER/LA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analgesics</a:t>
            </a:r>
            <a:r>
              <a:rPr lang="it-IT" sz="900" dirty="0"/>
              <a:t> and to </a:t>
            </a:r>
            <a:r>
              <a:rPr lang="it-IT" sz="900" dirty="0" err="1"/>
              <a:t>provide</a:t>
            </a:r>
            <a:r>
              <a:rPr lang="it-IT" sz="900" dirty="0"/>
              <a:t> </a:t>
            </a:r>
            <a:r>
              <a:rPr lang="it-IT" sz="900" dirty="0" err="1"/>
              <a:t>Medication</a:t>
            </a:r>
            <a:r>
              <a:rPr lang="it-IT" sz="900" dirty="0"/>
              <a:t> </a:t>
            </a:r>
            <a:r>
              <a:rPr lang="it-IT" sz="900" dirty="0" err="1"/>
              <a:t>Guides</a:t>
            </a:r>
            <a:r>
              <a:rPr lang="it-IT" sz="900" dirty="0"/>
              <a:t> and </a:t>
            </a:r>
            <a:r>
              <a:rPr lang="it-IT" sz="900" dirty="0" err="1"/>
              <a:t>patient</a:t>
            </a:r>
            <a:r>
              <a:rPr lang="it-IT" sz="900" dirty="0"/>
              <a:t> </a:t>
            </a:r>
            <a:r>
              <a:rPr lang="it-IT" sz="900" dirty="0" err="1"/>
              <a:t>counseling</a:t>
            </a:r>
            <a:r>
              <a:rPr lang="it-IT" sz="900" dirty="0"/>
              <a:t> </a:t>
            </a:r>
            <a:r>
              <a:rPr lang="it-IT" sz="900" dirty="0" err="1"/>
              <a:t>documents</a:t>
            </a:r>
            <a:r>
              <a:rPr lang="it-IT" sz="900" dirty="0"/>
              <a:t> </a:t>
            </a:r>
            <a:r>
              <a:rPr lang="it-IT" sz="900" dirty="0" err="1"/>
              <a:t>containing</a:t>
            </a:r>
            <a:r>
              <a:rPr lang="it-IT" sz="900" dirty="0"/>
              <a:t> information on the </a:t>
            </a:r>
            <a:r>
              <a:rPr lang="it-IT" sz="900" dirty="0" err="1"/>
              <a:t>safe</a:t>
            </a:r>
            <a:r>
              <a:rPr lang="it-IT" sz="900" dirty="0"/>
              <a:t> use, </a:t>
            </a:r>
            <a:r>
              <a:rPr lang="it-IT" sz="900" dirty="0" err="1"/>
              <a:t>storage</a:t>
            </a:r>
            <a:r>
              <a:rPr lang="it-IT" sz="900" dirty="0"/>
              <a:t>, and </a:t>
            </a:r>
            <a:r>
              <a:rPr lang="it-IT" sz="900" dirty="0" err="1"/>
              <a:t>disposal</a:t>
            </a:r>
            <a:r>
              <a:rPr lang="it-IT" sz="900" dirty="0"/>
              <a:t> of ER/LA </a:t>
            </a:r>
            <a:r>
              <a:rPr lang="it-IT" sz="900" dirty="0" err="1"/>
              <a:t>opioids</a:t>
            </a:r>
            <a:r>
              <a:rPr lang="it-IT" sz="900" dirty="0"/>
              <a:t>. 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marketed</a:t>
            </a:r>
            <a:r>
              <a:rPr lang="it-IT" sz="900" dirty="0"/>
              <a:t> by New York City-</a:t>
            </a:r>
            <a:r>
              <a:rPr lang="it-IT" sz="900" dirty="0" err="1"/>
              <a:t>based</a:t>
            </a:r>
            <a:r>
              <a:rPr lang="it-IT" sz="900" dirty="0"/>
              <a:t> Pfizer, </a:t>
            </a:r>
            <a:r>
              <a:rPr lang="it-IT" sz="900" dirty="0" err="1"/>
              <a:t>Inc</a:t>
            </a:r>
            <a:r>
              <a:rPr lang="it-IT" sz="900" dirty="0"/>
              <a:t>.</a:t>
            </a:r>
          </a:p>
          <a:p>
            <a:r>
              <a:rPr lang="it-IT" sz="900" dirty="0"/>
              <a:t>The FDA, an agency </a:t>
            </a:r>
            <a:r>
              <a:rPr lang="it-IT" sz="900" dirty="0" err="1"/>
              <a:t>within</a:t>
            </a:r>
            <a:r>
              <a:rPr lang="it-IT" sz="900" dirty="0"/>
              <a:t> the U.S. </a:t>
            </a:r>
            <a:r>
              <a:rPr lang="it-IT" sz="900" dirty="0" err="1"/>
              <a:t>Department</a:t>
            </a:r>
            <a:r>
              <a:rPr lang="it-IT" sz="900" dirty="0"/>
              <a:t> of </a:t>
            </a:r>
            <a:r>
              <a:rPr lang="it-IT" sz="900" dirty="0" err="1"/>
              <a:t>Health</a:t>
            </a:r>
            <a:r>
              <a:rPr lang="it-IT" sz="900" dirty="0"/>
              <a:t> and Human Services, </a:t>
            </a:r>
            <a:r>
              <a:rPr lang="it-IT" sz="900" dirty="0" err="1"/>
              <a:t>protects</a:t>
            </a:r>
            <a:r>
              <a:rPr lang="it-IT" sz="900" dirty="0"/>
              <a:t> the public </a:t>
            </a:r>
            <a:r>
              <a:rPr lang="it-IT" sz="900" dirty="0" err="1"/>
              <a:t>health</a:t>
            </a:r>
            <a:r>
              <a:rPr lang="it-IT" sz="900" dirty="0"/>
              <a:t> by </a:t>
            </a:r>
            <a:r>
              <a:rPr lang="it-IT" sz="900" dirty="0" err="1"/>
              <a:t>assuring</a:t>
            </a:r>
            <a:r>
              <a:rPr lang="it-IT" sz="900" dirty="0"/>
              <a:t> the </a:t>
            </a:r>
            <a:r>
              <a:rPr lang="it-IT" sz="900" dirty="0" err="1"/>
              <a:t>safety</a:t>
            </a:r>
            <a:r>
              <a:rPr lang="it-IT" sz="900" dirty="0"/>
              <a:t>, </a:t>
            </a:r>
            <a:r>
              <a:rPr lang="it-IT" sz="900" dirty="0" err="1"/>
              <a:t>effectiveness</a:t>
            </a:r>
            <a:r>
              <a:rPr lang="it-IT" sz="900" dirty="0"/>
              <a:t>, and security of human and </a:t>
            </a:r>
            <a:r>
              <a:rPr lang="it-IT" sz="900" dirty="0" err="1"/>
              <a:t>veterinary</a:t>
            </a:r>
            <a:r>
              <a:rPr lang="it-IT" sz="900" dirty="0"/>
              <a:t> </a:t>
            </a:r>
            <a:r>
              <a:rPr lang="it-IT" sz="900" dirty="0" err="1"/>
              <a:t>drugs</a:t>
            </a:r>
            <a:r>
              <a:rPr lang="it-IT" sz="900" dirty="0"/>
              <a:t>, </a:t>
            </a:r>
            <a:r>
              <a:rPr lang="it-IT" sz="900" dirty="0" err="1"/>
              <a:t>vaccines</a:t>
            </a:r>
            <a:r>
              <a:rPr lang="it-IT" sz="900" dirty="0"/>
              <a:t> and </a:t>
            </a:r>
            <a:r>
              <a:rPr lang="it-IT" sz="900" dirty="0" err="1"/>
              <a:t>other</a:t>
            </a:r>
            <a:r>
              <a:rPr lang="it-IT" sz="900" dirty="0"/>
              <a:t> </a:t>
            </a:r>
            <a:r>
              <a:rPr lang="it-IT" sz="900" dirty="0" err="1"/>
              <a:t>biological</a:t>
            </a:r>
            <a:r>
              <a:rPr lang="it-IT" sz="900" dirty="0"/>
              <a:t> </a:t>
            </a:r>
            <a:r>
              <a:rPr lang="it-IT" sz="900" dirty="0" err="1"/>
              <a:t>products</a:t>
            </a:r>
            <a:r>
              <a:rPr lang="it-IT" sz="900" dirty="0"/>
              <a:t> for human use, and </a:t>
            </a:r>
            <a:r>
              <a:rPr lang="it-IT" sz="900" dirty="0" err="1"/>
              <a:t>medical</a:t>
            </a:r>
            <a:r>
              <a:rPr lang="it-IT" sz="900" dirty="0"/>
              <a:t> </a:t>
            </a:r>
            <a:r>
              <a:rPr lang="it-IT" sz="900" dirty="0" err="1"/>
              <a:t>devices</a:t>
            </a:r>
            <a:r>
              <a:rPr lang="it-IT" sz="900" dirty="0"/>
              <a:t>. The agency </a:t>
            </a:r>
            <a:r>
              <a:rPr lang="it-IT" sz="900" dirty="0" err="1"/>
              <a:t>also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responsible</a:t>
            </a:r>
            <a:r>
              <a:rPr lang="it-IT" sz="900" dirty="0"/>
              <a:t> for the </a:t>
            </a:r>
            <a:r>
              <a:rPr lang="it-IT" sz="900" dirty="0" err="1"/>
              <a:t>safety</a:t>
            </a:r>
            <a:r>
              <a:rPr lang="it-IT" sz="900" dirty="0"/>
              <a:t> and security of </a:t>
            </a:r>
            <a:r>
              <a:rPr lang="it-IT" sz="900" dirty="0" err="1"/>
              <a:t>our</a:t>
            </a:r>
            <a:r>
              <a:rPr lang="it-IT" sz="900" dirty="0"/>
              <a:t> </a:t>
            </a:r>
            <a:r>
              <a:rPr lang="it-IT" sz="900" dirty="0" err="1"/>
              <a:t>nation’s</a:t>
            </a:r>
            <a:r>
              <a:rPr lang="it-IT" sz="900" dirty="0"/>
              <a:t> </a:t>
            </a:r>
            <a:r>
              <a:rPr lang="it-IT" sz="900" dirty="0" err="1"/>
              <a:t>food</a:t>
            </a:r>
            <a:r>
              <a:rPr lang="it-IT" sz="900" dirty="0"/>
              <a:t> </a:t>
            </a:r>
            <a:r>
              <a:rPr lang="it-IT" sz="900" dirty="0" err="1"/>
              <a:t>supply</a:t>
            </a:r>
            <a:r>
              <a:rPr lang="it-IT" sz="900" dirty="0"/>
              <a:t>, </a:t>
            </a:r>
            <a:r>
              <a:rPr lang="it-IT" sz="900" dirty="0" err="1"/>
              <a:t>cosmetics</a:t>
            </a:r>
            <a:r>
              <a:rPr lang="it-IT" sz="900" dirty="0"/>
              <a:t>, </a:t>
            </a:r>
            <a:r>
              <a:rPr lang="it-IT" sz="900" dirty="0" err="1"/>
              <a:t>dietary</a:t>
            </a:r>
            <a:r>
              <a:rPr lang="it-IT" sz="900" dirty="0"/>
              <a:t> </a:t>
            </a:r>
            <a:r>
              <a:rPr lang="it-IT" sz="900" dirty="0" err="1"/>
              <a:t>supplements</a:t>
            </a:r>
            <a:r>
              <a:rPr lang="it-IT" sz="900" dirty="0"/>
              <a:t>, </a:t>
            </a:r>
            <a:r>
              <a:rPr lang="it-IT" sz="900" dirty="0" err="1"/>
              <a:t>products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give</a:t>
            </a:r>
            <a:r>
              <a:rPr lang="it-IT" sz="900" dirty="0"/>
              <a:t> off </a:t>
            </a:r>
            <a:r>
              <a:rPr lang="it-IT" sz="900" dirty="0" err="1"/>
              <a:t>electronic</a:t>
            </a:r>
            <a:r>
              <a:rPr lang="it-IT" sz="900" dirty="0"/>
              <a:t> </a:t>
            </a:r>
            <a:r>
              <a:rPr lang="it-IT" sz="900" dirty="0" err="1"/>
              <a:t>radiation</a:t>
            </a:r>
            <a:r>
              <a:rPr lang="it-IT" sz="900" dirty="0"/>
              <a:t>, and for </a:t>
            </a:r>
            <a:r>
              <a:rPr lang="it-IT" sz="900" dirty="0" err="1"/>
              <a:t>regulating</a:t>
            </a:r>
            <a:r>
              <a:rPr lang="it-IT" sz="900" dirty="0"/>
              <a:t> </a:t>
            </a:r>
            <a:r>
              <a:rPr lang="it-IT" sz="900" dirty="0" err="1"/>
              <a:t>tobacco</a:t>
            </a:r>
            <a:r>
              <a:rPr lang="it-IT" sz="900" dirty="0"/>
              <a:t> </a:t>
            </a:r>
            <a:r>
              <a:rPr lang="it-IT" sz="900" dirty="0" err="1"/>
              <a:t>products</a:t>
            </a:r>
            <a:r>
              <a:rPr lang="it-IT" sz="900" dirty="0"/>
              <a:t>.</a:t>
            </a:r>
          </a:p>
          <a:p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562786307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457200"/>
            <a:ext cx="4648200" cy="457200"/>
          </a:xfrm>
        </p:spPr>
        <p:txBody>
          <a:bodyPr/>
          <a:lstStyle/>
          <a:p>
            <a:pPr eaLnBrk="1" hangingPunct="1"/>
            <a:r>
              <a:rPr lang="it-IT" sz="3600" dirty="0">
                <a:ea typeface="ＭＳ Ｐゴシック" pitchFamily="108" charset="-128"/>
                <a:cs typeface="ＭＳ Ｐゴシック" pitchFamily="108" charset="-128"/>
              </a:rPr>
              <a:t>Antagonisti </a:t>
            </a:r>
            <a:r>
              <a:rPr lang="it-IT" sz="3600">
                <a:ea typeface="ＭＳ Ｐゴシック" pitchFamily="108" charset="-128"/>
                <a:cs typeface="ＭＳ Ｐゴシック" pitchFamily="108" charset="-128"/>
              </a:rPr>
              <a:t>degli oppioidi: naloxone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987824" y="1484784"/>
            <a:ext cx="5832648" cy="33123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Il naloxone non attiva il recettore e perciò abolisce gli effetti degli agonisti come la morfina e l’eroina</a:t>
            </a:r>
          </a:p>
          <a:p>
            <a:pPr eaLnBrk="1" hangingPunct="1"/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Nella depressione respiratoria da oppioidi (0,1 – 0,4 mg </a:t>
            </a:r>
            <a:r>
              <a:rPr lang="it-IT" sz="2800" dirty="0" err="1">
                <a:ea typeface="ＭＳ Ｐゴシック" pitchFamily="108" charset="-128"/>
                <a:cs typeface="ＭＳ Ｐゴシック" pitchFamily="108" charset="-128"/>
              </a:rPr>
              <a:t>e.v.</a:t>
            </a: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, ripetuto se necessario, ha </a:t>
            </a:r>
            <a:r>
              <a:rPr lang="it-IT" sz="2800">
                <a:ea typeface="ＭＳ Ｐゴシック" pitchFamily="108" charset="-128"/>
                <a:cs typeface="ＭＳ Ｐゴシック" pitchFamily="108" charset="-128"/>
              </a:rPr>
              <a:t>un’emivita breve)</a:t>
            </a:r>
            <a:endParaRPr lang="it-IT" sz="2800" dirty="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62468" name="Picture 11" descr="1411 Naloxone competition [Conv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" y="76200"/>
            <a:ext cx="2655888" cy="5105400"/>
          </a:xfrm>
        </p:spPr>
      </p:pic>
      <p:grpSp>
        <p:nvGrpSpPr>
          <p:cNvPr id="62469" name="Group 13"/>
          <p:cNvGrpSpPr>
            <a:grpSpLocks/>
          </p:cNvGrpSpPr>
          <p:nvPr/>
        </p:nvGrpSpPr>
        <p:grpSpPr bwMode="auto">
          <a:xfrm>
            <a:off x="2133600" y="4757738"/>
            <a:ext cx="6858000" cy="2100262"/>
            <a:chOff x="1200" y="2901"/>
            <a:chExt cx="4320" cy="1323"/>
          </a:xfrm>
        </p:grpSpPr>
        <p:grpSp>
          <p:nvGrpSpPr>
            <p:cNvPr id="62470" name="Group 12"/>
            <p:cNvGrpSpPr>
              <a:grpSpLocks/>
            </p:cNvGrpSpPr>
            <p:nvPr/>
          </p:nvGrpSpPr>
          <p:grpSpPr bwMode="auto">
            <a:xfrm>
              <a:off x="1200" y="2901"/>
              <a:ext cx="4272" cy="1323"/>
              <a:chOff x="1200" y="2901"/>
              <a:chExt cx="4272" cy="1323"/>
            </a:xfrm>
          </p:grpSpPr>
          <p:pic>
            <p:nvPicPr>
              <p:cNvPr id="62472" name="Picture 7" descr="Senza nome5c"/>
              <p:cNvPicPr>
                <a:picLocks noChangeAspect="1" noChangeArrowheads="1"/>
              </p:cNvPicPr>
              <p:nvPr/>
            </p:nvPicPr>
            <p:blipFill>
              <a:blip r:embed="rId4"/>
              <a:srcRect l="39766" r="3294"/>
              <a:stretch>
                <a:fillRect/>
              </a:stretch>
            </p:blipFill>
            <p:spPr bwMode="auto">
              <a:xfrm>
                <a:off x="2448" y="2901"/>
                <a:ext cx="3024" cy="1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73" name="Picture 8" descr="Senza nome5c"/>
              <p:cNvPicPr>
                <a:picLocks noChangeAspect="1" noChangeArrowheads="1"/>
              </p:cNvPicPr>
              <p:nvPr/>
            </p:nvPicPr>
            <p:blipFill>
              <a:blip r:embed="rId4"/>
              <a:srcRect r="76501"/>
              <a:stretch>
                <a:fillRect/>
              </a:stretch>
            </p:blipFill>
            <p:spPr bwMode="auto">
              <a:xfrm>
                <a:off x="1200" y="2901"/>
                <a:ext cx="1248" cy="1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2471" name="Oval 9"/>
            <p:cNvSpPr>
              <a:spLocks noChangeArrowheads="1"/>
            </p:cNvSpPr>
            <p:nvPr/>
          </p:nvSpPr>
          <p:spPr bwMode="auto">
            <a:xfrm>
              <a:off x="4464" y="3504"/>
              <a:ext cx="1056" cy="28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Recettori oppioidi</a:t>
            </a:r>
          </a:p>
        </p:txBody>
      </p:sp>
      <p:graphicFrame>
        <p:nvGraphicFramePr>
          <p:cNvPr id="626750" name="Group 62"/>
          <p:cNvGraphicFramePr>
            <a:graphicFrameLocks noGrp="1"/>
          </p:cNvGraphicFramePr>
          <p:nvPr>
            <p:ph type="tbl" idx="1"/>
          </p:nvPr>
        </p:nvGraphicFramePr>
        <p:xfrm>
          <a:off x="2057400" y="3200400"/>
          <a:ext cx="6553200" cy="3511296"/>
        </p:xfrm>
        <a:graphic>
          <a:graphicData uri="http://schemas.openxmlformats.org/drawingml/2006/table">
            <a:tbl>
              <a:tblPr/>
              <a:tblGrid>
                <a:gridCol w="396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μ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δ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  <a:ea typeface="Arial" pitchFamily="108" charset="0"/>
                        <a:cs typeface="Arial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κ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  <a:ea typeface="Arial" pitchFamily="108" charset="0"/>
                        <a:cs typeface="Arial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Analgesia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ＭＳ Ｐゴシック" pitchFamily="108" charset="-128"/>
                        </a:rPr>
                        <a:t>Sopraspinale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ＭＳ Ｐゴシック" pitchFamily="108" charset="-128"/>
                        </a:rPr>
                        <a:t>Spinale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ＭＳ Ｐゴシック" pitchFamily="108" charset="-128"/>
                        </a:rPr>
                        <a:t>Periferica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Depressione respiratoria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Miosi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Ridotta motilità GI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Euforia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Disforia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Sedazione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Dipendenza fisica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607" name="Rectangle 60"/>
          <p:cNvSpPr>
            <a:spLocks noChangeArrowheads="1"/>
          </p:cNvSpPr>
          <p:nvPr/>
        </p:nvSpPr>
        <p:spPr bwMode="auto">
          <a:xfrm>
            <a:off x="152400" y="914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1600" b="1">
                <a:ea typeface="Times" pitchFamily="108" charset="0"/>
                <a:cs typeface="Times" pitchFamily="108" charset="0"/>
                <a:sym typeface="Symbol" pitchFamily="108" charset="2"/>
              </a:rPr>
              <a:t>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: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 sono responsabili della maggior parte degli effetti analgesici degli oppioidi e di alcuni dei più importanti effetti collaterali, come la depressione respiratoria, l'euforia, la sedazione e la dipendenza. La maggior parte degli oppioidi analgesici si comporta da agonista dei recettori 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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.</a:t>
            </a:r>
            <a:endParaRPr lang="en-GB" sz="1600">
              <a:ea typeface="Times" pitchFamily="108" charset="0"/>
              <a:cs typeface="Times" pitchFamily="10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1600" b="1">
                <a:ea typeface="Times" pitchFamily="108" charset="0"/>
                <a:cs typeface="Times" pitchFamily="108" charset="0"/>
                <a:sym typeface="Symbol" pitchFamily="108" charset="2"/>
              </a:rPr>
              <a:t>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: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 contribuiscono all'analgesia; gli agonisti disponibili sono peptidi e non attraversano la BBB.</a:t>
            </a:r>
            <a:endParaRPr lang="en-GB" sz="1600">
              <a:ea typeface="Times" pitchFamily="108" charset="0"/>
              <a:cs typeface="Times" pitchFamily="10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1600" b="1">
                <a:ea typeface="Times" pitchFamily="108" charset="0"/>
                <a:cs typeface="Times" pitchFamily="108" charset="0"/>
                <a:sym typeface="Symbol" pitchFamily="108" charset="2"/>
              </a:rPr>
              <a:t>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: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 contribuiscono all'effetto analgesico a livello spinale e perferico, e possono promuovere sedazione e disforia; causano relativamente pochi effetti indesiderati e non contribuiscono alla dipendenza. Alcuni analgesici sono relativamente selettivi per il recettore 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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.</a:t>
            </a:r>
            <a:endParaRPr lang="en-GB" sz="1600">
              <a:ea typeface="Times" pitchFamily="108" charset="0"/>
              <a:cs typeface="Times" pitchFamily="108" charset="0"/>
            </a:endParaRP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5791200" cy="4572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Recettori oppioidi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990600"/>
            <a:ext cx="6477000" cy="762000"/>
          </a:xfrm>
        </p:spPr>
        <p:txBody>
          <a:bodyPr/>
          <a:lstStyle/>
          <a:p>
            <a:pPr eaLnBrk="1" hangingPunct="1"/>
            <a:r>
              <a:rPr lang="it-IT" sz="1800">
                <a:ea typeface="Times New Roman" pitchFamily="108" charset="0"/>
                <a:cs typeface="Times New Roman" pitchFamily="108" charset="0"/>
              </a:rPr>
              <a:t>Tutti i recettori oppioidi sono accoppiati alle proteine G e inibiscono l'adenilato ciclasi. </a:t>
            </a:r>
            <a:endParaRPr lang="it-IT" sz="180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25604" name="Picture 5" descr="1402 Opioid mechanism [Conver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2133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azione sul recettore"/>
          <p:cNvPicPr>
            <a:picLocks noChangeAspect="1" noChangeArrowheads="1"/>
          </p:cNvPicPr>
          <p:nvPr/>
        </p:nvPicPr>
        <p:blipFill>
          <a:blip r:embed="rId4"/>
          <a:srcRect l="2246" t="7071" r="2248" b="3830"/>
          <a:stretch>
            <a:fillRect/>
          </a:stretch>
        </p:blipFill>
        <p:spPr bwMode="auto">
          <a:xfrm>
            <a:off x="2514600" y="1981200"/>
            <a:ext cx="6477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">
            <a:extLst>
              <a:ext uri="{FF2B5EF4-FFF2-40B4-BE49-F238E27FC236}">
                <a16:creationId xmlns:a16="http://schemas.microsoft.com/office/drawing/2014/main" id="{0ADC2A38-67F3-47C4-9F7D-8F9AB4AA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49263"/>
            <a:ext cx="89281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>
            <a:extLst>
              <a:ext uri="{FF2B5EF4-FFF2-40B4-BE49-F238E27FC236}">
                <a16:creationId xmlns:a16="http://schemas.microsoft.com/office/drawing/2014/main" id="{DBE812C7-E0B1-4D1E-8A27-524F5739D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41300"/>
            <a:ext cx="7131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7537</TotalTime>
  <Words>3115</Words>
  <Application>Microsoft Office PowerPoint</Application>
  <PresentationFormat>Presentazione su schermo (4:3)</PresentationFormat>
  <Paragraphs>453</Paragraphs>
  <Slides>55</Slides>
  <Notes>24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55</vt:i4>
      </vt:variant>
    </vt:vector>
  </HeadingPairs>
  <TitlesOfParts>
    <vt:vector size="65" baseType="lpstr">
      <vt:lpstr>Arial</vt:lpstr>
      <vt:lpstr>Calibri</vt:lpstr>
      <vt:lpstr>Comic Sans MS</vt:lpstr>
      <vt:lpstr>Lucida Grande</vt:lpstr>
      <vt:lpstr>Symbol</vt:lpstr>
      <vt:lpstr>Times</vt:lpstr>
      <vt:lpstr>Times New Roman</vt:lpstr>
      <vt:lpstr>Struttura predefinita</vt:lpstr>
      <vt:lpstr>Presentazione vuota</vt:lpstr>
      <vt:lpstr>5_Office Theme</vt:lpstr>
      <vt:lpstr>Analgesici centrali</vt:lpstr>
      <vt:lpstr>Presentazione standard di PowerPoint</vt:lpstr>
      <vt:lpstr>Peptidi oppioidi endogeni</vt:lpstr>
      <vt:lpstr>Sintesi di un mediatore peptidico</vt:lpstr>
      <vt:lpstr>Peptidi oppioidi endogeni</vt:lpstr>
      <vt:lpstr>Recettori oppioidi</vt:lpstr>
      <vt:lpstr>Recettori oppioidi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Agonisti e antagonisti</vt:lpstr>
      <vt:lpstr>Presentazione standard di PowerPoint</vt:lpstr>
      <vt:lpstr>Presentazione standard di PowerPoint</vt:lpstr>
      <vt:lpstr>Oppioidi</vt:lpstr>
      <vt:lpstr>Azioni della morfina</vt:lpstr>
      <vt:lpstr>Presentazione standard di PowerPoint</vt:lpstr>
      <vt:lpstr>Uso degli oppioidi in Italia 2006 (centro studi Mundipharma)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Azioni della morfina</vt:lpstr>
      <vt:lpstr>Tolleranza</vt:lpstr>
      <vt:lpstr>Presentazione standard di PowerPoint</vt:lpstr>
      <vt:lpstr>Grado di tolleranza ad alcuni effetti degli oppioidi</vt:lpstr>
      <vt:lpstr>Dipendenza</vt:lpstr>
      <vt:lpstr>Dipendenza fisica</vt:lpstr>
      <vt:lpstr>I pazienti che assumono farmaci per le corrette indicazioni terapeutiche e a dosi appropriate possono anch’essi mostrare segni di tolleranza, dipendenza fisica e sindrome di astinenza nel caso che l’assunzione del farmaco venga interrotta repentinamente e non gradualmente. Ciò non significa che siano tossico dipendenti; questi ultimi utilizzano le sostanze in senso d’abuso, a scopo non terapeutico e vanno incontro anche ad astinenza di tipo psichico.</vt:lpstr>
      <vt:lpstr>Mortalità da abuso di oppiodi negli USA</vt:lpstr>
      <vt:lpstr>Presentazione standard di PowerPoint</vt:lpstr>
      <vt:lpstr>Sindrome d’astinenza da oppioidi</vt:lpstr>
      <vt:lpstr>Intossicazione acuta da oppioidi</vt:lpstr>
      <vt:lpstr>Analgesici oppioidi in commercio in Italia</vt:lpstr>
      <vt:lpstr>Eroina </vt:lpstr>
      <vt:lpstr>Metadone </vt:lpstr>
      <vt:lpstr>Farmacocinetica della  morfina e degli oppiacei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Usi terapeutici</vt:lpstr>
      <vt:lpstr>Usi terapeutici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Antagonisti degli oppioidi: naloxone</vt:lpstr>
    </vt:vector>
  </TitlesOfParts>
  <Company>Farmacologia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Scambiatori o trasportatori</dc:title>
  <dc:creator>Giuly</dc:creator>
  <cp:lastModifiedBy>Gabriele Stocco</cp:lastModifiedBy>
  <cp:revision>200</cp:revision>
  <cp:lastPrinted>2009-05-08T15:03:47Z</cp:lastPrinted>
  <dcterms:created xsi:type="dcterms:W3CDTF">2012-12-19T09:00:13Z</dcterms:created>
  <dcterms:modified xsi:type="dcterms:W3CDTF">2020-11-12T15:03:57Z</dcterms:modified>
</cp:coreProperties>
</file>