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06" r:id="rId2"/>
    <p:sldId id="307" r:id="rId3"/>
    <p:sldId id="308" r:id="rId4"/>
    <p:sldId id="309" r:id="rId5"/>
    <p:sldId id="310" r:id="rId6"/>
    <p:sldId id="311" r:id="rId7"/>
    <p:sldId id="312" r:id="rId8"/>
    <p:sldId id="313" r:id="rId9"/>
    <p:sldId id="314" r:id="rId10"/>
    <p:sldId id="315" r:id="rId11"/>
    <p:sldId id="316" r:id="rId12"/>
    <p:sldId id="333" r:id="rId13"/>
    <p:sldId id="317" r:id="rId14"/>
    <p:sldId id="318"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5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AC903-59B2-48C2-ADD1-CE4E137E11D0}" type="datetimeFigureOut">
              <a:rPr lang="it-IT" smtClean="0"/>
              <a:pPr/>
              <a:t>16/11/2020</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0815A-6F60-467E-81D5-60D832AF5438}" type="slidenum">
              <a:rPr lang="it-IT" smtClean="0"/>
              <a:pPr/>
              <a:t>‹#›</a:t>
            </a:fld>
            <a:endParaRPr lang="it-IT"/>
          </a:p>
        </p:txBody>
      </p:sp>
    </p:spTree>
    <p:extLst>
      <p:ext uri="{BB962C8B-B14F-4D97-AF65-F5344CB8AC3E}">
        <p14:creationId xmlns:p14="http://schemas.microsoft.com/office/powerpoint/2010/main" val="385451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8</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377727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9</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52686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10</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37000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11</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395615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12</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140157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13</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292319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14</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23796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
        <p:nvSpPr>
          <p:cNvPr id="4" name="Date Placeholder 3"/>
          <p:cNvSpPr>
            <a:spLocks noGrp="1"/>
          </p:cNvSpPr>
          <p:nvPr>
            <p:ph type="dt" idx="10"/>
          </p:nvPr>
        </p:nvSpPr>
        <p:spPr/>
        <p:txBody>
          <a:bodyPr/>
          <a:lstStyle>
            <a:lvl1pPr>
              <a:defRPr/>
            </a:lvl1pPr>
          </a:lstStyle>
          <a:p>
            <a:fld id="{088A2024-D739-470E-B312-9739B46A06C3}" type="datetime1">
              <a:rPr lang="it-IT" smtClean="0"/>
              <a:pPr/>
              <a:t>16/11/2020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BCE4B510-6CC7-4B28-9772-2CF6DD23AF41}" type="datetime1">
              <a:rPr lang="it-IT" smtClean="0"/>
              <a:pPr/>
              <a:t>16/11/2020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5813" cy="5995987"/>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128588"/>
            <a:ext cx="6019800" cy="5995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3512BE05-C346-4E64-8CB1-44D2C7DDB2B1}" type="datetime1">
              <a:rPr lang="it-IT" smtClean="0"/>
              <a:pPr/>
              <a:t>16/11/2020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B3FB8883-ACF8-4AE4-9D85-370F0C56C198}" type="datetime1">
              <a:rPr lang="it-IT" smtClean="0"/>
              <a:pPr/>
              <a:t>16/11/2020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75524F48-4C59-4359-81D5-79324B5C7F4C}" type="datetime1">
              <a:rPr lang="it-IT" smtClean="0"/>
              <a:pPr/>
              <a:t>16/11/2020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idx="10"/>
          </p:nvPr>
        </p:nvSpPr>
        <p:spPr/>
        <p:txBody>
          <a:bodyPr/>
          <a:lstStyle>
            <a:lvl1pPr>
              <a:defRPr/>
            </a:lvl1pPr>
          </a:lstStyle>
          <a:p>
            <a:fld id="{EAC36E7D-74D2-4BA6-ADD6-9A6ABD1106E8}" type="datetime1">
              <a:rPr lang="it-IT" smtClean="0"/>
              <a:pPr/>
              <a:t>16/11/2020</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idx="10"/>
          </p:nvPr>
        </p:nvSpPr>
        <p:spPr/>
        <p:txBody>
          <a:bodyPr/>
          <a:lstStyle>
            <a:lvl1pPr>
              <a:defRPr/>
            </a:lvl1pPr>
          </a:lstStyle>
          <a:p>
            <a:fld id="{921E289A-7B2C-4FF0-8A6E-68EB6DC3D2AF}" type="datetime1">
              <a:rPr lang="it-IT" smtClean="0"/>
              <a:pPr/>
              <a:t>16/11/2020</a:t>
            </a:fld>
            <a:endParaRPr lang="it-IT"/>
          </a:p>
        </p:txBody>
      </p:sp>
      <p:sp>
        <p:nvSpPr>
          <p:cNvPr id="8" name="Slide Number Placeholder 7"/>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idx="10"/>
          </p:nvPr>
        </p:nvSpPr>
        <p:spPr/>
        <p:txBody>
          <a:bodyPr/>
          <a:lstStyle>
            <a:lvl1pPr>
              <a:defRPr/>
            </a:lvl1pPr>
          </a:lstStyle>
          <a:p>
            <a:fld id="{EAED80C9-D74C-461A-B590-A06CA0248421}" type="datetime1">
              <a:rPr lang="it-IT" smtClean="0"/>
              <a:pPr/>
              <a:t>16/11/2020</a:t>
            </a:fld>
            <a:endParaRPr lang="it-IT"/>
          </a:p>
        </p:txBody>
      </p:sp>
      <p:sp>
        <p:nvSpPr>
          <p:cNvPr id="4" name="Slide Number Placeholder 3"/>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333E4F07-198F-4B4A-B57D-0D68924E5AC8}" type="datetime1">
              <a:rPr lang="it-IT" smtClean="0"/>
              <a:pPr/>
              <a:t>16/11/2020</a:t>
            </a:fld>
            <a:endParaRPr lang="it-IT"/>
          </a:p>
        </p:txBody>
      </p:sp>
      <p:sp>
        <p:nvSpPr>
          <p:cNvPr id="3" name="Slide Number Placeholder 2"/>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B95C3C6B-2C7A-4084-B4DD-335FCBA0EE2F}" type="datetime1">
              <a:rPr lang="it-IT" smtClean="0"/>
              <a:pPr/>
              <a:t>16/11/2020</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A33D53FD-3582-413B-9DC2-5883270C6E8A}" type="datetime1">
              <a:rPr lang="it-IT" smtClean="0"/>
              <a:pPr/>
              <a:t>16/11/2020</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Fate clic per modificare il formato del testo del titolo</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Fate clic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
        <p:nvSpPr>
          <p:cNvPr id="1027" name="Rectangle 3"/>
          <p:cNvSpPr>
            <a:spLocks noGrp="1" noChangeArrowheads="1"/>
          </p:cNvSpPr>
          <p:nvPr>
            <p:ph type="dt"/>
          </p:nvPr>
        </p:nvSpPr>
        <p:spPr bwMode="auto">
          <a:xfrm>
            <a:off x="457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29000CAA-AB70-4D16-BF5F-DE473C0DF8DB}" type="datetime1">
              <a:rPr lang="it-IT" smtClean="0"/>
              <a:pPr/>
              <a:t>16/11/2020</a:t>
            </a:fld>
            <a:endParaRPr lang="it-IT"/>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1085DE87-C515-4485-B35B-A1D496760DEA}"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6.bin"/><Relationship Id="rId18" Type="http://schemas.openxmlformats.org/officeDocument/2006/relationships/image" Target="../media/image18.wmf"/><Relationship Id="rId3" Type="http://schemas.openxmlformats.org/officeDocument/2006/relationships/notesSlide" Target="../notesSlides/notesSlide3.xml"/><Relationship Id="rId7" Type="http://schemas.openxmlformats.org/officeDocument/2006/relationships/oleObject" Target="../embeddings/oleObject3.bin"/><Relationship Id="rId12" Type="http://schemas.openxmlformats.org/officeDocument/2006/relationships/image" Target="../media/image15.wmf"/><Relationship Id="rId17" Type="http://schemas.openxmlformats.org/officeDocument/2006/relationships/oleObject" Target="../embeddings/oleObject8.bin"/><Relationship Id="rId2" Type="http://schemas.openxmlformats.org/officeDocument/2006/relationships/slideLayout" Target="../slideLayouts/slideLayout7.xml"/><Relationship Id="rId16" Type="http://schemas.openxmlformats.org/officeDocument/2006/relationships/image" Target="../media/image17.wmf"/><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4.wmf"/><Relationship Id="rId4" Type="http://schemas.openxmlformats.org/officeDocument/2006/relationships/image" Target="../media/image19.png"/><Relationship Id="rId9" Type="http://schemas.openxmlformats.org/officeDocument/2006/relationships/oleObject" Target="../embeddings/oleObject4.bin"/><Relationship Id="rId1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20.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5.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3.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9.wmf"/><Relationship Id="rId18" Type="http://schemas.openxmlformats.org/officeDocument/2006/relationships/oleObject" Target="../embeddings/oleObject22.bin"/><Relationship Id="rId3" Type="http://schemas.openxmlformats.org/officeDocument/2006/relationships/notesSlide" Target="../notesSlides/notesSlide6.xml"/><Relationship Id="rId7" Type="http://schemas.openxmlformats.org/officeDocument/2006/relationships/image" Target="../media/image26.wmf"/><Relationship Id="rId12" Type="http://schemas.openxmlformats.org/officeDocument/2006/relationships/oleObject" Target="../embeddings/oleObject19.bin"/><Relationship Id="rId17" Type="http://schemas.openxmlformats.org/officeDocument/2006/relationships/image" Target="../media/image31.wmf"/><Relationship Id="rId2" Type="http://schemas.openxmlformats.org/officeDocument/2006/relationships/slideLayout" Target="../slideLayouts/slideLayout7.xml"/><Relationship Id="rId16" Type="http://schemas.openxmlformats.org/officeDocument/2006/relationships/oleObject" Target="../embeddings/oleObject21.bin"/><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18.bin"/><Relationship Id="rId19" Type="http://schemas.openxmlformats.org/officeDocument/2006/relationships/image" Target="../media/image32.wmf"/><Relationship Id="rId4" Type="http://schemas.openxmlformats.org/officeDocument/2006/relationships/oleObject" Target="../embeddings/oleObject15.bin"/><Relationship Id="rId9" Type="http://schemas.openxmlformats.org/officeDocument/2006/relationships/image" Target="../media/image27.wmf"/><Relationship Id="rId1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7.wmf"/><Relationship Id="rId18" Type="http://schemas.openxmlformats.org/officeDocument/2006/relationships/oleObject" Target="../embeddings/oleObject30.bin"/><Relationship Id="rId3" Type="http://schemas.openxmlformats.org/officeDocument/2006/relationships/notesSlide" Target="../notesSlides/notesSlide7.xml"/><Relationship Id="rId21" Type="http://schemas.openxmlformats.org/officeDocument/2006/relationships/image" Target="../media/image41.wmf"/><Relationship Id="rId7" Type="http://schemas.openxmlformats.org/officeDocument/2006/relationships/image" Target="../media/image34.wmf"/><Relationship Id="rId12" Type="http://schemas.openxmlformats.org/officeDocument/2006/relationships/oleObject" Target="../embeddings/oleObject27.bin"/><Relationship Id="rId17" Type="http://schemas.openxmlformats.org/officeDocument/2006/relationships/image" Target="../media/image39.wmf"/><Relationship Id="rId2" Type="http://schemas.openxmlformats.org/officeDocument/2006/relationships/slideLayout" Target="../slideLayouts/slideLayout7.xml"/><Relationship Id="rId16" Type="http://schemas.openxmlformats.org/officeDocument/2006/relationships/oleObject" Target="../embeddings/oleObject29.bin"/><Relationship Id="rId20" Type="http://schemas.openxmlformats.org/officeDocument/2006/relationships/oleObject" Target="../embeddings/oleObject31.bin"/><Relationship Id="rId1" Type="http://schemas.openxmlformats.org/officeDocument/2006/relationships/vmlDrawing" Target="../drawings/vmlDrawing6.vml"/><Relationship Id="rId6" Type="http://schemas.openxmlformats.org/officeDocument/2006/relationships/oleObject" Target="../embeddings/oleObject24.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23" Type="http://schemas.openxmlformats.org/officeDocument/2006/relationships/image" Target="../media/image42.wmf"/><Relationship Id="rId10" Type="http://schemas.openxmlformats.org/officeDocument/2006/relationships/oleObject" Target="../embeddings/oleObject26.bin"/><Relationship Id="rId19" Type="http://schemas.openxmlformats.org/officeDocument/2006/relationships/image" Target="../media/image40.wmf"/><Relationship Id="rId4" Type="http://schemas.openxmlformats.org/officeDocument/2006/relationships/oleObject" Target="../embeddings/oleObject23.bin"/><Relationship Id="rId9" Type="http://schemas.openxmlformats.org/officeDocument/2006/relationships/image" Target="../media/image35.wmf"/><Relationship Id="rId14" Type="http://schemas.openxmlformats.org/officeDocument/2006/relationships/oleObject" Target="../embeddings/oleObject28.bin"/><Relationship Id="rId22"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cienceprimer.com/embed/waveType.min.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Risultati immagini per waves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819401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44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it-IT" sz="1400" b="1">
              <a:solidFill>
                <a:srgbClr val="898989"/>
              </a:solidFill>
              <a:latin typeface="Calibri" pitchFamily="34" charset="0"/>
            </a:endParaRPr>
          </a:p>
        </p:txBody>
      </p:sp>
      <p:sp>
        <p:nvSpPr>
          <p:cNvPr id="22534" name="Text Box 6"/>
          <p:cNvSpPr txBox="1">
            <a:spLocks noChangeArrowheads="1"/>
          </p:cNvSpPr>
          <p:nvPr/>
        </p:nvSpPr>
        <p:spPr bwMode="auto">
          <a:xfrm>
            <a:off x="3815408" y="2636912"/>
            <a:ext cx="5328592" cy="368300"/>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Usando la legge di Newton: </a:t>
            </a:r>
            <a:r>
              <a:rPr lang="it-IT" b="1" dirty="0">
                <a:solidFill>
                  <a:srgbClr val="FF0000"/>
                </a:solidFill>
                <a:latin typeface="Calibri" pitchFamily="34" charset="0"/>
              </a:rPr>
              <a:t>F</a:t>
            </a:r>
            <a:r>
              <a:rPr lang="it-IT" dirty="0">
                <a:solidFill>
                  <a:srgbClr val="FF0000"/>
                </a:solidFill>
                <a:latin typeface="Calibri" pitchFamily="34" charset="0"/>
              </a:rPr>
              <a:t>=m</a:t>
            </a:r>
            <a:r>
              <a:rPr lang="it-IT" b="1" dirty="0">
                <a:solidFill>
                  <a:srgbClr val="FF0000"/>
                </a:solidFill>
                <a:latin typeface="Calibri" pitchFamily="34" charset="0"/>
              </a:rPr>
              <a:t>a</a:t>
            </a:r>
            <a:r>
              <a:rPr lang="it-IT" b="1" dirty="0">
                <a:solidFill>
                  <a:srgbClr val="000000"/>
                </a:solidFill>
                <a:latin typeface="Calibri" pitchFamily="34" charset="0"/>
              </a:rPr>
              <a:t> </a:t>
            </a:r>
            <a:r>
              <a:rPr lang="it-IT" dirty="0">
                <a:solidFill>
                  <a:srgbClr val="000000"/>
                </a:solidFill>
                <a:latin typeface="Calibri" pitchFamily="34" charset="0"/>
              </a:rPr>
              <a:t>otteniamo:</a:t>
            </a:r>
          </a:p>
        </p:txBody>
      </p:sp>
      <p:sp>
        <p:nvSpPr>
          <p:cNvPr id="22535" name="Text Box 7"/>
          <p:cNvSpPr txBox="1">
            <a:spLocks noChangeArrowheads="1"/>
          </p:cNvSpPr>
          <p:nvPr/>
        </p:nvSpPr>
        <p:spPr bwMode="auto">
          <a:xfrm>
            <a:off x="107504" y="1196752"/>
            <a:ext cx="8856662"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latin typeface="Calibri" pitchFamily="34" charset="0"/>
              </a:rPr>
              <a:t>Considerando l’equilibrio di un parallelepipedo per traslazioni abbiamo visto che la risultante delle </a:t>
            </a:r>
            <a:r>
              <a:rPr lang="it-IT" dirty="0">
                <a:solidFill>
                  <a:srgbClr val="0070C0"/>
                </a:solidFill>
                <a:latin typeface="Calibri" pitchFamily="34" charset="0"/>
              </a:rPr>
              <a:t>forze elastiche </a:t>
            </a:r>
            <a:r>
              <a:rPr lang="it-IT" dirty="0">
                <a:latin typeface="Calibri" pitchFamily="34" charset="0"/>
              </a:rPr>
              <a:t>agenti lungo l’asse x (e analogamente lungo y e z) è:</a:t>
            </a:r>
          </a:p>
        </p:txBody>
      </p:sp>
      <p:pic>
        <p:nvPicPr>
          <p:cNvPr id="10" name="Picture 3"/>
          <p:cNvPicPr>
            <a:picLocks noChangeAspect="1" noChangeArrowheads="1"/>
          </p:cNvPicPr>
          <p:nvPr/>
        </p:nvPicPr>
        <p:blipFill>
          <a:blip r:embed="rId4" cstate="print"/>
          <a:srcRect/>
          <a:stretch>
            <a:fillRect/>
          </a:stretch>
        </p:blipFill>
        <p:spPr bwMode="auto">
          <a:xfrm>
            <a:off x="179512" y="1916832"/>
            <a:ext cx="3329019" cy="1584176"/>
          </a:xfrm>
          <a:prstGeom prst="rect">
            <a:avLst/>
          </a:prstGeom>
          <a:noFill/>
          <a:ln w="9525">
            <a:noFill/>
            <a:miter lim="800000"/>
            <a:headEnd/>
            <a:tailEnd/>
          </a:ln>
        </p:spPr>
      </p:pic>
      <p:graphicFrame>
        <p:nvGraphicFramePr>
          <p:cNvPr id="11" name="Object 10"/>
          <p:cNvGraphicFramePr>
            <a:graphicFrameLocks noChangeAspect="1"/>
          </p:cNvGraphicFramePr>
          <p:nvPr/>
        </p:nvGraphicFramePr>
        <p:xfrm>
          <a:off x="4716016" y="1916832"/>
          <a:ext cx="2294781" cy="609802"/>
        </p:xfrm>
        <a:graphic>
          <a:graphicData uri="http://schemas.openxmlformats.org/presentationml/2006/ole">
            <mc:AlternateContent xmlns:mc="http://schemas.openxmlformats.org/markup-compatibility/2006">
              <mc:Choice xmlns:v="urn:schemas-microsoft-com:vml" Requires="v">
                <p:oleObj spid="_x0000_s89223" name="Equation" r:id="rId5" imgW="1815840" imgH="482400" progId="Equation.3">
                  <p:embed/>
                </p:oleObj>
              </mc:Choice>
              <mc:Fallback>
                <p:oleObj name="Equation" r:id="rId5" imgW="181584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1916832"/>
                        <a:ext cx="2294781" cy="6098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4283968" y="3068960"/>
          <a:ext cx="3481387" cy="609600"/>
        </p:xfrm>
        <a:graphic>
          <a:graphicData uri="http://schemas.openxmlformats.org/presentationml/2006/ole">
            <mc:AlternateContent xmlns:mc="http://schemas.openxmlformats.org/markup-compatibility/2006">
              <mc:Choice xmlns:v="urn:schemas-microsoft-com:vml" Requires="v">
                <p:oleObj spid="_x0000_s89224" name="Equation" r:id="rId7" imgW="2755800" imgH="482400" progId="Equation.3">
                  <p:embed/>
                </p:oleObj>
              </mc:Choice>
              <mc:Fallback>
                <p:oleObj name="Equation" r:id="rId7" imgW="275580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3068960"/>
                        <a:ext cx="348138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6"/>
          <p:cNvSpPr txBox="1">
            <a:spLocks noChangeArrowheads="1"/>
          </p:cNvSpPr>
          <p:nvPr/>
        </p:nvSpPr>
        <p:spPr bwMode="auto">
          <a:xfrm>
            <a:off x="107504" y="3789040"/>
            <a:ext cx="9036496" cy="1202510"/>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Con </a:t>
            </a:r>
            <a:r>
              <a:rPr lang="el-GR" dirty="0">
                <a:solidFill>
                  <a:srgbClr val="FF0000"/>
                </a:solidFill>
                <a:latin typeface="Calibri" pitchFamily="34" charset="0"/>
              </a:rPr>
              <a:t>ρ</a:t>
            </a:r>
            <a:r>
              <a:rPr lang="it-IT" dirty="0">
                <a:solidFill>
                  <a:srgbClr val="000000"/>
                </a:solidFill>
                <a:latin typeface="Calibri" pitchFamily="34" charset="0"/>
              </a:rPr>
              <a:t> la densità del parallelepipedo e </a:t>
            </a:r>
            <a:r>
              <a:rPr lang="it-IT" dirty="0">
                <a:solidFill>
                  <a:srgbClr val="FF0000"/>
                </a:solidFill>
                <a:latin typeface="Calibri" pitchFamily="34" charset="0"/>
              </a:rPr>
              <a:t>u</a:t>
            </a:r>
            <a:r>
              <a:rPr lang="it-IT" dirty="0">
                <a:solidFill>
                  <a:srgbClr val="000000"/>
                </a:solidFill>
                <a:latin typeface="Calibri" pitchFamily="34" charset="0"/>
              </a:rPr>
              <a:t> la componente lungo </a:t>
            </a:r>
            <a:r>
              <a:rPr lang="it-IT" dirty="0">
                <a:solidFill>
                  <a:srgbClr val="FF0000"/>
                </a:solidFill>
                <a:latin typeface="Calibri" pitchFamily="34" charset="0"/>
              </a:rPr>
              <a:t>x</a:t>
            </a:r>
            <a:r>
              <a:rPr lang="it-IT" dirty="0">
                <a:solidFill>
                  <a:srgbClr val="000000"/>
                </a:solidFill>
                <a:latin typeface="Calibri" pitchFamily="34" charset="0"/>
              </a:rPr>
              <a:t> dello spostamento. Assumiamo che le altre forze (gravità) non varino apprezzabilmente attraverso il parallelepipedo. L’equazione si </a:t>
            </a:r>
            <a:r>
              <a:rPr lang="it-IT" dirty="0">
                <a:solidFill>
                  <a:srgbClr val="000000"/>
                </a:solidFill>
              </a:rPr>
              <a:t>semplifica</a:t>
            </a:r>
            <a:r>
              <a:rPr lang="it-IT" dirty="0">
                <a:solidFill>
                  <a:srgbClr val="000000"/>
                </a:solidFill>
                <a:latin typeface="Calibri" pitchFamily="34" charset="0"/>
              </a:rPr>
              <a:t> esprimendo gli sforzi in termini di deformazioni e le deformazioni in termini di spostamento:</a:t>
            </a:r>
          </a:p>
        </p:txBody>
      </p:sp>
      <p:graphicFrame>
        <p:nvGraphicFramePr>
          <p:cNvPr id="1028" name="Object 4"/>
          <p:cNvGraphicFramePr>
            <a:graphicFrameLocks noChangeAspect="1"/>
          </p:cNvGraphicFramePr>
          <p:nvPr/>
        </p:nvGraphicFramePr>
        <p:xfrm>
          <a:off x="323528" y="5110162"/>
          <a:ext cx="1409791" cy="335062"/>
        </p:xfrm>
        <a:graphic>
          <a:graphicData uri="http://schemas.openxmlformats.org/presentationml/2006/ole">
            <mc:AlternateContent xmlns:mc="http://schemas.openxmlformats.org/markup-compatibility/2006">
              <mc:Choice xmlns:v="urn:schemas-microsoft-com:vml" Requires="v">
                <p:oleObj spid="_x0000_s89225" name="Equation" r:id="rId9" imgW="1104840" imgH="241200" progId="Equation.3">
                  <p:embed/>
                </p:oleObj>
              </mc:Choice>
              <mc:Fallback>
                <p:oleObj name="Equation" r:id="rId9" imgW="110484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5110162"/>
                        <a:ext cx="1409791" cy="3350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5" name="Text Box 6"/>
          <p:cNvSpPr txBox="1">
            <a:spLocks noChangeArrowheads="1"/>
          </p:cNvSpPr>
          <p:nvPr/>
        </p:nvSpPr>
        <p:spPr bwMode="auto">
          <a:xfrm>
            <a:off x="1907704" y="5013176"/>
            <a:ext cx="2088232" cy="371513"/>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Legge di Hooke</a:t>
            </a:r>
          </a:p>
        </p:txBody>
      </p:sp>
      <p:graphicFrame>
        <p:nvGraphicFramePr>
          <p:cNvPr id="16" name="Object 15"/>
          <p:cNvGraphicFramePr>
            <a:graphicFrameLocks noChangeAspect="1"/>
          </p:cNvGraphicFramePr>
          <p:nvPr/>
        </p:nvGraphicFramePr>
        <p:xfrm>
          <a:off x="395536" y="5517232"/>
          <a:ext cx="728552" cy="576064"/>
        </p:xfrm>
        <a:graphic>
          <a:graphicData uri="http://schemas.openxmlformats.org/presentationml/2006/ole">
            <mc:AlternateContent xmlns:mc="http://schemas.openxmlformats.org/markup-compatibility/2006">
              <mc:Choice xmlns:v="urn:schemas-microsoft-com:vml" Requires="v">
                <p:oleObj spid="_x0000_s89226" name="Equation" r:id="rId11" imgW="545760" imgH="431640" progId="Equation.3">
                  <p:embed/>
                </p:oleObj>
              </mc:Choice>
              <mc:Fallback>
                <p:oleObj name="Equation" r:id="rId11" imgW="54576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536" y="5517232"/>
                        <a:ext cx="728552"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64492" y="6093296"/>
          <a:ext cx="1627188" cy="677862"/>
        </p:xfrm>
        <a:graphic>
          <a:graphicData uri="http://schemas.openxmlformats.org/presentationml/2006/ole">
            <mc:AlternateContent xmlns:mc="http://schemas.openxmlformats.org/markup-compatibility/2006">
              <mc:Choice xmlns:v="urn:schemas-microsoft-com:vml" Requires="v">
                <p:oleObj spid="_x0000_s89227" name="Equation" r:id="rId13" imgW="1218960" imgH="507960" progId="Equation.3">
                  <p:embed/>
                </p:oleObj>
              </mc:Choice>
              <mc:Fallback>
                <p:oleObj name="Equation" r:id="rId13" imgW="1218960" imgH="50796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492" y="6093296"/>
                        <a:ext cx="1627188" cy="67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6"/>
          <p:cNvSpPr txBox="1">
            <a:spLocks noChangeArrowheads="1"/>
          </p:cNvSpPr>
          <p:nvPr/>
        </p:nvSpPr>
        <p:spPr bwMode="auto">
          <a:xfrm>
            <a:off x="1907704" y="6237312"/>
            <a:ext cx="2232248" cy="371513"/>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Deformazioni di taglio</a:t>
            </a:r>
          </a:p>
        </p:txBody>
      </p:sp>
      <p:sp>
        <p:nvSpPr>
          <p:cNvPr id="19" name="Text Box 6"/>
          <p:cNvSpPr txBox="1">
            <a:spLocks noChangeArrowheads="1"/>
          </p:cNvSpPr>
          <p:nvPr/>
        </p:nvSpPr>
        <p:spPr bwMode="auto">
          <a:xfrm>
            <a:off x="1907704" y="5589240"/>
            <a:ext cx="2232248" cy="371513"/>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Deformazioni normali</a:t>
            </a:r>
          </a:p>
        </p:txBody>
      </p:sp>
      <p:sp>
        <p:nvSpPr>
          <p:cNvPr id="20" name="Right Arrow 19"/>
          <p:cNvSpPr/>
          <p:nvPr/>
        </p:nvSpPr>
        <p:spPr>
          <a:xfrm>
            <a:off x="4211960" y="5517232"/>
            <a:ext cx="576064"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031" name="Object 7"/>
          <p:cNvGraphicFramePr>
            <a:graphicFrameLocks noChangeAspect="1"/>
          </p:cNvGraphicFramePr>
          <p:nvPr/>
        </p:nvGraphicFramePr>
        <p:xfrm>
          <a:off x="5004048" y="4797152"/>
          <a:ext cx="3881189" cy="580947"/>
        </p:xfrm>
        <a:graphic>
          <a:graphicData uri="http://schemas.openxmlformats.org/presentationml/2006/ole">
            <mc:AlternateContent xmlns:mc="http://schemas.openxmlformats.org/markup-compatibility/2006">
              <mc:Choice xmlns:v="urn:schemas-microsoft-com:vml" Requires="v">
                <p:oleObj spid="_x0000_s89228" name="Equation" r:id="rId15" imgW="2971800" imgH="444240" progId="Equation.3">
                  <p:embed/>
                </p:oleObj>
              </mc:Choice>
              <mc:Fallback>
                <p:oleObj name="Equation" r:id="rId15" imgW="2971800" imgH="4442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04048" y="4797152"/>
                        <a:ext cx="3881189" cy="5809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4751512" y="6021288"/>
          <a:ext cx="4392488" cy="531489"/>
        </p:xfrm>
        <a:graphic>
          <a:graphicData uri="http://schemas.openxmlformats.org/presentationml/2006/ole">
            <mc:AlternateContent xmlns:mc="http://schemas.openxmlformats.org/markup-compatibility/2006">
              <mc:Choice xmlns:v="urn:schemas-microsoft-com:vml" Requires="v">
                <p:oleObj spid="_x0000_s89229" name="Equation" r:id="rId17" imgW="3987720" imgH="482400" progId="Equation.3">
                  <p:embed/>
                </p:oleObj>
              </mc:Choice>
              <mc:Fallback>
                <p:oleObj name="Equation" r:id="rId17" imgW="3987720" imgH="4824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51512" y="6021288"/>
                        <a:ext cx="4392488" cy="5314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Down Arrow 22"/>
          <p:cNvSpPr/>
          <p:nvPr/>
        </p:nvSpPr>
        <p:spPr>
          <a:xfrm>
            <a:off x="6660232" y="5445224"/>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ight Bracket 25"/>
          <p:cNvSpPr/>
          <p:nvPr/>
        </p:nvSpPr>
        <p:spPr>
          <a:xfrm>
            <a:off x="3995936" y="5013176"/>
            <a:ext cx="144016" cy="1656184"/>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0143538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a:off x="1475656" y="2780928"/>
            <a:ext cx="6480720" cy="371513"/>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latin typeface="Calibri" pitchFamily="34" charset="0"/>
              </a:rPr>
              <a:t>Assumendo uno </a:t>
            </a:r>
            <a:r>
              <a:rPr lang="it-IT" dirty="0">
                <a:solidFill>
                  <a:srgbClr val="0070C0"/>
                </a:solidFill>
                <a:latin typeface="Calibri" pitchFamily="34" charset="0"/>
              </a:rPr>
              <a:t>spazio omogeneo</a:t>
            </a:r>
            <a:r>
              <a:rPr lang="it-IT" dirty="0">
                <a:latin typeface="Calibri" pitchFamily="34" charset="0"/>
              </a:rPr>
              <a:t>, cioè </a:t>
            </a:r>
            <a:r>
              <a:rPr lang="el-GR" dirty="0">
                <a:solidFill>
                  <a:srgbClr val="0070C0"/>
                </a:solidFill>
                <a:latin typeface="Calibri" pitchFamily="34" charset="0"/>
              </a:rPr>
              <a:t>μ</a:t>
            </a:r>
            <a:r>
              <a:rPr lang="it-IT" dirty="0">
                <a:latin typeface="Calibri" pitchFamily="34" charset="0"/>
              </a:rPr>
              <a:t> e </a:t>
            </a:r>
            <a:r>
              <a:rPr lang="el-GR" dirty="0">
                <a:solidFill>
                  <a:srgbClr val="0070C0"/>
                </a:solidFill>
                <a:latin typeface="Calibri" pitchFamily="34" charset="0"/>
              </a:rPr>
              <a:t>λ</a:t>
            </a:r>
            <a:r>
              <a:rPr lang="it-IT" dirty="0">
                <a:latin typeface="Calibri" pitchFamily="34" charset="0"/>
              </a:rPr>
              <a:t> </a:t>
            </a:r>
            <a:r>
              <a:rPr lang="it-IT" dirty="0">
                <a:solidFill>
                  <a:srgbClr val="0070C0"/>
                </a:solidFill>
                <a:latin typeface="Calibri" pitchFamily="34" charset="0"/>
              </a:rPr>
              <a:t>costanti</a:t>
            </a:r>
            <a:r>
              <a:rPr lang="it-IT" dirty="0">
                <a:latin typeface="Calibri" pitchFamily="34" charset="0"/>
              </a:rPr>
              <a:t> nello spazio:</a:t>
            </a:r>
          </a:p>
        </p:txBody>
      </p:sp>
      <p:graphicFrame>
        <p:nvGraphicFramePr>
          <p:cNvPr id="24" name="Object 23"/>
          <p:cNvGraphicFramePr>
            <a:graphicFrameLocks noChangeAspect="1"/>
          </p:cNvGraphicFramePr>
          <p:nvPr>
            <p:extLst>
              <p:ext uri="{D42A27DB-BD31-4B8C-83A1-F6EECF244321}">
                <p14:modId xmlns:p14="http://schemas.microsoft.com/office/powerpoint/2010/main" val="1623519951"/>
              </p:ext>
            </p:extLst>
          </p:nvPr>
        </p:nvGraphicFramePr>
        <p:xfrm>
          <a:off x="2339752" y="3429000"/>
          <a:ext cx="4905375" cy="1800225"/>
        </p:xfrm>
        <a:graphic>
          <a:graphicData uri="http://schemas.openxmlformats.org/presentationml/2006/ole">
            <mc:AlternateContent xmlns:mc="http://schemas.openxmlformats.org/markup-compatibility/2006">
              <mc:Choice xmlns:v="urn:schemas-microsoft-com:vml" Requires="v">
                <p:oleObj spid="_x0000_s90152" name="Equation" r:id="rId4" imgW="3682800" imgH="1346040" progId="Equation.3">
                  <p:embed/>
                </p:oleObj>
              </mc:Choice>
              <mc:Fallback>
                <p:oleObj name="Equation" r:id="rId4" imgW="3682800" imgH="1346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429000"/>
                        <a:ext cx="4905375" cy="180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2036424758"/>
              </p:ext>
            </p:extLst>
          </p:nvPr>
        </p:nvGraphicFramePr>
        <p:xfrm>
          <a:off x="2304627" y="1772816"/>
          <a:ext cx="4392488" cy="531489"/>
        </p:xfrm>
        <a:graphic>
          <a:graphicData uri="http://schemas.openxmlformats.org/presentationml/2006/ole">
            <mc:AlternateContent xmlns:mc="http://schemas.openxmlformats.org/markup-compatibility/2006">
              <mc:Choice xmlns:v="urn:schemas-microsoft-com:vml" Requires="v">
                <p:oleObj spid="_x0000_s90153" name="Equation" r:id="rId6" imgW="3987720" imgH="482400" progId="Equation.3">
                  <p:embed/>
                </p:oleObj>
              </mc:Choice>
              <mc:Fallback>
                <p:oleObj name="Equation" r:id="rId6" imgW="398772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4627" y="1772816"/>
                        <a:ext cx="4392488" cy="5314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01299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it-IT" sz="1400" b="1">
              <a:solidFill>
                <a:srgbClr val="898989"/>
              </a:solidFill>
              <a:latin typeface="Calibri" pitchFamily="34" charset="0"/>
            </a:endParaRPr>
          </a:p>
        </p:txBody>
      </p:sp>
      <p:sp>
        <p:nvSpPr>
          <p:cNvPr id="18" name="Text Box 6"/>
          <p:cNvSpPr txBox="1">
            <a:spLocks noChangeArrowheads="1"/>
          </p:cNvSpPr>
          <p:nvPr/>
        </p:nvSpPr>
        <p:spPr bwMode="auto">
          <a:xfrm>
            <a:off x="179512" y="2122263"/>
            <a:ext cx="8856984" cy="371513"/>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Analogamente le componenti delle forze lungo y e z porteranno alle equazioni per v e w:</a:t>
            </a:r>
          </a:p>
        </p:txBody>
      </p:sp>
      <p:graphicFrame>
        <p:nvGraphicFramePr>
          <p:cNvPr id="2059" name="Object 11"/>
          <p:cNvGraphicFramePr>
            <a:graphicFrameLocks noChangeAspect="1"/>
          </p:cNvGraphicFramePr>
          <p:nvPr>
            <p:extLst>
              <p:ext uri="{D42A27DB-BD31-4B8C-83A1-F6EECF244321}">
                <p14:modId xmlns:p14="http://schemas.microsoft.com/office/powerpoint/2010/main" val="1896322273"/>
              </p:ext>
            </p:extLst>
          </p:nvPr>
        </p:nvGraphicFramePr>
        <p:xfrm>
          <a:off x="179512" y="3184722"/>
          <a:ext cx="2198687" cy="593725"/>
        </p:xfrm>
        <a:graphic>
          <a:graphicData uri="http://schemas.openxmlformats.org/presentationml/2006/ole">
            <mc:AlternateContent xmlns:mc="http://schemas.openxmlformats.org/markup-compatibility/2006">
              <mc:Choice xmlns:v="urn:schemas-microsoft-com:vml" Requires="v">
                <p:oleObj spid="_x0000_s91226" name="Equation" r:id="rId4" imgW="1650960" imgH="444240" progId="Equation.3">
                  <p:embed/>
                </p:oleObj>
              </mc:Choice>
              <mc:Fallback>
                <p:oleObj name="Equation" r:id="rId4" imgW="165096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184722"/>
                        <a:ext cx="2198687"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0" name="Object 12"/>
          <p:cNvGraphicFramePr>
            <a:graphicFrameLocks noChangeAspect="1"/>
          </p:cNvGraphicFramePr>
          <p:nvPr>
            <p:extLst>
              <p:ext uri="{D42A27DB-BD31-4B8C-83A1-F6EECF244321}">
                <p14:modId xmlns:p14="http://schemas.microsoft.com/office/powerpoint/2010/main" val="3479449693"/>
              </p:ext>
            </p:extLst>
          </p:nvPr>
        </p:nvGraphicFramePr>
        <p:xfrm>
          <a:off x="179512" y="3794124"/>
          <a:ext cx="2282825" cy="560387"/>
        </p:xfrm>
        <a:graphic>
          <a:graphicData uri="http://schemas.openxmlformats.org/presentationml/2006/ole">
            <mc:AlternateContent xmlns:mc="http://schemas.openxmlformats.org/markup-compatibility/2006">
              <mc:Choice xmlns:v="urn:schemas-microsoft-com:vml" Requires="v">
                <p:oleObj spid="_x0000_s91227" name="Equation" r:id="rId6" imgW="1714320" imgH="419040" progId="Equation.3">
                  <p:embed/>
                </p:oleObj>
              </mc:Choice>
              <mc:Fallback>
                <p:oleObj name="Equation" r:id="rId6" imgW="171432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3794124"/>
                        <a:ext cx="2282825"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1" name="Object 13"/>
          <p:cNvGraphicFramePr>
            <a:graphicFrameLocks noChangeAspect="1"/>
          </p:cNvGraphicFramePr>
          <p:nvPr>
            <p:extLst>
              <p:ext uri="{D42A27DB-BD31-4B8C-83A1-F6EECF244321}">
                <p14:modId xmlns:p14="http://schemas.microsoft.com/office/powerpoint/2010/main" val="3697045546"/>
              </p:ext>
            </p:extLst>
          </p:nvPr>
        </p:nvGraphicFramePr>
        <p:xfrm>
          <a:off x="179512" y="2569987"/>
          <a:ext cx="2216150" cy="560388"/>
        </p:xfrm>
        <a:graphic>
          <a:graphicData uri="http://schemas.openxmlformats.org/presentationml/2006/ole">
            <mc:AlternateContent xmlns:mc="http://schemas.openxmlformats.org/markup-compatibility/2006">
              <mc:Choice xmlns:v="urn:schemas-microsoft-com:vml" Requires="v">
                <p:oleObj spid="_x0000_s91228" name="Equation" r:id="rId8" imgW="1663560" imgH="419040" progId="Equation.3">
                  <p:embed/>
                </p:oleObj>
              </mc:Choice>
              <mc:Fallback>
                <p:oleObj name="Equation" r:id="rId8" imgW="166356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2569987"/>
                        <a:ext cx="221615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ight Arrow 29"/>
          <p:cNvSpPr/>
          <p:nvPr/>
        </p:nvSpPr>
        <p:spPr>
          <a:xfrm>
            <a:off x="2987824" y="3346399"/>
            <a:ext cx="25922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062" name="Object 14"/>
          <p:cNvGraphicFramePr>
            <a:graphicFrameLocks noChangeAspect="1"/>
          </p:cNvGraphicFramePr>
          <p:nvPr>
            <p:extLst>
              <p:ext uri="{D42A27DB-BD31-4B8C-83A1-F6EECF244321}">
                <p14:modId xmlns:p14="http://schemas.microsoft.com/office/powerpoint/2010/main" val="812628685"/>
              </p:ext>
            </p:extLst>
          </p:nvPr>
        </p:nvGraphicFramePr>
        <p:xfrm>
          <a:off x="6553200" y="3109901"/>
          <a:ext cx="2317750" cy="611187"/>
        </p:xfrm>
        <a:graphic>
          <a:graphicData uri="http://schemas.openxmlformats.org/presentationml/2006/ole">
            <mc:AlternateContent xmlns:mc="http://schemas.openxmlformats.org/markup-compatibility/2006">
              <mc:Choice xmlns:v="urn:schemas-microsoft-com:vml" Requires="v">
                <p:oleObj spid="_x0000_s91229" name="Equation" r:id="rId10" imgW="1739880" imgH="457200" progId="Equation.3">
                  <p:embed/>
                </p:oleObj>
              </mc:Choice>
              <mc:Fallback>
                <p:oleObj name="Equation" r:id="rId10" imgW="173988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3109901"/>
                        <a:ext cx="2317750" cy="61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6"/>
          <p:cNvSpPr txBox="1">
            <a:spLocks noChangeArrowheads="1"/>
          </p:cNvSpPr>
          <p:nvPr/>
        </p:nvSpPr>
        <p:spPr bwMode="auto">
          <a:xfrm>
            <a:off x="2483768" y="2914351"/>
            <a:ext cx="3816424"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4" charset="0"/>
              </a:rPr>
              <a:t>Usando la notazione tensoriale o vettoriale</a:t>
            </a:r>
          </a:p>
        </p:txBody>
      </p:sp>
      <p:sp>
        <p:nvSpPr>
          <p:cNvPr id="35" name="Text Box 7"/>
          <p:cNvSpPr txBox="1">
            <a:spLocks noChangeArrowheads="1"/>
          </p:cNvSpPr>
          <p:nvPr/>
        </p:nvSpPr>
        <p:spPr bwMode="auto">
          <a:xfrm>
            <a:off x="179512" y="4509120"/>
            <a:ext cx="8856662"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u="sng" dirty="0">
                <a:solidFill>
                  <a:srgbClr val="FF0000"/>
                </a:solidFill>
                <a:latin typeface="Calibri" pitchFamily="34" charset="0"/>
              </a:rPr>
              <a:t>Queste equazioni valgono per un disturbo generale che si propaga in un mezzo omogeneo, isotropo perfettamente elastico assumendo deformazioni infinitesime e assenza di forze di corpo (gravità ovvero forze che descrivono la sorgente sismica!)</a:t>
            </a:r>
          </a:p>
        </p:txBody>
      </p:sp>
    </p:spTree>
    <p:extLst>
      <p:ext uri="{BB962C8B-B14F-4D97-AF65-F5344CB8AC3E}">
        <p14:creationId xmlns:p14="http://schemas.microsoft.com/office/powerpoint/2010/main" val="16873543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it-IT" sz="1400" b="1">
              <a:solidFill>
                <a:srgbClr val="898989"/>
              </a:solidFill>
              <a:latin typeface="Calibri" pitchFamily="34" charset="0"/>
            </a:endParaRPr>
          </a:p>
        </p:txBody>
      </p:sp>
      <p:sp>
        <p:nvSpPr>
          <p:cNvPr id="22535" name="Text Box 7"/>
          <p:cNvSpPr txBox="1">
            <a:spLocks noChangeArrowheads="1"/>
          </p:cNvSpPr>
          <p:nvPr/>
        </p:nvSpPr>
        <p:spPr bwMode="auto">
          <a:xfrm>
            <a:off x="107504" y="1196752"/>
            <a:ext cx="8856662"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latin typeface="Calibri" pitchFamily="34" charset="0"/>
              </a:rPr>
              <a:t>Riscriviamo ora queste equazioni in un’altra forma che ci permetterà di capire le due forme di propagazione di un disturbo attraverso un corpo solido. Deriviamo parzialmente rispetto ad </a:t>
            </a:r>
            <a:r>
              <a:rPr lang="it-IT" dirty="0">
                <a:solidFill>
                  <a:srgbClr val="FF0000"/>
                </a:solidFill>
                <a:latin typeface="Calibri" pitchFamily="34" charset="0"/>
              </a:rPr>
              <a:t>x, y, z </a:t>
            </a:r>
            <a:r>
              <a:rPr lang="it-IT" dirty="0">
                <a:latin typeface="Calibri" pitchFamily="34" charset="0"/>
              </a:rPr>
              <a:t>rispettivamente le equazioni per </a:t>
            </a:r>
            <a:r>
              <a:rPr lang="it-IT" dirty="0">
                <a:solidFill>
                  <a:srgbClr val="FF0000"/>
                </a:solidFill>
                <a:latin typeface="Calibri" pitchFamily="34" charset="0"/>
              </a:rPr>
              <a:t>u, v, w</a:t>
            </a:r>
            <a:r>
              <a:rPr lang="it-IT" dirty="0">
                <a:latin typeface="Calibri" pitchFamily="34" charset="0"/>
              </a:rPr>
              <a:t>:</a:t>
            </a:r>
          </a:p>
        </p:txBody>
      </p:sp>
      <p:graphicFrame>
        <p:nvGraphicFramePr>
          <p:cNvPr id="2061" name="Object 13"/>
          <p:cNvGraphicFramePr>
            <a:graphicFrameLocks noChangeAspect="1"/>
          </p:cNvGraphicFramePr>
          <p:nvPr>
            <p:extLst>
              <p:ext uri="{D42A27DB-BD31-4B8C-83A1-F6EECF244321}">
                <p14:modId xmlns:p14="http://schemas.microsoft.com/office/powerpoint/2010/main" val="308699145"/>
              </p:ext>
            </p:extLst>
          </p:nvPr>
        </p:nvGraphicFramePr>
        <p:xfrm>
          <a:off x="193646" y="2278247"/>
          <a:ext cx="2806749" cy="542822"/>
        </p:xfrm>
        <a:graphic>
          <a:graphicData uri="http://schemas.openxmlformats.org/presentationml/2006/ole">
            <mc:AlternateContent xmlns:mc="http://schemas.openxmlformats.org/markup-compatibility/2006">
              <mc:Choice xmlns:v="urn:schemas-microsoft-com:vml" Requires="v">
                <p:oleObj spid="_x0000_s92314" name="Equation" r:id="rId4" imgW="2311200" imgH="444240" progId="Equation.3">
                  <p:embed/>
                </p:oleObj>
              </mc:Choice>
              <mc:Fallback>
                <p:oleObj name="Equation" r:id="rId4" imgW="23112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46" y="2278247"/>
                        <a:ext cx="2806749" cy="5428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6"/>
          <p:cNvSpPr txBox="1">
            <a:spLocks noChangeArrowheads="1"/>
          </p:cNvSpPr>
          <p:nvPr/>
        </p:nvSpPr>
        <p:spPr bwMode="auto">
          <a:xfrm>
            <a:off x="3059832" y="2636912"/>
            <a:ext cx="2736304" cy="340735"/>
          </a:xfrm>
          <a:prstGeom prst="rect">
            <a:avLst/>
          </a:prstGeom>
          <a:noFill/>
          <a:ln w="9525">
            <a:noFill/>
            <a:round/>
            <a:headEnd/>
            <a:tailEnd/>
          </a:ln>
          <a:effectLst/>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4" charset="0"/>
              </a:rPr>
              <a:t>Sommando le tre equazioni</a:t>
            </a:r>
          </a:p>
        </p:txBody>
      </p:sp>
      <p:graphicFrame>
        <p:nvGraphicFramePr>
          <p:cNvPr id="3080" name="Object 13"/>
          <p:cNvGraphicFramePr>
            <a:graphicFrameLocks noChangeAspect="1"/>
          </p:cNvGraphicFramePr>
          <p:nvPr/>
        </p:nvGraphicFramePr>
        <p:xfrm>
          <a:off x="179512" y="2939054"/>
          <a:ext cx="2808312" cy="561953"/>
        </p:xfrm>
        <a:graphic>
          <a:graphicData uri="http://schemas.openxmlformats.org/presentationml/2006/ole">
            <mc:AlternateContent xmlns:mc="http://schemas.openxmlformats.org/markup-compatibility/2006">
              <mc:Choice xmlns:v="urn:schemas-microsoft-com:vml" Requires="v">
                <p:oleObj spid="_x0000_s92315" name="Equation" r:id="rId6" imgW="2298600" imgH="457200" progId="Equation.3">
                  <p:embed/>
                </p:oleObj>
              </mc:Choice>
              <mc:Fallback>
                <p:oleObj name="Equation" r:id="rId6" imgW="2298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939054"/>
                        <a:ext cx="2808312" cy="561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1" name="Object 13"/>
          <p:cNvGraphicFramePr>
            <a:graphicFrameLocks noChangeAspect="1"/>
          </p:cNvGraphicFramePr>
          <p:nvPr/>
        </p:nvGraphicFramePr>
        <p:xfrm>
          <a:off x="118375" y="3602864"/>
          <a:ext cx="2869449" cy="546215"/>
        </p:xfrm>
        <a:graphic>
          <a:graphicData uri="http://schemas.openxmlformats.org/presentationml/2006/ole">
            <mc:AlternateContent xmlns:mc="http://schemas.openxmlformats.org/markup-compatibility/2006">
              <mc:Choice xmlns:v="urn:schemas-microsoft-com:vml" Requires="v">
                <p:oleObj spid="_x0000_s92316" name="Equation" r:id="rId8" imgW="2349360" imgH="444240" progId="Equation.3">
                  <p:embed/>
                </p:oleObj>
              </mc:Choice>
              <mc:Fallback>
                <p:oleObj name="Equation" r:id="rId8" imgW="234936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375" y="3602864"/>
                        <a:ext cx="2869449" cy="546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ight Arrow 19"/>
          <p:cNvSpPr/>
          <p:nvPr/>
        </p:nvSpPr>
        <p:spPr>
          <a:xfrm>
            <a:off x="3203848" y="3068960"/>
            <a:ext cx="25922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1" name="Object 20"/>
          <p:cNvGraphicFramePr>
            <a:graphicFrameLocks noChangeAspect="1"/>
          </p:cNvGraphicFramePr>
          <p:nvPr/>
        </p:nvGraphicFramePr>
        <p:xfrm>
          <a:off x="5915010" y="2276872"/>
          <a:ext cx="3228990" cy="576064"/>
        </p:xfrm>
        <a:graphic>
          <a:graphicData uri="http://schemas.openxmlformats.org/presentationml/2006/ole">
            <mc:AlternateContent xmlns:mc="http://schemas.openxmlformats.org/markup-compatibility/2006">
              <mc:Choice xmlns:v="urn:schemas-microsoft-com:vml" Requires="v">
                <p:oleObj spid="_x0000_s92317" name="Equation" r:id="rId10" imgW="2705040" imgH="482400" progId="Equation.3">
                  <p:embed/>
                </p:oleObj>
              </mc:Choice>
              <mc:Fallback>
                <p:oleObj name="Equation" r:id="rId10" imgW="2705040" imgH="482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5010" y="2276872"/>
                        <a:ext cx="3228990"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Down Arrow 21"/>
          <p:cNvSpPr/>
          <p:nvPr/>
        </p:nvSpPr>
        <p:spPr>
          <a:xfrm>
            <a:off x="7308304" y="2924944"/>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3083" name="Object 11"/>
          <p:cNvGraphicFramePr>
            <a:graphicFrameLocks noChangeAspect="1"/>
          </p:cNvGraphicFramePr>
          <p:nvPr/>
        </p:nvGraphicFramePr>
        <p:xfrm>
          <a:off x="6444208" y="3429000"/>
          <a:ext cx="2122488" cy="500063"/>
        </p:xfrm>
        <a:graphic>
          <a:graphicData uri="http://schemas.openxmlformats.org/presentationml/2006/ole">
            <mc:AlternateContent xmlns:mc="http://schemas.openxmlformats.org/markup-compatibility/2006">
              <mc:Choice xmlns:v="urn:schemas-microsoft-com:vml" Requires="v">
                <p:oleObj spid="_x0000_s92318" name="Equation" r:id="rId12" imgW="1777680" imgH="419040" progId="Equation.3">
                  <p:embed/>
                </p:oleObj>
              </mc:Choice>
              <mc:Fallback>
                <p:oleObj name="Equation" r:id="rId12" imgW="1777680" imgH="419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4208" y="3429000"/>
                        <a:ext cx="2122488"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4" name="Object 12"/>
          <p:cNvGraphicFramePr>
            <a:graphicFrameLocks noChangeAspect="1"/>
          </p:cNvGraphicFramePr>
          <p:nvPr/>
        </p:nvGraphicFramePr>
        <p:xfrm>
          <a:off x="6660232" y="4221088"/>
          <a:ext cx="1622425" cy="500062"/>
        </p:xfrm>
        <a:graphic>
          <a:graphicData uri="http://schemas.openxmlformats.org/presentationml/2006/ole">
            <mc:AlternateContent xmlns:mc="http://schemas.openxmlformats.org/markup-compatibility/2006">
              <mc:Choice xmlns:v="urn:schemas-microsoft-com:vml" Requires="v">
                <p:oleObj spid="_x0000_s92319" name="Equation" r:id="rId14" imgW="1358640" imgH="419040" progId="Equation.3">
                  <p:embed/>
                </p:oleObj>
              </mc:Choice>
              <mc:Fallback>
                <p:oleObj name="Equation" r:id="rId14" imgW="1358640" imgH="419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60232" y="4221088"/>
                        <a:ext cx="1622425"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5" name="Object 13"/>
          <p:cNvGraphicFramePr>
            <a:graphicFrameLocks noChangeAspect="1"/>
          </p:cNvGraphicFramePr>
          <p:nvPr/>
        </p:nvGraphicFramePr>
        <p:xfrm>
          <a:off x="6876256" y="5157192"/>
          <a:ext cx="1531937" cy="530225"/>
        </p:xfrm>
        <a:graphic>
          <a:graphicData uri="http://schemas.openxmlformats.org/presentationml/2006/ole">
            <mc:AlternateContent xmlns:mc="http://schemas.openxmlformats.org/markup-compatibility/2006">
              <mc:Choice xmlns:v="urn:schemas-microsoft-com:vml" Requires="v">
                <p:oleObj spid="_x0000_s92320" name="Equation" r:id="rId16" imgW="1282680" imgH="444240" progId="Equation.3">
                  <p:embed/>
                </p:oleObj>
              </mc:Choice>
              <mc:Fallback>
                <p:oleObj name="Equation" r:id="rId16" imgW="1282680" imgH="4442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76256" y="5157192"/>
                        <a:ext cx="1531937" cy="530225"/>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Down Arrow 25"/>
          <p:cNvSpPr/>
          <p:nvPr/>
        </p:nvSpPr>
        <p:spPr>
          <a:xfrm>
            <a:off x="7380312" y="3861048"/>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Down Arrow 26"/>
          <p:cNvSpPr/>
          <p:nvPr/>
        </p:nvSpPr>
        <p:spPr>
          <a:xfrm>
            <a:off x="7380312" y="4725144"/>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Text Box 7"/>
          <p:cNvSpPr txBox="1">
            <a:spLocks noChangeArrowheads="1"/>
          </p:cNvSpPr>
          <p:nvPr/>
        </p:nvSpPr>
        <p:spPr bwMode="auto">
          <a:xfrm>
            <a:off x="72008" y="5085184"/>
            <a:ext cx="6084168" cy="1459879"/>
          </a:xfrm>
          <a:prstGeom prst="rect">
            <a:avLst/>
          </a:prstGeom>
          <a:noFill/>
          <a:ln w="57150">
            <a:solidFill>
              <a:srgbClr val="FF0000"/>
            </a:solidFill>
            <a:round/>
            <a:headEnd/>
            <a:tailEnd/>
          </a:ln>
          <a:effectLst/>
        </p:spPr>
        <p:txBody>
          <a:bodyPr wrap="square" lIns="90000" tIns="46800" rIns="90000" bIns="5760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latin typeface="Calibri" pitchFamily="34" charset="0"/>
              </a:rPr>
              <a:t>Questa è </a:t>
            </a:r>
            <a:r>
              <a:rPr lang="it-IT" dirty="0">
                <a:solidFill>
                  <a:srgbClr val="0070C0"/>
                </a:solidFill>
                <a:latin typeface="Calibri" pitchFamily="34" charset="0"/>
              </a:rPr>
              <a:t>un’equazione d’onda </a:t>
            </a:r>
            <a:r>
              <a:rPr lang="it-IT" dirty="0">
                <a:latin typeface="Calibri" pitchFamily="34" charset="0"/>
              </a:rPr>
              <a:t>che descrive la propagazione di una dilatazione cubica </a:t>
            </a:r>
            <a:r>
              <a:rPr lang="el-GR" dirty="0">
                <a:latin typeface="Calibri" pitchFamily="34" charset="0"/>
              </a:rPr>
              <a:t>Δ</a:t>
            </a:r>
            <a:r>
              <a:rPr lang="it-IT" dirty="0">
                <a:latin typeface="Calibri" pitchFamily="34" charset="0"/>
              </a:rPr>
              <a:t>. Questo tipo di onda viene detto </a:t>
            </a:r>
            <a:r>
              <a:rPr lang="it-IT" dirty="0">
                <a:solidFill>
                  <a:srgbClr val="FF0000"/>
                </a:solidFill>
                <a:latin typeface="Calibri" pitchFamily="34" charset="0"/>
              </a:rPr>
              <a:t>ONDA P</a:t>
            </a:r>
            <a:r>
              <a:rPr lang="it-IT" dirty="0">
                <a:latin typeface="Calibri" pitchFamily="34" charset="0"/>
              </a:rPr>
              <a:t> e si propaga con una velocità </a:t>
            </a:r>
            <a:r>
              <a:rPr lang="el-GR" dirty="0">
                <a:latin typeface="Calibri" pitchFamily="34" charset="0"/>
              </a:rPr>
              <a:t>α</a:t>
            </a:r>
            <a:r>
              <a:rPr lang="it-IT" dirty="0">
                <a:latin typeface="Calibri" pitchFamily="34" charset="0"/>
              </a:rPr>
              <a:t> data da:</a:t>
            </a:r>
          </a:p>
        </p:txBody>
      </p:sp>
      <p:cxnSp>
        <p:nvCxnSpPr>
          <p:cNvPr id="31" name="Straight Arrow Connector 30"/>
          <p:cNvCxnSpPr/>
          <p:nvPr/>
        </p:nvCxnSpPr>
        <p:spPr>
          <a:xfrm flipH="1">
            <a:off x="6300192" y="5445224"/>
            <a:ext cx="576064"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5" name="Object 34"/>
          <p:cNvGraphicFramePr>
            <a:graphicFrameLocks noChangeAspect="1"/>
          </p:cNvGraphicFramePr>
          <p:nvPr/>
        </p:nvGraphicFramePr>
        <p:xfrm>
          <a:off x="2627784" y="5974235"/>
          <a:ext cx="936104" cy="516953"/>
        </p:xfrm>
        <a:graphic>
          <a:graphicData uri="http://schemas.openxmlformats.org/presentationml/2006/ole">
            <mc:AlternateContent xmlns:mc="http://schemas.openxmlformats.org/markup-compatibility/2006">
              <mc:Choice xmlns:v="urn:schemas-microsoft-com:vml" Requires="v">
                <p:oleObj spid="_x0000_s92321" name="Equation" r:id="rId18" imgW="850680" imgH="469800" progId="Equation.3">
                  <p:embed/>
                </p:oleObj>
              </mc:Choice>
              <mc:Fallback>
                <p:oleObj name="Equation" r:id="rId18" imgW="850680" imgH="4698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27784" y="5974235"/>
                        <a:ext cx="936104" cy="516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34754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it-IT" sz="1400" b="1">
              <a:solidFill>
                <a:srgbClr val="898989"/>
              </a:solidFill>
              <a:latin typeface="Calibri" pitchFamily="34" charset="0"/>
            </a:endParaRPr>
          </a:p>
        </p:txBody>
      </p:sp>
      <p:sp>
        <p:nvSpPr>
          <p:cNvPr id="22535" name="Text Box 7"/>
          <p:cNvSpPr txBox="1">
            <a:spLocks noChangeArrowheads="1"/>
          </p:cNvSpPr>
          <p:nvPr/>
        </p:nvSpPr>
        <p:spPr bwMode="auto">
          <a:xfrm>
            <a:off x="107504" y="1196752"/>
            <a:ext cx="8856662"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latin typeface="Calibri" pitchFamily="34" charset="0"/>
              </a:rPr>
              <a:t>Proviamo ora a derivare parzialmente rispetto ad </a:t>
            </a:r>
            <a:r>
              <a:rPr lang="it-IT" dirty="0">
                <a:solidFill>
                  <a:srgbClr val="FF0000"/>
                </a:solidFill>
                <a:latin typeface="Calibri" pitchFamily="34" charset="0"/>
              </a:rPr>
              <a:t>y</a:t>
            </a:r>
            <a:r>
              <a:rPr lang="it-IT" dirty="0">
                <a:latin typeface="Calibri" pitchFamily="34" charset="0"/>
              </a:rPr>
              <a:t> l’equazione per </a:t>
            </a:r>
            <a:r>
              <a:rPr lang="it-IT" dirty="0">
                <a:solidFill>
                  <a:srgbClr val="FF0000"/>
                </a:solidFill>
                <a:latin typeface="Calibri" pitchFamily="34" charset="0"/>
              </a:rPr>
              <a:t>u</a:t>
            </a:r>
            <a:r>
              <a:rPr lang="it-IT" dirty="0">
                <a:latin typeface="Calibri" pitchFamily="34" charset="0"/>
              </a:rPr>
              <a:t> e rispetto ad </a:t>
            </a:r>
            <a:r>
              <a:rPr lang="it-IT" dirty="0">
                <a:solidFill>
                  <a:srgbClr val="FF0000"/>
                </a:solidFill>
                <a:latin typeface="Calibri" pitchFamily="34" charset="0"/>
              </a:rPr>
              <a:t>x</a:t>
            </a:r>
            <a:r>
              <a:rPr lang="it-IT" dirty="0">
                <a:latin typeface="Calibri" pitchFamily="34" charset="0"/>
              </a:rPr>
              <a:t> quella per </a:t>
            </a:r>
            <a:r>
              <a:rPr lang="it-IT" dirty="0">
                <a:solidFill>
                  <a:srgbClr val="FF0000"/>
                </a:solidFill>
                <a:latin typeface="Calibri" pitchFamily="34" charset="0"/>
              </a:rPr>
              <a:t>v</a:t>
            </a:r>
            <a:r>
              <a:rPr lang="it-IT" dirty="0">
                <a:latin typeface="Calibri" pitchFamily="34" charset="0"/>
              </a:rPr>
              <a:t>:</a:t>
            </a:r>
          </a:p>
        </p:txBody>
      </p:sp>
      <p:graphicFrame>
        <p:nvGraphicFramePr>
          <p:cNvPr id="2061" name="Object 13"/>
          <p:cNvGraphicFramePr>
            <a:graphicFrameLocks noChangeAspect="1"/>
          </p:cNvGraphicFramePr>
          <p:nvPr/>
        </p:nvGraphicFramePr>
        <p:xfrm>
          <a:off x="179512" y="1916832"/>
          <a:ext cx="2868613" cy="558800"/>
        </p:xfrm>
        <a:graphic>
          <a:graphicData uri="http://schemas.openxmlformats.org/presentationml/2006/ole">
            <mc:AlternateContent xmlns:mc="http://schemas.openxmlformats.org/markup-compatibility/2006">
              <mc:Choice xmlns:v="urn:schemas-microsoft-com:vml" Requires="v">
                <p:oleObj spid="_x0000_s93376" name="Equation" r:id="rId4" imgW="2361960" imgH="457200" progId="Equation.3">
                  <p:embed/>
                </p:oleObj>
              </mc:Choice>
              <mc:Fallback>
                <p:oleObj name="Equation" r:id="rId4" imgW="236196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916832"/>
                        <a:ext cx="2868613"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6"/>
          <p:cNvSpPr txBox="1">
            <a:spLocks noChangeArrowheads="1"/>
          </p:cNvSpPr>
          <p:nvPr/>
        </p:nvSpPr>
        <p:spPr bwMode="auto">
          <a:xfrm>
            <a:off x="3059832" y="1916832"/>
            <a:ext cx="2736304" cy="340735"/>
          </a:xfrm>
          <a:prstGeom prst="rect">
            <a:avLst/>
          </a:prstGeom>
          <a:noFill/>
          <a:ln w="9525">
            <a:noFill/>
            <a:round/>
            <a:headEnd/>
            <a:tailEnd/>
          </a:ln>
          <a:effectLst/>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4" charset="0"/>
              </a:rPr>
              <a:t>Sottraendo le due equazioni</a:t>
            </a:r>
          </a:p>
        </p:txBody>
      </p:sp>
      <p:graphicFrame>
        <p:nvGraphicFramePr>
          <p:cNvPr id="3080" name="Object 13"/>
          <p:cNvGraphicFramePr>
            <a:graphicFrameLocks noChangeAspect="1"/>
          </p:cNvGraphicFramePr>
          <p:nvPr/>
        </p:nvGraphicFramePr>
        <p:xfrm>
          <a:off x="179512" y="2564904"/>
          <a:ext cx="2854325" cy="546100"/>
        </p:xfrm>
        <a:graphic>
          <a:graphicData uri="http://schemas.openxmlformats.org/presentationml/2006/ole">
            <mc:AlternateContent xmlns:mc="http://schemas.openxmlformats.org/markup-compatibility/2006">
              <mc:Choice xmlns:v="urn:schemas-microsoft-com:vml" Requires="v">
                <p:oleObj spid="_x0000_s93377" name="Equation" r:id="rId6" imgW="2336760" imgH="444240" progId="Equation.3">
                  <p:embed/>
                </p:oleObj>
              </mc:Choice>
              <mc:Fallback>
                <p:oleObj name="Equation" r:id="rId6" imgW="233676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564904"/>
                        <a:ext cx="285432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ight Arrow 19"/>
          <p:cNvSpPr/>
          <p:nvPr/>
        </p:nvSpPr>
        <p:spPr>
          <a:xfrm>
            <a:off x="3203848" y="2348880"/>
            <a:ext cx="25922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Down Arrow 26"/>
          <p:cNvSpPr/>
          <p:nvPr/>
        </p:nvSpPr>
        <p:spPr>
          <a:xfrm>
            <a:off x="1255390" y="5481228"/>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Straight Arrow Connector 30"/>
          <p:cNvCxnSpPr/>
          <p:nvPr/>
        </p:nvCxnSpPr>
        <p:spPr>
          <a:xfrm>
            <a:off x="2339752" y="6237312"/>
            <a:ext cx="504056"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06" name="Object 8"/>
          <p:cNvGraphicFramePr>
            <a:graphicFrameLocks noChangeAspect="1"/>
          </p:cNvGraphicFramePr>
          <p:nvPr/>
        </p:nvGraphicFramePr>
        <p:xfrm>
          <a:off x="6084168" y="1916832"/>
          <a:ext cx="2544762" cy="561975"/>
        </p:xfrm>
        <a:graphic>
          <a:graphicData uri="http://schemas.openxmlformats.org/presentationml/2006/ole">
            <mc:AlternateContent xmlns:mc="http://schemas.openxmlformats.org/markup-compatibility/2006">
              <mc:Choice xmlns:v="urn:schemas-microsoft-com:vml" Requires="v">
                <p:oleObj spid="_x0000_s93378" name="Equation" r:id="rId8" imgW="2082600" imgH="457200" progId="Equation.3">
                  <p:embed/>
                </p:oleObj>
              </mc:Choice>
              <mc:Fallback>
                <p:oleObj name="Equation" r:id="rId8" imgW="20826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1916832"/>
                        <a:ext cx="2544762"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6"/>
          <p:cNvSpPr txBox="1">
            <a:spLocks noChangeArrowheads="1"/>
          </p:cNvSpPr>
          <p:nvPr/>
        </p:nvSpPr>
        <p:spPr bwMode="auto">
          <a:xfrm>
            <a:off x="2339752" y="3212976"/>
            <a:ext cx="3456384" cy="340735"/>
          </a:xfrm>
          <a:prstGeom prst="rect">
            <a:avLst/>
          </a:prstGeom>
          <a:noFill/>
          <a:ln w="9525">
            <a:noFill/>
            <a:round/>
            <a:headEnd/>
            <a:tailEnd/>
          </a:ln>
          <a:effectLst/>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4" charset="0"/>
              </a:rPr>
              <a:t>In modo analogo ritroviamo anche:</a:t>
            </a:r>
          </a:p>
        </p:txBody>
      </p:sp>
      <p:graphicFrame>
        <p:nvGraphicFramePr>
          <p:cNvPr id="4107" name="Object 8"/>
          <p:cNvGraphicFramePr>
            <a:graphicFrameLocks noChangeAspect="1"/>
          </p:cNvGraphicFramePr>
          <p:nvPr/>
        </p:nvGraphicFramePr>
        <p:xfrm>
          <a:off x="5868144" y="2636912"/>
          <a:ext cx="2606675" cy="546100"/>
        </p:xfrm>
        <a:graphic>
          <a:graphicData uri="http://schemas.openxmlformats.org/presentationml/2006/ole">
            <mc:AlternateContent xmlns:mc="http://schemas.openxmlformats.org/markup-compatibility/2006">
              <mc:Choice xmlns:v="urn:schemas-microsoft-com:vml" Requires="v">
                <p:oleObj spid="_x0000_s93379" name="Equation" r:id="rId10" imgW="2133360" imgH="444240" progId="Equation.3">
                  <p:embed/>
                </p:oleObj>
              </mc:Choice>
              <mc:Fallback>
                <p:oleObj name="Equation" r:id="rId10" imgW="2133360" imgH="4442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8144" y="2636912"/>
                        <a:ext cx="260667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8" name="Object 8"/>
          <p:cNvGraphicFramePr>
            <a:graphicFrameLocks noChangeAspect="1"/>
          </p:cNvGraphicFramePr>
          <p:nvPr/>
        </p:nvGraphicFramePr>
        <p:xfrm>
          <a:off x="5940152" y="3284984"/>
          <a:ext cx="2576513" cy="561975"/>
        </p:xfrm>
        <a:graphic>
          <a:graphicData uri="http://schemas.openxmlformats.org/presentationml/2006/ole">
            <mc:AlternateContent xmlns:mc="http://schemas.openxmlformats.org/markup-compatibility/2006">
              <mc:Choice xmlns:v="urn:schemas-microsoft-com:vml" Requires="v">
                <p:oleObj spid="_x0000_s93380" name="Equation" r:id="rId12" imgW="2108160" imgH="457200" progId="Equation.3">
                  <p:embed/>
                </p:oleObj>
              </mc:Choice>
              <mc:Fallback>
                <p:oleObj name="Equation" r:id="rId12" imgW="210816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0152" y="3284984"/>
                        <a:ext cx="2576513"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 Box 6"/>
          <p:cNvSpPr txBox="1">
            <a:spLocks noChangeArrowheads="1"/>
          </p:cNvSpPr>
          <p:nvPr/>
        </p:nvSpPr>
        <p:spPr bwMode="auto">
          <a:xfrm>
            <a:off x="35496" y="4096377"/>
            <a:ext cx="1512168"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4" charset="0"/>
              </a:rPr>
              <a:t>Ricordando  che </a:t>
            </a:r>
          </a:p>
        </p:txBody>
      </p:sp>
      <p:graphicFrame>
        <p:nvGraphicFramePr>
          <p:cNvPr id="4109" name="Object 13"/>
          <p:cNvGraphicFramePr>
            <a:graphicFrameLocks noChangeAspect="1"/>
          </p:cNvGraphicFramePr>
          <p:nvPr/>
        </p:nvGraphicFramePr>
        <p:xfrm>
          <a:off x="1510755" y="4005064"/>
          <a:ext cx="1189037" cy="503237"/>
        </p:xfrm>
        <a:graphic>
          <a:graphicData uri="http://schemas.openxmlformats.org/presentationml/2006/ole">
            <mc:AlternateContent xmlns:mc="http://schemas.openxmlformats.org/markup-compatibility/2006">
              <mc:Choice xmlns:v="urn:schemas-microsoft-com:vml" Requires="v">
                <p:oleObj spid="_x0000_s93381" name="Equation" r:id="rId14" imgW="1079280" imgH="457200" progId="Equation.3">
                  <p:embed/>
                </p:oleObj>
              </mc:Choice>
              <mc:Fallback>
                <p:oleObj name="Equation" r:id="rId14" imgW="1079280" imgH="457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10755" y="4005064"/>
                        <a:ext cx="1189037" cy="5032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 name="Text Box 6"/>
          <p:cNvSpPr txBox="1">
            <a:spLocks noChangeArrowheads="1"/>
          </p:cNvSpPr>
          <p:nvPr/>
        </p:nvSpPr>
        <p:spPr bwMode="auto">
          <a:xfrm>
            <a:off x="2699792" y="4077072"/>
            <a:ext cx="6048672"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4" charset="0"/>
              </a:rPr>
              <a:t>rappresenta una rotazione nel piano x-y e che </a:t>
            </a:r>
          </a:p>
        </p:txBody>
      </p:sp>
      <p:graphicFrame>
        <p:nvGraphicFramePr>
          <p:cNvPr id="4110" name="Object 14"/>
          <p:cNvGraphicFramePr>
            <a:graphicFrameLocks noChangeAspect="1"/>
          </p:cNvGraphicFramePr>
          <p:nvPr/>
        </p:nvGraphicFramePr>
        <p:xfrm>
          <a:off x="6732240" y="4077072"/>
          <a:ext cx="1123950" cy="306387"/>
        </p:xfrm>
        <a:graphic>
          <a:graphicData uri="http://schemas.openxmlformats.org/presentationml/2006/ole">
            <mc:AlternateContent xmlns:mc="http://schemas.openxmlformats.org/markup-compatibility/2006">
              <mc:Choice xmlns:v="urn:schemas-microsoft-com:vml" Requires="v">
                <p:oleObj spid="_x0000_s93382" name="Equation" r:id="rId16" imgW="838080" imgH="228600" progId="Equation.3">
                  <p:embed/>
                </p:oleObj>
              </mc:Choice>
              <mc:Fallback>
                <p:oleObj name="Equation" r:id="rId16" imgW="83808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32240" y="4077072"/>
                        <a:ext cx="1123950" cy="3063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2" name="Text Box 6"/>
          <p:cNvSpPr txBox="1">
            <a:spLocks noChangeArrowheads="1"/>
          </p:cNvSpPr>
          <p:nvPr/>
        </p:nvSpPr>
        <p:spPr bwMode="auto">
          <a:xfrm>
            <a:off x="7956376" y="4077072"/>
            <a:ext cx="936104" cy="340735"/>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4" charset="0"/>
              </a:rPr>
              <a:t>cioè</a:t>
            </a:r>
          </a:p>
        </p:txBody>
      </p:sp>
      <p:sp>
        <p:nvSpPr>
          <p:cNvPr id="34" name="Text Box 6"/>
          <p:cNvSpPr txBox="1">
            <a:spLocks noChangeArrowheads="1"/>
          </p:cNvSpPr>
          <p:nvPr/>
        </p:nvSpPr>
        <p:spPr bwMode="auto">
          <a:xfrm>
            <a:off x="107504" y="4509120"/>
            <a:ext cx="8928992" cy="586957"/>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4" charset="0"/>
              </a:rPr>
              <a:t>La componente x del rotore degli spostamenti, possiamo riscrivere le ultime tre equazioni in modo elegante come:</a:t>
            </a:r>
          </a:p>
        </p:txBody>
      </p:sp>
      <p:graphicFrame>
        <p:nvGraphicFramePr>
          <p:cNvPr id="36" name="Object 35"/>
          <p:cNvGraphicFramePr>
            <a:graphicFrameLocks noChangeAspect="1"/>
          </p:cNvGraphicFramePr>
          <p:nvPr/>
        </p:nvGraphicFramePr>
        <p:xfrm>
          <a:off x="395536" y="5013176"/>
          <a:ext cx="1955126" cy="504056"/>
        </p:xfrm>
        <a:graphic>
          <a:graphicData uri="http://schemas.openxmlformats.org/presentationml/2006/ole">
            <mc:AlternateContent xmlns:mc="http://schemas.openxmlformats.org/markup-compatibility/2006">
              <mc:Choice xmlns:v="urn:schemas-microsoft-com:vml" Requires="v">
                <p:oleObj spid="_x0000_s93383" name="Equation" r:id="rId18" imgW="1625400" imgH="419040" progId="Equation.3">
                  <p:embed/>
                </p:oleObj>
              </mc:Choice>
              <mc:Fallback>
                <p:oleObj name="Equation" r:id="rId18" imgW="1625400" imgH="4190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5536" y="5013176"/>
                        <a:ext cx="1955126"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2" name="Object 16"/>
          <p:cNvGraphicFramePr>
            <a:graphicFrameLocks noChangeAspect="1"/>
          </p:cNvGraphicFramePr>
          <p:nvPr/>
        </p:nvGraphicFramePr>
        <p:xfrm>
          <a:off x="467544" y="5949280"/>
          <a:ext cx="1863725" cy="534988"/>
        </p:xfrm>
        <a:graphic>
          <a:graphicData uri="http://schemas.openxmlformats.org/presentationml/2006/ole">
            <mc:AlternateContent xmlns:mc="http://schemas.openxmlformats.org/markup-compatibility/2006">
              <mc:Choice xmlns:v="urn:schemas-microsoft-com:vml" Requires="v">
                <p:oleObj spid="_x0000_s93384" name="Equation" r:id="rId20" imgW="1549080" imgH="444240" progId="Equation.3">
                  <p:embed/>
                </p:oleObj>
              </mc:Choice>
              <mc:Fallback>
                <p:oleObj name="Equation" r:id="rId20" imgW="1549080" imgH="4442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7544" y="5949280"/>
                        <a:ext cx="1863725" cy="534988"/>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 Box 7"/>
          <p:cNvSpPr txBox="1">
            <a:spLocks noChangeArrowheads="1"/>
          </p:cNvSpPr>
          <p:nvPr/>
        </p:nvSpPr>
        <p:spPr bwMode="auto">
          <a:xfrm>
            <a:off x="2915816" y="5013176"/>
            <a:ext cx="5976664" cy="1736878"/>
          </a:xfrm>
          <a:prstGeom prst="rect">
            <a:avLst/>
          </a:prstGeom>
          <a:noFill/>
          <a:ln w="9525">
            <a:solidFill>
              <a:srgbClr val="FF0000"/>
            </a:solidFill>
            <a:round/>
            <a:headEnd/>
            <a:tailEnd/>
          </a:ln>
          <a:effectLst/>
        </p:spPr>
        <p:txBody>
          <a:bodyPr wrap="square" lIns="90000" tIns="46800" rIns="90000" bIns="5760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latin typeface="Calibri" pitchFamily="34" charset="0"/>
              </a:rPr>
              <a:t>Questa è </a:t>
            </a:r>
            <a:r>
              <a:rPr lang="it-IT" dirty="0">
                <a:solidFill>
                  <a:srgbClr val="0070C0"/>
                </a:solidFill>
                <a:latin typeface="Calibri" pitchFamily="34" charset="0"/>
              </a:rPr>
              <a:t>un’equazione</a:t>
            </a:r>
            <a:r>
              <a:rPr lang="it-IT" dirty="0">
                <a:latin typeface="Calibri" pitchFamily="34" charset="0"/>
              </a:rPr>
              <a:t> d’onda che descrive la propagazione di un disturbo rotazionale. Questo tipo di onda non comporta variazioni di volume ed è detta </a:t>
            </a:r>
            <a:r>
              <a:rPr lang="it-IT" dirty="0">
                <a:solidFill>
                  <a:srgbClr val="FF0000"/>
                </a:solidFill>
                <a:latin typeface="Calibri" pitchFamily="34" charset="0"/>
              </a:rPr>
              <a:t>ONDA S</a:t>
            </a:r>
            <a:r>
              <a:rPr lang="it-IT" dirty="0">
                <a:latin typeface="Calibri" pitchFamily="34" charset="0"/>
              </a:rPr>
              <a:t> e si propaga con una velocità </a:t>
            </a:r>
            <a:r>
              <a:rPr lang="el-GR" dirty="0">
                <a:solidFill>
                  <a:srgbClr val="FF0000"/>
                </a:solidFill>
                <a:latin typeface="Calibri" pitchFamily="34" charset="0"/>
              </a:rPr>
              <a:t>β</a:t>
            </a:r>
            <a:r>
              <a:rPr lang="it-IT" dirty="0">
                <a:latin typeface="Calibri" pitchFamily="34" charset="0"/>
              </a:rPr>
              <a:t> data da:</a:t>
            </a:r>
          </a:p>
        </p:txBody>
      </p:sp>
      <p:graphicFrame>
        <p:nvGraphicFramePr>
          <p:cNvPr id="39" name="Object 38"/>
          <p:cNvGraphicFramePr>
            <a:graphicFrameLocks noChangeAspect="1"/>
          </p:cNvGraphicFramePr>
          <p:nvPr/>
        </p:nvGraphicFramePr>
        <p:xfrm>
          <a:off x="5580112" y="6077561"/>
          <a:ext cx="648072" cy="557643"/>
        </p:xfrm>
        <a:graphic>
          <a:graphicData uri="http://schemas.openxmlformats.org/presentationml/2006/ole">
            <mc:AlternateContent xmlns:mc="http://schemas.openxmlformats.org/markup-compatibility/2006">
              <mc:Choice xmlns:v="urn:schemas-microsoft-com:vml" Requires="v">
                <p:oleObj spid="_x0000_s93385" name="Equation" r:id="rId22" imgW="545760" imgH="469800" progId="Equation.3">
                  <p:embed/>
                </p:oleObj>
              </mc:Choice>
              <mc:Fallback>
                <p:oleObj name="Equation" r:id="rId22" imgW="545760" imgH="4698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80112" y="6077561"/>
                        <a:ext cx="648072" cy="557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93834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http://resource.isvr.soton.ac.uk/spcg/tutorial/tutorial/Tutorial_files/standingstring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632848" cy="560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10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https://upload.wikimedia.org/wikipedia/commons/7/74/F0leftclos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96752"/>
            <a:ext cx="609067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99686" name="Picture 6" descr="https://upload.wikimedia.org/wikipedia/commons/0/0e/F0rightclos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861048"/>
            <a:ext cx="6192688" cy="256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21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907704" y="3068960"/>
            <a:ext cx="5249129" cy="369332"/>
          </a:xfrm>
          <a:prstGeom prst="rect">
            <a:avLst/>
          </a:prstGeom>
        </p:spPr>
        <p:txBody>
          <a:bodyPr wrap="none">
            <a:spAutoFit/>
          </a:bodyPr>
          <a:lstStyle/>
          <a:p>
            <a:r>
              <a:rPr lang="it-IT" dirty="0">
                <a:hlinkClick r:id="rId2"/>
              </a:rPr>
              <a:t>http://scienceprimer.com/embed/waveType.min.html</a:t>
            </a:r>
            <a:endParaRPr lang="it-IT" dirty="0"/>
          </a:p>
        </p:txBody>
      </p:sp>
    </p:spTree>
    <p:extLst>
      <p:ext uri="{BB962C8B-B14F-4D97-AF65-F5344CB8AC3E}">
        <p14:creationId xmlns:p14="http://schemas.microsoft.com/office/powerpoint/2010/main" val="247891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Risultati immagini per waves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7261727"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2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Longitudinal waves&#10;• Examples?&#10;oSound waves&#10;oP waves&#10;(earthquake)&#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671373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http://player.slideplayer.com/26/8888092/data/images/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7086600" cy="40386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40981" y="1196752"/>
            <a:ext cx="3491853" cy="830997"/>
          </a:xfrm>
          <a:prstGeom prst="rect">
            <a:avLst/>
          </a:prstGeom>
          <a:noFill/>
        </p:spPr>
        <p:txBody>
          <a:bodyPr wrap="none" rtlCol="0">
            <a:spAutoFit/>
          </a:bodyPr>
          <a:lstStyle/>
          <a:p>
            <a:r>
              <a:rPr lang="en-US" sz="4800" dirty="0">
                <a:effectLst>
                  <a:outerShdw blurRad="38100" dist="38100" dir="2700000" algn="tl">
                    <a:srgbClr val="000000">
                      <a:alpha val="43137"/>
                    </a:srgbClr>
                  </a:outerShdw>
                </a:effectLst>
              </a:rPr>
              <a:t>Seismograms</a:t>
            </a:r>
            <a:endParaRPr lang="it-IT"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925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it-IT" sz="1400" b="1">
              <a:solidFill>
                <a:srgbClr val="898989"/>
              </a:solidFill>
              <a:latin typeface="Calibri" pitchFamily="34" charset="0"/>
            </a:endParaRPr>
          </a:p>
        </p:txBody>
      </p:sp>
      <p:sp>
        <p:nvSpPr>
          <p:cNvPr id="11" name="Rectangle 2"/>
          <p:cNvSpPr>
            <a:spLocks noChangeArrowheads="1"/>
          </p:cNvSpPr>
          <p:nvPr/>
        </p:nvSpPr>
        <p:spPr bwMode="auto">
          <a:xfrm>
            <a:off x="107826" y="1268760"/>
            <a:ext cx="8856662" cy="1069975"/>
          </a:xfrm>
          <a:prstGeom prst="rect">
            <a:avLst/>
          </a:prstGeom>
          <a:noFill/>
          <a:ln w="9525">
            <a:noFill/>
            <a:miter lim="800000"/>
            <a:headEnd/>
            <a:tailEnd/>
          </a:ln>
        </p:spPr>
        <p:txBody>
          <a:bodyPr>
            <a:spAutoFit/>
          </a:bodyPr>
          <a:lstStyle/>
          <a:p>
            <a:pPr algn="just" eaLnBrk="0" hangingPunct="0">
              <a:buFontTx/>
              <a:buChar char="•"/>
            </a:pPr>
            <a:r>
              <a:rPr lang="en-US" sz="1600" b="0" dirty="0">
                <a:ea typeface="ＭＳ Ｐゴシック" pitchFamily="34" charset="-128"/>
              </a:rPr>
              <a:t> An example of a wave is a water wave, but so also are waves produced by shaking a rope attached at its further end, or pushing in and out a long spring. If the end is moved rhythmically, a series of disturbances travels along the rope or spring: figure shows them before the disturbances have reached the further end.</a:t>
            </a:r>
          </a:p>
        </p:txBody>
      </p:sp>
      <p:grpSp>
        <p:nvGrpSpPr>
          <p:cNvPr id="12" name="Group 4"/>
          <p:cNvGrpSpPr>
            <a:grpSpLocks/>
          </p:cNvGrpSpPr>
          <p:nvPr/>
        </p:nvGrpSpPr>
        <p:grpSpPr bwMode="auto">
          <a:xfrm>
            <a:off x="1773710" y="2312798"/>
            <a:ext cx="4968403" cy="1943720"/>
            <a:chOff x="929" y="1207"/>
            <a:chExt cx="3902" cy="1728"/>
          </a:xfrm>
        </p:grpSpPr>
        <p:pic>
          <p:nvPicPr>
            <p:cNvPr id="13" name="Picture 5"/>
            <p:cNvPicPr>
              <a:picLocks noChangeAspect="1" noChangeArrowheads="1"/>
            </p:cNvPicPr>
            <p:nvPr/>
          </p:nvPicPr>
          <p:blipFill>
            <a:blip r:embed="rId3" cstate="print"/>
            <a:srcRect/>
            <a:stretch>
              <a:fillRect/>
            </a:stretch>
          </p:blipFill>
          <p:spPr bwMode="auto">
            <a:xfrm>
              <a:off x="929" y="1207"/>
              <a:ext cx="3902" cy="1728"/>
            </a:xfrm>
            <a:prstGeom prst="rect">
              <a:avLst/>
            </a:prstGeom>
            <a:noFill/>
            <a:ln w="9525">
              <a:solidFill>
                <a:schemeClr val="tx1"/>
              </a:solidFill>
              <a:miter lim="800000"/>
              <a:headEnd/>
              <a:tailEnd/>
            </a:ln>
            <a:effectLst/>
          </p:spPr>
        </p:pic>
        <p:sp>
          <p:nvSpPr>
            <p:cNvPr id="14" name="Rectangle 6"/>
            <p:cNvSpPr>
              <a:spLocks noChangeArrowheads="1"/>
            </p:cNvSpPr>
            <p:nvPr/>
          </p:nvSpPr>
          <p:spPr bwMode="auto">
            <a:xfrm>
              <a:off x="975" y="1253"/>
              <a:ext cx="181" cy="136"/>
            </a:xfrm>
            <a:prstGeom prst="rect">
              <a:avLst/>
            </a:prstGeom>
            <a:solidFill>
              <a:schemeClr val="bg1"/>
            </a:solidFill>
            <a:ln w="9525">
              <a:noFill/>
              <a:miter lim="800000"/>
              <a:headEnd/>
              <a:tailEnd/>
            </a:ln>
            <a:effectLst/>
          </p:spPr>
          <p:txBody>
            <a:bodyPr wrap="none" anchor="ctr"/>
            <a:lstStyle/>
            <a:p>
              <a:endParaRPr lang="it-IT"/>
            </a:p>
          </p:txBody>
        </p:sp>
        <p:sp>
          <p:nvSpPr>
            <p:cNvPr id="15" name="Rectangle 7"/>
            <p:cNvSpPr>
              <a:spLocks noChangeArrowheads="1"/>
            </p:cNvSpPr>
            <p:nvPr/>
          </p:nvSpPr>
          <p:spPr bwMode="auto">
            <a:xfrm>
              <a:off x="975" y="2205"/>
              <a:ext cx="181" cy="136"/>
            </a:xfrm>
            <a:prstGeom prst="rect">
              <a:avLst/>
            </a:prstGeom>
            <a:solidFill>
              <a:schemeClr val="bg1"/>
            </a:solidFill>
            <a:ln w="9525">
              <a:noFill/>
              <a:miter lim="800000"/>
              <a:headEnd/>
              <a:tailEnd/>
            </a:ln>
            <a:effectLst/>
          </p:spPr>
          <p:txBody>
            <a:bodyPr wrap="none" anchor="ctr"/>
            <a:lstStyle/>
            <a:p>
              <a:endParaRPr lang="it-IT"/>
            </a:p>
          </p:txBody>
        </p:sp>
      </p:grpSp>
      <p:sp>
        <p:nvSpPr>
          <p:cNvPr id="16" name="Rectangle 8"/>
          <p:cNvSpPr>
            <a:spLocks noChangeArrowheads="1"/>
          </p:cNvSpPr>
          <p:nvPr/>
        </p:nvSpPr>
        <p:spPr bwMode="auto">
          <a:xfrm>
            <a:off x="142875" y="4292600"/>
            <a:ext cx="6589713" cy="2536825"/>
          </a:xfrm>
          <a:prstGeom prst="rect">
            <a:avLst/>
          </a:prstGeom>
          <a:noFill/>
          <a:ln w="9525">
            <a:noFill/>
            <a:miter lim="800000"/>
            <a:headEnd/>
            <a:tailEnd/>
          </a:ln>
        </p:spPr>
        <p:txBody>
          <a:bodyPr>
            <a:spAutoFit/>
          </a:bodyPr>
          <a:lstStyle/>
          <a:p>
            <a:pPr algn="just" eaLnBrk="0" hangingPunct="0">
              <a:buFontTx/>
              <a:buChar char="•"/>
            </a:pPr>
            <a:r>
              <a:rPr lang="en-US" sz="1600" b="0" dirty="0">
                <a:ea typeface="ＭＳ Ｐゴシック" pitchFamily="34" charset="-128"/>
              </a:rPr>
              <a:t> Consider the spring. When it is held stretched but stationary, the turns will be equally spaced because the tension of the spring upon each turn is the same from either side.</a:t>
            </a:r>
          </a:p>
          <a:p>
            <a:pPr algn="just" eaLnBrk="0" hangingPunct="0">
              <a:buFontTx/>
              <a:buChar char="•"/>
            </a:pPr>
            <a:r>
              <a:rPr lang="en-US" sz="1600" b="0" dirty="0">
                <a:ea typeface="ＭＳ Ｐゴシック" pitchFamily="34" charset="-128"/>
              </a:rPr>
              <a:t> A rhythmic pushing in and pulling out of the end of the spring produces a regular series of compressions and dilatations that move along, forming waves. Though the waves travel along, the spring does not, each turn only oscillating about its stationary position. Similarly, water is not moved along by water waves, which is why you cannot propel a ball across a pond by generating waves behind it by throwing in stones</a:t>
            </a:r>
          </a:p>
        </p:txBody>
      </p:sp>
      <p:grpSp>
        <p:nvGrpSpPr>
          <p:cNvPr id="17" name="Group 9"/>
          <p:cNvGrpSpPr>
            <a:grpSpLocks/>
          </p:cNvGrpSpPr>
          <p:nvPr/>
        </p:nvGrpSpPr>
        <p:grpSpPr bwMode="auto">
          <a:xfrm>
            <a:off x="6742113" y="4365625"/>
            <a:ext cx="2366962" cy="2179638"/>
            <a:chOff x="4247" y="2750"/>
            <a:chExt cx="1491" cy="1373"/>
          </a:xfrm>
        </p:grpSpPr>
        <p:pic>
          <p:nvPicPr>
            <p:cNvPr id="18" name="Picture 10"/>
            <p:cNvPicPr>
              <a:picLocks noChangeAspect="1" noChangeArrowheads="1"/>
            </p:cNvPicPr>
            <p:nvPr/>
          </p:nvPicPr>
          <p:blipFill>
            <a:blip r:embed="rId4" cstate="print"/>
            <a:srcRect/>
            <a:stretch>
              <a:fillRect/>
            </a:stretch>
          </p:blipFill>
          <p:spPr bwMode="auto">
            <a:xfrm>
              <a:off x="4247" y="2750"/>
              <a:ext cx="1491" cy="1373"/>
            </a:xfrm>
            <a:prstGeom prst="rect">
              <a:avLst/>
            </a:prstGeom>
            <a:noFill/>
            <a:ln w="9525">
              <a:solidFill>
                <a:schemeClr val="tx1"/>
              </a:solidFill>
              <a:miter lim="800000"/>
              <a:headEnd/>
              <a:tailEnd/>
            </a:ln>
            <a:effectLst/>
          </p:spPr>
        </p:pic>
        <p:sp>
          <p:nvSpPr>
            <p:cNvPr id="19" name="Rectangle 11"/>
            <p:cNvSpPr>
              <a:spLocks noChangeArrowheads="1"/>
            </p:cNvSpPr>
            <p:nvPr/>
          </p:nvSpPr>
          <p:spPr bwMode="auto">
            <a:xfrm>
              <a:off x="4286" y="2750"/>
              <a:ext cx="182" cy="136"/>
            </a:xfrm>
            <a:prstGeom prst="rect">
              <a:avLst/>
            </a:prstGeom>
            <a:solidFill>
              <a:schemeClr val="bg1"/>
            </a:solidFill>
            <a:ln w="9525">
              <a:noFill/>
              <a:miter lim="800000"/>
              <a:headEnd/>
              <a:tailEnd/>
            </a:ln>
            <a:effectLst/>
          </p:spPr>
          <p:txBody>
            <a:bodyPr wrap="none" anchor="ctr"/>
            <a:lstStyle/>
            <a:p>
              <a:endParaRPr lang="it-IT"/>
            </a:p>
          </p:txBody>
        </p:sp>
        <p:sp>
          <p:nvSpPr>
            <p:cNvPr id="20" name="Rectangle 12"/>
            <p:cNvSpPr>
              <a:spLocks noChangeArrowheads="1"/>
            </p:cNvSpPr>
            <p:nvPr/>
          </p:nvSpPr>
          <p:spPr bwMode="auto">
            <a:xfrm>
              <a:off x="4286" y="3566"/>
              <a:ext cx="182" cy="136"/>
            </a:xfrm>
            <a:prstGeom prst="rect">
              <a:avLst/>
            </a:prstGeom>
            <a:solidFill>
              <a:schemeClr val="bg1"/>
            </a:solidFill>
            <a:ln w="9525">
              <a:noFill/>
              <a:miter lim="800000"/>
              <a:headEnd/>
              <a:tailEnd/>
            </a:ln>
            <a:effectLst/>
          </p:spPr>
          <p:txBody>
            <a:bodyPr wrap="none" anchor="ctr"/>
            <a:lstStyle/>
            <a:p>
              <a:endParaRPr lang="it-IT"/>
            </a:p>
          </p:txBody>
        </p:sp>
      </p:grpSp>
    </p:spTree>
    <p:extLst>
      <p:ext uri="{BB962C8B-B14F-4D97-AF65-F5344CB8AC3E}">
        <p14:creationId xmlns:p14="http://schemas.microsoft.com/office/powerpoint/2010/main" val="9663405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dissolv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dissolve">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it-IT" sz="1400" b="1">
              <a:solidFill>
                <a:srgbClr val="898989"/>
              </a:solidFill>
              <a:latin typeface="Calibri" pitchFamily="34" charset="0"/>
            </a:endParaRPr>
          </a:p>
        </p:txBody>
      </p:sp>
      <p:grpSp>
        <p:nvGrpSpPr>
          <p:cNvPr id="17" name="Group 7"/>
          <p:cNvGrpSpPr>
            <a:grpSpLocks/>
          </p:cNvGrpSpPr>
          <p:nvPr/>
        </p:nvGrpSpPr>
        <p:grpSpPr bwMode="auto">
          <a:xfrm>
            <a:off x="1908175" y="1268760"/>
            <a:ext cx="5184105" cy="2022128"/>
            <a:chOff x="929" y="1207"/>
            <a:chExt cx="3902" cy="1728"/>
          </a:xfrm>
        </p:grpSpPr>
        <p:pic>
          <p:nvPicPr>
            <p:cNvPr id="21" name="Picture 4"/>
            <p:cNvPicPr>
              <a:picLocks noChangeAspect="1" noChangeArrowheads="1"/>
            </p:cNvPicPr>
            <p:nvPr/>
          </p:nvPicPr>
          <p:blipFill>
            <a:blip r:embed="rId4" cstate="print"/>
            <a:srcRect/>
            <a:stretch>
              <a:fillRect/>
            </a:stretch>
          </p:blipFill>
          <p:spPr bwMode="auto">
            <a:xfrm>
              <a:off x="929" y="1207"/>
              <a:ext cx="3902" cy="1728"/>
            </a:xfrm>
            <a:prstGeom prst="rect">
              <a:avLst/>
            </a:prstGeom>
            <a:noFill/>
            <a:ln w="9525">
              <a:solidFill>
                <a:schemeClr val="tx1"/>
              </a:solidFill>
              <a:miter lim="800000"/>
              <a:headEnd/>
              <a:tailEnd/>
            </a:ln>
            <a:effectLst/>
          </p:spPr>
        </p:pic>
        <p:sp>
          <p:nvSpPr>
            <p:cNvPr id="22" name="Rectangle 5"/>
            <p:cNvSpPr>
              <a:spLocks noChangeArrowheads="1"/>
            </p:cNvSpPr>
            <p:nvPr/>
          </p:nvSpPr>
          <p:spPr bwMode="auto">
            <a:xfrm>
              <a:off x="975" y="1253"/>
              <a:ext cx="181" cy="136"/>
            </a:xfrm>
            <a:prstGeom prst="rect">
              <a:avLst/>
            </a:prstGeom>
            <a:solidFill>
              <a:schemeClr val="bg1"/>
            </a:solidFill>
            <a:ln w="9525">
              <a:noFill/>
              <a:miter lim="800000"/>
              <a:headEnd/>
              <a:tailEnd/>
            </a:ln>
            <a:effectLst/>
          </p:spPr>
          <p:txBody>
            <a:bodyPr wrap="none" anchor="ctr"/>
            <a:lstStyle/>
            <a:p>
              <a:endParaRPr lang="it-IT"/>
            </a:p>
          </p:txBody>
        </p:sp>
        <p:sp>
          <p:nvSpPr>
            <p:cNvPr id="23" name="Rectangle 6"/>
            <p:cNvSpPr>
              <a:spLocks noChangeArrowheads="1"/>
            </p:cNvSpPr>
            <p:nvPr/>
          </p:nvSpPr>
          <p:spPr bwMode="auto">
            <a:xfrm>
              <a:off x="975" y="2205"/>
              <a:ext cx="181" cy="136"/>
            </a:xfrm>
            <a:prstGeom prst="rect">
              <a:avLst/>
            </a:prstGeom>
            <a:solidFill>
              <a:schemeClr val="bg1"/>
            </a:solidFill>
            <a:ln w="9525">
              <a:noFill/>
              <a:miter lim="800000"/>
              <a:headEnd/>
              <a:tailEnd/>
            </a:ln>
            <a:effectLst/>
          </p:spPr>
          <p:txBody>
            <a:bodyPr wrap="none" anchor="ctr"/>
            <a:lstStyle/>
            <a:p>
              <a:endParaRPr lang="it-IT"/>
            </a:p>
          </p:txBody>
        </p:sp>
      </p:grpSp>
      <p:sp>
        <p:nvSpPr>
          <p:cNvPr id="24" name="Rectangle 9"/>
          <p:cNvSpPr>
            <a:spLocks noChangeArrowheads="1"/>
          </p:cNvSpPr>
          <p:nvPr/>
        </p:nvSpPr>
        <p:spPr bwMode="auto">
          <a:xfrm>
            <a:off x="179388" y="3429000"/>
            <a:ext cx="8785225" cy="3025775"/>
          </a:xfrm>
          <a:prstGeom prst="rect">
            <a:avLst/>
          </a:prstGeom>
          <a:noFill/>
          <a:ln w="9525">
            <a:noFill/>
            <a:miter lim="800000"/>
            <a:headEnd/>
            <a:tailEnd/>
          </a:ln>
        </p:spPr>
        <p:txBody>
          <a:bodyPr>
            <a:spAutoFit/>
          </a:bodyPr>
          <a:lstStyle/>
          <a:p>
            <a:pPr algn="just" eaLnBrk="0" hangingPunct="0">
              <a:buFontTx/>
              <a:buChar char="•"/>
            </a:pPr>
            <a:r>
              <a:rPr lang="en-US" sz="1600" b="0" dirty="0">
                <a:ea typeface="ＭＳ Ｐゴシック" pitchFamily="34" charset="-128"/>
              </a:rPr>
              <a:t> </a:t>
            </a:r>
            <a:r>
              <a:rPr lang="en-US" sz="1600" dirty="0">
                <a:solidFill>
                  <a:srgbClr val="FF3300"/>
                </a:solidFill>
                <a:ea typeface="ＭＳ Ｐゴシック" pitchFamily="34" charset="-128"/>
              </a:rPr>
              <a:t>Wavelength, </a:t>
            </a:r>
            <a:r>
              <a:rPr lang="en-US" sz="1600" dirty="0">
                <a:solidFill>
                  <a:srgbClr val="FF3300"/>
                </a:solidFill>
                <a:ea typeface="ＭＳ Ｐゴシック" pitchFamily="34" charset="-128"/>
                <a:sym typeface="Symbol" pitchFamily="18" charset="2"/>
              </a:rPr>
              <a:t></a:t>
            </a:r>
            <a:r>
              <a:rPr lang="en-US" sz="1600" b="0" dirty="0">
                <a:ea typeface="ＭＳ Ｐゴシック" pitchFamily="34" charset="-128"/>
              </a:rPr>
              <a:t>, is the repeat length, conveniently measured between successive crests or compressions. </a:t>
            </a:r>
          </a:p>
          <a:p>
            <a:pPr algn="just" eaLnBrk="0" hangingPunct="0">
              <a:buFontTx/>
              <a:buChar char="•"/>
            </a:pPr>
            <a:r>
              <a:rPr lang="en-US" sz="1600" b="0" dirty="0">
                <a:ea typeface="ＭＳ Ｐゴシック" pitchFamily="34" charset="-128"/>
              </a:rPr>
              <a:t> The </a:t>
            </a:r>
            <a:r>
              <a:rPr lang="en-US" sz="1600" dirty="0">
                <a:solidFill>
                  <a:srgbClr val="FF3300"/>
                </a:solidFill>
                <a:ea typeface="ＭＳ Ｐゴシック" pitchFamily="34" charset="-128"/>
              </a:rPr>
              <a:t>amplitude, a</a:t>
            </a:r>
            <a:r>
              <a:rPr lang="en-US" sz="1600" b="0" dirty="0">
                <a:ea typeface="ＭＳ Ｐゴシック" pitchFamily="34" charset="-128"/>
              </a:rPr>
              <a:t>, is the maximum displacement from the stationary position.</a:t>
            </a:r>
          </a:p>
          <a:p>
            <a:pPr algn="just" eaLnBrk="0" hangingPunct="0">
              <a:buFontTx/>
              <a:buChar char="•"/>
            </a:pPr>
            <a:r>
              <a:rPr lang="en-US" sz="1600" b="0" dirty="0">
                <a:ea typeface="ＭＳ Ｐゴシック" pitchFamily="34" charset="-128"/>
              </a:rPr>
              <a:t> The waves travel along at some speed called, in seismology, the</a:t>
            </a:r>
            <a:r>
              <a:rPr lang="en-US" sz="1600" b="0" dirty="0">
                <a:solidFill>
                  <a:srgbClr val="FF3300"/>
                </a:solidFill>
                <a:ea typeface="ＭＳ Ｐゴシック" pitchFamily="34" charset="-128"/>
              </a:rPr>
              <a:t> </a:t>
            </a:r>
            <a:r>
              <a:rPr lang="en-US" sz="1600" dirty="0">
                <a:solidFill>
                  <a:srgbClr val="FF3300"/>
                </a:solidFill>
                <a:ea typeface="ＭＳ Ｐゴシック" pitchFamily="34" charset="-128"/>
              </a:rPr>
              <a:t>seismic velocity, v</a:t>
            </a:r>
            <a:r>
              <a:rPr lang="en-US" sz="1600" b="0" dirty="0">
                <a:ea typeface="ＭＳ Ｐゴシック" pitchFamily="34" charset="-128"/>
              </a:rPr>
              <a:t> (a velocity should specify the direction of propagation as well as its speed, but this is often neglected in seismology). </a:t>
            </a:r>
          </a:p>
          <a:p>
            <a:pPr algn="just" eaLnBrk="0" hangingPunct="0">
              <a:buFontTx/>
              <a:buChar char="•"/>
            </a:pPr>
            <a:r>
              <a:rPr lang="en-US" sz="1600" b="0" dirty="0">
                <a:ea typeface="ＭＳ Ｐゴシック" pitchFamily="34" charset="-128"/>
              </a:rPr>
              <a:t> The number of crests or compressions that pass any fixed point on the rope, spring, and so on, in one second is the </a:t>
            </a:r>
            <a:r>
              <a:rPr lang="en-US" sz="1600" dirty="0">
                <a:solidFill>
                  <a:srgbClr val="FF3300"/>
                </a:solidFill>
                <a:ea typeface="ＭＳ Ｐゴシック" pitchFamily="34" charset="-128"/>
              </a:rPr>
              <a:t>frequency, f</a:t>
            </a:r>
            <a:r>
              <a:rPr lang="en-US" sz="1600" b="0" dirty="0">
                <a:ea typeface="ＭＳ Ｐゴシック" pitchFamily="34" charset="-128"/>
              </a:rPr>
              <a:t>, measured in Hz (Hertz oscillations, or cycles, per second). </a:t>
            </a:r>
          </a:p>
          <a:p>
            <a:pPr algn="just" eaLnBrk="0" hangingPunct="0">
              <a:buFontTx/>
              <a:buChar char="•"/>
            </a:pPr>
            <a:r>
              <a:rPr lang="en-US" sz="1600" b="0" dirty="0">
                <a:ea typeface="ＭＳ Ｐゴシック" pitchFamily="34" charset="-128"/>
              </a:rPr>
              <a:t> In one second, f wave crests, each λ </a:t>
            </a:r>
            <a:r>
              <a:rPr lang="en-US" sz="1600" b="0" dirty="0" err="1">
                <a:ea typeface="ＭＳ Ｐゴシック" pitchFamily="34" charset="-128"/>
              </a:rPr>
              <a:t>metres</a:t>
            </a:r>
            <a:r>
              <a:rPr lang="en-US" sz="1600" b="0" dirty="0">
                <a:ea typeface="ＭＳ Ｐゴシック" pitchFamily="34" charset="-128"/>
              </a:rPr>
              <a:t> apart, will pass a point; and by the time the last one has passed, the first one will have travelled a distance of f times λ </a:t>
            </a:r>
            <a:r>
              <a:rPr lang="en-US" sz="1600" b="0" dirty="0" err="1">
                <a:ea typeface="ＭＳ Ｐゴシック" pitchFamily="34" charset="-128"/>
              </a:rPr>
              <a:t>metres</a:t>
            </a:r>
            <a:r>
              <a:rPr lang="en-US" sz="1600" b="0" dirty="0">
                <a:ea typeface="ＭＳ Ｐゴシック" pitchFamily="34" charset="-128"/>
              </a:rPr>
              <a:t>. As velocity is the distance travelled in one second:</a:t>
            </a:r>
          </a:p>
        </p:txBody>
      </p:sp>
      <p:graphicFrame>
        <p:nvGraphicFramePr>
          <p:cNvPr id="94210" name="Object 2"/>
          <p:cNvGraphicFramePr>
            <a:graphicFrameLocks noChangeAspect="1"/>
          </p:cNvGraphicFramePr>
          <p:nvPr>
            <p:extLst/>
          </p:nvPr>
        </p:nvGraphicFramePr>
        <p:xfrm>
          <a:off x="3275856" y="6062942"/>
          <a:ext cx="2351088" cy="347662"/>
        </p:xfrm>
        <a:graphic>
          <a:graphicData uri="http://schemas.openxmlformats.org/presentationml/2006/ole">
            <mc:AlternateContent xmlns:mc="http://schemas.openxmlformats.org/markup-compatibility/2006">
              <mc:Choice xmlns:v="urn:schemas-microsoft-com:vml" Requires="v">
                <p:oleObj spid="_x0000_s88085" name="Equation" r:id="rId5" imgW="1726451" imgH="253890" progId="Equation.3">
                  <p:embed/>
                </p:oleObj>
              </mc:Choice>
              <mc:Fallback>
                <p:oleObj name="Equation" r:id="rId5" imgW="1726451"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6062942"/>
                        <a:ext cx="2351088" cy="347662"/>
                      </a:xfrm>
                      <a:prstGeom prst="rect">
                        <a:avLst/>
                      </a:prstGeom>
                      <a:solidFill>
                        <a:srgbClr val="00B0F0"/>
                      </a:solidFill>
                      <a:ln w="9525">
                        <a:solidFill>
                          <a:schemeClr val="accent1"/>
                        </a:solidFill>
                        <a:miter lim="800000"/>
                        <a:headEnd/>
                        <a:tailEnd/>
                      </a:ln>
                    </p:spPr>
                  </p:pic>
                </p:oleObj>
              </mc:Fallback>
            </mc:AlternateContent>
          </a:graphicData>
        </a:graphic>
      </p:graphicFrame>
    </p:spTree>
    <p:extLst>
      <p:ext uri="{BB962C8B-B14F-4D97-AF65-F5344CB8AC3E}">
        <p14:creationId xmlns:p14="http://schemas.microsoft.com/office/powerpoint/2010/main" val="16744748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dissolv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dissolve">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dissolve">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dissolve">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dissolve">
                                      <p:cBhvr>
                                        <p:cTn id="32" dur="500"/>
                                        <p:tgtEl>
                                          <p:spTgt spid="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4210"/>
                                        </p:tgtEl>
                                        <p:attrNameLst>
                                          <p:attrName>style.visibility</p:attrName>
                                        </p:attrNameLst>
                                      </p:cBhvr>
                                      <p:to>
                                        <p:strVal val="visible"/>
                                      </p:to>
                                    </p:set>
                                    <p:animEffect transition="in" filter="dissolve">
                                      <p:cBhvr>
                                        <p:cTn id="37"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sica terrestr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fisica terrestre</Template>
  <TotalTime>14524</TotalTime>
  <Words>731</Words>
  <Application>Microsoft Office PowerPoint</Application>
  <PresentationFormat>On-screen Show (4:3)</PresentationFormat>
  <Paragraphs>51</Paragraphs>
  <Slides>14</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Microsoft YaHei</vt:lpstr>
      <vt:lpstr>ＭＳ Ｐゴシック</vt:lpstr>
      <vt:lpstr>Calibri</vt:lpstr>
      <vt:lpstr>Symbol</vt:lpstr>
      <vt:lpstr>Times New Roman</vt:lpstr>
      <vt:lpstr>fisica terrestre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costa</dc:creator>
  <cp:lastModifiedBy>COSTA GIOVANNI</cp:lastModifiedBy>
  <cp:revision>448</cp:revision>
  <dcterms:created xsi:type="dcterms:W3CDTF">2013-09-23T10:57:03Z</dcterms:created>
  <dcterms:modified xsi:type="dcterms:W3CDTF">2020-11-16T10:26:49Z</dcterms:modified>
</cp:coreProperties>
</file>