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308" r:id="rId2"/>
    <p:sldId id="309" r:id="rId3"/>
    <p:sldId id="310" r:id="rId4"/>
    <p:sldId id="311" r:id="rId5"/>
    <p:sldId id="312" r:id="rId6"/>
    <p:sldId id="313" r:id="rId7"/>
    <p:sldId id="314" r:id="rId8"/>
    <p:sldId id="315"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68" r:id="rId24"/>
    <p:sldId id="331" r:id="rId25"/>
    <p:sldId id="366" r:id="rId26"/>
    <p:sldId id="367" r:id="rId27"/>
    <p:sldId id="332" r:id="rId28"/>
    <p:sldId id="369" r:id="rId29"/>
    <p:sldId id="357" r:id="rId30"/>
    <p:sldId id="358" r:id="rId31"/>
    <p:sldId id="359" r:id="rId32"/>
    <p:sldId id="360" r:id="rId33"/>
    <p:sldId id="361" r:id="rId34"/>
    <p:sldId id="362" r:id="rId35"/>
    <p:sldId id="364" r:id="rId36"/>
    <p:sldId id="365" r:id="rId37"/>
    <p:sldId id="333" r:id="rId38"/>
    <p:sldId id="370" r:id="rId39"/>
    <p:sldId id="371" r:id="rId40"/>
    <p:sldId id="340" r:id="rId41"/>
    <p:sldId id="334" r:id="rId42"/>
    <p:sldId id="335" r:id="rId43"/>
    <p:sldId id="336" r:id="rId44"/>
    <p:sldId id="337" r:id="rId45"/>
    <p:sldId id="338" r:id="rId46"/>
    <p:sldId id="339" r:id="rId47"/>
    <p:sldId id="341" r:id="rId48"/>
    <p:sldId id="342" r:id="rId49"/>
    <p:sldId id="343" r:id="rId50"/>
    <p:sldId id="344" r:id="rId51"/>
    <p:sldId id="345" r:id="rId52"/>
    <p:sldId id="346" r:id="rId53"/>
    <p:sldId id="347" r:id="rId54"/>
    <p:sldId id="348" r:id="rId55"/>
    <p:sldId id="349" r:id="rId56"/>
    <p:sldId id="350" r:id="rId57"/>
    <p:sldId id="351" r:id="rId58"/>
    <p:sldId id="352" r:id="rId59"/>
    <p:sldId id="353" r:id="rId60"/>
    <p:sldId id="354" r:id="rId61"/>
    <p:sldId id="355" r:id="rId62"/>
    <p:sldId id="356" r:id="rId6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7" autoAdjust="0"/>
    <p:restoredTop sz="94660"/>
  </p:normalViewPr>
  <p:slideViewPr>
    <p:cSldViewPr>
      <p:cViewPr varScale="1">
        <p:scale>
          <a:sx n="116" d="100"/>
          <a:sy n="116" d="100"/>
        </p:scale>
        <p:origin x="450"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 Id="rId5" Type="http://schemas.openxmlformats.org/officeDocument/2006/relationships/image" Target="../media/image44.wmf"/><Relationship Id="rId4"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4" Type="http://schemas.openxmlformats.org/officeDocument/2006/relationships/image" Target="../media/image5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4" Type="http://schemas.openxmlformats.org/officeDocument/2006/relationships/image" Target="../media/image5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8AC903-59B2-48C2-ADD1-CE4E137E11D0}" type="datetimeFigureOut">
              <a:rPr lang="it-IT" smtClean="0"/>
              <a:pPr/>
              <a:t>16/11/2020</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90815A-6F60-467E-81D5-60D832AF5438}" type="slidenum">
              <a:rPr lang="it-IT" smtClean="0"/>
              <a:pPr/>
              <a:t>‹#›</a:t>
            </a:fld>
            <a:endParaRPr lang="it-IT"/>
          </a:p>
        </p:txBody>
      </p:sp>
    </p:spTree>
    <p:extLst>
      <p:ext uri="{BB962C8B-B14F-4D97-AF65-F5344CB8AC3E}">
        <p14:creationId xmlns:p14="http://schemas.microsoft.com/office/powerpoint/2010/main" val="3854519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00248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907004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16997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308722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415308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867224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002350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276284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80931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223459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57528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90440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746491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952919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785844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718567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368542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879815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5422244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934E38C7-9819-4E50-AF4B-BF7CCC75E83D}" type="slidenum">
              <a:rPr lang="it-IT"/>
              <a:pPr/>
              <a:t>40</a:t>
            </a:fld>
            <a:endParaRPr lang="it-IT"/>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it-IT"/>
          </a:p>
        </p:txBody>
      </p:sp>
    </p:spTree>
    <p:extLst>
      <p:ext uri="{BB962C8B-B14F-4D97-AF65-F5344CB8AC3E}">
        <p14:creationId xmlns:p14="http://schemas.microsoft.com/office/powerpoint/2010/main" val="3418139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010620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00319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941137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008940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764955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264485D4-6AF0-4480-A376-7AF5FE3E066E}" type="slidenum">
              <a:rPr lang="it-IT"/>
              <a:pPr/>
              <a:t>45</a:t>
            </a:fld>
            <a:endParaRPr lang="it-IT"/>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it-IT"/>
          </a:p>
        </p:txBody>
      </p:sp>
    </p:spTree>
    <p:extLst>
      <p:ext uri="{BB962C8B-B14F-4D97-AF65-F5344CB8AC3E}">
        <p14:creationId xmlns:p14="http://schemas.microsoft.com/office/powerpoint/2010/main" val="31044715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934E38C7-9819-4E50-AF4B-BF7CCC75E83D}" type="slidenum">
              <a:rPr lang="it-IT"/>
              <a:pPr/>
              <a:t>46</a:t>
            </a:fld>
            <a:endParaRPr lang="it-IT"/>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it-IT"/>
          </a:p>
        </p:txBody>
      </p:sp>
    </p:spTree>
    <p:extLst>
      <p:ext uri="{BB962C8B-B14F-4D97-AF65-F5344CB8AC3E}">
        <p14:creationId xmlns:p14="http://schemas.microsoft.com/office/powerpoint/2010/main" val="1996215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46345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9535862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8192378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196748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724348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530281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6996520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3597086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0619020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2922411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4283340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6500580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2610242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6503181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0705037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9295728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806001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57297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070147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113427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492559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085881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Date Placeholder 3"/>
          <p:cNvSpPr>
            <a:spLocks noGrp="1"/>
          </p:cNvSpPr>
          <p:nvPr>
            <p:ph type="dt" idx="10"/>
          </p:nvPr>
        </p:nvSpPr>
        <p:spPr/>
        <p:txBody>
          <a:bodyPr/>
          <a:lstStyle>
            <a:lvl1pPr>
              <a:defRPr/>
            </a:lvl1pPr>
          </a:lstStyle>
          <a:p>
            <a:fld id="{088A2024-D739-470E-B312-9739B46A06C3}" type="datetime1">
              <a:rPr lang="it-IT" smtClean="0"/>
              <a:pPr/>
              <a:t>16/11/2020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BCE4B510-6CC7-4B28-9772-2CF6DD23AF41}" type="datetime1">
              <a:rPr lang="it-IT" smtClean="0"/>
              <a:pPr/>
              <a:t>16/11/2020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5813" cy="5995987"/>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128588"/>
            <a:ext cx="6019800" cy="5995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3512BE05-C346-4E64-8CB1-44D2C7DDB2B1}" type="datetime1">
              <a:rPr lang="it-IT" smtClean="0"/>
              <a:pPr/>
              <a:t>16/11/2020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B3FB8883-ACF8-4AE4-9D85-370F0C56C198}" type="datetime1">
              <a:rPr lang="it-IT" smtClean="0"/>
              <a:pPr/>
              <a:t>16/11/2020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fld id="{75524F48-4C59-4359-81D5-79324B5C7F4C}" type="datetime1">
              <a:rPr lang="it-IT" smtClean="0"/>
              <a:pPr/>
              <a:t>16/11/2020</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idx="10"/>
          </p:nvPr>
        </p:nvSpPr>
        <p:spPr/>
        <p:txBody>
          <a:bodyPr/>
          <a:lstStyle>
            <a:lvl1pPr>
              <a:defRPr/>
            </a:lvl1pPr>
          </a:lstStyle>
          <a:p>
            <a:fld id="{EAC36E7D-74D2-4BA6-ADD6-9A6ABD1106E8}" type="datetime1">
              <a:rPr lang="it-IT" smtClean="0"/>
              <a:pPr/>
              <a:t>16/11/2020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idx="10"/>
          </p:nvPr>
        </p:nvSpPr>
        <p:spPr/>
        <p:txBody>
          <a:bodyPr/>
          <a:lstStyle>
            <a:lvl1pPr>
              <a:defRPr/>
            </a:lvl1pPr>
          </a:lstStyle>
          <a:p>
            <a:fld id="{921E289A-7B2C-4FF0-8A6E-68EB6DC3D2AF}" type="datetime1">
              <a:rPr lang="it-IT" smtClean="0"/>
              <a:pPr/>
              <a:t>16/11/2020</a:t>
            </a:fld>
            <a:endParaRPr lang="it-IT"/>
          </a:p>
        </p:txBody>
      </p:sp>
      <p:sp>
        <p:nvSpPr>
          <p:cNvPr id="8" name="Slide Number Placeholder 7"/>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2"/>
          <p:cNvSpPr>
            <a:spLocks noGrp="1"/>
          </p:cNvSpPr>
          <p:nvPr>
            <p:ph type="dt" idx="10"/>
          </p:nvPr>
        </p:nvSpPr>
        <p:spPr/>
        <p:txBody>
          <a:bodyPr/>
          <a:lstStyle>
            <a:lvl1pPr>
              <a:defRPr/>
            </a:lvl1pPr>
          </a:lstStyle>
          <a:p>
            <a:fld id="{EAED80C9-D74C-461A-B590-A06CA0248421}" type="datetime1">
              <a:rPr lang="it-IT" smtClean="0"/>
              <a:pPr/>
              <a:t>16/11/2020</a:t>
            </a:fld>
            <a:endParaRPr lang="it-IT"/>
          </a:p>
        </p:txBody>
      </p:sp>
      <p:sp>
        <p:nvSpPr>
          <p:cNvPr id="4" name="Slide Number Placeholder 3"/>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fld id="{333E4F07-198F-4B4A-B57D-0D68924E5AC8}" type="datetime1">
              <a:rPr lang="it-IT" smtClean="0"/>
              <a:pPr/>
              <a:t>16/11/2020</a:t>
            </a:fld>
            <a:endParaRPr lang="it-IT"/>
          </a:p>
        </p:txBody>
      </p:sp>
      <p:sp>
        <p:nvSpPr>
          <p:cNvPr id="3" name="Slide Number Placeholder 2"/>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B95C3C6B-2C7A-4084-B4DD-335FCBA0EE2F}" type="datetime1">
              <a:rPr lang="it-IT" smtClean="0"/>
              <a:pPr/>
              <a:t>16/11/2020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A33D53FD-3582-413B-9DC2-5883270C6E8A}" type="datetime1">
              <a:rPr lang="it-IT" smtClean="0"/>
              <a:pPr/>
              <a:t>16/11/2020</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228013" cy="14335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a:t>Fate clic per modificare il formato del testo del titolo</a:t>
            </a:r>
          </a:p>
        </p:txBody>
      </p:sp>
      <p:sp>
        <p:nvSpPr>
          <p:cNvPr id="1026" name="Rectangle 2"/>
          <p:cNvSpPr>
            <a:spLocks noGrp="1" noChangeArrowheads="1"/>
          </p:cNvSpPr>
          <p:nvPr>
            <p:ph type="body" idx="1"/>
          </p:nvPr>
        </p:nvSpPr>
        <p:spPr bwMode="auto">
          <a:xfrm>
            <a:off x="457200" y="1600200"/>
            <a:ext cx="82280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a:t>Fate clic per modificare il formato del testo della struttura</a:t>
            </a:r>
          </a:p>
          <a:p>
            <a:pPr lvl="1"/>
            <a:r>
              <a:rPr lang="en-GB"/>
              <a:t>Secondo livello struttura</a:t>
            </a:r>
          </a:p>
          <a:p>
            <a:pPr lvl="2"/>
            <a:r>
              <a:rPr lang="en-GB"/>
              <a:t>Terzo livello struttura</a:t>
            </a:r>
          </a:p>
          <a:p>
            <a:pPr lvl="3"/>
            <a:r>
              <a:rPr lang="en-GB"/>
              <a:t>Quarto livello struttura</a:t>
            </a:r>
          </a:p>
          <a:p>
            <a:pPr lvl="4"/>
            <a:r>
              <a:rPr lang="en-GB"/>
              <a:t>Quinto livello struttura</a:t>
            </a:r>
          </a:p>
          <a:p>
            <a:pPr lvl="4"/>
            <a:r>
              <a:rPr lang="en-GB"/>
              <a:t>Sesto livello struttura</a:t>
            </a:r>
          </a:p>
          <a:p>
            <a:pPr lvl="4"/>
            <a:r>
              <a:rPr lang="en-GB"/>
              <a:t>Settimo livello struttura</a:t>
            </a:r>
          </a:p>
          <a:p>
            <a:pPr lvl="4"/>
            <a:r>
              <a:rPr lang="en-GB"/>
              <a:t>Ottavo livello struttura</a:t>
            </a:r>
          </a:p>
          <a:p>
            <a:pPr lvl="4"/>
            <a:r>
              <a:rPr lang="en-GB"/>
              <a:t>Nono livello struttura</a:t>
            </a:r>
          </a:p>
        </p:txBody>
      </p:sp>
      <p:sp>
        <p:nvSpPr>
          <p:cNvPr id="1027" name="Rectangle 3"/>
          <p:cNvSpPr>
            <a:spLocks noGrp="1" noChangeArrowheads="1"/>
          </p:cNvSpPr>
          <p:nvPr>
            <p:ph type="dt"/>
          </p:nvPr>
        </p:nvSpPr>
        <p:spPr bwMode="auto">
          <a:xfrm>
            <a:off x="457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29000CAA-AB70-4D16-BF5F-DE473C0DF8DB}" type="datetime1">
              <a:rPr lang="it-IT" smtClean="0"/>
              <a:pPr/>
              <a:t>16/11/2020</a:t>
            </a:fld>
            <a:endParaRPr lang="it-IT"/>
          </a:p>
        </p:txBody>
      </p:sp>
      <p:sp>
        <p:nvSpPr>
          <p:cNvPr id="1028" name="Text Box 4"/>
          <p:cNvSpPr txBox="1">
            <a:spLocks noChangeArrowheads="1"/>
          </p:cNvSpPr>
          <p:nvPr/>
        </p:nvSpPr>
        <p:spPr bwMode="auto">
          <a:xfrm>
            <a:off x="3124200" y="6354763"/>
            <a:ext cx="2895600" cy="368300"/>
          </a:xfrm>
          <a:prstGeom prst="rect">
            <a:avLst/>
          </a:prstGeom>
          <a:noFill/>
          <a:ln w="9525">
            <a:noFill/>
            <a:round/>
            <a:headEnd/>
            <a:tailEnd/>
          </a:ln>
          <a:effectLst/>
        </p:spPr>
        <p:txBody>
          <a:bodyPr wrap="none" anchor="ctr"/>
          <a:lstStyle/>
          <a:p>
            <a:endParaRPr lang="it-IT"/>
          </a:p>
        </p:txBody>
      </p:sp>
      <p:sp>
        <p:nvSpPr>
          <p:cNvPr id="1029" name="Rectangle 5"/>
          <p:cNvSpPr>
            <a:spLocks noGrp="1" noChangeArrowheads="1"/>
          </p:cNvSpPr>
          <p:nvPr>
            <p:ph type="sldNum"/>
          </p:nvPr>
        </p:nvSpPr>
        <p:spPr bwMode="auto">
          <a:xfrm>
            <a:off x="6553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1085DE87-C515-4485-B35B-A1D496760DEA}"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7.wmf"/><Relationship Id="rId5" Type="http://schemas.openxmlformats.org/officeDocument/2006/relationships/oleObject" Target="../embeddings/oleObject1.bin"/><Relationship Id="rId4" Type="http://schemas.openxmlformats.org/officeDocument/2006/relationships/image" Target="../media/image23.wmf"/></Relationships>
</file>

<file path=ppt/slides/_rels/slide16.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image" Target="../media/image37.tm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43.wmf"/><Relationship Id="rId3" Type="http://schemas.openxmlformats.org/officeDocument/2006/relationships/oleObject" Target="../embeddings/oleObject2.bin"/><Relationship Id="rId7" Type="http://schemas.openxmlformats.org/officeDocument/2006/relationships/image" Target="../media/image47.png"/><Relationship Id="rId12"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6.png"/><Relationship Id="rId11" Type="http://schemas.openxmlformats.org/officeDocument/2006/relationships/image" Target="../media/image42.wmf"/><Relationship Id="rId5" Type="http://schemas.openxmlformats.org/officeDocument/2006/relationships/image" Target="../media/image45.png"/><Relationship Id="rId15" Type="http://schemas.openxmlformats.org/officeDocument/2006/relationships/image" Target="../media/image44.wmf"/><Relationship Id="rId10" Type="http://schemas.openxmlformats.org/officeDocument/2006/relationships/oleObject" Target="../embeddings/oleObject4.bin"/><Relationship Id="rId4" Type="http://schemas.openxmlformats.org/officeDocument/2006/relationships/image" Target="../media/image40.wmf"/><Relationship Id="rId9" Type="http://schemas.openxmlformats.org/officeDocument/2006/relationships/image" Target="../media/image41.wmf"/><Relationship Id="rId14" Type="http://schemas.openxmlformats.org/officeDocument/2006/relationships/oleObject" Target="../embeddings/oleObject6.bin"/></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9.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image" Target="../media/image48.wmf"/><Relationship Id="rId4" Type="http://schemas.openxmlformats.org/officeDocument/2006/relationships/oleObject" Target="../embeddings/oleObject7.bin"/></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22.xml"/><Relationship Id="rId7" Type="http://schemas.openxmlformats.org/officeDocument/2006/relationships/image" Target="../media/image52.wmf"/><Relationship Id="rId12"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0.bin"/><Relationship Id="rId11" Type="http://schemas.openxmlformats.org/officeDocument/2006/relationships/image" Target="../media/image54.wmf"/><Relationship Id="rId5" Type="http://schemas.openxmlformats.org/officeDocument/2006/relationships/image" Target="../media/image51.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53.wmf"/></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23.xml"/><Relationship Id="rId7" Type="http://schemas.openxmlformats.org/officeDocument/2006/relationships/image" Target="../media/image56.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4.bin"/><Relationship Id="rId11" Type="http://schemas.openxmlformats.org/officeDocument/2006/relationships/image" Target="../media/image58.wmf"/><Relationship Id="rId5" Type="http://schemas.openxmlformats.org/officeDocument/2006/relationships/image" Target="../media/image55.w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57.w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59.wmf"/><Relationship Id="rId4" Type="http://schemas.openxmlformats.org/officeDocument/2006/relationships/oleObject" Target="../embeddings/oleObject17.bin"/></Relationships>
</file>

<file path=ppt/slides/_rels/slide35.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oleObject" Target="../embeddings/oleObject18.bin"/><Relationship Id="rId7"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61.wmf"/><Relationship Id="rId5" Type="http://schemas.openxmlformats.org/officeDocument/2006/relationships/oleObject" Target="../embeddings/oleObject19.bin"/><Relationship Id="rId4" Type="http://schemas.openxmlformats.org/officeDocument/2006/relationships/image" Target="../media/image60.wmf"/></Relationships>
</file>

<file path=ppt/slides/_rels/slide36.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69.wmf"/><Relationship Id="rId4" Type="http://schemas.openxmlformats.org/officeDocument/2006/relationships/oleObject" Target="../embeddings/oleObject21.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72.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71.png"/><Relationship Id="rId5" Type="http://schemas.openxmlformats.org/officeDocument/2006/relationships/image" Target="../media/image70.wmf"/><Relationship Id="rId4" Type="http://schemas.openxmlformats.org/officeDocument/2006/relationships/oleObject" Target="../embeddings/oleObject22.bin"/></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wm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a:t>
            </a:fld>
            <a:endParaRPr lang="it-IT" sz="1400" b="1">
              <a:solidFill>
                <a:srgbClr val="898989"/>
              </a:solidFill>
              <a:latin typeface="Calibri" pitchFamily="34" charset="0"/>
            </a:endParaRPr>
          </a:p>
        </p:txBody>
      </p:sp>
      <p:sp>
        <p:nvSpPr>
          <p:cNvPr id="10" name="Rectangle 4"/>
          <p:cNvSpPr>
            <a:spLocks noChangeArrowheads="1"/>
          </p:cNvSpPr>
          <p:nvPr/>
        </p:nvSpPr>
        <p:spPr bwMode="auto">
          <a:xfrm>
            <a:off x="36388" y="1471761"/>
            <a:ext cx="8928100" cy="4981575"/>
          </a:xfrm>
          <a:prstGeom prst="rect">
            <a:avLst/>
          </a:prstGeom>
          <a:noFill/>
          <a:ln w="9525">
            <a:noFill/>
            <a:miter lim="800000"/>
            <a:headEnd/>
            <a:tailEnd/>
          </a:ln>
        </p:spPr>
        <p:txBody>
          <a:bodyPr>
            <a:spAutoFit/>
          </a:bodyPr>
          <a:lstStyle/>
          <a:p>
            <a:pPr algn="just">
              <a:buFontTx/>
              <a:buChar char="•"/>
            </a:pPr>
            <a:r>
              <a:rPr lang="en-US" sz="1600" b="0" dirty="0"/>
              <a:t> On seismic records of distant earthquakes (</a:t>
            </a:r>
            <a:r>
              <a:rPr lang="en-US" sz="1600" b="0" dirty="0" err="1"/>
              <a:t>teleseisms</a:t>
            </a:r>
            <a:r>
              <a:rPr lang="en-US" sz="1600" b="0" dirty="0"/>
              <a:t>), the waves of greatest amplitudes are generally surface waves that have followed the Earth’s surface and not penetrated the interior. The exceptions are seismograms of deep focus earthquakes, which are not effective generators of surface waves, so that the body waves are more prominent. The dominance of surface waves on </a:t>
            </a:r>
            <a:r>
              <a:rPr lang="en-US" sz="1600" b="0" dirty="0" err="1"/>
              <a:t>teleseismic</a:t>
            </a:r>
            <a:r>
              <a:rPr lang="en-US" sz="1600" b="0" dirty="0"/>
              <a:t> records is due to the geometrical effect of wave spreading</a:t>
            </a:r>
          </a:p>
          <a:p>
            <a:pPr algn="just">
              <a:buFontTx/>
              <a:buChar char="•"/>
            </a:pPr>
            <a:endParaRPr lang="en-US" sz="1600" b="0" dirty="0"/>
          </a:p>
          <a:p>
            <a:pPr algn="just">
              <a:buFontTx/>
              <a:buChar char="•"/>
            </a:pPr>
            <a:r>
              <a:rPr lang="en-US" sz="1600" b="0" dirty="0"/>
              <a:t> Just as seismic body waves can be classified as P- or S-waves, there are two categories of seismic surface waves, sometimes known collectively as L-waves and subdivided into Rayleigh waves (LR) and Love waves (LQ), which are distinguished from each other by the types of particle motion in their </a:t>
            </a:r>
            <a:r>
              <a:rPr lang="en-US" sz="1600" b="0" dirty="0" err="1"/>
              <a:t>wavefronts</a:t>
            </a:r>
            <a:r>
              <a:rPr lang="en-US" sz="1600" b="0" dirty="0"/>
              <a:t>. </a:t>
            </a:r>
          </a:p>
          <a:p>
            <a:pPr algn="just">
              <a:buFontTx/>
              <a:buChar char="•"/>
            </a:pPr>
            <a:endParaRPr lang="en-US" sz="1600" b="0" dirty="0"/>
          </a:p>
          <a:p>
            <a:pPr algn="just">
              <a:buFontTx/>
              <a:buChar char="•"/>
            </a:pPr>
            <a:r>
              <a:rPr lang="en-US" sz="1600" b="0" dirty="0"/>
              <a:t> In the description of body waves, the motion of particles in the </a:t>
            </a:r>
            <a:r>
              <a:rPr lang="en-US" sz="1600" b="0" dirty="0" err="1"/>
              <a:t>wavefront</a:t>
            </a:r>
            <a:r>
              <a:rPr lang="en-US" sz="1600" b="0" dirty="0"/>
              <a:t> was resolved into three orthogonal components – a longitudinal vibration parallel to the ray path (the P-wave motion), a transverse vibration in the vertical plane containing the ray path (the vertical shear or SV-wave) and a horizontal transverse vibration (the horizontal shear or SH-wave).</a:t>
            </a:r>
          </a:p>
          <a:p>
            <a:pPr algn="just">
              <a:buFontTx/>
              <a:buChar char="•"/>
            </a:pPr>
            <a:endParaRPr lang="en-US" sz="1600" b="0" dirty="0"/>
          </a:p>
          <a:p>
            <a:pPr algn="just">
              <a:buFontTx/>
              <a:buChar char="•"/>
            </a:pPr>
            <a:r>
              <a:rPr lang="en-US" sz="1600" b="0" dirty="0"/>
              <a:t>These components of motion, restricted to surface layers, also determine the particle motion and character of the two types of surface waves.</a:t>
            </a:r>
          </a:p>
        </p:txBody>
      </p:sp>
      <p:pic>
        <p:nvPicPr>
          <p:cNvPr id="12" name="Picture 8" descr="C:\Users\Antonella\Desktop\Lezioni Fisica Terrestre\immagini\onde di superficie\sismogramma con onde.png"/>
          <p:cNvPicPr>
            <a:picLocks noChangeAspect="1" noChangeArrowheads="1"/>
          </p:cNvPicPr>
          <p:nvPr/>
        </p:nvPicPr>
        <p:blipFill>
          <a:blip r:embed="rId3" cstate="print"/>
          <a:srcRect/>
          <a:stretch>
            <a:fillRect/>
          </a:stretch>
        </p:blipFill>
        <p:spPr bwMode="auto">
          <a:xfrm>
            <a:off x="4139952" y="5313520"/>
            <a:ext cx="3600400" cy="1715880"/>
          </a:xfrm>
          <a:prstGeom prst="rect">
            <a:avLst/>
          </a:prstGeom>
          <a:noFill/>
        </p:spPr>
      </p:pic>
      <p:sp>
        <p:nvSpPr>
          <p:cNvPr id="7" name="Rectangle 2"/>
          <p:cNvSpPr>
            <a:spLocks noChangeArrowheads="1"/>
          </p:cNvSpPr>
          <p:nvPr/>
        </p:nvSpPr>
        <p:spPr bwMode="auto">
          <a:xfrm>
            <a:off x="251520" y="980728"/>
            <a:ext cx="8675687" cy="523220"/>
          </a:xfrm>
          <a:prstGeom prst="rect">
            <a:avLst/>
          </a:prstGeom>
          <a:noFill/>
          <a:ln w="9525">
            <a:solidFill>
              <a:schemeClr val="tx1"/>
            </a:solidFill>
            <a:miter lim="800000"/>
            <a:headEnd/>
            <a:tailEnd/>
          </a:ln>
        </p:spPr>
        <p:txBody>
          <a:bodyPr wrap="square">
            <a:spAutoFit/>
          </a:bodyPr>
          <a:lstStyle/>
          <a:p>
            <a:pPr algn="ctr" eaLnBrk="0" hangingPunct="0"/>
            <a:r>
              <a:rPr lang="en-US" sz="2800" b="0" dirty="0">
                <a:ea typeface="ＭＳ Ｐゴシック" pitchFamily="34" charset="-128"/>
              </a:rPr>
              <a:t>Surface waves</a:t>
            </a:r>
          </a:p>
        </p:txBody>
      </p:sp>
    </p:spTree>
    <p:extLst>
      <p:ext uri="{BB962C8B-B14F-4D97-AF65-F5344CB8AC3E}">
        <p14:creationId xmlns:p14="http://schemas.microsoft.com/office/powerpoint/2010/main" val="354772127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a:t>
            </a:fld>
            <a:endParaRPr lang="it-IT" sz="1400" b="1">
              <a:solidFill>
                <a:srgbClr val="898989"/>
              </a:solidFill>
              <a:latin typeface="Calibri" pitchFamily="34" charset="0"/>
            </a:endParaRPr>
          </a:p>
        </p:txBody>
      </p:sp>
      <p:sp>
        <p:nvSpPr>
          <p:cNvPr id="10" name="Rectangle 5"/>
          <p:cNvSpPr>
            <a:spLocks noChangeArrowheads="1"/>
          </p:cNvSpPr>
          <p:nvPr/>
        </p:nvSpPr>
        <p:spPr bwMode="auto">
          <a:xfrm>
            <a:off x="179512" y="1052736"/>
            <a:ext cx="8856663" cy="2739211"/>
          </a:xfrm>
          <a:prstGeom prst="rect">
            <a:avLst/>
          </a:prstGeom>
          <a:noFill/>
          <a:ln w="9525">
            <a:noFill/>
            <a:miter lim="800000"/>
            <a:headEnd/>
            <a:tailEnd/>
          </a:ln>
        </p:spPr>
        <p:txBody>
          <a:bodyPr>
            <a:spAutoFit/>
          </a:bodyPr>
          <a:lstStyle/>
          <a:p>
            <a:pPr algn="ctr"/>
            <a:r>
              <a:rPr lang="en-US" sz="2800" b="1" cap="all" dirty="0">
                <a:solidFill>
                  <a:srgbClr val="FF0000"/>
                </a:solidFill>
              </a:rPr>
              <a:t>dispersion</a:t>
            </a:r>
            <a:r>
              <a:rPr lang="en-US" sz="2800" b="1" cap="all" dirty="0"/>
              <a:t> </a:t>
            </a:r>
          </a:p>
          <a:p>
            <a:pPr algn="just">
              <a:buFontTx/>
              <a:buChar char="•"/>
            </a:pPr>
            <a:r>
              <a:rPr lang="en-US" sz="1600" b="0" dirty="0"/>
              <a:t>The penetration depth below the surface increases with </a:t>
            </a:r>
            <a:r>
              <a:rPr lang="en-US" sz="1600" b="0" dirty="0">
                <a:sym typeface="Symbol" pitchFamily="18" charset="2"/>
              </a:rPr>
              <a:t></a:t>
            </a:r>
            <a:r>
              <a:rPr lang="en-US" sz="1600" b="0" dirty="0"/>
              <a:t>. This is comparable with the frequency-dependent </a:t>
            </a:r>
            <a:r>
              <a:rPr lang="en-US" sz="1600" b="0" dirty="0">
                <a:solidFill>
                  <a:srgbClr val="FF3300"/>
                </a:solidFill>
              </a:rPr>
              <a:t>skin effect</a:t>
            </a:r>
            <a:r>
              <a:rPr lang="en-US" sz="1600" b="0" dirty="0"/>
              <a:t> of electromagnetic waves propagating in a conducting medium with a free surface. </a:t>
            </a:r>
          </a:p>
          <a:p>
            <a:pPr algn="just"/>
            <a:endParaRPr lang="en-US" sz="1600" b="0" dirty="0"/>
          </a:p>
          <a:p>
            <a:pPr algn="just">
              <a:buFontTx/>
              <a:buChar char="•"/>
            </a:pPr>
            <a:r>
              <a:rPr lang="en-US" sz="1600" b="0" dirty="0"/>
              <a:t> Since the types of rocks, their rigidity and bulk modulus change (usually increase) with depth, the velocities of surface waves change accordingly since the longer waves “sense” deeper parts of the Earth.  This results in a </a:t>
            </a:r>
            <a:r>
              <a:rPr lang="en-US" sz="1600" b="0" u="sng" dirty="0">
                <a:solidFill>
                  <a:srgbClr val="FF0000"/>
                </a:solidFill>
              </a:rPr>
              <a:t>frequency dependence</a:t>
            </a:r>
            <a:r>
              <a:rPr lang="en-US" sz="1600" b="0" dirty="0">
                <a:solidFill>
                  <a:srgbClr val="FF0000"/>
                </a:solidFill>
              </a:rPr>
              <a:t> </a:t>
            </a:r>
            <a:r>
              <a:rPr lang="en-US" sz="1600" b="0" dirty="0"/>
              <a:t>of their horizontal propagation velocity, called </a:t>
            </a:r>
            <a:r>
              <a:rPr lang="en-US" sz="1600" b="0" dirty="0">
                <a:solidFill>
                  <a:srgbClr val="FF0000"/>
                </a:solidFill>
              </a:rPr>
              <a:t>dispersion</a:t>
            </a:r>
            <a:r>
              <a:rPr lang="en-US" sz="1600" b="0" dirty="0"/>
              <a:t>. Accordingly, while body-wave arrivals with no or negligibly small dispersion only (due to intrinsic attenuation) appear in seismic records as rather impulsive onsets or short transient wavelets, the dispersion of surface waves forms long oscillating wave trains. Their duration increases with distance</a:t>
            </a:r>
          </a:p>
        </p:txBody>
      </p:sp>
      <p:pic>
        <p:nvPicPr>
          <p:cNvPr id="9" name="Picture 4" descr="C:\Users\Antonella\Desktop\Lezioni Fisica Terrestre\immagini\onde sismiche\Velocita_delle_onde_sismiche.jpg"/>
          <p:cNvPicPr>
            <a:picLocks noChangeAspect="1" noChangeArrowheads="1"/>
          </p:cNvPicPr>
          <p:nvPr/>
        </p:nvPicPr>
        <p:blipFill>
          <a:blip r:embed="rId3" cstate="print"/>
          <a:srcRect/>
          <a:stretch>
            <a:fillRect/>
          </a:stretch>
        </p:blipFill>
        <p:spPr bwMode="auto">
          <a:xfrm>
            <a:off x="1187624" y="4149080"/>
            <a:ext cx="3024336" cy="2056993"/>
          </a:xfrm>
          <a:prstGeom prst="rect">
            <a:avLst/>
          </a:prstGeom>
          <a:noFill/>
        </p:spPr>
      </p:pic>
      <p:pic>
        <p:nvPicPr>
          <p:cNvPr id="11" name="Picture 2"/>
          <p:cNvPicPr>
            <a:picLocks noChangeAspect="1" noChangeArrowheads="1"/>
          </p:cNvPicPr>
          <p:nvPr/>
        </p:nvPicPr>
        <p:blipFill>
          <a:blip r:embed="rId4" cstate="print"/>
          <a:srcRect/>
          <a:stretch>
            <a:fillRect/>
          </a:stretch>
        </p:blipFill>
        <p:spPr bwMode="auto">
          <a:xfrm>
            <a:off x="4932040" y="3721288"/>
            <a:ext cx="2952328" cy="3000187"/>
          </a:xfrm>
          <a:prstGeom prst="rect">
            <a:avLst/>
          </a:prstGeom>
          <a:noFill/>
          <a:ln w="9525">
            <a:noFill/>
            <a:miter lim="800000"/>
            <a:headEnd/>
            <a:tailEnd/>
          </a:ln>
        </p:spPr>
      </p:pic>
    </p:spTree>
    <p:extLst>
      <p:ext uri="{BB962C8B-B14F-4D97-AF65-F5344CB8AC3E}">
        <p14:creationId xmlns:p14="http://schemas.microsoft.com/office/powerpoint/2010/main" val="56611690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11</a:t>
            </a:fld>
            <a:endParaRPr lang="it-IT" sz="1400" b="1">
              <a:solidFill>
                <a:srgbClr val="898989"/>
              </a:solidFill>
              <a:latin typeface="Calibri" pitchFamily="34" charset="0"/>
            </a:endParaRPr>
          </a:p>
        </p:txBody>
      </p:sp>
      <p:sp>
        <p:nvSpPr>
          <p:cNvPr id="13" name="Rectangle 6"/>
          <p:cNvSpPr>
            <a:spLocks noChangeArrowheads="1"/>
          </p:cNvSpPr>
          <p:nvPr/>
        </p:nvSpPr>
        <p:spPr bwMode="auto">
          <a:xfrm>
            <a:off x="142875" y="4793952"/>
            <a:ext cx="8856663" cy="1803400"/>
          </a:xfrm>
          <a:prstGeom prst="rect">
            <a:avLst/>
          </a:prstGeom>
          <a:noFill/>
          <a:ln w="9525">
            <a:noFill/>
            <a:miter lim="800000"/>
            <a:headEnd/>
            <a:tailEnd/>
          </a:ln>
        </p:spPr>
        <p:txBody>
          <a:bodyPr>
            <a:spAutoFit/>
          </a:bodyPr>
          <a:lstStyle/>
          <a:p>
            <a:pPr algn="just">
              <a:buFontTx/>
              <a:buChar char="•"/>
            </a:pPr>
            <a:r>
              <a:rPr lang="en-US" sz="1600" b="0" dirty="0"/>
              <a:t> Usually, the more long-period surface waves arrive first (</a:t>
            </a:r>
            <a:r>
              <a:rPr lang="en-US" sz="1600" b="0" dirty="0">
                <a:solidFill>
                  <a:srgbClr val="FF3300"/>
                </a:solidFill>
              </a:rPr>
              <a:t>normal dispersion</a:t>
            </a:r>
            <a:r>
              <a:rPr lang="en-US" sz="1600" b="0" dirty="0"/>
              <a:t>). But in some regions of the Earth low-velocity layers exist (e.g., the </a:t>
            </a:r>
            <a:r>
              <a:rPr lang="en-US" sz="1600" b="0" dirty="0" err="1"/>
              <a:t>asthenosphere</a:t>
            </a:r>
            <a:r>
              <a:rPr lang="en-US" sz="1600" b="0" dirty="0"/>
              <a:t> in the upper mantle; in the depth range between about 80 and 220 km). This general trend may then be reversed for parts of the surface wave spectrum. </a:t>
            </a:r>
          </a:p>
          <a:p>
            <a:pPr algn="just">
              <a:buFontTx/>
              <a:buChar char="•"/>
            </a:pPr>
            <a:endParaRPr lang="en-US" sz="1600" b="0" dirty="0"/>
          </a:p>
          <a:p>
            <a:pPr algn="just">
              <a:buFontTx/>
              <a:buChar char="•"/>
            </a:pPr>
            <a:r>
              <a:rPr lang="en-US" sz="1600" b="0" dirty="0"/>
              <a:t> Presentations of the propagation velocity of surface waves as a function of the period or the frequency f are called </a:t>
            </a:r>
            <a:r>
              <a:rPr lang="en-US" sz="1600" b="0" dirty="0">
                <a:solidFill>
                  <a:srgbClr val="FF3300"/>
                </a:solidFill>
              </a:rPr>
              <a:t>dispersion curves</a:t>
            </a:r>
          </a:p>
        </p:txBody>
      </p:sp>
      <p:pic>
        <p:nvPicPr>
          <p:cNvPr id="17" name="Picture 2"/>
          <p:cNvPicPr>
            <a:picLocks noChangeAspect="1" noChangeArrowheads="1"/>
          </p:cNvPicPr>
          <p:nvPr/>
        </p:nvPicPr>
        <p:blipFill>
          <a:blip r:embed="rId3" cstate="print"/>
          <a:srcRect/>
          <a:stretch>
            <a:fillRect/>
          </a:stretch>
        </p:blipFill>
        <p:spPr bwMode="auto">
          <a:xfrm>
            <a:off x="142875" y="1700808"/>
            <a:ext cx="4363779" cy="2736304"/>
          </a:xfrm>
          <a:prstGeom prst="rect">
            <a:avLst/>
          </a:prstGeom>
          <a:noFill/>
          <a:ln w="9525">
            <a:noFill/>
            <a:miter lim="800000"/>
            <a:headEnd/>
            <a:tailEnd/>
          </a:ln>
        </p:spPr>
      </p:pic>
      <p:pic>
        <p:nvPicPr>
          <p:cNvPr id="420866" name="Picture 2" descr="https://www.researchgate.net/profile/L_Gizon/publication/45893798/figure/fig18/AS:268026863943705@1440913992332/Figure-4-Density-profile-from-Model-S-green-line-and-b-f-mode-eigenfunctions-U-and-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821" y="1763043"/>
            <a:ext cx="3750757" cy="2674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29922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12</a:t>
            </a:fld>
            <a:endParaRPr lang="it-IT" sz="1400" b="1">
              <a:solidFill>
                <a:srgbClr val="898989"/>
              </a:solidFill>
              <a:latin typeface="Calibri" pitchFamily="34" charset="0"/>
            </a:endParaRPr>
          </a:p>
        </p:txBody>
      </p:sp>
      <p:sp>
        <p:nvSpPr>
          <p:cNvPr id="12" name="Rectangle 3"/>
          <p:cNvSpPr>
            <a:spLocks noChangeArrowheads="1"/>
          </p:cNvSpPr>
          <p:nvPr/>
        </p:nvSpPr>
        <p:spPr bwMode="auto">
          <a:xfrm>
            <a:off x="107950" y="1670918"/>
            <a:ext cx="8856663" cy="3270250"/>
          </a:xfrm>
          <a:prstGeom prst="rect">
            <a:avLst/>
          </a:prstGeom>
          <a:noFill/>
          <a:ln w="9525">
            <a:noFill/>
            <a:miter lim="800000"/>
            <a:headEnd/>
            <a:tailEnd/>
          </a:ln>
        </p:spPr>
        <p:txBody>
          <a:bodyPr>
            <a:spAutoFit/>
          </a:bodyPr>
          <a:lstStyle/>
          <a:p>
            <a:pPr algn="just">
              <a:buFontTx/>
              <a:buChar char="•"/>
            </a:pPr>
            <a:r>
              <a:rPr lang="en-US" sz="1600" b="0" dirty="0"/>
              <a:t> The dispersion of surface waves provides an important tool for determining the vertical velocity structure of the lower crust and upper mantle. Love waves are intrinsically dispersive even when the surface layer and underlying </a:t>
            </a:r>
            <a:r>
              <a:rPr lang="en-US" sz="1600" b="0" dirty="0" err="1"/>
              <a:t>halfspace</a:t>
            </a:r>
            <a:r>
              <a:rPr lang="en-US" sz="1600" b="0" dirty="0"/>
              <a:t> are uniform. </a:t>
            </a:r>
          </a:p>
          <a:p>
            <a:pPr algn="just">
              <a:buFontTx/>
              <a:buChar char="•"/>
            </a:pPr>
            <a:endParaRPr lang="en-US" sz="1600" b="0" dirty="0"/>
          </a:p>
          <a:p>
            <a:pPr algn="just">
              <a:buFontTx/>
              <a:buChar char="•"/>
            </a:pPr>
            <a:r>
              <a:rPr lang="en-US" sz="1600" b="0" dirty="0"/>
              <a:t> Rayleigh waves over a uniform </a:t>
            </a:r>
            <a:r>
              <a:rPr lang="en-US" sz="1600" b="0" dirty="0" err="1"/>
              <a:t>halfspace</a:t>
            </a:r>
            <a:r>
              <a:rPr lang="en-US" sz="1600" b="0" dirty="0"/>
              <a:t> are non-dispersive. However, horizontal layers with different velocities are usually present or there is a vertical velocity gradient. Rayleigh waves with long wavelengths penetrate more deeply into the Earth than those with short wavelengths. The speed of Rayleigh waves is proportional to the shear-wave velocity (V</a:t>
            </a:r>
            <a:r>
              <a:rPr lang="en-US" sz="1600" b="0" baseline="-25000" dirty="0"/>
              <a:t>LR</a:t>
            </a:r>
            <a:r>
              <a:rPr lang="en-US" sz="1600" b="0" dirty="0"/>
              <a:t>≈0.92</a:t>
            </a:r>
            <a:r>
              <a:rPr lang="en-US" sz="1600" b="0" dirty="0">
                <a:sym typeface="Symbol" pitchFamily="18" charset="2"/>
              </a:rPr>
              <a:t></a:t>
            </a:r>
            <a:r>
              <a:rPr lang="en-US" sz="1600" b="0" dirty="0"/>
              <a:t>), and in the crust and uppermost mantle b generally increases with depth. </a:t>
            </a:r>
          </a:p>
          <a:p>
            <a:pPr algn="just">
              <a:buFontTx/>
              <a:buChar char="•"/>
            </a:pPr>
            <a:endParaRPr lang="en-US" sz="1600" b="0" dirty="0"/>
          </a:p>
          <a:p>
            <a:pPr algn="just">
              <a:buFontTx/>
              <a:buChar char="•"/>
            </a:pPr>
            <a:r>
              <a:rPr lang="en-US" sz="1600" b="0" dirty="0"/>
              <a:t> Thus, the deeper penetrating long wavelengths travel with faster seismic velocities than the short wavelengths. As a result, the Rayleigh waves are dispersive.</a:t>
            </a:r>
          </a:p>
        </p:txBody>
      </p:sp>
      <p:sp>
        <p:nvSpPr>
          <p:cNvPr id="14" name="Rectangle 4"/>
          <p:cNvSpPr>
            <a:spLocks noChangeArrowheads="1"/>
          </p:cNvSpPr>
          <p:nvPr/>
        </p:nvSpPr>
        <p:spPr bwMode="auto">
          <a:xfrm>
            <a:off x="119341" y="5003468"/>
            <a:ext cx="5149850" cy="1569660"/>
          </a:xfrm>
          <a:prstGeom prst="rect">
            <a:avLst/>
          </a:prstGeom>
          <a:noFill/>
          <a:ln w="9525">
            <a:noFill/>
            <a:miter lim="800000"/>
            <a:headEnd/>
            <a:tailEnd/>
          </a:ln>
        </p:spPr>
        <p:txBody>
          <a:bodyPr>
            <a:spAutoFit/>
          </a:bodyPr>
          <a:lstStyle/>
          <a:p>
            <a:pPr algn="just">
              <a:buFontTx/>
              <a:buChar char="•"/>
            </a:pPr>
            <a:r>
              <a:rPr lang="en-US" sz="1600" b="0" dirty="0"/>
              <a:t> The packet of energy that propagates as a surface wave contains a spectrum of wavelengths. The energy in the wave propagates as the envelope of the wave packet, at a speed that is called the </a:t>
            </a:r>
            <a:r>
              <a:rPr lang="en-US" sz="1600" b="1" i="1" dirty="0">
                <a:solidFill>
                  <a:srgbClr val="FF0000"/>
                </a:solidFill>
              </a:rPr>
              <a:t>group velocity </a:t>
            </a:r>
            <a:r>
              <a:rPr lang="en-US" sz="1600" b="0" dirty="0"/>
              <a:t>(</a:t>
            </a:r>
            <a:r>
              <a:rPr lang="en-US" sz="1600" b="0" i="1" dirty="0"/>
              <a:t>U</a:t>
            </a:r>
            <a:r>
              <a:rPr lang="en-US" sz="1600" b="0" dirty="0"/>
              <a:t>). The individual waves that make up the wave packet travel with </a:t>
            </a:r>
            <a:r>
              <a:rPr lang="en-US" sz="1600" b="1" i="1" dirty="0">
                <a:solidFill>
                  <a:srgbClr val="FF0000"/>
                </a:solidFill>
              </a:rPr>
              <a:t>phase velocity</a:t>
            </a:r>
            <a:r>
              <a:rPr lang="en-US" sz="1600" b="1" i="1" dirty="0"/>
              <a:t> </a:t>
            </a:r>
            <a:r>
              <a:rPr lang="en-US" sz="1600" b="0" dirty="0"/>
              <a:t>(</a:t>
            </a:r>
            <a:r>
              <a:rPr lang="en-US" sz="1600" b="0" i="1" dirty="0"/>
              <a:t>c</a:t>
            </a:r>
            <a:r>
              <a:rPr lang="en-US" sz="1600" b="0" dirty="0"/>
              <a:t>), as defined in Eq. 20.</a:t>
            </a:r>
          </a:p>
        </p:txBody>
      </p:sp>
      <p:pic>
        <p:nvPicPr>
          <p:cNvPr id="15" name="Picture 7"/>
          <p:cNvPicPr>
            <a:picLocks noChangeAspect="1" noChangeArrowheads="1"/>
          </p:cNvPicPr>
          <p:nvPr/>
        </p:nvPicPr>
        <p:blipFill>
          <a:blip r:embed="rId3" cstate="print"/>
          <a:srcRect/>
          <a:stretch>
            <a:fillRect/>
          </a:stretch>
        </p:blipFill>
        <p:spPr bwMode="auto">
          <a:xfrm>
            <a:off x="5435600" y="5010546"/>
            <a:ext cx="3535363" cy="1649413"/>
          </a:xfrm>
          <a:prstGeom prst="rect">
            <a:avLst/>
          </a:prstGeom>
          <a:noFill/>
          <a:ln w="9525">
            <a:solidFill>
              <a:schemeClr val="tx1"/>
            </a:solidFill>
            <a:miter lim="800000"/>
            <a:headEnd/>
            <a:tailEnd/>
          </a:ln>
          <a:effectLst/>
        </p:spPr>
      </p:pic>
      <p:sp>
        <p:nvSpPr>
          <p:cNvPr id="7" name="Rectangle 2"/>
          <p:cNvSpPr>
            <a:spLocks noChangeArrowheads="1"/>
          </p:cNvSpPr>
          <p:nvPr/>
        </p:nvSpPr>
        <p:spPr bwMode="auto">
          <a:xfrm>
            <a:off x="251520" y="1052736"/>
            <a:ext cx="8675687" cy="528637"/>
          </a:xfrm>
          <a:prstGeom prst="rect">
            <a:avLst/>
          </a:prstGeom>
          <a:noFill/>
          <a:ln w="9525">
            <a:solidFill>
              <a:schemeClr val="tx1"/>
            </a:solidFill>
            <a:miter lim="800000"/>
            <a:headEnd/>
            <a:tailEnd/>
          </a:ln>
        </p:spPr>
        <p:txBody>
          <a:bodyPr>
            <a:spAutoFit/>
          </a:bodyPr>
          <a:lstStyle/>
          <a:p>
            <a:pPr algn="ctr" eaLnBrk="0" hangingPunct="0"/>
            <a:r>
              <a:rPr lang="en-US" sz="2800" b="0" dirty="0">
                <a:ea typeface="ＭＳ Ｐゴシック" pitchFamily="34" charset="-128"/>
              </a:rPr>
              <a:t>Dispersion</a:t>
            </a:r>
          </a:p>
        </p:txBody>
      </p:sp>
    </p:spTree>
    <p:extLst>
      <p:ext uri="{BB962C8B-B14F-4D97-AF65-F5344CB8AC3E}">
        <p14:creationId xmlns:p14="http://schemas.microsoft.com/office/powerpoint/2010/main" val="402872720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cstate="print"/>
          <a:srcRect/>
          <a:stretch>
            <a:fillRect/>
          </a:stretch>
        </p:blipFill>
        <p:spPr bwMode="auto">
          <a:xfrm>
            <a:off x="2064246" y="1124744"/>
            <a:ext cx="5028034" cy="2435898"/>
          </a:xfrm>
          <a:prstGeom prst="rect">
            <a:avLst/>
          </a:prstGeom>
          <a:noFill/>
          <a:ln w="9525">
            <a:noFill/>
            <a:miter lim="800000"/>
            <a:headEnd/>
            <a:tailEnd/>
          </a:ln>
        </p:spPr>
      </p:pic>
      <p:sp>
        <p:nvSpPr>
          <p:cNvPr id="9" name="TextBox 8"/>
          <p:cNvSpPr txBox="1"/>
          <p:nvPr/>
        </p:nvSpPr>
        <p:spPr>
          <a:xfrm>
            <a:off x="251520" y="2132856"/>
            <a:ext cx="8640960" cy="646331"/>
          </a:xfrm>
          <a:prstGeom prst="rect">
            <a:avLst/>
          </a:prstGeom>
          <a:noFill/>
        </p:spPr>
        <p:txBody>
          <a:bodyPr wrap="square" rtlCol="0">
            <a:spAutoFit/>
          </a:bodyPr>
          <a:lstStyle/>
          <a:p>
            <a:pPr algn="just"/>
            <a:endParaRPr lang="it-IT" dirty="0"/>
          </a:p>
          <a:p>
            <a:pPr algn="just"/>
            <a:endParaRPr lang="it-IT" dirty="0"/>
          </a:p>
        </p:txBody>
      </p:sp>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13</a:t>
            </a:fld>
            <a:endParaRPr lang="it-IT" sz="1400" b="1" dirty="0"/>
          </a:p>
        </p:txBody>
      </p:sp>
      <p:pic>
        <p:nvPicPr>
          <p:cNvPr id="24580" name="Picture 4"/>
          <p:cNvPicPr>
            <a:picLocks noChangeAspect="1" noChangeArrowheads="1"/>
          </p:cNvPicPr>
          <p:nvPr/>
        </p:nvPicPr>
        <p:blipFill>
          <a:blip r:embed="rId3" cstate="print"/>
          <a:srcRect/>
          <a:stretch>
            <a:fillRect/>
          </a:stretch>
        </p:blipFill>
        <p:spPr bwMode="auto">
          <a:xfrm>
            <a:off x="2352278" y="3789040"/>
            <a:ext cx="4433689" cy="2829898"/>
          </a:xfrm>
          <a:prstGeom prst="rect">
            <a:avLst/>
          </a:prstGeom>
          <a:noFill/>
          <a:ln w="9525">
            <a:noFill/>
            <a:miter lim="800000"/>
            <a:headEnd/>
            <a:tailEnd/>
          </a:ln>
        </p:spPr>
      </p:pic>
    </p:spTree>
    <p:extLst>
      <p:ext uri="{BB962C8B-B14F-4D97-AF65-F5344CB8AC3E}">
        <p14:creationId xmlns:p14="http://schemas.microsoft.com/office/powerpoint/2010/main" val="1522568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1520" y="2132856"/>
            <a:ext cx="8640960" cy="646331"/>
          </a:xfrm>
          <a:prstGeom prst="rect">
            <a:avLst/>
          </a:prstGeom>
          <a:noFill/>
        </p:spPr>
        <p:txBody>
          <a:bodyPr wrap="square" rtlCol="0">
            <a:spAutoFit/>
          </a:bodyPr>
          <a:lstStyle/>
          <a:p>
            <a:pPr algn="just"/>
            <a:endParaRPr lang="it-IT" dirty="0"/>
          </a:p>
          <a:p>
            <a:pPr algn="just"/>
            <a:endParaRPr lang="it-IT" dirty="0"/>
          </a:p>
        </p:txBody>
      </p:sp>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14</a:t>
            </a:fld>
            <a:endParaRPr lang="it-IT" sz="1400" b="1" dirty="0"/>
          </a:p>
        </p:txBody>
      </p:sp>
      <p:pic>
        <p:nvPicPr>
          <p:cNvPr id="25602" name="Picture 2"/>
          <p:cNvPicPr>
            <a:picLocks noChangeAspect="1" noChangeArrowheads="1"/>
          </p:cNvPicPr>
          <p:nvPr/>
        </p:nvPicPr>
        <p:blipFill>
          <a:blip r:embed="rId2" cstate="print"/>
          <a:srcRect/>
          <a:stretch>
            <a:fillRect/>
          </a:stretch>
        </p:blipFill>
        <p:spPr bwMode="auto">
          <a:xfrm>
            <a:off x="23080" y="1340768"/>
            <a:ext cx="5485024" cy="5383882"/>
          </a:xfrm>
          <a:prstGeom prst="rect">
            <a:avLst/>
          </a:prstGeom>
          <a:noFill/>
          <a:ln w="9525">
            <a:noFill/>
            <a:miter lim="800000"/>
            <a:headEnd/>
            <a:tailEnd/>
          </a:ln>
        </p:spPr>
      </p:pic>
      <p:sp>
        <p:nvSpPr>
          <p:cNvPr id="11" name="TextBox 10"/>
          <p:cNvSpPr txBox="1"/>
          <p:nvPr/>
        </p:nvSpPr>
        <p:spPr>
          <a:xfrm>
            <a:off x="5076056" y="2924944"/>
            <a:ext cx="3850944" cy="1815882"/>
          </a:xfrm>
          <a:prstGeom prst="rect">
            <a:avLst/>
          </a:prstGeom>
          <a:noFill/>
        </p:spPr>
        <p:txBody>
          <a:bodyPr wrap="square" rtlCol="0">
            <a:spAutoFit/>
          </a:bodyPr>
          <a:lstStyle/>
          <a:p>
            <a:pPr algn="just"/>
            <a:r>
              <a:rPr lang="it-IT" sz="1600" dirty="0"/>
              <a:t>La somma di due onde di frequenze leggermente differenti risultano in un’onda modulata. La velocità di gruppo è la velocità del pacchetto d’onda; la velocità di fase è la velocità dei picchi singoli. </a:t>
            </a:r>
          </a:p>
          <a:p>
            <a:pPr algn="just"/>
            <a:endParaRPr lang="it-IT" sz="1600" dirty="0"/>
          </a:p>
          <a:p>
            <a:pPr algn="ctr"/>
            <a:endParaRPr lang="it-IT" sz="1600" dirty="0"/>
          </a:p>
        </p:txBody>
      </p:sp>
    </p:spTree>
    <p:extLst>
      <p:ext uri="{BB962C8B-B14F-4D97-AF65-F5344CB8AC3E}">
        <p14:creationId xmlns:p14="http://schemas.microsoft.com/office/powerpoint/2010/main" val="3911254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15</a:t>
            </a:fld>
            <a:endParaRPr lang="it-IT" sz="1400" b="1">
              <a:solidFill>
                <a:srgbClr val="898989"/>
              </a:solidFill>
              <a:latin typeface="Calibri" pitchFamily="34" charset="0"/>
            </a:endParaRPr>
          </a:p>
        </p:txBody>
      </p:sp>
      <p:sp>
        <p:nvSpPr>
          <p:cNvPr id="13" name="Rectangle 3"/>
          <p:cNvSpPr>
            <a:spLocks noChangeArrowheads="1"/>
          </p:cNvSpPr>
          <p:nvPr/>
        </p:nvSpPr>
        <p:spPr bwMode="auto">
          <a:xfrm>
            <a:off x="107950" y="1340768"/>
            <a:ext cx="5111750" cy="581025"/>
          </a:xfrm>
          <a:prstGeom prst="rect">
            <a:avLst/>
          </a:prstGeom>
          <a:noFill/>
          <a:ln w="9525">
            <a:noFill/>
            <a:miter lim="800000"/>
            <a:headEnd/>
            <a:tailEnd/>
          </a:ln>
        </p:spPr>
        <p:txBody>
          <a:bodyPr>
            <a:spAutoFit/>
          </a:bodyPr>
          <a:lstStyle/>
          <a:p>
            <a:pPr algn="just">
              <a:buFontTx/>
              <a:buChar char="•"/>
            </a:pPr>
            <a:r>
              <a:rPr lang="en-US" sz="1600" b="0" dirty="0"/>
              <a:t> Theoretically, the group velocity U(f) and phase velocity c(f) are linked by:</a:t>
            </a:r>
          </a:p>
        </p:txBody>
      </p:sp>
      <p:sp>
        <p:nvSpPr>
          <p:cNvPr id="16" name="Rectangle 4"/>
          <p:cNvSpPr>
            <a:spLocks noChangeArrowheads="1"/>
          </p:cNvSpPr>
          <p:nvPr/>
        </p:nvSpPr>
        <p:spPr bwMode="auto">
          <a:xfrm>
            <a:off x="251520" y="3212976"/>
            <a:ext cx="4895850" cy="2536825"/>
          </a:xfrm>
          <a:prstGeom prst="rect">
            <a:avLst/>
          </a:prstGeom>
          <a:noFill/>
          <a:ln w="9525">
            <a:noFill/>
            <a:miter lim="800000"/>
            <a:headEnd/>
            <a:tailEnd/>
          </a:ln>
        </p:spPr>
        <p:txBody>
          <a:bodyPr>
            <a:spAutoFit/>
          </a:bodyPr>
          <a:lstStyle/>
          <a:p>
            <a:pPr algn="just">
              <a:buFontTx/>
              <a:buChar char="•"/>
            </a:pPr>
            <a:r>
              <a:rPr lang="en-US" sz="1600" b="0" dirty="0"/>
              <a:t> The situation in which phase velocity decrease as  frequency increase (i.e., the longer wavelengths propagate faster than the short wavelengths) is called normal dispersion. In this case, because </a:t>
            </a:r>
            <a:r>
              <a:rPr lang="en-US" sz="1600" b="0" dirty="0">
                <a:ea typeface="ＭＳ Ｐゴシック" pitchFamily="34" charset="-128"/>
                <a:sym typeface="Symbol" pitchFamily="18" charset="2"/>
              </a:rPr>
              <a:t></a:t>
            </a:r>
            <a:r>
              <a:rPr lang="en-US" sz="1600" b="0" dirty="0">
                <a:ea typeface="ＭＳ Ｐゴシック" pitchFamily="34" charset="-128"/>
              </a:rPr>
              <a:t>c/</a:t>
            </a:r>
            <a:r>
              <a:rPr lang="en-US" sz="1600" b="0" dirty="0">
                <a:ea typeface="ＭＳ Ｐゴシック" pitchFamily="34" charset="-128"/>
                <a:sym typeface="Symbol" pitchFamily="18" charset="2"/>
              </a:rPr>
              <a:t>f</a:t>
            </a:r>
            <a:r>
              <a:rPr lang="en-US" sz="1600" b="0" dirty="0">
                <a:ea typeface="ＭＳ Ｐゴシック" pitchFamily="34" charset="-128"/>
              </a:rPr>
              <a:t> </a:t>
            </a:r>
            <a:r>
              <a:rPr lang="en-US" sz="1600" b="0" dirty="0"/>
              <a:t>is negative, the group velocity U is slower than the phase velocity c. </a:t>
            </a:r>
          </a:p>
          <a:p>
            <a:pPr algn="just">
              <a:buFontTx/>
              <a:buChar char="•"/>
            </a:pPr>
            <a:endParaRPr lang="en-US" sz="1600" b="0" dirty="0"/>
          </a:p>
          <a:p>
            <a:pPr algn="just">
              <a:buFontTx/>
              <a:buChar char="•"/>
            </a:pPr>
            <a:r>
              <a:rPr lang="en-US" sz="1600" b="0" dirty="0"/>
              <a:t> The shape of the wave packet changes systematically as the faster moving long wavelengths pass through the packet</a:t>
            </a:r>
          </a:p>
        </p:txBody>
      </p:sp>
      <p:pic>
        <p:nvPicPr>
          <p:cNvPr id="17" name="Picture 5"/>
          <p:cNvPicPr>
            <a:picLocks noChangeAspect="1" noChangeArrowheads="1"/>
          </p:cNvPicPr>
          <p:nvPr/>
        </p:nvPicPr>
        <p:blipFill>
          <a:blip r:embed="rId4" cstate="print"/>
          <a:srcRect/>
          <a:stretch>
            <a:fillRect/>
          </a:stretch>
        </p:blipFill>
        <p:spPr bwMode="auto">
          <a:xfrm>
            <a:off x="5580112" y="1340768"/>
            <a:ext cx="3250611" cy="1516563"/>
          </a:xfrm>
          <a:prstGeom prst="rect">
            <a:avLst/>
          </a:prstGeom>
          <a:noFill/>
          <a:ln w="9525">
            <a:solidFill>
              <a:schemeClr val="tx1"/>
            </a:solidFill>
            <a:miter lim="800000"/>
            <a:headEnd/>
            <a:tailEnd/>
          </a:ln>
          <a:effectLst/>
        </p:spPr>
      </p:pic>
      <p:graphicFrame>
        <p:nvGraphicFramePr>
          <p:cNvPr id="18" name="Object 6"/>
          <p:cNvGraphicFramePr>
            <a:graphicFrameLocks noChangeAspect="1"/>
          </p:cNvGraphicFramePr>
          <p:nvPr/>
        </p:nvGraphicFramePr>
        <p:xfrm>
          <a:off x="1187624" y="2132856"/>
          <a:ext cx="3146425" cy="693737"/>
        </p:xfrm>
        <a:graphic>
          <a:graphicData uri="http://schemas.openxmlformats.org/presentationml/2006/ole">
            <mc:AlternateContent xmlns:mc="http://schemas.openxmlformats.org/markup-compatibility/2006">
              <mc:Choice xmlns:v="urn:schemas-microsoft-com:vml" Requires="v">
                <p:oleObj spid="_x0000_s107531" name="Equation" r:id="rId5" imgW="2603500" imgH="571500" progId="Equation.3">
                  <p:embed/>
                </p:oleObj>
              </mc:Choice>
              <mc:Fallback>
                <p:oleObj name="Equation" r:id="rId5" imgW="2603500" imgH="571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624" y="2132856"/>
                        <a:ext cx="3146425" cy="693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pic>
        <p:nvPicPr>
          <p:cNvPr id="19" name="Picture 7"/>
          <p:cNvPicPr>
            <a:picLocks noChangeAspect="1" noChangeArrowheads="1"/>
          </p:cNvPicPr>
          <p:nvPr/>
        </p:nvPicPr>
        <p:blipFill>
          <a:blip r:embed="rId7" cstate="print"/>
          <a:srcRect/>
          <a:stretch>
            <a:fillRect/>
          </a:stretch>
        </p:blipFill>
        <p:spPr bwMode="auto">
          <a:xfrm>
            <a:off x="5619102" y="3068960"/>
            <a:ext cx="3200725" cy="2603764"/>
          </a:xfrm>
          <a:prstGeom prst="rect">
            <a:avLst/>
          </a:prstGeom>
          <a:noFill/>
          <a:ln w="9525">
            <a:solidFill>
              <a:schemeClr val="tx1"/>
            </a:solidFill>
            <a:miter lim="800000"/>
            <a:headEnd/>
            <a:tailEnd/>
          </a:ln>
          <a:effectLst/>
        </p:spPr>
      </p:pic>
      <p:sp>
        <p:nvSpPr>
          <p:cNvPr id="20" name="Rectangle 9"/>
          <p:cNvSpPr>
            <a:spLocks noChangeArrowheads="1"/>
          </p:cNvSpPr>
          <p:nvPr/>
        </p:nvSpPr>
        <p:spPr bwMode="auto">
          <a:xfrm>
            <a:off x="214313" y="5805264"/>
            <a:ext cx="8713787" cy="1069975"/>
          </a:xfrm>
          <a:prstGeom prst="rect">
            <a:avLst/>
          </a:prstGeom>
          <a:noFill/>
          <a:ln w="9525">
            <a:noFill/>
            <a:miter lim="800000"/>
            <a:headEnd/>
            <a:tailEnd/>
          </a:ln>
        </p:spPr>
        <p:txBody>
          <a:bodyPr>
            <a:spAutoFit/>
          </a:bodyPr>
          <a:lstStyle/>
          <a:p>
            <a:pPr algn="just">
              <a:buFontTx/>
              <a:buChar char="•"/>
            </a:pPr>
            <a:r>
              <a:rPr lang="en-US" sz="1600" b="0" dirty="0"/>
              <a:t> As time elapses, an initially concentrated pulse becomes progressively stretched out into a long train of waves. Consequently, over a medium in which velocity increases with depth, the long wavelengths arrive as the first part of the surface-wave record at large distances from the seismic source.</a:t>
            </a:r>
          </a:p>
        </p:txBody>
      </p:sp>
    </p:spTree>
    <p:extLst>
      <p:ext uri="{BB962C8B-B14F-4D97-AF65-F5344CB8AC3E}">
        <p14:creationId xmlns:p14="http://schemas.microsoft.com/office/powerpoint/2010/main" val="88816354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16</a:t>
            </a:fld>
            <a:endParaRPr lang="it-IT" sz="1400" b="1">
              <a:solidFill>
                <a:srgbClr val="898989"/>
              </a:solidFill>
              <a:latin typeface="Calibri" pitchFamily="34" charset="0"/>
            </a:endParaRPr>
          </a:p>
        </p:txBody>
      </p:sp>
      <p:pic>
        <p:nvPicPr>
          <p:cNvPr id="15" name="Picture 9"/>
          <p:cNvPicPr>
            <a:picLocks noChangeAspect="1" noChangeArrowheads="1"/>
          </p:cNvPicPr>
          <p:nvPr/>
        </p:nvPicPr>
        <p:blipFill>
          <a:blip r:embed="rId3" cstate="print"/>
          <a:srcRect/>
          <a:stretch>
            <a:fillRect/>
          </a:stretch>
        </p:blipFill>
        <p:spPr bwMode="auto">
          <a:xfrm>
            <a:off x="2123728" y="1340768"/>
            <a:ext cx="5514130" cy="2405347"/>
          </a:xfrm>
          <a:prstGeom prst="rect">
            <a:avLst/>
          </a:prstGeom>
          <a:noFill/>
          <a:ln w="9525">
            <a:solidFill>
              <a:schemeClr val="tx1"/>
            </a:solidFill>
            <a:miter lim="800000"/>
            <a:headEnd/>
            <a:tailEnd/>
          </a:ln>
          <a:effectLst/>
        </p:spPr>
      </p:pic>
      <p:sp>
        <p:nvSpPr>
          <p:cNvPr id="21" name="Rectangle 10"/>
          <p:cNvSpPr>
            <a:spLocks noChangeArrowheads="1"/>
          </p:cNvSpPr>
          <p:nvPr/>
        </p:nvSpPr>
        <p:spPr bwMode="auto">
          <a:xfrm>
            <a:off x="214313" y="4005064"/>
            <a:ext cx="8713787" cy="3025775"/>
          </a:xfrm>
          <a:prstGeom prst="rect">
            <a:avLst/>
          </a:prstGeom>
          <a:noFill/>
          <a:ln w="9525">
            <a:noFill/>
            <a:miter lim="800000"/>
            <a:headEnd/>
            <a:tailEnd/>
          </a:ln>
        </p:spPr>
        <p:txBody>
          <a:bodyPr>
            <a:spAutoFit/>
          </a:bodyPr>
          <a:lstStyle/>
          <a:p>
            <a:pPr algn="just">
              <a:buFontTx/>
              <a:buChar char="•"/>
            </a:pPr>
            <a:r>
              <a:rPr lang="en-US" sz="1600" b="0" dirty="0"/>
              <a:t> Consider the Figure which illustrates a record section of surface waves. Notice that, on each seismogram, the lower-frequency waves arrive before the higher frequency waves The first phase to arrive on each record is peak A. Notice also that the frequency of peak A is not a constant from one record to the next: the frequency decreases (period increases) as the distance increases</a:t>
            </a:r>
          </a:p>
          <a:p>
            <a:pPr algn="just">
              <a:buFontTx/>
              <a:buChar char="•"/>
            </a:pPr>
            <a:r>
              <a:rPr lang="en-US" sz="1600" b="0" dirty="0"/>
              <a:t> The dashed curve linking peak A on each record defines the phase velocity for peak A. The phase velocity for the frequency of peak A at each distance is the inverse slope of the dashed curve at that distance. The dashed lines linking the subsequent peaks B, C and D also determine the phase velocity as a function of frequency. </a:t>
            </a:r>
          </a:p>
          <a:p>
            <a:pPr algn="just">
              <a:buFontTx/>
              <a:buChar char="•"/>
            </a:pPr>
            <a:r>
              <a:rPr lang="en-US" sz="1600" b="0" dirty="0"/>
              <a:t> The slopes of all these dashed lines indicate that, in this example, the phase velocity decreases as the frequency of the surface waves increases (i.e., the phase velocity increases with the period).</a:t>
            </a:r>
          </a:p>
        </p:txBody>
      </p:sp>
    </p:spTree>
    <p:extLst>
      <p:ext uri="{BB962C8B-B14F-4D97-AF65-F5344CB8AC3E}">
        <p14:creationId xmlns:p14="http://schemas.microsoft.com/office/powerpoint/2010/main" val="220886661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17</a:t>
            </a:fld>
            <a:endParaRPr lang="it-IT" sz="1400" b="1">
              <a:solidFill>
                <a:srgbClr val="898989"/>
              </a:solidFill>
              <a:latin typeface="Calibri" pitchFamily="34" charset="0"/>
            </a:endParaRPr>
          </a:p>
        </p:txBody>
      </p:sp>
      <p:pic>
        <p:nvPicPr>
          <p:cNvPr id="10" name="Picture 4"/>
          <p:cNvPicPr>
            <a:picLocks noChangeAspect="1" noChangeArrowheads="1"/>
          </p:cNvPicPr>
          <p:nvPr/>
        </p:nvPicPr>
        <p:blipFill>
          <a:blip r:embed="rId3" cstate="print"/>
          <a:srcRect/>
          <a:stretch>
            <a:fillRect/>
          </a:stretch>
        </p:blipFill>
        <p:spPr bwMode="auto">
          <a:xfrm>
            <a:off x="1691680" y="1412776"/>
            <a:ext cx="5581430" cy="2434704"/>
          </a:xfrm>
          <a:prstGeom prst="rect">
            <a:avLst/>
          </a:prstGeom>
          <a:noFill/>
          <a:ln w="9525">
            <a:solidFill>
              <a:schemeClr val="tx1"/>
            </a:solidFill>
            <a:miter lim="800000"/>
            <a:headEnd/>
            <a:tailEnd/>
          </a:ln>
          <a:effectLst/>
        </p:spPr>
      </p:pic>
      <p:sp>
        <p:nvSpPr>
          <p:cNvPr id="11" name="Rectangle 5"/>
          <p:cNvSpPr>
            <a:spLocks noChangeArrowheads="1"/>
          </p:cNvSpPr>
          <p:nvPr/>
        </p:nvSpPr>
        <p:spPr bwMode="auto">
          <a:xfrm>
            <a:off x="214313" y="4075633"/>
            <a:ext cx="8713787" cy="3025775"/>
          </a:xfrm>
          <a:prstGeom prst="rect">
            <a:avLst/>
          </a:prstGeom>
          <a:noFill/>
          <a:ln w="9525">
            <a:noFill/>
            <a:miter lim="800000"/>
            <a:headEnd/>
            <a:tailEnd/>
          </a:ln>
        </p:spPr>
        <p:txBody>
          <a:bodyPr>
            <a:spAutoFit/>
          </a:bodyPr>
          <a:lstStyle/>
          <a:p>
            <a:pPr algn="just">
              <a:buFontTx/>
              <a:buChar char="•"/>
            </a:pPr>
            <a:r>
              <a:rPr lang="en-US" sz="1600" b="0" dirty="0"/>
              <a:t> The group velocity of surface waves is the velocity at which surface-wave energy of a given frequency travels. It is a constant for a given frequency. Therefore on Figure a straight lines passing through the origin mark the surface-wave signal of any particular frequency on each successive record. Such lines for the three frequencies f1, f2 and f3, where f1 &lt; f2 &lt; f3, are shown in Figure b.</a:t>
            </a:r>
          </a:p>
          <a:p>
            <a:pPr algn="just">
              <a:buFontTx/>
              <a:buChar char="•"/>
            </a:pPr>
            <a:r>
              <a:rPr lang="en-US" sz="1600" b="0" dirty="0"/>
              <a:t> The group velocities for these frequencies are U1, U2 and U3, where U1 &gt; U2 &gt; U3. In this example, the group velocity decreases as the frequency of these surface waves increases (i.e., the group velocity increases with the period).</a:t>
            </a:r>
          </a:p>
          <a:p>
            <a:pPr algn="just">
              <a:buFontTx/>
              <a:buChar char="•"/>
            </a:pPr>
            <a:r>
              <a:rPr lang="en-US" sz="1600" b="0" dirty="0"/>
              <a:t>A plot of velocity against period, called a dispersion curve, is the usual way of presenting this velocity–frequency information. Notice that, in this example, the group velocity is less than the phase velocity. To repeat, energy travels with the group velocity, not the phase velocity.</a:t>
            </a:r>
          </a:p>
        </p:txBody>
      </p:sp>
    </p:spTree>
    <p:extLst>
      <p:ext uri="{BB962C8B-B14F-4D97-AF65-F5344CB8AC3E}">
        <p14:creationId xmlns:p14="http://schemas.microsoft.com/office/powerpoint/2010/main" val="98151456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18</a:t>
            </a:fld>
            <a:endParaRPr lang="it-IT" sz="1400" b="1">
              <a:solidFill>
                <a:srgbClr val="898989"/>
              </a:solidFill>
              <a:latin typeface="Calibri" pitchFamily="34" charset="0"/>
            </a:endParaRPr>
          </a:p>
        </p:txBody>
      </p:sp>
      <p:pic>
        <p:nvPicPr>
          <p:cNvPr id="9" name="Picture 3" descr="C:\Users\Antonella\Desktop\Lezioni Fisica Terrestre\immagini\onde di superficie\littlewavepackets.gif"/>
          <p:cNvPicPr>
            <a:picLocks noChangeAspect="1" noChangeArrowheads="1" noCrop="1"/>
          </p:cNvPicPr>
          <p:nvPr/>
        </p:nvPicPr>
        <p:blipFill>
          <a:blip r:embed="rId3" cstate="print"/>
          <a:srcRect/>
          <a:stretch>
            <a:fillRect/>
          </a:stretch>
        </p:blipFill>
        <p:spPr bwMode="auto">
          <a:xfrm>
            <a:off x="1619672" y="1628800"/>
            <a:ext cx="5862017" cy="4306788"/>
          </a:xfrm>
          <a:prstGeom prst="rect">
            <a:avLst/>
          </a:prstGeom>
          <a:noFill/>
        </p:spPr>
      </p:pic>
    </p:spTree>
    <p:extLst>
      <p:ext uri="{BB962C8B-B14F-4D97-AF65-F5344CB8AC3E}">
        <p14:creationId xmlns:p14="http://schemas.microsoft.com/office/powerpoint/2010/main" val="59950911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19</a:t>
            </a:fld>
            <a:endParaRPr lang="it-IT" sz="1400" b="1">
              <a:solidFill>
                <a:srgbClr val="898989"/>
              </a:solidFill>
              <a:latin typeface="Calibri" pitchFamily="34" charset="0"/>
            </a:endParaRPr>
          </a:p>
        </p:txBody>
      </p:sp>
      <p:sp>
        <p:nvSpPr>
          <p:cNvPr id="13" name="Rectangle 3"/>
          <p:cNvSpPr>
            <a:spLocks noChangeArrowheads="1"/>
          </p:cNvSpPr>
          <p:nvPr/>
        </p:nvSpPr>
        <p:spPr bwMode="auto">
          <a:xfrm>
            <a:off x="214313" y="1340768"/>
            <a:ext cx="8713787" cy="641350"/>
          </a:xfrm>
          <a:prstGeom prst="rect">
            <a:avLst/>
          </a:prstGeom>
          <a:noFill/>
          <a:ln w="9525">
            <a:noFill/>
            <a:miter lim="800000"/>
            <a:headEnd/>
            <a:tailEnd/>
          </a:ln>
        </p:spPr>
        <p:txBody>
          <a:bodyPr>
            <a:spAutoFit/>
          </a:bodyPr>
          <a:lstStyle/>
          <a:p>
            <a:r>
              <a:rPr lang="en-US" sz="1800" b="0" dirty="0"/>
              <a:t>Theoretical Love- and Rayleigh-wave</a:t>
            </a:r>
            <a:r>
              <a:rPr lang="en-US" sz="1800" dirty="0"/>
              <a:t> </a:t>
            </a:r>
            <a:r>
              <a:rPr lang="it-IT" sz="1800" b="0"/>
              <a:t>dispersion </a:t>
            </a:r>
            <a:r>
              <a:rPr lang="en-US" sz="1800" b="0"/>
              <a:t>curves </a:t>
            </a:r>
            <a:r>
              <a:rPr lang="en-US" sz="1800" b="0" dirty="0"/>
              <a:t>computed for the PREM model with anisotropy</a:t>
            </a:r>
          </a:p>
        </p:txBody>
      </p:sp>
      <p:pic>
        <p:nvPicPr>
          <p:cNvPr id="17" name="Picture 2"/>
          <p:cNvPicPr>
            <a:picLocks noChangeAspect="1" noChangeArrowheads="1"/>
          </p:cNvPicPr>
          <p:nvPr/>
        </p:nvPicPr>
        <p:blipFill>
          <a:blip r:embed="rId3" cstate="print"/>
          <a:srcRect/>
          <a:stretch>
            <a:fillRect/>
          </a:stretch>
        </p:blipFill>
        <p:spPr bwMode="auto">
          <a:xfrm>
            <a:off x="325313" y="2276872"/>
            <a:ext cx="8639175" cy="4162425"/>
          </a:xfrm>
          <a:prstGeom prst="rect">
            <a:avLst/>
          </a:prstGeom>
          <a:noFill/>
          <a:ln w="9525">
            <a:noFill/>
            <a:miter lim="800000"/>
            <a:headEnd/>
            <a:tailEnd/>
          </a:ln>
        </p:spPr>
      </p:pic>
    </p:spTree>
    <p:extLst>
      <p:ext uri="{BB962C8B-B14F-4D97-AF65-F5344CB8AC3E}">
        <p14:creationId xmlns:p14="http://schemas.microsoft.com/office/powerpoint/2010/main" val="410233094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520259"/>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a:t>
            </a:fld>
            <a:endParaRPr lang="it-IT" sz="1400" b="1">
              <a:solidFill>
                <a:srgbClr val="898989"/>
              </a:solidFill>
              <a:latin typeface="Calibri" pitchFamily="34" charset="0"/>
            </a:endParaRPr>
          </a:p>
        </p:txBody>
      </p:sp>
      <p:sp>
        <p:nvSpPr>
          <p:cNvPr id="11" name="Rectangle 3"/>
          <p:cNvSpPr>
            <a:spLocks noChangeArrowheads="1"/>
          </p:cNvSpPr>
          <p:nvPr/>
        </p:nvSpPr>
        <p:spPr bwMode="auto">
          <a:xfrm>
            <a:off x="107504" y="1510913"/>
            <a:ext cx="8856984" cy="2062103"/>
          </a:xfrm>
          <a:prstGeom prst="rect">
            <a:avLst/>
          </a:prstGeom>
          <a:noFill/>
          <a:ln w="9525">
            <a:noFill/>
            <a:miter lim="800000"/>
            <a:headEnd/>
            <a:tailEnd/>
          </a:ln>
        </p:spPr>
        <p:txBody>
          <a:bodyPr wrap="square">
            <a:spAutoFit/>
          </a:bodyPr>
          <a:lstStyle/>
          <a:p>
            <a:pPr algn="just">
              <a:buFontTx/>
              <a:buChar char="•"/>
            </a:pPr>
            <a:r>
              <a:rPr lang="en-US" sz="1600" b="0" dirty="0"/>
              <a:t>  In 1885 Lord Rayleigh described the propagation of a surface wave along the free surface of a semi-</a:t>
            </a:r>
            <a:r>
              <a:rPr lang="en-US" sz="1600" b="0" dirty="0" err="1"/>
              <a:t>infinit</a:t>
            </a:r>
            <a:r>
              <a:rPr lang="en-US" sz="1600" b="0" dirty="0"/>
              <a:t> elastic half-space. The particles in the </a:t>
            </a:r>
            <a:r>
              <a:rPr lang="en-US" sz="1600" b="0" dirty="0" err="1"/>
              <a:t>wavefront</a:t>
            </a:r>
            <a:r>
              <a:rPr lang="en-US" sz="1600" b="0" dirty="0"/>
              <a:t> of the Rayleigh wave are polarized to vibrate in the vertical plane. The resulting particle motion can be regarded as a combination of the P- and SV-vibrations. </a:t>
            </a:r>
          </a:p>
          <a:p>
            <a:pPr algn="just">
              <a:buFontTx/>
              <a:buChar char="•"/>
            </a:pPr>
            <a:endParaRPr lang="en-US" sz="1600" b="0" dirty="0"/>
          </a:p>
          <a:p>
            <a:pPr algn="just">
              <a:buFontTx/>
              <a:buChar char="•"/>
            </a:pPr>
            <a:r>
              <a:rPr lang="en-US" sz="1600" b="0" dirty="0"/>
              <a:t> If the direction of propagation of the Rayleigh wave is to the right of the viewer, the particle motion describes a retrograde ellipse in the vertical plane with its major axis vertical and minor axis in the direction of wave propagation.</a:t>
            </a:r>
          </a:p>
        </p:txBody>
      </p:sp>
      <p:pic>
        <p:nvPicPr>
          <p:cNvPr id="12" name="Picture 4"/>
          <p:cNvPicPr>
            <a:picLocks noChangeAspect="1" noChangeArrowheads="1"/>
          </p:cNvPicPr>
          <p:nvPr/>
        </p:nvPicPr>
        <p:blipFill>
          <a:blip r:embed="rId3" cstate="print"/>
          <a:srcRect/>
          <a:stretch>
            <a:fillRect/>
          </a:stretch>
        </p:blipFill>
        <p:spPr bwMode="auto">
          <a:xfrm>
            <a:off x="3275856" y="3501007"/>
            <a:ext cx="3308726" cy="2468165"/>
          </a:xfrm>
          <a:prstGeom prst="rect">
            <a:avLst/>
          </a:prstGeom>
          <a:noFill/>
          <a:ln w="9525">
            <a:solidFill>
              <a:schemeClr val="tx1"/>
            </a:solidFill>
            <a:miter lim="800000"/>
            <a:headEnd/>
            <a:tailEnd/>
          </a:ln>
          <a:effectLst/>
        </p:spPr>
      </p:pic>
      <p:sp>
        <p:nvSpPr>
          <p:cNvPr id="13" name="Rectangle 5"/>
          <p:cNvSpPr>
            <a:spLocks noChangeArrowheads="1"/>
          </p:cNvSpPr>
          <p:nvPr/>
        </p:nvSpPr>
        <p:spPr bwMode="auto">
          <a:xfrm>
            <a:off x="179512" y="6041181"/>
            <a:ext cx="8856662" cy="825500"/>
          </a:xfrm>
          <a:prstGeom prst="rect">
            <a:avLst/>
          </a:prstGeom>
          <a:noFill/>
          <a:ln w="9525">
            <a:noFill/>
            <a:miter lim="800000"/>
            <a:headEnd/>
            <a:tailEnd/>
          </a:ln>
        </p:spPr>
        <p:txBody>
          <a:bodyPr>
            <a:spAutoFit/>
          </a:bodyPr>
          <a:lstStyle/>
          <a:p>
            <a:pPr algn="just">
              <a:buFontTx/>
              <a:buChar char="•"/>
            </a:pPr>
            <a:r>
              <a:rPr lang="en-US" sz="1600" b="0" dirty="0"/>
              <a:t>  If Poisson’s relation holds for a solid (i.e., Poisson’s ratio </a:t>
            </a:r>
            <a:r>
              <a:rPr lang="en-US" sz="1600" b="0" dirty="0">
                <a:sym typeface="Symbol" pitchFamily="18" charset="2"/>
              </a:rPr>
              <a:t>=</a:t>
            </a:r>
            <a:r>
              <a:rPr lang="en-US" sz="1600" b="0" dirty="0"/>
              <a:t>0.25) the theory of Rayleigh waves gives a speed (V</a:t>
            </a:r>
            <a:r>
              <a:rPr lang="en-US" sz="1600" b="0" baseline="-25000" dirty="0"/>
              <a:t>LR</a:t>
            </a:r>
            <a:r>
              <a:rPr lang="en-US" sz="1600" b="0" dirty="0"/>
              <a:t>) equal to 0.9194 of the speed </a:t>
            </a:r>
            <a:r>
              <a:rPr lang="en-US" sz="1600" b="0" dirty="0">
                <a:sym typeface="Symbol" pitchFamily="18" charset="2"/>
              </a:rPr>
              <a:t> </a:t>
            </a:r>
            <a:r>
              <a:rPr lang="en-US" sz="1600" b="0" dirty="0"/>
              <a:t>of S-waves. This is approximately the case in the Earth</a:t>
            </a:r>
          </a:p>
        </p:txBody>
      </p:sp>
      <p:sp>
        <p:nvSpPr>
          <p:cNvPr id="7" name="Rectangle 2"/>
          <p:cNvSpPr>
            <a:spLocks noChangeArrowheads="1"/>
          </p:cNvSpPr>
          <p:nvPr/>
        </p:nvSpPr>
        <p:spPr bwMode="auto">
          <a:xfrm>
            <a:off x="251520" y="1028155"/>
            <a:ext cx="8675687" cy="528637"/>
          </a:xfrm>
          <a:prstGeom prst="rect">
            <a:avLst/>
          </a:prstGeom>
          <a:noFill/>
          <a:ln w="9525">
            <a:solidFill>
              <a:schemeClr val="tx1"/>
            </a:solidFill>
            <a:miter lim="800000"/>
            <a:headEnd/>
            <a:tailEnd/>
          </a:ln>
        </p:spPr>
        <p:txBody>
          <a:bodyPr>
            <a:spAutoFit/>
          </a:bodyPr>
          <a:lstStyle/>
          <a:p>
            <a:pPr algn="ctr" eaLnBrk="0" hangingPunct="0"/>
            <a:r>
              <a:rPr lang="en-US" sz="2800" b="0" dirty="0">
                <a:ea typeface="ＭＳ Ｐゴシック" pitchFamily="34" charset="-128"/>
              </a:rPr>
              <a:t>Rayleigh waves</a:t>
            </a:r>
          </a:p>
        </p:txBody>
      </p:sp>
    </p:spTree>
    <p:extLst>
      <p:ext uri="{BB962C8B-B14F-4D97-AF65-F5344CB8AC3E}">
        <p14:creationId xmlns:p14="http://schemas.microsoft.com/office/powerpoint/2010/main" val="148423102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1520" y="2132856"/>
            <a:ext cx="8640960" cy="646331"/>
          </a:xfrm>
          <a:prstGeom prst="rect">
            <a:avLst/>
          </a:prstGeom>
          <a:noFill/>
        </p:spPr>
        <p:txBody>
          <a:bodyPr wrap="square" rtlCol="0">
            <a:spAutoFit/>
          </a:bodyPr>
          <a:lstStyle/>
          <a:p>
            <a:pPr algn="just"/>
            <a:endParaRPr lang="it-IT" dirty="0"/>
          </a:p>
          <a:p>
            <a:pPr algn="just"/>
            <a:endParaRPr lang="it-IT" dirty="0"/>
          </a:p>
        </p:txBody>
      </p:sp>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20</a:t>
            </a:fld>
            <a:endParaRPr lang="it-IT" sz="1400" b="1" dirty="0"/>
          </a:p>
        </p:txBody>
      </p:sp>
      <p:sp>
        <p:nvSpPr>
          <p:cNvPr id="11" name="TextBox 10"/>
          <p:cNvSpPr txBox="1"/>
          <p:nvPr/>
        </p:nvSpPr>
        <p:spPr>
          <a:xfrm>
            <a:off x="107504" y="6024190"/>
            <a:ext cx="8784976" cy="1077218"/>
          </a:xfrm>
          <a:prstGeom prst="rect">
            <a:avLst/>
          </a:prstGeom>
          <a:noFill/>
        </p:spPr>
        <p:txBody>
          <a:bodyPr wrap="square" rtlCol="0">
            <a:spAutoFit/>
          </a:bodyPr>
          <a:lstStyle/>
          <a:p>
            <a:pPr algn="just"/>
            <a:r>
              <a:rPr lang="it-IT" sz="1600" dirty="0"/>
              <a:t>Curve di dispersione  per la velocità di gruppo per le onde fondamentali di Rayleigh e di Love che hanno viaggiato lungo un percorso oceanico e continentale.</a:t>
            </a:r>
          </a:p>
          <a:p>
            <a:pPr algn="just"/>
            <a:endParaRPr lang="it-IT" sz="1600" dirty="0"/>
          </a:p>
          <a:p>
            <a:pPr algn="ctr"/>
            <a:endParaRPr lang="it-IT" sz="1600" dirty="0"/>
          </a:p>
        </p:txBody>
      </p:sp>
      <p:pic>
        <p:nvPicPr>
          <p:cNvPr id="27650" name="Picture 2"/>
          <p:cNvPicPr>
            <a:picLocks noChangeAspect="1" noChangeArrowheads="1"/>
          </p:cNvPicPr>
          <p:nvPr/>
        </p:nvPicPr>
        <p:blipFill>
          <a:blip r:embed="rId2" cstate="print"/>
          <a:srcRect/>
          <a:stretch>
            <a:fillRect/>
          </a:stretch>
        </p:blipFill>
        <p:spPr bwMode="auto">
          <a:xfrm>
            <a:off x="539552" y="1196752"/>
            <a:ext cx="8079536" cy="4738663"/>
          </a:xfrm>
          <a:prstGeom prst="rect">
            <a:avLst/>
          </a:prstGeom>
          <a:noFill/>
          <a:ln w="9525">
            <a:noFill/>
            <a:miter lim="800000"/>
            <a:headEnd/>
            <a:tailEnd/>
          </a:ln>
        </p:spPr>
      </p:pic>
    </p:spTree>
    <p:extLst>
      <p:ext uri="{BB962C8B-B14F-4D97-AF65-F5344CB8AC3E}">
        <p14:creationId xmlns:p14="http://schemas.microsoft.com/office/powerpoint/2010/main" val="3898909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21</a:t>
            </a:fld>
            <a:endParaRPr lang="it-IT" sz="1400" b="1">
              <a:solidFill>
                <a:srgbClr val="898989"/>
              </a:solidFill>
              <a:latin typeface="Calibri" pitchFamily="34" charset="0"/>
            </a:endParaRPr>
          </a:p>
        </p:txBody>
      </p:sp>
      <p:sp>
        <p:nvSpPr>
          <p:cNvPr id="10" name="Rectangle 3"/>
          <p:cNvSpPr>
            <a:spLocks noChangeArrowheads="1"/>
          </p:cNvSpPr>
          <p:nvPr/>
        </p:nvSpPr>
        <p:spPr bwMode="auto">
          <a:xfrm>
            <a:off x="214313" y="1355284"/>
            <a:ext cx="8678167" cy="1569660"/>
          </a:xfrm>
          <a:prstGeom prst="rect">
            <a:avLst/>
          </a:prstGeom>
          <a:noFill/>
          <a:ln w="9525">
            <a:noFill/>
            <a:miter lim="800000"/>
            <a:headEnd/>
            <a:tailEnd/>
          </a:ln>
        </p:spPr>
        <p:txBody>
          <a:bodyPr wrap="square">
            <a:spAutoFit/>
          </a:bodyPr>
          <a:lstStyle/>
          <a:p>
            <a:pPr algn="just">
              <a:buFontTx/>
              <a:buChar char="•"/>
            </a:pPr>
            <a:r>
              <a:rPr lang="en-US" sz="1600" b="0" dirty="0"/>
              <a:t>They differ for Love and Rayleigh waves depend on the velocity-depth structure of the Earth along the considered segment of the travel path </a:t>
            </a:r>
          </a:p>
          <a:p>
            <a:pPr algn="just">
              <a:buFontTx/>
              <a:buChar char="•"/>
            </a:pPr>
            <a:endParaRPr lang="en-US" sz="1600" b="0" dirty="0"/>
          </a:p>
          <a:p>
            <a:pPr algn="just">
              <a:buFontTx/>
              <a:buChar char="•"/>
            </a:pPr>
            <a:r>
              <a:rPr lang="en-US" sz="1600" b="0" dirty="0"/>
              <a:t> Thus, from the inversion of surface wave dispersion data, information on the shear-wave velocity structure of the crust, and, when using periods up to about 500 s (mantle surface waves), even of the upper mantle and transition zone can be derived. </a:t>
            </a:r>
          </a:p>
        </p:txBody>
      </p:sp>
      <p:pic>
        <p:nvPicPr>
          <p:cNvPr id="11" name="Picture 6"/>
          <p:cNvPicPr>
            <a:picLocks noChangeAspect="1" noChangeArrowheads="1"/>
          </p:cNvPicPr>
          <p:nvPr/>
        </p:nvPicPr>
        <p:blipFill>
          <a:blip r:embed="rId3" cstate="print"/>
          <a:srcRect/>
          <a:stretch>
            <a:fillRect/>
          </a:stretch>
        </p:blipFill>
        <p:spPr bwMode="auto">
          <a:xfrm>
            <a:off x="2483768" y="3212976"/>
            <a:ext cx="5040560" cy="339229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41254343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15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5589" t="27795" r="51186" b="4163"/>
          <a:stretch/>
        </p:blipFill>
        <p:spPr>
          <a:xfrm rot="-5400000">
            <a:off x="1930041" y="-337753"/>
            <a:ext cx="5067894" cy="8424936"/>
          </a:xfrm>
          <a:prstGeom prst="rect">
            <a:avLst/>
          </a:prstGeom>
        </p:spPr>
      </p:pic>
    </p:spTree>
    <p:extLst>
      <p:ext uri="{BB962C8B-B14F-4D97-AF65-F5344CB8AC3E}">
        <p14:creationId xmlns:p14="http://schemas.microsoft.com/office/powerpoint/2010/main" val="3652037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1"/>
          </p:nvPr>
        </p:nvSpPr>
        <p:spPr/>
        <p:txBody>
          <a:bodyPr/>
          <a:lstStyle/>
          <a:p>
            <a:fld id="{1085DE87-C515-4485-B35B-A1D496760DEA}" type="slidenum">
              <a:rPr lang="it-IT" smtClean="0"/>
              <a:pPr/>
              <a:t>23</a:t>
            </a:fld>
            <a:endParaRPr lang="it-IT"/>
          </a:p>
        </p:txBody>
      </p:sp>
      <p:pic>
        <p:nvPicPr>
          <p:cNvPr id="4" name="Picture 3" descr="scan0160.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6774" t="38857" r="50389" b="9796"/>
          <a:stretch/>
        </p:blipFill>
        <p:spPr>
          <a:xfrm rot="10800000">
            <a:off x="251520" y="1340768"/>
            <a:ext cx="3837832" cy="4896544"/>
          </a:xfrm>
          <a:prstGeom prst="rect">
            <a:avLst/>
          </a:prstGeom>
        </p:spPr>
      </p:pic>
      <p:pic>
        <p:nvPicPr>
          <p:cNvPr id="5" name="Picture 4" descr="scan016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6376" t="34734" r="49212" b="11143"/>
          <a:stretch/>
        </p:blipFill>
        <p:spPr>
          <a:xfrm rot="10800000">
            <a:off x="4283968" y="1340768"/>
            <a:ext cx="3892125" cy="4896544"/>
          </a:xfrm>
          <a:prstGeom prst="rect">
            <a:avLst/>
          </a:prstGeom>
        </p:spPr>
      </p:pic>
    </p:spTree>
    <p:extLst>
      <p:ext uri="{BB962C8B-B14F-4D97-AF65-F5344CB8AC3E}">
        <p14:creationId xmlns:p14="http://schemas.microsoft.com/office/powerpoint/2010/main" val="1427265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157.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7713" t="20857" r="44488" b="4204"/>
          <a:stretch/>
        </p:blipFill>
        <p:spPr>
          <a:xfrm rot="10800000">
            <a:off x="4860032" y="1412776"/>
            <a:ext cx="4176464" cy="4698522"/>
          </a:xfrm>
          <a:prstGeom prst="rect">
            <a:avLst/>
          </a:prstGeom>
        </p:spPr>
      </p:pic>
      <p:pic>
        <p:nvPicPr>
          <p:cNvPr id="3" name="Picture 2" descr="scan0156.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0076" t="25021" r="42124" b="2817"/>
          <a:stretch/>
        </p:blipFill>
        <p:spPr>
          <a:xfrm rot="10800000">
            <a:off x="107504" y="1556792"/>
            <a:ext cx="4104456" cy="4446494"/>
          </a:xfrm>
          <a:prstGeom prst="rect">
            <a:avLst/>
          </a:prstGeom>
        </p:spPr>
      </p:pic>
    </p:spTree>
    <p:extLst>
      <p:ext uri="{BB962C8B-B14F-4D97-AF65-F5344CB8AC3E}">
        <p14:creationId xmlns:p14="http://schemas.microsoft.com/office/powerpoint/2010/main" val="463853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1"/>
          </p:nvPr>
        </p:nvSpPr>
        <p:spPr/>
        <p:txBody>
          <a:bodyPr/>
          <a:lstStyle/>
          <a:p>
            <a:fld id="{1085DE87-C515-4485-B35B-A1D496760DEA}" type="slidenum">
              <a:rPr lang="it-IT" smtClean="0"/>
              <a:pPr/>
              <a:t>25</a:t>
            </a:fld>
            <a:endParaRPr lang="it-IT"/>
          </a:p>
        </p:txBody>
      </p:sp>
      <p:pic>
        <p:nvPicPr>
          <p:cNvPr id="3" name="Picture 2" descr="scan0159.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7951" t="48612" r="50787" b="37510"/>
          <a:stretch/>
        </p:blipFill>
        <p:spPr>
          <a:xfrm rot="10800000">
            <a:off x="899592" y="2420888"/>
            <a:ext cx="7193599" cy="2664296"/>
          </a:xfrm>
          <a:prstGeom prst="rect">
            <a:avLst/>
          </a:prstGeom>
        </p:spPr>
      </p:pic>
    </p:spTree>
    <p:extLst>
      <p:ext uri="{BB962C8B-B14F-4D97-AF65-F5344CB8AC3E}">
        <p14:creationId xmlns:p14="http://schemas.microsoft.com/office/powerpoint/2010/main" val="1114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1"/>
          </p:nvPr>
        </p:nvSpPr>
        <p:spPr/>
        <p:txBody>
          <a:bodyPr/>
          <a:lstStyle/>
          <a:p>
            <a:fld id="{1085DE87-C515-4485-B35B-A1D496760DEA}" type="slidenum">
              <a:rPr lang="it-IT" smtClean="0"/>
              <a:pPr/>
              <a:t>26</a:t>
            </a:fld>
            <a:endParaRPr lang="it-IT"/>
          </a:p>
        </p:txBody>
      </p:sp>
      <p:pic>
        <p:nvPicPr>
          <p:cNvPr id="4" name="Picture 3" descr="scan0160.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6774" t="38857" r="50389" b="9796"/>
          <a:stretch/>
        </p:blipFill>
        <p:spPr>
          <a:xfrm rot="10800000">
            <a:off x="251520" y="1340768"/>
            <a:ext cx="3837832" cy="4896544"/>
          </a:xfrm>
          <a:prstGeom prst="rect">
            <a:avLst/>
          </a:prstGeom>
        </p:spPr>
      </p:pic>
      <p:pic>
        <p:nvPicPr>
          <p:cNvPr id="5" name="Picture 4" descr="scan016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6376" t="34734" r="49212" b="11143"/>
          <a:stretch/>
        </p:blipFill>
        <p:spPr>
          <a:xfrm rot="10800000">
            <a:off x="4283968" y="1340768"/>
            <a:ext cx="3892125" cy="4896544"/>
          </a:xfrm>
          <a:prstGeom prst="rect">
            <a:avLst/>
          </a:prstGeom>
        </p:spPr>
      </p:pic>
    </p:spTree>
    <p:extLst>
      <p:ext uri="{BB962C8B-B14F-4D97-AF65-F5344CB8AC3E}">
        <p14:creationId xmlns:p14="http://schemas.microsoft.com/office/powerpoint/2010/main" val="1535571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27</a:t>
            </a:fld>
            <a:endParaRPr lang="it-IT" sz="1400" b="1">
              <a:solidFill>
                <a:srgbClr val="898989"/>
              </a:solidFill>
              <a:latin typeface="Calibri" pitchFamily="34" charset="0"/>
            </a:endParaRPr>
          </a:p>
        </p:txBody>
      </p:sp>
      <p:sp>
        <p:nvSpPr>
          <p:cNvPr id="13" name="Rectangle 3"/>
          <p:cNvSpPr>
            <a:spLocks noChangeArrowheads="1"/>
          </p:cNvSpPr>
          <p:nvPr/>
        </p:nvSpPr>
        <p:spPr bwMode="auto">
          <a:xfrm>
            <a:off x="251271" y="1712997"/>
            <a:ext cx="8785225" cy="4524315"/>
          </a:xfrm>
          <a:prstGeom prst="rect">
            <a:avLst/>
          </a:prstGeom>
          <a:noFill/>
          <a:ln w="9525">
            <a:noFill/>
            <a:miter lim="800000"/>
            <a:headEnd/>
            <a:tailEnd/>
          </a:ln>
        </p:spPr>
        <p:txBody>
          <a:bodyPr wrap="square">
            <a:spAutoFit/>
          </a:bodyPr>
          <a:lstStyle/>
          <a:p>
            <a:pPr algn="just">
              <a:buFontTx/>
              <a:buChar char="•"/>
            </a:pPr>
            <a:r>
              <a:rPr lang="en-US" sz="1600" b="0" dirty="0"/>
              <a:t> The analysis of surface waves in terms of a flat Earth model is adequate at short periods, but becomes progressively less satisfactory at longer periods. Curvature of the Earth influences the dispersion and must be taken into account.  A more general approach is to consider the modes of free oscillation.</a:t>
            </a:r>
          </a:p>
          <a:p>
            <a:pPr algn="just">
              <a:buFontTx/>
              <a:buChar char="•"/>
            </a:pPr>
            <a:endParaRPr lang="en-US" sz="1600" b="0" dirty="0"/>
          </a:p>
          <a:p>
            <a:pPr algn="just">
              <a:buFontTx/>
              <a:buChar char="•"/>
            </a:pPr>
            <a:r>
              <a:rPr lang="en-US" sz="1600" b="0" dirty="0"/>
              <a:t> When a bell is struck with a hammer, it vibrates freely at a number of natural frequencies. The combination of natural oscillations that are excited gives each bell its particular sonority. In an analogous way, the sudden release of energy in a very large earthquake can set the entire Earth into vibration, with natural frequencies of oscillation that are determined by the elastic properties and structure of the Earth’s interior. The free oscillations involve three-dimensional deformation of the Earth’s spherical shape and can be quite complex</a:t>
            </a:r>
          </a:p>
          <a:p>
            <a:pPr algn="just">
              <a:buFontTx/>
              <a:buChar char="•"/>
            </a:pPr>
            <a:endParaRPr lang="en-US" sz="1600" b="0" dirty="0"/>
          </a:p>
          <a:p>
            <a:pPr algn="just">
              <a:buFontTx/>
              <a:buChar char="•"/>
            </a:pPr>
            <a:r>
              <a:rPr lang="en-US" sz="1600" b="0" dirty="0"/>
              <a:t>  Before discussing the Earth’s free oscillations it is worth reviewing some concepts of vibrating systems that can be learned from the one-dimensional excitation of a vibrating string that is fixed at both ends.</a:t>
            </a:r>
          </a:p>
          <a:p>
            <a:pPr algn="just">
              <a:buFontTx/>
              <a:buChar char="•"/>
            </a:pPr>
            <a:endParaRPr lang="en-US" sz="1600" b="0" dirty="0"/>
          </a:p>
          <a:p>
            <a:pPr algn="just">
              <a:buFontTx/>
              <a:buChar char="•"/>
            </a:pPr>
            <a:r>
              <a:rPr lang="en-US" sz="1600" b="0" dirty="0"/>
              <a:t> Any complicated vibration of the string can be represented by the superposition of a number of simpler vibrations, called the normal modes of vibration. These arise when travelling waves reflected from the boundaries at the ends of the string interfere with each other to give a standing wave.</a:t>
            </a:r>
          </a:p>
          <a:p>
            <a:endParaRPr lang="en-US" sz="1600" b="0" dirty="0"/>
          </a:p>
        </p:txBody>
      </p:sp>
      <p:sp>
        <p:nvSpPr>
          <p:cNvPr id="5" name="Rectangle 2"/>
          <p:cNvSpPr>
            <a:spLocks noChangeArrowheads="1"/>
          </p:cNvSpPr>
          <p:nvPr/>
        </p:nvSpPr>
        <p:spPr bwMode="auto">
          <a:xfrm>
            <a:off x="251520" y="1028155"/>
            <a:ext cx="8675687" cy="528637"/>
          </a:xfrm>
          <a:prstGeom prst="rect">
            <a:avLst/>
          </a:prstGeom>
          <a:noFill/>
          <a:ln w="9525">
            <a:solidFill>
              <a:schemeClr val="tx1"/>
            </a:solidFill>
            <a:miter lim="800000"/>
            <a:headEnd/>
            <a:tailEnd/>
          </a:ln>
        </p:spPr>
        <p:txBody>
          <a:bodyPr>
            <a:spAutoFit/>
          </a:bodyPr>
          <a:lstStyle/>
          <a:p>
            <a:pPr algn="ctr" eaLnBrk="0" hangingPunct="0"/>
            <a:r>
              <a:rPr lang="en-US" sz="2800" b="0" dirty="0">
                <a:ea typeface="ＭＳ Ｐゴシック" pitchFamily="34" charset="-128"/>
              </a:rPr>
              <a:t>Normal modes</a:t>
            </a:r>
          </a:p>
        </p:txBody>
      </p:sp>
    </p:spTree>
    <p:extLst>
      <p:ext uri="{BB962C8B-B14F-4D97-AF65-F5344CB8AC3E}">
        <p14:creationId xmlns:p14="http://schemas.microsoft.com/office/powerpoint/2010/main" val="94916083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28</a:t>
            </a:fld>
            <a:endParaRPr lang="it-IT" sz="1400" b="1">
              <a:solidFill>
                <a:srgbClr val="898989"/>
              </a:solidFill>
              <a:latin typeface="Calibri" pitchFamily="34" charset="0"/>
            </a:endParaRPr>
          </a:p>
        </p:txBody>
      </p:sp>
      <p:pic>
        <p:nvPicPr>
          <p:cNvPr id="12" name="Picture 9"/>
          <p:cNvPicPr>
            <a:picLocks noChangeAspect="1" noChangeArrowheads="1"/>
          </p:cNvPicPr>
          <p:nvPr/>
        </p:nvPicPr>
        <p:blipFill>
          <a:blip r:embed="rId3" cstate="print"/>
          <a:srcRect b="1974"/>
          <a:stretch>
            <a:fillRect/>
          </a:stretch>
        </p:blipFill>
        <p:spPr bwMode="auto">
          <a:xfrm>
            <a:off x="971600" y="1412776"/>
            <a:ext cx="6912768" cy="4816152"/>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3896839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1520" y="2132856"/>
            <a:ext cx="8640960" cy="646331"/>
          </a:xfrm>
          <a:prstGeom prst="rect">
            <a:avLst/>
          </a:prstGeom>
          <a:noFill/>
        </p:spPr>
        <p:txBody>
          <a:bodyPr wrap="square" rtlCol="0">
            <a:spAutoFit/>
          </a:bodyPr>
          <a:lstStyle/>
          <a:p>
            <a:pPr algn="just"/>
            <a:endParaRPr lang="it-IT" dirty="0"/>
          </a:p>
          <a:p>
            <a:pPr algn="just"/>
            <a:endParaRPr lang="it-IT" dirty="0"/>
          </a:p>
        </p:txBody>
      </p:sp>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29</a:t>
            </a:fld>
            <a:endParaRPr lang="it-IT" sz="1400" b="1" dirty="0"/>
          </a:p>
        </p:txBody>
      </p:sp>
      <p:sp>
        <p:nvSpPr>
          <p:cNvPr id="12" name="TextBox 11"/>
          <p:cNvSpPr txBox="1"/>
          <p:nvPr/>
        </p:nvSpPr>
        <p:spPr>
          <a:xfrm>
            <a:off x="73289" y="1124744"/>
            <a:ext cx="8963207" cy="1477328"/>
          </a:xfrm>
          <a:prstGeom prst="rect">
            <a:avLst/>
          </a:prstGeom>
          <a:noFill/>
        </p:spPr>
        <p:txBody>
          <a:bodyPr wrap="square" rtlCol="0">
            <a:spAutoFit/>
          </a:bodyPr>
          <a:lstStyle/>
          <a:p>
            <a:pPr algn="just"/>
            <a:r>
              <a:rPr lang="it-IT" dirty="0"/>
              <a:t>Le onde di superficie hanno velocità minore delle onde P ed S, per cui il loro arrivo in una stazione è successivo a quelle delle onde di corpo. La loro ampiezza è però molto maggiore delle onde di corpo. </a:t>
            </a:r>
          </a:p>
          <a:p>
            <a:pPr algn="just"/>
            <a:r>
              <a:rPr lang="it-IT" dirty="0"/>
              <a:t>La loro maggiore ampiezza è spiegata dal fatto che le onde di superficie hanno fronti d’onda cilindrici (a) quello delle onde di corpo sferico (b). </a:t>
            </a:r>
          </a:p>
        </p:txBody>
      </p:sp>
      <p:graphicFrame>
        <p:nvGraphicFramePr>
          <p:cNvPr id="2051" name="Object 7"/>
          <p:cNvGraphicFramePr>
            <a:graphicFrameLocks noChangeAspect="1"/>
          </p:cNvGraphicFramePr>
          <p:nvPr/>
        </p:nvGraphicFramePr>
        <p:xfrm>
          <a:off x="3563888" y="4221088"/>
          <a:ext cx="1224136" cy="314749"/>
        </p:xfrm>
        <a:graphic>
          <a:graphicData uri="http://schemas.openxmlformats.org/presentationml/2006/ole">
            <mc:AlternateContent xmlns:mc="http://schemas.openxmlformats.org/markup-compatibility/2006">
              <mc:Choice xmlns:v="urn:schemas-microsoft-com:vml" Requires="v">
                <p:oleObj spid="_x0000_s111663" name="Equation" r:id="rId3" imgW="889000" imgH="228600" progId="Equation.3">
                  <p:embed/>
                </p:oleObj>
              </mc:Choice>
              <mc:Fallback>
                <p:oleObj name="Equation" r:id="rId3" imgW="8890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4221088"/>
                        <a:ext cx="1224136" cy="3147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5" name="Group 24"/>
          <p:cNvGrpSpPr/>
          <p:nvPr/>
        </p:nvGrpSpPr>
        <p:grpSpPr>
          <a:xfrm>
            <a:off x="395536" y="2492896"/>
            <a:ext cx="8226495" cy="1627560"/>
            <a:chOff x="395536" y="2492896"/>
            <a:chExt cx="8226495" cy="1627560"/>
          </a:xfrm>
        </p:grpSpPr>
        <p:pic>
          <p:nvPicPr>
            <p:cNvPr id="2052" name="Picture 4"/>
            <p:cNvPicPr>
              <a:picLocks noChangeAspect="1" noChangeArrowheads="1"/>
            </p:cNvPicPr>
            <p:nvPr/>
          </p:nvPicPr>
          <p:blipFill>
            <a:blip r:embed="rId5" cstate="print"/>
            <a:srcRect/>
            <a:stretch>
              <a:fillRect/>
            </a:stretch>
          </p:blipFill>
          <p:spPr bwMode="auto">
            <a:xfrm>
              <a:off x="5148064" y="2811983"/>
              <a:ext cx="1939455" cy="1265089"/>
            </a:xfrm>
            <a:prstGeom prst="rect">
              <a:avLst/>
            </a:prstGeom>
            <a:noFill/>
            <a:ln w="9525">
              <a:noFill/>
              <a:miter lim="800000"/>
              <a:headEnd/>
              <a:tailEnd/>
            </a:ln>
          </p:spPr>
        </p:pic>
        <p:pic>
          <p:nvPicPr>
            <p:cNvPr id="16" name="Picture 3" descr="att"/>
            <p:cNvPicPr>
              <a:picLocks noChangeAspect="1" noChangeArrowheads="1"/>
            </p:cNvPicPr>
            <p:nvPr/>
          </p:nvPicPr>
          <p:blipFill>
            <a:blip r:embed="rId6" cstate="print"/>
            <a:srcRect/>
            <a:stretch>
              <a:fillRect/>
            </a:stretch>
          </p:blipFill>
          <p:spPr bwMode="auto">
            <a:xfrm>
              <a:off x="7308304" y="2564904"/>
              <a:ext cx="1313727" cy="1483544"/>
            </a:xfrm>
            <a:prstGeom prst="rect">
              <a:avLst/>
            </a:prstGeom>
            <a:noFill/>
            <a:ln w="9525">
              <a:noFill/>
              <a:miter lim="800000"/>
              <a:headEnd/>
              <a:tailEnd/>
            </a:ln>
          </p:spPr>
        </p:pic>
        <p:pic>
          <p:nvPicPr>
            <p:cNvPr id="11" name="Picture 3" descr="att"/>
            <p:cNvPicPr>
              <a:picLocks noChangeAspect="1" noChangeArrowheads="1"/>
            </p:cNvPicPr>
            <p:nvPr/>
          </p:nvPicPr>
          <p:blipFill>
            <a:blip r:embed="rId6" cstate="print"/>
            <a:srcRect/>
            <a:stretch>
              <a:fillRect/>
            </a:stretch>
          </p:blipFill>
          <p:spPr bwMode="auto">
            <a:xfrm>
              <a:off x="2627784" y="2636912"/>
              <a:ext cx="1313727" cy="1483544"/>
            </a:xfrm>
            <a:prstGeom prst="rect">
              <a:avLst/>
            </a:prstGeom>
            <a:noFill/>
            <a:ln w="9525">
              <a:noFill/>
              <a:miter lim="800000"/>
              <a:headEnd/>
              <a:tailEnd/>
            </a:ln>
          </p:spPr>
        </p:pic>
        <p:pic>
          <p:nvPicPr>
            <p:cNvPr id="2050" name="Picture 2"/>
            <p:cNvPicPr>
              <a:picLocks noChangeAspect="1" noChangeArrowheads="1"/>
            </p:cNvPicPr>
            <p:nvPr/>
          </p:nvPicPr>
          <p:blipFill>
            <a:blip r:embed="rId7" cstate="print"/>
            <a:srcRect/>
            <a:stretch>
              <a:fillRect/>
            </a:stretch>
          </p:blipFill>
          <p:spPr bwMode="auto">
            <a:xfrm>
              <a:off x="395536" y="2852936"/>
              <a:ext cx="2190495" cy="1163191"/>
            </a:xfrm>
            <a:prstGeom prst="rect">
              <a:avLst/>
            </a:prstGeom>
            <a:noFill/>
            <a:ln w="9525">
              <a:noFill/>
              <a:miter lim="800000"/>
              <a:headEnd/>
              <a:tailEnd/>
            </a:ln>
          </p:spPr>
        </p:pic>
        <p:sp>
          <p:nvSpPr>
            <p:cNvPr id="14" name="TextBox 13"/>
            <p:cNvSpPr txBox="1"/>
            <p:nvPr/>
          </p:nvSpPr>
          <p:spPr>
            <a:xfrm>
              <a:off x="755576" y="2492896"/>
              <a:ext cx="1982979" cy="338554"/>
            </a:xfrm>
            <a:prstGeom prst="rect">
              <a:avLst/>
            </a:prstGeom>
            <a:noFill/>
          </p:spPr>
          <p:txBody>
            <a:bodyPr wrap="none" rtlCol="0">
              <a:spAutoFit/>
            </a:bodyPr>
            <a:lstStyle/>
            <a:p>
              <a:r>
                <a:rPr lang="it-IT" sz="1600" dirty="0">
                  <a:solidFill>
                    <a:srgbClr val="FF0000"/>
                  </a:solidFill>
                </a:rPr>
                <a:t>Cylindrical wave front</a:t>
              </a:r>
            </a:p>
          </p:txBody>
        </p:sp>
        <p:sp>
          <p:nvSpPr>
            <p:cNvPr id="15" name="TextBox 14"/>
            <p:cNvSpPr txBox="1"/>
            <p:nvPr/>
          </p:nvSpPr>
          <p:spPr>
            <a:xfrm>
              <a:off x="5436096" y="2492896"/>
              <a:ext cx="1885196" cy="338554"/>
            </a:xfrm>
            <a:prstGeom prst="rect">
              <a:avLst/>
            </a:prstGeom>
            <a:noFill/>
          </p:spPr>
          <p:txBody>
            <a:bodyPr wrap="none" rtlCol="0">
              <a:spAutoFit/>
            </a:bodyPr>
            <a:lstStyle/>
            <a:p>
              <a:r>
                <a:rPr lang="it-IT" sz="1600" dirty="0">
                  <a:solidFill>
                    <a:srgbClr val="FF0000"/>
                  </a:solidFill>
                </a:rPr>
                <a:t>Spherical wave front</a:t>
              </a:r>
            </a:p>
          </p:txBody>
        </p:sp>
      </p:grpSp>
      <p:sp>
        <p:nvSpPr>
          <p:cNvPr id="17" name="Text Box 9"/>
          <p:cNvSpPr txBox="1">
            <a:spLocks noChangeArrowheads="1"/>
          </p:cNvSpPr>
          <p:nvPr/>
        </p:nvSpPr>
        <p:spPr bwMode="auto">
          <a:xfrm>
            <a:off x="323528" y="4509120"/>
            <a:ext cx="8640960" cy="338554"/>
          </a:xfrm>
          <a:prstGeom prst="rect">
            <a:avLst/>
          </a:prstGeom>
          <a:noFill/>
          <a:ln w="9525">
            <a:noFill/>
            <a:miter lim="800000"/>
            <a:headEnd/>
            <a:tailEnd/>
          </a:ln>
        </p:spPr>
        <p:txBody>
          <a:bodyPr wrap="square">
            <a:spAutoFit/>
          </a:bodyPr>
          <a:lstStyle/>
          <a:p>
            <a:pPr algn="ctr"/>
            <a:r>
              <a:rPr lang="it-IT" sz="1600" dirty="0"/>
              <a:t>Il flusso totale di energia che attraversa i fronti d’onda ad istanti successivi deve conservarsi:</a:t>
            </a:r>
          </a:p>
        </p:txBody>
      </p:sp>
      <p:sp>
        <p:nvSpPr>
          <p:cNvPr id="19" name="TextBox 18"/>
          <p:cNvSpPr txBox="1"/>
          <p:nvPr/>
        </p:nvSpPr>
        <p:spPr>
          <a:xfrm>
            <a:off x="1835696" y="3933056"/>
            <a:ext cx="5004512" cy="338554"/>
          </a:xfrm>
          <a:prstGeom prst="rect">
            <a:avLst/>
          </a:prstGeom>
          <a:noFill/>
        </p:spPr>
        <p:txBody>
          <a:bodyPr wrap="none" rtlCol="0">
            <a:spAutoFit/>
          </a:bodyPr>
          <a:lstStyle/>
          <a:p>
            <a:r>
              <a:rPr lang="it-IT" sz="1600" dirty="0"/>
              <a:t>Flusso di energia per unità di superficie ed unità di  tempo</a:t>
            </a:r>
          </a:p>
        </p:txBody>
      </p:sp>
      <p:grpSp>
        <p:nvGrpSpPr>
          <p:cNvPr id="26" name="Group 25"/>
          <p:cNvGrpSpPr/>
          <p:nvPr/>
        </p:nvGrpSpPr>
        <p:grpSpPr>
          <a:xfrm>
            <a:off x="179512" y="4941168"/>
            <a:ext cx="3888432" cy="1531913"/>
            <a:chOff x="179512" y="4941168"/>
            <a:chExt cx="3888432" cy="1531913"/>
          </a:xfrm>
        </p:grpSpPr>
        <p:graphicFrame>
          <p:nvGraphicFramePr>
            <p:cNvPr id="2055" name="Object 7"/>
            <p:cNvGraphicFramePr>
              <a:graphicFrameLocks noChangeAspect="1"/>
            </p:cNvGraphicFramePr>
            <p:nvPr/>
          </p:nvGraphicFramePr>
          <p:xfrm>
            <a:off x="179512" y="4941168"/>
            <a:ext cx="2223748" cy="1368152"/>
          </p:xfrm>
          <a:graphic>
            <a:graphicData uri="http://schemas.openxmlformats.org/presentationml/2006/ole">
              <mc:AlternateContent xmlns:mc="http://schemas.openxmlformats.org/markup-compatibility/2006">
                <mc:Choice xmlns:v="urn:schemas-microsoft-com:vml" Requires="v">
                  <p:oleObj spid="_x0000_s111664" name="Equation" r:id="rId8" imgW="1651000" imgH="1016000" progId="Equation.3">
                    <p:embed/>
                  </p:oleObj>
                </mc:Choice>
                <mc:Fallback>
                  <p:oleObj name="Equation" r:id="rId8" imgW="1651000" imgH="1016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512" y="4941168"/>
                          <a:ext cx="2223748" cy="13681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Right Arrow 23"/>
            <p:cNvSpPr/>
            <p:nvPr/>
          </p:nvSpPr>
          <p:spPr>
            <a:xfrm>
              <a:off x="2411760" y="5661248"/>
              <a:ext cx="432048" cy="196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Straight Arrow Connector 26"/>
            <p:cNvCxnSpPr/>
            <p:nvPr/>
          </p:nvCxnSpPr>
          <p:spPr>
            <a:xfrm>
              <a:off x="3419872" y="5805264"/>
              <a:ext cx="0"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851521" y="6165304"/>
              <a:ext cx="1216423" cy="307777"/>
            </a:xfrm>
            <a:prstGeom prst="rect">
              <a:avLst/>
            </a:prstGeom>
            <a:noFill/>
          </p:spPr>
          <p:txBody>
            <a:bodyPr wrap="none" rtlCol="0">
              <a:spAutoFit/>
            </a:bodyPr>
            <a:lstStyle/>
            <a:p>
              <a:r>
                <a:rPr lang="it-IT" sz="1400" dirty="0"/>
                <a:t>Surface waves</a:t>
              </a:r>
            </a:p>
          </p:txBody>
        </p:sp>
        <p:graphicFrame>
          <p:nvGraphicFramePr>
            <p:cNvPr id="31" name="Object 30"/>
            <p:cNvGraphicFramePr>
              <a:graphicFrameLocks noChangeAspect="1"/>
            </p:cNvGraphicFramePr>
            <p:nvPr/>
          </p:nvGraphicFramePr>
          <p:xfrm>
            <a:off x="3059831" y="5157192"/>
            <a:ext cx="818513" cy="491108"/>
          </p:xfrm>
          <a:graphic>
            <a:graphicData uri="http://schemas.openxmlformats.org/presentationml/2006/ole">
              <mc:AlternateContent xmlns:mc="http://schemas.openxmlformats.org/markup-compatibility/2006">
                <mc:Choice xmlns:v="urn:schemas-microsoft-com:vml" Requires="v">
                  <p:oleObj spid="_x0000_s111665" name="Equation" r:id="rId10" imgW="698500" imgH="419100" progId="Equation.3">
                    <p:embed/>
                  </p:oleObj>
                </mc:Choice>
                <mc:Fallback>
                  <p:oleObj name="Equation" r:id="rId10" imgW="698500" imgH="4191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59831" y="5157192"/>
                          <a:ext cx="818513" cy="491108"/>
                        </a:xfrm>
                        <a:prstGeom prst="rect">
                          <a:avLst/>
                        </a:prstGeom>
                        <a:solidFill>
                          <a:srgbClr val="FFFF00"/>
                        </a:solidFill>
                        <a:ln w="9525">
                          <a:solidFill>
                            <a:srgbClr val="FF0000"/>
                          </a:solidFill>
                          <a:miter lim="800000"/>
                          <a:headEnd/>
                          <a:tailEnd/>
                        </a:ln>
                      </p:spPr>
                    </p:pic>
                  </p:oleObj>
                </mc:Fallback>
              </mc:AlternateContent>
            </a:graphicData>
          </a:graphic>
        </p:graphicFrame>
      </p:grpSp>
      <p:grpSp>
        <p:nvGrpSpPr>
          <p:cNvPr id="32" name="Group 31"/>
          <p:cNvGrpSpPr/>
          <p:nvPr/>
        </p:nvGrpSpPr>
        <p:grpSpPr>
          <a:xfrm>
            <a:off x="5008439" y="4916281"/>
            <a:ext cx="3847540" cy="1484792"/>
            <a:chOff x="5008439" y="4916281"/>
            <a:chExt cx="3847540" cy="1484792"/>
          </a:xfrm>
        </p:grpSpPr>
        <p:graphicFrame>
          <p:nvGraphicFramePr>
            <p:cNvPr id="2053" name="Object 12"/>
            <p:cNvGraphicFramePr>
              <a:graphicFrameLocks noChangeAspect="1"/>
            </p:cNvGraphicFramePr>
            <p:nvPr/>
          </p:nvGraphicFramePr>
          <p:xfrm>
            <a:off x="5008439" y="4916281"/>
            <a:ext cx="2155849" cy="1321031"/>
          </p:xfrm>
          <a:graphic>
            <a:graphicData uri="http://schemas.openxmlformats.org/presentationml/2006/ole">
              <mc:AlternateContent xmlns:mc="http://schemas.openxmlformats.org/markup-compatibility/2006">
                <mc:Choice xmlns:v="urn:schemas-microsoft-com:vml" Requires="v">
                  <p:oleObj spid="_x0000_s111666" name="Equation" r:id="rId12" imgW="1574800" imgH="965200" progId="Equation.3">
                    <p:embed/>
                  </p:oleObj>
                </mc:Choice>
                <mc:Fallback>
                  <p:oleObj name="Equation" r:id="rId12" imgW="1574800" imgH="965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08439" y="4916281"/>
                          <a:ext cx="2155849" cy="13210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ight Arrow 19"/>
            <p:cNvSpPr/>
            <p:nvPr/>
          </p:nvSpPr>
          <p:spPr>
            <a:xfrm>
              <a:off x="7236296" y="5373216"/>
              <a:ext cx="432048" cy="196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8" name="Straight Arrow Connector 27"/>
            <p:cNvCxnSpPr/>
            <p:nvPr/>
          </p:nvCxnSpPr>
          <p:spPr>
            <a:xfrm>
              <a:off x="8316416" y="5733256"/>
              <a:ext cx="0"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812360" y="6093296"/>
              <a:ext cx="1043619" cy="307777"/>
            </a:xfrm>
            <a:prstGeom prst="rect">
              <a:avLst/>
            </a:prstGeom>
            <a:noFill/>
          </p:spPr>
          <p:txBody>
            <a:bodyPr wrap="none" rtlCol="0">
              <a:spAutoFit/>
            </a:bodyPr>
            <a:lstStyle/>
            <a:p>
              <a:r>
                <a:rPr lang="it-IT" sz="1400" dirty="0"/>
                <a:t>Body waves</a:t>
              </a:r>
            </a:p>
          </p:txBody>
        </p:sp>
        <p:graphicFrame>
          <p:nvGraphicFramePr>
            <p:cNvPr id="2058" name="Object 10"/>
            <p:cNvGraphicFramePr>
              <a:graphicFrameLocks noChangeAspect="1"/>
            </p:cNvGraphicFramePr>
            <p:nvPr/>
          </p:nvGraphicFramePr>
          <p:xfrm>
            <a:off x="7886700" y="5099050"/>
            <a:ext cx="669925" cy="460375"/>
          </p:xfrm>
          <a:graphic>
            <a:graphicData uri="http://schemas.openxmlformats.org/presentationml/2006/ole">
              <mc:AlternateContent xmlns:mc="http://schemas.openxmlformats.org/markup-compatibility/2006">
                <mc:Choice xmlns:v="urn:schemas-microsoft-com:vml" Requires="v">
                  <p:oleObj spid="_x0000_s111667" name="Equation" r:id="rId14" imgW="571252" imgH="393529" progId="Equation.3">
                    <p:embed/>
                  </p:oleObj>
                </mc:Choice>
                <mc:Fallback>
                  <p:oleObj name="Equation" r:id="rId14" imgW="571252" imgH="393529"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86700" y="5099050"/>
                          <a:ext cx="669925" cy="460375"/>
                        </a:xfrm>
                        <a:prstGeom prst="rect">
                          <a:avLst/>
                        </a:prstGeom>
                        <a:solidFill>
                          <a:srgbClr val="FFFF00"/>
                        </a:solidFill>
                        <a:ln w="9525">
                          <a:solidFill>
                            <a:srgbClr val="FF0000"/>
                          </a:solidFill>
                          <a:miter lim="800000"/>
                          <a:headEnd/>
                          <a:tailEnd/>
                        </a:ln>
                      </p:spPr>
                    </p:pic>
                  </p:oleObj>
                </mc:Fallback>
              </mc:AlternateContent>
            </a:graphicData>
          </a:graphic>
        </p:graphicFrame>
      </p:grpSp>
    </p:spTree>
    <p:extLst>
      <p:ext uri="{BB962C8B-B14F-4D97-AF65-F5344CB8AC3E}">
        <p14:creationId xmlns:p14="http://schemas.microsoft.com/office/powerpoint/2010/main" val="4285884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researchgate.net/profile/L_Gizon/publication/45893798/figure/fig18/AS:268026863943705@1440913992332/Figure-4-Density-profile-from-Model-S-green-line-and-b-f-mode-eigenfunctions-U-and-V.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68760"/>
            <a:ext cx="7632848" cy="5441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25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1560" y="1196752"/>
            <a:ext cx="7920879" cy="1477328"/>
          </a:xfrm>
          <a:prstGeom prst="rect">
            <a:avLst/>
          </a:prstGeom>
          <a:noFill/>
        </p:spPr>
        <p:txBody>
          <a:bodyPr wrap="square" rtlCol="0">
            <a:spAutoFit/>
          </a:bodyPr>
          <a:lstStyle/>
          <a:p>
            <a:pPr algn="ctr"/>
            <a:r>
              <a:rPr lang="it-IT" dirty="0">
                <a:solidFill>
                  <a:srgbClr val="FF0000"/>
                </a:solidFill>
              </a:rPr>
              <a:t>SMORZAMENTO DELLE ONDE</a:t>
            </a:r>
          </a:p>
          <a:p>
            <a:endParaRPr lang="it-IT" dirty="0">
              <a:solidFill>
                <a:srgbClr val="FF0000"/>
              </a:solidFill>
            </a:endParaRPr>
          </a:p>
          <a:p>
            <a:endParaRPr lang="it-IT" dirty="0">
              <a:solidFill>
                <a:srgbClr val="FF0000"/>
              </a:solidFill>
            </a:endParaRPr>
          </a:p>
          <a:p>
            <a:endParaRPr lang="it-IT" dirty="0">
              <a:solidFill>
                <a:srgbClr val="FF0000"/>
              </a:solidFill>
            </a:endParaRPr>
          </a:p>
          <a:p>
            <a:r>
              <a:rPr lang="it-IT" dirty="0"/>
              <a:t>Nel tempo:</a:t>
            </a:r>
          </a:p>
        </p:txBody>
      </p:sp>
      <p:graphicFrame>
        <p:nvGraphicFramePr>
          <p:cNvPr id="8" name="Object 7"/>
          <p:cNvGraphicFramePr>
            <a:graphicFrameLocks noChangeAspect="1"/>
          </p:cNvGraphicFramePr>
          <p:nvPr/>
        </p:nvGraphicFramePr>
        <p:xfrm>
          <a:off x="1979712" y="3140968"/>
          <a:ext cx="2784698" cy="2240562"/>
        </p:xfrm>
        <a:graphic>
          <a:graphicData uri="http://schemas.openxmlformats.org/presentationml/2006/ole">
            <mc:AlternateContent xmlns:mc="http://schemas.openxmlformats.org/markup-compatibility/2006">
              <mc:Choice xmlns:v="urn:schemas-microsoft-com:vml" Requires="v">
                <p:oleObj spid="_x0000_s112660" name="Equation" r:id="rId4" imgW="1104900" imgH="889000" progId="Equation.3">
                  <p:embed/>
                </p:oleObj>
              </mc:Choice>
              <mc:Fallback>
                <p:oleObj name="Equation" r:id="rId4" imgW="1104900" imgH="889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3140968"/>
                        <a:ext cx="2784698" cy="2240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5580112" y="3284984"/>
          <a:ext cx="1656184" cy="1987421"/>
        </p:xfrm>
        <a:graphic>
          <a:graphicData uri="http://schemas.openxmlformats.org/presentationml/2006/ole">
            <mc:AlternateContent xmlns:mc="http://schemas.openxmlformats.org/markup-compatibility/2006">
              <mc:Choice xmlns:v="urn:schemas-microsoft-com:vml" Requires="v">
                <p:oleObj spid="_x0000_s112661" name="Equation" r:id="rId6" imgW="889000" imgH="1066800" progId="Equation.3">
                  <p:embed/>
                </p:oleObj>
              </mc:Choice>
              <mc:Fallback>
                <p:oleObj name="Equation" r:id="rId6" imgW="889000" imgH="1066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112" y="3284984"/>
                        <a:ext cx="1656184" cy="19874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92271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3"/>
          <p:cNvPicPr>
            <a:picLocks noChangeAspect="1" noChangeArrowheads="1"/>
          </p:cNvPicPr>
          <p:nvPr/>
        </p:nvPicPr>
        <p:blipFill>
          <a:blip r:embed="rId3" cstate="print"/>
          <a:srcRect/>
          <a:stretch>
            <a:fillRect/>
          </a:stretch>
        </p:blipFill>
        <p:spPr bwMode="auto">
          <a:xfrm rot="-120000">
            <a:off x="1975854" y="1743426"/>
            <a:ext cx="5345560" cy="4978187"/>
          </a:xfrm>
          <a:prstGeom prst="rect">
            <a:avLst/>
          </a:prstGeom>
          <a:noFill/>
          <a:ln w="9525">
            <a:noFill/>
            <a:miter lim="800000"/>
            <a:headEnd/>
            <a:tailEnd/>
          </a:ln>
        </p:spPr>
      </p:pic>
    </p:spTree>
    <p:extLst>
      <p:ext uri="{BB962C8B-B14F-4D97-AF65-F5344CB8AC3E}">
        <p14:creationId xmlns:p14="http://schemas.microsoft.com/office/powerpoint/2010/main" val="21816934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547" name="Object 3"/>
          <p:cNvGraphicFramePr>
            <a:graphicFrameLocks noChangeAspect="1"/>
          </p:cNvGraphicFramePr>
          <p:nvPr/>
        </p:nvGraphicFramePr>
        <p:xfrm>
          <a:off x="2411760" y="1916832"/>
          <a:ext cx="2560638" cy="1471612"/>
        </p:xfrm>
        <a:graphic>
          <a:graphicData uri="http://schemas.openxmlformats.org/presentationml/2006/ole">
            <mc:AlternateContent xmlns:mc="http://schemas.openxmlformats.org/markup-compatibility/2006">
              <mc:Choice xmlns:v="urn:schemas-microsoft-com:vml" Requires="v">
                <p:oleObj spid="_x0000_s113702" name="Equation" r:id="rId4" imgW="1015559" imgH="583947" progId="Equation.3">
                  <p:embed/>
                </p:oleObj>
              </mc:Choice>
              <mc:Fallback>
                <p:oleObj name="Equation" r:id="rId4" imgW="1015559" imgH="58394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1916832"/>
                        <a:ext cx="2560638" cy="1471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nvGraphicFramePr>
        <p:xfrm>
          <a:off x="6732240" y="2132856"/>
          <a:ext cx="1344612" cy="1087438"/>
        </p:xfrm>
        <a:graphic>
          <a:graphicData uri="http://schemas.openxmlformats.org/presentationml/2006/ole">
            <mc:AlternateContent xmlns:mc="http://schemas.openxmlformats.org/markup-compatibility/2006">
              <mc:Choice xmlns:v="urn:schemas-microsoft-com:vml" Requires="v">
                <p:oleObj spid="_x0000_s113703" name="Equation" r:id="rId6" imgW="533169" imgH="431613" progId="Equation.3">
                  <p:embed/>
                </p:oleObj>
              </mc:Choice>
              <mc:Fallback>
                <p:oleObj name="Equation" r:id="rId6" imgW="533169" imgH="43161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2240" y="2132856"/>
                        <a:ext cx="1344612" cy="1087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3"/>
          <p:cNvGraphicFramePr>
            <a:graphicFrameLocks noChangeAspect="1"/>
          </p:cNvGraphicFramePr>
          <p:nvPr/>
        </p:nvGraphicFramePr>
        <p:xfrm>
          <a:off x="2627784" y="3429000"/>
          <a:ext cx="1536700" cy="1663700"/>
        </p:xfrm>
        <a:graphic>
          <a:graphicData uri="http://schemas.openxmlformats.org/presentationml/2006/ole">
            <mc:AlternateContent xmlns:mc="http://schemas.openxmlformats.org/markup-compatibility/2006">
              <mc:Choice xmlns:v="urn:schemas-microsoft-com:vml" Requires="v">
                <p:oleObj spid="_x0000_s113704" name="Equation" r:id="rId8" imgW="609336" imgH="660113" progId="Equation.3">
                  <p:embed/>
                </p:oleObj>
              </mc:Choice>
              <mc:Fallback>
                <p:oleObj name="Equation" r:id="rId8" imgW="609336" imgH="66011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7784" y="3429000"/>
                        <a:ext cx="1536700" cy="166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3"/>
          <p:cNvGraphicFramePr>
            <a:graphicFrameLocks noChangeAspect="1"/>
          </p:cNvGraphicFramePr>
          <p:nvPr/>
        </p:nvGraphicFramePr>
        <p:xfrm>
          <a:off x="3131840" y="5589240"/>
          <a:ext cx="1089025" cy="821780"/>
        </p:xfrm>
        <a:graphic>
          <a:graphicData uri="http://schemas.openxmlformats.org/presentationml/2006/ole">
            <mc:AlternateContent xmlns:mc="http://schemas.openxmlformats.org/markup-compatibility/2006">
              <mc:Choice xmlns:v="urn:schemas-microsoft-com:vml" Requires="v">
                <p:oleObj spid="_x0000_s113705" name="Equation" r:id="rId10" imgW="431613" imgH="393529" progId="Equation.3">
                  <p:embed/>
                </p:oleObj>
              </mc:Choice>
              <mc:Fallback>
                <p:oleObj name="Equation" r:id="rId10" imgW="431613" imgH="393529"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31840" y="5589240"/>
                        <a:ext cx="1089025" cy="8217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395536" y="2276872"/>
            <a:ext cx="7560840" cy="3693319"/>
          </a:xfrm>
          <a:prstGeom prst="rect">
            <a:avLst/>
          </a:prstGeom>
          <a:noFill/>
        </p:spPr>
        <p:txBody>
          <a:bodyPr wrap="square" rtlCol="0">
            <a:spAutoFit/>
          </a:bodyPr>
          <a:lstStyle/>
          <a:p>
            <a:r>
              <a:rPr lang="it-IT" dirty="0"/>
              <a:t>Nello spazio </a:t>
            </a:r>
          </a:p>
          <a:p>
            <a:endParaRPr lang="it-IT" dirty="0"/>
          </a:p>
          <a:p>
            <a:endParaRPr lang="it-IT" dirty="0"/>
          </a:p>
          <a:p>
            <a:endParaRPr lang="it-IT" dirty="0"/>
          </a:p>
          <a:p>
            <a:endParaRPr lang="it-IT" dirty="0"/>
          </a:p>
          <a:p>
            <a:r>
              <a:rPr lang="it-IT" dirty="0"/>
              <a:t>Definendo</a:t>
            </a:r>
          </a:p>
          <a:p>
            <a:endParaRPr lang="it-IT" dirty="0"/>
          </a:p>
          <a:p>
            <a:endParaRPr lang="it-IT" dirty="0"/>
          </a:p>
          <a:p>
            <a:endParaRPr lang="it-IT" dirty="0"/>
          </a:p>
          <a:p>
            <a:endParaRPr lang="it-IT" dirty="0"/>
          </a:p>
          <a:p>
            <a:endParaRPr lang="it-IT" dirty="0"/>
          </a:p>
          <a:p>
            <a:r>
              <a:rPr lang="it-IT" dirty="0"/>
              <a:t>Con A</a:t>
            </a:r>
            <a:r>
              <a:rPr lang="it-IT" baseline="-25000" dirty="0"/>
              <a:t>1 </a:t>
            </a:r>
            <a:r>
              <a:rPr lang="it-IT" dirty="0"/>
              <a:t>ed A</a:t>
            </a:r>
            <a:r>
              <a:rPr lang="it-IT" baseline="-25000" dirty="0"/>
              <a:t>2 </a:t>
            </a:r>
            <a:r>
              <a:rPr lang="it-IT" dirty="0"/>
              <a:t>le ampiezze dell’onda separate di un periodo (o lunghezza d’onda), si dimostra che:  </a:t>
            </a:r>
          </a:p>
        </p:txBody>
      </p:sp>
      <p:pic>
        <p:nvPicPr>
          <p:cNvPr id="7" name="Picture 3"/>
          <p:cNvPicPr>
            <a:picLocks noChangeAspect="1" noChangeArrowheads="1"/>
          </p:cNvPicPr>
          <p:nvPr/>
        </p:nvPicPr>
        <p:blipFill rotWithShape="1">
          <a:blip r:embed="rId12" cstate="print"/>
          <a:srcRect l="16765" t="49565" r="24048"/>
          <a:stretch/>
        </p:blipFill>
        <p:spPr bwMode="auto">
          <a:xfrm rot="-120000">
            <a:off x="5313032" y="2619349"/>
            <a:ext cx="3163909" cy="2510732"/>
          </a:xfrm>
          <a:prstGeom prst="rect">
            <a:avLst/>
          </a:prstGeom>
          <a:noFill/>
          <a:ln w="9525">
            <a:noFill/>
            <a:miter lim="800000"/>
            <a:headEnd/>
            <a:tailEnd/>
          </a:ln>
        </p:spPr>
      </p:pic>
    </p:spTree>
    <p:extLst>
      <p:ext uri="{BB962C8B-B14F-4D97-AF65-F5344CB8AC3E}">
        <p14:creationId xmlns:p14="http://schemas.microsoft.com/office/powerpoint/2010/main" val="28542952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9512" y="1844824"/>
            <a:ext cx="8712968" cy="3970318"/>
          </a:xfrm>
          <a:prstGeom prst="rect">
            <a:avLst/>
          </a:prstGeom>
          <a:noFill/>
        </p:spPr>
        <p:txBody>
          <a:bodyPr wrap="square" rtlCol="0">
            <a:spAutoFit/>
          </a:bodyPr>
          <a:lstStyle/>
          <a:p>
            <a:r>
              <a:rPr lang="it-IT" dirty="0"/>
              <a:t>Dovuto all’attrito interno nel mezzo al passaggio dell’onda (calore generato da movimenti di taglio sui confini dei grani, moto lungo le dislocazioni nei minerali ecc.).</a:t>
            </a:r>
          </a:p>
          <a:p>
            <a:endParaRPr lang="it-IT" dirty="0"/>
          </a:p>
          <a:p>
            <a:r>
              <a:rPr lang="it-IT" dirty="0"/>
              <a:t>Q in genere cresce con la densità e la velocità.</a:t>
            </a:r>
          </a:p>
          <a:p>
            <a:endParaRPr lang="it-IT" dirty="0"/>
          </a:p>
          <a:p>
            <a:r>
              <a:rPr lang="it-IT" dirty="0"/>
              <a:t>In genere                   e per i  mezzi in cui tutte le perdite di energia sono dovute a meccanismi di taglio:</a:t>
            </a:r>
          </a:p>
          <a:p>
            <a:endParaRPr lang="it-IT" dirty="0"/>
          </a:p>
          <a:p>
            <a:endParaRPr lang="it-IT" dirty="0"/>
          </a:p>
          <a:p>
            <a:endParaRPr lang="it-IT" dirty="0"/>
          </a:p>
          <a:p>
            <a:endParaRPr lang="it-IT" dirty="0"/>
          </a:p>
          <a:p>
            <a:r>
              <a:rPr lang="it-IT" dirty="0"/>
              <a:t>Q è </a:t>
            </a:r>
            <a:r>
              <a:rPr lang="it-IT" dirty="0">
                <a:solidFill>
                  <a:srgbClr val="FF0000"/>
                </a:solidFill>
              </a:rPr>
              <a:t>indipendente dalla frequenza </a:t>
            </a:r>
            <a:r>
              <a:rPr lang="it-IT" dirty="0"/>
              <a:t>per 0.001 &lt; f &lt; 1 Hz</a:t>
            </a:r>
          </a:p>
          <a:p>
            <a:endParaRPr lang="it-IT" dirty="0"/>
          </a:p>
          <a:p>
            <a:r>
              <a:rPr lang="it-IT" dirty="0"/>
              <a:t>Per f &gt; 1 Hz                                                      con  </a:t>
            </a:r>
          </a:p>
        </p:txBody>
      </p:sp>
      <p:graphicFrame>
        <p:nvGraphicFramePr>
          <p:cNvPr id="8" name="Object 7"/>
          <p:cNvGraphicFramePr>
            <a:graphicFrameLocks noChangeAspect="1"/>
          </p:cNvGraphicFramePr>
          <p:nvPr/>
        </p:nvGraphicFramePr>
        <p:xfrm>
          <a:off x="1187624" y="3212976"/>
          <a:ext cx="814387" cy="360362"/>
        </p:xfrm>
        <a:graphic>
          <a:graphicData uri="http://schemas.openxmlformats.org/presentationml/2006/ole">
            <mc:AlternateContent xmlns:mc="http://schemas.openxmlformats.org/markup-compatibility/2006">
              <mc:Choice xmlns:v="urn:schemas-microsoft-com:vml" Requires="v">
                <p:oleObj spid="_x0000_s114726" name="Equation" r:id="rId4" imgW="545863" imgH="241195" progId="Equation.3">
                  <p:embed/>
                </p:oleObj>
              </mc:Choice>
              <mc:Fallback>
                <p:oleObj name="Equation" r:id="rId4" imgW="545863" imgH="241195"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3212976"/>
                        <a:ext cx="814387" cy="360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2" name="Object 4"/>
          <p:cNvGraphicFramePr>
            <a:graphicFrameLocks noChangeAspect="1"/>
          </p:cNvGraphicFramePr>
          <p:nvPr/>
        </p:nvGraphicFramePr>
        <p:xfrm>
          <a:off x="3779912" y="4005064"/>
          <a:ext cx="1003300" cy="588962"/>
        </p:xfrm>
        <a:graphic>
          <a:graphicData uri="http://schemas.openxmlformats.org/presentationml/2006/ole">
            <mc:AlternateContent xmlns:mc="http://schemas.openxmlformats.org/markup-compatibility/2006">
              <mc:Choice xmlns:v="urn:schemas-microsoft-com:vml" Requires="v">
                <p:oleObj spid="_x0000_s114727" name="Equation" r:id="rId6" imgW="672808" imgH="393529" progId="Equation.3">
                  <p:embed/>
                </p:oleObj>
              </mc:Choice>
              <mc:Fallback>
                <p:oleObj name="Equation" r:id="rId6" imgW="672808" imgH="39352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912" y="4005064"/>
                        <a:ext cx="1003300" cy="588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1763688" y="5373216"/>
          <a:ext cx="1041400" cy="360362"/>
        </p:xfrm>
        <a:graphic>
          <a:graphicData uri="http://schemas.openxmlformats.org/presentationml/2006/ole">
            <mc:AlternateContent xmlns:mc="http://schemas.openxmlformats.org/markup-compatibility/2006">
              <mc:Choice xmlns:v="urn:schemas-microsoft-com:vml" Requires="v">
                <p:oleObj spid="_x0000_s114728" name="Equation" r:id="rId8" imgW="698500" imgH="241300" progId="Equation.3">
                  <p:embed/>
                </p:oleObj>
              </mc:Choice>
              <mc:Fallback>
                <p:oleObj name="Equation" r:id="rId8" imgW="698500" imgH="241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3688" y="5373216"/>
                        <a:ext cx="1041400" cy="360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4788024" y="5373216"/>
          <a:ext cx="701229" cy="432048"/>
        </p:xfrm>
        <a:graphic>
          <a:graphicData uri="http://schemas.openxmlformats.org/presentationml/2006/ole">
            <mc:AlternateContent xmlns:mc="http://schemas.openxmlformats.org/markup-compatibility/2006">
              <mc:Choice xmlns:v="urn:schemas-microsoft-com:vml" Requires="v">
                <p:oleObj spid="_x0000_s114729" name="Equation" r:id="rId10" imgW="330057" imgH="203112" progId="Equation.3">
                  <p:embed/>
                </p:oleObj>
              </mc:Choice>
              <mc:Fallback>
                <p:oleObj name="Equation" r:id="rId10" imgW="330057" imgH="203112"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8024" y="5373216"/>
                        <a:ext cx="701229" cy="4320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37216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71600" y="2411596"/>
            <a:ext cx="6936771" cy="923330"/>
          </a:xfrm>
          <a:prstGeom prst="rect">
            <a:avLst/>
          </a:prstGeom>
          <a:noFill/>
        </p:spPr>
        <p:txBody>
          <a:bodyPr wrap="none" rtlCol="0">
            <a:spAutoFit/>
          </a:bodyPr>
          <a:lstStyle/>
          <a:p>
            <a:r>
              <a:rPr lang="it-IT" dirty="0"/>
              <a:t>Q è il parametro (adimensionale) che descrive l’anelasticità di un mezzo.</a:t>
            </a:r>
          </a:p>
          <a:p>
            <a:endParaRPr lang="it-IT" dirty="0"/>
          </a:p>
          <a:p>
            <a:r>
              <a:rPr lang="it-IT" dirty="0"/>
              <a:t> </a:t>
            </a:r>
          </a:p>
        </p:txBody>
      </p:sp>
      <p:graphicFrame>
        <p:nvGraphicFramePr>
          <p:cNvPr id="10" name="Object 9"/>
          <p:cNvGraphicFramePr>
            <a:graphicFrameLocks noChangeAspect="1"/>
          </p:cNvGraphicFramePr>
          <p:nvPr/>
        </p:nvGraphicFramePr>
        <p:xfrm>
          <a:off x="971600" y="3131676"/>
          <a:ext cx="1376412" cy="2088349"/>
        </p:xfrm>
        <a:graphic>
          <a:graphicData uri="http://schemas.openxmlformats.org/presentationml/2006/ole">
            <mc:AlternateContent xmlns:mc="http://schemas.openxmlformats.org/markup-compatibility/2006">
              <mc:Choice xmlns:v="urn:schemas-microsoft-com:vml" Requires="v">
                <p:oleObj spid="_x0000_s115723" name="Equation" r:id="rId4" imgW="736600" imgH="1117600" progId="Equation.3">
                  <p:embed/>
                </p:oleObj>
              </mc:Choice>
              <mc:Fallback>
                <p:oleObj name="Equation" r:id="rId4" imgW="736600" imgH="1117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3131676"/>
                        <a:ext cx="1376412" cy="20883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843808" y="3131676"/>
            <a:ext cx="2965235" cy="369332"/>
          </a:xfrm>
          <a:prstGeom prst="rect">
            <a:avLst/>
          </a:prstGeom>
          <a:noFill/>
        </p:spPr>
        <p:txBody>
          <a:bodyPr wrap="none" rtlCol="0">
            <a:spAutoFit/>
          </a:bodyPr>
          <a:lstStyle/>
          <a:p>
            <a:r>
              <a:rPr lang="it-IT" dirty="0"/>
              <a:t>mezzo perfettamente elastico</a:t>
            </a:r>
          </a:p>
        </p:txBody>
      </p:sp>
      <p:sp>
        <p:nvSpPr>
          <p:cNvPr id="12" name="TextBox 11"/>
          <p:cNvSpPr txBox="1"/>
          <p:nvPr/>
        </p:nvSpPr>
        <p:spPr>
          <a:xfrm>
            <a:off x="2843808" y="3563724"/>
            <a:ext cx="3363741" cy="369332"/>
          </a:xfrm>
          <a:prstGeom prst="rect">
            <a:avLst/>
          </a:prstGeom>
          <a:noFill/>
        </p:spPr>
        <p:txBody>
          <a:bodyPr wrap="none" rtlCol="0">
            <a:spAutoFit/>
          </a:bodyPr>
          <a:lstStyle/>
          <a:p>
            <a:r>
              <a:rPr lang="it-IT" dirty="0"/>
              <a:t>mezzo completamente dissipativo</a:t>
            </a:r>
          </a:p>
        </p:txBody>
      </p:sp>
      <p:sp>
        <p:nvSpPr>
          <p:cNvPr id="13" name="TextBox 12"/>
          <p:cNvSpPr txBox="1"/>
          <p:nvPr/>
        </p:nvSpPr>
        <p:spPr>
          <a:xfrm>
            <a:off x="2843808" y="3995772"/>
            <a:ext cx="1456937" cy="369332"/>
          </a:xfrm>
          <a:prstGeom prst="rect">
            <a:avLst/>
          </a:prstGeom>
          <a:noFill/>
        </p:spPr>
        <p:txBody>
          <a:bodyPr wrap="none" rtlCol="0">
            <a:spAutoFit/>
          </a:bodyPr>
          <a:lstStyle/>
          <a:p>
            <a:r>
              <a:rPr lang="it-IT" dirty="0"/>
              <a:t>nei sedimenti</a:t>
            </a:r>
          </a:p>
        </p:txBody>
      </p:sp>
      <p:sp>
        <p:nvSpPr>
          <p:cNvPr id="14" name="TextBox 13"/>
          <p:cNvSpPr txBox="1"/>
          <p:nvPr/>
        </p:nvSpPr>
        <p:spPr>
          <a:xfrm>
            <a:off x="2843808" y="4427820"/>
            <a:ext cx="1259191" cy="369332"/>
          </a:xfrm>
          <a:prstGeom prst="rect">
            <a:avLst/>
          </a:prstGeom>
          <a:noFill/>
        </p:spPr>
        <p:txBody>
          <a:bodyPr wrap="none" rtlCol="0">
            <a:spAutoFit/>
          </a:bodyPr>
          <a:lstStyle/>
          <a:p>
            <a:r>
              <a:rPr lang="it-IT" dirty="0"/>
              <a:t>nella crosta</a:t>
            </a:r>
          </a:p>
        </p:txBody>
      </p:sp>
      <p:sp>
        <p:nvSpPr>
          <p:cNvPr id="15" name="TextBox 14"/>
          <p:cNvSpPr txBox="1"/>
          <p:nvPr/>
        </p:nvSpPr>
        <p:spPr>
          <a:xfrm>
            <a:off x="2843808" y="4859868"/>
            <a:ext cx="1359859" cy="369332"/>
          </a:xfrm>
          <a:prstGeom prst="rect">
            <a:avLst/>
          </a:prstGeom>
          <a:noFill/>
        </p:spPr>
        <p:txBody>
          <a:bodyPr wrap="none" rtlCol="0">
            <a:spAutoFit/>
          </a:bodyPr>
          <a:lstStyle/>
          <a:p>
            <a:r>
              <a:rPr lang="it-IT" dirty="0"/>
              <a:t>nel mantello</a:t>
            </a:r>
          </a:p>
        </p:txBody>
      </p:sp>
    </p:spTree>
    <p:extLst>
      <p:ext uri="{BB962C8B-B14F-4D97-AF65-F5344CB8AC3E}">
        <p14:creationId xmlns:p14="http://schemas.microsoft.com/office/powerpoint/2010/main" val="1343301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386" name="Object 2"/>
          <p:cNvGraphicFramePr>
            <a:graphicFrameLocks noChangeAspect="1"/>
          </p:cNvGraphicFramePr>
          <p:nvPr/>
        </p:nvGraphicFramePr>
        <p:xfrm>
          <a:off x="1979712" y="3068960"/>
          <a:ext cx="4722812" cy="1150938"/>
        </p:xfrm>
        <a:graphic>
          <a:graphicData uri="http://schemas.openxmlformats.org/presentationml/2006/ole">
            <mc:AlternateContent xmlns:mc="http://schemas.openxmlformats.org/markup-compatibility/2006">
              <mc:Choice xmlns:v="urn:schemas-microsoft-com:vml" Requires="v">
                <p:oleObj spid="_x0000_s117789" name="Equation" r:id="rId3" imgW="2603500" imgH="635000" progId="Equation.3">
                  <p:embed/>
                </p:oleObj>
              </mc:Choice>
              <mc:Fallback>
                <p:oleObj name="Equation" r:id="rId3" imgW="2603500" imgH="635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3068960"/>
                        <a:ext cx="4722812" cy="1150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4387" name="Object 3"/>
          <p:cNvGraphicFramePr>
            <a:graphicFrameLocks noChangeAspect="1"/>
          </p:cNvGraphicFramePr>
          <p:nvPr/>
        </p:nvGraphicFramePr>
        <p:xfrm>
          <a:off x="3563888" y="1628800"/>
          <a:ext cx="1312862" cy="760413"/>
        </p:xfrm>
        <a:graphic>
          <a:graphicData uri="http://schemas.openxmlformats.org/presentationml/2006/ole">
            <mc:AlternateContent xmlns:mc="http://schemas.openxmlformats.org/markup-compatibility/2006">
              <mc:Choice xmlns:v="urn:schemas-microsoft-com:vml" Requires="v">
                <p:oleObj spid="_x0000_s117790" name="Equation" r:id="rId5" imgW="723586" imgH="418918" progId="Equation.3">
                  <p:embed/>
                </p:oleObj>
              </mc:Choice>
              <mc:Fallback>
                <p:oleObj name="Equation" r:id="rId5" imgW="723586" imgH="418918"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888" y="1628800"/>
                        <a:ext cx="1312862" cy="760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4388" name="Object 4"/>
          <p:cNvGraphicFramePr>
            <a:graphicFrameLocks noChangeAspect="1"/>
          </p:cNvGraphicFramePr>
          <p:nvPr/>
        </p:nvGraphicFramePr>
        <p:xfrm>
          <a:off x="2915816" y="4797152"/>
          <a:ext cx="2778029" cy="719311"/>
        </p:xfrm>
        <a:graphic>
          <a:graphicData uri="http://schemas.openxmlformats.org/presentationml/2006/ole">
            <mc:AlternateContent xmlns:mc="http://schemas.openxmlformats.org/markup-compatibility/2006">
              <mc:Choice xmlns:v="urn:schemas-microsoft-com:vml" Requires="v">
                <p:oleObj spid="_x0000_s117791" name="Equation" r:id="rId7" imgW="1422400" imgH="368300" progId="Equation.3">
                  <p:embed/>
                </p:oleObj>
              </mc:Choice>
              <mc:Fallback>
                <p:oleObj name="Equation" r:id="rId7" imgW="1422400" imgH="368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5816" y="4797152"/>
                        <a:ext cx="2778029" cy="7193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11004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36</a:t>
            </a:fld>
            <a:endParaRPr lang="it-IT" sz="1400" b="1">
              <a:solidFill>
                <a:srgbClr val="898989"/>
              </a:solidFill>
              <a:latin typeface="Calibri" pitchFamily="34" charset="0"/>
            </a:endParaRPr>
          </a:p>
        </p:txBody>
      </p:sp>
      <p:sp>
        <p:nvSpPr>
          <p:cNvPr id="11" name="Rectangle 3"/>
          <p:cNvSpPr>
            <a:spLocks noChangeArrowheads="1"/>
          </p:cNvSpPr>
          <p:nvPr/>
        </p:nvSpPr>
        <p:spPr bwMode="auto">
          <a:xfrm>
            <a:off x="107950" y="1268760"/>
            <a:ext cx="8928100" cy="2781300"/>
          </a:xfrm>
          <a:prstGeom prst="rect">
            <a:avLst/>
          </a:prstGeom>
          <a:noFill/>
          <a:ln w="9525">
            <a:noFill/>
            <a:miter lim="800000"/>
            <a:headEnd/>
            <a:tailEnd/>
          </a:ln>
        </p:spPr>
        <p:txBody>
          <a:bodyPr>
            <a:spAutoFit/>
          </a:bodyPr>
          <a:lstStyle/>
          <a:p>
            <a:pPr algn="just">
              <a:buFontTx/>
              <a:buChar char="•"/>
            </a:pPr>
            <a:r>
              <a:rPr lang="en-US" sz="1600" b="0" dirty="0"/>
              <a:t> Eq. 29 shows that the damping of a seismic wave is dependent on the </a:t>
            </a:r>
            <a:r>
              <a:rPr lang="en-US" sz="1600" b="0" dirty="0">
                <a:solidFill>
                  <a:srgbClr val="FF0000"/>
                </a:solidFill>
              </a:rPr>
              <a:t>Q-factor</a:t>
            </a:r>
            <a:r>
              <a:rPr lang="en-US" sz="1600" b="0" dirty="0"/>
              <a:t> of the region of the Earth that the wave has travelled through.</a:t>
            </a:r>
          </a:p>
          <a:p>
            <a:pPr algn="just">
              <a:buFontTx/>
              <a:buChar char="•"/>
            </a:pPr>
            <a:endParaRPr lang="en-US" sz="1600" b="0" dirty="0"/>
          </a:p>
          <a:p>
            <a:pPr algn="just">
              <a:buFontTx/>
              <a:buChar char="•"/>
            </a:pPr>
            <a:r>
              <a:rPr lang="en-US" sz="1600" b="0" dirty="0"/>
              <a:t> In general the Q-factor for P-waves is higher than the Q-factor for S-waves. This may indicate that </a:t>
            </a:r>
            <a:r>
              <a:rPr lang="en-US" sz="1600" b="0" dirty="0" err="1"/>
              <a:t>anelastic</a:t>
            </a:r>
            <a:r>
              <a:rPr lang="en-US" sz="1600" b="0" dirty="0"/>
              <a:t> damping is determined primarily by the shear component of strain. </a:t>
            </a:r>
          </a:p>
          <a:p>
            <a:pPr algn="just">
              <a:buFontTx/>
              <a:buChar char="•"/>
            </a:pPr>
            <a:endParaRPr lang="en-US" sz="1600" b="0" dirty="0"/>
          </a:p>
          <a:p>
            <a:pPr algn="just">
              <a:buFontTx/>
              <a:buChar char="•"/>
            </a:pPr>
            <a:r>
              <a:rPr lang="en-US" sz="1600" b="0" dirty="0"/>
              <a:t> In solids with low rigidity, the shear strain can reach high levels and the damping is greater than in materials with high rigidity. </a:t>
            </a:r>
          </a:p>
          <a:p>
            <a:pPr algn="just">
              <a:buFontTx/>
              <a:buChar char="•"/>
            </a:pPr>
            <a:endParaRPr lang="en-US" sz="1600" b="0" dirty="0"/>
          </a:p>
          <a:p>
            <a:pPr algn="just">
              <a:buFontTx/>
              <a:buChar char="•"/>
            </a:pPr>
            <a:r>
              <a:rPr lang="en-US" sz="1600" b="0" dirty="0"/>
              <a:t> In fluids the Q-factor is high and damping is low, because shear strains are zero and the seismic wave is purely </a:t>
            </a:r>
            <a:r>
              <a:rPr lang="en-US" sz="1600" b="0" dirty="0" err="1"/>
              <a:t>compressional</a:t>
            </a:r>
            <a:r>
              <a:rPr lang="en-US" sz="1600" b="0" dirty="0"/>
              <a:t>. </a:t>
            </a:r>
          </a:p>
        </p:txBody>
      </p:sp>
      <p:pic>
        <p:nvPicPr>
          <p:cNvPr id="12" name="Picture 6"/>
          <p:cNvPicPr>
            <a:picLocks noChangeAspect="1" noChangeArrowheads="1"/>
          </p:cNvPicPr>
          <p:nvPr/>
        </p:nvPicPr>
        <p:blipFill>
          <a:blip r:embed="rId3" cstate="print"/>
          <a:srcRect/>
          <a:stretch>
            <a:fillRect/>
          </a:stretch>
        </p:blipFill>
        <p:spPr bwMode="auto">
          <a:xfrm>
            <a:off x="5220072" y="4077072"/>
            <a:ext cx="3816350" cy="2592387"/>
          </a:xfrm>
          <a:prstGeom prst="rect">
            <a:avLst/>
          </a:prstGeom>
          <a:noFill/>
          <a:ln w="9525">
            <a:solidFill>
              <a:schemeClr val="tx1"/>
            </a:solidFill>
            <a:miter lim="800000"/>
            <a:headEnd/>
            <a:tailEnd/>
          </a:ln>
          <a:effectLst/>
        </p:spPr>
      </p:pic>
      <p:sp>
        <p:nvSpPr>
          <p:cNvPr id="14" name="Rectangle 7"/>
          <p:cNvSpPr>
            <a:spLocks noChangeArrowheads="1"/>
          </p:cNvSpPr>
          <p:nvPr/>
        </p:nvSpPr>
        <p:spPr bwMode="auto">
          <a:xfrm>
            <a:off x="215900" y="4293096"/>
            <a:ext cx="4932363" cy="2536825"/>
          </a:xfrm>
          <a:prstGeom prst="rect">
            <a:avLst/>
          </a:prstGeom>
          <a:noFill/>
          <a:ln w="9525">
            <a:noFill/>
            <a:miter lim="800000"/>
            <a:headEnd/>
            <a:tailEnd/>
          </a:ln>
        </p:spPr>
        <p:txBody>
          <a:bodyPr>
            <a:spAutoFit/>
          </a:bodyPr>
          <a:lstStyle/>
          <a:p>
            <a:pPr algn="just">
              <a:buFontTx/>
              <a:buChar char="•"/>
            </a:pPr>
            <a:r>
              <a:rPr lang="en-US" sz="1600" b="0" dirty="0"/>
              <a:t>The values of Q are quite variable in the Earth: values of around 10</a:t>
            </a:r>
            <a:r>
              <a:rPr lang="en-US" sz="1600" b="0" baseline="30000" dirty="0"/>
              <a:t>2</a:t>
            </a:r>
            <a:r>
              <a:rPr lang="en-US" sz="1600" b="0" dirty="0"/>
              <a:t> are found for the mantle, and around 10</a:t>
            </a:r>
            <a:r>
              <a:rPr lang="en-US" sz="1600" b="0" baseline="30000" dirty="0"/>
              <a:t>3</a:t>
            </a:r>
            <a:r>
              <a:rPr lang="en-US" sz="1600" b="0" dirty="0"/>
              <a:t> for P-waves in the liquid core. </a:t>
            </a:r>
          </a:p>
          <a:p>
            <a:pPr algn="just">
              <a:buFontTx/>
              <a:buChar char="•"/>
            </a:pPr>
            <a:endParaRPr lang="en-US" sz="1600" b="0" dirty="0"/>
          </a:p>
          <a:p>
            <a:pPr algn="just">
              <a:buFontTx/>
              <a:buChar char="•"/>
            </a:pPr>
            <a:r>
              <a:rPr lang="en-US" sz="1600" b="0" dirty="0"/>
              <a:t> Because Q is a measure of the deviation from perfect elasticity, it is also encountered in the theory of natural oscillations of the Earth, and has an effect on fluctuations of the Earth’s free  rotation, as in the damping of the Chandler wobble.</a:t>
            </a:r>
          </a:p>
        </p:txBody>
      </p:sp>
    </p:spTree>
    <p:extLst>
      <p:ext uri="{BB962C8B-B14F-4D97-AF65-F5344CB8AC3E}">
        <p14:creationId xmlns:p14="http://schemas.microsoft.com/office/powerpoint/2010/main" val="151143773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37</a:t>
            </a:fld>
            <a:endParaRPr lang="it-IT" sz="1400" b="1">
              <a:solidFill>
                <a:srgbClr val="898989"/>
              </a:solidFill>
              <a:latin typeface="Calibri" pitchFamily="34" charset="0"/>
            </a:endParaRPr>
          </a:p>
        </p:txBody>
      </p:sp>
      <p:sp>
        <p:nvSpPr>
          <p:cNvPr id="9" name="Rectangle 3"/>
          <p:cNvSpPr>
            <a:spLocks noChangeArrowheads="1"/>
          </p:cNvSpPr>
          <p:nvPr/>
        </p:nvSpPr>
        <p:spPr bwMode="auto">
          <a:xfrm>
            <a:off x="107950" y="2046064"/>
            <a:ext cx="6048375" cy="3539430"/>
          </a:xfrm>
          <a:prstGeom prst="rect">
            <a:avLst/>
          </a:prstGeom>
          <a:noFill/>
          <a:ln w="9525">
            <a:noFill/>
            <a:miter lim="800000"/>
            <a:headEnd/>
            <a:tailEnd/>
          </a:ln>
        </p:spPr>
        <p:txBody>
          <a:bodyPr>
            <a:spAutoFit/>
          </a:bodyPr>
          <a:lstStyle/>
          <a:p>
            <a:pPr algn="just">
              <a:buFontTx/>
              <a:buChar char="•"/>
            </a:pPr>
            <a:r>
              <a:rPr lang="en-US" sz="1600" b="0" dirty="0"/>
              <a:t> Each normal mode corresponds to a standing wave with frequency and wavelength determined by the condition that the length of the string must always equal an integral number of half-wavelengths.</a:t>
            </a:r>
          </a:p>
          <a:p>
            <a:pPr algn="just">
              <a:buFontTx/>
              <a:buChar char="•"/>
            </a:pPr>
            <a:endParaRPr lang="en-US" sz="1600" b="0" dirty="0"/>
          </a:p>
          <a:p>
            <a:pPr algn="just">
              <a:buFontTx/>
              <a:buChar char="•"/>
            </a:pPr>
            <a:r>
              <a:rPr lang="en-US" sz="1600" b="0" dirty="0"/>
              <a:t>As well as the fixed ends, there are other points on the string that have zero displacement; these are called the nodes of the vibration.</a:t>
            </a:r>
          </a:p>
          <a:p>
            <a:pPr algn="just"/>
            <a:r>
              <a:rPr lang="en-US" sz="1600" b="0" dirty="0"/>
              <a:t> </a:t>
            </a:r>
          </a:p>
          <a:p>
            <a:pPr algn="just">
              <a:buFontTx/>
              <a:buChar char="•"/>
            </a:pPr>
            <a:r>
              <a:rPr lang="en-US" sz="1600" b="0" dirty="0"/>
              <a:t> The first normal (or fundamental) mode of vibration has no nodes. The second normal mode (sometimes called the first overtone) has one node; its wavelength and period are half those of the fundamental The third normal mode (second overtone) has three times the frequency of the first mode, and so on.</a:t>
            </a:r>
          </a:p>
          <a:p>
            <a:pPr algn="just"/>
            <a:endParaRPr lang="en-US" sz="1600" b="0" dirty="0"/>
          </a:p>
          <a:p>
            <a:pPr algn="just">
              <a:buFontTx/>
              <a:buChar char="•"/>
            </a:pPr>
            <a:r>
              <a:rPr lang="en-US" sz="1600" b="0" dirty="0"/>
              <a:t> Modes with one or more node are called higher-order modes.</a:t>
            </a:r>
          </a:p>
        </p:txBody>
      </p:sp>
      <p:pic>
        <p:nvPicPr>
          <p:cNvPr id="10" name="Picture 4"/>
          <p:cNvPicPr>
            <a:picLocks noChangeAspect="1" noChangeArrowheads="1"/>
          </p:cNvPicPr>
          <p:nvPr/>
        </p:nvPicPr>
        <p:blipFill>
          <a:blip r:embed="rId3" cstate="print"/>
          <a:srcRect/>
          <a:stretch>
            <a:fillRect/>
          </a:stretch>
        </p:blipFill>
        <p:spPr bwMode="auto">
          <a:xfrm>
            <a:off x="6302375" y="1974626"/>
            <a:ext cx="2571750" cy="3240088"/>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125101590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1"/>
          </p:nvPr>
        </p:nvSpPr>
        <p:spPr/>
        <p:txBody>
          <a:bodyPr/>
          <a:lstStyle/>
          <a:p>
            <a:fld id="{1085DE87-C515-4485-B35B-A1D496760DEA}" type="slidenum">
              <a:rPr lang="it-IT" smtClean="0"/>
              <a:pPr/>
              <a:t>38</a:t>
            </a:fld>
            <a:endParaRPr lang="it-IT"/>
          </a:p>
        </p:txBody>
      </p:sp>
      <p:pic>
        <p:nvPicPr>
          <p:cNvPr id="4" name="Picture 3" descr="scan0160.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6774" t="38857" r="50389" b="9796"/>
          <a:stretch/>
        </p:blipFill>
        <p:spPr>
          <a:xfrm rot="10800000">
            <a:off x="251520" y="1340768"/>
            <a:ext cx="3837832" cy="4896544"/>
          </a:xfrm>
          <a:prstGeom prst="rect">
            <a:avLst/>
          </a:prstGeom>
        </p:spPr>
      </p:pic>
      <p:pic>
        <p:nvPicPr>
          <p:cNvPr id="5" name="Picture 4" descr="scan016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6376" t="34734" r="49212" b="11143"/>
          <a:stretch/>
        </p:blipFill>
        <p:spPr>
          <a:xfrm rot="10800000">
            <a:off x="4283968" y="1340768"/>
            <a:ext cx="3892125" cy="4896544"/>
          </a:xfrm>
          <a:prstGeom prst="rect">
            <a:avLst/>
          </a:prstGeom>
        </p:spPr>
      </p:pic>
    </p:spTree>
    <p:extLst>
      <p:ext uri="{BB962C8B-B14F-4D97-AF65-F5344CB8AC3E}">
        <p14:creationId xmlns:p14="http://schemas.microsoft.com/office/powerpoint/2010/main" val="1398187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researchgate.net/profile/L_Gizon/publication/45893798/figure/fig18/AS:268026863943705@1440913992332/Figure-4-Density-profile-from-Model-S-green-line-and-b-f-mode-eigenfunctions-U-and-V.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68760"/>
            <a:ext cx="7632848" cy="5441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769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a:t>
            </a:fld>
            <a:endParaRPr lang="it-IT" sz="1400" b="1">
              <a:solidFill>
                <a:srgbClr val="898989"/>
              </a:solidFill>
              <a:latin typeface="Calibri" pitchFamily="34" charset="0"/>
            </a:endParaRPr>
          </a:p>
        </p:txBody>
      </p:sp>
      <p:sp>
        <p:nvSpPr>
          <p:cNvPr id="14" name="Rectangle 6"/>
          <p:cNvSpPr>
            <a:spLocks noChangeArrowheads="1"/>
          </p:cNvSpPr>
          <p:nvPr/>
        </p:nvSpPr>
        <p:spPr bwMode="auto">
          <a:xfrm>
            <a:off x="107504" y="1196752"/>
            <a:ext cx="8856662" cy="1558925"/>
          </a:xfrm>
          <a:prstGeom prst="rect">
            <a:avLst/>
          </a:prstGeom>
          <a:noFill/>
          <a:ln w="9525">
            <a:noFill/>
            <a:miter lim="800000"/>
            <a:headEnd/>
            <a:tailEnd/>
          </a:ln>
        </p:spPr>
        <p:txBody>
          <a:bodyPr>
            <a:spAutoFit/>
          </a:bodyPr>
          <a:lstStyle/>
          <a:p>
            <a:pPr algn="just">
              <a:buFontTx/>
              <a:buChar char="•"/>
            </a:pPr>
            <a:r>
              <a:rPr lang="en-US" sz="1600" b="0" dirty="0"/>
              <a:t> The particle displacement is not confined entirely to the surface of the medium. Particles below the free surface are also affected by the passage of the Rayleigh wave; in a uniform half-space the amplitude of the particle displacement decreases exponentially with increasing depth. The penetration depth of the surface wave is typically taken to be the depth at which the amplitude is attenuated to (e</a:t>
            </a:r>
            <a:r>
              <a:rPr lang="en-US" sz="1600" b="0" baseline="-25000" dirty="0"/>
              <a:t>-1</a:t>
            </a:r>
            <a:r>
              <a:rPr lang="en-US" sz="1600" b="0" dirty="0"/>
              <a:t>) of its value at the surface. For Rayleigh waves with wavelength </a:t>
            </a:r>
            <a:r>
              <a:rPr lang="en-US" sz="1600" b="0" i="1" dirty="0">
                <a:sym typeface="Symbol" pitchFamily="18" charset="2"/>
              </a:rPr>
              <a:t> </a:t>
            </a:r>
            <a:r>
              <a:rPr lang="en-US" sz="1600" b="0" dirty="0"/>
              <a:t>the characteristic penetration depth is about 0.4</a:t>
            </a:r>
            <a:r>
              <a:rPr lang="en-US" sz="1600" b="0" i="1" dirty="0"/>
              <a:t> </a:t>
            </a:r>
            <a:r>
              <a:rPr lang="en-US" sz="1600" b="0" i="1" dirty="0">
                <a:sym typeface="Symbol" pitchFamily="18" charset="2"/>
              </a:rPr>
              <a:t></a:t>
            </a:r>
            <a:r>
              <a:rPr lang="en-US" sz="1600" b="0" dirty="0"/>
              <a:t>.</a:t>
            </a:r>
          </a:p>
        </p:txBody>
      </p:sp>
      <p:pic>
        <p:nvPicPr>
          <p:cNvPr id="17" name="Picture 7" descr="C:\Users\Antonella\Desktop\Lezioni Fisica Terrestre\immagini\onde di superficie\Rayleigh.gif"/>
          <p:cNvPicPr>
            <a:picLocks noChangeAspect="1" noChangeArrowheads="1"/>
          </p:cNvPicPr>
          <p:nvPr/>
        </p:nvPicPr>
        <p:blipFill>
          <a:blip r:embed="rId3" cstate="print"/>
          <a:srcRect/>
          <a:stretch>
            <a:fillRect/>
          </a:stretch>
        </p:blipFill>
        <p:spPr bwMode="auto">
          <a:xfrm>
            <a:off x="611560" y="2780928"/>
            <a:ext cx="2880320" cy="1235432"/>
          </a:xfrm>
          <a:prstGeom prst="rect">
            <a:avLst/>
          </a:prstGeom>
          <a:noFill/>
        </p:spPr>
      </p:pic>
      <p:pic>
        <p:nvPicPr>
          <p:cNvPr id="18" name="Picture 4" descr="C:\Users\Antonella\Desktop\Lezioni Fisica Terrestre\immagini\onde di superficie\Picture1R.jpg"/>
          <p:cNvPicPr>
            <a:picLocks noChangeAspect="1" noChangeArrowheads="1"/>
          </p:cNvPicPr>
          <p:nvPr/>
        </p:nvPicPr>
        <p:blipFill>
          <a:blip r:embed="rId4" cstate="print"/>
          <a:srcRect/>
          <a:stretch>
            <a:fillRect/>
          </a:stretch>
        </p:blipFill>
        <p:spPr bwMode="auto">
          <a:xfrm>
            <a:off x="3275856" y="4653136"/>
            <a:ext cx="2400539" cy="1946151"/>
          </a:xfrm>
          <a:prstGeom prst="rect">
            <a:avLst/>
          </a:prstGeom>
          <a:noFill/>
        </p:spPr>
      </p:pic>
      <p:pic>
        <p:nvPicPr>
          <p:cNvPr id="19" name="Picture 5"/>
          <p:cNvPicPr>
            <a:picLocks noChangeAspect="1" noChangeArrowheads="1"/>
          </p:cNvPicPr>
          <p:nvPr/>
        </p:nvPicPr>
        <p:blipFill>
          <a:blip r:embed="rId5" cstate="print"/>
          <a:srcRect/>
          <a:stretch>
            <a:fillRect/>
          </a:stretch>
        </p:blipFill>
        <p:spPr bwMode="auto">
          <a:xfrm>
            <a:off x="683568" y="4797152"/>
            <a:ext cx="2192931" cy="1722639"/>
          </a:xfrm>
          <a:prstGeom prst="rect">
            <a:avLst/>
          </a:prstGeom>
          <a:noFill/>
          <a:ln w="9525">
            <a:noFill/>
            <a:miter lim="800000"/>
            <a:headEnd/>
            <a:tailEnd/>
          </a:ln>
        </p:spPr>
      </p:pic>
      <p:pic>
        <p:nvPicPr>
          <p:cNvPr id="20" name="Picture 12" descr="rayleigh"/>
          <p:cNvPicPr>
            <a:picLocks noChangeAspect="1" noChangeArrowheads="1"/>
          </p:cNvPicPr>
          <p:nvPr/>
        </p:nvPicPr>
        <p:blipFill>
          <a:blip r:embed="rId6" cstate="print"/>
          <a:srcRect/>
          <a:stretch>
            <a:fillRect/>
          </a:stretch>
        </p:blipFill>
        <p:spPr>
          <a:xfrm>
            <a:off x="4427984" y="2564904"/>
            <a:ext cx="3883025" cy="2185988"/>
          </a:xfrm>
          <a:prstGeom prst="rect">
            <a:avLst/>
          </a:prstGeom>
          <a:noFill/>
        </p:spPr>
      </p:pic>
      <p:pic>
        <p:nvPicPr>
          <p:cNvPr id="22" name="Picture 2"/>
          <p:cNvPicPr>
            <a:picLocks noChangeAspect="1" noChangeArrowheads="1"/>
          </p:cNvPicPr>
          <p:nvPr/>
        </p:nvPicPr>
        <p:blipFill>
          <a:blip r:embed="rId7" cstate="print"/>
          <a:srcRect/>
          <a:stretch>
            <a:fillRect/>
          </a:stretch>
        </p:blipFill>
        <p:spPr bwMode="auto">
          <a:xfrm>
            <a:off x="5940152" y="4581128"/>
            <a:ext cx="2736304" cy="1867594"/>
          </a:xfrm>
          <a:prstGeom prst="rect">
            <a:avLst/>
          </a:prstGeom>
          <a:noFill/>
          <a:ln w="9525">
            <a:noFill/>
            <a:miter lim="800000"/>
            <a:headEnd/>
            <a:tailEnd/>
          </a:ln>
        </p:spPr>
      </p:pic>
    </p:spTree>
    <p:extLst>
      <p:ext uri="{BB962C8B-B14F-4D97-AF65-F5344CB8AC3E}">
        <p14:creationId xmlns:p14="http://schemas.microsoft.com/office/powerpoint/2010/main" val="285246928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539552" y="1772816"/>
            <a:ext cx="8153400" cy="4229100"/>
          </a:xfrm>
          <a:prstGeom prst="rect">
            <a:avLst/>
          </a:prstGeom>
          <a:noFill/>
          <a:ln w="9525">
            <a:noFill/>
            <a:miter lim="800000"/>
            <a:headEnd/>
            <a:tailEnd/>
          </a:ln>
        </p:spPr>
      </p:pic>
    </p:spTree>
    <p:extLst>
      <p:ext uri="{BB962C8B-B14F-4D97-AF65-F5344CB8AC3E}">
        <p14:creationId xmlns:p14="http://schemas.microsoft.com/office/powerpoint/2010/main" val="370072698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http://homepage.oma.be/mvc/img/canard_osc.jpg"/>
          <p:cNvPicPr>
            <a:picLocks noChangeAspect="1" noChangeArrowheads="1"/>
          </p:cNvPicPr>
          <p:nvPr/>
        </p:nvPicPr>
        <p:blipFill>
          <a:blip r:embed="rId3" cstate="print"/>
          <a:srcRect/>
          <a:stretch>
            <a:fillRect/>
          </a:stretch>
        </p:blipFill>
        <p:spPr bwMode="auto">
          <a:xfrm>
            <a:off x="1907704" y="3284984"/>
            <a:ext cx="4758815" cy="3384376"/>
          </a:xfrm>
          <a:prstGeom prst="rect">
            <a:avLst/>
          </a:prstGeom>
          <a:noFill/>
        </p:spPr>
      </p:pic>
      <p:sp>
        <p:nvSpPr>
          <p:cNvPr id="27" name="TextBox 26"/>
          <p:cNvSpPr txBox="1"/>
          <p:nvPr/>
        </p:nvSpPr>
        <p:spPr>
          <a:xfrm>
            <a:off x="179512" y="1196752"/>
            <a:ext cx="8784976" cy="2031325"/>
          </a:xfrm>
          <a:prstGeom prst="rect">
            <a:avLst/>
          </a:prstGeom>
          <a:noFill/>
        </p:spPr>
        <p:txBody>
          <a:bodyPr wrap="square" rtlCol="0">
            <a:spAutoFit/>
          </a:bodyPr>
          <a:lstStyle/>
          <a:p>
            <a:pPr algn="ctr"/>
            <a:r>
              <a:rPr lang="it-IT" dirty="0">
                <a:solidFill>
                  <a:srgbClr val="FF0000"/>
                </a:solidFill>
              </a:rPr>
              <a:t>OSCILLAZIONI LIBERE DELLA TERRA</a:t>
            </a:r>
          </a:p>
          <a:p>
            <a:pPr algn="ctr"/>
            <a:endParaRPr lang="it-IT" dirty="0">
              <a:solidFill>
                <a:srgbClr val="FF0000"/>
              </a:solidFill>
            </a:endParaRPr>
          </a:p>
          <a:p>
            <a:pPr algn="just"/>
            <a:r>
              <a:rPr lang="it-IT" dirty="0"/>
              <a:t>Ogni sistema meccanico ha un’oscillazione propria (corde, pendolo......) che può essre eccitata. Ciò vale anche per la Terra che può oscillare in un numero infinito di </a:t>
            </a:r>
            <a:r>
              <a:rPr lang="it-IT" dirty="0">
                <a:solidFill>
                  <a:srgbClr val="FF0000"/>
                </a:solidFill>
              </a:rPr>
              <a:t>modi di oscillazione</a:t>
            </a:r>
            <a:r>
              <a:rPr lang="it-IT" dirty="0"/>
              <a:t>, come una gigantesca campana.</a:t>
            </a:r>
          </a:p>
          <a:p>
            <a:pPr algn="just"/>
            <a:r>
              <a:rPr lang="it-IT" dirty="0"/>
              <a:t>Sebbene tali oscillazioni fossero predette teoricamente, non furono osservate fino al 1960, quando vennero sufficientemente eccitate da un grande terremoto in Cile. </a:t>
            </a:r>
          </a:p>
        </p:txBody>
      </p:sp>
    </p:spTree>
    <p:extLst>
      <p:ext uri="{BB962C8B-B14F-4D97-AF65-F5344CB8AC3E}">
        <p14:creationId xmlns:p14="http://schemas.microsoft.com/office/powerpoint/2010/main" val="23920457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496" y="2132856"/>
            <a:ext cx="9144000" cy="369332"/>
          </a:xfrm>
          <a:prstGeom prst="rect">
            <a:avLst/>
          </a:prstGeom>
          <a:noFill/>
        </p:spPr>
        <p:txBody>
          <a:bodyPr wrap="square" rtlCol="0">
            <a:spAutoFit/>
          </a:bodyPr>
          <a:lstStyle/>
          <a:p>
            <a:r>
              <a:rPr lang="it-IT" dirty="0"/>
              <a:t>Esistono due modi indipendenti di oscillazione:</a:t>
            </a:r>
          </a:p>
        </p:txBody>
      </p:sp>
      <p:sp>
        <p:nvSpPr>
          <p:cNvPr id="8" name="TextBox 7"/>
          <p:cNvSpPr txBox="1"/>
          <p:nvPr/>
        </p:nvSpPr>
        <p:spPr>
          <a:xfrm>
            <a:off x="827584" y="2776860"/>
            <a:ext cx="7200800" cy="2308324"/>
          </a:xfrm>
          <a:prstGeom prst="rect">
            <a:avLst/>
          </a:prstGeom>
          <a:noFill/>
        </p:spPr>
        <p:txBody>
          <a:bodyPr wrap="square" rtlCol="0">
            <a:spAutoFit/>
          </a:bodyPr>
          <a:lstStyle/>
          <a:p>
            <a:endParaRPr lang="it-IT" dirty="0"/>
          </a:p>
          <a:p>
            <a:pPr algn="just">
              <a:buFont typeface="Arial" pitchFamily="34" charset="0"/>
              <a:buChar char="•"/>
            </a:pPr>
            <a:r>
              <a:rPr lang="it-IT" dirty="0"/>
              <a:t> </a:t>
            </a:r>
            <a:r>
              <a:rPr lang="it-IT" dirty="0">
                <a:solidFill>
                  <a:srgbClr val="FF0000"/>
                </a:solidFill>
              </a:rPr>
              <a:t>oscillazioni torsionali (o toroidali)</a:t>
            </a:r>
            <a:r>
              <a:rPr lang="it-IT" dirty="0"/>
              <a:t> indicate con </a:t>
            </a:r>
            <a:r>
              <a:rPr lang="it-IT" b="1" dirty="0">
                <a:solidFill>
                  <a:srgbClr val="00B0F0"/>
                </a:solidFill>
              </a:rPr>
              <a:t>T</a:t>
            </a:r>
            <a:r>
              <a:rPr lang="it-IT" dirty="0"/>
              <a:t> in cui lo spostamento è sempre perpendicolare al raggio della Terra, limitato alla crosta ed al mantello e confinato in superfici sferiche concentriche.</a:t>
            </a:r>
          </a:p>
          <a:p>
            <a:pPr algn="just">
              <a:buFont typeface="Arial" pitchFamily="34" charset="0"/>
              <a:buChar char="•"/>
            </a:pPr>
            <a:endParaRPr lang="it-IT" dirty="0"/>
          </a:p>
          <a:p>
            <a:pPr algn="just">
              <a:buFont typeface="Arial" pitchFamily="34" charset="0"/>
              <a:buChar char="•"/>
            </a:pPr>
            <a:r>
              <a:rPr lang="it-IT" dirty="0"/>
              <a:t> </a:t>
            </a:r>
            <a:r>
              <a:rPr lang="it-IT" dirty="0">
                <a:solidFill>
                  <a:srgbClr val="FF0000"/>
                </a:solidFill>
              </a:rPr>
              <a:t>oscillazioni sferoidali</a:t>
            </a:r>
            <a:r>
              <a:rPr lang="it-IT" dirty="0"/>
              <a:t> indicate con </a:t>
            </a:r>
            <a:r>
              <a:rPr lang="it-IT" dirty="0">
                <a:solidFill>
                  <a:srgbClr val="00B0F0"/>
                </a:solidFill>
              </a:rPr>
              <a:t>S</a:t>
            </a:r>
            <a:r>
              <a:rPr lang="it-IT" dirty="0"/>
              <a:t> in cui lo spostamento ha sia componenti radiali che torsionali. L’oscillazione sferoidale più semplice è puramente radiale</a:t>
            </a:r>
          </a:p>
        </p:txBody>
      </p:sp>
      <p:sp>
        <p:nvSpPr>
          <p:cNvPr id="2" name="Rectangle 1"/>
          <p:cNvSpPr/>
          <p:nvPr/>
        </p:nvSpPr>
        <p:spPr>
          <a:xfrm>
            <a:off x="2627784" y="1340768"/>
            <a:ext cx="3456394" cy="369332"/>
          </a:xfrm>
          <a:prstGeom prst="rect">
            <a:avLst/>
          </a:prstGeom>
        </p:spPr>
        <p:txBody>
          <a:bodyPr wrap="none">
            <a:spAutoFit/>
          </a:bodyPr>
          <a:lstStyle/>
          <a:p>
            <a:pPr algn="ctr"/>
            <a:r>
              <a:rPr lang="it-IT" dirty="0">
                <a:solidFill>
                  <a:srgbClr val="FF0000"/>
                </a:solidFill>
              </a:rPr>
              <a:t>OSCILLAZIONI LIBERE DELLA TERRA</a:t>
            </a:r>
          </a:p>
        </p:txBody>
      </p:sp>
    </p:spTree>
    <p:extLst>
      <p:ext uri="{BB962C8B-B14F-4D97-AF65-F5344CB8AC3E}">
        <p14:creationId xmlns:p14="http://schemas.microsoft.com/office/powerpoint/2010/main" val="11528691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http://www.iris.iris.edu/sumatra/LargeImages/Figure1_large.gif"/>
          <p:cNvPicPr>
            <a:picLocks noChangeAspect="1" noChangeArrowheads="1"/>
          </p:cNvPicPr>
          <p:nvPr/>
        </p:nvPicPr>
        <p:blipFill>
          <a:blip r:embed="rId3" cstate="print"/>
          <a:srcRect/>
          <a:stretch>
            <a:fillRect/>
          </a:stretch>
        </p:blipFill>
        <p:spPr bwMode="auto">
          <a:xfrm>
            <a:off x="1691680" y="1412776"/>
            <a:ext cx="5616624" cy="5195379"/>
          </a:xfrm>
          <a:prstGeom prst="rect">
            <a:avLst/>
          </a:prstGeom>
          <a:noFill/>
        </p:spPr>
      </p:pic>
    </p:spTree>
    <p:extLst>
      <p:ext uri="{BB962C8B-B14F-4D97-AF65-F5344CB8AC3E}">
        <p14:creationId xmlns:p14="http://schemas.microsoft.com/office/powerpoint/2010/main" val="41825356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7704" y="1556792"/>
            <a:ext cx="184731" cy="369332"/>
          </a:xfrm>
          <a:prstGeom prst="rect">
            <a:avLst/>
          </a:prstGeom>
          <a:noFill/>
        </p:spPr>
        <p:txBody>
          <a:bodyPr wrap="none" rtlCol="0">
            <a:spAutoFit/>
          </a:bodyPr>
          <a:lstStyle/>
          <a:p>
            <a:endParaRPr lang="it-IT" dirty="0"/>
          </a:p>
        </p:txBody>
      </p:sp>
      <p:sp>
        <p:nvSpPr>
          <p:cNvPr id="9" name="TextBox 8"/>
          <p:cNvSpPr txBox="1"/>
          <p:nvPr/>
        </p:nvSpPr>
        <p:spPr>
          <a:xfrm>
            <a:off x="360040" y="2348880"/>
            <a:ext cx="8316416" cy="2862322"/>
          </a:xfrm>
          <a:prstGeom prst="rect">
            <a:avLst/>
          </a:prstGeom>
          <a:noFill/>
        </p:spPr>
        <p:txBody>
          <a:bodyPr wrap="square" rtlCol="0">
            <a:spAutoFit/>
          </a:bodyPr>
          <a:lstStyle/>
          <a:p>
            <a:r>
              <a:rPr lang="it-IT" dirty="0"/>
              <a:t>Ambedue le oscillazioni hanno un numero infinito di modi. </a:t>
            </a:r>
          </a:p>
          <a:p>
            <a:endParaRPr lang="it-IT" dirty="0"/>
          </a:p>
          <a:p>
            <a:endParaRPr lang="it-IT" dirty="0"/>
          </a:p>
          <a:p>
            <a:r>
              <a:rPr lang="it-IT" dirty="0"/>
              <a:t>Le oscillazioni libere vengono di solito misurate da </a:t>
            </a:r>
            <a:r>
              <a:rPr lang="it-IT" dirty="0">
                <a:solidFill>
                  <a:srgbClr val="FF0000"/>
                </a:solidFill>
              </a:rPr>
              <a:t>gravimetri</a:t>
            </a:r>
            <a:r>
              <a:rPr lang="it-IT" dirty="0"/>
              <a:t> ed </a:t>
            </a:r>
            <a:r>
              <a:rPr lang="it-IT" dirty="0">
                <a:solidFill>
                  <a:srgbClr val="FF0000"/>
                </a:solidFill>
              </a:rPr>
              <a:t>estensimetri</a:t>
            </a:r>
            <a:r>
              <a:rPr lang="it-IT" dirty="0"/>
              <a:t>, che hanno periodo di oscillazione dell’ordine dei minuti.</a:t>
            </a:r>
          </a:p>
          <a:p>
            <a:endParaRPr lang="it-IT" dirty="0"/>
          </a:p>
          <a:p>
            <a:r>
              <a:rPr lang="it-IT" dirty="0"/>
              <a:t>Le oscillazioni toroidali sono equivalenti alle onde di Love, quelle sferoidali alle onde di Rayleigh. Le misure dei periodi di oscillazione (massimo circa 2500 s per T, 3200 s per S) possono venire usate per estendere alle basse frequenzre le curve di dispersione.</a:t>
            </a:r>
          </a:p>
          <a:p>
            <a:endParaRPr lang="it-IT" dirty="0"/>
          </a:p>
        </p:txBody>
      </p:sp>
      <p:sp>
        <p:nvSpPr>
          <p:cNvPr id="4" name="Rectangle 3"/>
          <p:cNvSpPr/>
          <p:nvPr/>
        </p:nvSpPr>
        <p:spPr>
          <a:xfrm>
            <a:off x="2627784" y="1340768"/>
            <a:ext cx="3456394" cy="369332"/>
          </a:xfrm>
          <a:prstGeom prst="rect">
            <a:avLst/>
          </a:prstGeom>
        </p:spPr>
        <p:txBody>
          <a:bodyPr wrap="none">
            <a:spAutoFit/>
          </a:bodyPr>
          <a:lstStyle/>
          <a:p>
            <a:pPr algn="ctr"/>
            <a:r>
              <a:rPr lang="it-IT" dirty="0">
                <a:solidFill>
                  <a:srgbClr val="FF0000"/>
                </a:solidFill>
              </a:rPr>
              <a:t>OSCILLAZIONI LIBERE DELLA TERRA</a:t>
            </a:r>
          </a:p>
        </p:txBody>
      </p:sp>
    </p:spTree>
    <p:extLst>
      <p:ext uri="{BB962C8B-B14F-4D97-AF65-F5344CB8AC3E}">
        <p14:creationId xmlns:p14="http://schemas.microsoft.com/office/powerpoint/2010/main" val="3371379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026" descr="014"/>
          <p:cNvPicPr>
            <a:picLocks noChangeAspect="1" noChangeArrowheads="1"/>
          </p:cNvPicPr>
          <p:nvPr/>
        </p:nvPicPr>
        <p:blipFill>
          <a:blip r:embed="rId3" cstate="print"/>
          <a:srcRect/>
          <a:stretch>
            <a:fillRect/>
          </a:stretch>
        </p:blipFill>
        <p:spPr bwMode="auto">
          <a:xfrm>
            <a:off x="2273424" y="1269833"/>
            <a:ext cx="4026768" cy="5543543"/>
          </a:xfrm>
          <a:prstGeom prst="rect">
            <a:avLst/>
          </a:prstGeom>
          <a:noFill/>
          <a:ln w="9525">
            <a:noFill/>
            <a:miter lim="800000"/>
            <a:headEnd/>
            <a:tailEnd/>
          </a:ln>
        </p:spPr>
      </p:pic>
    </p:spTree>
    <p:extLst>
      <p:ext uri="{BB962C8B-B14F-4D97-AF65-F5344CB8AC3E}">
        <p14:creationId xmlns:p14="http://schemas.microsoft.com/office/powerpoint/2010/main" val="266330394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2195736" y="2564904"/>
          <a:ext cx="4495800" cy="3168650"/>
        </p:xfrm>
        <a:graphic>
          <a:graphicData uri="http://schemas.openxmlformats.org/presentationml/2006/ole">
            <mc:AlternateContent xmlns:mc="http://schemas.openxmlformats.org/markup-compatibility/2006">
              <mc:Choice xmlns:v="urn:schemas-microsoft-com:vml" Requires="v">
                <p:oleObj spid="_x0000_s109579" name="CorelDRAW" r:id="rId4" imgW="3895344" imgH="2746248" progId="CorelDraw.Graphic.7">
                  <p:embed/>
                </p:oleObj>
              </mc:Choice>
              <mc:Fallback>
                <p:oleObj name="CorelDRAW" r:id="rId4" imgW="3895344" imgH="2746248" progId="CorelDraw.Graphic.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736" y="2564904"/>
                        <a:ext cx="4495800" cy="316865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171" name="Rectangle 3"/>
          <p:cNvSpPr>
            <a:spLocks noChangeArrowheads="1"/>
          </p:cNvSpPr>
          <p:nvPr/>
        </p:nvSpPr>
        <p:spPr bwMode="auto">
          <a:xfrm>
            <a:off x="1979712" y="1628800"/>
            <a:ext cx="4908550" cy="641350"/>
          </a:xfrm>
          <a:prstGeom prst="rect">
            <a:avLst/>
          </a:prstGeom>
          <a:noFill/>
          <a:ln w="9525">
            <a:noFill/>
            <a:miter lim="800000"/>
            <a:headEnd/>
            <a:tailEnd/>
          </a:ln>
        </p:spPr>
        <p:txBody>
          <a:bodyPr wrap="none">
            <a:spAutoFit/>
          </a:bodyPr>
          <a:lstStyle/>
          <a:p>
            <a:r>
              <a:rPr lang="en-GB" sz="3600" b="1" i="1" dirty="0" err="1"/>
              <a:t>Estensimetri</a:t>
            </a:r>
            <a:r>
              <a:rPr lang="en-GB" sz="3600" b="1" i="1" dirty="0"/>
              <a:t> e </a:t>
            </a:r>
            <a:r>
              <a:rPr lang="en-GB" sz="3600" b="1" i="1" dirty="0" err="1"/>
              <a:t>clinometri</a:t>
            </a:r>
            <a:endParaRPr lang="en-GB" sz="3600" b="1" i="1" dirty="0"/>
          </a:p>
        </p:txBody>
      </p:sp>
    </p:spTree>
    <p:extLst>
      <p:ext uri="{BB962C8B-B14F-4D97-AF65-F5344CB8AC3E}">
        <p14:creationId xmlns:p14="http://schemas.microsoft.com/office/powerpoint/2010/main" val="239697011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8279" y="1017111"/>
            <a:ext cx="7933197" cy="5868273"/>
          </a:xfrm>
          <a:prstGeom prst="rect">
            <a:avLst/>
          </a:prstGeom>
          <a:noFill/>
        </p:spPr>
        <p:txBody>
          <a:bodyPr wrap="square" rtlCol="0">
            <a:spAutoFit/>
          </a:bodyPr>
          <a:lstStyle/>
          <a:p>
            <a:pPr algn="ctr"/>
            <a:r>
              <a:rPr lang="it-IT" dirty="0">
                <a:solidFill>
                  <a:srgbClr val="FF0000"/>
                </a:solidFill>
              </a:rPr>
              <a:t>MODI DI OSCILLAZIONE</a:t>
            </a:r>
          </a:p>
          <a:p>
            <a:pPr algn="ctr"/>
            <a:r>
              <a:rPr lang="it-IT" sz="4400" baseline="-25000" dirty="0">
                <a:solidFill>
                  <a:srgbClr val="00B0F0"/>
                </a:solidFill>
              </a:rPr>
              <a:t>n</a:t>
            </a:r>
            <a:r>
              <a:rPr lang="it-IT" sz="4400" dirty="0">
                <a:solidFill>
                  <a:srgbClr val="00B0F0"/>
                </a:solidFill>
              </a:rPr>
              <a:t>T</a:t>
            </a:r>
            <a:r>
              <a:rPr lang="it-IT" sz="4400" baseline="-25000" dirty="0">
                <a:solidFill>
                  <a:srgbClr val="00B0F0"/>
                </a:solidFill>
              </a:rPr>
              <a:t>l</a:t>
            </a:r>
            <a:r>
              <a:rPr lang="it-IT" sz="4400" dirty="0">
                <a:solidFill>
                  <a:srgbClr val="00B0F0"/>
                </a:solidFill>
              </a:rPr>
              <a:t>            </a:t>
            </a:r>
            <a:r>
              <a:rPr lang="it-IT" sz="4400" baseline="-25000" dirty="0">
                <a:solidFill>
                  <a:srgbClr val="00B0F0"/>
                </a:solidFill>
              </a:rPr>
              <a:t>n</a:t>
            </a:r>
            <a:r>
              <a:rPr lang="it-IT" sz="4400" dirty="0">
                <a:solidFill>
                  <a:srgbClr val="00B0F0"/>
                </a:solidFill>
              </a:rPr>
              <a:t>S</a:t>
            </a:r>
            <a:r>
              <a:rPr lang="it-IT" sz="4400" baseline="-25000" dirty="0">
                <a:solidFill>
                  <a:srgbClr val="00B0F0"/>
                </a:solidFill>
              </a:rPr>
              <a:t>l</a:t>
            </a:r>
            <a:r>
              <a:rPr lang="it-IT" sz="4400" dirty="0">
                <a:solidFill>
                  <a:srgbClr val="00B0F0"/>
                </a:solidFill>
              </a:rPr>
              <a:t> </a:t>
            </a:r>
          </a:p>
          <a:p>
            <a:pPr algn="ctr"/>
            <a:endParaRPr lang="it-IT" sz="4400" baseline="-25000" dirty="0">
              <a:solidFill>
                <a:srgbClr val="00B0F0"/>
              </a:solidFill>
            </a:endParaRPr>
          </a:p>
          <a:p>
            <a:pPr algn="ctr"/>
            <a:endParaRPr lang="it-IT" sz="4400" baseline="-25000" dirty="0">
              <a:solidFill>
                <a:srgbClr val="00B0F0"/>
              </a:solidFill>
            </a:endParaRPr>
          </a:p>
          <a:p>
            <a:pPr algn="ctr"/>
            <a:endParaRPr lang="it-IT" sz="4400" baseline="-25000" dirty="0">
              <a:solidFill>
                <a:srgbClr val="00B0F0"/>
              </a:solidFill>
            </a:endParaRPr>
          </a:p>
          <a:p>
            <a:pPr algn="ctr"/>
            <a:endParaRPr lang="it-IT" sz="4400" baseline="-25000" dirty="0">
              <a:solidFill>
                <a:srgbClr val="00B0F0"/>
              </a:solidFill>
            </a:endParaRPr>
          </a:p>
          <a:p>
            <a:pPr algn="ctr"/>
            <a:endParaRPr lang="it-IT" sz="4400" baseline="-25000" dirty="0">
              <a:solidFill>
                <a:srgbClr val="00B0F0"/>
              </a:solidFill>
            </a:endParaRPr>
          </a:p>
          <a:p>
            <a:pPr algn="ctr"/>
            <a:endParaRPr lang="it-IT" sz="4400" baseline="-25000" dirty="0">
              <a:solidFill>
                <a:srgbClr val="00B0F0"/>
              </a:solidFill>
            </a:endParaRPr>
          </a:p>
          <a:p>
            <a:pPr algn="ctr"/>
            <a:endParaRPr lang="it-IT" sz="4400" baseline="-25000" dirty="0">
              <a:solidFill>
                <a:srgbClr val="00B0F0"/>
              </a:solidFill>
            </a:endParaRPr>
          </a:p>
          <a:p>
            <a:pPr algn="just"/>
            <a:r>
              <a:rPr lang="it-IT" dirty="0"/>
              <a:t>n = numero di zeri dell’autofunzione lungo il raggio terrestre</a:t>
            </a:r>
          </a:p>
          <a:p>
            <a:pPr algn="just"/>
            <a:endParaRPr lang="it-IT" dirty="0"/>
          </a:p>
          <a:p>
            <a:pPr algn="just"/>
            <a:r>
              <a:rPr lang="it-IT" dirty="0"/>
              <a:t>l = numero di linee nodali (cioè sulle quali il modo è nullo) sulla superficie terrestre</a:t>
            </a:r>
          </a:p>
          <a:p>
            <a:pPr algn="just"/>
            <a:endParaRPr lang="it-IT" dirty="0"/>
          </a:p>
          <a:p>
            <a:pPr algn="just"/>
            <a:r>
              <a:rPr lang="it-IT" dirty="0"/>
              <a:t>Ad ogni modo corrisponde un periodo di oscillazione che lo caratterizza.</a:t>
            </a:r>
          </a:p>
          <a:p>
            <a:pPr algn="ctr"/>
            <a:endParaRPr lang="it-IT" dirty="0">
              <a:solidFill>
                <a:srgbClr val="FF0000"/>
              </a:solidFill>
            </a:endParaRPr>
          </a:p>
        </p:txBody>
      </p:sp>
      <p:graphicFrame>
        <p:nvGraphicFramePr>
          <p:cNvPr id="8" name="Object 7"/>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10603" name="Equation" r:id="rId4" imgW="114151" imgH="215619" progId="Equation.3">
                  <p:embed/>
                </p:oleObj>
              </mc:Choice>
              <mc:Fallback>
                <p:oleObj name="Equation"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515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4007" y="1980994"/>
            <a:ext cx="4104457" cy="2816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515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2420888"/>
            <a:ext cx="489585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89913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cstate="print"/>
          <a:srcRect/>
          <a:stretch>
            <a:fillRect/>
          </a:stretch>
        </p:blipFill>
        <p:spPr bwMode="auto">
          <a:xfrm>
            <a:off x="2123728" y="1196752"/>
            <a:ext cx="4896544" cy="5544394"/>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2156416" y="1263650"/>
            <a:ext cx="4896544" cy="5544394"/>
          </a:xfrm>
          <a:prstGeom prst="rect">
            <a:avLst/>
          </a:prstGeom>
          <a:noFill/>
          <a:ln w="9525">
            <a:noFill/>
            <a:miter lim="800000"/>
            <a:headEnd/>
            <a:tailEnd/>
          </a:ln>
        </p:spPr>
      </p:pic>
    </p:spTree>
    <p:extLst>
      <p:ext uri="{BB962C8B-B14F-4D97-AF65-F5344CB8AC3E}">
        <p14:creationId xmlns:p14="http://schemas.microsoft.com/office/powerpoint/2010/main" val="3961432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4" descr="http://ocw.mit.edu/courses/earth-atmospheric-and-planetary-sciences/12-201-essentials-of-geophysics-fall-2004/12-201f04.jpg"/>
          <p:cNvPicPr>
            <a:picLocks noChangeAspect="1" noChangeArrowheads="1"/>
          </p:cNvPicPr>
          <p:nvPr/>
        </p:nvPicPr>
        <p:blipFill>
          <a:blip r:embed="rId3" cstate="print"/>
          <a:srcRect/>
          <a:stretch>
            <a:fillRect/>
          </a:stretch>
        </p:blipFill>
        <p:spPr bwMode="auto">
          <a:xfrm>
            <a:off x="1259632" y="1268760"/>
            <a:ext cx="6480720" cy="5569369"/>
          </a:xfrm>
          <a:prstGeom prst="rect">
            <a:avLst/>
          </a:prstGeom>
          <a:noFill/>
        </p:spPr>
      </p:pic>
    </p:spTree>
    <p:extLst>
      <p:ext uri="{BB962C8B-B14F-4D97-AF65-F5344CB8AC3E}">
        <p14:creationId xmlns:p14="http://schemas.microsoft.com/office/powerpoint/2010/main" val="1871813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500366"/>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a:t>
            </a:fld>
            <a:endParaRPr lang="it-IT" sz="1400" b="1">
              <a:solidFill>
                <a:srgbClr val="898989"/>
              </a:solidFill>
              <a:latin typeface="Calibri" pitchFamily="34" charset="0"/>
            </a:endParaRPr>
          </a:p>
        </p:txBody>
      </p:sp>
      <p:sp>
        <p:nvSpPr>
          <p:cNvPr id="16" name="Rectangle 3"/>
          <p:cNvSpPr>
            <a:spLocks noChangeArrowheads="1"/>
          </p:cNvSpPr>
          <p:nvPr/>
        </p:nvSpPr>
        <p:spPr bwMode="auto">
          <a:xfrm>
            <a:off x="36562" y="1541110"/>
            <a:ext cx="8927926" cy="1815882"/>
          </a:xfrm>
          <a:prstGeom prst="rect">
            <a:avLst/>
          </a:prstGeom>
          <a:noFill/>
          <a:ln w="9525">
            <a:noFill/>
            <a:miter lim="800000"/>
            <a:headEnd/>
            <a:tailEnd/>
          </a:ln>
        </p:spPr>
        <p:txBody>
          <a:bodyPr wrap="square">
            <a:spAutoFit/>
          </a:bodyPr>
          <a:lstStyle/>
          <a:p>
            <a:pPr algn="just">
              <a:buFontTx/>
              <a:buChar char="•"/>
            </a:pPr>
            <a:r>
              <a:rPr lang="en-US" sz="1600" b="0" dirty="0"/>
              <a:t> The boundary conditions which govern the components of stress at the free surface of a semi-infinite elastic </a:t>
            </a:r>
            <a:r>
              <a:rPr lang="en-US" sz="1600" b="0" dirty="0" err="1"/>
              <a:t>halfspace</a:t>
            </a:r>
            <a:r>
              <a:rPr lang="en-US" sz="1600" b="0" dirty="0"/>
              <a:t> prohibit the propagation of SH-waves along the surface. </a:t>
            </a:r>
          </a:p>
          <a:p>
            <a:pPr algn="just">
              <a:buFontTx/>
              <a:buChar char="•"/>
            </a:pPr>
            <a:endParaRPr lang="en-US" sz="1600" b="0" dirty="0"/>
          </a:p>
          <a:p>
            <a:pPr algn="just">
              <a:buFontTx/>
              <a:buChar char="•"/>
            </a:pPr>
            <a:r>
              <a:rPr lang="en-US" sz="1600" b="0" dirty="0"/>
              <a:t> However, A. E. H. Love showed in 1911 that if a horizontal layer lies between the free surface and the semi-infinite half-space SH-waves within the layer that are reflected at supercritical angles from the top and bottom of the layer can interfere constructively to give a surface wave with horizontal particle motions</a:t>
            </a:r>
          </a:p>
        </p:txBody>
      </p:sp>
      <p:sp>
        <p:nvSpPr>
          <p:cNvPr id="17" name="Rectangle 5"/>
          <p:cNvSpPr>
            <a:spLocks noChangeArrowheads="1"/>
          </p:cNvSpPr>
          <p:nvPr/>
        </p:nvSpPr>
        <p:spPr bwMode="auto">
          <a:xfrm>
            <a:off x="179512" y="3284984"/>
            <a:ext cx="5077197" cy="3046988"/>
          </a:xfrm>
          <a:prstGeom prst="rect">
            <a:avLst/>
          </a:prstGeom>
          <a:noFill/>
          <a:ln w="9525">
            <a:noFill/>
            <a:miter lim="800000"/>
            <a:headEnd/>
            <a:tailEnd/>
          </a:ln>
        </p:spPr>
        <p:txBody>
          <a:bodyPr wrap="square">
            <a:spAutoFit/>
          </a:bodyPr>
          <a:lstStyle/>
          <a:p>
            <a:pPr algn="just">
              <a:buFontTx/>
              <a:buChar char="•"/>
            </a:pPr>
            <a:r>
              <a:rPr lang="en-US" sz="1600" b="0" dirty="0"/>
              <a:t> The velocity (</a:t>
            </a:r>
            <a:r>
              <a:rPr lang="en-US" sz="1600" b="0" dirty="0">
                <a:sym typeface="Symbol" pitchFamily="18" charset="2"/>
              </a:rPr>
              <a:t></a:t>
            </a:r>
            <a:r>
              <a:rPr lang="en-US" sz="1600" b="0" baseline="-25000" dirty="0"/>
              <a:t>1</a:t>
            </a:r>
            <a:r>
              <a:rPr lang="en-US" sz="1600" b="0" dirty="0"/>
              <a:t>) of S-waves in the near-surface layer must be lower than in the underlying half-space (</a:t>
            </a:r>
            <a:r>
              <a:rPr lang="en-US" sz="1600" b="0" dirty="0">
                <a:sym typeface="Symbol" pitchFamily="18" charset="2"/>
              </a:rPr>
              <a:t></a:t>
            </a:r>
            <a:r>
              <a:rPr lang="en-US" sz="1600" b="0" baseline="-25000" dirty="0"/>
              <a:t>2</a:t>
            </a:r>
            <a:r>
              <a:rPr lang="en-US" sz="1600" b="0" dirty="0"/>
              <a:t>). The velocity of the Love waves (VLQ) lies between the two extreme values: </a:t>
            </a:r>
            <a:r>
              <a:rPr lang="en-US" sz="1600" b="0" dirty="0">
                <a:sym typeface="Symbol" pitchFamily="18" charset="2"/>
              </a:rPr>
              <a:t></a:t>
            </a:r>
            <a:r>
              <a:rPr lang="en-US" sz="1600" b="0" baseline="-25000" dirty="0"/>
              <a:t>1</a:t>
            </a:r>
            <a:r>
              <a:rPr lang="en-US" sz="1600" b="0" dirty="0"/>
              <a:t> &lt; V</a:t>
            </a:r>
            <a:r>
              <a:rPr lang="en-US" sz="1600" b="0" baseline="-25000" dirty="0"/>
              <a:t>LQ</a:t>
            </a:r>
            <a:r>
              <a:rPr lang="en-US" sz="1600" b="0" dirty="0"/>
              <a:t>&lt; </a:t>
            </a:r>
            <a:r>
              <a:rPr lang="en-US" sz="1600" b="0" dirty="0">
                <a:sym typeface="Symbol" pitchFamily="18" charset="2"/>
              </a:rPr>
              <a:t></a:t>
            </a:r>
            <a:r>
              <a:rPr lang="en-US" sz="1600" b="0" baseline="-25000" dirty="0"/>
              <a:t>2</a:t>
            </a:r>
            <a:r>
              <a:rPr lang="en-US" sz="1600" b="0" dirty="0"/>
              <a:t> </a:t>
            </a:r>
          </a:p>
          <a:p>
            <a:pPr algn="just">
              <a:buFontTx/>
              <a:buChar char="•"/>
            </a:pPr>
            <a:endParaRPr lang="en-US" sz="1600" b="0" dirty="0"/>
          </a:p>
          <a:p>
            <a:pPr algn="just">
              <a:buFontTx/>
              <a:buChar char="•"/>
            </a:pPr>
            <a:r>
              <a:rPr lang="en-US" sz="1600" b="0" dirty="0"/>
              <a:t> Theory shows that the speed of Love waves with very short wavelengths is close to the slower velocity </a:t>
            </a:r>
            <a:r>
              <a:rPr lang="en-US" sz="1600" b="0" dirty="0">
                <a:sym typeface="Symbol" pitchFamily="18" charset="2"/>
              </a:rPr>
              <a:t></a:t>
            </a:r>
            <a:r>
              <a:rPr lang="en-US" sz="1600" b="0" baseline="-25000" dirty="0"/>
              <a:t>1</a:t>
            </a:r>
            <a:r>
              <a:rPr lang="en-US" sz="1600" b="0" dirty="0"/>
              <a:t> of the upper layer, while long wavelengths travel at a speed close to the faster velocity of </a:t>
            </a:r>
            <a:r>
              <a:rPr lang="en-US" sz="1600" b="0" dirty="0">
                <a:sym typeface="Symbol" pitchFamily="18" charset="2"/>
              </a:rPr>
              <a:t></a:t>
            </a:r>
            <a:r>
              <a:rPr lang="en-US" sz="1600" b="0" baseline="-25000" dirty="0"/>
              <a:t>2</a:t>
            </a:r>
            <a:r>
              <a:rPr lang="en-US" sz="1600" b="0" dirty="0"/>
              <a:t> the lower medium. This dependence of velocity on wavelength is termed dispersion. Love waves are always dispersive, because they can only propagate in a velocity-layered medium. </a:t>
            </a:r>
          </a:p>
        </p:txBody>
      </p:sp>
      <p:pic>
        <p:nvPicPr>
          <p:cNvPr id="18" name="Picture 7"/>
          <p:cNvPicPr>
            <a:picLocks noChangeAspect="1" noChangeArrowheads="1"/>
          </p:cNvPicPr>
          <p:nvPr/>
        </p:nvPicPr>
        <p:blipFill>
          <a:blip r:embed="rId3" cstate="print"/>
          <a:srcRect/>
          <a:stretch>
            <a:fillRect/>
          </a:stretch>
        </p:blipFill>
        <p:spPr bwMode="auto">
          <a:xfrm>
            <a:off x="5724128" y="3140968"/>
            <a:ext cx="2880493" cy="943512"/>
          </a:xfrm>
          <a:prstGeom prst="rect">
            <a:avLst/>
          </a:prstGeom>
          <a:noFill/>
          <a:ln w="9525">
            <a:solidFill>
              <a:schemeClr val="tx1"/>
            </a:solidFill>
            <a:miter lim="800000"/>
            <a:headEnd/>
            <a:tailEnd/>
          </a:ln>
          <a:effectLst/>
        </p:spPr>
      </p:pic>
      <p:pic>
        <p:nvPicPr>
          <p:cNvPr id="19" name="Picture 8"/>
          <p:cNvPicPr>
            <a:picLocks noChangeAspect="1" noChangeArrowheads="1"/>
          </p:cNvPicPr>
          <p:nvPr/>
        </p:nvPicPr>
        <p:blipFill>
          <a:blip r:embed="rId4" cstate="print"/>
          <a:srcRect/>
          <a:stretch>
            <a:fillRect/>
          </a:stretch>
        </p:blipFill>
        <p:spPr bwMode="auto">
          <a:xfrm>
            <a:off x="5724128" y="4293096"/>
            <a:ext cx="2995934" cy="2434007"/>
          </a:xfrm>
          <a:prstGeom prst="rect">
            <a:avLst/>
          </a:prstGeom>
          <a:noFill/>
          <a:ln w="9525">
            <a:solidFill>
              <a:schemeClr val="tx1"/>
            </a:solidFill>
            <a:miter lim="800000"/>
            <a:headEnd/>
            <a:tailEnd/>
          </a:ln>
          <a:effectLst/>
        </p:spPr>
      </p:pic>
      <p:sp>
        <p:nvSpPr>
          <p:cNvPr id="8" name="Rectangle 2"/>
          <p:cNvSpPr>
            <a:spLocks noChangeArrowheads="1"/>
          </p:cNvSpPr>
          <p:nvPr/>
        </p:nvSpPr>
        <p:spPr bwMode="auto">
          <a:xfrm>
            <a:off x="251520" y="1028155"/>
            <a:ext cx="8675687" cy="528637"/>
          </a:xfrm>
          <a:prstGeom prst="rect">
            <a:avLst/>
          </a:prstGeom>
          <a:noFill/>
          <a:ln w="9525">
            <a:solidFill>
              <a:schemeClr val="tx1"/>
            </a:solidFill>
            <a:miter lim="800000"/>
            <a:headEnd/>
            <a:tailEnd/>
          </a:ln>
        </p:spPr>
        <p:txBody>
          <a:bodyPr>
            <a:spAutoFit/>
          </a:bodyPr>
          <a:lstStyle/>
          <a:p>
            <a:pPr algn="ctr" eaLnBrk="0" hangingPunct="0"/>
            <a:r>
              <a:rPr lang="en-US" sz="2800" b="0" dirty="0">
                <a:ea typeface="ＭＳ Ｐゴシック" pitchFamily="34" charset="-128"/>
              </a:rPr>
              <a:t>Love waves</a:t>
            </a:r>
          </a:p>
        </p:txBody>
      </p:sp>
    </p:spTree>
    <p:extLst>
      <p:ext uri="{BB962C8B-B14F-4D97-AF65-F5344CB8AC3E}">
        <p14:creationId xmlns:p14="http://schemas.microsoft.com/office/powerpoint/2010/main" val="135766241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98104" y="1196753"/>
            <a:ext cx="1805944" cy="1200329"/>
          </a:xfrm>
          <a:prstGeom prst="rect">
            <a:avLst/>
          </a:prstGeom>
          <a:noFill/>
        </p:spPr>
        <p:txBody>
          <a:bodyPr wrap="square" rtlCol="0">
            <a:spAutoFit/>
          </a:bodyPr>
          <a:lstStyle/>
          <a:p>
            <a:r>
              <a:rPr lang="it-IT" dirty="0">
                <a:solidFill>
                  <a:srgbClr val="FF0000"/>
                </a:solidFill>
              </a:rPr>
              <a:t>MODI TOROIDALI</a:t>
            </a:r>
          </a:p>
          <a:p>
            <a:endParaRPr lang="it-IT" dirty="0">
              <a:solidFill>
                <a:srgbClr val="FF0000"/>
              </a:solidFill>
            </a:endParaRPr>
          </a:p>
          <a:p>
            <a:endParaRPr lang="it-IT" dirty="0">
              <a:solidFill>
                <a:srgbClr val="FF0000"/>
              </a:solidFill>
            </a:endParaRPr>
          </a:p>
          <a:p>
            <a:endParaRPr lang="it-IT" dirty="0"/>
          </a:p>
        </p:txBody>
      </p:sp>
      <p:sp>
        <p:nvSpPr>
          <p:cNvPr id="8" name="Rectangle 7"/>
          <p:cNvSpPr/>
          <p:nvPr/>
        </p:nvSpPr>
        <p:spPr>
          <a:xfrm>
            <a:off x="1115616" y="2276872"/>
            <a:ext cx="841897" cy="769441"/>
          </a:xfrm>
          <a:prstGeom prst="rect">
            <a:avLst/>
          </a:prstGeom>
        </p:spPr>
        <p:txBody>
          <a:bodyPr wrap="none">
            <a:spAutoFit/>
          </a:bodyPr>
          <a:lstStyle/>
          <a:p>
            <a:r>
              <a:rPr lang="it-IT" sz="4400" baseline="-25000" dirty="0">
                <a:solidFill>
                  <a:srgbClr val="00B0F0"/>
                </a:solidFill>
              </a:rPr>
              <a:t>0</a:t>
            </a:r>
            <a:r>
              <a:rPr lang="it-IT" sz="4400" dirty="0">
                <a:solidFill>
                  <a:srgbClr val="00B0F0"/>
                </a:solidFill>
              </a:rPr>
              <a:t>T</a:t>
            </a:r>
            <a:r>
              <a:rPr lang="it-IT" sz="4400" baseline="-25000" dirty="0">
                <a:solidFill>
                  <a:srgbClr val="00B0F0"/>
                </a:solidFill>
              </a:rPr>
              <a:t>0</a:t>
            </a:r>
            <a:endParaRPr lang="it-IT" sz="4400" dirty="0"/>
          </a:p>
        </p:txBody>
      </p:sp>
      <p:sp>
        <p:nvSpPr>
          <p:cNvPr id="9" name="Rectangle 8"/>
          <p:cNvSpPr/>
          <p:nvPr/>
        </p:nvSpPr>
        <p:spPr>
          <a:xfrm>
            <a:off x="1259632" y="3501008"/>
            <a:ext cx="841897" cy="769441"/>
          </a:xfrm>
          <a:prstGeom prst="rect">
            <a:avLst/>
          </a:prstGeom>
        </p:spPr>
        <p:txBody>
          <a:bodyPr wrap="none">
            <a:spAutoFit/>
          </a:bodyPr>
          <a:lstStyle/>
          <a:p>
            <a:r>
              <a:rPr lang="it-IT" sz="4400" baseline="-25000" dirty="0">
                <a:solidFill>
                  <a:srgbClr val="00B0F0"/>
                </a:solidFill>
              </a:rPr>
              <a:t>0</a:t>
            </a:r>
            <a:r>
              <a:rPr lang="it-IT" sz="4400" dirty="0">
                <a:solidFill>
                  <a:srgbClr val="00B0F0"/>
                </a:solidFill>
              </a:rPr>
              <a:t>T</a:t>
            </a:r>
            <a:r>
              <a:rPr lang="it-IT" sz="4400" baseline="-25000" dirty="0">
                <a:solidFill>
                  <a:srgbClr val="00B0F0"/>
                </a:solidFill>
              </a:rPr>
              <a:t>1</a:t>
            </a:r>
            <a:endParaRPr lang="it-IT" sz="4400" dirty="0"/>
          </a:p>
        </p:txBody>
      </p:sp>
      <p:sp>
        <p:nvSpPr>
          <p:cNvPr id="10" name="TextBox 9"/>
          <p:cNvSpPr txBox="1"/>
          <p:nvPr/>
        </p:nvSpPr>
        <p:spPr>
          <a:xfrm>
            <a:off x="2555776" y="2420888"/>
            <a:ext cx="5616624" cy="646331"/>
          </a:xfrm>
          <a:prstGeom prst="rect">
            <a:avLst/>
          </a:prstGeom>
          <a:noFill/>
        </p:spPr>
        <p:txBody>
          <a:bodyPr wrap="square" rtlCol="0">
            <a:spAutoFit/>
          </a:bodyPr>
          <a:lstStyle/>
          <a:p>
            <a:r>
              <a:rPr lang="it-IT" dirty="0"/>
              <a:t>È indefinito in quanto non è possibile un modo di torsione senza alcun punto fisso</a:t>
            </a:r>
          </a:p>
        </p:txBody>
      </p:sp>
      <p:sp>
        <p:nvSpPr>
          <p:cNvPr id="11" name="TextBox 10"/>
          <p:cNvSpPr txBox="1"/>
          <p:nvPr/>
        </p:nvSpPr>
        <p:spPr>
          <a:xfrm>
            <a:off x="2555776" y="3501008"/>
            <a:ext cx="5616624" cy="923330"/>
          </a:xfrm>
          <a:prstGeom prst="rect">
            <a:avLst/>
          </a:prstGeom>
          <a:noFill/>
        </p:spPr>
        <p:txBody>
          <a:bodyPr wrap="square" rtlCol="0">
            <a:spAutoFit/>
          </a:bodyPr>
          <a:lstStyle/>
          <a:p>
            <a:r>
              <a:rPr lang="it-IT" dirty="0"/>
              <a:t>L = 1 per i modi toroidali denota i poli (fissi).Questo modo non esiste in quanto implica una rotazione nel tasso di rotazione terrestre.</a:t>
            </a:r>
          </a:p>
        </p:txBody>
      </p:sp>
      <p:pic>
        <p:nvPicPr>
          <p:cNvPr id="97283" name="Picture 3"/>
          <p:cNvPicPr>
            <a:picLocks noChangeAspect="1" noChangeArrowheads="1"/>
          </p:cNvPicPr>
          <p:nvPr/>
        </p:nvPicPr>
        <p:blipFill>
          <a:blip r:embed="rId3" cstate="print"/>
          <a:srcRect/>
          <a:stretch>
            <a:fillRect/>
          </a:stretch>
        </p:blipFill>
        <p:spPr bwMode="auto">
          <a:xfrm>
            <a:off x="0" y="3356992"/>
            <a:ext cx="762000" cy="993775"/>
          </a:xfrm>
          <a:prstGeom prst="rect">
            <a:avLst/>
          </a:prstGeom>
          <a:noFill/>
          <a:ln w="9525">
            <a:noFill/>
            <a:miter lim="800000"/>
            <a:headEnd/>
            <a:tailEnd/>
          </a:ln>
          <a:effectLst/>
        </p:spPr>
      </p:pic>
      <p:sp>
        <p:nvSpPr>
          <p:cNvPr id="13" name="Rectangle 12"/>
          <p:cNvSpPr/>
          <p:nvPr/>
        </p:nvSpPr>
        <p:spPr>
          <a:xfrm>
            <a:off x="1259632" y="5013176"/>
            <a:ext cx="841897" cy="769441"/>
          </a:xfrm>
          <a:prstGeom prst="rect">
            <a:avLst/>
          </a:prstGeom>
        </p:spPr>
        <p:txBody>
          <a:bodyPr wrap="none">
            <a:spAutoFit/>
          </a:bodyPr>
          <a:lstStyle/>
          <a:p>
            <a:r>
              <a:rPr lang="it-IT" sz="4400" baseline="-25000" dirty="0">
                <a:solidFill>
                  <a:srgbClr val="00B0F0"/>
                </a:solidFill>
              </a:rPr>
              <a:t>0</a:t>
            </a:r>
            <a:r>
              <a:rPr lang="it-IT" sz="4400" dirty="0">
                <a:solidFill>
                  <a:srgbClr val="00B0F0"/>
                </a:solidFill>
              </a:rPr>
              <a:t>T</a:t>
            </a:r>
            <a:r>
              <a:rPr lang="it-IT" sz="4400" baseline="-25000" dirty="0">
                <a:solidFill>
                  <a:srgbClr val="00B0F0"/>
                </a:solidFill>
              </a:rPr>
              <a:t>2</a:t>
            </a:r>
            <a:endParaRPr lang="it-IT" sz="4400" dirty="0"/>
          </a:p>
        </p:txBody>
      </p:sp>
      <p:sp>
        <p:nvSpPr>
          <p:cNvPr id="14" name="TextBox 13"/>
          <p:cNvSpPr txBox="1"/>
          <p:nvPr/>
        </p:nvSpPr>
        <p:spPr>
          <a:xfrm>
            <a:off x="2555776" y="5013176"/>
            <a:ext cx="5616624" cy="646331"/>
          </a:xfrm>
          <a:prstGeom prst="rect">
            <a:avLst/>
          </a:prstGeom>
          <a:noFill/>
        </p:spPr>
        <p:txBody>
          <a:bodyPr wrap="square" rtlCol="0">
            <a:spAutoFit/>
          </a:bodyPr>
          <a:lstStyle/>
          <a:p>
            <a:r>
              <a:rPr lang="it-IT" dirty="0"/>
              <a:t>E’ il modo toroidale più semplice in cui si ha torsione in direzioni opposte nell’emisfero nord e sud.</a:t>
            </a:r>
          </a:p>
        </p:txBody>
      </p:sp>
      <p:pic>
        <p:nvPicPr>
          <p:cNvPr id="97284" name="Picture 4"/>
          <p:cNvPicPr>
            <a:picLocks noChangeAspect="1" noChangeArrowheads="1"/>
          </p:cNvPicPr>
          <p:nvPr/>
        </p:nvPicPr>
        <p:blipFill>
          <a:blip r:embed="rId4" cstate="print"/>
          <a:srcRect/>
          <a:stretch>
            <a:fillRect/>
          </a:stretch>
        </p:blipFill>
        <p:spPr bwMode="auto">
          <a:xfrm>
            <a:off x="0" y="5013176"/>
            <a:ext cx="899592" cy="845913"/>
          </a:xfrm>
          <a:prstGeom prst="rect">
            <a:avLst/>
          </a:prstGeom>
          <a:noFill/>
          <a:ln w="9525">
            <a:noFill/>
            <a:miter lim="800000"/>
            <a:headEnd/>
            <a:tailEnd/>
          </a:ln>
          <a:effectLst/>
        </p:spPr>
      </p:pic>
    </p:spTree>
    <p:extLst>
      <p:ext uri="{BB962C8B-B14F-4D97-AF65-F5344CB8AC3E}">
        <p14:creationId xmlns:p14="http://schemas.microsoft.com/office/powerpoint/2010/main" val="60754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31640" y="2276872"/>
            <a:ext cx="825867" cy="769441"/>
          </a:xfrm>
          <a:prstGeom prst="rect">
            <a:avLst/>
          </a:prstGeom>
        </p:spPr>
        <p:txBody>
          <a:bodyPr wrap="none">
            <a:spAutoFit/>
          </a:bodyPr>
          <a:lstStyle/>
          <a:p>
            <a:r>
              <a:rPr lang="it-IT" sz="4400" baseline="-25000" dirty="0">
                <a:solidFill>
                  <a:srgbClr val="00B0F0"/>
                </a:solidFill>
              </a:rPr>
              <a:t>0</a:t>
            </a:r>
            <a:r>
              <a:rPr lang="it-IT" sz="4400" dirty="0">
                <a:solidFill>
                  <a:srgbClr val="00B0F0"/>
                </a:solidFill>
              </a:rPr>
              <a:t>S</a:t>
            </a:r>
            <a:r>
              <a:rPr lang="it-IT" sz="4400" baseline="-25000" dirty="0">
                <a:solidFill>
                  <a:srgbClr val="00B0F0"/>
                </a:solidFill>
              </a:rPr>
              <a:t>0</a:t>
            </a:r>
            <a:endParaRPr lang="it-IT" sz="4400" dirty="0"/>
          </a:p>
        </p:txBody>
      </p:sp>
      <p:sp>
        <p:nvSpPr>
          <p:cNvPr id="8" name="TextBox 7"/>
          <p:cNvSpPr txBox="1"/>
          <p:nvPr/>
        </p:nvSpPr>
        <p:spPr>
          <a:xfrm>
            <a:off x="2771800" y="2420888"/>
            <a:ext cx="5616624" cy="646331"/>
          </a:xfrm>
          <a:prstGeom prst="rect">
            <a:avLst/>
          </a:prstGeom>
          <a:noFill/>
        </p:spPr>
        <p:txBody>
          <a:bodyPr wrap="square" rtlCol="0">
            <a:spAutoFit/>
          </a:bodyPr>
          <a:lstStyle/>
          <a:p>
            <a:r>
              <a:rPr lang="it-IT" dirty="0"/>
              <a:t>È il modo sferoidale più semplice: la Terra si gonfia e sgonfia.</a:t>
            </a:r>
          </a:p>
        </p:txBody>
      </p:sp>
      <p:sp>
        <p:nvSpPr>
          <p:cNvPr id="9" name="Rectangle 8"/>
          <p:cNvSpPr/>
          <p:nvPr/>
        </p:nvSpPr>
        <p:spPr>
          <a:xfrm>
            <a:off x="1331640" y="3585790"/>
            <a:ext cx="825867" cy="769441"/>
          </a:xfrm>
          <a:prstGeom prst="rect">
            <a:avLst/>
          </a:prstGeom>
        </p:spPr>
        <p:txBody>
          <a:bodyPr wrap="none">
            <a:spAutoFit/>
          </a:bodyPr>
          <a:lstStyle/>
          <a:p>
            <a:r>
              <a:rPr lang="it-IT" sz="4400" baseline="-25000" dirty="0">
                <a:solidFill>
                  <a:srgbClr val="00B0F0"/>
                </a:solidFill>
              </a:rPr>
              <a:t>0</a:t>
            </a:r>
            <a:r>
              <a:rPr lang="it-IT" sz="4400" dirty="0">
                <a:solidFill>
                  <a:srgbClr val="00B0F0"/>
                </a:solidFill>
              </a:rPr>
              <a:t>S</a:t>
            </a:r>
            <a:r>
              <a:rPr lang="it-IT" sz="4400" baseline="-25000" dirty="0">
                <a:solidFill>
                  <a:srgbClr val="00B0F0"/>
                </a:solidFill>
              </a:rPr>
              <a:t>1</a:t>
            </a:r>
            <a:endParaRPr lang="it-IT" sz="4400" dirty="0"/>
          </a:p>
        </p:txBody>
      </p:sp>
      <p:sp>
        <p:nvSpPr>
          <p:cNvPr id="10" name="TextBox 9"/>
          <p:cNvSpPr txBox="1"/>
          <p:nvPr/>
        </p:nvSpPr>
        <p:spPr>
          <a:xfrm>
            <a:off x="2771800" y="3729806"/>
            <a:ext cx="5616624" cy="923330"/>
          </a:xfrm>
          <a:prstGeom prst="rect">
            <a:avLst/>
          </a:prstGeom>
          <a:noFill/>
        </p:spPr>
        <p:txBody>
          <a:bodyPr wrap="square" rtlCol="0">
            <a:spAutoFit/>
          </a:bodyPr>
          <a:lstStyle/>
          <a:p>
            <a:r>
              <a:rPr lang="it-IT" dirty="0"/>
              <a:t>È un modo indefinito, perchè implca uno spostamento del centro di gravità (può avvenire solo in presenza di una forza esterna.</a:t>
            </a:r>
          </a:p>
        </p:txBody>
      </p:sp>
      <p:sp>
        <p:nvSpPr>
          <p:cNvPr id="11" name="Rectangle 10"/>
          <p:cNvSpPr/>
          <p:nvPr/>
        </p:nvSpPr>
        <p:spPr>
          <a:xfrm>
            <a:off x="1331640" y="5085184"/>
            <a:ext cx="825867" cy="769441"/>
          </a:xfrm>
          <a:prstGeom prst="rect">
            <a:avLst/>
          </a:prstGeom>
        </p:spPr>
        <p:txBody>
          <a:bodyPr wrap="none">
            <a:spAutoFit/>
          </a:bodyPr>
          <a:lstStyle/>
          <a:p>
            <a:r>
              <a:rPr lang="it-IT" sz="4400" baseline="-25000" dirty="0">
                <a:solidFill>
                  <a:srgbClr val="00B0F0"/>
                </a:solidFill>
              </a:rPr>
              <a:t>0</a:t>
            </a:r>
            <a:r>
              <a:rPr lang="it-IT" sz="4400" dirty="0">
                <a:solidFill>
                  <a:srgbClr val="00B0F0"/>
                </a:solidFill>
              </a:rPr>
              <a:t>S</a:t>
            </a:r>
            <a:r>
              <a:rPr lang="it-IT" sz="4400" baseline="-25000" dirty="0">
                <a:solidFill>
                  <a:srgbClr val="00B0F0"/>
                </a:solidFill>
              </a:rPr>
              <a:t>2</a:t>
            </a:r>
            <a:endParaRPr lang="it-IT" sz="4400" dirty="0"/>
          </a:p>
        </p:txBody>
      </p:sp>
      <p:sp>
        <p:nvSpPr>
          <p:cNvPr id="12" name="TextBox 11"/>
          <p:cNvSpPr txBox="1"/>
          <p:nvPr/>
        </p:nvSpPr>
        <p:spPr>
          <a:xfrm>
            <a:off x="2771800" y="5191943"/>
            <a:ext cx="5616624" cy="369332"/>
          </a:xfrm>
          <a:prstGeom prst="rect">
            <a:avLst/>
          </a:prstGeom>
          <a:noFill/>
        </p:spPr>
        <p:txBody>
          <a:bodyPr wrap="square" rtlCol="0">
            <a:spAutoFit/>
          </a:bodyPr>
          <a:lstStyle/>
          <a:p>
            <a:r>
              <a:rPr lang="it-IT" dirty="0"/>
              <a:t>È il modo a periodo più lungo (3233.25 s).</a:t>
            </a:r>
          </a:p>
        </p:txBody>
      </p:sp>
      <p:pic>
        <p:nvPicPr>
          <p:cNvPr id="98307" name="Picture 3"/>
          <p:cNvPicPr>
            <a:picLocks noChangeAspect="1" noChangeArrowheads="1"/>
          </p:cNvPicPr>
          <p:nvPr/>
        </p:nvPicPr>
        <p:blipFill>
          <a:blip r:embed="rId3" cstate="print"/>
          <a:srcRect/>
          <a:stretch>
            <a:fillRect/>
          </a:stretch>
        </p:blipFill>
        <p:spPr bwMode="auto">
          <a:xfrm>
            <a:off x="0" y="5085184"/>
            <a:ext cx="1015087" cy="936104"/>
          </a:xfrm>
          <a:prstGeom prst="rect">
            <a:avLst/>
          </a:prstGeom>
          <a:noFill/>
          <a:ln w="9525">
            <a:noFill/>
            <a:miter lim="800000"/>
            <a:headEnd/>
            <a:tailEnd/>
          </a:ln>
          <a:effectLst/>
        </p:spPr>
      </p:pic>
      <p:pic>
        <p:nvPicPr>
          <p:cNvPr id="98308" name="Picture 4"/>
          <p:cNvPicPr>
            <a:picLocks noChangeAspect="1" noChangeArrowheads="1"/>
          </p:cNvPicPr>
          <p:nvPr/>
        </p:nvPicPr>
        <p:blipFill>
          <a:blip r:embed="rId4" cstate="print"/>
          <a:srcRect/>
          <a:stretch>
            <a:fillRect/>
          </a:stretch>
        </p:blipFill>
        <p:spPr bwMode="auto">
          <a:xfrm>
            <a:off x="0" y="2276872"/>
            <a:ext cx="995194" cy="936104"/>
          </a:xfrm>
          <a:prstGeom prst="rect">
            <a:avLst/>
          </a:prstGeom>
          <a:noFill/>
          <a:ln w="9525">
            <a:noFill/>
            <a:miter lim="800000"/>
            <a:headEnd/>
            <a:tailEnd/>
          </a:ln>
          <a:effectLst/>
        </p:spPr>
      </p:pic>
      <p:sp>
        <p:nvSpPr>
          <p:cNvPr id="13" name="TextBox 12"/>
          <p:cNvSpPr txBox="1"/>
          <p:nvPr/>
        </p:nvSpPr>
        <p:spPr>
          <a:xfrm>
            <a:off x="3198104" y="1196753"/>
            <a:ext cx="2021968" cy="1200329"/>
          </a:xfrm>
          <a:prstGeom prst="rect">
            <a:avLst/>
          </a:prstGeom>
          <a:noFill/>
        </p:spPr>
        <p:txBody>
          <a:bodyPr wrap="square" rtlCol="0">
            <a:spAutoFit/>
          </a:bodyPr>
          <a:lstStyle/>
          <a:p>
            <a:r>
              <a:rPr lang="it-IT" dirty="0">
                <a:solidFill>
                  <a:srgbClr val="FF0000"/>
                </a:solidFill>
              </a:rPr>
              <a:t>MODI SFEROIDALI</a:t>
            </a:r>
          </a:p>
          <a:p>
            <a:endParaRPr lang="it-IT" dirty="0">
              <a:solidFill>
                <a:srgbClr val="FF0000"/>
              </a:solidFill>
            </a:endParaRPr>
          </a:p>
          <a:p>
            <a:endParaRPr lang="it-IT" dirty="0">
              <a:solidFill>
                <a:srgbClr val="FF0000"/>
              </a:solidFill>
            </a:endParaRPr>
          </a:p>
          <a:p>
            <a:endParaRPr lang="it-IT" dirty="0"/>
          </a:p>
        </p:txBody>
      </p:sp>
    </p:spTree>
    <p:extLst>
      <p:ext uri="{BB962C8B-B14F-4D97-AF65-F5344CB8AC3E}">
        <p14:creationId xmlns:p14="http://schemas.microsoft.com/office/powerpoint/2010/main" val="41697431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www.nature.com/nature/journal/v452/n7187/images/452539a-f1.2.jpg"/>
          <p:cNvPicPr>
            <a:picLocks noChangeAspect="1" noChangeArrowheads="1"/>
          </p:cNvPicPr>
          <p:nvPr/>
        </p:nvPicPr>
        <p:blipFill>
          <a:blip r:embed="rId3" cstate="print"/>
          <a:srcRect/>
          <a:stretch>
            <a:fillRect/>
          </a:stretch>
        </p:blipFill>
        <p:spPr bwMode="auto">
          <a:xfrm>
            <a:off x="1979712" y="1340768"/>
            <a:ext cx="4762500" cy="5314951"/>
          </a:xfrm>
          <a:prstGeom prst="rect">
            <a:avLst/>
          </a:prstGeom>
          <a:noFill/>
        </p:spPr>
      </p:pic>
    </p:spTree>
    <p:extLst>
      <p:ext uri="{BB962C8B-B14F-4D97-AF65-F5344CB8AC3E}">
        <p14:creationId xmlns:p14="http://schemas.microsoft.com/office/powerpoint/2010/main" val="10478733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cstate="print"/>
          <a:srcRect/>
          <a:stretch>
            <a:fillRect/>
          </a:stretch>
        </p:blipFill>
        <p:spPr bwMode="auto">
          <a:xfrm>
            <a:off x="1619672" y="1196752"/>
            <a:ext cx="5976664" cy="5610212"/>
          </a:xfrm>
          <a:prstGeom prst="rect">
            <a:avLst/>
          </a:prstGeom>
          <a:noFill/>
          <a:ln w="9525">
            <a:noFill/>
            <a:miter lim="800000"/>
            <a:headEnd/>
            <a:tailEnd/>
          </a:ln>
        </p:spPr>
      </p:pic>
    </p:spTree>
    <p:extLst>
      <p:ext uri="{BB962C8B-B14F-4D97-AF65-F5344CB8AC3E}">
        <p14:creationId xmlns:p14="http://schemas.microsoft.com/office/powerpoint/2010/main" val="2654511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2" name="Picture 6" descr="Animation: vibration eigenmode of a sphere"/>
          <p:cNvPicPr>
            <a:picLocks noChangeAspect="1" noChangeArrowheads="1" noCrop="1"/>
          </p:cNvPicPr>
          <p:nvPr/>
        </p:nvPicPr>
        <p:blipFill>
          <a:blip r:embed="rId3" cstate="print"/>
          <a:srcRect/>
          <a:stretch>
            <a:fillRect/>
          </a:stretch>
        </p:blipFill>
        <p:spPr bwMode="auto">
          <a:xfrm>
            <a:off x="1187624" y="1484784"/>
            <a:ext cx="6876253" cy="5157192"/>
          </a:xfrm>
          <a:prstGeom prst="rect">
            <a:avLst/>
          </a:prstGeom>
          <a:noFill/>
        </p:spPr>
      </p:pic>
    </p:spTree>
    <p:extLst>
      <p:ext uri="{BB962C8B-B14F-4D97-AF65-F5344CB8AC3E}">
        <p14:creationId xmlns:p14="http://schemas.microsoft.com/office/powerpoint/2010/main" val="3411287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cstate="print"/>
          <a:srcRect/>
          <a:stretch>
            <a:fillRect/>
          </a:stretch>
        </p:blipFill>
        <p:spPr bwMode="auto">
          <a:xfrm>
            <a:off x="7065" y="1196752"/>
            <a:ext cx="5429031" cy="5688632"/>
          </a:xfrm>
          <a:prstGeom prst="rect">
            <a:avLst/>
          </a:prstGeom>
          <a:noFill/>
          <a:ln w="9525">
            <a:noFill/>
            <a:miter lim="800000"/>
            <a:headEnd/>
            <a:tailEnd/>
          </a:ln>
        </p:spPr>
      </p:pic>
      <p:pic>
        <p:nvPicPr>
          <p:cNvPr id="101379" name="Picture 3"/>
          <p:cNvPicPr>
            <a:picLocks noChangeAspect="1" noChangeArrowheads="1"/>
          </p:cNvPicPr>
          <p:nvPr/>
        </p:nvPicPr>
        <p:blipFill>
          <a:blip r:embed="rId4" cstate="print"/>
          <a:srcRect/>
          <a:stretch>
            <a:fillRect/>
          </a:stretch>
        </p:blipFill>
        <p:spPr bwMode="auto">
          <a:xfrm>
            <a:off x="5314868" y="1412776"/>
            <a:ext cx="3829132" cy="2592288"/>
          </a:xfrm>
          <a:prstGeom prst="rect">
            <a:avLst/>
          </a:prstGeom>
          <a:noFill/>
          <a:ln w="9525">
            <a:noFill/>
            <a:miter lim="800000"/>
            <a:headEnd/>
            <a:tailEnd/>
          </a:ln>
        </p:spPr>
      </p:pic>
      <p:pic>
        <p:nvPicPr>
          <p:cNvPr id="101380" name="Picture 4"/>
          <p:cNvPicPr>
            <a:picLocks noChangeAspect="1" noChangeArrowheads="1"/>
          </p:cNvPicPr>
          <p:nvPr/>
        </p:nvPicPr>
        <p:blipFill>
          <a:blip r:embed="rId5" cstate="print"/>
          <a:srcRect/>
          <a:stretch>
            <a:fillRect/>
          </a:stretch>
        </p:blipFill>
        <p:spPr bwMode="auto">
          <a:xfrm>
            <a:off x="5292080" y="4221088"/>
            <a:ext cx="3851920" cy="2624385"/>
          </a:xfrm>
          <a:prstGeom prst="rect">
            <a:avLst/>
          </a:prstGeom>
          <a:noFill/>
          <a:ln w="9525">
            <a:noFill/>
            <a:miter lim="800000"/>
            <a:headEnd/>
            <a:tailEnd/>
          </a:ln>
        </p:spPr>
      </p:pic>
    </p:spTree>
    <p:extLst>
      <p:ext uri="{BB962C8B-B14F-4D97-AF65-F5344CB8AC3E}">
        <p14:creationId xmlns:p14="http://schemas.microsoft.com/office/powerpoint/2010/main" val="21937494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http://www.srosat.com/PRO/images/header.jpg"/>
          <p:cNvPicPr>
            <a:picLocks noChangeAspect="1" noChangeArrowheads="1"/>
          </p:cNvPicPr>
          <p:nvPr/>
        </p:nvPicPr>
        <p:blipFill>
          <a:blip r:embed="rId3" cstate="print"/>
          <a:srcRect/>
          <a:stretch>
            <a:fillRect/>
          </a:stretch>
        </p:blipFill>
        <p:spPr bwMode="auto">
          <a:xfrm>
            <a:off x="467544" y="1412776"/>
            <a:ext cx="7824612" cy="5328592"/>
          </a:xfrm>
          <a:prstGeom prst="rect">
            <a:avLst/>
          </a:prstGeom>
          <a:noFill/>
        </p:spPr>
      </p:pic>
    </p:spTree>
    <p:extLst>
      <p:ext uri="{BB962C8B-B14F-4D97-AF65-F5344CB8AC3E}">
        <p14:creationId xmlns:p14="http://schemas.microsoft.com/office/powerpoint/2010/main" val="11162817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87624" y="1547500"/>
            <a:ext cx="6696744" cy="646331"/>
          </a:xfrm>
          <a:prstGeom prst="rect">
            <a:avLst/>
          </a:prstGeom>
        </p:spPr>
        <p:txBody>
          <a:bodyPr wrap="square">
            <a:spAutoFit/>
          </a:bodyPr>
          <a:lstStyle/>
          <a:p>
            <a:r>
              <a:rPr lang="it-IT" dirty="0"/>
              <a:t>http://icb.u-bourgogne.fr/nano/manapi/saviot/terre/index.en.html</a:t>
            </a:r>
          </a:p>
          <a:p>
            <a:endParaRPr lang="it-IT" dirty="0"/>
          </a:p>
        </p:txBody>
      </p:sp>
      <p:pic>
        <p:nvPicPr>
          <p:cNvPr id="134146" name="Picture 2" descr="animation"/>
          <p:cNvPicPr>
            <a:picLocks noChangeAspect="1" noChangeArrowheads="1"/>
          </p:cNvPicPr>
          <p:nvPr/>
        </p:nvPicPr>
        <p:blipFill>
          <a:blip r:embed="rId3" cstate="print"/>
          <a:srcRect/>
          <a:stretch>
            <a:fillRect/>
          </a:stretch>
        </p:blipFill>
        <p:spPr bwMode="auto">
          <a:xfrm>
            <a:off x="1403648" y="2060848"/>
            <a:ext cx="6096000" cy="4572000"/>
          </a:xfrm>
          <a:prstGeom prst="rect">
            <a:avLst/>
          </a:prstGeom>
          <a:noFill/>
        </p:spPr>
      </p:pic>
    </p:spTree>
    <p:extLst>
      <p:ext uri="{BB962C8B-B14F-4D97-AF65-F5344CB8AC3E}">
        <p14:creationId xmlns:p14="http://schemas.microsoft.com/office/powerpoint/2010/main" val="3304475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cstate="print"/>
          <a:srcRect/>
          <a:stretch>
            <a:fillRect/>
          </a:stretch>
        </p:blipFill>
        <p:spPr bwMode="auto">
          <a:xfrm>
            <a:off x="1475656" y="1196752"/>
            <a:ext cx="5850208" cy="5661248"/>
          </a:xfrm>
          <a:prstGeom prst="rect">
            <a:avLst/>
          </a:prstGeom>
          <a:noFill/>
          <a:ln w="9525">
            <a:noFill/>
            <a:miter lim="800000"/>
            <a:headEnd/>
            <a:tailEnd/>
          </a:ln>
        </p:spPr>
      </p:pic>
    </p:spTree>
    <p:extLst>
      <p:ext uri="{BB962C8B-B14F-4D97-AF65-F5344CB8AC3E}">
        <p14:creationId xmlns:p14="http://schemas.microsoft.com/office/powerpoint/2010/main" val="2573835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descr="http://www.eurekalert.org/images/release_graphics/archive/yu0517_2.jpg"/>
          <p:cNvPicPr>
            <a:picLocks noChangeAspect="1" noChangeArrowheads="1"/>
          </p:cNvPicPr>
          <p:nvPr/>
        </p:nvPicPr>
        <p:blipFill>
          <a:blip r:embed="rId3" cstate="print"/>
          <a:srcRect/>
          <a:stretch>
            <a:fillRect/>
          </a:stretch>
        </p:blipFill>
        <p:spPr bwMode="auto">
          <a:xfrm>
            <a:off x="1115616" y="1196752"/>
            <a:ext cx="6327565" cy="4968552"/>
          </a:xfrm>
          <a:prstGeom prst="rect">
            <a:avLst/>
          </a:prstGeom>
          <a:noFill/>
        </p:spPr>
      </p:pic>
      <p:sp>
        <p:nvSpPr>
          <p:cNvPr id="8" name="Rectangle 7"/>
          <p:cNvSpPr/>
          <p:nvPr/>
        </p:nvSpPr>
        <p:spPr>
          <a:xfrm>
            <a:off x="251520" y="6021288"/>
            <a:ext cx="8712968" cy="646331"/>
          </a:xfrm>
          <a:prstGeom prst="rect">
            <a:avLst/>
          </a:prstGeom>
        </p:spPr>
        <p:txBody>
          <a:bodyPr wrap="square">
            <a:spAutoFit/>
          </a:bodyPr>
          <a:lstStyle/>
          <a:p>
            <a:r>
              <a:rPr lang="en-US" dirty="0"/>
              <a:t>Spectral peaks of Earth's free oscillations, indicated by the shapes of vibration deformations of </a:t>
            </a:r>
            <a:r>
              <a:rPr lang="en-US" dirty="0" err="1"/>
              <a:t>Earth�s</a:t>
            </a:r>
            <a:r>
              <a:rPr lang="en-US" dirty="0"/>
              <a:t> sphere.</a:t>
            </a:r>
            <a:endParaRPr lang="it-IT" dirty="0"/>
          </a:p>
        </p:txBody>
      </p:sp>
    </p:spTree>
    <p:extLst>
      <p:ext uri="{BB962C8B-B14F-4D97-AF65-F5344CB8AC3E}">
        <p14:creationId xmlns:p14="http://schemas.microsoft.com/office/powerpoint/2010/main" val="8083943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a:t>
            </a:fld>
            <a:endParaRPr lang="it-IT" sz="1400" b="1">
              <a:solidFill>
                <a:srgbClr val="898989"/>
              </a:solidFill>
              <a:latin typeface="Calibri" pitchFamily="34" charset="0"/>
            </a:endParaRPr>
          </a:p>
        </p:txBody>
      </p:sp>
      <p:pic>
        <p:nvPicPr>
          <p:cNvPr id="11" name="Picture 5" descr="C:\Users\Antonella\Desktop\Lezioni Fisica Terrestre\immagini\onde di superficie\love.gif"/>
          <p:cNvPicPr>
            <a:picLocks noChangeAspect="1" noChangeArrowheads="1"/>
          </p:cNvPicPr>
          <p:nvPr/>
        </p:nvPicPr>
        <p:blipFill>
          <a:blip r:embed="rId3" cstate="print"/>
          <a:srcRect/>
          <a:stretch>
            <a:fillRect/>
          </a:stretch>
        </p:blipFill>
        <p:spPr bwMode="auto">
          <a:xfrm>
            <a:off x="1259632" y="2204864"/>
            <a:ext cx="2888549" cy="1486753"/>
          </a:xfrm>
          <a:prstGeom prst="rect">
            <a:avLst/>
          </a:prstGeom>
          <a:noFill/>
        </p:spPr>
      </p:pic>
      <p:pic>
        <p:nvPicPr>
          <p:cNvPr id="12" name="Picture 8"/>
          <p:cNvPicPr>
            <a:picLocks noChangeAspect="1" noChangeArrowheads="1"/>
          </p:cNvPicPr>
          <p:nvPr/>
        </p:nvPicPr>
        <p:blipFill>
          <a:blip r:embed="rId4" cstate="print"/>
          <a:srcRect/>
          <a:stretch>
            <a:fillRect/>
          </a:stretch>
        </p:blipFill>
        <p:spPr bwMode="auto">
          <a:xfrm>
            <a:off x="5436096" y="4581128"/>
            <a:ext cx="2790825" cy="1762125"/>
          </a:xfrm>
          <a:prstGeom prst="rect">
            <a:avLst/>
          </a:prstGeom>
          <a:noFill/>
          <a:ln w="9525">
            <a:noFill/>
            <a:miter lim="800000"/>
            <a:headEnd/>
            <a:tailEnd/>
          </a:ln>
        </p:spPr>
      </p:pic>
      <p:pic>
        <p:nvPicPr>
          <p:cNvPr id="13" name="Picture 9"/>
          <p:cNvPicPr>
            <a:picLocks noChangeAspect="1" noChangeArrowheads="1"/>
          </p:cNvPicPr>
          <p:nvPr/>
        </p:nvPicPr>
        <p:blipFill>
          <a:blip r:embed="rId5" cstate="print"/>
          <a:srcRect/>
          <a:stretch>
            <a:fillRect/>
          </a:stretch>
        </p:blipFill>
        <p:spPr bwMode="auto">
          <a:xfrm>
            <a:off x="5436096" y="2276872"/>
            <a:ext cx="2385379" cy="1624525"/>
          </a:xfrm>
          <a:prstGeom prst="rect">
            <a:avLst/>
          </a:prstGeom>
          <a:noFill/>
          <a:ln w="9525">
            <a:noFill/>
            <a:miter lim="800000"/>
            <a:headEnd/>
            <a:tailEnd/>
          </a:ln>
        </p:spPr>
      </p:pic>
      <p:pic>
        <p:nvPicPr>
          <p:cNvPr id="14" name="Picture 14" descr="water"/>
          <p:cNvPicPr>
            <a:picLocks noChangeAspect="1" noChangeArrowheads="1"/>
          </p:cNvPicPr>
          <p:nvPr/>
        </p:nvPicPr>
        <p:blipFill>
          <a:blip r:embed="rId6" cstate="print"/>
          <a:srcRect/>
          <a:stretch>
            <a:fillRect/>
          </a:stretch>
        </p:blipFill>
        <p:spPr>
          <a:xfrm>
            <a:off x="899592" y="4509120"/>
            <a:ext cx="3638550" cy="1590675"/>
          </a:xfrm>
          <a:prstGeom prst="rect">
            <a:avLst/>
          </a:prstGeom>
          <a:noFill/>
        </p:spPr>
      </p:pic>
    </p:spTree>
    <p:extLst>
      <p:ext uri="{BB962C8B-B14F-4D97-AF65-F5344CB8AC3E}">
        <p14:creationId xmlns:p14="http://schemas.microsoft.com/office/powerpoint/2010/main" val="107239661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cstate="print"/>
          <a:srcRect/>
          <a:stretch>
            <a:fillRect/>
          </a:stretch>
        </p:blipFill>
        <p:spPr bwMode="auto">
          <a:xfrm rot="5400000">
            <a:off x="2042462" y="-773703"/>
            <a:ext cx="5059075" cy="9144002"/>
          </a:xfrm>
          <a:prstGeom prst="rect">
            <a:avLst/>
          </a:prstGeom>
          <a:noFill/>
          <a:ln w="9525">
            <a:noFill/>
            <a:miter lim="800000"/>
            <a:headEnd/>
            <a:tailEnd/>
          </a:ln>
        </p:spPr>
      </p:pic>
    </p:spTree>
    <p:extLst>
      <p:ext uri="{BB962C8B-B14F-4D97-AF65-F5344CB8AC3E}">
        <p14:creationId xmlns:p14="http://schemas.microsoft.com/office/powerpoint/2010/main" val="22294055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cstate="print"/>
          <a:srcRect/>
          <a:stretch>
            <a:fillRect/>
          </a:stretch>
        </p:blipFill>
        <p:spPr bwMode="auto">
          <a:xfrm rot="60000">
            <a:off x="2052049" y="1211590"/>
            <a:ext cx="4506371" cy="5608647"/>
          </a:xfrm>
          <a:prstGeom prst="rect">
            <a:avLst/>
          </a:prstGeom>
          <a:noFill/>
          <a:ln w="9525">
            <a:noFill/>
            <a:miter lim="800000"/>
            <a:headEnd/>
            <a:tailEnd/>
          </a:ln>
        </p:spPr>
      </p:pic>
    </p:spTree>
    <p:extLst>
      <p:ext uri="{BB962C8B-B14F-4D97-AF65-F5344CB8AC3E}">
        <p14:creationId xmlns:p14="http://schemas.microsoft.com/office/powerpoint/2010/main" val="37657272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cstate="print"/>
          <a:srcRect/>
          <a:stretch>
            <a:fillRect/>
          </a:stretch>
        </p:blipFill>
        <p:spPr bwMode="auto">
          <a:xfrm rot="120000">
            <a:off x="2088886" y="1298963"/>
            <a:ext cx="4693195" cy="5478810"/>
          </a:xfrm>
          <a:prstGeom prst="rect">
            <a:avLst/>
          </a:prstGeom>
          <a:noFill/>
          <a:ln w="9525">
            <a:noFill/>
            <a:miter lim="800000"/>
            <a:headEnd/>
            <a:tailEnd/>
          </a:ln>
        </p:spPr>
      </p:pic>
    </p:spTree>
    <p:extLst>
      <p:ext uri="{BB962C8B-B14F-4D97-AF65-F5344CB8AC3E}">
        <p14:creationId xmlns:p14="http://schemas.microsoft.com/office/powerpoint/2010/main" val="30282080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a:t>
            </a:fld>
            <a:endParaRPr lang="it-IT" sz="1400" b="1">
              <a:solidFill>
                <a:srgbClr val="898989"/>
              </a:solidFill>
              <a:latin typeface="Calibri" pitchFamily="34" charset="0"/>
            </a:endParaRPr>
          </a:p>
        </p:txBody>
      </p:sp>
      <p:pic>
        <p:nvPicPr>
          <p:cNvPr id="12" name="Picture 9"/>
          <p:cNvPicPr>
            <a:picLocks noChangeAspect="1" noChangeArrowheads="1"/>
          </p:cNvPicPr>
          <p:nvPr/>
        </p:nvPicPr>
        <p:blipFill>
          <a:blip r:embed="rId3" cstate="print"/>
          <a:srcRect b="1974"/>
          <a:stretch>
            <a:fillRect/>
          </a:stretch>
        </p:blipFill>
        <p:spPr bwMode="auto">
          <a:xfrm>
            <a:off x="971600" y="1412776"/>
            <a:ext cx="6912768" cy="4816152"/>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7167977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8</a:t>
            </a:fld>
            <a:endParaRPr lang="it-IT" sz="1400" b="1">
              <a:solidFill>
                <a:srgbClr val="898989"/>
              </a:solidFill>
              <a:latin typeface="Calibri" pitchFamily="34" charset="0"/>
            </a:endParaRPr>
          </a:p>
        </p:txBody>
      </p:sp>
      <p:sp>
        <p:nvSpPr>
          <p:cNvPr id="9" name="Rectangle 5"/>
          <p:cNvSpPr>
            <a:spLocks noChangeArrowheads="1"/>
          </p:cNvSpPr>
          <p:nvPr/>
        </p:nvSpPr>
        <p:spPr bwMode="auto">
          <a:xfrm>
            <a:off x="107504" y="1340768"/>
            <a:ext cx="6192838" cy="1803400"/>
          </a:xfrm>
          <a:prstGeom prst="rect">
            <a:avLst/>
          </a:prstGeom>
          <a:noFill/>
          <a:ln w="9525">
            <a:noFill/>
            <a:miter lim="800000"/>
            <a:headEnd/>
            <a:tailEnd/>
          </a:ln>
        </p:spPr>
        <p:txBody>
          <a:bodyPr>
            <a:spAutoFit/>
          </a:bodyPr>
          <a:lstStyle/>
          <a:p>
            <a:pPr algn="just">
              <a:buFontTx/>
              <a:buChar char="•"/>
            </a:pPr>
            <a:r>
              <a:rPr lang="en-US" sz="1600" b="0" dirty="0"/>
              <a:t> Love and Rayleigh waves travel along great circle paths around the globe. Surface waves from strong earthquakes may travel several times around the Earth. They are termed global surface waves. The first surface wave group arriving at a seismic station at the </a:t>
            </a:r>
            <a:r>
              <a:rPr lang="en-US" sz="1600" b="0" dirty="0" err="1"/>
              <a:t>epicentral</a:t>
            </a:r>
            <a:r>
              <a:rPr lang="en-US" sz="1600" b="0" dirty="0"/>
              <a:t> distance D° will have taken the shorter great circle while the later arrival has traveled the major arc path over 360° - D°.</a:t>
            </a:r>
          </a:p>
        </p:txBody>
      </p:sp>
      <p:pic>
        <p:nvPicPr>
          <p:cNvPr id="10" name="Picture 6"/>
          <p:cNvPicPr>
            <a:picLocks noChangeAspect="1" noChangeArrowheads="1"/>
          </p:cNvPicPr>
          <p:nvPr/>
        </p:nvPicPr>
        <p:blipFill>
          <a:blip r:embed="rId3" cstate="print"/>
          <a:srcRect/>
          <a:stretch>
            <a:fillRect/>
          </a:stretch>
        </p:blipFill>
        <p:spPr bwMode="auto">
          <a:xfrm>
            <a:off x="6732240" y="1340768"/>
            <a:ext cx="2023857" cy="1790625"/>
          </a:xfrm>
          <a:prstGeom prst="rect">
            <a:avLst/>
          </a:prstGeom>
          <a:noFill/>
          <a:ln w="9525">
            <a:solidFill>
              <a:schemeClr val="tx1"/>
            </a:solidFill>
            <a:miter lim="800000"/>
            <a:headEnd/>
            <a:tailEnd/>
          </a:ln>
          <a:effectLst/>
        </p:spPr>
      </p:pic>
      <p:pic>
        <p:nvPicPr>
          <p:cNvPr id="13" name="Picture 8"/>
          <p:cNvPicPr>
            <a:picLocks noChangeAspect="1" noChangeArrowheads="1"/>
          </p:cNvPicPr>
          <p:nvPr/>
        </p:nvPicPr>
        <p:blipFill>
          <a:blip r:embed="rId4" cstate="print"/>
          <a:srcRect/>
          <a:stretch>
            <a:fillRect/>
          </a:stretch>
        </p:blipFill>
        <p:spPr bwMode="auto">
          <a:xfrm>
            <a:off x="5624514" y="3314358"/>
            <a:ext cx="3339974" cy="3427010"/>
          </a:xfrm>
          <a:prstGeom prst="rect">
            <a:avLst/>
          </a:prstGeom>
          <a:noFill/>
          <a:ln w="9525">
            <a:solidFill>
              <a:schemeClr val="tx1"/>
            </a:solidFill>
            <a:miter lim="800000"/>
            <a:headEnd/>
            <a:tailEnd/>
          </a:ln>
          <a:effectLst/>
        </p:spPr>
      </p:pic>
      <p:sp>
        <p:nvSpPr>
          <p:cNvPr id="14" name="Rectangle 9"/>
          <p:cNvSpPr>
            <a:spLocks noChangeArrowheads="1"/>
          </p:cNvSpPr>
          <p:nvPr/>
        </p:nvSpPr>
        <p:spPr bwMode="auto">
          <a:xfrm>
            <a:off x="250825" y="3717032"/>
            <a:ext cx="5113263" cy="2554545"/>
          </a:xfrm>
          <a:prstGeom prst="rect">
            <a:avLst/>
          </a:prstGeom>
          <a:noFill/>
          <a:ln w="9525">
            <a:noFill/>
            <a:miter lim="800000"/>
            <a:headEnd/>
            <a:tailEnd/>
          </a:ln>
        </p:spPr>
        <p:txBody>
          <a:bodyPr wrap="square">
            <a:spAutoFit/>
          </a:bodyPr>
          <a:lstStyle/>
          <a:p>
            <a:pPr algn="just">
              <a:buFontTx/>
              <a:buChar char="•"/>
            </a:pPr>
            <a:r>
              <a:rPr lang="en-US" sz="1600" b="0" dirty="0"/>
              <a:t> These arrival groups are called R1, R2, R3, R4 etc. for Rayleigh waves and G1, G2, G3, G4 etc. for Love waves, respectively. R3 (or G3) have traveled over 360° + D° and R4 over 720°- D° etc. Figure gives an example for long-period records of P, SV, SH, R1, R2, G1 and G2 in the vertical (Z) and the two rotated horizontal components (radial R and transverse T). As expected, P appears only on Z and R while S has both SV and SH energy. The Love wave groups G1 and G2 are strongest in T and arrive ahead of R1 in R2, which are visible only on the R and Z components. </a:t>
            </a:r>
          </a:p>
        </p:txBody>
      </p:sp>
    </p:spTree>
    <p:extLst>
      <p:ext uri="{BB962C8B-B14F-4D97-AF65-F5344CB8AC3E}">
        <p14:creationId xmlns:p14="http://schemas.microsoft.com/office/powerpoint/2010/main" val="195029095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9</a:t>
            </a:fld>
            <a:endParaRPr lang="it-IT" sz="1400" b="1">
              <a:solidFill>
                <a:srgbClr val="898989"/>
              </a:solidFill>
              <a:latin typeface="Calibri" pitchFamily="34" charset="0"/>
            </a:endParaRPr>
          </a:p>
        </p:txBody>
      </p:sp>
      <p:sp>
        <p:nvSpPr>
          <p:cNvPr id="12" name="Rectangle 4"/>
          <p:cNvSpPr>
            <a:spLocks noChangeArrowheads="1"/>
          </p:cNvSpPr>
          <p:nvPr/>
        </p:nvSpPr>
        <p:spPr bwMode="auto">
          <a:xfrm>
            <a:off x="323850" y="5455369"/>
            <a:ext cx="8640763" cy="1069975"/>
          </a:xfrm>
          <a:prstGeom prst="rect">
            <a:avLst/>
          </a:prstGeom>
          <a:noFill/>
          <a:ln w="9525">
            <a:noFill/>
            <a:miter lim="800000"/>
            <a:headEnd/>
            <a:tailEnd/>
          </a:ln>
        </p:spPr>
        <p:txBody>
          <a:bodyPr>
            <a:spAutoFit/>
          </a:bodyPr>
          <a:lstStyle/>
          <a:p>
            <a:pPr algn="just"/>
            <a:r>
              <a:rPr lang="en-US" sz="1600" b="0" dirty="0"/>
              <a:t>Example of a very broadband (VBB) record with high dynamic range by the STS1 seismograph operated by the Nagoya University, Japan. The seismic wave groups from a magnitude 8.2 earthquake in the </a:t>
            </a:r>
            <a:r>
              <a:rPr lang="en-US" sz="1600" b="0" dirty="0" err="1"/>
              <a:t>Kermadec</a:t>
            </a:r>
            <a:r>
              <a:rPr lang="en-US" sz="1600" b="0" dirty="0"/>
              <a:t> Islands (October 20, 1986) are superimposed to solid Earth’s tides</a:t>
            </a:r>
          </a:p>
        </p:txBody>
      </p:sp>
      <p:pic>
        <p:nvPicPr>
          <p:cNvPr id="15" name="Picture 8"/>
          <p:cNvPicPr>
            <a:picLocks noChangeAspect="1" noChangeArrowheads="1"/>
          </p:cNvPicPr>
          <p:nvPr/>
        </p:nvPicPr>
        <p:blipFill>
          <a:blip r:embed="rId3" cstate="print"/>
          <a:srcRect/>
          <a:stretch>
            <a:fillRect/>
          </a:stretch>
        </p:blipFill>
        <p:spPr bwMode="auto">
          <a:xfrm>
            <a:off x="1043608" y="1484784"/>
            <a:ext cx="6983413" cy="3449637"/>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296028353"/>
      </p:ext>
    </p:extLst>
  </p:cSld>
  <p:clrMapOvr>
    <a:masterClrMapping/>
  </p:clrMapOvr>
  <p:transition spd="med"/>
</p:sld>
</file>

<file path=ppt/theme/theme1.xml><?xml version="1.0" encoding="utf-8"?>
<a:theme xmlns:a="http://schemas.openxmlformats.org/drawingml/2006/main" name="fisica terrestr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fisica terrestre</Template>
  <TotalTime>14286</TotalTime>
  <Words>3387</Words>
  <Application>Microsoft Office PowerPoint</Application>
  <PresentationFormat>On-screen Show (4:3)</PresentationFormat>
  <Paragraphs>299</Paragraphs>
  <Slides>62</Slides>
  <Notes>49</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62</vt:i4>
      </vt:variant>
    </vt:vector>
  </HeadingPairs>
  <TitlesOfParts>
    <vt:vector size="71" baseType="lpstr">
      <vt:lpstr>Microsoft YaHei</vt:lpstr>
      <vt:lpstr>ＭＳ Ｐゴシック</vt:lpstr>
      <vt:lpstr>Arial</vt:lpstr>
      <vt:lpstr>Calibri</vt:lpstr>
      <vt:lpstr>Symbol</vt:lpstr>
      <vt:lpstr>Times New Roman</vt:lpstr>
      <vt:lpstr>fisica terrestre</vt:lpstr>
      <vt:lpstr>Equation</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costa</dc:creator>
  <cp:lastModifiedBy>COSTA GIOVANNI</cp:lastModifiedBy>
  <cp:revision>447</cp:revision>
  <dcterms:created xsi:type="dcterms:W3CDTF">2013-09-23T10:57:03Z</dcterms:created>
  <dcterms:modified xsi:type="dcterms:W3CDTF">2020-11-16T10:34:14Z</dcterms:modified>
</cp:coreProperties>
</file>