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47BE5-3723-4BEF-8BE9-3E5B8560C031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8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C5BED-827A-469E-9E91-70DE88918FB5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AA0B-66D1-4243-8A1B-5210F77CFA5B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3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878B-07C3-4045-93B4-1E0F5982BEF8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B3957-03BE-458C-B807-503063C8C2C0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4793-4276-4C7A-803F-22B7647D187C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6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3967-0ED0-4121-80DC-DB37AA29C597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FE3CB-3D7D-49A7-95D1-008BA7E0E53D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5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039E-8640-4A3C-BD4B-E0976A8DE0E7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28B1-3329-428F-84C6-AB0B1CD3D553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2C867-CF26-4F5B-ACB8-842815215EE0}" type="slidenum">
              <a:rPr lang="it-IT" alt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1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6A493D-7C13-4CB8-86E9-036D8C828560}" type="slidenum">
              <a:rPr lang="it-IT" alt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4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539750" y="1989138"/>
            <a:ext cx="8229600" cy="2016125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it-IT" sz="4000" smtClean="0">
                <a:solidFill>
                  <a:srgbClr val="FFFF00"/>
                </a:solidFill>
              </a:rPr>
              <a:t>Primary immune deficiencies:</a:t>
            </a:r>
            <a:br>
              <a:rPr lang="it-IT" sz="4000" smtClean="0">
                <a:solidFill>
                  <a:srgbClr val="FFFF00"/>
                </a:solidFill>
              </a:rPr>
            </a:br>
            <a:r>
              <a:rPr lang="it-IT" sz="4000" smtClean="0">
                <a:solidFill>
                  <a:srgbClr val="FFFF00"/>
                </a:solidFill>
              </a:rPr>
              <a:t/>
            </a:r>
            <a:br>
              <a:rPr lang="it-IT" sz="4000" smtClean="0">
                <a:solidFill>
                  <a:srgbClr val="FFFF00"/>
                </a:solidFill>
              </a:rPr>
            </a:br>
            <a:r>
              <a:rPr lang="it-IT" smtClean="0">
                <a:solidFill>
                  <a:srgbClr val="FFFF00"/>
                </a:solidFill>
              </a:rPr>
              <a:t>defects in </a:t>
            </a:r>
            <a:r>
              <a:rPr lang="it-IT" b="1" smtClean="0">
                <a:solidFill>
                  <a:srgbClr val="FFFF00"/>
                </a:solidFill>
              </a:rPr>
              <a:t>acquired</a:t>
            </a:r>
            <a:r>
              <a:rPr lang="it-IT" smtClean="0">
                <a:solidFill>
                  <a:srgbClr val="FFFF00"/>
                </a:solidFill>
              </a:rPr>
              <a:t> immunity </a:t>
            </a:r>
            <a:endParaRPr lang="it-IT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15900" y="-100013"/>
            <a:ext cx="9540875" cy="865188"/>
          </a:xfrm>
        </p:spPr>
        <p:txBody>
          <a:bodyPr/>
          <a:lstStyle/>
          <a:p>
            <a:pPr>
              <a:defRPr/>
            </a:pPr>
            <a:r>
              <a:rPr lang="it-IT" sz="4000">
                <a:solidFill>
                  <a:srgbClr val="FFFF00"/>
                </a:solidFill>
              </a:rPr>
              <a:t>Primary lymphocyte immunodeficiencies</a:t>
            </a:r>
            <a:endParaRPr lang="it-IT"/>
          </a:p>
        </p:txBody>
      </p:sp>
      <p:pic>
        <p:nvPicPr>
          <p:cNvPr id="11267" name="Picture 4" descr="http://image.slidesharecdn.com/pharm-immuno19immunodeficiency-110128155220-phpapp01/95/pharm-immuno19-immunodeficiency-7-728.jpg?cb=1296230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765175"/>
            <a:ext cx="806926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34988" y="3573463"/>
            <a:ext cx="2308225" cy="2016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72225" y="1773238"/>
            <a:ext cx="2087563" cy="431800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-50800"/>
            <a:ext cx="8856663" cy="1319213"/>
          </a:xfrm>
        </p:spPr>
        <p:txBody>
          <a:bodyPr/>
          <a:lstStyle/>
          <a:p>
            <a:pPr>
              <a:defRPr/>
            </a:pPr>
            <a:r>
              <a:rPr lang="it-IT" sz="4000" smtClean="0">
                <a:solidFill>
                  <a:srgbClr val="FFFF00"/>
                </a:solidFill>
              </a:rPr>
              <a:t>Severe Combined Immunodeficiencies (SCIDs)</a:t>
            </a:r>
            <a:endParaRPr lang="it-IT" sz="40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6513" y="1484313"/>
            <a:ext cx="9217026" cy="5257800"/>
          </a:xfrm>
        </p:spPr>
        <p:txBody>
          <a:bodyPr/>
          <a:lstStyle/>
          <a:p>
            <a:pPr algn="just">
              <a:defRPr/>
            </a:pPr>
            <a:r>
              <a:rPr lang="it-IT" sz="2800" smtClean="0"/>
              <a:t>Disorders that affect both humoral (antibodies) and cell-mediated immunity</a:t>
            </a:r>
          </a:p>
          <a:p>
            <a:pPr algn="just">
              <a:defRPr/>
            </a:pPr>
            <a:endParaRPr lang="it-IT" sz="1200"/>
          </a:p>
          <a:p>
            <a:pPr algn="just">
              <a:defRPr/>
            </a:pPr>
            <a:r>
              <a:rPr lang="it-IT" sz="2800" smtClean="0"/>
              <a:t>Caused by deficiencies of </a:t>
            </a:r>
            <a:r>
              <a:rPr lang="it-IT" sz="2800" b="1" smtClean="0"/>
              <a:t>both </a:t>
            </a:r>
            <a:r>
              <a:rPr lang="it-IT" sz="2800" smtClean="0"/>
              <a:t>B and T cells, or </a:t>
            </a:r>
            <a:r>
              <a:rPr lang="it-IT" sz="2800" b="1" smtClean="0"/>
              <a:t>only</a:t>
            </a:r>
            <a:r>
              <a:rPr lang="it-IT" sz="2800" smtClean="0"/>
              <a:t> T cell</a:t>
            </a:r>
          </a:p>
          <a:p>
            <a:pPr algn="just">
              <a:defRPr/>
            </a:pPr>
            <a:endParaRPr lang="it-IT" sz="1200"/>
          </a:p>
          <a:p>
            <a:pPr algn="just">
              <a:defRPr/>
            </a:pPr>
            <a:r>
              <a:rPr lang="it-IT" sz="2800" smtClean="0"/>
              <a:t>In </a:t>
            </a:r>
            <a:r>
              <a:rPr lang="it-IT" sz="2800" b="1" smtClean="0"/>
              <a:t>some types of SCID</a:t>
            </a:r>
            <a:r>
              <a:rPr lang="it-IT" sz="2800" smtClean="0"/>
              <a:t> the </a:t>
            </a:r>
            <a:r>
              <a:rPr lang="it-IT" sz="2800" b="1" smtClean="0"/>
              <a:t>defect in humoral immunity</a:t>
            </a:r>
            <a:r>
              <a:rPr lang="it-IT" sz="2800" smtClean="0"/>
              <a:t> is due to </a:t>
            </a:r>
            <a:r>
              <a:rPr lang="it-IT" sz="2800" b="1" smtClean="0"/>
              <a:t>absence of helper T </a:t>
            </a:r>
            <a:r>
              <a:rPr lang="it-IT" sz="2800" smtClean="0"/>
              <a:t>cells</a:t>
            </a:r>
          </a:p>
          <a:p>
            <a:pPr algn="just">
              <a:defRPr/>
            </a:pPr>
            <a:endParaRPr lang="it-IT" sz="1200"/>
          </a:p>
          <a:p>
            <a:pPr algn="just">
              <a:defRPr/>
            </a:pPr>
            <a:r>
              <a:rPr lang="it-IT" sz="2800" smtClean="0"/>
              <a:t>Life-threatening infections during the </a:t>
            </a:r>
            <a:r>
              <a:rPr lang="it-IT" sz="2800" b="1" smtClean="0"/>
              <a:t>first year</a:t>
            </a:r>
            <a:r>
              <a:rPr lang="it-IT" sz="2800" smtClean="0"/>
              <a:t> of life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19878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673101"/>
          </a:xfrm>
        </p:spPr>
        <p:txBody>
          <a:bodyPr/>
          <a:lstStyle/>
          <a:p>
            <a:pPr>
              <a:defRPr/>
            </a:pPr>
            <a:r>
              <a:rPr lang="it-IT" sz="4000" smtClean="0">
                <a:solidFill>
                  <a:srgbClr val="FFFF00"/>
                </a:solidFill>
              </a:rPr>
              <a:t>X-linked SCID</a:t>
            </a:r>
            <a:endParaRPr lang="it-IT" sz="40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71438" y="836613"/>
            <a:ext cx="9251951" cy="5616575"/>
          </a:xfrm>
        </p:spPr>
        <p:txBody>
          <a:bodyPr/>
          <a:lstStyle/>
          <a:p>
            <a:pPr algn="just">
              <a:defRPr/>
            </a:pPr>
            <a:r>
              <a:rPr lang="it-IT" sz="2600" smtClean="0"/>
              <a:t>Nearly </a:t>
            </a:r>
            <a:r>
              <a:rPr lang="it-IT" sz="2600" b="1" smtClean="0"/>
              <a:t>50%</a:t>
            </a:r>
            <a:r>
              <a:rPr lang="it-IT" sz="2600" smtClean="0"/>
              <a:t> of SCID cases</a:t>
            </a:r>
          </a:p>
          <a:p>
            <a:pPr algn="just">
              <a:defRPr/>
            </a:pPr>
            <a:endParaRPr lang="it-IT" sz="1400" smtClean="0"/>
          </a:p>
          <a:p>
            <a:pPr algn="just">
              <a:defRPr/>
            </a:pPr>
            <a:r>
              <a:rPr lang="it-IT" sz="2600" smtClean="0"/>
              <a:t>Mutations in the gene encoding the </a:t>
            </a:r>
            <a:r>
              <a:rPr lang="it-IT" sz="2600" smtClean="0">
                <a:solidFill>
                  <a:srgbClr val="FFFF00"/>
                </a:solidFill>
              </a:rPr>
              <a:t>common </a:t>
            </a:r>
            <a:r>
              <a:rPr lang="el-GR" sz="2600" smtClean="0">
                <a:solidFill>
                  <a:srgbClr val="FFFF00"/>
                </a:solidFill>
              </a:rPr>
              <a:t>γ</a:t>
            </a:r>
            <a:r>
              <a:rPr lang="it-IT" sz="2600" smtClean="0">
                <a:solidFill>
                  <a:srgbClr val="FFFF00"/>
                </a:solidFill>
              </a:rPr>
              <a:t> chain</a:t>
            </a:r>
            <a:r>
              <a:rPr lang="it-IT" sz="2600" smtClean="0"/>
              <a:t> shared by the </a:t>
            </a:r>
            <a:r>
              <a:rPr lang="it-IT" sz="2600" b="1" smtClean="0"/>
              <a:t>receptors for IL-2, IL-4, IL-7, IL-9 </a:t>
            </a:r>
            <a:r>
              <a:rPr lang="it-IT" sz="2600" smtClean="0"/>
              <a:t>and</a:t>
            </a:r>
            <a:r>
              <a:rPr lang="it-IT" sz="2600" b="1" smtClean="0"/>
              <a:t> IL-15</a:t>
            </a:r>
          </a:p>
          <a:p>
            <a:pPr algn="just">
              <a:defRPr/>
            </a:pPr>
            <a:endParaRPr lang="it-IT" sz="1400"/>
          </a:p>
          <a:p>
            <a:pPr algn="just">
              <a:defRPr/>
            </a:pPr>
            <a:r>
              <a:rPr lang="it-IT" sz="2600" smtClean="0"/>
              <a:t>Impaired maturation of T and NK cells, reduced serum Ig</a:t>
            </a:r>
          </a:p>
          <a:p>
            <a:pPr algn="just">
              <a:defRPr/>
            </a:pPr>
            <a:endParaRPr lang="it-IT" sz="1400"/>
          </a:p>
          <a:p>
            <a:pPr algn="just">
              <a:defRPr/>
            </a:pPr>
            <a:r>
              <a:rPr lang="en-US" sz="2600" b="1" smtClean="0"/>
              <a:t>Failure of IL-7 receptor</a:t>
            </a:r>
            <a:r>
              <a:rPr lang="en-US" sz="2600" smtClean="0"/>
              <a:t> causes </a:t>
            </a:r>
            <a:r>
              <a:rPr lang="it-IT" sz="2600" b="1" smtClean="0">
                <a:solidFill>
                  <a:srgbClr val="FFFF00"/>
                </a:solidFill>
              </a:rPr>
              <a:t>T cell deficiency</a:t>
            </a:r>
            <a:r>
              <a:rPr lang="it-IT" sz="2600" smtClean="0"/>
              <a:t> due to the inability of this cytokine to stimulate the growth of immature thymocytes</a:t>
            </a:r>
          </a:p>
          <a:p>
            <a:pPr algn="just">
              <a:defRPr/>
            </a:pPr>
            <a:endParaRPr lang="it-IT" sz="1400"/>
          </a:p>
          <a:p>
            <a:pPr algn="just">
              <a:defRPr/>
            </a:pPr>
            <a:r>
              <a:rPr lang="it-IT" sz="2600" b="1" smtClean="0">
                <a:solidFill>
                  <a:srgbClr val="31F927"/>
                </a:solidFill>
              </a:rPr>
              <a:t>NK cell deficienc</a:t>
            </a:r>
            <a:r>
              <a:rPr lang="it-IT" sz="2600" smtClean="0">
                <a:solidFill>
                  <a:srgbClr val="31F927"/>
                </a:solidFill>
              </a:rPr>
              <a:t>y</a:t>
            </a:r>
            <a:r>
              <a:rPr lang="it-IT" sz="2600" smtClean="0"/>
              <a:t> is due to failure of the </a:t>
            </a:r>
            <a:r>
              <a:rPr lang="it-IT" sz="2600" b="1" smtClean="0">
                <a:solidFill>
                  <a:srgbClr val="31F927"/>
                </a:solidFill>
              </a:rPr>
              <a:t>receptor for IL-15</a:t>
            </a:r>
            <a:r>
              <a:rPr lang="it-IT" sz="2600" smtClean="0"/>
              <a:t>, a strong proliferative stimulus for NK cells</a:t>
            </a:r>
            <a:endParaRPr lang="it-IT" sz="2600"/>
          </a:p>
        </p:txBody>
      </p:sp>
    </p:spTree>
    <p:extLst>
      <p:ext uri="{BB962C8B-B14F-4D97-AF65-F5344CB8AC3E}">
        <p14:creationId xmlns:p14="http://schemas.microsoft.com/office/powerpoint/2010/main" val="37996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 new modality for immunosuppression: targeting the JAK/STAT 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44450"/>
            <a:ext cx="44577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uppo 2"/>
          <p:cNvGrpSpPr>
            <a:grpSpLocks/>
          </p:cNvGrpSpPr>
          <p:nvPr/>
        </p:nvGrpSpPr>
        <p:grpSpPr bwMode="auto">
          <a:xfrm>
            <a:off x="395288" y="44450"/>
            <a:ext cx="3228975" cy="3744913"/>
            <a:chOff x="395288" y="44450"/>
            <a:chExt cx="3228975" cy="3744913"/>
          </a:xfrm>
        </p:grpSpPr>
        <p:pic>
          <p:nvPicPr>
            <p:cNvPr id="14341" name="Picture 6" descr="A new modality for immunosuppression: targeting the JAK/STAT pathw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44450"/>
              <a:ext cx="3228975" cy="374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CasellaDiTesto 1"/>
            <p:cNvSpPr txBox="1">
              <a:spLocks noChangeArrowheads="1"/>
            </p:cNvSpPr>
            <p:nvPr/>
          </p:nvSpPr>
          <p:spPr bwMode="auto">
            <a:xfrm>
              <a:off x="2581053" y="476672"/>
              <a:ext cx="9828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it-IT" sz="1600">
                  <a:solidFill>
                    <a:srgbClr val="000000"/>
                  </a:solidFill>
                </a:rPr>
                <a:t>γ</a:t>
              </a:r>
              <a:r>
                <a:rPr lang="it-IT" altLang="it-IT" sz="1600">
                  <a:solidFill>
                    <a:srgbClr val="000000"/>
                  </a:solidFill>
                </a:rPr>
                <a:t> chain</a:t>
              </a: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71438" y="3429000"/>
            <a:ext cx="8964612" cy="334645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txBody>
          <a:bodyPr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rgbClr val="003366">
                    <a:lumMod val="75000"/>
                  </a:srgbClr>
                </a:solidFill>
              </a:rPr>
              <a:t>A number of cytokines use the </a:t>
            </a:r>
            <a:r>
              <a:rPr lang="en-US" sz="2000" b="1">
                <a:solidFill>
                  <a:srgbClr val="FF0000"/>
                </a:solidFill>
              </a:rPr>
              <a:t>common gamma-chain</a:t>
            </a:r>
            <a:r>
              <a:rPr lang="en-US" sz="2000">
                <a:solidFill>
                  <a:srgbClr val="003366">
                    <a:lumMod val="75000"/>
                  </a:srgbClr>
                </a:solidFill>
              </a:rPr>
              <a:t> in conjunction with a </a:t>
            </a:r>
            <a:r>
              <a:rPr lang="en-US" sz="2000" b="1">
                <a:solidFill>
                  <a:srgbClr val="003366">
                    <a:lumMod val="60000"/>
                    <a:lumOff val="40000"/>
                  </a:srgbClr>
                </a:solidFill>
              </a:rPr>
              <a:t>ligand-specific chain</a:t>
            </a:r>
            <a:r>
              <a:rPr lang="en-US" sz="2000">
                <a:solidFill>
                  <a:srgbClr val="003366">
                    <a:lumMod val="75000"/>
                  </a:srgbClr>
                </a:solidFill>
              </a:rPr>
              <a:t> to form their receptors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50">
              <a:solidFill>
                <a:srgbClr val="003366">
                  <a:lumMod val="75000"/>
                </a:srgbClr>
              </a:solidFill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rgbClr val="003366">
                    <a:lumMod val="75000"/>
                  </a:srgbClr>
                </a:solidFill>
              </a:rPr>
              <a:t>These receptor subunits bind the Janus kinases JAK3 and JAK1, respectively. On ligand binding, these kinases phosphorylate signal transducers and activators of transcription (STATs)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50">
              <a:solidFill>
                <a:srgbClr val="003366">
                  <a:lumMod val="75000"/>
                </a:srgbClr>
              </a:solidFill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rgbClr val="003366">
                    <a:lumMod val="75000"/>
                  </a:srgbClr>
                </a:solidFill>
              </a:rPr>
              <a:t>Phosphorylated STATs translocate and accumulate in the nucleus where they regulate gene expression (proliferation, maturation)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50">
              <a:solidFill>
                <a:srgbClr val="003366">
                  <a:lumMod val="75000"/>
                </a:srgbClr>
              </a:solidFill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rgbClr val="003366">
                    <a:lumMod val="75000"/>
                  </a:srgbClr>
                </a:solidFill>
              </a:rPr>
              <a:t>Mutations disrupting cytokine signalling lead to </a:t>
            </a:r>
            <a:r>
              <a:rPr lang="en-US" sz="2000" b="1">
                <a:solidFill>
                  <a:srgbClr val="003366">
                    <a:lumMod val="75000"/>
                  </a:srgbClr>
                </a:solidFill>
              </a:rPr>
              <a:t>severe combined immunodeficiency (SCID)</a:t>
            </a:r>
            <a:endParaRPr lang="it-IT" sz="2000" b="1">
              <a:solidFill>
                <a:srgbClr val="00336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38" y="-100013"/>
            <a:ext cx="8578850" cy="720726"/>
          </a:xfrm>
        </p:spPr>
        <p:txBody>
          <a:bodyPr/>
          <a:lstStyle/>
          <a:p>
            <a:pPr>
              <a:defRPr/>
            </a:pPr>
            <a:r>
              <a:rPr lang="it-IT" sz="3600" smtClean="0">
                <a:solidFill>
                  <a:srgbClr val="FFFF00"/>
                </a:solidFill>
              </a:rPr>
              <a:t>SCID: the case of the «Bubble Boy»</a:t>
            </a:r>
            <a:endParaRPr lang="it-IT" sz="3600"/>
          </a:p>
        </p:txBody>
      </p:sp>
      <p:sp>
        <p:nvSpPr>
          <p:cNvPr id="70659" name="CasellaDiTesto 2"/>
          <p:cNvSpPr txBox="1">
            <a:spLocks noChangeArrowheads="1"/>
          </p:cNvSpPr>
          <p:nvPr/>
        </p:nvSpPr>
        <p:spPr bwMode="auto">
          <a:xfrm>
            <a:off x="7938" y="4043363"/>
            <a:ext cx="90725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it-IT" sz="2200">
                <a:solidFill>
                  <a:srgbClr val="FFFFFF"/>
                </a:solidFill>
              </a:rPr>
              <a:t>David Vetter, a young boy from Texas, lived out in the real world in a plastic bubble. Nicknamed "Bubble Boy," David was born in 1971 with severe combined immunodeficiency (SCID), and was forced to live in a specially constructed sterile plastic bubble after 20 seconds of exposure to the world. At the age of 12, f</a:t>
            </a:r>
            <a:r>
              <a:rPr lang="en-US" altLang="it-IT" sz="2400">
                <a:solidFill>
                  <a:srgbClr val="FFFFFF"/>
                </a:solidFill>
              </a:rPr>
              <a:t>our months after receiving the bone marrow transfusion from his sister, David died from lymphoma, a cancer introduced into his system by the Epstein-Barr virus</a:t>
            </a:r>
            <a:endParaRPr lang="it-IT" altLang="it-IT" sz="2200">
              <a:solidFill>
                <a:srgbClr val="FFFFFF"/>
              </a:solidFill>
            </a:endParaRPr>
          </a:p>
        </p:txBody>
      </p:sp>
      <p:pic>
        <p:nvPicPr>
          <p:cNvPr id="15364" name="Picture 7" descr="Risultati immagini per bubble 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2613"/>
            <a:ext cx="4319588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CasellaDiTesto 3"/>
          <p:cNvSpPr txBox="1">
            <a:spLocks noChangeArrowheads="1"/>
          </p:cNvSpPr>
          <p:nvPr/>
        </p:nvSpPr>
        <p:spPr bwMode="auto">
          <a:xfrm>
            <a:off x="5000625" y="1341438"/>
            <a:ext cx="3316288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>
                <a:solidFill>
                  <a:srgbClr val="FFFFFF"/>
                </a:solidFill>
              </a:rPr>
              <a:t>What's it like to live in a bubble?</a:t>
            </a:r>
            <a:endParaRPr lang="it-IT" altLang="it-IT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73038"/>
            <a:ext cx="9144000" cy="865188"/>
          </a:xfrm>
        </p:spPr>
        <p:txBody>
          <a:bodyPr/>
          <a:lstStyle/>
          <a:p>
            <a:pPr>
              <a:defRPr/>
            </a:pPr>
            <a:r>
              <a:rPr lang="it-IT" sz="3800" smtClean="0">
                <a:solidFill>
                  <a:srgbClr val="FFFF00"/>
                </a:solidFill>
              </a:rPr>
              <a:t>Primary lymphocyte imunodeficiencies</a:t>
            </a:r>
            <a:endParaRPr lang="it-IT" sz="3800">
              <a:solidFill>
                <a:srgbClr val="FFFF00"/>
              </a:solidFill>
            </a:endParaRPr>
          </a:p>
        </p:txBody>
      </p:sp>
      <p:grpSp>
        <p:nvGrpSpPr>
          <p:cNvPr id="16387" name="Gruppo 3"/>
          <p:cNvGrpSpPr>
            <a:grpSpLocks/>
          </p:cNvGrpSpPr>
          <p:nvPr/>
        </p:nvGrpSpPr>
        <p:grpSpPr bwMode="auto">
          <a:xfrm>
            <a:off x="603250" y="692150"/>
            <a:ext cx="7705725" cy="5778500"/>
            <a:chOff x="603970" y="890587"/>
            <a:chExt cx="7705725" cy="5778500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70" y="890587"/>
              <a:ext cx="7705725" cy="577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reccia a destra 2"/>
            <p:cNvSpPr/>
            <p:nvPr/>
          </p:nvSpPr>
          <p:spPr>
            <a:xfrm>
              <a:off x="1548533" y="3983037"/>
              <a:ext cx="792162" cy="2873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9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2225" y="-15875"/>
            <a:ext cx="9037638" cy="1050925"/>
          </a:xfrm>
        </p:spPr>
        <p:txBody>
          <a:bodyPr/>
          <a:lstStyle/>
          <a:p>
            <a:pPr>
              <a:defRPr/>
            </a:pPr>
            <a:r>
              <a:rPr lang="it-IT" sz="3800" smtClean="0">
                <a:solidFill>
                  <a:srgbClr val="FFFF00"/>
                </a:solidFill>
              </a:rPr>
              <a:t>SCID caused by adenosine deaminase (ADA)  deficiency</a:t>
            </a:r>
            <a:endParaRPr lang="it-IT" sz="38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8" y="1052513"/>
            <a:ext cx="9037637" cy="1728787"/>
          </a:xfrm>
        </p:spPr>
        <p:txBody>
          <a:bodyPr/>
          <a:lstStyle/>
          <a:p>
            <a:pPr algn="just">
              <a:defRPr/>
            </a:pPr>
            <a:r>
              <a:rPr lang="it-IT" sz="2400" smtClean="0"/>
              <a:t>50% of SCID patients show an </a:t>
            </a:r>
            <a:r>
              <a:rPr lang="it-IT" sz="2400" smtClean="0">
                <a:solidFill>
                  <a:srgbClr val="FFFF00"/>
                </a:solidFill>
              </a:rPr>
              <a:t>autosomal recessive</a:t>
            </a:r>
            <a:r>
              <a:rPr lang="it-IT" sz="2400" smtClean="0"/>
              <a:t> pattern of inheritance, nearly half of these cases</a:t>
            </a:r>
            <a:r>
              <a:rPr lang="it-IT" sz="2400" b="1" smtClean="0"/>
              <a:t> </a:t>
            </a:r>
            <a:r>
              <a:rPr lang="it-IT" sz="2400" smtClean="0"/>
              <a:t>are due to </a:t>
            </a:r>
            <a:r>
              <a:rPr lang="it-IT" sz="2400" b="1" smtClean="0"/>
              <a:t>deficiency</a:t>
            </a:r>
            <a:r>
              <a:rPr lang="it-IT" sz="2400" smtClean="0"/>
              <a:t> of </a:t>
            </a:r>
            <a:r>
              <a:rPr lang="it-IT" sz="2400" b="1" smtClean="0"/>
              <a:t>adenosine deaminase</a:t>
            </a:r>
            <a:r>
              <a:rPr lang="it-IT" sz="2400" smtClean="0"/>
              <a:t> (ADA) that is involved in </a:t>
            </a:r>
            <a:r>
              <a:rPr lang="it-IT" sz="2400" b="1" smtClean="0"/>
              <a:t>purine</a:t>
            </a:r>
            <a:r>
              <a:rPr lang="it-IT" sz="2400" smtClean="0"/>
              <a:t> </a:t>
            </a:r>
            <a:r>
              <a:rPr lang="it-IT" sz="2400" b="1" smtClean="0"/>
              <a:t>catabolism</a:t>
            </a:r>
          </a:p>
          <a:p>
            <a:pPr algn="just">
              <a:defRPr/>
            </a:pPr>
            <a:endParaRPr lang="it-IT" sz="2400"/>
          </a:p>
        </p:txBody>
      </p:sp>
      <p:pic>
        <p:nvPicPr>
          <p:cNvPr id="17412" name="Picture 2" descr="https://www.researchgate.net/profile/Immacolata_Brigida/publication/230834164/figure/fig1/AS:202523332878341@1425296733532/The-adenosine-deaminase-ADA-metabolism-ADA-is-an-enzyme-of-the-purine-salvage-pathw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276475"/>
            <a:ext cx="6453188" cy="4427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140200" y="5661025"/>
            <a:ext cx="4968875" cy="830263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it-IT" altLang="it-IT" sz="1600">
                <a:solidFill>
                  <a:srgbClr val="FF0000"/>
                </a:solidFill>
              </a:rPr>
              <a:t>dATP</a:t>
            </a:r>
            <a:r>
              <a:rPr lang="it-IT" altLang="it-IT" sz="1600">
                <a:solidFill>
                  <a:srgbClr val="000000"/>
                </a:solidFill>
              </a:rPr>
              <a:t> inhibits DNA synthesis, no cell division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it-IT" altLang="it-IT" sz="16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it-IT" altLang="it-IT" sz="1600">
                <a:solidFill>
                  <a:srgbClr val="000000"/>
                </a:solidFill>
              </a:rPr>
              <a:t>Toxic effect on mitotically active T and B lymphos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295525" y="4652963"/>
            <a:ext cx="1555750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82975" y="6453188"/>
            <a:ext cx="657225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42951"/>
          </a:xfrm>
        </p:spPr>
        <p:txBody>
          <a:bodyPr/>
          <a:lstStyle/>
          <a:p>
            <a:pPr>
              <a:defRPr/>
            </a:pPr>
            <a:r>
              <a:rPr lang="it-IT" sz="3800" smtClean="0">
                <a:solidFill>
                  <a:srgbClr val="FFFF00"/>
                </a:solidFill>
              </a:rPr>
              <a:t>ADA-SCID</a:t>
            </a:r>
            <a:endParaRPr lang="it-IT" sz="38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25" y="692150"/>
            <a:ext cx="9083675" cy="5761038"/>
          </a:xfrm>
        </p:spPr>
        <p:txBody>
          <a:bodyPr/>
          <a:lstStyle/>
          <a:p>
            <a:pPr>
              <a:defRPr/>
            </a:pPr>
            <a:r>
              <a:rPr lang="en-US" sz="2600" smtClean="0"/>
              <a:t>Occurs in fewer than one in 100,000 live births</a:t>
            </a:r>
          </a:p>
          <a:p>
            <a:pPr>
              <a:defRPr/>
            </a:pPr>
            <a:endParaRPr lang="it-IT" sz="1050"/>
          </a:p>
          <a:p>
            <a:pPr>
              <a:defRPr/>
            </a:pPr>
            <a:r>
              <a:rPr lang="it-IT" sz="2600" smtClean="0"/>
              <a:t>ADA deficiency leads to reduced numbers of T and B cells</a:t>
            </a:r>
          </a:p>
          <a:p>
            <a:pPr>
              <a:defRPr/>
            </a:pPr>
            <a:endParaRPr lang="it-IT" sz="1050"/>
          </a:p>
          <a:p>
            <a:pPr algn="just">
              <a:defRPr/>
            </a:pPr>
            <a:r>
              <a:rPr lang="en-US" sz="2600" smtClean="0"/>
              <a:t>profound </a:t>
            </a:r>
            <a:r>
              <a:rPr lang="en-US" sz="2600" smtClean="0">
                <a:solidFill>
                  <a:srgbClr val="FFFF00"/>
                </a:solidFill>
              </a:rPr>
              <a:t>lymphopenia</a:t>
            </a:r>
            <a:r>
              <a:rPr lang="en-US" sz="2600" smtClean="0"/>
              <a:t> and very </a:t>
            </a:r>
            <a:r>
              <a:rPr lang="en-US" sz="2600" smtClean="0">
                <a:solidFill>
                  <a:srgbClr val="FFFF00"/>
                </a:solidFill>
              </a:rPr>
              <a:t>low immunoglobulin levels</a:t>
            </a:r>
            <a:r>
              <a:rPr lang="en-US" sz="2600" smtClean="0"/>
              <a:t> of all isotypes resulting in severe and recurrent opportunistic infections</a:t>
            </a:r>
          </a:p>
          <a:p>
            <a:pPr algn="just">
              <a:defRPr/>
            </a:pPr>
            <a:endParaRPr lang="en-US" sz="1400"/>
          </a:p>
          <a:p>
            <a:pPr algn="just">
              <a:defRPr/>
            </a:pPr>
            <a:r>
              <a:rPr lang="it-IT" sz="2600" b="1" smtClean="0">
                <a:solidFill>
                  <a:srgbClr val="FFFF00"/>
                </a:solidFill>
              </a:rPr>
              <a:t>Treatments</a:t>
            </a:r>
            <a:r>
              <a:rPr lang="it-IT" sz="2600" smtClean="0"/>
              <a:t>:</a:t>
            </a:r>
          </a:p>
          <a:p>
            <a:pPr lvl="1" algn="just">
              <a:defRPr/>
            </a:pPr>
            <a:r>
              <a:rPr lang="it-IT" sz="2400" smtClean="0"/>
              <a:t>allogenic hematopoietic stem cell transplantation (HSCT)</a:t>
            </a:r>
          </a:p>
          <a:p>
            <a:pPr lvl="1" algn="just">
              <a:defRPr/>
            </a:pPr>
            <a:r>
              <a:rPr lang="it-IT" sz="2400" smtClean="0"/>
              <a:t>enzyme replacement therapy with adenosine deaminase enzyme</a:t>
            </a:r>
          </a:p>
          <a:p>
            <a:pPr lvl="1" algn="just">
              <a:defRPr/>
            </a:pPr>
            <a:r>
              <a:rPr lang="it-IT" sz="2400" smtClean="0"/>
              <a:t>gene therapy by infusion of marrow cells that have been transduced with an ADA-containing vector </a:t>
            </a:r>
            <a:r>
              <a:rPr lang="it-IT" sz="2400" smtClean="0">
                <a:solidFill>
                  <a:srgbClr val="FFFF00"/>
                </a:solidFill>
              </a:rPr>
              <a:t>(18 kids treated, 100% success)</a:t>
            </a:r>
            <a:endParaRPr lang="it-IT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44450"/>
            <a:ext cx="88011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sellaDiTesto 2"/>
          <p:cNvSpPr txBox="1">
            <a:spLocks noChangeArrowheads="1"/>
          </p:cNvSpPr>
          <p:nvPr/>
        </p:nvSpPr>
        <p:spPr bwMode="auto">
          <a:xfrm>
            <a:off x="0" y="4821238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500">
                <a:solidFill>
                  <a:srgbClr val="FFFFFF"/>
                </a:solidFill>
              </a:rPr>
              <a:t>Autologous CD34+ bone marrow stem cells transduced with a retroviral vector containing the ADA gene into 10 children with SCID due to ADA deficiency who lacked an HLA-identical sibling donor</a:t>
            </a:r>
            <a:endParaRPr lang="it-IT" altLang="it-IT" sz="2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6988"/>
            <a:ext cx="91932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CasellaDiTesto 1"/>
          <p:cNvSpPr txBox="1">
            <a:spLocks noChangeArrowheads="1"/>
          </p:cNvSpPr>
          <p:nvPr/>
        </p:nvSpPr>
        <p:spPr bwMode="auto">
          <a:xfrm>
            <a:off x="250825" y="1465263"/>
            <a:ext cx="84248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it-IT" altLang="it-IT" sz="3400" smtClean="0">
                <a:solidFill>
                  <a:srgbClr val="FFFFFF"/>
                </a:solidFill>
              </a:rPr>
              <a:t>Caused by genetic defects that lead to: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endParaRPr lang="it-IT" altLang="it-IT" sz="3400" smtClean="0">
              <a:solidFill>
                <a:srgbClr val="FFFFFF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it-IT" altLang="it-IT" sz="3400" smtClean="0">
                <a:solidFill>
                  <a:srgbClr val="ACB3C1">
                    <a:lumMod val="75000"/>
                  </a:srgbClr>
                </a:solidFill>
              </a:rPr>
              <a:t>blocks in the maturation of T and B lympho</a:t>
            </a: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endParaRPr lang="it-IT" altLang="it-IT" sz="3400" smtClean="0">
              <a:solidFill>
                <a:srgbClr val="FFFFFF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it-IT" altLang="it-IT" sz="3400" smtClean="0">
                <a:solidFill>
                  <a:srgbClr val="FFFFFF"/>
                </a:solidFill>
              </a:rPr>
              <a:t>impairment of lympho </a:t>
            </a:r>
            <a:r>
              <a:rPr lang="it-IT" altLang="it-IT" sz="3400" smtClean="0">
                <a:solidFill>
                  <a:srgbClr val="FFFF00"/>
                </a:solidFill>
              </a:rPr>
              <a:t>activation</a:t>
            </a:r>
            <a:r>
              <a:rPr lang="it-IT" altLang="it-IT" sz="3400" smtClean="0">
                <a:solidFill>
                  <a:srgbClr val="FFFFFF"/>
                </a:solidFill>
              </a:rPr>
              <a:t> and </a:t>
            </a:r>
            <a:r>
              <a:rPr lang="it-IT" altLang="it-IT" sz="3400" smtClean="0">
                <a:solidFill>
                  <a:srgbClr val="FFFF00"/>
                </a:solidFill>
              </a:rPr>
              <a:t>functions</a:t>
            </a:r>
            <a:r>
              <a:rPr lang="it-IT" altLang="it-IT" sz="340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6988"/>
            <a:ext cx="91932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CasellaDiTesto 1"/>
          <p:cNvSpPr txBox="1">
            <a:spLocks noChangeArrowheads="1"/>
          </p:cNvSpPr>
          <p:nvPr/>
        </p:nvSpPr>
        <p:spPr bwMode="auto">
          <a:xfrm>
            <a:off x="250825" y="1465263"/>
            <a:ext cx="84248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it-IT" altLang="it-IT" sz="3400">
                <a:solidFill>
                  <a:srgbClr val="FFFFFF"/>
                </a:solidFill>
              </a:rPr>
              <a:t>Caused by </a:t>
            </a:r>
            <a:r>
              <a:rPr lang="it-IT" altLang="it-IT" sz="3400">
                <a:solidFill>
                  <a:srgbClr val="FFFF00"/>
                </a:solidFill>
              </a:rPr>
              <a:t>genetic defects</a:t>
            </a:r>
            <a:r>
              <a:rPr lang="it-IT" altLang="it-IT" sz="3400">
                <a:solidFill>
                  <a:srgbClr val="FFFFFF"/>
                </a:solidFill>
              </a:rPr>
              <a:t> that lead to: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it-IT" altLang="it-IT" sz="3400">
              <a:solidFill>
                <a:srgbClr val="FFFFFF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it-IT" altLang="it-IT" sz="3400">
                <a:solidFill>
                  <a:srgbClr val="FFFFFF"/>
                </a:solidFill>
              </a:rPr>
              <a:t>blocks in the </a:t>
            </a:r>
            <a:r>
              <a:rPr lang="it-IT" altLang="it-IT" sz="3400" b="1">
                <a:solidFill>
                  <a:srgbClr val="FFFF00"/>
                </a:solidFill>
              </a:rPr>
              <a:t>maturation</a:t>
            </a:r>
            <a:r>
              <a:rPr lang="it-IT" altLang="it-IT" sz="3400">
                <a:solidFill>
                  <a:srgbClr val="FFFFFF"/>
                </a:solidFill>
              </a:rPr>
              <a:t> of T and B lympho</a:t>
            </a: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it-IT" altLang="it-IT" sz="3400">
              <a:solidFill>
                <a:srgbClr val="FFFFFF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it-IT" altLang="it-IT" sz="3400">
                <a:solidFill>
                  <a:srgbClr val="FFFFFF"/>
                </a:solidFill>
              </a:rPr>
              <a:t>impairment of lympho </a:t>
            </a:r>
            <a:r>
              <a:rPr lang="it-IT" altLang="it-IT" sz="3400" b="1">
                <a:solidFill>
                  <a:srgbClr val="FFFF00"/>
                </a:solidFill>
              </a:rPr>
              <a:t>activation</a:t>
            </a:r>
            <a:r>
              <a:rPr lang="it-IT" altLang="it-IT" sz="3400">
                <a:solidFill>
                  <a:srgbClr val="FFFFFF"/>
                </a:solidFill>
              </a:rPr>
              <a:t> and </a:t>
            </a:r>
            <a:r>
              <a:rPr lang="it-IT" altLang="it-IT" sz="3400" b="1">
                <a:solidFill>
                  <a:srgbClr val="FFFF00"/>
                </a:solidFill>
              </a:rPr>
              <a:t>functions</a:t>
            </a:r>
            <a:r>
              <a:rPr lang="it-IT" altLang="it-IT" sz="34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images.slideplayer.com/24/6976643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2075"/>
            <a:ext cx="8856663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slideplayer.com/24/6976643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804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sinistra 4"/>
          <p:cNvSpPr/>
          <p:nvPr/>
        </p:nvSpPr>
        <p:spPr>
          <a:xfrm>
            <a:off x="8172450" y="3357563"/>
            <a:ext cx="815975" cy="3587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24075" y="2276475"/>
            <a:ext cx="1223963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po 2"/>
          <p:cNvGrpSpPr>
            <a:grpSpLocks/>
          </p:cNvGrpSpPr>
          <p:nvPr/>
        </p:nvGrpSpPr>
        <p:grpSpPr bwMode="auto">
          <a:xfrm>
            <a:off x="539750" y="407988"/>
            <a:ext cx="8064500" cy="6045200"/>
            <a:chOff x="539750" y="264120"/>
            <a:chExt cx="8064500" cy="6045200"/>
          </a:xfrm>
        </p:grpSpPr>
        <p:pic>
          <p:nvPicPr>
            <p:cNvPr id="24580" name="Picture 2" descr="Risultati immagini per isotype switching b cel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64120"/>
              <a:ext cx="8064500" cy="604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e 3"/>
            <p:cNvSpPr/>
            <p:nvPr/>
          </p:nvSpPr>
          <p:spPr>
            <a:xfrm>
              <a:off x="5940425" y="1700807"/>
              <a:ext cx="684213" cy="5048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07950" y="1125538"/>
            <a:ext cx="4392613" cy="1322387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solidFill>
              <a:srgbClr val="FF5050"/>
            </a:solidFill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>
                <a:solidFill>
                  <a:srgbClr val="000000"/>
                </a:solidFill>
              </a:rPr>
              <a:t>Diversification of the Ig heavy chain (IgH) constant region via isotype switching allows for </a:t>
            </a:r>
            <a:r>
              <a:rPr lang="it-IT" sz="2000" b="1">
                <a:solidFill>
                  <a:srgbClr val="000000"/>
                </a:solidFill>
              </a:rPr>
              <a:t>remarkable plasticity</a:t>
            </a:r>
            <a:r>
              <a:rPr lang="it-IT" sz="2000">
                <a:solidFill>
                  <a:srgbClr val="000000"/>
                </a:solidFill>
              </a:rPr>
              <a:t> in the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3644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pharm-immuno19immunodeficiency-110128160020-phpapp01/95/pharm-immuno19-immunodeficiency-10-728.jpg?cb=12962313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60400"/>
            <a:ext cx="8208963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-171450"/>
            <a:ext cx="96202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132138" y="1341438"/>
            <a:ext cx="4608512" cy="358775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188" y="3141663"/>
            <a:ext cx="8064500" cy="595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815976"/>
          </a:xfrm>
        </p:spPr>
        <p:txBody>
          <a:bodyPr/>
          <a:lstStyle/>
          <a:p>
            <a:pPr>
              <a:defRPr/>
            </a:pPr>
            <a:r>
              <a:rPr lang="it-IT" sz="3800" smtClean="0">
                <a:solidFill>
                  <a:srgbClr val="FFFF00"/>
                </a:solidFill>
              </a:rPr>
              <a:t>X-linked hyper-IgM syndrome</a:t>
            </a:r>
            <a:endParaRPr lang="it-IT" sz="3800">
              <a:solidFill>
                <a:srgbClr val="FFFF00"/>
              </a:solidFill>
            </a:endParaRPr>
          </a:p>
        </p:txBody>
      </p:sp>
      <p:grpSp>
        <p:nvGrpSpPr>
          <p:cNvPr id="26627" name="Gruppo 18"/>
          <p:cNvGrpSpPr>
            <a:grpSpLocks/>
          </p:cNvGrpSpPr>
          <p:nvPr/>
        </p:nvGrpSpPr>
        <p:grpSpPr bwMode="auto">
          <a:xfrm>
            <a:off x="107950" y="836613"/>
            <a:ext cx="6551613" cy="5353050"/>
            <a:chOff x="107504" y="836712"/>
            <a:chExt cx="6552728" cy="5353290"/>
          </a:xfrm>
        </p:grpSpPr>
        <p:grpSp>
          <p:nvGrpSpPr>
            <p:cNvPr id="26629" name="Gruppo 14"/>
            <p:cNvGrpSpPr>
              <a:grpSpLocks/>
            </p:cNvGrpSpPr>
            <p:nvPr/>
          </p:nvGrpSpPr>
          <p:grpSpPr bwMode="auto">
            <a:xfrm>
              <a:off x="107504" y="836712"/>
              <a:ext cx="6552728" cy="5353290"/>
              <a:chOff x="107504" y="836712"/>
              <a:chExt cx="6552728" cy="5353290"/>
            </a:xfrm>
          </p:grpSpPr>
          <p:grpSp>
            <p:nvGrpSpPr>
              <p:cNvPr id="26631" name="Gruppo 13"/>
              <p:cNvGrpSpPr>
                <a:grpSpLocks/>
              </p:cNvGrpSpPr>
              <p:nvPr/>
            </p:nvGrpSpPr>
            <p:grpSpPr bwMode="auto">
              <a:xfrm>
                <a:off x="107504" y="836712"/>
                <a:ext cx="6552728" cy="5353290"/>
                <a:chOff x="107504" y="908720"/>
                <a:chExt cx="6552728" cy="5353290"/>
              </a:xfrm>
            </p:grpSpPr>
            <p:grpSp>
              <p:nvGrpSpPr>
                <p:cNvPr id="26633" name="Gruppo 10"/>
                <p:cNvGrpSpPr>
                  <a:grpSpLocks/>
                </p:cNvGrpSpPr>
                <p:nvPr/>
              </p:nvGrpSpPr>
              <p:grpSpPr bwMode="auto">
                <a:xfrm>
                  <a:off x="107504" y="908720"/>
                  <a:ext cx="6552728" cy="5353290"/>
                  <a:chOff x="107504" y="1052736"/>
                  <a:chExt cx="6552728" cy="5353290"/>
                </a:xfrm>
              </p:grpSpPr>
              <p:grpSp>
                <p:nvGrpSpPr>
                  <p:cNvPr id="26635" name="Gruppo 9"/>
                  <p:cNvGrpSpPr>
                    <a:grpSpLocks/>
                  </p:cNvGrpSpPr>
                  <p:nvPr/>
                </p:nvGrpSpPr>
                <p:grpSpPr bwMode="auto">
                  <a:xfrm>
                    <a:off x="107504" y="1052736"/>
                    <a:ext cx="6552728" cy="5353290"/>
                    <a:chOff x="107504" y="1100046"/>
                    <a:chExt cx="6552728" cy="5353290"/>
                  </a:xfrm>
                </p:grpSpPr>
                <p:pic>
                  <p:nvPicPr>
                    <p:cNvPr id="26637" name="Picture 7" descr="http://player.slideplayer.com/23/6632349/data/images/img10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7504" y="1100046"/>
                      <a:ext cx="6552728" cy="53532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6" name="Connettore 2 5"/>
                    <p:cNvCxnSpPr/>
                    <p:nvPr/>
                  </p:nvCxnSpPr>
                  <p:spPr>
                    <a:xfrm flipH="1">
                      <a:off x="2987719" y="1460424"/>
                      <a:ext cx="863747" cy="1511368"/>
                    </a:xfrm>
                    <a:prstGeom prst="straightConnector1">
                      <a:avLst/>
                    </a:prstGeom>
                    <a:ln w="28575">
                      <a:solidFill>
                        <a:srgbClr val="0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639" name="CasellaDiTesto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74448" y="1196752"/>
                      <a:ext cx="1417632" cy="369332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Char char="n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algn="ctr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altLang="it-IT" sz="1800">
                          <a:solidFill>
                            <a:srgbClr val="000000"/>
                          </a:solidFill>
                        </a:rPr>
                        <a:t>CD40 ligand</a:t>
                      </a:r>
                    </a:p>
                  </p:txBody>
                </p:sp>
              </p:grpSp>
              <p:sp>
                <p:nvSpPr>
                  <p:cNvPr id="13" name="CasellaDiTesto 12"/>
                  <p:cNvSpPr txBox="1"/>
                  <p:nvPr/>
                </p:nvSpPr>
                <p:spPr>
                  <a:xfrm>
                    <a:off x="2916270" y="4040545"/>
                    <a:ext cx="943135" cy="27782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txBody>
                  <a:bodyPr wrap="none" tIns="0" bIns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it-IT" b="1">
                        <a:solidFill>
                          <a:srgbClr val="DADADA">
                            <a:lumMod val="1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switch</a:t>
                    </a:r>
                  </a:p>
                </p:txBody>
              </p:sp>
            </p:grpSp>
            <p:sp>
              <p:nvSpPr>
                <p:cNvPr id="26634" name="CasellaDiTesto 15"/>
                <p:cNvSpPr txBox="1">
                  <a:spLocks noChangeArrowheads="1"/>
                </p:cNvSpPr>
                <p:nvPr/>
              </p:nvSpPr>
              <p:spPr bwMode="auto">
                <a:xfrm>
                  <a:off x="3570975" y="5867980"/>
                  <a:ext cx="1050288" cy="36933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it-IT" altLang="it-IT" sz="1800" b="1">
                      <a:solidFill>
                        <a:srgbClr val="000000"/>
                      </a:solidFill>
                    </a:rPr>
                    <a:t>(IFN-</a:t>
                  </a:r>
                  <a:r>
                    <a:rPr lang="el-GR" altLang="it-IT" sz="1800" b="1">
                      <a:solidFill>
                        <a:srgbClr val="000000"/>
                      </a:solidFill>
                    </a:rPr>
                    <a:t>γ</a:t>
                  </a:r>
                  <a:r>
                    <a:rPr lang="it-IT" altLang="it-IT" sz="1800" b="1">
                      <a:solidFill>
                        <a:srgbClr val="000000"/>
                      </a:solidFill>
                    </a:rPr>
                    <a:t>)</a:t>
                  </a:r>
                </a:p>
              </p:txBody>
            </p:sp>
          </p:grpSp>
          <p:sp>
            <p:nvSpPr>
              <p:cNvPr id="26632" name="CasellaDiTesto 17"/>
              <p:cNvSpPr txBox="1">
                <a:spLocks noChangeArrowheads="1"/>
              </p:cNvSpPr>
              <p:nvPr/>
            </p:nvSpPr>
            <p:spPr bwMode="auto">
              <a:xfrm>
                <a:off x="1981741" y="4797429"/>
                <a:ext cx="465271" cy="584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it-IT" altLang="it-IT" b="1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sp>
          <p:nvSpPr>
            <p:cNvPr id="17" name="Freccia a destra 16"/>
            <p:cNvSpPr/>
            <p:nvPr/>
          </p:nvSpPr>
          <p:spPr>
            <a:xfrm>
              <a:off x="971251" y="3932476"/>
              <a:ext cx="1079684" cy="13970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4654550" y="2047875"/>
            <a:ext cx="4454525" cy="2676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100">
                <a:solidFill>
                  <a:srgbClr val="000000"/>
                </a:solidFill>
              </a:rPr>
              <a:t>CD40 ligand exposed by Th lympho is crucial for activating: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1050">
              <a:solidFill>
                <a:srgbClr val="0000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100">
                <a:solidFill>
                  <a:srgbClr val="FF0000"/>
                </a:solidFill>
              </a:rPr>
              <a:t>B lympho</a:t>
            </a:r>
            <a:r>
              <a:rPr lang="it-IT" sz="2100">
                <a:solidFill>
                  <a:srgbClr val="000000"/>
                </a:solidFill>
              </a:rPr>
              <a:t>, thereby promoting Ig isotype switch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1050">
              <a:solidFill>
                <a:srgbClr val="000000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100">
                <a:solidFill>
                  <a:srgbClr val="FF0000"/>
                </a:solidFill>
              </a:rPr>
              <a:t>macrophages</a:t>
            </a:r>
            <a:r>
              <a:rPr lang="it-IT" sz="2100">
                <a:solidFill>
                  <a:srgbClr val="000000"/>
                </a:solidFill>
              </a:rPr>
              <a:t>, thereby enhancing microbial killing during the inflammatory response</a:t>
            </a:r>
          </a:p>
        </p:txBody>
      </p:sp>
    </p:spTree>
    <p:extLst>
      <p:ext uri="{BB962C8B-B14F-4D97-AF65-F5344CB8AC3E}">
        <p14:creationId xmlns:p14="http://schemas.microsoft.com/office/powerpoint/2010/main" val="22615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pharm-immuno19immunodeficiency-110128160020-phpapp01/95/pharm-immuno19-immunodeficiency-10-728.jpg?cb=12962313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60400"/>
            <a:ext cx="8208963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-171450"/>
            <a:ext cx="96202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132138" y="1341438"/>
            <a:ext cx="4608512" cy="358775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/>
          <p:cNvCxnSpPr/>
          <p:nvPr/>
        </p:nvCxnSpPr>
        <p:spPr>
          <a:xfrm>
            <a:off x="6226175" y="4152900"/>
            <a:ext cx="0" cy="431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CasellaDiTesto 1"/>
          <p:cNvSpPr txBox="1">
            <a:spLocks noChangeArrowheads="1"/>
          </p:cNvSpPr>
          <p:nvPr/>
        </p:nvSpPr>
        <p:spPr bwMode="auto">
          <a:xfrm>
            <a:off x="128588" y="255588"/>
            <a:ext cx="2447925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altLang="it-IT" sz="2200" b="1" smtClean="0">
                <a:solidFill>
                  <a:srgbClr val="AACACA">
                    <a:lumMod val="50000"/>
                  </a:srgbClr>
                </a:solidFill>
              </a:rPr>
              <a:t>PRIMARY</a:t>
            </a:r>
            <a:r>
              <a:rPr lang="it-IT" altLang="it-IT" sz="2200" smtClean="0">
                <a:solidFill>
                  <a:srgbClr val="AACACA">
                    <a:lumMod val="50000"/>
                  </a:srgbClr>
                </a:solidFill>
              </a:rPr>
              <a:t> DEFECTS OF IR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2808288" y="460375"/>
            <a:ext cx="720725" cy="360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5605" name="CasellaDiTesto 4"/>
          <p:cNvSpPr txBox="1">
            <a:spLocks noChangeArrowheads="1"/>
          </p:cNvSpPr>
          <p:nvPr/>
        </p:nvSpPr>
        <p:spPr bwMode="auto">
          <a:xfrm>
            <a:off x="3763963" y="292100"/>
            <a:ext cx="2016125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altLang="it-IT" sz="2200" b="1" smtClean="0">
                <a:solidFill>
                  <a:srgbClr val="AACACA">
                    <a:lumMod val="50000"/>
                  </a:srgbClr>
                </a:solidFill>
              </a:rPr>
              <a:t>HUMORAL</a:t>
            </a:r>
            <a:r>
              <a:rPr lang="it-IT" altLang="it-IT" sz="2200" smtClean="0">
                <a:solidFill>
                  <a:srgbClr val="AACACA">
                    <a:lumMod val="50000"/>
                  </a:srgbClr>
                </a:solidFill>
              </a:rPr>
              <a:t>  COMPONENT</a:t>
            </a:r>
          </a:p>
        </p:txBody>
      </p:sp>
      <p:sp>
        <p:nvSpPr>
          <p:cNvPr id="25606" name="CasellaDiTesto 6"/>
          <p:cNvSpPr txBox="1">
            <a:spLocks noChangeArrowheads="1"/>
          </p:cNvSpPr>
          <p:nvPr/>
        </p:nvSpPr>
        <p:spPr bwMode="auto">
          <a:xfrm>
            <a:off x="179388" y="1868488"/>
            <a:ext cx="2160587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altLang="it-IT" sz="2200" b="1" smtClean="0">
                <a:solidFill>
                  <a:srgbClr val="AACACA">
                    <a:lumMod val="50000"/>
                  </a:srgbClr>
                </a:solidFill>
              </a:rPr>
              <a:t>CELLULAR</a:t>
            </a:r>
            <a:r>
              <a:rPr lang="it-IT" altLang="it-IT" sz="2200" smtClean="0">
                <a:solidFill>
                  <a:srgbClr val="AACACA">
                    <a:lumMod val="50000"/>
                  </a:srgbClr>
                </a:solidFill>
              </a:rPr>
              <a:t> COMPONENT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1079500" y="1125538"/>
            <a:ext cx="360363" cy="6508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5608" name="CasellaDiTesto 8"/>
          <p:cNvSpPr txBox="1">
            <a:spLocks noChangeArrowheads="1"/>
          </p:cNvSpPr>
          <p:nvPr/>
        </p:nvSpPr>
        <p:spPr bwMode="auto">
          <a:xfrm>
            <a:off x="6430963" y="85725"/>
            <a:ext cx="2592387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altLang="it-IT" sz="2200" b="1" smtClean="0">
                <a:solidFill>
                  <a:srgbClr val="AACACA">
                    <a:lumMod val="50000"/>
                  </a:srgbClr>
                </a:solidFill>
              </a:rPr>
              <a:t>INNATE IR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altLang="it-IT" sz="2200" smtClean="0">
                <a:solidFill>
                  <a:srgbClr val="AACACA">
                    <a:lumMod val="50000"/>
                  </a:srgbClr>
                </a:solidFill>
              </a:rPr>
              <a:t>COMPLEMENT SYSTEM</a:t>
            </a:r>
          </a:p>
        </p:txBody>
      </p:sp>
      <p:sp>
        <p:nvSpPr>
          <p:cNvPr id="25609" name="CasellaDiTesto 9"/>
          <p:cNvSpPr txBox="1">
            <a:spLocks noChangeArrowheads="1"/>
          </p:cNvSpPr>
          <p:nvPr/>
        </p:nvSpPr>
        <p:spPr bwMode="auto">
          <a:xfrm>
            <a:off x="3435350" y="1800225"/>
            <a:ext cx="2376488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altLang="it-IT" sz="2200" b="1" smtClean="0">
                <a:solidFill>
                  <a:srgbClr val="AACACA">
                    <a:lumMod val="50000"/>
                  </a:srgbClr>
                </a:solidFill>
              </a:rPr>
              <a:t>INNATE IR </a:t>
            </a:r>
            <a:r>
              <a:rPr lang="it-IT" altLang="it-IT" sz="2200" smtClean="0">
                <a:solidFill>
                  <a:srgbClr val="AACACA">
                    <a:lumMod val="50000"/>
                  </a:srgbClr>
                </a:solidFill>
              </a:rPr>
              <a:t>PHAGOCYTES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2555875" y="2046288"/>
            <a:ext cx="720725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1081088" y="2878138"/>
            <a:ext cx="360362" cy="6508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5612" name="CasellaDiTesto 12"/>
          <p:cNvSpPr txBox="1">
            <a:spLocks noChangeArrowheads="1"/>
          </p:cNvSpPr>
          <p:nvPr/>
        </p:nvSpPr>
        <p:spPr bwMode="auto">
          <a:xfrm>
            <a:off x="34925" y="3744913"/>
            <a:ext cx="2881313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altLang="it-IT" sz="2200" b="1" smtClean="0">
                <a:solidFill>
                  <a:srgbClr val="AACACA">
                    <a:lumMod val="50000"/>
                  </a:srgbClr>
                </a:solidFill>
              </a:rPr>
              <a:t>ACQUIRED IR </a:t>
            </a:r>
            <a:r>
              <a:rPr lang="it-IT" altLang="it-IT" sz="2200" smtClean="0">
                <a:solidFill>
                  <a:srgbClr val="AACACA">
                    <a:lumMod val="50000"/>
                  </a:srgbClr>
                </a:solidFill>
              </a:rPr>
              <a:t>LYMPHOCYTES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678363" y="2855913"/>
            <a:ext cx="3097212" cy="1323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  <a:r>
              <a:rPr lang="it-IT" sz="2600">
                <a:solidFill>
                  <a:srgbClr val="FFFFFF"/>
                </a:solidFill>
              </a:rPr>
              <a:t> (ACQUIRED) DEFECTS OF IR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067175" y="4440238"/>
            <a:ext cx="4464050" cy="4921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 b="1">
                <a:solidFill>
                  <a:srgbClr val="FFFFFF"/>
                </a:solidFill>
              </a:rPr>
              <a:t>HETEROGENEOUS</a:t>
            </a:r>
            <a:r>
              <a:rPr lang="it-IT" sz="2600">
                <a:solidFill>
                  <a:srgbClr val="FFFFFF"/>
                </a:solidFill>
              </a:rPr>
              <a:t> CAUSES</a:t>
            </a:r>
          </a:p>
        </p:txBody>
      </p:sp>
      <p:sp>
        <p:nvSpPr>
          <p:cNvPr id="19" name="Freccia in giù 18"/>
          <p:cNvSpPr/>
          <p:nvPr/>
        </p:nvSpPr>
        <p:spPr>
          <a:xfrm>
            <a:off x="6046788" y="5011738"/>
            <a:ext cx="360362" cy="6492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365625" y="5716588"/>
            <a:ext cx="3636963" cy="8921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>
                <a:solidFill>
                  <a:srgbClr val="FFFFFF"/>
                </a:solidFill>
              </a:rPr>
              <a:t>MAY AFFECT </a:t>
            </a:r>
            <a:r>
              <a:rPr lang="it-IT" sz="2600" b="1">
                <a:solidFill>
                  <a:srgbClr val="FFFFFF"/>
                </a:solidFill>
              </a:rPr>
              <a:t>ANY COMPONENT</a:t>
            </a:r>
            <a:r>
              <a:rPr lang="it-IT" sz="2600">
                <a:solidFill>
                  <a:srgbClr val="FFFFFF"/>
                </a:solidFill>
              </a:rPr>
              <a:t> OF IR</a:t>
            </a:r>
          </a:p>
        </p:txBody>
      </p:sp>
      <p:sp>
        <p:nvSpPr>
          <p:cNvPr id="21" name="Freccia a destra 20"/>
          <p:cNvSpPr/>
          <p:nvPr/>
        </p:nvSpPr>
        <p:spPr>
          <a:xfrm>
            <a:off x="5905500" y="512763"/>
            <a:ext cx="466725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792163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solidFill>
                  <a:srgbClr val="FFFF00"/>
                </a:solidFill>
              </a:rPr>
              <a:t>Secondary immunodeficiencies (1)</a:t>
            </a:r>
            <a:endParaRPr lang="it-IT" sz="36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476250"/>
            <a:ext cx="8785225" cy="936625"/>
          </a:xfrm>
        </p:spPr>
        <p:txBody>
          <a:bodyPr/>
          <a:lstStyle/>
          <a:p>
            <a:pPr algn="just">
              <a:defRPr/>
            </a:pPr>
            <a:r>
              <a:rPr lang="en-US" sz="2600" smtClean="0"/>
              <a:t>Also known as </a:t>
            </a:r>
            <a:r>
              <a:rPr lang="en-US" sz="2600" smtClean="0">
                <a:solidFill>
                  <a:srgbClr val="FFFF00"/>
                </a:solidFill>
              </a:rPr>
              <a:t>acquired</a:t>
            </a:r>
            <a:r>
              <a:rPr lang="en-US" sz="2600" smtClean="0"/>
              <a:t> immunodeficiencies, can result from various immunosuppressive agents</a:t>
            </a:r>
            <a:endParaRPr lang="it-IT" sz="2600"/>
          </a:p>
        </p:txBody>
      </p:sp>
      <p:pic>
        <p:nvPicPr>
          <p:cNvPr id="29700" name="Picture 5" descr="http://images.slideplayer.com/23/6913614/slides/slide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1138"/>
            <a:ext cx="69215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960438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</a:rPr>
              <a:t>Secondary </a:t>
            </a:r>
            <a:r>
              <a:rPr lang="en-US" sz="4000" smtClean="0">
                <a:solidFill>
                  <a:srgbClr val="FFFF00"/>
                </a:solidFill>
              </a:rPr>
              <a:t>immunodeficiencies (2)</a:t>
            </a:r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79388" y="1484313"/>
          <a:ext cx="8856662" cy="3671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583"/>
                <a:gridCol w="7069079"/>
              </a:tblGrid>
              <a:tr h="1448568">
                <a:tc>
                  <a:txBody>
                    <a:bodyPr/>
                    <a:lstStyle/>
                    <a:p>
                      <a:pPr algn="ctr"/>
                      <a:endParaRPr lang="it-IT" sz="200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it-IT" sz="2000" smtClean="0">
                          <a:solidFill>
                            <a:srgbClr val="000000"/>
                          </a:solidFill>
                        </a:rPr>
                        <a:t>Aging</a:t>
                      </a:r>
                      <a:endParaRPr lang="it-IT" sz="2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673" marB="45673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smtClean="0">
                          <a:solidFill>
                            <a:srgbClr val="000000"/>
                          </a:solidFill>
                        </a:rPr>
                        <a:t>Defective T lymphocyte functions</a:t>
                      </a:r>
                    </a:p>
                    <a:p>
                      <a:r>
                        <a:rPr lang="it-IT" sz="2000" smtClean="0">
                          <a:solidFill>
                            <a:srgbClr val="000000"/>
                          </a:solidFill>
                        </a:rPr>
                        <a:t>Defective phagocytic activity</a:t>
                      </a:r>
                    </a:p>
                    <a:p>
                      <a:r>
                        <a:rPr lang="it-IT" sz="2000" smtClean="0">
                          <a:solidFill>
                            <a:srgbClr val="000000"/>
                          </a:solidFill>
                        </a:rPr>
                        <a:t>Chronic diseases common among the elderly (diabetes, nephropathy)</a:t>
                      </a:r>
                      <a:endParaRPr lang="it-IT" sz="2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673" marB="45673">
                    <a:solidFill>
                      <a:schemeClr val="tx1"/>
                    </a:solidFill>
                  </a:tcPr>
                </a:tc>
              </a:tr>
              <a:tr h="1111660">
                <a:tc>
                  <a:txBody>
                    <a:bodyPr/>
                    <a:lstStyle/>
                    <a:p>
                      <a:pPr algn="ctr"/>
                      <a:endParaRPr lang="it-IT" sz="200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it-IT" sz="2000" smtClean="0">
                          <a:solidFill>
                            <a:srgbClr val="000000"/>
                          </a:solidFill>
                        </a:rPr>
                        <a:t>Drugs</a:t>
                      </a:r>
                      <a:endParaRPr lang="it-IT" sz="2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673" marB="45673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mtClean="0">
                          <a:solidFill>
                            <a:srgbClr val="000000"/>
                          </a:solidFill>
                        </a:rPr>
                        <a:t>antirheumatic drugs, glucocorticoids</a:t>
                      </a:r>
                    </a:p>
                    <a:p>
                      <a:r>
                        <a:rPr lang="it-IT" sz="2000" smtClean="0">
                          <a:solidFill>
                            <a:srgbClr val="000000"/>
                          </a:solidFill>
                        </a:rPr>
                        <a:t>immunosuppressive drugs before and after bone marrow and organ transplants </a:t>
                      </a:r>
                      <a:endParaRPr lang="it-IT" sz="2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673" marB="45673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111660">
                <a:tc>
                  <a:txBody>
                    <a:bodyPr/>
                    <a:lstStyle/>
                    <a:p>
                      <a:pPr algn="ctr"/>
                      <a:endParaRPr lang="it-IT" sz="200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it-IT" sz="2000" smtClean="0">
                          <a:solidFill>
                            <a:srgbClr val="000000"/>
                          </a:solidFill>
                        </a:rPr>
                        <a:t>Stress</a:t>
                      </a:r>
                    </a:p>
                    <a:p>
                      <a:pPr algn="ctr"/>
                      <a:endParaRPr lang="it-IT" sz="2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673" marB="45673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it-IT" sz="2000" smtClean="0">
                          <a:solidFill>
                            <a:srgbClr val="000000"/>
                          </a:solidFill>
                        </a:rPr>
                        <a:t>Effects</a:t>
                      </a:r>
                      <a:r>
                        <a:rPr lang="it-IT" sz="2000" baseline="0" smtClean="0">
                          <a:solidFill>
                            <a:srgbClr val="000000"/>
                          </a:solidFill>
                        </a:rPr>
                        <a:t> of cortisol</a:t>
                      </a:r>
                      <a:endParaRPr lang="it-IT" sz="2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673" marB="45673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6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it-IT" sz="3600" smtClean="0">
                <a:solidFill>
                  <a:srgbClr val="FFFF00"/>
                </a:solidFill>
              </a:rPr>
              <a:t>Stress-induced activation of the hypothalamus-pituitary-adrenal axis </a:t>
            </a:r>
            <a:endParaRPr lang="it-IT" sz="3600">
              <a:solidFill>
                <a:srgbClr val="FFFF00"/>
              </a:solidFill>
            </a:endParaRPr>
          </a:p>
        </p:txBody>
      </p:sp>
      <p:pic>
        <p:nvPicPr>
          <p:cNvPr id="31747" name="Picture 2" descr="http://1.bp.blogspot.com/-T8QiRWpMrCM/UWsfycWQuqI/AAAAAAAABa8/8Za1-zV2NTE/s1600/Basic_HPA_Axi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420938"/>
            <a:ext cx="4945062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uppo 5"/>
          <p:cNvGrpSpPr>
            <a:grpSpLocks/>
          </p:cNvGrpSpPr>
          <p:nvPr/>
        </p:nvGrpSpPr>
        <p:grpSpPr bwMode="auto">
          <a:xfrm>
            <a:off x="179388" y="1196975"/>
            <a:ext cx="2376487" cy="1800225"/>
            <a:chOff x="251520" y="1916832"/>
            <a:chExt cx="2664296" cy="1944216"/>
          </a:xfrm>
        </p:grpSpPr>
        <p:sp>
          <p:nvSpPr>
            <p:cNvPr id="4" name="Esplosione 2 3"/>
            <p:cNvSpPr/>
            <p:nvPr/>
          </p:nvSpPr>
          <p:spPr>
            <a:xfrm rot="4213555">
              <a:off x="611560" y="1556792"/>
              <a:ext cx="1944216" cy="2664296"/>
            </a:xfrm>
            <a:prstGeom prst="irregularSeal2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655524" y="2564904"/>
              <a:ext cx="1470079" cy="4920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STRESS</a:t>
              </a: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352425" y="2565400"/>
            <a:ext cx="2563813" cy="120015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enviromental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2987675" y="2986088"/>
            <a:ext cx="1152525" cy="442912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975" y="-26988"/>
            <a:ext cx="9432925" cy="576263"/>
          </a:xfrm>
        </p:spPr>
        <p:txBody>
          <a:bodyPr/>
          <a:lstStyle/>
          <a:p>
            <a:pPr>
              <a:defRPr/>
            </a:pPr>
            <a:r>
              <a:rPr lang="it-IT" sz="4000">
                <a:solidFill>
                  <a:srgbClr val="FFFF00"/>
                </a:solidFill>
              </a:rPr>
              <a:t>Primary </a:t>
            </a:r>
            <a:r>
              <a:rPr lang="it-IT" sz="4000" smtClean="0">
                <a:solidFill>
                  <a:srgbClr val="FFFF00"/>
                </a:solidFill>
              </a:rPr>
              <a:t>lymphocyte </a:t>
            </a:r>
            <a:r>
              <a:rPr lang="it-IT" sz="4000">
                <a:solidFill>
                  <a:srgbClr val="FFFF00"/>
                </a:solidFill>
              </a:rPr>
              <a:t>immunodeficiencies</a:t>
            </a:r>
            <a:endParaRPr lang="it-IT" sz="4000"/>
          </a:p>
        </p:txBody>
      </p:sp>
      <p:pic>
        <p:nvPicPr>
          <p:cNvPr id="4099" name="Picture 5" descr="http://image.slidesharecdn.com/pharm-immuno19immunodeficiency-110128155220-phpapp01/95/pharm-immuno19-immunodeficiency-8-728.jpg?cb=1296230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692150"/>
            <a:ext cx="78771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55638" y="5732463"/>
            <a:ext cx="7877175" cy="720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55638" y="3284538"/>
            <a:ext cx="7877175" cy="720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343650" y="1628775"/>
            <a:ext cx="2016125" cy="431800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414338"/>
            <a:ext cx="2232025" cy="1143000"/>
          </a:xfrm>
        </p:spPr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FFFF00"/>
                </a:solidFill>
              </a:rPr>
              <a:t>Cortisol </a:t>
            </a:r>
            <a:endParaRPr lang="it-IT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47900"/>
            <a:ext cx="8229600" cy="44942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</a:rPr>
              <a:t>Chronic elevated cortisol levels can: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5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increase </a:t>
            </a:r>
            <a:r>
              <a:rPr lang="en-US">
                <a:solidFill>
                  <a:srgbClr val="FFFF00"/>
                </a:solidFill>
              </a:rPr>
              <a:t>blood </a:t>
            </a:r>
            <a:r>
              <a:rPr lang="en-US" smtClean="0">
                <a:solidFill>
                  <a:srgbClr val="FFFF00"/>
                </a:solidFill>
              </a:rPr>
              <a:t>pressure</a:t>
            </a:r>
          </a:p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i</a:t>
            </a:r>
            <a:r>
              <a:rPr lang="en-US" smtClean="0">
                <a:solidFill>
                  <a:srgbClr val="FFFF00"/>
                </a:solidFill>
              </a:rPr>
              <a:t>ncrease glycemia</a:t>
            </a:r>
          </a:p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downregulate </a:t>
            </a:r>
            <a:r>
              <a:rPr lang="en-US">
                <a:solidFill>
                  <a:srgbClr val="FFFF00"/>
                </a:solidFill>
              </a:rPr>
              <a:t>the immune system</a:t>
            </a:r>
            <a:endParaRPr lang="it-IT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decrease libido</a:t>
            </a:r>
          </a:p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produce acne</a:t>
            </a:r>
          </a:p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contribute </a:t>
            </a:r>
            <a:r>
              <a:rPr lang="en-US">
                <a:solidFill>
                  <a:srgbClr val="FFFF00"/>
                </a:solidFill>
              </a:rPr>
              <a:t>to </a:t>
            </a:r>
            <a:r>
              <a:rPr lang="en-US" smtClean="0">
                <a:solidFill>
                  <a:srgbClr val="FFFF00"/>
                </a:solidFill>
              </a:rPr>
              <a:t>obesity</a:t>
            </a:r>
          </a:p>
        </p:txBody>
      </p:sp>
      <p:sp>
        <p:nvSpPr>
          <p:cNvPr id="4" name="Freccia a sinistra 3"/>
          <p:cNvSpPr/>
          <p:nvPr/>
        </p:nvSpPr>
        <p:spPr>
          <a:xfrm>
            <a:off x="7092950" y="4365625"/>
            <a:ext cx="1223963" cy="358775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pic>
        <p:nvPicPr>
          <p:cNvPr id="32773" name="Picture 2" descr="http://upload.wikimedia.org/wikipedia/commons/thumb/6/64/Cortison.svg/2000px-Cortis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8738"/>
            <a:ext cx="2663825" cy="210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2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0741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34925" y="2349500"/>
            <a:ext cx="9074150" cy="2751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t-IT" sz="2400" kern="0" smtClean="0">
                <a:solidFill>
                  <a:srgbClr val="FF0000"/>
                </a:solidFill>
              </a:rPr>
              <a:t>	</a:t>
            </a:r>
            <a:r>
              <a:rPr lang="en-US" altLang="it-IT" sz="2400" b="1" kern="0" smtClean="0">
                <a:solidFill>
                  <a:srgbClr val="FF0000"/>
                </a:solidFill>
              </a:rPr>
              <a:t>Psychological </a:t>
            </a:r>
            <a:r>
              <a:rPr lang="en-US" altLang="it-IT" sz="2400" b="1" kern="0">
                <a:solidFill>
                  <a:srgbClr val="FF0000"/>
                </a:solidFill>
              </a:rPr>
              <a:t>stress</a:t>
            </a:r>
            <a:r>
              <a:rPr lang="en-US" altLang="it-IT" sz="2400" kern="0">
                <a:solidFill>
                  <a:srgbClr val="000000"/>
                </a:solidFill>
              </a:rPr>
              <a:t> </a:t>
            </a:r>
            <a:r>
              <a:rPr lang="en-US" altLang="it-IT" sz="2400" kern="0" smtClean="0">
                <a:solidFill>
                  <a:srgbClr val="000000"/>
                </a:solidFill>
              </a:rPr>
              <a:t>alters </a:t>
            </a:r>
            <a:r>
              <a:rPr lang="en-US" altLang="it-IT" sz="2400" u="sng" kern="0" smtClean="0">
                <a:solidFill>
                  <a:srgbClr val="000000"/>
                </a:solidFill>
              </a:rPr>
              <a:t>cytokine production</a:t>
            </a:r>
            <a:r>
              <a:rPr lang="en-US" altLang="it-IT" sz="2400" kern="0" smtClean="0">
                <a:solidFill>
                  <a:srgbClr val="000000"/>
                </a:solidFill>
              </a:rPr>
              <a:t>.</a:t>
            </a:r>
          </a:p>
          <a:p>
            <a:pPr algn="just">
              <a:buFontTx/>
              <a:buNone/>
              <a:defRPr/>
            </a:pPr>
            <a:r>
              <a:rPr lang="en-US" sz="2400" kern="0" smtClean="0">
                <a:solidFill>
                  <a:srgbClr val="000000"/>
                </a:solidFill>
              </a:rPr>
              <a:t>In </a:t>
            </a:r>
            <a:r>
              <a:rPr lang="en-US" sz="2400" b="1" kern="0">
                <a:solidFill>
                  <a:srgbClr val="000000"/>
                </a:solidFill>
              </a:rPr>
              <a:t>medical students taking exams</a:t>
            </a:r>
            <a:r>
              <a:rPr lang="en-US" sz="2400" kern="0">
                <a:solidFill>
                  <a:srgbClr val="000000"/>
                </a:solidFill>
              </a:rPr>
              <a:t>, psychological stress produced a shift in the </a:t>
            </a:r>
            <a:r>
              <a:rPr lang="en-US" sz="2400" b="1" kern="0" smtClean="0">
                <a:solidFill>
                  <a:srgbClr val="000000"/>
                </a:solidFill>
              </a:rPr>
              <a:t>cytokine balance</a:t>
            </a:r>
            <a:r>
              <a:rPr lang="en-US" sz="2400" kern="0" smtClean="0">
                <a:solidFill>
                  <a:srgbClr val="000000"/>
                </a:solidFill>
              </a:rPr>
              <a:t>. </a:t>
            </a:r>
            <a:r>
              <a:rPr lang="en-US" sz="2400" kern="0">
                <a:solidFill>
                  <a:srgbClr val="000000"/>
                </a:solidFill>
              </a:rPr>
              <a:t>The data </a:t>
            </a:r>
            <a:r>
              <a:rPr lang="en-US" sz="2400" kern="0" smtClean="0">
                <a:solidFill>
                  <a:srgbClr val="000000"/>
                </a:solidFill>
              </a:rPr>
              <a:t>showed </a:t>
            </a:r>
            <a:r>
              <a:rPr lang="en-US" sz="2400" b="1" kern="0">
                <a:solidFill>
                  <a:srgbClr val="000000"/>
                </a:solidFill>
              </a:rPr>
              <a:t>decreased synthesis of Th1 cytokines</a:t>
            </a:r>
            <a:r>
              <a:rPr lang="en-US" sz="2400" kern="0">
                <a:solidFill>
                  <a:srgbClr val="000000"/>
                </a:solidFill>
              </a:rPr>
              <a:t>, including </a:t>
            </a:r>
            <a:r>
              <a:rPr lang="en-US" sz="2400" kern="0" smtClean="0">
                <a:solidFill>
                  <a:srgbClr val="000000"/>
                </a:solidFill>
              </a:rPr>
              <a:t>IFN-</a:t>
            </a:r>
            <a:r>
              <a:rPr lang="el-GR" sz="2400" kern="0" smtClean="0">
                <a:solidFill>
                  <a:srgbClr val="000000"/>
                </a:solidFill>
              </a:rPr>
              <a:t>γ</a:t>
            </a:r>
            <a:r>
              <a:rPr lang="en-US" sz="2400" kern="0" smtClean="0">
                <a:solidFill>
                  <a:srgbClr val="000000"/>
                </a:solidFill>
              </a:rPr>
              <a:t>, and </a:t>
            </a:r>
            <a:r>
              <a:rPr lang="en-US" sz="2400" b="1" kern="0">
                <a:solidFill>
                  <a:srgbClr val="000000"/>
                </a:solidFill>
              </a:rPr>
              <a:t>increased production of Th2 cytokines</a:t>
            </a:r>
            <a:r>
              <a:rPr lang="en-US" sz="2400" kern="0">
                <a:solidFill>
                  <a:srgbClr val="000000"/>
                </a:solidFill>
              </a:rPr>
              <a:t>, </a:t>
            </a:r>
            <a:r>
              <a:rPr lang="en-US" sz="2400" kern="0" smtClean="0">
                <a:solidFill>
                  <a:srgbClr val="000000"/>
                </a:solidFill>
              </a:rPr>
              <a:t>including </a:t>
            </a:r>
            <a:r>
              <a:rPr lang="it-IT" sz="2400" kern="0" smtClean="0">
                <a:solidFill>
                  <a:srgbClr val="000000"/>
                </a:solidFill>
              </a:rPr>
              <a:t>IL-10.      </a:t>
            </a:r>
            <a:r>
              <a:rPr lang="en-US" altLang="it-IT" sz="2400" kern="0" smtClean="0">
                <a:solidFill>
                  <a:srgbClr val="000000"/>
                </a:solidFill>
              </a:rPr>
              <a:t>This </a:t>
            </a:r>
            <a:r>
              <a:rPr lang="en-US" altLang="it-IT" sz="2400" kern="0">
                <a:solidFill>
                  <a:srgbClr val="FF0000"/>
                </a:solidFill>
              </a:rPr>
              <a:t>stress-induced decrease of Th1 cytokines</a:t>
            </a:r>
            <a:r>
              <a:rPr lang="en-US" altLang="it-IT" sz="2400" kern="0">
                <a:solidFill>
                  <a:srgbClr val="000000"/>
                </a:solidFill>
              </a:rPr>
              <a:t> results in </a:t>
            </a:r>
            <a:r>
              <a:rPr lang="en-US" altLang="it-IT" sz="2400" b="1" kern="0">
                <a:solidFill>
                  <a:srgbClr val="000000"/>
                </a:solidFill>
              </a:rPr>
              <a:t>dysregulation of cell-mediated </a:t>
            </a:r>
            <a:r>
              <a:rPr lang="it-IT" altLang="it-IT" sz="2400" b="1" kern="0">
                <a:solidFill>
                  <a:srgbClr val="000000"/>
                </a:solidFill>
              </a:rPr>
              <a:t>immune </a:t>
            </a:r>
            <a:r>
              <a:rPr lang="it-IT" altLang="it-IT" sz="2400" b="1" kern="0" smtClean="0">
                <a:solidFill>
                  <a:srgbClr val="000000"/>
                </a:solidFill>
              </a:rPr>
              <a:t>responses</a:t>
            </a:r>
            <a:endParaRPr lang="it-IT" altLang="it-IT" sz="2400" b="1" kern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908175" y="5181600"/>
            <a:ext cx="5327650" cy="120015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kern="0" smtClean="0">
                <a:solidFill>
                  <a:srgbClr val="FFFFFF"/>
                </a:solidFill>
              </a:rPr>
              <a:t>Examples: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400" kern="0" smtClean="0">
                <a:solidFill>
                  <a:srgbClr val="FFFFFF"/>
                </a:solidFill>
              </a:rPr>
              <a:t>Low response to </a:t>
            </a:r>
            <a:r>
              <a:rPr lang="it-IT" altLang="it-IT" sz="2400" b="1" kern="0" smtClean="0">
                <a:solidFill>
                  <a:srgbClr val="FFFFFF"/>
                </a:solidFill>
              </a:rPr>
              <a:t>infections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400" kern="0" smtClean="0">
                <a:solidFill>
                  <a:srgbClr val="FFFFFF"/>
                </a:solidFill>
              </a:rPr>
              <a:t>Delayed cutaneous </a:t>
            </a:r>
            <a:r>
              <a:rPr lang="it-IT" altLang="it-IT" sz="2400" b="1" kern="0" smtClean="0">
                <a:solidFill>
                  <a:srgbClr val="FFFFFF"/>
                </a:solidFill>
              </a:rPr>
              <a:t>wound healing</a:t>
            </a:r>
          </a:p>
        </p:txBody>
      </p:sp>
    </p:spTree>
    <p:extLst>
      <p:ext uri="{BB962C8B-B14F-4D97-AF65-F5344CB8AC3E}">
        <p14:creationId xmlns:p14="http://schemas.microsoft.com/office/powerpoint/2010/main" val="9079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865188"/>
          </a:xfrm>
        </p:spPr>
        <p:txBody>
          <a:bodyPr/>
          <a:lstStyle/>
          <a:p>
            <a:pPr>
              <a:defRPr/>
            </a:pPr>
            <a:r>
              <a:rPr lang="it-IT" sz="4000" smtClean="0">
                <a:solidFill>
                  <a:srgbClr val="FFFF00"/>
                </a:solidFill>
              </a:rPr>
              <a:t>Primary lymphocyte imunodeficiencies</a:t>
            </a:r>
            <a:endParaRPr lang="it-IT" sz="4000">
              <a:solidFill>
                <a:srgbClr val="FFFF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65175"/>
            <a:ext cx="77057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3563938" y="1989138"/>
            <a:ext cx="792162" cy="2873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5" y="-100013"/>
            <a:ext cx="8929688" cy="720726"/>
          </a:xfrm>
        </p:spPr>
        <p:txBody>
          <a:bodyPr/>
          <a:lstStyle/>
          <a:p>
            <a:pPr>
              <a:defRPr/>
            </a:pPr>
            <a:r>
              <a:rPr lang="it-IT" sz="4000" smtClean="0">
                <a:solidFill>
                  <a:srgbClr val="FFFF00"/>
                </a:solidFill>
              </a:rPr>
              <a:t>Primary B cell immunodeficiencies</a:t>
            </a:r>
            <a:endParaRPr lang="it-IT" sz="4000">
              <a:solidFill>
                <a:srgbClr val="FFFF00"/>
              </a:solidFill>
            </a:endParaRPr>
          </a:p>
        </p:txBody>
      </p:sp>
      <p:sp>
        <p:nvSpPr>
          <p:cNvPr id="7171" name="CasellaDiTesto 3"/>
          <p:cNvSpPr txBox="1">
            <a:spLocks noChangeArrowheads="1"/>
          </p:cNvSpPr>
          <p:nvPr/>
        </p:nvSpPr>
        <p:spPr bwMode="auto">
          <a:xfrm>
            <a:off x="215900" y="2114550"/>
            <a:ext cx="874871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altLang="it-IT" sz="2800">
                <a:solidFill>
                  <a:srgbClr val="FFFFFF"/>
                </a:solidFill>
              </a:rPr>
              <a:t> </a:t>
            </a:r>
            <a:r>
              <a:rPr lang="it-IT" altLang="it-IT" sz="2800">
                <a:solidFill>
                  <a:srgbClr val="FFFF00"/>
                </a:solidFill>
              </a:rPr>
              <a:t>B cells</a:t>
            </a:r>
            <a:r>
              <a:rPr lang="it-IT" altLang="it-IT" sz="2800">
                <a:solidFill>
                  <a:srgbClr val="FFFFFF"/>
                </a:solidFill>
              </a:rPr>
              <a:t> in the bone marrow </a:t>
            </a:r>
            <a:r>
              <a:rPr lang="it-IT" altLang="it-IT" sz="2800">
                <a:solidFill>
                  <a:srgbClr val="FFFF00"/>
                </a:solidFill>
              </a:rPr>
              <a:t>fail to mature</a:t>
            </a:r>
            <a:r>
              <a:rPr lang="it-IT" altLang="it-IT" sz="2800">
                <a:solidFill>
                  <a:srgbClr val="FFFFFF"/>
                </a:solidFill>
              </a:rPr>
              <a:t> beyond the preB cell stage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it-IT" altLang="it-IT" sz="1600">
              <a:solidFill>
                <a:srgbClr val="FFFFFF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altLang="it-IT" sz="3000">
                <a:solidFill>
                  <a:srgbClr val="FFFFFF"/>
                </a:solidFill>
              </a:rPr>
              <a:t> </a:t>
            </a:r>
            <a:r>
              <a:rPr lang="it-IT" altLang="it-IT" sz="2800">
                <a:solidFill>
                  <a:srgbClr val="FFFFFF"/>
                </a:solidFill>
              </a:rPr>
              <a:t>Severe </a:t>
            </a:r>
            <a:r>
              <a:rPr lang="it-IT" altLang="it-IT" sz="2800">
                <a:solidFill>
                  <a:srgbClr val="FFFF00"/>
                </a:solidFill>
              </a:rPr>
              <a:t>decrease or absence</a:t>
            </a:r>
            <a:r>
              <a:rPr lang="it-IT" altLang="it-IT" sz="2800">
                <a:solidFill>
                  <a:srgbClr val="FFFFFF"/>
                </a:solidFill>
              </a:rPr>
              <a:t> of mature </a:t>
            </a:r>
            <a:r>
              <a:rPr lang="it-IT" altLang="it-IT" sz="2800">
                <a:solidFill>
                  <a:srgbClr val="FFFF00"/>
                </a:solidFill>
              </a:rPr>
              <a:t>B lympho </a:t>
            </a:r>
            <a:r>
              <a:rPr lang="it-IT" altLang="it-IT" sz="2800">
                <a:solidFill>
                  <a:srgbClr val="FFFFFF"/>
                </a:solidFill>
              </a:rPr>
              <a:t>and </a:t>
            </a:r>
            <a:r>
              <a:rPr lang="it-IT" altLang="it-IT" sz="2800">
                <a:solidFill>
                  <a:srgbClr val="FFFF00"/>
                </a:solidFill>
              </a:rPr>
              <a:t>serum immunoglobulins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it-IT" altLang="it-IT" sz="1600">
              <a:solidFill>
                <a:srgbClr val="FFFFFF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altLang="it-IT" sz="3000">
                <a:solidFill>
                  <a:srgbClr val="FFFFFF"/>
                </a:solidFill>
              </a:rPr>
              <a:t> </a:t>
            </a:r>
            <a:r>
              <a:rPr lang="it-IT" altLang="it-IT" sz="2800">
                <a:solidFill>
                  <a:srgbClr val="FFFFFF"/>
                </a:solidFill>
              </a:rPr>
              <a:t>Caused by mutations in the gene encoding the </a:t>
            </a:r>
            <a:r>
              <a:rPr lang="it-IT" altLang="it-IT" sz="2800">
                <a:solidFill>
                  <a:srgbClr val="FFFF00"/>
                </a:solidFill>
              </a:rPr>
              <a:t>Bruton tyrosine kinase (Btk)</a:t>
            </a:r>
            <a:r>
              <a:rPr lang="it-IT" altLang="it-IT" sz="2800">
                <a:solidFill>
                  <a:srgbClr val="FFFFFF"/>
                </a:solidFill>
              </a:rPr>
              <a:t>, that partecipates in delivering biochemical signals crucial for B cell maturation</a:t>
            </a:r>
            <a:endParaRPr lang="it-IT" altLang="it-IT" sz="3000">
              <a:solidFill>
                <a:srgbClr val="FFFFFF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1116013" y="620713"/>
            <a:ext cx="6911975" cy="1225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00CCFF"/>
              </a:buClr>
              <a:buFont typeface="Wingdings" pitchFamily="2" charset="2"/>
              <a:buNone/>
              <a:defRPr/>
            </a:pPr>
            <a:r>
              <a:rPr lang="it-IT" sz="3400" kern="0">
                <a:solidFill>
                  <a:srgbClr val="FF0000"/>
                </a:solidFill>
              </a:rPr>
              <a:t>X-linked agammaglobulinemia </a:t>
            </a:r>
            <a:r>
              <a:rPr lang="it-IT" sz="3400" kern="0" smtClean="0">
                <a:solidFill>
                  <a:srgbClr val="FF0000"/>
                </a:solidFill>
              </a:rPr>
              <a:t>Bruton's </a:t>
            </a:r>
            <a:r>
              <a:rPr lang="it-IT" sz="3400" kern="0">
                <a:solidFill>
                  <a:srgbClr val="FF0000"/>
                </a:solidFill>
              </a:rPr>
              <a:t>syndrome</a:t>
            </a:r>
          </a:p>
        </p:txBody>
      </p:sp>
    </p:spTree>
    <p:extLst>
      <p:ext uri="{BB962C8B-B14F-4D97-AF65-F5344CB8AC3E}">
        <p14:creationId xmlns:p14="http://schemas.microsoft.com/office/powerpoint/2010/main" val="37139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ruton’s Tyrosine Kinase (Btk)                    A Critical B-Cell Signaling Kinase• B-cell antigen receptor (BCR) sign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8750"/>
            <a:ext cx="8510587" cy="6383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5650" y="5157788"/>
            <a:ext cx="3529013" cy="2873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4140200" y="2420938"/>
            <a:ext cx="719138" cy="4318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7950" y="-100013"/>
            <a:ext cx="9288463" cy="720726"/>
          </a:xfrm>
        </p:spPr>
        <p:txBody>
          <a:bodyPr/>
          <a:lstStyle/>
          <a:p>
            <a:pPr>
              <a:defRPr/>
            </a:pPr>
            <a:r>
              <a:rPr lang="it-IT" sz="3300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it-IT" sz="330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Novel targeted therapies in B-cell lymphomas</a:t>
            </a:r>
            <a:endParaRPr lang="it-IT" sz="33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195" name="Gruppo 3"/>
          <p:cNvGrpSpPr>
            <a:grpSpLocks/>
          </p:cNvGrpSpPr>
          <p:nvPr/>
        </p:nvGrpSpPr>
        <p:grpSpPr bwMode="auto">
          <a:xfrm>
            <a:off x="517525" y="620713"/>
            <a:ext cx="8158163" cy="6127750"/>
            <a:chOff x="517525" y="620688"/>
            <a:chExt cx="8158163" cy="6127750"/>
          </a:xfrm>
        </p:grpSpPr>
        <p:pic>
          <p:nvPicPr>
            <p:cNvPr id="8197" name="Picture 4" descr="Immagine correla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25" y="620688"/>
              <a:ext cx="8158163" cy="612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ttore 2 5"/>
            <p:cNvCxnSpPr/>
            <p:nvPr/>
          </p:nvCxnSpPr>
          <p:spPr bwMode="auto">
            <a:xfrm flipH="1">
              <a:off x="4284663" y="2852713"/>
              <a:ext cx="719137" cy="431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ttangolo 2"/>
          <p:cNvSpPr/>
          <p:nvPr/>
        </p:nvSpPr>
        <p:spPr>
          <a:xfrm>
            <a:off x="1258888" y="5445125"/>
            <a:ext cx="4968875" cy="360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73038"/>
            <a:ext cx="9144000" cy="865188"/>
          </a:xfrm>
        </p:spPr>
        <p:txBody>
          <a:bodyPr/>
          <a:lstStyle/>
          <a:p>
            <a:pPr>
              <a:defRPr/>
            </a:pPr>
            <a:r>
              <a:rPr lang="it-IT" sz="3800" smtClean="0">
                <a:solidFill>
                  <a:srgbClr val="FFFF00"/>
                </a:solidFill>
              </a:rPr>
              <a:t>Primary lymphocyte imunodeficiencies</a:t>
            </a:r>
            <a:endParaRPr lang="it-IT" sz="3800">
              <a:solidFill>
                <a:srgbClr val="FFFF00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74688"/>
            <a:ext cx="77057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/>
          <p:cNvSpPr/>
          <p:nvPr/>
        </p:nvSpPr>
        <p:spPr bwMode="auto">
          <a:xfrm rot="10800000">
            <a:off x="4140200" y="5857875"/>
            <a:ext cx="790575" cy="288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7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74751"/>
          </a:xfrm>
        </p:spPr>
        <p:txBody>
          <a:bodyPr/>
          <a:lstStyle/>
          <a:p>
            <a:pPr>
              <a:defRPr/>
            </a:pPr>
            <a:r>
              <a:rPr lang="it-IT" sz="3800" smtClean="0">
                <a:solidFill>
                  <a:srgbClr val="FFFF00"/>
                </a:solidFill>
              </a:rPr>
              <a:t>Defects in T cell maturation: DiGeorge syndrome</a:t>
            </a:r>
            <a:endParaRPr lang="it-IT" sz="380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25" y="1196975"/>
            <a:ext cx="9074150" cy="2879725"/>
          </a:xfrm>
        </p:spPr>
        <p:txBody>
          <a:bodyPr/>
          <a:lstStyle/>
          <a:p>
            <a:pPr algn="just">
              <a:defRPr/>
            </a:pPr>
            <a:r>
              <a:rPr lang="it-IT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T cell deficiency due to a congenital malformation that results in many developmental alterations, including </a:t>
            </a:r>
            <a:r>
              <a:rPr lang="it-IT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hypolasia</a:t>
            </a:r>
            <a:r>
              <a:rPr lang="it-IT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it-IT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agenesi</a:t>
            </a:r>
            <a:r>
              <a:rPr lang="it-IT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of the </a:t>
            </a:r>
            <a:r>
              <a:rPr lang="it-IT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thymus</a:t>
            </a:r>
            <a:r>
              <a:rPr lang="it-IT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consequent deficient T cell maturation</a:t>
            </a:r>
          </a:p>
          <a:p>
            <a:pPr algn="just">
              <a:defRPr/>
            </a:pPr>
            <a:endParaRPr lang="it-IT" sz="105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it-IT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susceptibility to mycobacterial, viral and fungal infection; severely affected patients have low Ig levels</a:t>
            </a:r>
            <a:endParaRPr lang="it-IT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8" y="3141663"/>
            <a:ext cx="9037637" cy="279241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Microdeletion on chromosome 22,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40 genes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5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them, the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TBX1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 is suspected to play a major role in many of the typical features of this syndrome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5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Tbx-1 (transcription factor) controls genes involved in the development of the parathyroid and thymus glands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5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genes involved in DiGeorge syndrome?</a:t>
            </a:r>
            <a:endParaRPr lang="it-IT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7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940</Words>
  <Application>Microsoft Office PowerPoint</Application>
  <PresentationFormat>Presentazione su schermo (4:3)</PresentationFormat>
  <Paragraphs>137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Strutturato</vt:lpstr>
      <vt:lpstr>Primary immune deficiencies:  defects in acquired immunity </vt:lpstr>
      <vt:lpstr>Presentazione standard di PowerPoint</vt:lpstr>
      <vt:lpstr>Primary lymphocyte immunodeficiencies</vt:lpstr>
      <vt:lpstr>Primary lymphocyte imunodeficiencies</vt:lpstr>
      <vt:lpstr>Primary B cell immunodeficiencies</vt:lpstr>
      <vt:lpstr>Presentazione standard di PowerPoint</vt:lpstr>
      <vt:lpstr>2015: Novel targeted therapies in B-cell lymphomas</vt:lpstr>
      <vt:lpstr>Primary lymphocyte imunodeficiencies</vt:lpstr>
      <vt:lpstr>Defects in T cell maturation: DiGeorge syndrome</vt:lpstr>
      <vt:lpstr>Primary lymphocyte immunodeficiencies</vt:lpstr>
      <vt:lpstr>Severe Combined Immunodeficiencies (SCIDs)</vt:lpstr>
      <vt:lpstr>X-linked SCID</vt:lpstr>
      <vt:lpstr>Presentazione standard di PowerPoint</vt:lpstr>
      <vt:lpstr>SCID: the case of the «Bubble Boy»</vt:lpstr>
      <vt:lpstr>Primary lymphocyte imunodeficiencies</vt:lpstr>
      <vt:lpstr>SCID caused by adenosine deaminase (ADA)  deficiency</vt:lpstr>
      <vt:lpstr>ADA-SCID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X-linked hyper-IgM syndrome</vt:lpstr>
      <vt:lpstr>Presentazione standard di PowerPoint</vt:lpstr>
      <vt:lpstr>Presentazione standard di PowerPoint</vt:lpstr>
      <vt:lpstr>Secondary immunodeficiencies (1)</vt:lpstr>
      <vt:lpstr>Secondary immunodeficiencies (2)</vt:lpstr>
      <vt:lpstr>Stress-induced activation of the hypothalamus-pituitary-adrenal axis </vt:lpstr>
      <vt:lpstr>Cortisol 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immune deficiencies:  defects in acquired immunity </dc:title>
  <dc:creator>Renzo</dc:creator>
  <cp:lastModifiedBy>Renzo</cp:lastModifiedBy>
  <cp:revision>2</cp:revision>
  <dcterms:created xsi:type="dcterms:W3CDTF">2018-11-09T07:51:17Z</dcterms:created>
  <dcterms:modified xsi:type="dcterms:W3CDTF">2018-11-09T07:54:32Z</dcterms:modified>
</cp:coreProperties>
</file>