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4" r:id="rId2"/>
    <p:sldId id="288" r:id="rId3"/>
    <p:sldId id="271" r:id="rId4"/>
    <p:sldId id="316" r:id="rId5"/>
    <p:sldId id="291" r:id="rId6"/>
    <p:sldId id="289" r:id="rId7"/>
    <p:sldId id="313" r:id="rId8"/>
    <p:sldId id="315" r:id="rId9"/>
    <p:sldId id="308" r:id="rId10"/>
    <p:sldId id="309" r:id="rId11"/>
    <p:sldId id="310" r:id="rId12"/>
    <p:sldId id="311" r:id="rId13"/>
    <p:sldId id="297" r:id="rId14"/>
    <p:sldId id="299" r:id="rId15"/>
    <p:sldId id="300" r:id="rId16"/>
    <p:sldId id="302" r:id="rId17"/>
    <p:sldId id="306" r:id="rId18"/>
    <p:sldId id="307" r:id="rId19"/>
    <p:sldId id="312" r:id="rId20"/>
    <p:sldId id="314" r:id="rId21"/>
    <p:sldId id="257" r:id="rId22"/>
    <p:sldId id="258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49602-ED5A-4BBA-835D-315A4BDB0D7B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C795B-98B2-4B15-8827-C63750697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5789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F7CC77B-A084-4A68-9CE3-6857944EC4D0}" type="slidenum">
              <a:rPr lang="en-GB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14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707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1EB41EA-90B8-41E5-83D5-2CB40FBFAAD6}" type="slidenum">
              <a:rPr lang="en-GB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15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294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817E7B6-510C-4DBF-9B63-E234466F523D}" type="slidenum">
              <a:rPr lang="en-GB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17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094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863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67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81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93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41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76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1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69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609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853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450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FAFED-3DA5-4B1C-B564-2482835161FD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91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pPr algn="ctr"/>
            <a:r>
              <a:rPr lang="en-US" altLang="it-IT" b="1" dirty="0"/>
              <a:t>Chemical formula of morphine and its prodrug codeine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DDFAC9B-79FC-4808-9F15-43D3940E26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726"/>
          <a:stretch/>
        </p:blipFill>
        <p:spPr>
          <a:xfrm>
            <a:off x="715526" y="2047749"/>
            <a:ext cx="7914124" cy="41421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0" y="5862"/>
            <a:ext cx="9144000" cy="70435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it-IT" sz="2400" b="1" dirty="0">
                <a:latin typeface="+mn-lt"/>
              </a:rPr>
              <a:t>Reduced efficacy of codeine in patients with reduced activity of CYP2D6</a:t>
            </a:r>
          </a:p>
        </p:txBody>
      </p:sp>
      <p:pic>
        <p:nvPicPr>
          <p:cNvPr id="96259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0529" y="1006820"/>
            <a:ext cx="6773661" cy="5718392"/>
          </a:xfrm>
        </p:spPr>
      </p:pic>
    </p:spTree>
    <p:extLst>
      <p:ext uri="{BB962C8B-B14F-4D97-AF65-F5344CB8AC3E}">
        <p14:creationId xmlns:p14="http://schemas.microsoft.com/office/powerpoint/2010/main" val="1459124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88459"/>
            <a:ext cx="6629400" cy="6769541"/>
          </a:xfrm>
        </p:spPr>
      </p:pic>
    </p:spTree>
    <p:extLst>
      <p:ext uri="{BB962C8B-B14F-4D97-AF65-F5344CB8AC3E}">
        <p14:creationId xmlns:p14="http://schemas.microsoft.com/office/powerpoint/2010/main" val="1246647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1" y="152400"/>
            <a:ext cx="5257800" cy="3278217"/>
          </a:xfr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234" y="3657600"/>
            <a:ext cx="5878766" cy="294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09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69" y="3867320"/>
            <a:ext cx="8325901" cy="272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764" y="237597"/>
            <a:ext cx="6547671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76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714375"/>
            <a:ext cx="3857625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Frazione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dei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farmaci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utilizzati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in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clinica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metabolizzati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dai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piu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’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importanti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enzimi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di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fase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1 e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fase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2</a:t>
            </a: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4929188" y="6500813"/>
            <a:ext cx="421481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1800">
                <a:solidFill>
                  <a:schemeClr val="tx1"/>
                </a:solidFill>
                <a:latin typeface="Calibri" panose="020F0502020204030204" pitchFamily="34" charset="0"/>
              </a:rPr>
              <a:t>Goodman and Gilman, 2011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203575" y="2420938"/>
            <a:ext cx="1928813" cy="142875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49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96975"/>
            <a:ext cx="6192837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23850" y="6510338"/>
            <a:ext cx="84963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sz="1800">
                <a:solidFill>
                  <a:schemeClr val="bg1"/>
                </a:solidFill>
              </a:rPr>
              <a:t>Immagine presa da Weinshilboum R. et al., NEJM 348(6), 2006 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331913" y="476250"/>
            <a:ext cx="1944687" cy="357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sz="1800">
                <a:solidFill>
                  <a:schemeClr val="tx1"/>
                </a:solidFill>
              </a:rPr>
              <a:t>DEBRISOCHINA</a:t>
            </a:r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3492500" y="692150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3492500" y="333375"/>
            <a:ext cx="12239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sz="1800">
                <a:solidFill>
                  <a:schemeClr val="bg1"/>
                </a:solidFill>
              </a:rPr>
              <a:t>CYP2D6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4859338" y="476250"/>
            <a:ext cx="3095625" cy="357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sz="1800">
                <a:solidFill>
                  <a:schemeClr val="tx1"/>
                </a:solidFill>
              </a:rPr>
              <a:t>4-IDROSSIDEBRISOCHINA</a:t>
            </a:r>
          </a:p>
        </p:txBody>
      </p:sp>
      <p:sp>
        <p:nvSpPr>
          <p:cNvPr id="10248" name="Text Box 6"/>
          <p:cNvSpPr txBox="1">
            <a:spLocks noChangeArrowheads="1"/>
          </p:cNvSpPr>
          <p:nvPr/>
        </p:nvSpPr>
        <p:spPr bwMode="auto">
          <a:xfrm>
            <a:off x="647700" y="6510338"/>
            <a:ext cx="84963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sz="1800">
                <a:solidFill>
                  <a:schemeClr val="tx1"/>
                </a:solidFill>
              </a:rPr>
              <a:t>Weinshilboum R. et al., NEJM 2006 </a:t>
            </a:r>
          </a:p>
        </p:txBody>
      </p:sp>
    </p:spTree>
    <p:extLst>
      <p:ext uri="{BB962C8B-B14F-4D97-AF65-F5344CB8AC3E}">
        <p14:creationId xmlns:p14="http://schemas.microsoft.com/office/powerpoint/2010/main" val="2523785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Genetic polymorphisms of CYP2D6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>
                <a:latin typeface="Calibri" panose="020F0502020204030204" pitchFamily="34" charset="0"/>
              </a:rPr>
              <a:t>Gene located on chromosome 22</a:t>
            </a:r>
          </a:p>
          <a:p>
            <a:pPr algn="just"/>
            <a:r>
              <a:rPr lang="en-US" sz="2800" dirty="0">
                <a:latin typeface="Calibri" panose="020F0502020204030204" pitchFamily="34" charset="0"/>
              </a:rPr>
              <a:t>More than 100 variants for this gene have been characterized (</a:t>
            </a:r>
            <a:r>
              <a:rPr lang="en-US" sz="2800" dirty="0">
                <a:solidFill>
                  <a:schemeClr val="accent2"/>
                </a:solidFill>
                <a:latin typeface="Calibri" panose="020F0502020204030204" pitchFamily="34" charset="0"/>
              </a:rPr>
              <a:t>https://www.pharmvar.org/gene/CYP2D6</a:t>
            </a:r>
            <a:r>
              <a:rPr lang="en-US" sz="2800" dirty="0">
                <a:latin typeface="Calibri" panose="020F0502020204030204" pitchFamily="34" charset="0"/>
              </a:rPr>
              <a:t>).</a:t>
            </a:r>
          </a:p>
          <a:p>
            <a:pPr algn="just"/>
            <a:r>
              <a:rPr lang="en-US" sz="2800" dirty="0">
                <a:latin typeface="Calibri" panose="020F0502020204030204" pitchFamily="34" charset="0"/>
              </a:rPr>
              <a:t>SNPs and insertions/deletions may reduce the activity of this enzyme (~10% of the population).</a:t>
            </a:r>
          </a:p>
          <a:p>
            <a:pPr algn="just"/>
            <a:r>
              <a:rPr lang="en-US" sz="2800" dirty="0">
                <a:latin typeface="Calibri" panose="020F0502020204030204" pitchFamily="34" charset="0"/>
              </a:rPr>
              <a:t>Some subjects inherit multiple copies of the gene and display very high activity (2% or more of the population).</a:t>
            </a:r>
          </a:p>
        </p:txBody>
      </p:sp>
    </p:spTree>
    <p:extLst>
      <p:ext uri="{BB962C8B-B14F-4D97-AF65-F5344CB8AC3E}">
        <p14:creationId xmlns:p14="http://schemas.microsoft.com/office/powerpoint/2010/main" val="2860557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1"/>
          <p:cNvSpPr>
            <a:spLocks noGrp="1"/>
          </p:cNvSpPr>
          <p:nvPr>
            <p:ph idx="1"/>
          </p:nvPr>
        </p:nvSpPr>
        <p:spPr>
          <a:xfrm>
            <a:off x="457200" y="1600200"/>
            <a:ext cx="8258175" cy="2900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411" name="Picture 4" descr="nrd1496-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-542" b="62811"/>
          <a:stretch>
            <a:fillRect/>
          </a:stretch>
        </p:blipFill>
        <p:spPr bwMode="auto">
          <a:xfrm>
            <a:off x="285750" y="4881563"/>
            <a:ext cx="6027738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nrd1496-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" t="37193" b="16359"/>
          <a:stretch>
            <a:fillRect/>
          </a:stretch>
        </p:blipFill>
        <p:spPr bwMode="auto">
          <a:xfrm>
            <a:off x="285750" y="1571625"/>
            <a:ext cx="60483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6228556" y="2443695"/>
            <a:ext cx="2592388" cy="114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</a:rPr>
              <a:t>- SNP</a:t>
            </a: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</a:rPr>
              <a:t>- </a:t>
            </a:r>
            <a:r>
              <a:rPr lang="it-IT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deletions</a:t>
            </a:r>
            <a:endParaRPr lang="it-IT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</a:rPr>
              <a:t>- base </a:t>
            </a:r>
            <a:r>
              <a:rPr lang="it-IT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repetitions</a:t>
            </a:r>
            <a:endParaRPr lang="it-IT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6286500" y="5143500"/>
            <a:ext cx="25193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Deletion</a:t>
            </a:r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</a:rPr>
              <a:t> of the gene</a:t>
            </a:r>
          </a:p>
        </p:txBody>
      </p:sp>
      <p:sp>
        <p:nvSpPr>
          <p:cNvPr id="17415" name="Text Box 13"/>
          <p:cNvSpPr txBox="1">
            <a:spLocks noChangeArrowheads="1"/>
          </p:cNvSpPr>
          <p:nvPr/>
        </p:nvSpPr>
        <p:spPr bwMode="auto">
          <a:xfrm>
            <a:off x="6215063" y="6000750"/>
            <a:ext cx="27495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Amplification</a:t>
            </a:r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</a:rPr>
              <a:t> of the gene</a:t>
            </a:r>
          </a:p>
        </p:txBody>
      </p:sp>
      <p:sp>
        <p:nvSpPr>
          <p:cNvPr id="17416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</a:rPr>
              <a:t>Molecular characteristic of CYP2D6 polymorphisms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197225" y="3068638"/>
            <a:ext cx="1014413" cy="322262"/>
            <a:chOff x="3198015" y="3068960"/>
            <a:chExt cx="1013945" cy="321306"/>
          </a:xfrm>
        </p:grpSpPr>
        <p:sp>
          <p:nvSpPr>
            <p:cNvPr id="17424" name="Rectangle 18"/>
            <p:cNvSpPr>
              <a:spLocks noChangeArrowheads="1"/>
            </p:cNvSpPr>
            <p:nvPr/>
          </p:nvSpPr>
          <p:spPr bwMode="auto">
            <a:xfrm>
              <a:off x="3198015" y="3086750"/>
              <a:ext cx="527539" cy="21463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7425" name="TextBox 12"/>
            <p:cNvSpPr txBox="1">
              <a:spLocks noChangeArrowheads="1"/>
            </p:cNvSpPr>
            <p:nvPr/>
          </p:nvSpPr>
          <p:spPr bwMode="auto">
            <a:xfrm>
              <a:off x="3707904" y="3068960"/>
              <a:ext cx="504056" cy="32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sz="1600">
                  <a:solidFill>
                    <a:srgbClr val="FF0000"/>
                  </a:solidFill>
                </a:rPr>
                <a:t>*4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821113" y="3521075"/>
            <a:ext cx="1111250" cy="322263"/>
            <a:chOff x="3820531" y="3521500"/>
            <a:chExt cx="1111509" cy="321306"/>
          </a:xfrm>
        </p:grpSpPr>
        <p:sp>
          <p:nvSpPr>
            <p:cNvPr id="17422" name="Rectangle 18"/>
            <p:cNvSpPr>
              <a:spLocks noChangeArrowheads="1"/>
            </p:cNvSpPr>
            <p:nvPr/>
          </p:nvSpPr>
          <p:spPr bwMode="auto">
            <a:xfrm>
              <a:off x="3820531" y="3609419"/>
              <a:ext cx="609801" cy="1640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7423" name="TextBox 14"/>
            <p:cNvSpPr txBox="1">
              <a:spLocks noChangeArrowheads="1"/>
            </p:cNvSpPr>
            <p:nvPr/>
          </p:nvSpPr>
          <p:spPr bwMode="auto">
            <a:xfrm>
              <a:off x="4427984" y="3521500"/>
              <a:ext cx="504056" cy="32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sz="1600">
                  <a:solidFill>
                    <a:srgbClr val="FF0000"/>
                  </a:solidFill>
                </a:rPr>
                <a:t>*3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571750" y="3403600"/>
            <a:ext cx="1063625" cy="320675"/>
            <a:chOff x="2571482" y="3403242"/>
            <a:chExt cx="1064414" cy="321306"/>
          </a:xfrm>
        </p:grpSpPr>
        <p:sp>
          <p:nvSpPr>
            <p:cNvPr id="17420" name="Rectangle 18"/>
            <p:cNvSpPr>
              <a:spLocks noChangeArrowheads="1"/>
            </p:cNvSpPr>
            <p:nvPr/>
          </p:nvSpPr>
          <p:spPr bwMode="auto">
            <a:xfrm>
              <a:off x="2571482" y="3447726"/>
              <a:ext cx="609801" cy="1640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7421" name="TextBox 17"/>
            <p:cNvSpPr txBox="1">
              <a:spLocks noChangeArrowheads="1"/>
            </p:cNvSpPr>
            <p:nvPr/>
          </p:nvSpPr>
          <p:spPr bwMode="auto">
            <a:xfrm>
              <a:off x="3131840" y="3403242"/>
              <a:ext cx="504056" cy="32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sz="1600">
                  <a:solidFill>
                    <a:srgbClr val="FF0000"/>
                  </a:solidFill>
                </a:rPr>
                <a:t>*6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897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7" r="2849"/>
          <a:stretch/>
        </p:blipFill>
        <p:spPr>
          <a:xfrm>
            <a:off x="978853" y="1784826"/>
            <a:ext cx="7406602" cy="2817654"/>
          </a:xfrm>
          <a:prstGeom prst="rect">
            <a:avLst/>
          </a:prstGeom>
          <a:noFill/>
        </p:spPr>
      </p:pic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2400" b="1" dirty="0">
                <a:latin typeface="Calibri" panose="020F0502020204030204" pitchFamily="34" charset="0"/>
              </a:rPr>
              <a:t>Frequency  of CYP2D6 polymorphisms in the Italian population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791200" y="6488113"/>
            <a:ext cx="3352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Scordo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et al., Pharm Res 2004</a:t>
            </a:r>
          </a:p>
        </p:txBody>
      </p:sp>
    </p:spTree>
    <p:extLst>
      <p:ext uri="{BB962C8B-B14F-4D97-AF65-F5344CB8AC3E}">
        <p14:creationId xmlns:p14="http://schemas.microsoft.com/office/powerpoint/2010/main" val="171767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836613"/>
            <a:ext cx="691356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63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5881" y="152400"/>
            <a:ext cx="2962275" cy="2433637"/>
          </a:xfrm>
        </p:spPr>
        <p:txBody>
          <a:bodyPr/>
          <a:lstStyle/>
          <a:p>
            <a:r>
              <a:rPr lang="en-US" altLang="it-IT" b="1" dirty="0"/>
              <a:t>Chemical structures of opioids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5"/>
          <a:stretch>
            <a:fillRect/>
          </a:stretch>
        </p:blipFill>
        <p:spPr>
          <a:xfrm>
            <a:off x="2987675" y="590550"/>
            <a:ext cx="6032500" cy="6267450"/>
          </a:xfrm>
          <a:noFill/>
        </p:spPr>
      </p:pic>
      <p:pic>
        <p:nvPicPr>
          <p:cNvPr id="26628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3" t="1221" r="35973" b="81482"/>
          <a:stretch>
            <a:fillRect/>
          </a:stretch>
        </p:blipFill>
        <p:spPr bwMode="auto">
          <a:xfrm>
            <a:off x="250825" y="3068638"/>
            <a:ext cx="2592388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Clinical</a:t>
            </a:r>
            <a:r>
              <a:rPr lang="it-IT" dirty="0"/>
              <a:t> </a:t>
            </a:r>
            <a:r>
              <a:rPr lang="it-IT" dirty="0" err="1"/>
              <a:t>Guidelines</a:t>
            </a:r>
            <a:r>
              <a:rPr lang="it-IT" dirty="0"/>
              <a:t> for codeine </a:t>
            </a:r>
            <a:r>
              <a:rPr lang="it-IT" dirty="0" err="1"/>
              <a:t>administration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143000" y="60960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https://www.pharmgkb.org/chemical/PA449088/guideline/PA166104996</a:t>
            </a:r>
          </a:p>
        </p:txBody>
      </p:sp>
    </p:spTree>
    <p:extLst>
      <p:ext uri="{BB962C8B-B14F-4D97-AF65-F5344CB8AC3E}">
        <p14:creationId xmlns:p14="http://schemas.microsoft.com/office/powerpoint/2010/main" val="3244186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5570452" y="2722104"/>
            <a:ext cx="4013603" cy="1421502"/>
          </a:xfrm>
        </p:spPr>
        <p:txBody>
          <a:bodyPr>
            <a:normAutofit/>
          </a:bodyPr>
          <a:lstStyle/>
          <a:p>
            <a:pPr algn="ctr"/>
            <a:r>
              <a:rPr lang="en-US" altLang="it-IT" sz="2400" b="1" dirty="0"/>
              <a:t>CYP2D6 genotyping and enzymatic activity</a:t>
            </a:r>
          </a:p>
        </p:txBody>
      </p:sp>
      <p:pic>
        <p:nvPicPr>
          <p:cNvPr id="1034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6010508" cy="6865710"/>
          </a:xfrm>
        </p:spPr>
      </p:pic>
      <p:sp>
        <p:nvSpPr>
          <p:cNvPr id="103428" name="TextBox 4"/>
          <p:cNvSpPr txBox="1">
            <a:spLocks noChangeArrowheads="1"/>
          </p:cNvSpPr>
          <p:nvPr/>
        </p:nvSpPr>
        <p:spPr bwMode="auto">
          <a:xfrm>
            <a:off x="5688013" y="6508750"/>
            <a:ext cx="34559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/>
              <a:t>Crews et al., </a:t>
            </a:r>
            <a:r>
              <a:rPr lang="en-US" altLang="it-IT" sz="1800" dirty="0" err="1"/>
              <a:t>Clin</a:t>
            </a:r>
            <a:r>
              <a:rPr lang="en-US" altLang="it-IT" sz="1800" dirty="0"/>
              <a:t> Pharm </a:t>
            </a:r>
            <a:r>
              <a:rPr lang="en-US" altLang="it-IT" sz="1800" dirty="0" err="1"/>
              <a:t>Ther</a:t>
            </a:r>
            <a:r>
              <a:rPr lang="en-US" altLang="it-IT" sz="1800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3615545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72675" cy="6872638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688013" y="6508750"/>
            <a:ext cx="34559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/>
              <a:t>Crews et al., </a:t>
            </a:r>
            <a:r>
              <a:rPr lang="en-US" altLang="it-IT" sz="1800" dirty="0" err="1"/>
              <a:t>Clin</a:t>
            </a:r>
            <a:r>
              <a:rPr lang="en-US" altLang="it-IT" sz="1800" dirty="0"/>
              <a:t> Pharm </a:t>
            </a:r>
            <a:r>
              <a:rPr lang="en-US" altLang="it-IT" sz="1800" dirty="0" err="1"/>
              <a:t>Ther</a:t>
            </a:r>
            <a:r>
              <a:rPr lang="en-US" altLang="it-IT" sz="1800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541927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7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1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200" b="1" dirty="0"/>
              <a:t>Pharmacokinetics codeine and morphine</a:t>
            </a:r>
          </a:p>
        </p:txBody>
      </p:sp>
      <p:pic>
        <p:nvPicPr>
          <p:cNvPr id="27651" name="Picture 2" descr="Codeine and Morphine Pathway, Pharmacokinetic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4088" y="1600200"/>
            <a:ext cx="4694237" cy="4524375"/>
          </a:xfrm>
          <a:noFill/>
        </p:spPr>
      </p:pic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3995738" y="6524625"/>
            <a:ext cx="51482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Thorn et al., Pharmacogenetics &amp; Genomics 2009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 b="1" dirty="0"/>
              <a:t>6-glucoronide </a:t>
            </a:r>
            <a:r>
              <a:rPr lang="it-IT" altLang="it-IT" sz="3600" b="1" dirty="0" err="1"/>
              <a:t>metabolites</a:t>
            </a:r>
            <a:r>
              <a:rPr lang="it-IT" altLang="it-IT" sz="3600" b="1" dirty="0"/>
              <a:t> of </a:t>
            </a:r>
            <a:r>
              <a:rPr lang="it-IT" altLang="it-IT" sz="3600" b="1" dirty="0" err="1"/>
              <a:t>morphine</a:t>
            </a:r>
            <a:r>
              <a:rPr lang="it-IT" altLang="it-IT" sz="3600" b="1" dirty="0"/>
              <a:t> </a:t>
            </a:r>
            <a:r>
              <a:rPr lang="it-IT" altLang="it-IT" sz="3600" b="1" dirty="0" err="1"/>
              <a:t>is</a:t>
            </a:r>
            <a:r>
              <a:rPr lang="it-IT" altLang="it-IT" sz="3600" b="1" dirty="0"/>
              <a:t> more </a:t>
            </a:r>
            <a:r>
              <a:rPr lang="it-IT" altLang="it-IT" sz="3600" b="1" dirty="0" err="1"/>
              <a:t>active</a:t>
            </a:r>
            <a:r>
              <a:rPr lang="it-IT" altLang="it-IT" sz="3600" b="1" dirty="0"/>
              <a:t> </a:t>
            </a:r>
            <a:r>
              <a:rPr lang="it-IT" altLang="it-IT" sz="3600" b="1" dirty="0" err="1"/>
              <a:t>than</a:t>
            </a:r>
            <a:r>
              <a:rPr lang="it-IT" altLang="it-IT" sz="3600" b="1" dirty="0"/>
              <a:t> </a:t>
            </a:r>
            <a:r>
              <a:rPr lang="it-IT" altLang="it-IT" sz="3600" b="1" dirty="0" err="1"/>
              <a:t>morphine</a:t>
            </a:r>
            <a:endParaRPr lang="it-IT" altLang="it-IT" sz="3600" b="1" dirty="0"/>
          </a:p>
        </p:txBody>
      </p:sp>
      <p:pic>
        <p:nvPicPr>
          <p:cNvPr id="28675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17638"/>
            <a:ext cx="5437188" cy="5330825"/>
          </a:xfrm>
        </p:spPr>
      </p:pic>
      <p:sp>
        <p:nvSpPr>
          <p:cNvPr id="28676" name="CasellaDiTesto 4"/>
          <p:cNvSpPr txBox="1">
            <a:spLocks noChangeArrowheads="1"/>
          </p:cNvSpPr>
          <p:nvPr/>
        </p:nvSpPr>
        <p:spPr bwMode="auto">
          <a:xfrm>
            <a:off x="4724400" y="6488113"/>
            <a:ext cx="441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/>
              <a:t>De Gregorti et al., Ther Drug Monit 2014</a:t>
            </a:r>
          </a:p>
        </p:txBody>
      </p:sp>
      <p:sp>
        <p:nvSpPr>
          <p:cNvPr id="28677" name="CasellaDiTesto 5"/>
          <p:cNvSpPr txBox="1">
            <a:spLocks noChangeArrowheads="1"/>
          </p:cNvSpPr>
          <p:nvPr/>
        </p:nvSpPr>
        <p:spPr bwMode="auto">
          <a:xfrm>
            <a:off x="6172200" y="5486400"/>
            <a:ext cx="281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dirty="0"/>
              <a:t>Dose from 5 to 37.5 mg </a:t>
            </a:r>
            <a:r>
              <a:rPr lang="it-IT" altLang="it-IT" dirty="0" err="1"/>
              <a:t>morphine</a:t>
            </a:r>
            <a:r>
              <a:rPr lang="it-IT" altLang="it-IT" dirty="0"/>
              <a:t> </a:t>
            </a:r>
            <a:r>
              <a:rPr lang="it-IT" altLang="it-IT" dirty="0" err="1"/>
              <a:t>every</a:t>
            </a:r>
            <a:r>
              <a:rPr lang="it-IT" altLang="it-IT" dirty="0"/>
              <a:t> 6 hours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err="1"/>
              <a:t>Tramadol</a:t>
            </a:r>
            <a:endParaRPr lang="it-IT" altLang="it-IT" b="1" dirty="0"/>
          </a:p>
        </p:txBody>
      </p:sp>
      <p:sp>
        <p:nvSpPr>
          <p:cNvPr id="29699" name="Segnaposto contenut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dirty="0" err="1"/>
              <a:t>Synthetic</a:t>
            </a:r>
            <a:r>
              <a:rPr lang="it-IT" altLang="it-IT" dirty="0"/>
              <a:t> </a:t>
            </a:r>
            <a:r>
              <a:rPr lang="it-IT" altLang="it-IT" dirty="0" err="1"/>
              <a:t>opioid</a:t>
            </a:r>
            <a:r>
              <a:rPr lang="it-IT" altLang="it-IT" dirty="0"/>
              <a:t> of the family of </a:t>
            </a:r>
            <a:r>
              <a:rPr lang="it-IT" altLang="it-IT" dirty="0" err="1"/>
              <a:t>derivatives</a:t>
            </a:r>
            <a:r>
              <a:rPr lang="it-IT" altLang="it-IT" dirty="0"/>
              <a:t> of </a:t>
            </a:r>
            <a:r>
              <a:rPr lang="it-IT" altLang="it-IT" dirty="0" err="1"/>
              <a:t>amminocycloesanol</a:t>
            </a:r>
            <a:r>
              <a:rPr lang="it-IT" altLang="it-IT" dirty="0"/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it-IT" altLang="it-IT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dirty="0" err="1"/>
              <a:t>Tramadol</a:t>
            </a:r>
            <a:r>
              <a:rPr lang="it-IT" altLang="it-IT" dirty="0"/>
              <a:t> </a:t>
            </a:r>
            <a:r>
              <a:rPr lang="it-IT" altLang="it-IT" dirty="0" err="1"/>
              <a:t>acts</a:t>
            </a:r>
            <a:r>
              <a:rPr lang="it-IT" altLang="it-IT" dirty="0"/>
              <a:t> </a:t>
            </a:r>
            <a:r>
              <a:rPr lang="it-IT" altLang="it-IT" dirty="0" err="1"/>
              <a:t>as</a:t>
            </a:r>
            <a:r>
              <a:rPr lang="it-IT" altLang="it-IT" dirty="0"/>
              <a:t> an </a:t>
            </a:r>
            <a:r>
              <a:rPr lang="it-IT" altLang="it-IT" dirty="0" err="1"/>
              <a:t>opioid</a:t>
            </a:r>
            <a:r>
              <a:rPr lang="it-IT" altLang="it-IT" dirty="0"/>
              <a:t> </a:t>
            </a:r>
            <a:r>
              <a:rPr lang="it-IT" altLang="it-IT" dirty="0" err="1"/>
              <a:t>agonist</a:t>
            </a:r>
            <a:r>
              <a:rPr lang="it-IT" altLang="it-IT" dirty="0"/>
              <a:t> and </a:t>
            </a:r>
            <a:r>
              <a:rPr lang="it-IT" altLang="it-IT" dirty="0" err="1"/>
              <a:t>also</a:t>
            </a:r>
            <a:r>
              <a:rPr lang="it-IT" altLang="it-IT" dirty="0"/>
              <a:t> </a:t>
            </a:r>
            <a:r>
              <a:rPr lang="it-IT" altLang="it-IT" dirty="0" err="1"/>
              <a:t>as</a:t>
            </a:r>
            <a:r>
              <a:rPr lang="it-IT" altLang="it-IT" dirty="0"/>
              <a:t> an </a:t>
            </a:r>
            <a:r>
              <a:rPr lang="it-IT" altLang="it-IT" dirty="0" err="1"/>
              <a:t>adreneric</a:t>
            </a:r>
            <a:r>
              <a:rPr lang="it-IT" altLang="it-IT" dirty="0"/>
              <a:t> and </a:t>
            </a:r>
            <a:r>
              <a:rPr lang="it-IT" altLang="it-IT" dirty="0" err="1"/>
              <a:t>serotoninergic</a:t>
            </a:r>
            <a:r>
              <a:rPr lang="it-IT" altLang="it-IT" dirty="0"/>
              <a:t> </a:t>
            </a:r>
            <a:r>
              <a:rPr lang="it-IT" altLang="it-IT" dirty="0" err="1"/>
              <a:t>agonist</a:t>
            </a:r>
            <a:r>
              <a:rPr lang="it-IT" altLang="it-IT" dirty="0"/>
              <a:t>.</a:t>
            </a:r>
          </a:p>
        </p:txBody>
      </p:sp>
      <p:pic>
        <p:nvPicPr>
          <p:cNvPr id="29700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150" y="3178175"/>
            <a:ext cx="3886200" cy="16462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1032"/>
            <a:ext cx="5682068" cy="668801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863"/>
            <a:ext cx="4419600" cy="1518138"/>
          </a:xfrm>
        </p:spPr>
        <p:txBody>
          <a:bodyPr/>
          <a:lstStyle/>
          <a:p>
            <a:r>
              <a:rPr lang="it-IT" sz="3600" dirty="0" err="1"/>
              <a:t>Tramadol</a:t>
            </a:r>
            <a:r>
              <a:rPr lang="it-IT" sz="3600" dirty="0"/>
              <a:t> </a:t>
            </a:r>
            <a:r>
              <a:rPr lang="it-IT" sz="3600" dirty="0" err="1"/>
              <a:t>biotransformation</a:t>
            </a:r>
            <a:endParaRPr lang="it-IT" sz="3600" dirty="0"/>
          </a:p>
        </p:txBody>
      </p:sp>
      <p:sp>
        <p:nvSpPr>
          <p:cNvPr id="5" name="Rettangolo 4"/>
          <p:cNvSpPr/>
          <p:nvPr/>
        </p:nvSpPr>
        <p:spPr>
          <a:xfrm>
            <a:off x="152400" y="2590800"/>
            <a:ext cx="3124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(+) - M1: </a:t>
            </a:r>
            <a:r>
              <a:rPr lang="it-IT" sz="2800" dirty="0" err="1"/>
              <a:t>has</a:t>
            </a:r>
            <a:r>
              <a:rPr lang="it-IT" sz="2800" dirty="0"/>
              <a:t> an </a:t>
            </a:r>
            <a:r>
              <a:rPr lang="it-IT" sz="2800" dirty="0" err="1"/>
              <a:t>activity</a:t>
            </a:r>
            <a:r>
              <a:rPr lang="it-IT" sz="2800" dirty="0"/>
              <a:t> </a:t>
            </a:r>
            <a:r>
              <a:rPr lang="it-IT" sz="2800" dirty="0" err="1"/>
              <a:t>increased</a:t>
            </a:r>
            <a:r>
              <a:rPr lang="it-IT" sz="2800" dirty="0"/>
              <a:t> 300-400 for the </a:t>
            </a:r>
            <a:r>
              <a:rPr lang="it-IT" sz="2800" dirty="0">
                <a:sym typeface="Symbol" panose="05050102010706020507" pitchFamily="18" charset="2"/>
              </a:rPr>
              <a:t></a:t>
            </a:r>
            <a:r>
              <a:rPr lang="it-IT" sz="2800" dirty="0"/>
              <a:t> </a:t>
            </a:r>
            <a:r>
              <a:rPr lang="it-IT" sz="2800" dirty="0" err="1"/>
              <a:t>opioid</a:t>
            </a:r>
            <a:r>
              <a:rPr lang="it-IT" sz="2800" dirty="0"/>
              <a:t> </a:t>
            </a:r>
            <a:r>
              <a:rPr lang="it-IT" sz="2800" dirty="0" err="1"/>
              <a:t>receptor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408906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200" b="1" dirty="0"/>
              <a:t>Pharmacokinetics codeine and morphine</a:t>
            </a:r>
          </a:p>
        </p:txBody>
      </p:sp>
      <p:pic>
        <p:nvPicPr>
          <p:cNvPr id="27651" name="Picture 2" descr="Codeine and Morphine Pathway, Pharmacokinetic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4088" y="1600200"/>
            <a:ext cx="4694237" cy="4524375"/>
          </a:xfrm>
          <a:noFill/>
        </p:spPr>
      </p:pic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3995738" y="6524625"/>
            <a:ext cx="51482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Thorn et al., Pharmacogenetics &amp; Genomics 2009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6"/>
          <p:cNvSpPr>
            <a:spLocks noGrp="1"/>
          </p:cNvSpPr>
          <p:nvPr>
            <p:ph type="title"/>
          </p:nvPr>
        </p:nvSpPr>
        <p:spPr>
          <a:xfrm>
            <a:off x="3341077" y="75899"/>
            <a:ext cx="5486400" cy="2392362"/>
          </a:xfrm>
        </p:spPr>
        <p:txBody>
          <a:bodyPr/>
          <a:lstStyle/>
          <a:p>
            <a:r>
              <a:rPr lang="en-US" altLang="it-IT" sz="2800" b="1" dirty="0"/>
              <a:t>Pharmacokinetics of codeine, morphine and their metabolites and activity of CYP2D6</a:t>
            </a:r>
          </a:p>
        </p:txBody>
      </p:sp>
      <p:sp>
        <p:nvSpPr>
          <p:cNvPr id="95235" name="Content Placeholder 7"/>
          <p:cNvSpPr>
            <a:spLocks noGrp="1"/>
          </p:cNvSpPr>
          <p:nvPr>
            <p:ph sz="half" idx="1"/>
          </p:nvPr>
        </p:nvSpPr>
        <p:spPr>
          <a:xfrm>
            <a:off x="4191000" y="2156496"/>
            <a:ext cx="4038600" cy="4525963"/>
          </a:xfrm>
        </p:spPr>
        <p:txBody>
          <a:bodyPr/>
          <a:lstStyle/>
          <a:p>
            <a:pPr algn="just"/>
            <a:r>
              <a:rPr lang="en-US" altLang="it-IT" sz="2400" dirty="0"/>
              <a:t>EM = extensive metabolizer</a:t>
            </a:r>
          </a:p>
          <a:p>
            <a:pPr algn="just"/>
            <a:r>
              <a:rPr lang="en-US" altLang="it-IT" sz="2400" dirty="0"/>
              <a:t>UM = ultra-rapid metabolizer</a:t>
            </a:r>
          </a:p>
          <a:p>
            <a:pPr algn="just"/>
            <a:r>
              <a:rPr lang="en-US" altLang="it-IT" sz="2400" dirty="0"/>
              <a:t>PM = poor metabolizer</a:t>
            </a:r>
          </a:p>
        </p:txBody>
      </p:sp>
      <p:pic>
        <p:nvPicPr>
          <p:cNvPr id="9523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509"/>
            <a:ext cx="3376246" cy="6853491"/>
          </a:xfrm>
        </p:spPr>
      </p:pic>
      <p:sp>
        <p:nvSpPr>
          <p:cNvPr id="95237" name="TextBox 10"/>
          <p:cNvSpPr txBox="1">
            <a:spLocks noChangeArrowheads="1"/>
          </p:cNvSpPr>
          <p:nvPr/>
        </p:nvSpPr>
        <p:spPr bwMode="auto">
          <a:xfrm>
            <a:off x="3995738" y="6524625"/>
            <a:ext cx="51482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Kirchheiner et al., Pharmacogenomics J 2007</a:t>
            </a:r>
          </a:p>
        </p:txBody>
      </p:sp>
    </p:spTree>
    <p:extLst>
      <p:ext uri="{BB962C8B-B14F-4D97-AF65-F5344CB8AC3E}">
        <p14:creationId xmlns:p14="http://schemas.microsoft.com/office/powerpoint/2010/main" val="12849847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678</TotalTime>
  <Words>353</Words>
  <Application>Microsoft Office PowerPoint</Application>
  <PresentationFormat>Presentazione su schermo (4:3)</PresentationFormat>
  <Paragraphs>52</Paragraphs>
  <Slides>22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di Office</vt:lpstr>
      <vt:lpstr>Chemical formula of morphine and its prodrug codeine</vt:lpstr>
      <vt:lpstr>Chemical structures of opioids</vt:lpstr>
      <vt:lpstr>Presentazione standard di PowerPoint</vt:lpstr>
      <vt:lpstr>Pharmacokinetics codeine and morphine</vt:lpstr>
      <vt:lpstr>6-glucoronide metabolites of morphine is more active than morphine</vt:lpstr>
      <vt:lpstr>Tramadol</vt:lpstr>
      <vt:lpstr>Tramadol biotransformation</vt:lpstr>
      <vt:lpstr>Pharmacokinetics codeine and morphine</vt:lpstr>
      <vt:lpstr>Pharmacokinetics of codeine, morphine and their metabolites and activity of CYP2D6</vt:lpstr>
      <vt:lpstr>Reduced efficacy of codeine in patients with reduced activity of CYP2D6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Genetic polymorphisms of CYP2D6</vt:lpstr>
      <vt:lpstr>Molecular characteristic of CYP2D6 polymorphisms</vt:lpstr>
      <vt:lpstr>Frequency  of CYP2D6 polymorphisms in the Italian population</vt:lpstr>
      <vt:lpstr>Presentazione standard di PowerPoint</vt:lpstr>
      <vt:lpstr>Clinical Guidelines for codeine administration</vt:lpstr>
      <vt:lpstr>CYP2D6 genotyping and enzymatic activity</vt:lpstr>
      <vt:lpstr>Presentazione standard di PowerPoint</vt:lpstr>
    </vt:vector>
  </TitlesOfParts>
  <Company>Università degli Studi di Trieste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CYP2D6 genotyping and enzymatic activity</dc:title>
  <dc:creator>Gabriele Stocco</dc:creator>
  <cp:lastModifiedBy>Gabriele Stocco</cp:lastModifiedBy>
  <cp:revision>32</cp:revision>
  <dcterms:created xsi:type="dcterms:W3CDTF">2017-04-11T16:14:04Z</dcterms:created>
  <dcterms:modified xsi:type="dcterms:W3CDTF">2020-11-16T14:59:16Z</dcterms:modified>
</cp:coreProperties>
</file>