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518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3150000"/>
            <a:ext cx="9719640" cy="125964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3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5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magine 80"/>
          <p:cNvPicPr/>
          <p:nvPr/>
        </p:nvPicPr>
        <p:blipFill>
          <a:blip r:embed="rId2" cstate="print"/>
          <a:stretch/>
        </p:blipFill>
        <p:spPr>
          <a:xfrm>
            <a:off x="0" y="35640"/>
            <a:ext cx="10079640" cy="752400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360000" y="333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4000" b="1" strike="noStrike" spc="-1">
                <a:solidFill>
                  <a:srgbClr val="ED1C24"/>
                </a:solidFill>
                <a:latin typeface="Times New Roman"/>
              </a:rPr>
              <a:t>Italia e Jugoslavia tra le due guerre mondiali</a:t>
            </a:r>
            <a:endParaRPr lang="it-IT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Accordi di Santa Margherita (23 ottobre 1922)</a:t>
            </a:r>
            <a:endParaRPr lang="it-IT" sz="3200" b="0" strike="noStrike" spc="-1">
              <a:latin typeface="Times New Roman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360000" y="1851011"/>
            <a:ext cx="9179640" cy="48086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400" b="1" strike="noStrike" spc="-1" dirty="0">
                <a:solidFill>
                  <a:srgbClr val="1C1C1C"/>
                </a:solidFill>
                <a:latin typeface="Times New Roman"/>
              </a:rPr>
              <a:t>- Con questi accordi si cercò di regolare a vantaggio dell’Italia il problema del regime doganale e del traffico di frontiera fra Zara e i territori limitrofi ed una serie di questioni relative alle condizioni della minoranza italiana in Jugoslavia e all’applicazione del trattato di Rapallo in Dalmazia;</a:t>
            </a:r>
            <a:endParaRPr lang="it-IT" sz="24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400" b="1" strike="noStrike" spc="-1" dirty="0">
                <a:solidFill>
                  <a:srgbClr val="1C1C1C"/>
                </a:solidFill>
                <a:latin typeface="Times New Roman"/>
              </a:rPr>
              <a:t>- in cambio di queste concessioni il governo italiano s’impegnava a sgomberare la terza zona d’occupazione dalmata e a consegnarla al Regno SHS entro dodici giorni dalla ratifica degli accordi; </a:t>
            </a:r>
            <a:endParaRPr lang="it-IT" sz="24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400" b="1" strike="noStrike" spc="-1" dirty="0">
                <a:solidFill>
                  <a:srgbClr val="1C1C1C"/>
                </a:solidFill>
                <a:latin typeface="Times New Roman"/>
              </a:rPr>
              <a:t>- vi era poi l’impegno di abbandonare il territorio di Fiume, occupato dall’esercito italiano, e di operare perché si procedesse alla delimitazione dei confini e all’organizzazione dello Stato libero di Fiume secondo quanto previsto dal trattato di Rapallo.</a:t>
            </a:r>
            <a:endParaRPr lang="it-IT" sz="24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Avvento al potere del fascismo (ottobre 1922)</a:t>
            </a:r>
            <a:endParaRPr lang="it-IT" sz="3200" b="0" strike="noStrike" spc="-1">
              <a:latin typeface="Times New Roman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20000"/>
          </a:bodyPr>
          <a:lstStyle/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L’avvento al potere di Benito Mussolini, capo del movimento fascista, alla fine dell’ottobre 1922 ebbe il paradossale effetto di produrre un miglioramento delle relazioni fra l’Italia e il Regno SHS. Mussolini era un politico cinico e pragmatico, il cui principale obiettivo era l’accrescimento del suo potere personale.</a:t>
            </a:r>
            <a:endParaRPr lang="it-IT" sz="26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Gli elementi che sbloccarono il negoziato italo-jugoslavo furono:</a:t>
            </a:r>
            <a:endParaRPr lang="it-IT" sz="26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- le pressioni su Belgrado del principale alleato dello Stato jugoslavo, la Francia, desiderosa di rafforzare le relazioni italo-francesi e alla quale la diplomazia italiana promise la futura conclusione di un accordo tripartito italo-franco-jugoslavo; </a:t>
            </a:r>
            <a:endParaRPr lang="it-IT" sz="26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- la volontà di Re Alessandro Karadjorgević di chiudere il contenzioso territoriale con l’Italia nell’Alto Adriatico e di consolidare lo Stato jugoslavo, già minato da dure lotte nazionali interne, con un trattato che sancisse l’amicizia con Roma.</a:t>
            </a:r>
            <a:endParaRPr lang="it-IT" sz="26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Trattato di Roma (27 gennaio 1924)</a:t>
            </a:r>
            <a:endParaRPr lang="it-IT" sz="3200" b="0" strike="noStrike" spc="-1">
              <a:latin typeface="Times New Roman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I trattati italo-jugoslavi firmati a Roma il 27 gennaio 1924 determinarono la chiusura del contenzioso confinario fra i due Stati. </a:t>
            </a:r>
            <a:endParaRPr lang="it-IT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Nell’accordo concernente Fiume veniva sancita la spartizione dello Stato libero: l’Italia annetteva la città e il porto di Fiume mentre il Regno SHS otteneva la sovranità su Porto Baros, sul Delta e su alcuni territori già appartenuti allo Stato fiumano. </a:t>
            </a:r>
            <a:endParaRPr lang="it-IT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Contropartita all’accettazione jugoslava della dissoluzione dello Stato di Fiume fu la firma di un patto di amicizia e di collaborazione fra l’Italia e il Regno dei Serbi, Croati e Sloveni. Con questo patto l’Italia di Mussolini sosteneva e accettava l’esistenza di uno Stato jugoslavo unitario.</a:t>
            </a:r>
            <a:r>
              <a:rPr lang="it-IT" sz="2600" b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  <a:endParaRPr lang="it-IT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Trattato di Roma (27 gennaio 1924)</a:t>
            </a:r>
            <a:endParaRPr lang="it-IT" sz="3200" b="0" strike="noStrike" spc="-1">
              <a:latin typeface="Times New Roman"/>
            </a:endParaRPr>
          </a:p>
        </p:txBody>
      </p:sp>
      <p:pic>
        <p:nvPicPr>
          <p:cNvPr id="109" name="Immagine 108"/>
          <p:cNvPicPr/>
          <p:nvPr/>
        </p:nvPicPr>
        <p:blipFill>
          <a:blip r:embed="rId2" cstate="print"/>
          <a:stretch/>
        </p:blipFill>
        <p:spPr>
          <a:xfrm>
            <a:off x="1152000" y="1548000"/>
            <a:ext cx="7343640" cy="49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Seconda metà degli anni Venti</a:t>
            </a:r>
            <a:endParaRPr lang="it-IT" sz="3200" b="0" strike="noStrike" spc="-1">
              <a:latin typeface="Times New Roman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Aft>
                <a:spcPts val="1142"/>
              </a:spcAft>
            </a:pPr>
            <a:r>
              <a:rPr lang="it-IT" sz="2400" b="1" strike="noStrike" spc="-1">
                <a:solidFill>
                  <a:srgbClr val="1C1C1C"/>
                </a:solidFill>
                <a:latin typeface="Times New Roman"/>
              </a:rPr>
              <a:t>Scontro italo-jugoslavo sull’Albania.</a:t>
            </a:r>
            <a:endParaRPr lang="it-IT" sz="24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400" b="1" strike="noStrike" spc="-1">
                <a:solidFill>
                  <a:srgbClr val="1C1C1C"/>
                </a:solidFill>
                <a:latin typeface="Times New Roman"/>
              </a:rPr>
              <a:t>Italia: perseguì l’obiettivo dell’accerchiamento dello Stato jugoslavo.</a:t>
            </a:r>
            <a:endParaRPr lang="it-IT" sz="24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400" b="1" strike="noStrike" spc="-1">
                <a:solidFill>
                  <a:srgbClr val="1C1C1C"/>
                </a:solidFill>
                <a:latin typeface="Times New Roman"/>
              </a:rPr>
              <a:t>Regno dei Serbi, Croati e Sloveni: la grave crisi interna jugoslava - che vedeva la maggioranza della popolazione croata, musulmana, macedone e albanese ostile all’appartenenza ad uno Stato jugoslavo unitario dominato dall’elemento serbo - obbligò Re Alessandro ad un colpo di Stato nel gennaio 1929 e alla creazione di un governo puramente autoritario.</a:t>
            </a:r>
            <a:endParaRPr lang="it-IT" sz="2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Anni Trenta</a:t>
            </a:r>
            <a:endParaRPr lang="it-IT" sz="3200" b="0" strike="noStrike" spc="-1">
              <a:latin typeface="Times New Roman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I rapporti fra Roma e Belgrado migliorarono decisamente solo a causa dell’evoluzione dei rapporti italo-francesi. L’ascesa del movimento nazionalsocialista in Germania spaventò la Francia che cominciò ad apprezzare maggiormente l’utilità dell’amicizia italiana in funzione antitedesca.</a:t>
            </a:r>
            <a:endParaRPr lang="it-IT" sz="26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La diplomazia francese spinse gli jugoslavi a migliorare i rapporti con l’Italia, ormai parte della coalizione antihitleriana. Mussolini desiderava porre l’espansione in Africa orientale e la stabilizzazione dell’Europa centro-orientale al centro della politica estera italiana: da qui l’utilità di un accordo con la Jugoslavia.</a:t>
            </a:r>
            <a:endParaRPr lang="it-IT" sz="26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Il movimento separatista croato all’estero percepì subito la minaccia che costituiva per le sorti della lotta contro Belgrado la possibilità di un avvicinamento italo-franco-jugoslavo. Da qui la decisione di sabotare il tutto organizzando il clamoroso attentato di Marsiglia nell’ottobre 1934, quando terroristi croati, uno dei quali in esilio in Italia, uccisero il re jugoslavo Alessandro e il ministro degli Esteri francese Barthou.</a:t>
            </a:r>
            <a:endParaRPr lang="it-IT" sz="26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Il tentativo dei nazionalisti croati di sabotare il miglioramento dei rapporti fra Roma e Belgrado non ebbe successo. Il riavvicinamento politico fra i due paesi proseguì, seppur lentamente. </a:t>
            </a:r>
            <a:endParaRPr lang="it-IT" sz="26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Accordi del 25 marzo 1937</a:t>
            </a:r>
            <a:endParaRPr lang="it-IT" sz="3200" b="0" strike="noStrike" spc="-1">
              <a:latin typeface="Times New Roman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20000"/>
          </a:bodyPr>
          <a:lstStyle/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Consistenti in: </a:t>
            </a:r>
            <a:endParaRPr lang="it-IT" sz="26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- un trattato di amicizia, con cui l’Italia fascista abbandonava ogni politica di sostegno agli ustascia croati e ai separatismi antijugoslavi e rinunciava ai progetti di disgregazione della Jugoslavia: infatti le parti contraenti s’impegnavano a rispettare le frontiere marittime e terrestri della controparte e a non ricorrere alla guerra come strumento di politica nazionale e per risolvere conflitti o dissidi fra i due paesi; </a:t>
            </a:r>
            <a:endParaRPr lang="it-IT" sz="26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- in un accordo commerciale, con cui i due paesi s’impegnavano a riconoscersi un’eguaglianza di trattamento nelle relazioni economiche; l’Italia, poi, concedeva alla Jugoslavia ampie facilitazioni finanziarie e a livello di dazi, simili a quelle concesse a tradizionali Stati amici come Austria e Ungheria; </a:t>
            </a:r>
            <a:endParaRPr lang="it-IT" sz="2600" b="0" strike="noStrike" spc="-1">
              <a:latin typeface="Times New Roman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- in alcuni scambi di note.</a:t>
            </a:r>
            <a:endParaRPr lang="it-IT" sz="26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Fallimento del progetto di </a:t>
            </a:r>
            <a:r>
              <a:rPr lang="it-IT" sz="3200" b="1" i="1" strike="noStrike" spc="-1">
                <a:solidFill>
                  <a:srgbClr val="FFFFFF"/>
                </a:solidFill>
                <a:latin typeface="Times New Roman"/>
              </a:rPr>
              <a:t>Asse orizzontale</a:t>
            </a:r>
            <a:endParaRPr lang="it-IT" sz="3200" b="1" strike="noStrike" spc="-1">
              <a:latin typeface="Times New Roman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000" b="1" strike="noStrike" spc="-1" dirty="0">
                <a:solidFill>
                  <a:srgbClr val="1C1C1C"/>
                </a:solidFill>
                <a:latin typeface="Times New Roman"/>
              </a:rPr>
              <a:t>Fra il 1937 e l’inizio del 1939 l’ascesa politica della Germania hitleriana e la sua penetrazione economica nell’Europa centro-orientale indebolirono fortemente l’influenza italiana nella regione. </a:t>
            </a:r>
            <a:endParaRPr lang="it-IT" sz="20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000" b="1" strike="noStrike" spc="-1" dirty="0">
                <a:solidFill>
                  <a:srgbClr val="1C1C1C"/>
                </a:solidFill>
                <a:latin typeface="Times New Roman"/>
              </a:rPr>
              <a:t>Nella classe dirigente serba la volontà di </a:t>
            </a:r>
            <a:r>
              <a:rPr lang="it-IT" sz="2000" b="1" strike="noStrike" spc="-1" dirty="0" err="1">
                <a:solidFill>
                  <a:srgbClr val="1C1C1C"/>
                </a:solidFill>
                <a:latin typeface="Times New Roman"/>
              </a:rPr>
              <a:t>Stojadinović</a:t>
            </a:r>
            <a:r>
              <a:rPr lang="it-IT" sz="2000" b="1" strike="noStrike" spc="-1" dirty="0">
                <a:solidFill>
                  <a:srgbClr val="1C1C1C"/>
                </a:solidFill>
                <a:latin typeface="Times New Roman"/>
              </a:rPr>
              <a:t> di creare un forte legame politico con l’Italia trovò non pochi critici, sostenitori piuttosto dell’allineamento della Jugoslavia a una delle due sole grandi potenze europee rimaste, la Germania o la Gran Bretagna. </a:t>
            </a:r>
            <a:endParaRPr lang="it-IT" sz="20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000" b="1" strike="noStrike" spc="-1" dirty="0">
                <a:solidFill>
                  <a:srgbClr val="1C1C1C"/>
                </a:solidFill>
                <a:latin typeface="Times New Roman"/>
              </a:rPr>
              <a:t>Criticato per la sua politica estera, incapace di risolvere il contenzioso politico con l’opposizione croata, ormai resa più forte dalle crescenti simpatie tedesche per la sua causa, </a:t>
            </a:r>
            <a:r>
              <a:rPr lang="it-IT" sz="2000" b="1" strike="noStrike" spc="-1" dirty="0" err="1">
                <a:solidFill>
                  <a:srgbClr val="1C1C1C"/>
                </a:solidFill>
                <a:latin typeface="Times New Roman"/>
              </a:rPr>
              <a:t>Stojadinović</a:t>
            </a:r>
            <a:r>
              <a:rPr lang="it-IT" sz="2000" b="1" strike="noStrike" spc="-1" dirty="0">
                <a:solidFill>
                  <a:srgbClr val="1C1C1C"/>
                </a:solidFill>
                <a:latin typeface="Times New Roman"/>
              </a:rPr>
              <a:t> venne destituito dal reggente Paolo all’inizio del febbraio 1939; il nuovo governo, più filo-occidentale, fu guidato dal serbo </a:t>
            </a:r>
            <a:r>
              <a:rPr lang="it-IT" sz="2000" b="1" strike="noStrike" spc="-1" dirty="0" err="1">
                <a:solidFill>
                  <a:srgbClr val="1C1C1C"/>
                </a:solidFill>
                <a:latin typeface="Times New Roman"/>
              </a:rPr>
              <a:t>Cvetković</a:t>
            </a:r>
            <a:r>
              <a:rPr lang="it-IT" sz="2000" b="1" strike="noStrike" spc="-1" dirty="0">
                <a:solidFill>
                  <a:srgbClr val="1C1C1C"/>
                </a:solidFill>
                <a:latin typeface="Times New Roman"/>
              </a:rPr>
              <a:t>.  </a:t>
            </a:r>
            <a:endParaRPr lang="it-IT" sz="2000" b="0" strike="noStrike" spc="-1" dirty="0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Conseguenze in Italia della caduta di Stojadinovi</a:t>
            </a:r>
            <a:r>
              <a:rPr lang="it-IT" sz="32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ć</a:t>
            </a:r>
            <a:endParaRPr lang="it-IT" sz="3200" b="1" strike="noStrike" spc="-1">
              <a:latin typeface="Times New Roman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0000" lnSpcReduction="20000"/>
          </a:bodyPr>
          <a:lstStyle/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 dirty="0">
                <a:solidFill>
                  <a:srgbClr val="1C1C1C"/>
                </a:solidFill>
                <a:latin typeface="Times New Roman"/>
              </a:rPr>
              <a:t>La caduta di </a:t>
            </a:r>
            <a:r>
              <a:rPr lang="it-IT" sz="2600" b="1" strike="noStrike" spc="-1" dirty="0" err="1">
                <a:solidFill>
                  <a:srgbClr val="1C1C1C"/>
                </a:solidFill>
                <a:latin typeface="Times New Roman"/>
              </a:rPr>
              <a:t>Stojadinović</a:t>
            </a:r>
            <a:r>
              <a:rPr lang="it-IT" sz="2600" b="1" strike="noStrike" spc="-1" dirty="0">
                <a:solidFill>
                  <a:srgbClr val="1C1C1C"/>
                </a:solidFill>
                <a:latin typeface="Times New Roman"/>
              </a:rPr>
              <a:t> fu accolta negativamente in Italia, dove venne interpretata come una manovra franco-britannica in senso anti-italiano. I tentativi del principe Paolo di seguire una politica più equidistante fra Roma e Londra crearono diffidenza e sospetti nell’Italia fascista e in Mussolini in particolare, che tornò a considerare lo Stato jugoslavo un potenziale nemico in caso di conflitto </a:t>
            </a:r>
            <a:r>
              <a:rPr lang="it-IT" sz="2600" b="1" strike="noStrike" spc="-1" dirty="0" err="1">
                <a:solidFill>
                  <a:srgbClr val="1C1C1C"/>
                </a:solidFill>
                <a:latin typeface="Times New Roman"/>
              </a:rPr>
              <a:t>italo-britannico</a:t>
            </a:r>
            <a:r>
              <a:rPr lang="it-IT" sz="2600" b="1" strike="noStrike" spc="-1" dirty="0">
                <a:solidFill>
                  <a:srgbClr val="1C1C1C"/>
                </a:solidFill>
                <a:latin typeface="Times New Roman"/>
              </a:rPr>
              <a:t>.</a:t>
            </a:r>
            <a:endParaRPr lang="it-IT" sz="26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 dirty="0">
                <a:solidFill>
                  <a:srgbClr val="1C1C1C"/>
                </a:solidFill>
                <a:latin typeface="Times New Roman"/>
              </a:rPr>
              <a:t>Progressivamente le relazioni </a:t>
            </a:r>
            <a:r>
              <a:rPr lang="it-IT" sz="2600" b="1" strike="noStrike" spc="-1" dirty="0" err="1">
                <a:solidFill>
                  <a:srgbClr val="1C1C1C"/>
                </a:solidFill>
                <a:latin typeface="Times New Roman"/>
              </a:rPr>
              <a:t>italo-jugoslave</a:t>
            </a:r>
            <a:r>
              <a:rPr lang="it-IT" sz="2600" b="1" strike="noStrike" spc="-1" dirty="0">
                <a:solidFill>
                  <a:srgbClr val="1C1C1C"/>
                </a:solidFill>
                <a:latin typeface="Times New Roman"/>
              </a:rPr>
              <a:t> iniziarono a deteriorarsi. Il nuovo espansionismo dell’Italia fascista nei Balcani aveva fra i suoi potenziali obiettivi l’annientamento dello Stato jugoslavo e la sua spartizione. Il risorgere del disegno di favorire la disgregazione della Jugoslavia fu confermato dalla ripresa della politica di sostegno verso il separatismo croato e dalla fine dell’ostracismo verso i capi del movimento degli ustascia a partire dal marzo 1939.</a:t>
            </a:r>
            <a:endParaRPr lang="it-IT" sz="26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 dirty="0">
                <a:solidFill>
                  <a:srgbClr val="1C1C1C"/>
                </a:solidFill>
                <a:latin typeface="Times New Roman"/>
              </a:rPr>
              <a:t>La conquista italiana dell’Albania nell’aprile 1939 peggiorò ulteriormente i rapporti fra Roma e Belgrado.</a:t>
            </a:r>
            <a:endParaRPr lang="it-IT" sz="26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 dirty="0">
                <a:solidFill>
                  <a:srgbClr val="1C1C1C"/>
                </a:solidFill>
                <a:latin typeface="Times New Roman"/>
              </a:rPr>
              <a:t>L’inizio della guerra mondiale nel settembre 1939 ebbe luogo al termine di un processo di progressivo ridimensionamento dell’influenza italiana in Europa centrale a vantaggio di quella germanica. Va sottolineato, però, che per l’Italia fascista la scelta dell’espansionismo balcanico dopo il marzo 1939 non era un segnale di forza, ma di crescente debolezza. </a:t>
            </a: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Per Mussolini, vittima della sua strategia diplomatica, l’espansione adriatica e balcanica del 1939 era ormai motivata dall’esigenza di difendere lo spazio vitale italiano non dagli occidentali ma dall’alleato tedesco.</a:t>
            </a:r>
            <a:endParaRPr lang="it-IT" sz="26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Anni precedenti allo scoppio della prima guerra mondiale</a:t>
            </a:r>
            <a:endParaRPr lang="it-IT" sz="32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b="1" strike="noStrike" spc="-1" dirty="0">
                <a:solidFill>
                  <a:srgbClr val="1C1C1C"/>
                </a:solidFill>
                <a:latin typeface="Times New Roman"/>
              </a:rPr>
              <a:t>Le relazioni politiche fra l’Italia e il principale Stato slavo del Sud, la Serbia, si deteriorarono progressivamente. </a:t>
            </a:r>
            <a:endParaRPr lang="it-IT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b="1" strike="noStrike" spc="-1" dirty="0">
                <a:solidFill>
                  <a:srgbClr val="1C1C1C"/>
                </a:solidFill>
                <a:latin typeface="Times New Roman"/>
              </a:rPr>
              <a:t>I tradizionali rapporti di amicizia </a:t>
            </a:r>
            <a:r>
              <a:rPr lang="it-IT" b="1" strike="noStrike" spc="-1" dirty="0" err="1">
                <a:solidFill>
                  <a:srgbClr val="1C1C1C"/>
                </a:solidFill>
                <a:latin typeface="Times New Roman"/>
              </a:rPr>
              <a:t>italo-serba</a:t>
            </a:r>
            <a:r>
              <a:rPr lang="it-IT" b="1" strike="noStrike" spc="-1" dirty="0">
                <a:solidFill>
                  <a:srgbClr val="1C1C1C"/>
                </a:solidFill>
                <a:latin typeface="Times New Roman"/>
              </a:rPr>
              <a:t>, fondati sull’interesse comune al contenimento dell’espansionismo asburgico, entrarono in crisi</a:t>
            </a:r>
            <a:endParaRPr lang="it-IT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850"/>
              </a:spcBef>
            </a:pPr>
            <a:r>
              <a:rPr lang="it-IT" b="1" strike="noStrike" spc="-1" dirty="0">
                <a:solidFill>
                  <a:srgbClr val="1C1C1C"/>
                </a:solidFill>
                <a:latin typeface="Times New Roman"/>
              </a:rPr>
              <a:t>Cause: </a:t>
            </a:r>
            <a:endParaRPr lang="it-IT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b="1" strike="noStrike" spc="-1" dirty="0">
                <a:solidFill>
                  <a:srgbClr val="1C1C1C"/>
                </a:solidFill>
                <a:latin typeface="Times New Roman"/>
              </a:rPr>
              <a:t>- sostegno dell’Italia alla formazione di un principato albanese autonomo, osteggiato da serbi e montenegrini, desiderosi di conquistare Durazzo e l’Albania settentrionale; </a:t>
            </a:r>
            <a:endParaRPr lang="it-IT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b="1" strike="noStrike" spc="-1" dirty="0">
                <a:solidFill>
                  <a:srgbClr val="1C1C1C"/>
                </a:solidFill>
                <a:latin typeface="Times New Roman"/>
              </a:rPr>
              <a:t>- il sorgere a Belgrado di progetti di assorbimento politico del Montenegro creava un ulteriore scontro d’interessi fra serbi e italiani, con quest’ultimi desiderosi di preservare l’indipendenza montenegrina per ragioni strategiche e per solidarietà verso la dinastia dei </a:t>
            </a:r>
            <a:r>
              <a:rPr lang="it-IT" b="1" strike="noStrike" spc="-1" dirty="0" err="1">
                <a:solidFill>
                  <a:srgbClr val="1C1C1C"/>
                </a:solidFill>
                <a:latin typeface="Times New Roman"/>
              </a:rPr>
              <a:t>Petrović</a:t>
            </a:r>
            <a:r>
              <a:rPr lang="it-IT" b="1" strike="noStrike" spc="-1" dirty="0">
                <a:solidFill>
                  <a:srgbClr val="1C1C1C"/>
                </a:solidFill>
                <a:latin typeface="Times New Roman"/>
              </a:rPr>
              <a:t>, imparentata con i Savoia. </a:t>
            </a:r>
            <a:endParaRPr lang="it-IT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b="1" strike="noStrike" spc="-1" dirty="0">
                <a:solidFill>
                  <a:srgbClr val="1C1C1C"/>
                </a:solidFill>
                <a:latin typeface="Times New Roman"/>
              </a:rPr>
              <a:t>- l’acuirsi delle lotte nazionali fra italiani, croati, sloveni e serbi in seno all’Impero asburgico, poi, aveva contribuito al diffondersi in seno all’opinione pubblica italiana della visione dei nazionalismi jugoslavi come sostenitori di progetti politici anti-italiani.</a:t>
            </a:r>
            <a:endParaRPr lang="it-IT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L’Impero asburgico nel 1914</a:t>
            </a:r>
            <a:endParaRPr lang="it-IT" sz="3200" b="0" strike="noStrike" spc="-1">
              <a:latin typeface="Arial"/>
            </a:endParaRPr>
          </a:p>
        </p:txBody>
      </p:sp>
      <p:pic>
        <p:nvPicPr>
          <p:cNvPr id="86" name="Immagine 85"/>
          <p:cNvPicPr/>
          <p:nvPr/>
        </p:nvPicPr>
        <p:blipFill>
          <a:blip r:embed="rId2" cstate="print"/>
          <a:stretch/>
        </p:blipFill>
        <p:spPr>
          <a:xfrm>
            <a:off x="720000" y="1500480"/>
            <a:ext cx="8567640" cy="526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Patto di Londra (aprile 1915)</a:t>
            </a:r>
            <a:endParaRPr lang="it-IT" sz="3200" b="0" strike="noStrike" spc="-1">
              <a:latin typeface="Times New Roman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Affermava chiaramente il programma di guerra dello Stato italiano. </a:t>
            </a:r>
            <a:endParaRPr lang="it-IT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L’Italia partecipava alla prima guerra mondiale al fine di acquisire quei territori alpini e adriatici (Tirolo meridionale/Alto Adige, Venezia Giulia, Dalmazia settentrionale, Valona) che le avrebbero assicurato una più completa sicurezza militare a Settentrione e ad Oriente e il ricongiungimento del numero maggiore possibile d’italiani d’Austria alla madrepatria; </a:t>
            </a:r>
            <a:endParaRPr lang="it-IT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il tutto con l’aspettativa di un sostanziale mantenimento, anche dopo la vittoria, dell’equilibrio di potere esistente in Europa prima del conflitto, con l’esistenza di una forte Germania e la sopravvivenza dell’Impero asburgico e di quello russo.</a:t>
            </a:r>
            <a:r>
              <a:rPr lang="it-IT" sz="2600" b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  <a:endParaRPr lang="it-IT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L’assetto adriatico previsto dal Patto di Londra</a:t>
            </a:r>
            <a:endParaRPr lang="it-IT" sz="3200" b="0" strike="noStrike" spc="-1">
              <a:latin typeface="Times New Roman"/>
            </a:endParaRPr>
          </a:p>
        </p:txBody>
      </p:sp>
      <p:pic>
        <p:nvPicPr>
          <p:cNvPr id="90" name="Immagine 89"/>
          <p:cNvPicPr/>
          <p:nvPr/>
        </p:nvPicPr>
        <p:blipFill>
          <a:blip r:embed="rId2" cstate="print"/>
          <a:stretch/>
        </p:blipFill>
        <p:spPr>
          <a:xfrm>
            <a:off x="1368000" y="1656000"/>
            <a:ext cx="6983640" cy="496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2800" b="1" strike="noStrike" spc="-1">
                <a:solidFill>
                  <a:srgbClr val="FFFFFF"/>
                </a:solidFill>
                <a:latin typeface="Times New Roman"/>
              </a:rPr>
              <a:t>Schieramenti pro e contro la nascita di uno Stato jugoslavo nella politica italiana</a:t>
            </a:r>
            <a:endParaRPr lang="it-IT" sz="2800" b="0" strike="noStrike" spc="-1">
              <a:latin typeface="Times New Roman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60000" y="1980000"/>
            <a:ext cx="7775640" cy="41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it-IT" sz="2200" b="1" strike="noStrike" spc="-1">
                <a:solidFill>
                  <a:srgbClr val="1C1C1C"/>
                </a:solidFill>
                <a:latin typeface="Times New Roman"/>
              </a:rPr>
              <a:t>Contrari: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1" strike="noStrike" spc="-1">
                <a:solidFill>
                  <a:srgbClr val="1C1C1C"/>
                </a:solidFill>
                <a:latin typeface="Times New Roman"/>
              </a:rPr>
              <a:t>- Sidney Sonnino, ministro degli Esteri fra il 1914 e il 1919 e protagonista incontrastato della politica estera italiana fino all’inizio del 1918, era favorevole ad un ingrandimento della Serbia. 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200" b="1" strike="noStrike" spc="-1">
                <a:solidFill>
                  <a:srgbClr val="1C1C1C"/>
                </a:solidFill>
                <a:latin typeface="Times New Roman"/>
              </a:rPr>
              <a:t>Ma netto era il rifiuto di uno Stato jugoslavo unitario, ritenuto una potenziale minaccia politica e militare: un grande Stato sulla costa dell’Adriatico orientale avrebbe ostacolato la desiderata egemonia italiana nell’ex Golfo di Venezia e poteva divenire un prezioso alleato in senso antitaliano per la Russia o per la Francia. Sonnino giudicava conveniente per l’Italia l’esistenza di più Stati jugoslavi: una Serbia ingrandita, il Montenegro, la Croazia, indipendente o federata all’Ungheria.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93" name="Immagine 92"/>
          <p:cNvPicPr/>
          <p:nvPr/>
        </p:nvPicPr>
        <p:blipFill>
          <a:blip r:embed="rId2" cstate="print"/>
          <a:stretch/>
        </p:blipFill>
        <p:spPr>
          <a:xfrm>
            <a:off x="8280000" y="1690560"/>
            <a:ext cx="1713960" cy="241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2800" b="1" strike="noStrike" spc="-1">
                <a:solidFill>
                  <a:srgbClr val="FFFFFF"/>
                </a:solidFill>
                <a:latin typeface="Times New Roman"/>
              </a:rPr>
              <a:t>Schieramenti pro e contro la nascita di uno Stato jugoslavo nella politica italiana</a:t>
            </a:r>
            <a:endParaRPr lang="it-IT" sz="2800" b="0" strike="noStrike" spc="-1">
              <a:latin typeface="Times New Roman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144000" y="1584000"/>
            <a:ext cx="7127640" cy="507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1C1C1C"/>
                </a:solidFill>
                <a:latin typeface="Times New Roman"/>
              </a:rPr>
              <a:t>Favorevoli:</a:t>
            </a:r>
            <a:endParaRPr lang="it-IT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2400" b="1" strike="noStrike" spc="-1">
                <a:solidFill>
                  <a:srgbClr val="1C1C1C"/>
                </a:solidFill>
                <a:latin typeface="Times New Roman"/>
              </a:rPr>
              <a:t>esponenti del liberalismo conservatore quali:</a:t>
            </a:r>
            <a:endParaRPr lang="it-IT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2400" b="1" strike="noStrike" spc="-1">
                <a:solidFill>
                  <a:srgbClr val="1C1C1C"/>
                </a:solidFill>
                <a:latin typeface="Times New Roman"/>
              </a:rPr>
              <a:t>- Luigi Albertini, direttore del “Corriere della Sera” e senatore.</a:t>
            </a:r>
            <a:endParaRPr lang="it-IT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2400" b="1" strike="noStrike" spc="-1">
                <a:solidFill>
                  <a:srgbClr val="1C1C1C"/>
                </a:solidFill>
                <a:latin typeface="Times New Roman"/>
              </a:rPr>
              <a:t>- Gaetano Salvemini.</a:t>
            </a:r>
            <a:endParaRPr lang="it-IT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</a:pPr>
            <a:r>
              <a:rPr lang="it-IT" sz="2400" b="1" strike="noStrike" spc="-1">
                <a:solidFill>
                  <a:srgbClr val="1C1C1C"/>
                </a:solidFill>
                <a:latin typeface="Times New Roman"/>
              </a:rPr>
              <a:t>Albertini contestò la rigidità della politica estera di Sonnino e sottolineò l’esigenza di rinnovare l’impostazione dell’azione internazionale italiana tenendo conto del mutamento della situazione europea. L’Italia doveva ormai porsi l’obiettivo della dissoluzione dell’Impero asburgico: il sostegno alla nascita della Jugoslavia doveva essere parte cruciale di tale direttiva politica.</a:t>
            </a:r>
            <a:endParaRPr lang="it-IT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400" b="1" strike="noStrike" spc="-1">
                <a:solidFill>
                  <a:srgbClr val="1C1C1C"/>
                </a:solidFill>
                <a:latin typeface="Times New Roman"/>
              </a:rPr>
              <a:t>La politica delle nazionalità teorizzata da Albertini aveva naturalmente una finalità fortemente propagandistica, in quanto mirava a indebolire politicamente l’Impero austriaco fomentando le spinte secessionistiche. Dopo il tracollo di Caporetto e l’armistizio russo, le tesi di Salvemini e Albertini acquisirono sempre più consenso e il governo italiano fu costretto a mutare direttive politiche al fine di sopravvivere alla lotta sempre più dura contro gli austro-tedeschi. 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96" name="Immagine 95"/>
          <p:cNvPicPr/>
          <p:nvPr/>
        </p:nvPicPr>
        <p:blipFill>
          <a:blip r:embed="rId2" cstate="print"/>
          <a:stretch/>
        </p:blipFill>
        <p:spPr>
          <a:xfrm>
            <a:off x="7560000" y="1408680"/>
            <a:ext cx="2094840" cy="2694960"/>
          </a:xfrm>
          <a:prstGeom prst="rect">
            <a:avLst/>
          </a:prstGeom>
          <a:ln>
            <a:noFill/>
          </a:ln>
        </p:spPr>
      </p:pic>
      <p:pic>
        <p:nvPicPr>
          <p:cNvPr id="97" name="Immagine 96"/>
          <p:cNvPicPr/>
          <p:nvPr/>
        </p:nvPicPr>
        <p:blipFill>
          <a:blip r:embed="rId3" cstate="print"/>
          <a:stretch/>
        </p:blipFill>
        <p:spPr>
          <a:xfrm>
            <a:off x="7560000" y="4392000"/>
            <a:ext cx="2136960" cy="237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Trattato di Rapallo (12 novembre 1920)</a:t>
            </a:r>
            <a:endParaRPr lang="it-IT" sz="3200" b="0" strike="noStrike" spc="-1">
              <a:latin typeface="Times New Roman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2500" lnSpcReduction="10000"/>
          </a:bodyPr>
          <a:lstStyle/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Il trattato che chiudeva temporaneamente il contenzioso confinario fra Italia e Regno dei Serbi, Croati e Sloveni. </a:t>
            </a:r>
            <a:endParaRPr lang="it-IT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Italia: otteneva il controllo di tutta la Venezia Giulia fino al Monte Maggiore e al Nevoso; garantiva una presenza italiana in Dalmazia - con l’annessione di Zara e il riconoscimento di alcuni diritti culturali per gli italiani rimasti nel Regno SHS - e conquistava l’egemonia militare nell’Adriatico centro-settentrionale con il controllo delle isole di Cherso, Lussino, Lagosta e Pelagosa. Il problema di Fiume veniva temporaneamente risolto con la costituzione dello Stato libero fiumano. </a:t>
            </a:r>
            <a:endParaRPr lang="it-IT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Times New Roman"/>
              </a:rPr>
              <a:t>Regno dei Serbi, Croati e Sloveni: otteneva il riconoscimento diplomatico italiano del Regno SHS e sottraeva così alle forze secessionistiche il loro principale alleato.</a:t>
            </a:r>
            <a:r>
              <a:rPr lang="it-IT" sz="2600" b="1" strike="noStrike" spc="-1">
                <a:solidFill>
                  <a:srgbClr val="1C1C1C"/>
                </a:solidFill>
                <a:latin typeface="Source Sans Pro Semibold"/>
              </a:rPr>
              <a:t>  </a:t>
            </a:r>
            <a:endParaRPr lang="it-IT" sz="2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it-IT" sz="3200" b="1" strike="noStrike" spc="-1">
                <a:solidFill>
                  <a:srgbClr val="FFFFFF"/>
                </a:solidFill>
                <a:latin typeface="Times New Roman"/>
              </a:rPr>
              <a:t>Il trattato di Rapallo del 1920</a:t>
            </a:r>
            <a:endParaRPr lang="it-IT" sz="3200" b="0" strike="noStrike" spc="-1">
              <a:latin typeface="Times New Roman"/>
            </a:endParaRPr>
          </a:p>
        </p:txBody>
      </p:sp>
      <p:pic>
        <p:nvPicPr>
          <p:cNvPr id="101" name="Immagine 100"/>
          <p:cNvPicPr/>
          <p:nvPr/>
        </p:nvPicPr>
        <p:blipFill>
          <a:blip r:embed="rId2" cstate="print"/>
          <a:stretch/>
        </p:blipFill>
        <p:spPr>
          <a:xfrm>
            <a:off x="2016000" y="1503360"/>
            <a:ext cx="6047640" cy="515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1887</Words>
  <Application>Microsoft Office PowerPoint</Application>
  <PresentationFormat>Personalizzato</PresentationFormat>
  <Paragraphs>68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Alizarin</dc:title>
  <dc:subject/>
  <dc:creator/>
  <dc:description/>
  <cp:lastModifiedBy>GianniPC</cp:lastModifiedBy>
  <cp:revision>10</cp:revision>
  <dcterms:created xsi:type="dcterms:W3CDTF">2020-10-31T15:27:40Z</dcterms:created>
  <dcterms:modified xsi:type="dcterms:W3CDTF">2020-11-01T10:02:12Z</dcterms:modified>
  <dc:language>it-IT</dc:language>
</cp:coreProperties>
</file>