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0" r:id="rId2"/>
    <p:sldId id="375" r:id="rId3"/>
    <p:sldId id="361" r:id="rId4"/>
    <p:sldId id="352" r:id="rId5"/>
    <p:sldId id="368" r:id="rId6"/>
    <p:sldId id="373" r:id="rId7"/>
    <p:sldId id="341" r:id="rId8"/>
    <p:sldId id="374" r:id="rId9"/>
    <p:sldId id="376" r:id="rId10"/>
    <p:sldId id="343" r:id="rId11"/>
    <p:sldId id="362" r:id="rId12"/>
    <p:sldId id="369" r:id="rId13"/>
    <p:sldId id="344" r:id="rId14"/>
    <p:sldId id="345" r:id="rId15"/>
    <p:sldId id="347" r:id="rId16"/>
    <p:sldId id="346" r:id="rId17"/>
    <p:sldId id="348" r:id="rId18"/>
    <p:sldId id="349" r:id="rId19"/>
    <p:sldId id="350" r:id="rId20"/>
    <p:sldId id="363" r:id="rId21"/>
    <p:sldId id="378" r:id="rId22"/>
    <p:sldId id="377" r:id="rId23"/>
    <p:sldId id="353" r:id="rId24"/>
    <p:sldId id="364" r:id="rId25"/>
  </p:sldIdLst>
  <p:sldSz cx="9875838" cy="704056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>
      <p:cViewPr varScale="1">
        <p:scale>
          <a:sx n="67" d="100"/>
          <a:sy n="67" d="100"/>
        </p:scale>
        <p:origin x="-1092" y="-80"/>
      </p:cViewPr>
      <p:guideLst>
        <p:guide orient="horz" pos="2218"/>
        <p:guide pos="3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3DC6BA6B-338D-4D7C-9638-414B2186F29D}" type="datetimeFigureOut">
              <a:rPr lang="it-IT"/>
              <a:pPr>
                <a:defRPr/>
              </a:pPr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68350"/>
            <a:ext cx="5381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D1FAC442-92DB-4263-9154-4778461C57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3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3BEC83-5033-4418-B19C-E51986B64032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956BD8-B199-4523-B124-82833E833BD7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7F96EC-D782-4C6D-A033-DB689726F225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EAD57E-68CA-4144-914D-2E0A0B9A831A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C78FA6-1119-44BB-91ED-F9AAACEA8902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092EA2-F60D-4ADA-99EE-1577FDAE30DD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EE4C03-D878-4EA4-90B7-5181B2C09540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0CAEA-1A55-4A7F-9344-84420CC3FA58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D8A2F4-CA96-468D-912E-8649D1D206B4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BD6955-C4D4-4874-8AB0-F718DAF604B9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676628-5B82-40B0-8B17-D7F3881D0EC2}" type="slidenum">
              <a:rPr lang="en-US" altLang="it-IT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it-IT" sz="13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1363" y="2187575"/>
            <a:ext cx="8393112" cy="1508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1138" y="3989388"/>
            <a:ext cx="6913562" cy="180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2E32-4568-4857-9ED4-7E6A0AE02B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BD74-E266-4293-AC36-8F65E889D5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61213" y="282575"/>
            <a:ext cx="2220912" cy="60071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3713" y="282575"/>
            <a:ext cx="6515100" cy="60071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EB6B-8AB4-43FC-B308-36E8D74D234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EFF7-3F40-4718-B6A1-88D7A86930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8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9463" y="4524375"/>
            <a:ext cx="8394700" cy="1398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79463" y="2984500"/>
            <a:ext cx="8394700" cy="1539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B119-EC32-47EC-A1B3-22C32E51664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3713" y="1643063"/>
            <a:ext cx="4367212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3325" y="1643063"/>
            <a:ext cx="4368800" cy="4646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8F56A-3F7C-45FF-9F5D-5365CF1159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3713" y="1576388"/>
            <a:ext cx="4364037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713" y="2232025"/>
            <a:ext cx="4364037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6500" y="1576388"/>
            <a:ext cx="4365625" cy="655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6500" y="2232025"/>
            <a:ext cx="4365625" cy="4057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EE319-7563-419B-A4B1-0C088E105D1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0E53-CA52-4B1A-9AE2-A9389F37FA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4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B17D5-A12C-4524-8756-EB2B8344054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7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713" y="280988"/>
            <a:ext cx="3249612" cy="11922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60800" y="280988"/>
            <a:ext cx="5521325" cy="6008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713" y="1473200"/>
            <a:ext cx="3249612" cy="4816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D5B9-C3EB-4FAA-B5D6-17FB698D861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7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5163" y="4929188"/>
            <a:ext cx="5926137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35163" y="628650"/>
            <a:ext cx="5926137" cy="4224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35163" y="5510213"/>
            <a:ext cx="5926137" cy="827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9BB30-17F8-484A-998A-6F24B35143A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3713" y="282575"/>
            <a:ext cx="8888412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643063"/>
            <a:ext cx="8888412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3713" y="6411913"/>
            <a:ext cx="2305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75025" y="6411913"/>
            <a:ext cx="3125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7075" y="6411913"/>
            <a:ext cx="2305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BA6E0FC2-3964-426B-B5BD-C62143E7D31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667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 1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9725"/>
            <a:ext cx="921385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ttangolo 1"/>
          <p:cNvSpPr>
            <a:spLocks noChangeArrowheads="1"/>
          </p:cNvSpPr>
          <p:nvPr/>
        </p:nvSpPr>
        <p:spPr bwMode="auto">
          <a:xfrm>
            <a:off x="214313" y="6186488"/>
            <a:ext cx="5257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2052" name="CasellaDiTesto 2"/>
          <p:cNvSpPr txBox="1">
            <a:spLocks noChangeArrowheads="1"/>
          </p:cNvSpPr>
          <p:nvPr/>
        </p:nvSpPr>
        <p:spPr bwMode="auto">
          <a:xfrm>
            <a:off x="5091113" y="852488"/>
            <a:ext cx="236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>
                <a:solidFill>
                  <a:srgbClr val="FF0000"/>
                </a:solidFill>
              </a:rPr>
              <a:t>[Cr(NH</a:t>
            </a:r>
            <a:r>
              <a:rPr lang="it-IT" altLang="it-IT" sz="3200" baseline="-25000">
                <a:solidFill>
                  <a:srgbClr val="FF0000"/>
                </a:solidFill>
              </a:rPr>
              <a:t>3</a:t>
            </a:r>
            <a:r>
              <a:rPr lang="it-IT" altLang="it-IT" sz="3200">
                <a:solidFill>
                  <a:srgbClr val="FF0000"/>
                </a:solidFill>
              </a:rPr>
              <a:t>)</a:t>
            </a:r>
            <a:r>
              <a:rPr lang="it-IT" altLang="it-IT" sz="3200" baseline="-25000">
                <a:solidFill>
                  <a:srgbClr val="FF0000"/>
                </a:solidFill>
              </a:rPr>
              <a:t>6</a:t>
            </a:r>
            <a:r>
              <a:rPr lang="it-IT" altLang="it-IT" sz="3200">
                <a:solidFill>
                  <a:srgbClr val="FF0000"/>
                </a:solidFill>
              </a:rPr>
              <a:t>]</a:t>
            </a:r>
            <a:r>
              <a:rPr lang="it-IT" altLang="it-IT" sz="3200" baseline="3000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2053" name="Rettangolo 1"/>
          <p:cNvSpPr>
            <a:spLocks noChangeArrowheads="1"/>
          </p:cNvSpPr>
          <p:nvPr/>
        </p:nvSpPr>
        <p:spPr bwMode="auto">
          <a:xfrm>
            <a:off x="1441450" y="15367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numbered table pg 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612775"/>
            <a:ext cx="6113463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ttangolo 2"/>
          <p:cNvSpPr>
            <a:spLocks noChangeArrowheads="1"/>
          </p:cNvSpPr>
          <p:nvPr/>
        </p:nvSpPr>
        <p:spPr bwMode="auto">
          <a:xfrm>
            <a:off x="1814513" y="5957888"/>
            <a:ext cx="510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8196" name="CasellaDiTesto 2"/>
          <p:cNvSpPr txBox="1">
            <a:spLocks noChangeArrowheads="1"/>
          </p:cNvSpPr>
          <p:nvPr/>
        </p:nvSpPr>
        <p:spPr bwMode="auto">
          <a:xfrm>
            <a:off x="823913" y="800100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d</a:t>
            </a:r>
            <a:r>
              <a:rPr lang="it-IT" altLang="it-IT" sz="2800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21-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5838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ttangolo 1"/>
          <p:cNvSpPr>
            <a:spLocks noChangeArrowheads="1"/>
          </p:cNvSpPr>
          <p:nvPr/>
        </p:nvSpPr>
        <p:spPr bwMode="auto">
          <a:xfrm>
            <a:off x="0" y="0"/>
            <a:ext cx="1814513" cy="776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7172" name="CasellaDiTesto 2"/>
          <p:cNvSpPr txBox="1">
            <a:spLocks noChangeArrowheads="1"/>
          </p:cNvSpPr>
          <p:nvPr/>
        </p:nvSpPr>
        <p:spPr bwMode="auto">
          <a:xfrm>
            <a:off x="6310313" y="242888"/>
            <a:ext cx="303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d</a:t>
            </a:r>
            <a:r>
              <a:rPr lang="it-IT" altLang="it-IT" sz="2800" baseline="30000"/>
              <a:t>2 </a:t>
            </a:r>
            <a:r>
              <a:rPr lang="it-IT" altLang="it-IT" sz="2800"/>
              <a:t> = 45 microstati</a:t>
            </a:r>
            <a:endParaRPr lang="it-IT" altLang="it-IT" sz="2800" baseline="30000"/>
          </a:p>
        </p:txBody>
      </p:sp>
      <p:sp>
        <p:nvSpPr>
          <p:cNvPr id="7173" name="Rettangolo 3"/>
          <p:cNvSpPr>
            <a:spLocks noChangeArrowheads="1"/>
          </p:cNvSpPr>
          <p:nvPr/>
        </p:nvSpPr>
        <p:spPr bwMode="auto">
          <a:xfrm>
            <a:off x="0" y="6262688"/>
            <a:ext cx="9875838" cy="77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7174" name="CasellaDiTesto 1"/>
          <p:cNvSpPr txBox="1">
            <a:spLocks noChangeArrowheads="1"/>
          </p:cNvSpPr>
          <p:nvPr/>
        </p:nvSpPr>
        <p:spPr bwMode="auto">
          <a:xfrm>
            <a:off x="7072313" y="85248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Ti</a:t>
            </a:r>
            <a:r>
              <a:rPr lang="it-IT" altLang="it-IT" sz="2800" baseline="3000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tangolo 1"/>
          <p:cNvSpPr>
            <a:spLocks noChangeArrowheads="1"/>
          </p:cNvSpPr>
          <p:nvPr/>
        </p:nvSpPr>
        <p:spPr bwMode="auto">
          <a:xfrm>
            <a:off x="2347913" y="2224088"/>
            <a:ext cx="1657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/>
              <a:t>Ti</a:t>
            </a:r>
            <a:r>
              <a:rPr lang="it-IT" altLang="it-IT" sz="3200" baseline="30000"/>
              <a:t>2+</a:t>
            </a:r>
            <a:r>
              <a:rPr lang="it-IT" altLang="it-IT" sz="3200"/>
              <a:t>, 3</a:t>
            </a:r>
            <a:r>
              <a:rPr lang="it-IT" altLang="it-IT" sz="3200" i="1"/>
              <a:t>d</a:t>
            </a:r>
            <a:r>
              <a:rPr lang="it-IT" altLang="it-IT" sz="3200" i="1" baseline="30000"/>
              <a:t>2</a:t>
            </a:r>
            <a:endParaRPr lang="it-IT" altLang="it-IT" sz="3200"/>
          </a:p>
        </p:txBody>
      </p:sp>
      <p:sp>
        <p:nvSpPr>
          <p:cNvPr id="9219" name="CasellaDiTesto 2"/>
          <p:cNvSpPr txBox="1">
            <a:spLocks noChangeArrowheads="1"/>
          </p:cNvSpPr>
          <p:nvPr/>
        </p:nvSpPr>
        <p:spPr bwMode="auto">
          <a:xfrm>
            <a:off x="0" y="395288"/>
            <a:ext cx="98155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200"/>
              <a:t>Definizione del </a:t>
            </a:r>
            <a:r>
              <a:rPr lang="it-IT" altLang="it-IT" sz="3200" i="1"/>
              <a:t>ground term </a:t>
            </a:r>
            <a:r>
              <a:rPr lang="it-IT" altLang="it-IT" sz="3200"/>
              <a:t>secondo 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200"/>
              <a:t>regole di Hund</a:t>
            </a:r>
          </a:p>
        </p:txBody>
      </p:sp>
      <p:sp>
        <p:nvSpPr>
          <p:cNvPr id="9220" name="CasellaDiTesto 4"/>
          <p:cNvSpPr txBox="1">
            <a:spLocks noChangeArrowheads="1"/>
          </p:cNvSpPr>
          <p:nvPr/>
        </p:nvSpPr>
        <p:spPr bwMode="auto">
          <a:xfrm>
            <a:off x="2244725" y="3125788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/>
              <a:t>Mn</a:t>
            </a:r>
            <a:r>
              <a:rPr lang="it-IT" altLang="it-IT" sz="3200" baseline="30000"/>
              <a:t>2+</a:t>
            </a:r>
            <a:r>
              <a:rPr lang="it-IT" altLang="it-IT" sz="3200"/>
              <a:t>, 3d</a:t>
            </a:r>
            <a:r>
              <a:rPr lang="it-IT" altLang="it-IT" sz="3200" baseline="30000"/>
              <a:t>5</a:t>
            </a:r>
            <a:endParaRPr lang="it-IT" altLang="it-IT" sz="3200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014913" y="2300288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 b="1" baseline="30000">
                <a:solidFill>
                  <a:srgbClr val="FF0000"/>
                </a:solidFill>
              </a:rPr>
              <a:t>3</a:t>
            </a:r>
            <a:r>
              <a:rPr lang="it-IT" altLang="it-IT" sz="3200" b="1" i="1">
                <a:solidFill>
                  <a:srgbClr val="FF0000"/>
                </a:solidFill>
              </a:rPr>
              <a:t>F</a:t>
            </a:r>
            <a:endParaRPr lang="it-IT" altLang="it-IT" sz="320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032375" y="3138488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 b="1" baseline="30000">
                <a:solidFill>
                  <a:srgbClr val="FF0000"/>
                </a:solidFill>
              </a:rPr>
              <a:t>6</a:t>
            </a:r>
            <a:r>
              <a:rPr lang="it-IT" altLang="it-IT" sz="3200" b="1" i="1">
                <a:solidFill>
                  <a:srgbClr val="FF0000"/>
                </a:solidFill>
              </a:rPr>
              <a:t>S</a:t>
            </a:r>
            <a:endParaRPr lang="it-IT" altLang="it-IT" sz="320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027613" y="4129088"/>
            <a:ext cx="2057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 b="1" baseline="30000">
                <a:solidFill>
                  <a:srgbClr val="FF0000"/>
                </a:solidFill>
              </a:rPr>
              <a:t>4</a:t>
            </a:r>
            <a:r>
              <a:rPr lang="it-IT" altLang="it-IT" sz="3200" b="1" i="1">
                <a:solidFill>
                  <a:srgbClr val="FF0000"/>
                </a:solidFill>
              </a:rPr>
              <a:t>F</a:t>
            </a:r>
            <a:endParaRPr lang="it-IT" altLang="it-IT" sz="3200">
              <a:solidFill>
                <a:srgbClr val="FF0000"/>
              </a:solidFill>
            </a:endParaRPr>
          </a:p>
        </p:txBody>
      </p:sp>
      <p:sp>
        <p:nvSpPr>
          <p:cNvPr id="9224" name="CasellaDiTesto 9"/>
          <p:cNvSpPr txBox="1">
            <a:spLocks noChangeArrowheads="1"/>
          </p:cNvSpPr>
          <p:nvPr/>
        </p:nvSpPr>
        <p:spPr bwMode="auto">
          <a:xfrm>
            <a:off x="2227263" y="4052888"/>
            <a:ext cx="2254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/>
              <a:t>Cr</a:t>
            </a:r>
            <a:r>
              <a:rPr lang="it-IT" altLang="it-IT" sz="3200" baseline="30000"/>
              <a:t>3+</a:t>
            </a:r>
            <a:r>
              <a:rPr lang="it-IT" altLang="it-IT" sz="3200"/>
              <a:t>, 3d</a:t>
            </a:r>
            <a:r>
              <a:rPr lang="it-IT" altLang="it-IT" sz="3200" baseline="30000"/>
              <a:t>3</a:t>
            </a:r>
            <a:r>
              <a:rPr lang="it-IT" altLang="it-IT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 19-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" b="6222"/>
          <a:stretch/>
        </p:blipFill>
        <p:spPr bwMode="auto">
          <a:xfrm>
            <a:off x="5033963" y="169863"/>
            <a:ext cx="4686300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ttangolo 1"/>
          <p:cNvSpPr>
            <a:spLocks noChangeArrowheads="1"/>
          </p:cNvSpPr>
          <p:nvPr/>
        </p:nvSpPr>
        <p:spPr bwMode="auto">
          <a:xfrm>
            <a:off x="2592388" y="6415088"/>
            <a:ext cx="478472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52400" y="30163"/>
            <a:ext cx="509031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Parametri di </a:t>
            </a:r>
            <a:r>
              <a:rPr lang="it-IT" altLang="it-IT" sz="2800" dirty="0" err="1"/>
              <a:t>Racah</a:t>
            </a:r>
            <a:endParaRPr lang="it-IT" altLang="it-IT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dirty="0"/>
              <a:t>per il calcolo </a:t>
            </a:r>
            <a:r>
              <a:rPr lang="it-IT" alt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parametrizzato</a:t>
            </a:r>
            <a:r>
              <a:rPr lang="it-IT" altLang="it-IT" sz="2400" i="1" dirty="0"/>
              <a:t> della repulsione inter-elettronica in ogni termine </a:t>
            </a:r>
            <a:r>
              <a:rPr lang="it-IT" sz="2400" dirty="0"/>
              <a:t>di una </a:t>
            </a:r>
            <a:r>
              <a:rPr lang="it-IT" sz="2400" b="1" i="1" dirty="0"/>
              <a:t>configurazione elettronica </a:t>
            </a:r>
            <a:r>
              <a:rPr lang="it-IT" sz="2400" b="1" i="1" dirty="0" err="1"/>
              <a:t>d</a:t>
            </a:r>
            <a:r>
              <a:rPr lang="it-IT" sz="2400" b="1" i="1" baseline="30000" dirty="0" err="1"/>
              <a:t>n</a:t>
            </a:r>
            <a:r>
              <a:rPr lang="it-IT" sz="2400" i="1" dirty="0"/>
              <a:t> </a:t>
            </a:r>
            <a:r>
              <a:rPr lang="it-IT" altLang="it-IT" sz="2400" i="1" dirty="0" smtClean="0"/>
              <a:t>(</a:t>
            </a:r>
            <a:r>
              <a:rPr lang="it-IT" altLang="it-IT" sz="2400" i="1" dirty="0"/>
              <a:t>cioè delle energie dei termini</a:t>
            </a:r>
            <a:r>
              <a:rPr lang="it-IT" altLang="it-IT" sz="2400" i="1" dirty="0" smtClean="0"/>
              <a:t>). </a:t>
            </a:r>
            <a:r>
              <a:rPr lang="it-IT" altLang="it-IT" sz="2400" dirty="0" smtClean="0">
                <a:solidFill>
                  <a:srgbClr val="FF0000"/>
                </a:solidFill>
              </a:rPr>
              <a:t>Per d</a:t>
            </a:r>
            <a:r>
              <a:rPr lang="it-IT" altLang="it-IT" sz="2400" baseline="30000" dirty="0" smtClean="0">
                <a:solidFill>
                  <a:srgbClr val="FF0000"/>
                </a:solidFill>
              </a:rPr>
              <a:t>2</a:t>
            </a:r>
            <a:r>
              <a:rPr lang="it-IT" altLang="it-IT" sz="2400" dirty="0" smtClean="0">
                <a:solidFill>
                  <a:srgbClr val="FF0000"/>
                </a:solidFill>
              </a:rPr>
              <a:t>:</a:t>
            </a:r>
            <a:endParaRPr lang="it-IT" altLang="it-IT" sz="2400" dirty="0">
              <a:solidFill>
                <a:srgbClr val="FF0000"/>
              </a:solidFill>
            </a:endParaRPr>
          </a:p>
        </p:txBody>
      </p:sp>
      <p:sp>
        <p:nvSpPr>
          <p:cNvPr id="10245" name="CasellaDiTesto 1"/>
          <p:cNvSpPr txBox="1">
            <a:spLocks noChangeArrowheads="1"/>
          </p:cNvSpPr>
          <p:nvPr/>
        </p:nvSpPr>
        <p:spPr bwMode="auto">
          <a:xfrm>
            <a:off x="5928519" y="641508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Ti</a:t>
            </a:r>
            <a:r>
              <a:rPr lang="it-IT" altLang="it-IT" sz="2800" baseline="30000" dirty="0"/>
              <a:t>2+</a:t>
            </a:r>
          </a:p>
        </p:txBody>
      </p:sp>
      <p:grpSp>
        <p:nvGrpSpPr>
          <p:cNvPr id="4" name="Gruppo 5"/>
          <p:cNvGrpSpPr>
            <a:grpSpLocks/>
          </p:cNvGrpSpPr>
          <p:nvPr/>
        </p:nvGrpSpPr>
        <p:grpSpPr bwMode="auto">
          <a:xfrm>
            <a:off x="0" y="2222073"/>
            <a:ext cx="4556919" cy="3965208"/>
            <a:chOff x="139700" y="708431"/>
            <a:chExt cx="4556919" cy="32047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658813" y="708431"/>
              <a:ext cx="4037806" cy="16307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just" eaLnBrk="0" hangingPunct="0">
                <a:defRPr/>
              </a:pP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it-IT" sz="2000" b="1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S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) = 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+ 14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B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+ 7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C</a:t>
              </a:r>
              <a:endParaRPr lang="it-IT" sz="2000" b="1" dirty="0">
                <a:latin typeface="+mn-lt"/>
              </a:endParaRPr>
            </a:p>
            <a:p>
              <a:pPr algn="just" eaLnBrk="0" hangingPunct="0">
                <a:defRPr/>
              </a:pP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it-IT" sz="2000" b="1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) = 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+ 4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B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+ 2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C</a:t>
              </a:r>
              <a:endParaRPr lang="it-IT" sz="2000" b="1" dirty="0">
                <a:latin typeface="+mn-lt"/>
              </a:endParaRPr>
            </a:p>
            <a:p>
              <a:pPr algn="just" eaLnBrk="0" hangingPunct="0">
                <a:defRPr/>
              </a:pP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it-IT" sz="2000" b="1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) = 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– 3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B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+ 2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C</a:t>
              </a:r>
              <a:endParaRPr lang="it-IT" sz="2000" b="1" dirty="0">
                <a:latin typeface="+mn-lt"/>
              </a:endParaRPr>
            </a:p>
            <a:p>
              <a:pPr algn="just" eaLnBrk="0" hangingPunct="0">
                <a:defRPr/>
              </a:pP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it-IT" sz="2000" b="1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P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) = 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+ 7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B</a:t>
              </a:r>
              <a:endParaRPr lang="it-IT" sz="2000" b="1" dirty="0">
                <a:latin typeface="+mn-lt"/>
              </a:endParaRPr>
            </a:p>
            <a:p>
              <a:pPr algn="just" eaLnBrk="0" hangingPunct="0">
                <a:defRPr/>
              </a:pP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E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(</a:t>
              </a:r>
              <a:r>
                <a:rPr lang="it-IT" sz="2000" b="1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) = </a:t>
              </a:r>
              <a:r>
                <a:rPr lang="it-IT" sz="2000" b="1" i="1" dirty="0">
                  <a:latin typeface="+mn-lt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it-IT" sz="2000" b="1" dirty="0">
                  <a:latin typeface="+mn-lt"/>
                  <a:ea typeface="Calibri" pitchFamily="34" charset="0"/>
                  <a:cs typeface="Times New Roman" pitchFamily="18" charset="0"/>
                </a:rPr>
                <a:t> – </a:t>
              </a:r>
              <a:r>
                <a:rPr lang="it-IT" sz="2000" b="1" dirty="0" smtClean="0">
                  <a:latin typeface="+mn-lt"/>
                  <a:ea typeface="Calibri" pitchFamily="34" charset="0"/>
                  <a:cs typeface="Times New Roman" pitchFamily="18" charset="0"/>
                </a:rPr>
                <a:t>8</a:t>
              </a:r>
              <a:r>
                <a:rPr lang="it-IT" sz="2000" b="1" i="1" dirty="0" smtClean="0">
                  <a:latin typeface="+mn-lt"/>
                  <a:ea typeface="Calibri" pitchFamily="34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250" name="Rettangolo 3"/>
            <p:cNvSpPr>
              <a:spLocks noChangeArrowheads="1"/>
            </p:cNvSpPr>
            <p:nvPr/>
          </p:nvSpPr>
          <p:spPr bwMode="auto">
            <a:xfrm>
              <a:off x="1052513" y="2281238"/>
              <a:ext cx="9747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C</a:t>
              </a:r>
              <a:r>
                <a:rPr lang="it-IT" altLang="it-IT" sz="2000"/>
                <a:t> &gt; 5</a:t>
              </a:r>
              <a:r>
                <a:rPr lang="it-IT" altLang="it-IT" sz="2000" i="1"/>
                <a:t>B</a:t>
              </a:r>
              <a:endParaRPr lang="it-IT" altLang="it-IT" sz="200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0813" y="2681608"/>
              <a:ext cx="2944812" cy="4015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P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S</a:t>
              </a:r>
              <a:endParaRPr lang="it-IT" sz="2000" dirty="0">
                <a:latin typeface="+mn-lt"/>
              </a:endParaRPr>
            </a:p>
          </p:txBody>
        </p:sp>
        <p:sp>
          <p:nvSpPr>
            <p:cNvPr id="10252" name="Rettangolo 6"/>
            <p:cNvSpPr>
              <a:spLocks noChangeArrowheads="1"/>
            </p:cNvSpPr>
            <p:nvPr/>
          </p:nvSpPr>
          <p:spPr bwMode="auto">
            <a:xfrm>
              <a:off x="1077913" y="3143250"/>
              <a:ext cx="9747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i="1"/>
                <a:t>C</a:t>
              </a:r>
              <a:r>
                <a:rPr lang="it-IT" altLang="it-IT" sz="2000"/>
                <a:t> &lt; 5</a:t>
              </a:r>
              <a:r>
                <a:rPr lang="it-IT" altLang="it-IT" sz="2000" i="1"/>
                <a:t>B</a:t>
              </a:r>
              <a:endParaRPr lang="it-IT" altLang="it-IT" sz="20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39700" y="3513242"/>
              <a:ext cx="2813050" cy="39994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F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D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P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G</a:t>
              </a:r>
              <a:r>
                <a:rPr lang="it-IT" sz="2000" dirty="0">
                  <a:latin typeface="+mn-lt"/>
                  <a:ea typeface="Calibri" pitchFamily="34" charset="0"/>
                  <a:cs typeface="Times New Roman" pitchFamily="18" charset="0"/>
                </a:rPr>
                <a:t> &lt;  </a:t>
              </a:r>
              <a:r>
                <a:rPr lang="it-IT" sz="2000" baseline="30000" dirty="0">
                  <a:latin typeface="+mn-lt"/>
                  <a:ea typeface="Calibri" pitchFamily="34" charset="0"/>
                  <a:cs typeface="Times New Roman" pitchFamily="18" charset="0"/>
                </a:rPr>
                <a:t>1</a:t>
              </a:r>
              <a:r>
                <a:rPr lang="it-IT" sz="2000" i="1" dirty="0">
                  <a:latin typeface="+mn-lt"/>
                  <a:ea typeface="Calibri" pitchFamily="34" charset="0"/>
                  <a:cs typeface="Times New Roman" pitchFamily="18" charset="0"/>
                </a:rPr>
                <a:t>S</a:t>
              </a:r>
              <a:endParaRPr lang="it-IT" sz="2000" dirty="0">
                <a:latin typeface="+mn-lt"/>
              </a:endParaRPr>
            </a:p>
          </p:txBody>
        </p:sp>
      </p:grp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671513" y="4627849"/>
            <a:ext cx="958850" cy="5286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540544" y="5676332"/>
            <a:ext cx="960438" cy="5270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able 19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90525"/>
            <a:ext cx="901065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ttangolo 1"/>
          <p:cNvSpPr>
            <a:spLocks noChangeArrowheads="1"/>
          </p:cNvSpPr>
          <p:nvPr/>
        </p:nvSpPr>
        <p:spPr bwMode="auto">
          <a:xfrm>
            <a:off x="366713" y="6186488"/>
            <a:ext cx="487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 19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9863"/>
            <a:ext cx="48307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ttangolo 1"/>
          <p:cNvSpPr>
            <a:spLocks noChangeArrowheads="1"/>
          </p:cNvSpPr>
          <p:nvPr/>
        </p:nvSpPr>
        <p:spPr bwMode="auto">
          <a:xfrm>
            <a:off x="2424113" y="6415088"/>
            <a:ext cx="49307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ble 19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5" b="7912"/>
          <a:stretch>
            <a:fillRect/>
          </a:stretch>
        </p:blipFill>
        <p:spPr bwMode="auto">
          <a:xfrm>
            <a:off x="1661319" y="1081881"/>
            <a:ext cx="63976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sellaDiTesto 3"/>
          <p:cNvSpPr txBox="1">
            <a:spLocks noChangeArrowheads="1"/>
          </p:cNvSpPr>
          <p:nvPr/>
        </p:nvSpPr>
        <p:spPr bwMode="auto">
          <a:xfrm>
            <a:off x="214313" y="471488"/>
            <a:ext cx="952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Regole di selezione e intensità delle transizioni elettroniche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19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39725"/>
            <a:ext cx="921385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ttangolo 1"/>
          <p:cNvSpPr>
            <a:spLocks noChangeArrowheads="1"/>
          </p:cNvSpPr>
          <p:nvPr/>
        </p:nvSpPr>
        <p:spPr bwMode="auto">
          <a:xfrm>
            <a:off x="290513" y="6110288"/>
            <a:ext cx="5486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14340" name="CasellaDiTesto 2"/>
          <p:cNvSpPr txBox="1">
            <a:spLocks noChangeArrowheads="1"/>
          </p:cNvSpPr>
          <p:nvPr/>
        </p:nvSpPr>
        <p:spPr bwMode="auto">
          <a:xfrm>
            <a:off x="5091113" y="852488"/>
            <a:ext cx="236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>
                <a:solidFill>
                  <a:srgbClr val="FF0000"/>
                </a:solidFill>
              </a:rPr>
              <a:t>[Cr(NH</a:t>
            </a:r>
            <a:r>
              <a:rPr lang="it-IT" altLang="it-IT" sz="3200" baseline="-25000">
                <a:solidFill>
                  <a:srgbClr val="FF0000"/>
                </a:solidFill>
              </a:rPr>
              <a:t>3</a:t>
            </a:r>
            <a:r>
              <a:rPr lang="it-IT" altLang="it-IT" sz="3200">
                <a:solidFill>
                  <a:srgbClr val="FF0000"/>
                </a:solidFill>
              </a:rPr>
              <a:t>)</a:t>
            </a:r>
            <a:r>
              <a:rPr lang="it-IT" altLang="it-IT" sz="3200" baseline="-25000">
                <a:solidFill>
                  <a:srgbClr val="FF0000"/>
                </a:solidFill>
              </a:rPr>
              <a:t>6</a:t>
            </a:r>
            <a:r>
              <a:rPr lang="it-IT" altLang="it-IT" sz="3200">
                <a:solidFill>
                  <a:srgbClr val="FF0000"/>
                </a:solidFill>
              </a:rPr>
              <a:t>]</a:t>
            </a:r>
            <a:r>
              <a:rPr lang="it-IT" altLang="it-IT" sz="3200" baseline="30000">
                <a:solidFill>
                  <a:srgbClr val="FF0000"/>
                </a:solidFill>
              </a:rPr>
              <a:t>3+</a:t>
            </a:r>
          </a:p>
        </p:txBody>
      </p:sp>
      <p:sp>
        <p:nvSpPr>
          <p:cNvPr id="14341" name="Rettangolo 4"/>
          <p:cNvSpPr>
            <a:spLocks noChangeArrowheads="1"/>
          </p:cNvSpPr>
          <p:nvPr/>
        </p:nvSpPr>
        <p:spPr bwMode="auto">
          <a:xfrm>
            <a:off x="1433513" y="1614488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 19-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69863"/>
            <a:ext cx="493712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ttangolo 1"/>
          <p:cNvSpPr>
            <a:spLocks noChangeArrowheads="1"/>
          </p:cNvSpPr>
          <p:nvPr/>
        </p:nvSpPr>
        <p:spPr bwMode="auto">
          <a:xfrm>
            <a:off x="2468563" y="6338888"/>
            <a:ext cx="493712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15364" name="CasellaDiTesto 2"/>
          <p:cNvSpPr txBox="1">
            <a:spLocks noChangeArrowheads="1"/>
          </p:cNvSpPr>
          <p:nvPr/>
        </p:nvSpPr>
        <p:spPr bwMode="auto">
          <a:xfrm>
            <a:off x="5776913" y="28257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200">
                <a:solidFill>
                  <a:srgbClr val="FF0000"/>
                </a:solidFill>
              </a:rPr>
              <a:t>[Cr(NH</a:t>
            </a:r>
            <a:r>
              <a:rPr lang="it-IT" altLang="it-IT" sz="3200" baseline="-25000">
                <a:solidFill>
                  <a:srgbClr val="FF0000"/>
                </a:solidFill>
              </a:rPr>
              <a:t>3</a:t>
            </a:r>
            <a:r>
              <a:rPr lang="it-IT" altLang="it-IT" sz="3200">
                <a:solidFill>
                  <a:srgbClr val="FF0000"/>
                </a:solidFill>
              </a:rPr>
              <a:t>)</a:t>
            </a:r>
            <a:r>
              <a:rPr lang="it-IT" altLang="it-IT" sz="3200" baseline="-25000">
                <a:solidFill>
                  <a:srgbClr val="FF0000"/>
                </a:solidFill>
              </a:rPr>
              <a:t>5</a:t>
            </a:r>
            <a:r>
              <a:rPr lang="it-IT" altLang="it-IT" sz="3200">
                <a:solidFill>
                  <a:srgbClr val="FF0000"/>
                </a:solidFill>
              </a:rPr>
              <a:t>Cl]</a:t>
            </a:r>
            <a:r>
              <a:rPr lang="it-IT" altLang="it-IT" sz="3200" baseline="30000">
                <a:solidFill>
                  <a:srgbClr val="FF0000"/>
                </a:solidFill>
              </a:rPr>
              <a:t>2+</a:t>
            </a:r>
          </a:p>
        </p:txBody>
      </p:sp>
      <p:cxnSp>
        <p:nvCxnSpPr>
          <p:cNvPr id="3" name="Connettore 2 2"/>
          <p:cNvCxnSpPr>
            <a:cxnSpLocks noChangeShapeType="1"/>
          </p:cNvCxnSpPr>
          <p:nvPr/>
        </p:nvCxnSpPr>
        <p:spPr bwMode="auto">
          <a:xfrm>
            <a:off x="4024313" y="1766888"/>
            <a:ext cx="1905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032250" y="1252538"/>
            <a:ext cx="604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Cl</a:t>
            </a:r>
            <a:r>
              <a:rPr lang="it-IT" altLang="it-IT" sz="2800" baseline="30000"/>
              <a:t>-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5324475" y="1244600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I</a:t>
            </a:r>
            <a:r>
              <a:rPr lang="it-IT" altLang="it-IT" sz="28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 19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69863"/>
            <a:ext cx="46863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ttangolo 1"/>
          <p:cNvSpPr>
            <a:spLocks noChangeArrowheads="1"/>
          </p:cNvSpPr>
          <p:nvPr/>
        </p:nvSpPr>
        <p:spPr bwMode="auto">
          <a:xfrm>
            <a:off x="2424113" y="6338888"/>
            <a:ext cx="5334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16388" name="CasellaDiTesto 1"/>
          <p:cNvSpPr txBox="1">
            <a:spLocks noChangeArrowheads="1"/>
          </p:cNvSpPr>
          <p:nvPr/>
        </p:nvSpPr>
        <p:spPr bwMode="auto">
          <a:xfrm>
            <a:off x="4176713" y="700088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/>
              <a:t>LMCT dall’ossigeno al metallo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0863" y="1691481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Ogni</a:t>
            </a:r>
            <a:r>
              <a:rPr lang="it-IT" sz="2400" b="1" dirty="0" smtClean="0"/>
              <a:t>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microstato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/>
              <a:t>di una configurazione </a:t>
            </a:r>
            <a:r>
              <a:rPr lang="it-IT" sz="2400" dirty="0" smtClean="0"/>
              <a:t>elettronica rappresenta un modo in </a:t>
            </a:r>
            <a:r>
              <a:rPr lang="it-IT" sz="2400" dirty="0"/>
              <a:t>cui gli elettroni possono occupare gli </a:t>
            </a:r>
            <a:r>
              <a:rPr lang="it-IT" sz="2400" dirty="0" smtClean="0"/>
              <a:t>orbitali ed è caratterizzato dai valori del  </a:t>
            </a:r>
            <a:r>
              <a:rPr lang="it-IT" sz="2400" b="1" dirty="0" smtClean="0"/>
              <a:t>momento </a:t>
            </a:r>
            <a:r>
              <a:rPr lang="it-IT" sz="2400" b="1" dirty="0"/>
              <a:t>angolare orbitale totale </a:t>
            </a:r>
            <a:r>
              <a:rPr lang="it-IT" sz="2400" dirty="0" smtClean="0"/>
              <a:t>e del</a:t>
            </a:r>
            <a:r>
              <a:rPr lang="it-IT" sz="2400" b="1" dirty="0" smtClean="0"/>
              <a:t> </a:t>
            </a:r>
            <a:r>
              <a:rPr lang="it-IT" sz="2400" b="1" dirty="0"/>
              <a:t>momento angolare di spin totale</a:t>
            </a:r>
            <a:r>
              <a:rPr lang="it-IT" sz="2400" dirty="0"/>
              <a:t>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0863" y="367268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Raggruppando insieme </a:t>
            </a:r>
            <a:r>
              <a:rPr lang="it-IT" sz="2400" dirty="0" err="1"/>
              <a:t>microstati</a:t>
            </a:r>
            <a:r>
              <a:rPr lang="it-IT" sz="2400" dirty="0"/>
              <a:t> di uguale energia si ottengono i cosiddetti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termini</a:t>
            </a:r>
            <a:r>
              <a:rPr lang="it-IT" sz="2400" dirty="0"/>
              <a:t>, che sono dei </a:t>
            </a:r>
            <a:r>
              <a:rPr lang="it-IT" sz="2400" b="1" dirty="0"/>
              <a:t>livelli di energia distinguibili spettroscopicamente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18419" y="39608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Microstati</a:t>
            </a:r>
            <a:r>
              <a:rPr lang="it-IT" sz="3200" dirty="0" smtClean="0"/>
              <a:t> e Termini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85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gure 18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727075"/>
            <a:ext cx="5634037" cy="620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ttangolo 1"/>
          <p:cNvSpPr>
            <a:spLocks noChangeArrowheads="1"/>
          </p:cNvSpPr>
          <p:nvPr/>
        </p:nvSpPr>
        <p:spPr bwMode="auto">
          <a:xfrm>
            <a:off x="1662113" y="6338888"/>
            <a:ext cx="4876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17412" name="CasellaDiTesto 3"/>
          <p:cNvSpPr txBox="1">
            <a:spLocks noChangeArrowheads="1"/>
          </p:cNvSpPr>
          <p:nvPr/>
        </p:nvSpPr>
        <p:spPr bwMode="auto">
          <a:xfrm>
            <a:off x="290513" y="182563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2800"/>
              <a:t>Correlazione fra </a:t>
            </a:r>
            <a:r>
              <a:rPr lang="it-IT" altLang="it-IT" sz="2800">
                <a:latin typeface="Symbol" pitchFamily="18" charset="2"/>
              </a:rPr>
              <a:t>l</a:t>
            </a:r>
            <a:r>
              <a:rPr lang="it-IT" altLang="it-IT" sz="2800"/>
              <a:t> LMCT  e potenziale redox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external file that holds a picture, illustration, etc.&#10;Object name is nihms754160f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20" r="27752" b="-921"/>
          <a:stretch/>
        </p:blipFill>
        <p:spPr bwMode="auto">
          <a:xfrm>
            <a:off x="2347119" y="1843088"/>
            <a:ext cx="5760000" cy="35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1"/>
          <p:cNvSpPr txBox="1">
            <a:spLocks noChangeArrowheads="1"/>
          </p:cNvSpPr>
          <p:nvPr/>
        </p:nvSpPr>
        <p:spPr bwMode="auto">
          <a:xfrm>
            <a:off x="366713" y="395288"/>
            <a:ext cx="8839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Diagrammi semplificati degli MO di frontiera e degli stati di [Ru(bpy)</a:t>
            </a:r>
            <a:r>
              <a:rPr lang="it-IT" altLang="it-IT" sz="2000" baseline="-25000"/>
              <a:t>3</a:t>
            </a:r>
            <a:r>
              <a:rPr lang="it-IT" altLang="it-IT" sz="2000"/>
              <a:t>]</a:t>
            </a:r>
            <a:r>
              <a:rPr lang="it-IT" altLang="it-IT" sz="2000" baseline="30000"/>
              <a:t>2+</a:t>
            </a:r>
            <a:r>
              <a:rPr lang="it-IT" altLang="it-IT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82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45509"/>
          <a:stretch>
            <a:fillRect/>
          </a:stretch>
        </p:blipFill>
        <p:spPr bwMode="auto">
          <a:xfrm>
            <a:off x="138113" y="147638"/>
            <a:ext cx="3563937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890838"/>
            <a:ext cx="6683375" cy="40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structure 19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b="19530"/>
          <a:stretch>
            <a:fillRect/>
          </a:stretch>
        </p:blipFill>
        <p:spPr bwMode="auto">
          <a:xfrm>
            <a:off x="5547519" y="463551"/>
            <a:ext cx="258127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19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69863"/>
            <a:ext cx="48307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ttangolo 1"/>
          <p:cNvSpPr>
            <a:spLocks noChangeArrowheads="1"/>
          </p:cNvSpPr>
          <p:nvPr/>
        </p:nvSpPr>
        <p:spPr bwMode="auto">
          <a:xfrm>
            <a:off x="2524125" y="6415088"/>
            <a:ext cx="4929188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371475"/>
            <a:ext cx="557212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sellaDiTesto 1"/>
          <p:cNvSpPr txBox="1">
            <a:spLocks noChangeArrowheads="1"/>
          </p:cNvSpPr>
          <p:nvPr/>
        </p:nvSpPr>
        <p:spPr bwMode="auto">
          <a:xfrm>
            <a:off x="138113" y="85248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70C0"/>
                </a:solidFill>
              </a:rPr>
              <a:t>[RuCl</a:t>
            </a:r>
            <a:r>
              <a:rPr lang="it-IT" altLang="it-IT" sz="2400" baseline="-25000">
                <a:solidFill>
                  <a:srgbClr val="0070C0"/>
                </a:solidFill>
              </a:rPr>
              <a:t>4</a:t>
            </a:r>
            <a:r>
              <a:rPr lang="it-IT" altLang="it-IT" sz="2400">
                <a:solidFill>
                  <a:srgbClr val="0070C0"/>
                </a:solidFill>
              </a:rPr>
              <a:t>(dmso)</a:t>
            </a:r>
            <a:r>
              <a:rPr lang="it-IT" altLang="it-IT" sz="2400" baseline="-25000">
                <a:solidFill>
                  <a:srgbClr val="0070C0"/>
                </a:solidFill>
              </a:rPr>
              <a:t>2</a:t>
            </a:r>
            <a:r>
              <a:rPr lang="it-IT" altLang="it-IT" sz="2400">
                <a:solidFill>
                  <a:srgbClr val="0070C0"/>
                </a:solidFill>
              </a:rPr>
              <a:t>]</a:t>
            </a:r>
            <a:r>
              <a:rPr lang="it-IT" altLang="it-IT" sz="2400" baseline="3000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20484" name="CasellaDiTesto 3"/>
          <p:cNvSpPr txBox="1">
            <a:spLocks noChangeArrowheads="1"/>
          </p:cNvSpPr>
          <p:nvPr/>
        </p:nvSpPr>
        <p:spPr bwMode="auto">
          <a:xfrm>
            <a:off x="6848475" y="1314450"/>
            <a:ext cx="3033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[RuCl</a:t>
            </a:r>
            <a:r>
              <a:rPr lang="it-IT" altLang="it-IT" sz="2400" baseline="-25000">
                <a:solidFill>
                  <a:srgbClr val="FF0000"/>
                </a:solidFill>
              </a:rPr>
              <a:t>4</a:t>
            </a:r>
            <a:r>
              <a:rPr lang="it-IT" altLang="it-IT" sz="2400">
                <a:solidFill>
                  <a:srgbClr val="FF0000"/>
                </a:solidFill>
              </a:rPr>
              <a:t>(dmso)(CO)]</a:t>
            </a:r>
            <a:r>
              <a:rPr lang="it-IT" altLang="it-IT" sz="2400" baseline="300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485" name="Connettore 2 4"/>
          <p:cNvCxnSpPr>
            <a:cxnSpLocks noChangeShapeType="1"/>
          </p:cNvCxnSpPr>
          <p:nvPr/>
        </p:nvCxnSpPr>
        <p:spPr bwMode="auto">
          <a:xfrm>
            <a:off x="2043113" y="1385888"/>
            <a:ext cx="2514600" cy="1295400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6" name="Connettore 2 8"/>
          <p:cNvCxnSpPr>
            <a:cxnSpLocks noChangeShapeType="1"/>
          </p:cNvCxnSpPr>
          <p:nvPr/>
        </p:nvCxnSpPr>
        <p:spPr bwMode="auto">
          <a:xfrm flipH="1">
            <a:off x="5929313" y="1776413"/>
            <a:ext cx="1219200" cy="9048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329113" y="776288"/>
            <a:ext cx="19812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900"/>
              <a:t>CT Cl</a:t>
            </a:r>
            <a:r>
              <a:rPr lang="it-IT" altLang="it-IT" sz="1900" baseline="30000"/>
              <a:t>-</a:t>
            </a:r>
            <a:r>
              <a:rPr lang="it-IT" altLang="it-IT" sz="1900"/>
              <a:t> → Ru(III)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F:\Powerpoint\Pe_Uk\PE124-Housecraft\Final files\3rd Round\S1-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3" r="2451" b="13580"/>
          <a:stretch>
            <a:fillRect/>
          </a:stretch>
        </p:blipFill>
        <p:spPr bwMode="auto">
          <a:xfrm>
            <a:off x="2805113" y="166688"/>
            <a:ext cx="4138612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ttangolo 1"/>
          <p:cNvSpPr>
            <a:spLocks noChangeArrowheads="1"/>
          </p:cNvSpPr>
          <p:nvPr/>
        </p:nvSpPr>
        <p:spPr bwMode="auto">
          <a:xfrm>
            <a:off x="0" y="0"/>
            <a:ext cx="1662113" cy="776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  <p:sp>
        <p:nvSpPr>
          <p:cNvPr id="3076" name="Rettangolo 2"/>
          <p:cNvSpPr>
            <a:spLocks noChangeArrowheads="1"/>
          </p:cNvSpPr>
          <p:nvPr/>
        </p:nvSpPr>
        <p:spPr bwMode="auto">
          <a:xfrm>
            <a:off x="0" y="6034088"/>
            <a:ext cx="9875838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471488"/>
            <a:ext cx="38735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2"/>
          <p:cNvSpPr txBox="1">
            <a:spLocks noChangeArrowheads="1"/>
          </p:cNvSpPr>
          <p:nvPr/>
        </p:nvSpPr>
        <p:spPr bwMode="auto">
          <a:xfrm>
            <a:off x="214313" y="1081088"/>
            <a:ext cx="9448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/>
              <a:t>Il termine con la più elevata molteplicità di spin ha l’energia minore.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/>
              <a:t>Se due o più termini hanno la stessa molteplicità di spin (e.g. </a:t>
            </a:r>
            <a:r>
              <a:rPr lang="it-IT" altLang="it-IT" sz="2400" baseline="30000"/>
              <a:t>3</a:t>
            </a:r>
            <a:r>
              <a:rPr lang="it-IT" altLang="it-IT" sz="2400" i="1"/>
              <a:t>F</a:t>
            </a:r>
            <a:r>
              <a:rPr lang="it-IT" altLang="it-IT" sz="2400"/>
              <a:t> e </a:t>
            </a:r>
            <a:r>
              <a:rPr lang="it-IT" altLang="it-IT" sz="2400" baseline="30000"/>
              <a:t>3</a:t>
            </a:r>
            <a:r>
              <a:rPr lang="it-IT" altLang="it-IT" sz="2400" i="1"/>
              <a:t>P</a:t>
            </a:r>
            <a:r>
              <a:rPr lang="it-IT" altLang="it-IT" sz="2400"/>
              <a:t>), il termine con il più alto valore di </a:t>
            </a:r>
            <a:r>
              <a:rPr lang="it-IT" altLang="it-IT" sz="2400" i="1"/>
              <a:t>L</a:t>
            </a:r>
            <a:r>
              <a:rPr lang="it-IT" altLang="it-IT" sz="2400"/>
              <a:t> ha energia minore (e.g. </a:t>
            </a:r>
            <a:r>
              <a:rPr lang="it-IT" altLang="it-IT" sz="2400" baseline="30000"/>
              <a:t>3</a:t>
            </a:r>
            <a:r>
              <a:rPr lang="it-IT" altLang="it-IT" sz="2400" i="1"/>
              <a:t>F</a:t>
            </a:r>
            <a:r>
              <a:rPr lang="it-IT" altLang="it-IT" sz="2400"/>
              <a:t> ha energia inferiore a </a:t>
            </a:r>
            <a:r>
              <a:rPr lang="it-IT" altLang="it-IT" sz="2400" baseline="30000"/>
              <a:t>3</a:t>
            </a:r>
            <a:r>
              <a:rPr lang="it-IT" altLang="it-IT" sz="2400" i="1"/>
              <a:t>P</a:t>
            </a:r>
            <a:r>
              <a:rPr lang="it-IT" altLang="it-IT" sz="2400"/>
              <a:t>). In realtà questa seconda regola funziona bene solo per trovare il </a:t>
            </a:r>
            <a:r>
              <a:rPr lang="it-IT" altLang="it-IT" sz="2400" b="1" i="1"/>
              <a:t>ground term</a:t>
            </a:r>
            <a:r>
              <a:rPr lang="it-IT" altLang="it-IT" sz="2400"/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400"/>
              <a:t>Per termini con la stessa molteplicità di spin e lo stesso valore di </a:t>
            </a:r>
            <a:r>
              <a:rPr lang="it-IT" altLang="it-IT" sz="2400" i="1"/>
              <a:t>L</a:t>
            </a:r>
            <a:r>
              <a:rPr lang="it-IT" altLang="it-IT" sz="2400"/>
              <a:t> (e.g. </a:t>
            </a:r>
            <a:r>
              <a:rPr lang="it-IT" altLang="it-IT" sz="2400" baseline="30000"/>
              <a:t>3</a:t>
            </a:r>
            <a:r>
              <a:rPr lang="it-IT" altLang="it-IT" sz="2400" i="1"/>
              <a:t>P</a:t>
            </a:r>
            <a:r>
              <a:rPr lang="it-IT" altLang="it-IT" sz="2400" baseline="-25000"/>
              <a:t>0</a:t>
            </a:r>
            <a:r>
              <a:rPr lang="it-IT" altLang="it-IT" sz="2400"/>
              <a:t> e </a:t>
            </a:r>
            <a:r>
              <a:rPr lang="it-IT" altLang="it-IT" sz="2400" baseline="30000"/>
              <a:t>3</a:t>
            </a:r>
            <a:r>
              <a:rPr lang="it-IT" altLang="it-IT" sz="2400" i="1"/>
              <a:t>P</a:t>
            </a:r>
            <a:r>
              <a:rPr lang="it-IT" altLang="it-IT" sz="2400" baseline="-25000"/>
              <a:t>1</a:t>
            </a:r>
            <a:r>
              <a:rPr lang="it-IT" altLang="it-IT" sz="2400"/>
              <a:t>) </a:t>
            </a:r>
            <a:r>
              <a:rPr lang="it-IT" altLang="it-IT" sz="2400">
                <a:solidFill>
                  <a:srgbClr val="FF0000"/>
                </a:solidFill>
              </a:rPr>
              <a:t>se il sotto-livello è meno che mezzo pieno </a:t>
            </a:r>
            <a:r>
              <a:rPr lang="it-IT" altLang="it-IT" sz="2400"/>
              <a:t>(e.g. </a:t>
            </a:r>
            <a:r>
              <a:rPr lang="it-IT" altLang="it-IT" sz="2400" i="1"/>
              <a:t>p</a:t>
            </a:r>
            <a:r>
              <a:rPr lang="it-IT" altLang="it-IT" sz="2400" baseline="30000"/>
              <a:t>2</a:t>
            </a:r>
            <a:r>
              <a:rPr lang="it-IT" altLang="it-IT" sz="2400"/>
              <a:t>) il livello più basso in energia è quello con il più piccolo valore di </a:t>
            </a:r>
            <a:r>
              <a:rPr lang="it-IT" altLang="it-IT" sz="2400" i="1"/>
              <a:t>J</a:t>
            </a:r>
            <a:r>
              <a:rPr lang="it-IT" altLang="it-IT" sz="2400"/>
              <a:t>, mentre </a:t>
            </a:r>
            <a:r>
              <a:rPr lang="it-IT" altLang="it-IT" sz="2400">
                <a:solidFill>
                  <a:srgbClr val="FF0000"/>
                </a:solidFill>
              </a:rPr>
              <a:t>se il sotto-livello è più che mezzo pieno </a:t>
            </a:r>
            <a:r>
              <a:rPr lang="it-IT" altLang="it-IT" sz="2400"/>
              <a:t>(e.g. </a:t>
            </a:r>
            <a:r>
              <a:rPr lang="it-IT" altLang="it-IT" sz="2400" i="1"/>
              <a:t>p</a:t>
            </a:r>
            <a:r>
              <a:rPr lang="it-IT" altLang="it-IT" sz="2400" baseline="30000"/>
              <a:t>4</a:t>
            </a:r>
            <a:r>
              <a:rPr lang="it-IT" altLang="it-IT" sz="2400"/>
              <a:t>) il livello più stabile è quello con il più alto valore di </a:t>
            </a:r>
            <a:r>
              <a:rPr lang="it-IT" altLang="it-IT" sz="2400" i="1"/>
              <a:t>J</a:t>
            </a:r>
            <a:r>
              <a:rPr lang="it-IT" altLang="it-IT" sz="2400"/>
              <a:t>. Se il sotto-livello è mezzo pieno con la massima molteplicità di spin (e.g. </a:t>
            </a:r>
            <a:r>
              <a:rPr lang="it-IT" altLang="it-IT" sz="2400" i="1"/>
              <a:t>p</a:t>
            </a:r>
            <a:r>
              <a:rPr lang="it-IT" altLang="it-IT" sz="2400" baseline="30000"/>
              <a:t>3</a:t>
            </a:r>
            <a:r>
              <a:rPr lang="it-IT" altLang="it-IT" sz="2400"/>
              <a:t> con </a:t>
            </a:r>
            <a:r>
              <a:rPr lang="it-IT" altLang="it-IT" sz="2400" i="1"/>
              <a:t>S</a:t>
            </a:r>
            <a:r>
              <a:rPr lang="it-IT" altLang="it-IT" sz="2400"/>
              <a:t> = 3/2), </a:t>
            </a:r>
            <a:r>
              <a:rPr lang="it-IT" altLang="it-IT" sz="2400" i="1"/>
              <a:t>L</a:t>
            </a:r>
            <a:r>
              <a:rPr lang="it-IT" altLang="it-IT" sz="2400"/>
              <a:t> deve essere 0, e </a:t>
            </a:r>
            <a:r>
              <a:rPr lang="it-IT" altLang="it-IT" sz="2400" i="1"/>
              <a:t>J</a:t>
            </a:r>
            <a:r>
              <a:rPr lang="it-IT" altLang="it-IT" sz="2400"/>
              <a:t> = </a:t>
            </a:r>
            <a:r>
              <a:rPr lang="it-IT" altLang="it-IT" sz="2400" i="1"/>
              <a:t>S</a:t>
            </a:r>
            <a:r>
              <a:rPr lang="it-IT" altLang="it-IT" sz="2400"/>
              <a:t> (</a:t>
            </a:r>
            <a:r>
              <a:rPr lang="it-IT" altLang="it-IT" sz="2400" b="1"/>
              <a:t>serie di Clebsch-Gordan</a:t>
            </a:r>
            <a:r>
              <a:rPr lang="it-IT" altLang="it-IT" sz="2400"/>
              <a:t>).</a:t>
            </a:r>
          </a:p>
        </p:txBody>
      </p:sp>
      <p:sp>
        <p:nvSpPr>
          <p:cNvPr id="5123" name="CasellaDiTesto 3"/>
          <p:cNvSpPr txBox="1">
            <a:spLocks noChangeArrowheads="1"/>
          </p:cNvSpPr>
          <p:nvPr/>
        </p:nvSpPr>
        <p:spPr bwMode="auto">
          <a:xfrm>
            <a:off x="747713" y="242888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/>
              <a:t>Regole di Hund per le energie dei termini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213519" y="2910681"/>
            <a:ext cx="49371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/>
              <a:t>numero di </a:t>
            </a:r>
            <a:r>
              <a:rPr lang="it-IT" altLang="it-IT" sz="2800" dirty="0" err="1"/>
              <a:t>microstati</a:t>
            </a:r>
            <a:r>
              <a:rPr lang="it-IT" altLang="it-IT" sz="2800" dirty="0"/>
              <a:t> per </a:t>
            </a:r>
            <a:r>
              <a:rPr lang="it-IT" altLang="it-IT" sz="2800" i="1" dirty="0"/>
              <a:t>x</a:t>
            </a:r>
            <a:r>
              <a:rPr lang="it-IT" altLang="it-IT" sz="2800" dirty="0"/>
              <a:t> elettroni in un guscio con numero quantico angolare </a:t>
            </a:r>
            <a:r>
              <a:rPr lang="it-IT" altLang="it-IT" sz="2800" i="1" dirty="0"/>
              <a:t>l</a:t>
            </a:r>
            <a:r>
              <a:rPr lang="it-IT" altLang="it-IT" sz="28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3020903"/>
            <a:ext cx="4813644" cy="116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863600"/>
            <a:ext cx="62484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7112000" y="5805488"/>
            <a:ext cx="2133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900">
                <a:solidFill>
                  <a:srgbClr val="FF0000"/>
                </a:solidFill>
              </a:rPr>
              <a:t>Accoppiamento di Russell-Saunders</a:t>
            </a:r>
          </a:p>
        </p:txBody>
      </p:sp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7662863" y="3128963"/>
            <a:ext cx="171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aseline="30000"/>
              <a:t>4</a:t>
            </a:r>
            <a:r>
              <a:rPr lang="it-IT" altLang="it-IT" sz="2800" i="1"/>
              <a:t>S</a:t>
            </a:r>
            <a:r>
              <a:rPr lang="it-IT" altLang="it-IT" sz="2800"/>
              <a:t>, </a:t>
            </a:r>
            <a:r>
              <a:rPr lang="it-IT" altLang="it-IT" sz="2800" baseline="30000"/>
              <a:t>2</a:t>
            </a:r>
            <a:r>
              <a:rPr lang="it-IT" altLang="it-IT" sz="2800" i="1"/>
              <a:t>P</a:t>
            </a:r>
            <a:r>
              <a:rPr lang="it-IT" altLang="it-IT" sz="2800"/>
              <a:t>, </a:t>
            </a:r>
            <a:r>
              <a:rPr lang="it-IT" altLang="it-IT" sz="2800" baseline="30000"/>
              <a:t>2</a:t>
            </a:r>
            <a:r>
              <a:rPr lang="it-IT" altLang="it-IT" sz="2800" i="1"/>
              <a:t>D</a:t>
            </a:r>
            <a:endParaRPr lang="it-IT" altLang="it-IT" sz="2800"/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8262938" y="2605088"/>
            <a:ext cx="51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/>
              <a:t>p</a:t>
            </a:r>
            <a:r>
              <a:rPr lang="it-IT" altLang="it-IT" sz="2800" baseline="30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94242"/>
              </p:ext>
            </p:extLst>
          </p:nvPr>
        </p:nvGraphicFramePr>
        <p:xfrm>
          <a:off x="1585119" y="319881"/>
          <a:ext cx="6583896" cy="1705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2987"/>
                <a:gridCol w="822987"/>
                <a:gridCol w="822987"/>
                <a:gridCol w="822987"/>
                <a:gridCol w="822987"/>
                <a:gridCol w="822987"/>
                <a:gridCol w="822987"/>
                <a:gridCol w="82298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r>
                        <a:rPr lang="it-IT" sz="1600" dirty="0">
                          <a:effectLst/>
                        </a:rPr>
                        <a:t> = +2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r>
                        <a:rPr lang="it-IT" sz="1600" dirty="0">
                          <a:effectLst/>
                        </a:rPr>
                        <a:t> = +1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r>
                        <a:rPr lang="it-IT" sz="1600" dirty="0">
                          <a:effectLst/>
                        </a:rPr>
                        <a:t> = 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r>
                        <a:rPr lang="it-IT" sz="1600" dirty="0">
                          <a:effectLst/>
                        </a:rPr>
                        <a:t> = –1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r>
                        <a:rPr lang="it-IT" sz="1600" dirty="0">
                          <a:effectLst/>
                        </a:rPr>
                        <a:t> = –2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L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</a:t>
                      </a:r>
                      <a:r>
                        <a:rPr lang="it-IT" sz="1600" baseline="-25000" dirty="0">
                          <a:effectLst/>
                        </a:rPr>
                        <a:t>S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↑↓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↑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↓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2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08919" y="929481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Configurazione d</a:t>
            </a:r>
            <a:r>
              <a:rPr lang="it-IT" sz="3200" baseline="30000" dirty="0" smtClean="0"/>
              <a:t>2</a:t>
            </a:r>
            <a:endParaRPr lang="it-IT" sz="3200" dirty="0" smtClean="0"/>
          </a:p>
          <a:p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0319" y="1782330"/>
            <a:ext cx="6934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aseline="30000" dirty="0"/>
              <a:t>3</a:t>
            </a:r>
            <a:r>
              <a:rPr lang="it-IT" sz="3200" i="1" dirty="0"/>
              <a:t>F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P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G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D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S</a:t>
            </a:r>
            <a:endParaRPr lang="it-IT" sz="3200" dirty="0"/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5919" y="3748881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30000" dirty="0"/>
              <a:t>3</a:t>
            </a:r>
            <a:r>
              <a:rPr lang="it-IT" sz="3200" i="1" dirty="0"/>
              <a:t>F</a:t>
            </a:r>
            <a:r>
              <a:rPr lang="it-IT" sz="3200" baseline="-25000" dirty="0"/>
              <a:t>2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F</a:t>
            </a:r>
            <a:r>
              <a:rPr lang="it-IT" sz="3200" baseline="-25000" dirty="0"/>
              <a:t>3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F</a:t>
            </a:r>
            <a:r>
              <a:rPr lang="it-IT" sz="3200" baseline="-25000" dirty="0"/>
              <a:t>4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P</a:t>
            </a:r>
            <a:r>
              <a:rPr lang="it-IT" sz="3200" baseline="-25000" dirty="0"/>
              <a:t>0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P</a:t>
            </a:r>
            <a:r>
              <a:rPr lang="it-IT" sz="3200" baseline="-25000" dirty="0"/>
              <a:t>1</a:t>
            </a:r>
            <a:r>
              <a:rPr lang="it-IT" sz="3200" dirty="0"/>
              <a:t> &lt; </a:t>
            </a:r>
            <a:r>
              <a:rPr lang="it-IT" sz="3200" baseline="30000" dirty="0"/>
              <a:t>3</a:t>
            </a:r>
            <a:r>
              <a:rPr lang="it-IT" sz="3200" i="1" dirty="0"/>
              <a:t>P</a:t>
            </a:r>
            <a:r>
              <a:rPr lang="it-IT" sz="3200" baseline="-25000" dirty="0"/>
              <a:t>2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G</a:t>
            </a:r>
            <a:r>
              <a:rPr lang="it-IT" sz="3200" baseline="-25000" dirty="0"/>
              <a:t>4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D</a:t>
            </a:r>
            <a:r>
              <a:rPr lang="it-IT" sz="3200" baseline="-25000" dirty="0"/>
              <a:t>2</a:t>
            </a:r>
            <a:r>
              <a:rPr lang="it-IT" sz="3200" dirty="0"/>
              <a:t> &lt; </a:t>
            </a:r>
            <a:r>
              <a:rPr lang="it-IT" sz="3200" baseline="30000" dirty="0"/>
              <a:t>1</a:t>
            </a:r>
            <a:r>
              <a:rPr lang="it-IT" sz="3200" i="1" dirty="0"/>
              <a:t>S</a:t>
            </a:r>
            <a:r>
              <a:rPr lang="it-IT" sz="3200" baseline="-25000" dirty="0"/>
              <a:t>0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19126" y="3106271"/>
            <a:ext cx="526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 accoppiamento spin-orbita: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899016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637</Words>
  <Application>Microsoft Office PowerPoint</Application>
  <PresentationFormat>Personalizzato</PresentationFormat>
  <Paragraphs>198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Default Design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laserwords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laser</dc:creator>
  <cp:lastModifiedBy>Enzo Alessio</cp:lastModifiedBy>
  <cp:revision>207</cp:revision>
  <dcterms:created xsi:type="dcterms:W3CDTF">2007-11-05T12:29:43Z</dcterms:created>
  <dcterms:modified xsi:type="dcterms:W3CDTF">2020-11-17T14:34:25Z</dcterms:modified>
</cp:coreProperties>
</file>