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386" r:id="rId3"/>
    <p:sldId id="296" r:id="rId4"/>
    <p:sldId id="295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5" r:id="rId23"/>
    <p:sldId id="348" r:id="rId24"/>
    <p:sldId id="314" r:id="rId25"/>
    <p:sldId id="316" r:id="rId26"/>
    <p:sldId id="338" r:id="rId27"/>
    <p:sldId id="339" r:id="rId28"/>
    <p:sldId id="340" r:id="rId29"/>
    <p:sldId id="341" r:id="rId30"/>
    <p:sldId id="384" r:id="rId31"/>
    <p:sldId id="342" r:id="rId32"/>
    <p:sldId id="345" r:id="rId33"/>
    <p:sldId id="346" r:id="rId34"/>
    <p:sldId id="347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ADONATO ROSANDRA [PHD0700043]" userId="5bd1353f-96bc-4c1c-a9fe-da20562923f2" providerId="ADAL" clId="{39EFD3D2-893B-DF46-AE19-2C5FFA5031AC}"/>
    <pc:docChg chg="undo custSel addSld delSld">
      <pc:chgData name="COLADONATO ROSANDRA [PHD0700043]" userId="5bd1353f-96bc-4c1c-a9fe-da20562923f2" providerId="ADAL" clId="{39EFD3D2-893B-DF46-AE19-2C5FFA5031AC}" dt="2020-11-19T09:01:21.582" v="3" actId="2696"/>
      <pc:docMkLst>
        <pc:docMk/>
      </pc:docMkLst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656055731" sldId="256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68980164" sldId="257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664227" sldId="258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820431268" sldId="259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729446754" sldId="260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634867602" sldId="261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805949549" sldId="262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287474196" sldId="263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526767733" sldId="264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805949549" sldId="266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491941468" sldId="267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380516089" sldId="268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411747421" sldId="269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521684703" sldId="270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765421378" sldId="271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284126823" sldId="272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087159405" sldId="273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768341854" sldId="274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239768635" sldId="275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4174595689" sldId="276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22335940" sldId="278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380681628" sldId="279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476053041" sldId="280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461810072" sldId="282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4264324477" sldId="283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141896943" sldId="284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791147094" sldId="285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4141176917" sldId="286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596233042" sldId="287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646580317" sldId="288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301784143" sldId="289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577016083" sldId="290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420015125" sldId="291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206445477" sldId="292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558378726" sldId="293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4026450445" sldId="294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775310441" sldId="317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516412716" sldId="318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305759132" sldId="319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4069233686" sldId="320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707361607" sldId="321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024434790" sldId="322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578430449" sldId="323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098681483" sldId="324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778284619" sldId="325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654039854" sldId="326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784873637" sldId="327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4065548772" sldId="328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471241010" sldId="329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414322842" sldId="330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999695071" sldId="331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176176890" sldId="332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4179488416" sldId="333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636221032" sldId="334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5231029" sldId="335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91045674" sldId="336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269591492" sldId="337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3281873322" sldId="369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3181359863" sldId="370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2569027623" sldId="371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996476959" sldId="372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135861373" sldId="373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1220570043" sldId="374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2318500020" sldId="375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3512077503" sldId="376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3173228728" sldId="377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849924605" sldId="378"/>
        </pc:sldMkLst>
      </pc:sldChg>
      <pc:sldChg chg="add del">
        <pc:chgData name="COLADONATO ROSANDRA [PHD0700043]" userId="5bd1353f-96bc-4c1c-a9fe-da20562923f2" providerId="ADAL" clId="{39EFD3D2-893B-DF46-AE19-2C5FFA5031AC}" dt="2020-11-19T09:01:21.582" v="3" actId="2696"/>
        <pc:sldMkLst>
          <pc:docMk/>
          <pc:sldMk cId="3274585167" sldId="379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765619009" sldId="380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540339280" sldId="381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999820252" sldId="382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2874336423" sldId="383"/>
        </pc:sldMkLst>
      </pc:sldChg>
      <pc:sldChg chg="add del">
        <pc:chgData name="COLADONATO ROSANDRA [PHD0700043]" userId="5bd1353f-96bc-4c1c-a9fe-da20562923f2" providerId="ADAL" clId="{39EFD3D2-893B-DF46-AE19-2C5FFA5031AC}" dt="2020-11-19T09:01:20.228" v="2" actId="2696"/>
        <pc:sldMkLst>
          <pc:docMk/>
          <pc:sldMk cId="3093131160" sldId="385"/>
        </pc:sldMkLst>
      </pc:sldChg>
    </pc:docChg>
  </pc:docChgLst>
  <pc:docChgLst>
    <pc:chgData name="COLADONATO ROSANDRA [PHD0700043]" userId="5bd1353f-96bc-4c1c-a9fe-da20562923f2" providerId="ADAL" clId="{EF13277A-3B1E-B648-A034-4981431DB56B}"/>
    <pc:docChg chg="delSld">
      <pc:chgData name="COLADONATO ROSANDRA [PHD0700043]" userId="5bd1353f-96bc-4c1c-a9fe-da20562923f2" providerId="ADAL" clId="{EF13277A-3B1E-B648-A034-4981431DB56B}" dt="2020-11-19T09:08:37.307" v="1" actId="2696"/>
      <pc:docMkLst>
        <pc:docMk/>
      </pc:docMkLst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68980164" sldId="257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664227" sldId="258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820431268" sldId="259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729446754" sldId="260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634867602" sldId="261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805949549" sldId="262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287474196" sldId="263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526767733" sldId="264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805949549" sldId="266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491941468" sldId="267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380516089" sldId="268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411747421" sldId="269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521684703" sldId="270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765421378" sldId="271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284126823" sldId="272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087159405" sldId="273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768341854" sldId="274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239768635" sldId="275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4174595689" sldId="276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22335940" sldId="278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380681628" sldId="279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476053041" sldId="280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461810072" sldId="282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4264324477" sldId="283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141896943" sldId="284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791147094" sldId="285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4141176917" sldId="286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596233042" sldId="287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646580317" sldId="288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301784143" sldId="289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577016083" sldId="290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420015125" sldId="291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206445477" sldId="292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558378726" sldId="293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4026450445" sldId="294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775310441" sldId="317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516412716" sldId="318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305759132" sldId="319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4069233686" sldId="320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707361607" sldId="321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024434790" sldId="322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578430449" sldId="323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098681483" sldId="324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778284619" sldId="325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654039854" sldId="326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784873637" sldId="327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4065548772" sldId="328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471241010" sldId="329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414322842" sldId="330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999695071" sldId="331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176176890" sldId="332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4179488416" sldId="333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636221032" sldId="334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5231029" sldId="335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91045674" sldId="336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269591492" sldId="337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3281873322" sldId="369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3181359863" sldId="370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2569027623" sldId="371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996476959" sldId="372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135861373" sldId="373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1220570043" sldId="374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2318500020" sldId="375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3512077503" sldId="376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3173228728" sldId="377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849924605" sldId="378"/>
        </pc:sldMkLst>
      </pc:sldChg>
      <pc:sldChg chg="del">
        <pc:chgData name="COLADONATO ROSANDRA [PHD0700043]" userId="5bd1353f-96bc-4c1c-a9fe-da20562923f2" providerId="ADAL" clId="{EF13277A-3B1E-B648-A034-4981431DB56B}" dt="2020-11-19T09:08:21.633" v="0" actId="2696"/>
        <pc:sldMkLst>
          <pc:docMk/>
          <pc:sldMk cId="3274585167" sldId="379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765619009" sldId="380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540339280" sldId="381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999820252" sldId="382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2874336423" sldId="383"/>
        </pc:sldMkLst>
      </pc:sldChg>
      <pc:sldChg chg="del">
        <pc:chgData name="COLADONATO ROSANDRA [PHD0700043]" userId="5bd1353f-96bc-4c1c-a9fe-da20562923f2" providerId="ADAL" clId="{EF13277A-3B1E-B648-A034-4981431DB56B}" dt="2020-11-19T09:08:37.307" v="1" actId="2696"/>
        <pc:sldMkLst>
          <pc:docMk/>
          <pc:sldMk cId="3093131160" sldId="38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argomenti delicati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impressione</c:v>
                </c:pt>
                <c:pt idx="1">
                  <c:v>memorizzazione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80C3-0140-86DC-DDCC3F5D11C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argomenti futili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impressione</c:v>
                </c:pt>
                <c:pt idx="1">
                  <c:v>memorizzazione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80C3-0140-86DC-DDCC3F5D1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0511400"/>
        <c:axId val="2089564632"/>
      </c:barChart>
      <c:catAx>
        <c:axId val="-2140511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9564632"/>
        <c:crosses val="autoZero"/>
        <c:auto val="1"/>
        <c:lblAlgn val="ctr"/>
        <c:lblOffset val="100"/>
        <c:noMultiLvlLbl val="0"/>
      </c:catAx>
      <c:valAx>
        <c:axId val="2089564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05114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argomenti delicati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impressione</c:v>
                </c:pt>
                <c:pt idx="1">
                  <c:v>memorizzazione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6-3846-8971-ADB25710AFAB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argomenti futili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impressione</c:v>
                </c:pt>
                <c:pt idx="1">
                  <c:v>memorizzazione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A6-3846-8971-ADB25710A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0915816"/>
        <c:axId val="2089103640"/>
      </c:barChart>
      <c:catAx>
        <c:axId val="-2140915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9103640"/>
        <c:crosses val="autoZero"/>
        <c:auto val="1"/>
        <c:lblAlgn val="ctr"/>
        <c:lblOffset val="100"/>
        <c:noMultiLvlLbl val="0"/>
      </c:catAx>
      <c:valAx>
        <c:axId val="2089103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09158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8C70C-09ED-7D49-82A5-14A9326D80EF}" type="datetimeFigureOut">
              <a:rPr lang="it-IT" smtClean="0"/>
              <a:t>19/11/20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676CA-EFA6-994E-BE7A-89753852BA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502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676CA-EFA6-994E-BE7A-89753852BA18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7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676CA-EFA6-994E-BE7A-89753852BA18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7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055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  <a:p>
            <a:r>
              <a:rPr lang="it-IT" dirty="0"/>
              <a:t>Il comportamento si </a:t>
            </a:r>
            <a:r>
              <a:rPr lang="it-IT" b="1" dirty="0"/>
              <a:t>associa</a:t>
            </a:r>
            <a:r>
              <a:rPr lang="it-IT" dirty="0"/>
              <a:t> a un tratto: ansia</a:t>
            </a:r>
          </a:p>
          <a:p>
            <a:r>
              <a:rPr lang="it-IT" b="1" dirty="0"/>
              <a:t>Inferenza corrispondente</a:t>
            </a:r>
            <a:r>
              <a:rPr lang="it-IT" dirty="0"/>
              <a:t>: sono studenti ansiosi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9285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  <a:p>
            <a:r>
              <a:rPr lang="it-IT" dirty="0"/>
              <a:t>Il comportamento si </a:t>
            </a:r>
            <a:r>
              <a:rPr lang="it-IT" b="1" dirty="0"/>
              <a:t>associa</a:t>
            </a:r>
            <a:r>
              <a:rPr lang="it-IT" dirty="0"/>
              <a:t> a un tratto: ansia</a:t>
            </a:r>
          </a:p>
          <a:p>
            <a:r>
              <a:rPr lang="it-IT" b="1" dirty="0"/>
              <a:t>Inferenza corrispondente</a:t>
            </a:r>
            <a:r>
              <a:rPr lang="it-IT" dirty="0"/>
              <a:t>: sono studenti ansiosi</a:t>
            </a:r>
          </a:p>
          <a:p>
            <a:r>
              <a:rPr lang="it-IT" dirty="0"/>
              <a:t>Scopro che stanno aspettando di entrare a fare un esame molto difficile (fattore situazionale)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9400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  <a:p>
            <a:r>
              <a:rPr lang="it-IT" dirty="0"/>
              <a:t>Il comportamento si </a:t>
            </a:r>
            <a:r>
              <a:rPr lang="it-IT" b="1" dirty="0"/>
              <a:t>associa</a:t>
            </a:r>
            <a:r>
              <a:rPr lang="it-IT" dirty="0"/>
              <a:t> a un tratto: ansia</a:t>
            </a:r>
          </a:p>
          <a:p>
            <a:r>
              <a:rPr lang="it-IT" b="1" dirty="0"/>
              <a:t>Inferenza corrispondente</a:t>
            </a:r>
            <a:r>
              <a:rPr lang="it-IT" dirty="0"/>
              <a:t>: sono studenti ansiosi</a:t>
            </a:r>
          </a:p>
          <a:p>
            <a:r>
              <a:rPr lang="it-IT" dirty="0"/>
              <a:t>Scopro che stanno aspettando di entrare a fare un esame molto difficile (fattore situazionale)</a:t>
            </a:r>
          </a:p>
          <a:p>
            <a:r>
              <a:rPr lang="it-IT" b="1" dirty="0" err="1"/>
              <a:t>Discounting</a:t>
            </a:r>
            <a:r>
              <a:rPr lang="it-IT" dirty="0"/>
              <a:t>: non sono necessariamente ansiosi di natura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0007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Associazione comportamento-tratto</a:t>
            </a:r>
          </a:p>
          <a:p>
            <a:r>
              <a:rPr lang="it-IT" dirty="0"/>
              <a:t>Inferenza corrispondente</a:t>
            </a:r>
          </a:p>
          <a:p>
            <a:r>
              <a:rPr lang="it-IT" dirty="0" err="1"/>
              <a:t>Discounting</a:t>
            </a:r>
            <a:r>
              <a:rPr lang="it-IT" dirty="0"/>
              <a:t>: non sono necessariamente ansiosi di natura </a:t>
            </a:r>
          </a:p>
          <a:p>
            <a:endParaRPr lang="it-IT" dirty="0"/>
          </a:p>
          <a:p>
            <a:r>
              <a:rPr lang="it-IT" dirty="0"/>
              <a:t>Perché non facciamo sempre ‘</a:t>
            </a:r>
            <a:r>
              <a:rPr lang="it-IT" dirty="0" err="1"/>
              <a:t>discounting</a:t>
            </a:r>
            <a:r>
              <a:rPr lang="it-IT" dirty="0"/>
              <a:t>’?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948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Perché i primi due processi:</a:t>
            </a:r>
          </a:p>
          <a:p>
            <a:pPr lvl="1"/>
            <a:r>
              <a:rPr lang="it-IT" dirty="0"/>
              <a:t>Associazione comportamento-tratto</a:t>
            </a:r>
          </a:p>
          <a:p>
            <a:pPr lvl="1"/>
            <a:r>
              <a:rPr lang="it-IT" dirty="0"/>
              <a:t>Inferenza corrispondente</a:t>
            </a:r>
          </a:p>
          <a:p>
            <a:r>
              <a:rPr lang="it-IT" dirty="0"/>
              <a:t>sono relativamente ‘facili’</a:t>
            </a:r>
          </a:p>
          <a:p>
            <a:r>
              <a:rPr lang="it-IT" dirty="0"/>
              <a:t>avvengono in maniera spontanea</a:t>
            </a:r>
          </a:p>
          <a:p>
            <a:r>
              <a:rPr lang="it-IT" dirty="0"/>
              <a:t>non richiedono un ragionamento approfondito</a:t>
            </a:r>
          </a:p>
          <a:p>
            <a:r>
              <a:rPr lang="it-IT" dirty="0"/>
              <a:t>non ‘consumano’ risorse cognitive *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8010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Processo di </a:t>
            </a:r>
            <a:r>
              <a:rPr lang="it-IT" dirty="0" err="1"/>
              <a:t>discounting</a:t>
            </a:r>
            <a:r>
              <a:rPr lang="it-IT" dirty="0"/>
              <a:t>:</a:t>
            </a:r>
          </a:p>
          <a:p>
            <a:r>
              <a:rPr lang="it-IT" dirty="0"/>
              <a:t>Richiede tempo (quindi non è immediato)</a:t>
            </a:r>
          </a:p>
          <a:p>
            <a:r>
              <a:rPr lang="it-IT" dirty="0"/>
              <a:t>Richiede uno sforzo cognitivo</a:t>
            </a:r>
          </a:p>
          <a:p>
            <a:r>
              <a:rPr lang="it-IT" dirty="0"/>
              <a:t>Richiede risorse cognitive</a:t>
            </a:r>
          </a:p>
          <a:p>
            <a:r>
              <a:rPr lang="mr-IN" dirty="0"/>
              <a:t>…</a:t>
            </a:r>
            <a:r>
              <a:rPr lang="it-IT" dirty="0"/>
              <a:t>quindi non lo facciamo sempre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8302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dovevano osservare un video di una donna</a:t>
            </a:r>
          </a:p>
          <a:p>
            <a:r>
              <a:rPr lang="it-IT" dirty="0"/>
              <a:t>Senza sonoro</a:t>
            </a:r>
          </a:p>
          <a:p>
            <a:r>
              <a:rPr lang="it-IT" dirty="0"/>
              <a:t>Chiaramente nervosa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3428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endParaRPr lang="it-IT" dirty="0"/>
          </a:p>
          <a:p>
            <a:r>
              <a:rPr lang="it-IT" dirty="0"/>
              <a:t>Gli argomenti di cui la donna stava parlando apparivano come sottotitoli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3069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endParaRPr lang="it-IT" dirty="0"/>
          </a:p>
          <a:p>
            <a:r>
              <a:rPr lang="it-IT" dirty="0"/>
              <a:t>Un gruppo di studenti apprendeva che gli argomenti di cui stava parlando la donna erano argomenti che tipicamente possono provocare un senso di ‘</a:t>
            </a:r>
            <a:r>
              <a:rPr lang="it-IT" dirty="0" err="1"/>
              <a:t>discomfort</a:t>
            </a:r>
            <a:r>
              <a:rPr lang="it-IT" dirty="0"/>
              <a:t>’</a:t>
            </a:r>
          </a:p>
          <a:p>
            <a:r>
              <a:rPr lang="it-IT" dirty="0"/>
              <a:t>I mie momenti di forte imbarazzo (sociale)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795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endParaRPr lang="it-IT" dirty="0"/>
          </a:p>
          <a:p>
            <a:r>
              <a:rPr lang="it-IT" dirty="0"/>
              <a:t>Un altro gruppo di studenti apprendeva invece che la donna stava parlando di argomenti futili , come ad esempio ‘la mia vacanza preferita’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410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=Z9OF3wHDw0M</a:t>
            </a:r>
          </a:p>
        </p:txBody>
      </p:sp>
    </p:spTree>
    <p:extLst>
      <p:ext uri="{BB962C8B-B14F-4D97-AF65-F5344CB8AC3E}">
        <p14:creationId xmlns:p14="http://schemas.microsoft.com/office/powerpoint/2010/main" val="877630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r>
              <a:rPr lang="it-IT" dirty="0"/>
              <a:t>Inoltre e in maniera indipendente dal tipo di sottotitolo</a:t>
            </a:r>
          </a:p>
          <a:p>
            <a:r>
              <a:rPr lang="it-IT" dirty="0"/>
              <a:t>Metà dei partecipanti dovevano formarsi un’impressione leggendo gli argomenti di cui la donna parlava (focus sul perché fosse così agitata)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721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r>
              <a:rPr lang="it-IT" dirty="0"/>
              <a:t>Inoltre e in maniera indipendente dal tipo di sottotitolo</a:t>
            </a:r>
          </a:p>
          <a:p>
            <a:r>
              <a:rPr lang="it-IT" dirty="0"/>
              <a:t>Metà dei partecipanti dovevano memorizzare gli argomenti</a:t>
            </a:r>
          </a:p>
          <a:p>
            <a:endParaRPr lang="it-IT" dirty="0"/>
          </a:p>
          <a:p>
            <a:pPr lvl="1"/>
            <a:r>
              <a:rPr lang="it-IT" dirty="0"/>
              <a:t>Questa attività avrebbe impegnato molto i partecipanti che non avrebbero più avuto a disposizione ‘le risorse cognitive’ necessarie per fare </a:t>
            </a:r>
            <a:r>
              <a:rPr lang="it-IT" dirty="0" err="1"/>
              <a:t>discounting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7954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Gilbert e collaboratori (1988)</a:t>
            </a:r>
          </a:p>
          <a:p>
            <a:endParaRPr lang="it-IT" dirty="0"/>
          </a:p>
          <a:p>
            <a:r>
              <a:rPr lang="it-IT" dirty="0"/>
              <a:t>Tutti i </a:t>
            </a:r>
            <a:r>
              <a:rPr lang="it-IT" dirty="0" err="1"/>
              <a:t>pp</a:t>
            </a:r>
            <a:r>
              <a:rPr lang="it-IT" dirty="0"/>
              <a:t> dovevano indicare quanto la donna era una donna ansiosa in generale, nella vita.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9454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011483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0082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297305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297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 non abbiamo le risorse cognitive adeguate</a:t>
            </a:r>
          </a:p>
          <a:p>
            <a:r>
              <a:rPr lang="it-IT" dirty="0"/>
              <a:t>Perché siamo impegnati in altro</a:t>
            </a:r>
          </a:p>
          <a:p>
            <a:r>
              <a:rPr lang="it-IT" dirty="0"/>
              <a:t>Vale il principio dell’inerzia cognitiva</a:t>
            </a:r>
          </a:p>
          <a:p>
            <a:r>
              <a:rPr lang="it-IT" dirty="0"/>
              <a:t>Mantengo l’inferenza corrispondente</a:t>
            </a:r>
          </a:p>
          <a:p>
            <a:r>
              <a:rPr lang="it-IT" dirty="0"/>
              <a:t>Solo se ho risorse cognitive adeguate, riesco a fare </a:t>
            </a:r>
            <a:r>
              <a:rPr lang="it-IT" dirty="0" err="1"/>
              <a:t>discounting</a:t>
            </a:r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965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err="1"/>
              <a:t>discounting</a:t>
            </a:r>
            <a:r>
              <a:rPr lang="it-IT" dirty="0"/>
              <a:t> richiede anche del tempo</a:t>
            </a:r>
          </a:p>
          <a:p>
            <a:endParaRPr lang="it-IT" dirty="0"/>
          </a:p>
          <a:p>
            <a:r>
              <a:rPr lang="it-IT" dirty="0"/>
              <a:t>È più probabile che riesca a correggere i primi due processi (associazione e inferenza corrispondente) se ho sufficientemente tempo per ragionare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2196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dirty="0" err="1">
                <a:latin typeface="Tahoma" charset="0"/>
              </a:rPr>
              <a:t>Burger</a:t>
            </a:r>
            <a:r>
              <a:rPr lang="it-IT" dirty="0">
                <a:latin typeface="Tahoma" charset="0"/>
              </a:rPr>
              <a:t> (1991) replica lo studio di Jones &amp; Harris (1967) </a:t>
            </a:r>
            <a:r>
              <a:rPr lang="it-IT" dirty="0">
                <a:latin typeface="Tahoma" charset="0"/>
                <a:sym typeface="Wingdings" charset="0"/>
              </a:rPr>
              <a:t>con un diverso materiale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Tahoma" charset="0"/>
              <a:sym typeface="Wingdings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dirty="0">
                <a:latin typeface="Tahoma" charset="0"/>
                <a:sym typeface="Wingdings" charset="0"/>
              </a:rPr>
              <a:t>Aumenta la </a:t>
            </a:r>
            <a:r>
              <a:rPr lang="it-IT" dirty="0" err="1">
                <a:latin typeface="Tahoma" charset="0"/>
                <a:sym typeface="Wingdings" charset="0"/>
              </a:rPr>
              <a:t>validtà</a:t>
            </a:r>
            <a:r>
              <a:rPr lang="it-IT" dirty="0">
                <a:latin typeface="Tahoma" charset="0"/>
                <a:sym typeface="Wingdings" charset="0"/>
              </a:rPr>
              <a:t> esterna</a:t>
            </a:r>
          </a:p>
          <a:p>
            <a:pPr>
              <a:lnSpc>
                <a:spcPct val="90000"/>
              </a:lnSpc>
              <a:defRPr/>
            </a:pPr>
            <a:endParaRPr lang="it-IT" dirty="0">
              <a:latin typeface="Tahoma" charset="0"/>
              <a:sym typeface="Wingdings" charset="0"/>
            </a:endParaRPr>
          </a:p>
          <a:p>
            <a:pPr>
              <a:lnSpc>
                <a:spcPct val="90000"/>
              </a:lnSpc>
              <a:defRPr/>
            </a:pPr>
            <a:endParaRPr lang="it-IT" dirty="0">
              <a:latin typeface="Tahoma" charset="0"/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82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endParaRPr lang="it-IT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(US) dovevano leggere un brano sul controllo delle armi</a:t>
            </a:r>
          </a:p>
        </p:txBody>
      </p:sp>
    </p:spTree>
    <p:extLst>
      <p:ext uri="{BB962C8B-B14F-4D97-AF65-F5344CB8AC3E}">
        <p14:creationId xmlns:p14="http://schemas.microsoft.com/office/powerpoint/2010/main" val="771863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r>
              <a:rPr lang="it-IT" dirty="0"/>
              <a:t>Il brano era  a favore vs. contro il controllo della vendita delle armi </a:t>
            </a:r>
          </a:p>
        </p:txBody>
      </p:sp>
    </p:spTree>
    <p:extLst>
      <p:ext uri="{BB962C8B-B14F-4D97-AF65-F5344CB8AC3E}">
        <p14:creationId xmlns:p14="http://schemas.microsoft.com/office/powerpoint/2010/main" val="44840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RIVEDIAMO LA DEFINIZIONE</a:t>
            </a:r>
          </a:p>
          <a:p>
            <a:r>
              <a:rPr lang="it-IT" b="1" dirty="0"/>
              <a:t>Errore fondamentale di attribuzione</a:t>
            </a:r>
            <a:r>
              <a:rPr lang="it-IT" dirty="0"/>
              <a:t>:</a:t>
            </a:r>
          </a:p>
          <a:p>
            <a:r>
              <a:rPr lang="it-IT" dirty="0"/>
              <a:t>Sopravalutiamo le cause interne nel giudicare il comportamento degli altri </a:t>
            </a:r>
          </a:p>
          <a:p>
            <a:r>
              <a:rPr lang="it-IT" dirty="0"/>
              <a:t>Sottovalutiamo/non correggiamo pienamente questa inferenza anche in presenza di cause esterne</a:t>
            </a:r>
          </a:p>
        </p:txBody>
      </p:sp>
    </p:spTree>
    <p:extLst>
      <p:ext uri="{BB962C8B-B14F-4D97-AF65-F5344CB8AC3E}">
        <p14:creationId xmlns:p14="http://schemas.microsoft.com/office/powerpoint/2010/main" val="4215276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r>
              <a:rPr lang="it-IT" dirty="0"/>
              <a:t>L’autore aveva scelto liberamento la posizione espressa nel brano (scelta libera)</a:t>
            </a:r>
          </a:p>
          <a:p>
            <a:pPr lvl="1"/>
            <a:r>
              <a:rPr lang="it-IT" dirty="0"/>
              <a:t>oppure</a:t>
            </a:r>
          </a:p>
          <a:p>
            <a:r>
              <a:rPr lang="it-IT" dirty="0"/>
              <a:t>All’autore era stato chiesto dallo sperimentatore di scrivere la posizione espressa nel brano (costrizione)</a:t>
            </a:r>
          </a:p>
        </p:txBody>
      </p:sp>
    </p:spTree>
    <p:extLst>
      <p:ext uri="{BB962C8B-B14F-4D97-AF65-F5344CB8AC3E}">
        <p14:creationId xmlns:p14="http://schemas.microsoft.com/office/powerpoint/2010/main" val="992262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r>
              <a:rPr lang="it-IT" dirty="0"/>
              <a:t>Indipendentemente dalla condizione sperimentale, i partecipanti dovevano indicare quanto l’autore fosse a favore del controllo delle armi o contro il controllo delle armi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5506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Burger</a:t>
            </a:r>
            <a:r>
              <a:rPr lang="it-IT" dirty="0"/>
              <a:t> (1991)</a:t>
            </a:r>
          </a:p>
          <a:p>
            <a:r>
              <a:rPr lang="it-IT" dirty="0"/>
              <a:t>Inoltre, un gruppo di </a:t>
            </a:r>
            <a:r>
              <a:rPr lang="it-IT" dirty="0" err="1"/>
              <a:t>pp</a:t>
            </a:r>
            <a:r>
              <a:rPr lang="it-IT" dirty="0"/>
              <a:t> rispondeva subito dopo aver letto il brano (immediate)</a:t>
            </a:r>
          </a:p>
          <a:p>
            <a:endParaRPr lang="it-IT" dirty="0"/>
          </a:p>
          <a:p>
            <a:r>
              <a:rPr lang="it-IT" dirty="0"/>
              <a:t>Un altro gruppo di </a:t>
            </a:r>
            <a:r>
              <a:rPr lang="it-IT" dirty="0" err="1"/>
              <a:t>pp</a:t>
            </a:r>
            <a:r>
              <a:rPr lang="it-IT" dirty="0"/>
              <a:t> rispondeva dopo un lungo lasso di tempo (</a:t>
            </a:r>
            <a:r>
              <a:rPr lang="it-IT" dirty="0" err="1"/>
              <a:t>delayed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16507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9150" r="-39150"/>
          <a:stretch>
            <a:fillRect/>
          </a:stretch>
        </p:blipFill>
        <p:spPr>
          <a:xfrm>
            <a:off x="-2933338" y="211713"/>
            <a:ext cx="13547786" cy="7047553"/>
          </a:xfrm>
        </p:spPr>
      </p:pic>
    </p:spTree>
    <p:extLst>
      <p:ext uri="{BB962C8B-B14F-4D97-AF65-F5344CB8AC3E}">
        <p14:creationId xmlns:p14="http://schemas.microsoft.com/office/powerpoint/2010/main" val="3258820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 abbiamo tempo</a:t>
            </a:r>
          </a:p>
          <a:p>
            <a:endParaRPr lang="it-IT" dirty="0"/>
          </a:p>
          <a:p>
            <a:r>
              <a:rPr lang="it-IT" dirty="0"/>
              <a:t>Posso ragionare più approfonditamente sulle informazioni</a:t>
            </a:r>
          </a:p>
          <a:p>
            <a:r>
              <a:rPr lang="it-IT" dirty="0"/>
              <a:t>E attuare il </a:t>
            </a:r>
            <a:r>
              <a:rPr lang="it-IT" dirty="0" err="1"/>
              <a:t>discounting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8826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Differenza tra attore-osservatore nei processi di attribuzione</a:t>
            </a:r>
          </a:p>
          <a:p>
            <a:pPr lvl="1" eaLnBrk="1" hangingPunct="1">
              <a:defRPr/>
            </a:pPr>
            <a:endParaRPr lang="it-IT" dirty="0">
              <a:latin typeface="Tahoma" charset="0"/>
            </a:endParaRPr>
          </a:p>
          <a:p>
            <a:pPr>
              <a:defRPr/>
            </a:pPr>
            <a:r>
              <a:rPr lang="it-IT" dirty="0">
                <a:latin typeface="Tahoma" charset="0"/>
              </a:rPr>
              <a:t>Tendenza sistematica a</a:t>
            </a:r>
          </a:p>
          <a:p>
            <a:pPr lvl="1">
              <a:defRPr/>
            </a:pPr>
            <a:r>
              <a:rPr lang="it-IT" dirty="0">
                <a:latin typeface="Tahoma" charset="0"/>
              </a:rPr>
              <a:t>Sovrastimare le cause disposizionali nel comportamento degli altri (a scapito di quelle situazionali) &amp;</a:t>
            </a:r>
          </a:p>
          <a:p>
            <a:pPr lvl="1">
              <a:defRPr/>
            </a:pPr>
            <a:r>
              <a:rPr lang="it-IT" dirty="0">
                <a:latin typeface="Tahoma" charset="0"/>
              </a:rPr>
              <a:t>Preferenza per le cause situazionali nella spiegazione del nostro comportamento (a scapito delle cause disposizionali) </a:t>
            </a:r>
            <a:endParaRPr lang="fr-FR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46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Differenza tra attore-osservatore nei processi di attribuzione</a:t>
            </a:r>
          </a:p>
          <a:p>
            <a:pPr eaLnBrk="1" hangingPunct="1">
              <a:defRPr/>
            </a:pPr>
            <a:r>
              <a:rPr lang="it-IT" dirty="0" err="1">
                <a:latin typeface="Tahoma" charset="0"/>
              </a:rPr>
              <a:t>Bias</a:t>
            </a:r>
            <a:r>
              <a:rPr lang="it-IT" dirty="0">
                <a:latin typeface="Tahoma" charset="0"/>
              </a:rPr>
              <a:t>: attore/osservatore nei processi di attribuzione causale</a:t>
            </a: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endParaRPr lang="it-IT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Attore: situazionale</a:t>
            </a:r>
          </a:p>
          <a:p>
            <a:pPr eaLnBrk="1" hangingPunct="1">
              <a:defRPr/>
            </a:pPr>
            <a:r>
              <a:rPr lang="it-IT" dirty="0">
                <a:latin typeface="Tahoma" charset="0"/>
                <a:cs typeface="+mn-cs"/>
              </a:rPr>
              <a:t>Osservatore: disposizionale</a:t>
            </a:r>
          </a:p>
        </p:txBody>
      </p:sp>
    </p:spTree>
    <p:extLst>
      <p:ext uri="{BB962C8B-B14F-4D97-AF65-F5344CB8AC3E}">
        <p14:creationId xmlns:p14="http://schemas.microsoft.com/office/powerpoint/2010/main" val="14855888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Nisbet et al. (1973) chiese ai partecipanti di leggere una lista di tratti di personalità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9652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Nisbet et al. (1973) chiese ai partecipanti di leggere una lista di tratti di personalità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</a:rPr>
              <a:t> rispetto a questa lista, i partecipanti dovevano descrivere Sé vs. Amico (ordine controbilanciato)</a:t>
            </a:r>
          </a:p>
          <a:p>
            <a:pPr eaLnBrk="1" hangingPunct="1">
              <a:lnSpc>
                <a:spcPct val="90000"/>
              </a:lnSpc>
              <a:defRPr/>
            </a:pPr>
            <a:endParaRPr lang="fr-FR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7713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  <a:cs typeface="+mn-cs"/>
              </a:rPr>
              <a:t>Nisbet et al. (1973) chiese ai partecipanti di leggere una lista di tratti di personalità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</a:rPr>
              <a:t> rispetto a questa lista, i partecipanti dovevano descrivere Sé vs. Amico (ordine controbilanciato)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latin typeface="Tahoma" charset="0"/>
              </a:rPr>
              <a:t> dicendo se il tratto era un buon descrittore: sì vs. no vs. dipende dalla situazione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>
              <a:latin typeface="Tahoma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FR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24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E’ possibile ‘correggere’ la nostra attribuzione inziale, solitamente di tipo disposizionale, con le informazioni contestuali?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1215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I partecipanti scelsero molto di più l’opzione ‘dipende dalla situazione’ quando dovevano giudicare il Sé rispetto a quando dovevano giudicar l’Amico</a:t>
            </a:r>
          </a:p>
          <a:p>
            <a:pPr eaLnBrk="1" hangingPunct="1">
              <a:defRPr/>
            </a:pPr>
            <a:endParaRPr lang="it-IT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it-IT">
                <a:latin typeface="Tahoma" charset="0"/>
                <a:cs typeface="+mn-cs"/>
              </a:rPr>
              <a:t>Bias attore-osservatore</a:t>
            </a:r>
            <a:endParaRPr lang="fr-FR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6511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fr-FR" dirty="0">
              <a:latin typeface="Tahoma" charset="0"/>
              <a:cs typeface="+mj-cs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>
                <a:latin typeface="Tahoma" charset="0"/>
                <a:cs typeface="+mn-cs"/>
              </a:rPr>
              <a:t>Perché (processi)?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</a:rPr>
              <a:t>L’osservatore indirizza l’attenzione sull’attore, sul suo comportamento </a:t>
            </a:r>
            <a:r>
              <a:rPr lang="it-IT" sz="2400" dirty="0">
                <a:latin typeface="Tahoma" charset="0"/>
                <a:sym typeface="Wingdings" charset="0"/>
              </a:rPr>
              <a:t> ciò che è più saliente è l’attore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dirty="0">
                <a:latin typeface="Tahoma" charset="0"/>
                <a:sym typeface="Wingdings" charset="0"/>
              </a:rPr>
              <a:t>L’attore indirizza l’attenzione verso la situazione i feedback che riceve dall’esterno  ciò che è più saliente è la situazione</a:t>
            </a:r>
          </a:p>
        </p:txBody>
      </p:sp>
    </p:spTree>
    <p:extLst>
      <p:ext uri="{BB962C8B-B14F-4D97-AF65-F5344CB8AC3E}">
        <p14:creationId xmlns:p14="http://schemas.microsoft.com/office/powerpoint/2010/main" val="23047245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latin typeface="Tahoma" charset="0"/>
              </a:rPr>
              <a:t>Due sorgenti di informazioni distinte (osservatore vs attore) </a:t>
            </a:r>
          </a:p>
          <a:p>
            <a:pPr>
              <a:defRPr/>
            </a:pPr>
            <a:endParaRPr lang="it-IT" dirty="0">
              <a:latin typeface="Tahoma" charset="0"/>
            </a:endParaRPr>
          </a:p>
          <a:p>
            <a:pPr>
              <a:defRPr/>
            </a:pPr>
            <a:r>
              <a:rPr lang="it-IT" dirty="0">
                <a:latin typeface="Tahoma" charset="0"/>
              </a:rPr>
              <a:t>portano all’acquisizione di informazioni divergenti (individuo vs situazione)</a:t>
            </a:r>
          </a:p>
          <a:p>
            <a:pPr>
              <a:defRPr/>
            </a:pPr>
            <a:endParaRPr lang="it-IT" dirty="0">
              <a:latin typeface="Tahoma" charset="0"/>
            </a:endParaRPr>
          </a:p>
          <a:p>
            <a:pPr>
              <a:defRPr/>
            </a:pPr>
            <a:r>
              <a:rPr lang="it-IT" dirty="0">
                <a:latin typeface="Tahoma" charset="0"/>
              </a:rPr>
              <a:t> e ad un giudizio congruente con tali informazioni (interna vs esterna)</a:t>
            </a:r>
            <a:endParaRPr lang="fr-FR" dirty="0">
              <a:latin typeface="Tahoma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092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latin typeface="Tahoma" charset="0"/>
              </a:rPr>
              <a:t>Se è il focus/la sorgente di informazione ad essere responsabile di questo </a:t>
            </a:r>
            <a:r>
              <a:rPr lang="it-IT" dirty="0" err="1">
                <a:latin typeface="Tahoma" charset="0"/>
              </a:rPr>
              <a:t>bias</a:t>
            </a:r>
            <a:endParaRPr lang="it-IT" dirty="0">
              <a:latin typeface="Tahoma" charset="0"/>
            </a:endParaRPr>
          </a:p>
          <a:p>
            <a:pPr>
              <a:defRPr/>
            </a:pPr>
            <a:endParaRPr lang="it-IT" dirty="0">
              <a:latin typeface="Tahoma" charset="0"/>
            </a:endParaRPr>
          </a:p>
          <a:p>
            <a:pPr>
              <a:defRPr/>
            </a:pPr>
            <a:r>
              <a:rPr lang="it-IT" dirty="0">
                <a:latin typeface="Tahoma" charset="0"/>
              </a:rPr>
              <a:t>Allora se variassimo il focus/la sorgente di informazione dovremmo trovare attribuzioni differenti</a:t>
            </a:r>
            <a:endParaRPr lang="fr-FR" dirty="0">
              <a:latin typeface="Tahoma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877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Taylor &amp; Fiske (1975): A e B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conversazione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01696" y="3452117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AttoreA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01696" y="4911390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Attore</a:t>
            </a:r>
          </a:p>
          <a:p>
            <a:pPr algn="ctr"/>
            <a:r>
              <a:rPr lang="it-IT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129742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Taylor &amp; Fiske (1975): </a:t>
            </a:r>
            <a:r>
              <a:rPr lang="en-US" dirty="0" err="1"/>
              <a:t>condizione</a:t>
            </a:r>
            <a:r>
              <a:rPr lang="en-US" dirty="0"/>
              <a:t> </a:t>
            </a:r>
            <a:r>
              <a:rPr lang="en-US" dirty="0" err="1"/>
              <a:t>controllo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4401696" y="3452117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AttoreA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01696" y="4911390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Attore</a:t>
            </a:r>
          </a:p>
          <a:p>
            <a:pPr algn="ctr"/>
            <a:r>
              <a:rPr lang="it-IT" dirty="0"/>
              <a:t>B</a:t>
            </a:r>
          </a:p>
        </p:txBody>
      </p:sp>
      <p:sp>
        <p:nvSpPr>
          <p:cNvPr id="6" name="Diamante 5"/>
          <p:cNvSpPr/>
          <p:nvPr/>
        </p:nvSpPr>
        <p:spPr>
          <a:xfrm>
            <a:off x="3144069" y="3994591"/>
            <a:ext cx="1035693" cy="801385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O1</a:t>
            </a:r>
          </a:p>
        </p:txBody>
      </p:sp>
      <p:sp>
        <p:nvSpPr>
          <p:cNvPr id="7" name="Diamante 6"/>
          <p:cNvSpPr/>
          <p:nvPr/>
        </p:nvSpPr>
        <p:spPr>
          <a:xfrm>
            <a:off x="5412730" y="3994591"/>
            <a:ext cx="1035693" cy="801385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28811465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Taylor &amp; Fiske (1975): </a:t>
            </a:r>
            <a:r>
              <a:rPr lang="en-US" dirty="0" err="1"/>
              <a:t>condizione</a:t>
            </a:r>
            <a:r>
              <a:rPr lang="en-US" dirty="0"/>
              <a:t> focus A (non </a:t>
            </a:r>
            <a:r>
              <a:rPr lang="en-US" dirty="0" err="1"/>
              <a:t>su</a:t>
            </a:r>
            <a:r>
              <a:rPr lang="en-US" dirty="0"/>
              <a:t> B)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01696" y="3452117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AttoreA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01696" y="4911390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Attore</a:t>
            </a:r>
          </a:p>
          <a:p>
            <a:pPr algn="ctr"/>
            <a:r>
              <a:rPr lang="it-IT" dirty="0"/>
              <a:t>B</a:t>
            </a:r>
          </a:p>
        </p:txBody>
      </p:sp>
      <p:sp>
        <p:nvSpPr>
          <p:cNvPr id="8" name="Triangolo isoscele 7"/>
          <p:cNvSpPr/>
          <p:nvPr/>
        </p:nvSpPr>
        <p:spPr>
          <a:xfrm rot="2008835">
            <a:off x="3372119" y="4146471"/>
            <a:ext cx="889402" cy="7441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O1</a:t>
            </a:r>
          </a:p>
        </p:txBody>
      </p:sp>
      <p:sp>
        <p:nvSpPr>
          <p:cNvPr id="11" name="Triangolo isoscele 10"/>
          <p:cNvSpPr/>
          <p:nvPr/>
        </p:nvSpPr>
        <p:spPr>
          <a:xfrm rot="19273745">
            <a:off x="5669883" y="4082227"/>
            <a:ext cx="889402" cy="7441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26862890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Attribuzione 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Taylor &amp; Fiske (1975): </a:t>
            </a:r>
            <a:r>
              <a:rPr lang="en-US" dirty="0" err="1"/>
              <a:t>condizione</a:t>
            </a:r>
            <a:r>
              <a:rPr lang="en-US" dirty="0"/>
              <a:t> focus B (non </a:t>
            </a:r>
            <a:r>
              <a:rPr lang="en-US" dirty="0" err="1"/>
              <a:t>su</a:t>
            </a:r>
            <a:r>
              <a:rPr lang="en-US" dirty="0"/>
              <a:t> A)</a:t>
            </a:r>
          </a:p>
        </p:txBody>
      </p:sp>
      <p:sp>
        <p:nvSpPr>
          <p:cNvPr id="4" name="Rettangolo 3"/>
          <p:cNvSpPr/>
          <p:nvPr/>
        </p:nvSpPr>
        <p:spPr>
          <a:xfrm>
            <a:off x="4401696" y="3452117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AttoreA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01696" y="4911390"/>
            <a:ext cx="1011034" cy="5424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Attore</a:t>
            </a:r>
          </a:p>
          <a:p>
            <a:pPr algn="ctr"/>
            <a:r>
              <a:rPr lang="it-IT" dirty="0"/>
              <a:t>B</a:t>
            </a:r>
          </a:p>
        </p:txBody>
      </p:sp>
      <p:sp>
        <p:nvSpPr>
          <p:cNvPr id="8" name="Triangolo isoscele 7"/>
          <p:cNvSpPr/>
          <p:nvPr/>
        </p:nvSpPr>
        <p:spPr>
          <a:xfrm rot="8390156">
            <a:off x="3372119" y="4146471"/>
            <a:ext cx="889402" cy="7441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O1</a:t>
            </a:r>
          </a:p>
        </p:txBody>
      </p:sp>
      <p:sp>
        <p:nvSpPr>
          <p:cNvPr id="11" name="Triangolo isoscele 10"/>
          <p:cNvSpPr/>
          <p:nvPr/>
        </p:nvSpPr>
        <p:spPr>
          <a:xfrm rot="13240580">
            <a:off x="5669881" y="4082230"/>
            <a:ext cx="889402" cy="7441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28435113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Taylor &amp; Fiske (1975)</a:t>
            </a:r>
          </a:p>
          <a:p>
            <a:r>
              <a:rPr lang="en-US" dirty="0"/>
              <a:t>I </a:t>
            </a:r>
            <a:r>
              <a:rPr lang="en-US" dirty="0" err="1"/>
              <a:t>pp</a:t>
            </a:r>
            <a:r>
              <a:rPr lang="en-US" dirty="0"/>
              <a:t> </a:t>
            </a:r>
            <a:r>
              <a:rPr lang="en-US" dirty="0" err="1"/>
              <a:t>indicavano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l’Attore</a:t>
            </a:r>
            <a:r>
              <a:rPr lang="en-US" dirty="0"/>
              <a:t> A (o B) </a:t>
            </a:r>
            <a:r>
              <a:rPr lang="en-US" dirty="0" err="1"/>
              <a:t>aveva</a:t>
            </a:r>
            <a:r>
              <a:rPr lang="en-US" dirty="0"/>
              <a:t> </a:t>
            </a:r>
            <a:r>
              <a:rPr lang="en-US" dirty="0" err="1"/>
              <a:t>guidato</a:t>
            </a:r>
            <a:r>
              <a:rPr lang="en-US" dirty="0"/>
              <a:t> </a:t>
            </a:r>
            <a:r>
              <a:rPr lang="en-US" dirty="0" err="1"/>
              <a:t>maggiormente</a:t>
            </a:r>
            <a:r>
              <a:rPr lang="en-US" dirty="0"/>
              <a:t> la conversazione se </a:t>
            </a:r>
            <a:r>
              <a:rPr lang="en-US" dirty="0" err="1"/>
              <a:t>il</a:t>
            </a:r>
            <a:r>
              <a:rPr lang="en-US" dirty="0"/>
              <a:t> focus era </a:t>
            </a:r>
            <a:r>
              <a:rPr lang="en-US" dirty="0" err="1"/>
              <a:t>su</a:t>
            </a:r>
            <a:r>
              <a:rPr lang="en-US" dirty="0"/>
              <a:t> A (o B)</a:t>
            </a:r>
          </a:p>
          <a:p>
            <a:r>
              <a:rPr lang="en-US" dirty="0" err="1"/>
              <a:t>Rispetto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condizione</a:t>
            </a:r>
            <a:r>
              <a:rPr lang="en-US" dirty="0"/>
              <a:t> di </a:t>
            </a:r>
            <a:r>
              <a:rPr lang="en-US" dirty="0" err="1"/>
              <a:t>controllo</a:t>
            </a:r>
            <a:r>
              <a:rPr lang="en-US" dirty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03998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Implicazioni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: </a:t>
            </a:r>
            <a:r>
              <a:rPr lang="en-US" dirty="0" err="1"/>
              <a:t>Rholes</a:t>
            </a:r>
            <a:r>
              <a:rPr lang="en-US" dirty="0"/>
              <a:t> &amp; Pryor (1982)</a:t>
            </a:r>
          </a:p>
          <a:p>
            <a:endParaRPr lang="en-US" dirty="0"/>
          </a:p>
          <a:p>
            <a:r>
              <a:rPr lang="en-US" dirty="0"/>
              <a:t>Ai </a:t>
            </a:r>
            <a:r>
              <a:rPr lang="en-US" dirty="0" err="1"/>
              <a:t>giurati</a:t>
            </a:r>
            <a:r>
              <a:rPr lang="en-US" dirty="0"/>
              <a:t> di </a:t>
            </a:r>
            <a:r>
              <a:rPr lang="en-US" dirty="0" err="1"/>
              <a:t>processi</a:t>
            </a:r>
            <a:r>
              <a:rPr lang="en-US" dirty="0"/>
              <a:t> </a:t>
            </a:r>
            <a:r>
              <a:rPr lang="en-US" dirty="0" err="1"/>
              <a:t>simulati</a:t>
            </a:r>
            <a:r>
              <a:rPr lang="en-US" dirty="0"/>
              <a:t> </a:t>
            </a:r>
            <a:r>
              <a:rPr lang="en-US" dirty="0" err="1"/>
              <a:t>venne</a:t>
            </a:r>
            <a:r>
              <a:rPr lang="en-US" dirty="0"/>
              <a:t> </a:t>
            </a:r>
            <a:r>
              <a:rPr lang="en-US" dirty="0" err="1"/>
              <a:t>mostrato</a:t>
            </a:r>
            <a:r>
              <a:rPr lang="en-US" dirty="0"/>
              <a:t> un video</a:t>
            </a:r>
          </a:p>
          <a:p>
            <a:endParaRPr lang="en-US" dirty="0"/>
          </a:p>
          <a:p>
            <a:r>
              <a:rPr lang="en-US" dirty="0"/>
              <a:t>Il video </a:t>
            </a:r>
            <a:r>
              <a:rPr lang="en-US" dirty="0" err="1"/>
              <a:t>riportava</a:t>
            </a:r>
            <a:r>
              <a:rPr lang="en-US" dirty="0"/>
              <a:t> la </a:t>
            </a:r>
            <a:r>
              <a:rPr lang="en-US" dirty="0" err="1"/>
              <a:t>confessione</a:t>
            </a:r>
            <a:r>
              <a:rPr lang="en-US" dirty="0"/>
              <a:t> di un </a:t>
            </a:r>
            <a:r>
              <a:rPr lang="en-US" dirty="0" err="1"/>
              <a:t>sospettato</a:t>
            </a:r>
            <a:r>
              <a:rPr lang="en-US" dirty="0"/>
              <a:t> in un </a:t>
            </a:r>
            <a:r>
              <a:rPr lang="en-US" dirty="0" err="1"/>
              <a:t>interrogatorio</a:t>
            </a:r>
            <a:r>
              <a:rPr lang="en-US" dirty="0"/>
              <a:t> di </a:t>
            </a:r>
            <a:r>
              <a:rPr lang="en-US" dirty="0" err="1"/>
              <a:t>polizia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591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E’ possibile ‘correggere’ la nostra attribuzione inziale, solitamente di tipo disposizionale, con le informazioni contestuali?</a:t>
            </a:r>
          </a:p>
          <a:p>
            <a:endParaRPr lang="it-IT" dirty="0"/>
          </a:p>
          <a:p>
            <a:r>
              <a:rPr lang="it-IT" dirty="0"/>
              <a:t>Risposta: Dipende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52987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Implicazioni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: </a:t>
            </a:r>
            <a:r>
              <a:rPr lang="en-US" dirty="0" err="1"/>
              <a:t>Rholes</a:t>
            </a:r>
            <a:r>
              <a:rPr lang="en-US" dirty="0"/>
              <a:t> &amp; Pryor (1982)</a:t>
            </a:r>
          </a:p>
          <a:p>
            <a:endParaRPr lang="en-US" dirty="0"/>
          </a:p>
          <a:p>
            <a:r>
              <a:rPr lang="it-IT" dirty="0"/>
              <a:t>Nel videotape si poteva vedere</a:t>
            </a:r>
          </a:p>
          <a:p>
            <a:r>
              <a:rPr lang="it-IT" dirty="0"/>
              <a:t>O il sospettato ma non i poliziotti</a:t>
            </a:r>
          </a:p>
          <a:p>
            <a:r>
              <a:rPr lang="it-IT" dirty="0"/>
              <a:t>O i poliziotti ma non il sospettato</a:t>
            </a:r>
          </a:p>
        </p:txBody>
      </p:sp>
    </p:spTree>
    <p:extLst>
      <p:ext uri="{BB962C8B-B14F-4D97-AF65-F5344CB8AC3E}">
        <p14:creationId xmlns:p14="http://schemas.microsoft.com/office/powerpoint/2010/main" val="19090101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Implicazioni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: </a:t>
            </a:r>
            <a:r>
              <a:rPr lang="en-US" dirty="0" err="1"/>
              <a:t>Rholes</a:t>
            </a:r>
            <a:r>
              <a:rPr lang="en-US" dirty="0"/>
              <a:t> &amp; Pryor (1982)</a:t>
            </a:r>
          </a:p>
          <a:p>
            <a:endParaRPr lang="en-US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dovevano indicare se la confessione fosse stata spontanea vs. costretta</a:t>
            </a:r>
          </a:p>
        </p:txBody>
      </p:sp>
    </p:spTree>
    <p:extLst>
      <p:ext uri="{BB962C8B-B14F-4D97-AF65-F5344CB8AC3E}">
        <p14:creationId xmlns:p14="http://schemas.microsoft.com/office/powerpoint/2010/main" val="29093002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Implicazioni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: </a:t>
            </a:r>
            <a:r>
              <a:rPr lang="en-US" dirty="0" err="1"/>
              <a:t>Rholes</a:t>
            </a:r>
            <a:r>
              <a:rPr lang="en-US" dirty="0"/>
              <a:t> &amp; Pryor (1982)</a:t>
            </a:r>
          </a:p>
          <a:p>
            <a:endParaRPr lang="en-US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giudicavano la confessione come più spontanea (meno costretta) quando il focus era sul sospettato rispetto a quando il focus era sul poliziotto.</a:t>
            </a:r>
          </a:p>
        </p:txBody>
      </p:sp>
    </p:spTree>
    <p:extLst>
      <p:ext uri="{BB962C8B-B14F-4D97-AF65-F5344CB8AC3E}">
        <p14:creationId xmlns:p14="http://schemas.microsoft.com/office/powerpoint/2010/main" val="20701483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elementi che sono più accessibili in memoria ricevono un maggior peso nella costruzione dei processi causali</a:t>
            </a:r>
          </a:p>
          <a:p>
            <a:r>
              <a:rPr lang="it-IT" dirty="0"/>
              <a:t>Per cui se è più accessibile l’attore, la causa sarà più disposizionale</a:t>
            </a:r>
          </a:p>
          <a:p>
            <a:r>
              <a:rPr lang="it-IT" dirty="0"/>
              <a:t>Modificando il focus, modifichiamo l’accessibilità della causa e, di conseguenza, il processo di attribuzione causale</a:t>
            </a:r>
          </a:p>
        </p:txBody>
      </p:sp>
    </p:spTree>
    <p:extLst>
      <p:ext uri="{BB962C8B-B14F-4D97-AF65-F5344CB8AC3E}">
        <p14:creationId xmlns:p14="http://schemas.microsoft.com/office/powerpoint/2010/main" val="23208958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solo gli aspetti cognitivi (focus/salienza) modellano le attribuzioni causali quando il sé e gli altri sono implicati</a:t>
            </a:r>
          </a:p>
          <a:p>
            <a:endParaRPr lang="it-IT" dirty="0"/>
          </a:p>
          <a:p>
            <a:r>
              <a:rPr lang="it-IT" dirty="0"/>
              <a:t>Anche fattori motivazionali possono creare delle asimmetrie tra cause interne/esterne all’interno delle relazioni </a:t>
            </a:r>
            <a:r>
              <a:rPr lang="it-IT" b="1" dirty="0"/>
              <a:t>inter-personali</a:t>
            </a:r>
          </a:p>
        </p:txBody>
      </p:sp>
    </p:spTree>
    <p:extLst>
      <p:ext uri="{BB962C8B-B14F-4D97-AF65-F5344CB8AC3E}">
        <p14:creationId xmlns:p14="http://schemas.microsoft.com/office/powerpoint/2010/main" val="142410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E’ possibile rivedere inferenze corrispondenti iniziali e diventare meno fiduciosi del fatto che le caratteristiche </a:t>
            </a:r>
            <a:r>
              <a:rPr lang="it-IT" dirty="0" err="1"/>
              <a:t>dispozionali</a:t>
            </a:r>
            <a:r>
              <a:rPr lang="it-IT" dirty="0"/>
              <a:t> dell’attore siano la causa del suo comportamento</a:t>
            </a:r>
          </a:p>
          <a:p>
            <a:endParaRPr lang="it-IT" dirty="0"/>
          </a:p>
          <a:p>
            <a:r>
              <a:rPr lang="it-IT" dirty="0"/>
              <a:t>Processo di </a:t>
            </a:r>
            <a:r>
              <a:rPr lang="it-IT" dirty="0" err="1"/>
              <a:t>discounting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807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Processo di </a:t>
            </a:r>
            <a:r>
              <a:rPr lang="it-IT" dirty="0" err="1"/>
              <a:t>discounting</a:t>
            </a:r>
            <a:r>
              <a:rPr lang="it-IT" dirty="0"/>
              <a:t>:  ridurre la propria convinzione circa la causa (che più spontaneamente ci è venuta in mente) data l’esistenza di un’altra causa possibile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55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902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Attribuzione causale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</a:t>
            </a:r>
          </a:p>
          <a:p>
            <a:r>
              <a:rPr lang="it-IT" dirty="0"/>
              <a:t>Vedo degli studenti mangiarsi le unghie e sudare, che sono in attesa fuori da un’aula</a:t>
            </a:r>
          </a:p>
          <a:p>
            <a:r>
              <a:rPr lang="it-IT" dirty="0"/>
              <a:t>Il comportamento si </a:t>
            </a:r>
            <a:r>
              <a:rPr lang="it-IT" b="1" dirty="0"/>
              <a:t>associa</a:t>
            </a:r>
            <a:r>
              <a:rPr lang="it-IT" dirty="0"/>
              <a:t> a un tratto: ansia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641600" y="2921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858136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2784</TotalTime>
  <Words>1561</Words>
  <Application>Microsoft Macintosh PowerPoint</Application>
  <PresentationFormat>Presentazione su schermo (4:3)</PresentationFormat>
  <Paragraphs>245</Paragraphs>
  <Slides>54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9" baseType="lpstr">
      <vt:lpstr>Calibri</vt:lpstr>
      <vt:lpstr>Century Gothic</vt:lpstr>
      <vt:lpstr>Tahoma</vt:lpstr>
      <vt:lpstr>Wingdings 2</vt:lpstr>
      <vt:lpstr>Percezione</vt:lpstr>
      <vt:lpstr>Attribuzione causale</vt:lpstr>
      <vt:lpstr>Presentazione standard di PowerPoint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  <vt:lpstr>Attribuzione causale</vt:lpstr>
    </vt:vector>
  </TitlesOfParts>
  <Company>Università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Attribuzione causale</dc:title>
  <dc:creator>Andrea Carnaghi</dc:creator>
  <cp:lastModifiedBy>COLADONATO ROSANDRA [PHD0700043]</cp:lastModifiedBy>
  <cp:revision>43</cp:revision>
  <dcterms:created xsi:type="dcterms:W3CDTF">2017-10-16T14:17:15Z</dcterms:created>
  <dcterms:modified xsi:type="dcterms:W3CDTF">2020-11-19T09:09:07Z</dcterms:modified>
</cp:coreProperties>
</file>