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2"/>
  </p:notesMasterIdLst>
  <p:sldIdLst>
    <p:sldId id="443" r:id="rId2"/>
    <p:sldId id="458" r:id="rId3"/>
    <p:sldId id="459" r:id="rId4"/>
    <p:sldId id="460" r:id="rId5"/>
    <p:sldId id="461" r:id="rId6"/>
    <p:sldId id="462" r:id="rId7"/>
    <p:sldId id="463" r:id="rId8"/>
    <p:sldId id="464" r:id="rId9"/>
    <p:sldId id="465" r:id="rId10"/>
    <p:sldId id="466" r:id="rId11"/>
    <p:sldId id="467" r:id="rId12"/>
    <p:sldId id="468" r:id="rId13"/>
    <p:sldId id="469" r:id="rId14"/>
    <p:sldId id="470" r:id="rId15"/>
    <p:sldId id="471" r:id="rId16"/>
    <p:sldId id="472" r:id="rId17"/>
    <p:sldId id="473" r:id="rId18"/>
    <p:sldId id="474" r:id="rId19"/>
    <p:sldId id="475" r:id="rId20"/>
    <p:sldId id="476" r:id="rId21"/>
    <p:sldId id="477" r:id="rId22"/>
    <p:sldId id="478" r:id="rId23"/>
    <p:sldId id="479" r:id="rId24"/>
    <p:sldId id="480" r:id="rId25"/>
    <p:sldId id="481" r:id="rId26"/>
    <p:sldId id="482" r:id="rId27"/>
    <p:sldId id="483" r:id="rId28"/>
    <p:sldId id="484" r:id="rId29"/>
    <p:sldId id="485" r:id="rId30"/>
    <p:sldId id="486" r:id="rId31"/>
    <p:sldId id="487" r:id="rId32"/>
    <p:sldId id="488" r:id="rId33"/>
    <p:sldId id="489" r:id="rId34"/>
    <p:sldId id="490" r:id="rId35"/>
    <p:sldId id="491" r:id="rId36"/>
    <p:sldId id="492" r:id="rId37"/>
    <p:sldId id="493" r:id="rId38"/>
    <p:sldId id="494" r:id="rId39"/>
    <p:sldId id="495" r:id="rId40"/>
    <p:sldId id="496" r:id="rId41"/>
    <p:sldId id="497" r:id="rId42"/>
    <p:sldId id="498" r:id="rId43"/>
    <p:sldId id="499" r:id="rId44"/>
    <p:sldId id="500" r:id="rId45"/>
    <p:sldId id="501" r:id="rId46"/>
    <p:sldId id="502" r:id="rId47"/>
    <p:sldId id="503" r:id="rId48"/>
    <p:sldId id="504" r:id="rId49"/>
    <p:sldId id="505" r:id="rId50"/>
    <p:sldId id="506" r:id="rId51"/>
    <p:sldId id="507" r:id="rId52"/>
    <p:sldId id="508" r:id="rId53"/>
    <p:sldId id="509" r:id="rId54"/>
    <p:sldId id="510" r:id="rId55"/>
    <p:sldId id="511" r:id="rId56"/>
    <p:sldId id="512" r:id="rId57"/>
    <p:sldId id="513" r:id="rId58"/>
    <p:sldId id="514" r:id="rId59"/>
    <p:sldId id="515" r:id="rId60"/>
    <p:sldId id="516" r:id="rId61"/>
    <p:sldId id="517" r:id="rId62"/>
    <p:sldId id="518" r:id="rId63"/>
    <p:sldId id="519" r:id="rId64"/>
    <p:sldId id="520" r:id="rId65"/>
    <p:sldId id="521" r:id="rId66"/>
    <p:sldId id="522" r:id="rId67"/>
    <p:sldId id="523" r:id="rId68"/>
    <p:sldId id="524" r:id="rId69"/>
    <p:sldId id="527" r:id="rId70"/>
    <p:sldId id="525" r:id="rId71"/>
    <p:sldId id="526" r:id="rId72"/>
    <p:sldId id="528" r:id="rId73"/>
    <p:sldId id="529" r:id="rId74"/>
    <p:sldId id="530" r:id="rId75"/>
    <p:sldId id="531" r:id="rId76"/>
    <p:sldId id="532" r:id="rId77"/>
    <p:sldId id="533" r:id="rId78"/>
    <p:sldId id="534" r:id="rId79"/>
    <p:sldId id="535" r:id="rId80"/>
    <p:sldId id="536" r:id="rId81"/>
    <p:sldId id="537" r:id="rId82"/>
    <p:sldId id="538" r:id="rId83"/>
    <p:sldId id="539" r:id="rId84"/>
    <p:sldId id="540" r:id="rId85"/>
    <p:sldId id="541" r:id="rId86"/>
    <p:sldId id="542" r:id="rId87"/>
    <p:sldId id="543" r:id="rId88"/>
    <p:sldId id="544" r:id="rId89"/>
    <p:sldId id="545" r:id="rId90"/>
    <p:sldId id="546" r:id="rId91"/>
    <p:sldId id="547" r:id="rId92"/>
    <p:sldId id="548" r:id="rId93"/>
    <p:sldId id="549" r:id="rId94"/>
    <p:sldId id="550" r:id="rId95"/>
    <p:sldId id="551" r:id="rId96"/>
    <p:sldId id="552" r:id="rId97"/>
    <p:sldId id="553" r:id="rId98"/>
    <p:sldId id="554" r:id="rId99"/>
    <p:sldId id="555" r:id="rId100"/>
    <p:sldId id="556" r:id="rId101"/>
    <p:sldId id="557" r:id="rId102"/>
    <p:sldId id="558" r:id="rId103"/>
    <p:sldId id="559" r:id="rId104"/>
    <p:sldId id="560" r:id="rId105"/>
    <p:sldId id="561" r:id="rId106"/>
    <p:sldId id="562" r:id="rId107"/>
    <p:sldId id="563" r:id="rId108"/>
    <p:sldId id="564" r:id="rId109"/>
    <p:sldId id="565" r:id="rId110"/>
    <p:sldId id="566" r:id="rId1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00FF"/>
    <a:srgbClr val="E8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50" autoAdjust="0"/>
    <p:restoredTop sz="94660"/>
  </p:normalViewPr>
  <p:slideViewPr>
    <p:cSldViewPr snapToGrid="0">
      <p:cViewPr>
        <p:scale>
          <a:sx n="77" d="100"/>
          <a:sy n="77" d="100"/>
        </p:scale>
        <p:origin x="616" y="3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8" Type="http://schemas.openxmlformats.org/officeDocument/2006/relationships/slide" Target="slides/slide107.xml"/><Relationship Id="rId109" Type="http://schemas.openxmlformats.org/officeDocument/2006/relationships/slide" Target="slides/slide10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10" Type="http://schemas.openxmlformats.org/officeDocument/2006/relationships/slide" Target="slides/slide109.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11" Type="http://schemas.openxmlformats.org/officeDocument/2006/relationships/slide" Target="slides/slide110.xml"/><Relationship Id="rId112" Type="http://schemas.openxmlformats.org/officeDocument/2006/relationships/notesMaster" Target="notesMasters/notesMaster1.xml"/><Relationship Id="rId113" Type="http://schemas.openxmlformats.org/officeDocument/2006/relationships/presProps" Target="presProps.xml"/><Relationship Id="rId114" Type="http://schemas.openxmlformats.org/officeDocument/2006/relationships/viewProps" Target="viewProps.xml"/><Relationship Id="rId115" Type="http://schemas.openxmlformats.org/officeDocument/2006/relationships/theme" Target="theme/theme1.xml"/><Relationship Id="rId11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0ECEB9-AC58-2C4E-9959-6757A4D3C32D}" type="datetimeFigureOut">
              <a:rPr lang="it-IT" smtClean="0"/>
              <a:t>19/11/20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657AC0-00BD-A640-9138-6646A690B682}" type="slidenum">
              <a:rPr lang="it-IT" smtClean="0"/>
              <a:t>‹n.›</a:t>
            </a:fld>
            <a:endParaRPr lang="it-IT"/>
          </a:p>
        </p:txBody>
      </p:sp>
    </p:spTree>
    <p:extLst>
      <p:ext uri="{BB962C8B-B14F-4D97-AF65-F5344CB8AC3E}">
        <p14:creationId xmlns:p14="http://schemas.microsoft.com/office/powerpoint/2010/main" val="508718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11/19/20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t>11/19/20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11/19/20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11/19/20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378396"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Il contratto rappresenta la fonte delle obbligazioni per eccellenza: si dedicano a esso il titolo II e III del libro IV del C.C. (artt. 1321-1986 C.C.)</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Che cos’è un contratto?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2400"/>
              </a:spcBef>
              <a:spcAft>
                <a:spcPts val="600"/>
              </a:spcAft>
            </a:pPr>
            <a:r>
              <a:rPr lang="it-IT" sz="2400" dirty="0">
                <a:solidFill>
                  <a:schemeClr val="accent2">
                    <a:lumMod val="50000"/>
                  </a:schemeClr>
                </a:solidFill>
                <a:latin typeface="Georgia" panose="02040502050405020303" pitchFamily="18" charset="0"/>
              </a:rPr>
              <a:t>Il fondamento del contratto è quindi il frutto dell’incontro di volontà di due o più parti. </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6" name="CasellaDiTesto 5"/>
          <p:cNvSpPr txBox="1"/>
          <p:nvPr/>
        </p:nvSpPr>
        <p:spPr>
          <a:xfrm>
            <a:off x="392521" y="2270341"/>
            <a:ext cx="10378398"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1324, C.C.: “Salvo diverse </a:t>
            </a:r>
            <a:r>
              <a:rPr lang="en-US" sz="2000" dirty="0" err="1">
                <a:solidFill>
                  <a:srgbClr val="002060"/>
                </a:solidFill>
                <a:latin typeface="Georgia" charset="0"/>
                <a:ea typeface="Georgia" charset="0"/>
                <a:cs typeface="Georgia" charset="0"/>
              </a:rPr>
              <a:t>disposizioni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regolano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osservano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quanto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compatibili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unilaterali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vivi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contenuto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patrimoniale</a:t>
            </a:r>
            <a:r>
              <a:rPr lang="en-US" sz="2000" dirty="0">
                <a:solidFill>
                  <a:srgbClr val="002060"/>
                </a:solidFill>
                <a:latin typeface="Georgia" charset="0"/>
                <a:ea typeface="Georgia" charset="0"/>
                <a:cs typeface="Georgia" charset="0"/>
              </a:rPr>
              <a:t>”</a:t>
            </a:r>
          </a:p>
        </p:txBody>
      </p:sp>
      <p:sp>
        <p:nvSpPr>
          <p:cNvPr id="13" name="CasellaDiTesto 12"/>
          <p:cNvSpPr txBox="1"/>
          <p:nvPr/>
        </p:nvSpPr>
        <p:spPr>
          <a:xfrm>
            <a:off x="392520" y="3341185"/>
            <a:ext cx="10378399"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1387, C.C.: “Il </a:t>
            </a:r>
            <a:r>
              <a:rPr lang="en-US" sz="2000" dirty="0" err="1">
                <a:solidFill>
                  <a:srgbClr val="002060"/>
                </a:solidFill>
                <a:latin typeface="Georgia" charset="0"/>
                <a:ea typeface="Georgia" charset="0"/>
                <a:cs typeface="Georgia" charset="0"/>
              </a:rPr>
              <a:t>potere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rappresentanza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conferito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dall’interessato</a:t>
            </a:r>
            <a:r>
              <a:rPr lang="en-US" sz="2000" dirty="0">
                <a:solidFill>
                  <a:srgbClr val="002060"/>
                </a:solidFill>
                <a:latin typeface="Georgia" charset="0"/>
                <a:ea typeface="Georgia" charset="0"/>
                <a:cs typeface="Georgia" charset="0"/>
              </a:rPr>
              <a:t>”</a:t>
            </a:r>
          </a:p>
        </p:txBody>
      </p:sp>
      <p:sp>
        <p:nvSpPr>
          <p:cNvPr id="14" name="CasellaDiTesto 13"/>
          <p:cNvSpPr txBox="1"/>
          <p:nvPr/>
        </p:nvSpPr>
        <p:spPr>
          <a:xfrm>
            <a:off x="392520" y="4353678"/>
            <a:ext cx="10378398"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1321, C.C.: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l’accordo</a:t>
            </a:r>
            <a:r>
              <a:rPr lang="en-US" sz="2000" dirty="0">
                <a:solidFill>
                  <a:srgbClr val="002060"/>
                </a:solidFill>
                <a:latin typeface="Georgia" charset="0"/>
                <a:ea typeface="Georgia" charset="0"/>
                <a:cs typeface="Georgia" charset="0"/>
              </a:rPr>
              <a:t> di due o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costituire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regolare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estinguere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rapporto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giuridico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patrimoniale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32381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Il contratto imposto:</a:t>
            </a:r>
          </a:p>
          <a:p>
            <a:pPr algn="l">
              <a:spcBef>
                <a:spcPts val="600"/>
              </a:spcBef>
              <a:spcAft>
                <a:spcPts val="600"/>
              </a:spcAft>
            </a:pPr>
            <a:r>
              <a:rPr lang="it-IT" sz="2400" dirty="0">
                <a:solidFill>
                  <a:schemeClr val="accent2">
                    <a:lumMod val="50000"/>
                  </a:schemeClr>
                </a:solidFill>
                <a:latin typeface="Georgia" panose="02040502050405020303" pitchFamily="18" charset="0"/>
              </a:rPr>
              <a:t>(a) non esiste: non può esservi contratto dove c’è imposizione</a:t>
            </a:r>
          </a:p>
          <a:p>
            <a:pPr algn="l">
              <a:spcBef>
                <a:spcPts val="600"/>
              </a:spcBef>
              <a:spcAft>
                <a:spcPts val="600"/>
              </a:spcAft>
            </a:pPr>
            <a:r>
              <a:rPr lang="it-IT" sz="2400" dirty="0">
                <a:solidFill>
                  <a:schemeClr val="accent2">
                    <a:lumMod val="50000"/>
                  </a:schemeClr>
                </a:solidFill>
                <a:latin typeface="Georgia" panose="02040502050405020303" pitchFamily="18" charset="0"/>
              </a:rPr>
              <a:t>(b) si ha nel caso di contrattazione preliminare</a:t>
            </a:r>
          </a:p>
          <a:p>
            <a:pPr algn="l">
              <a:spcBef>
                <a:spcPts val="600"/>
              </a:spcBef>
              <a:spcAft>
                <a:spcPts val="600"/>
              </a:spcAft>
            </a:pPr>
            <a:r>
              <a:rPr lang="it-IT" sz="2400" dirty="0">
                <a:solidFill>
                  <a:schemeClr val="accent2">
                    <a:lumMod val="50000"/>
                  </a:schemeClr>
                </a:solidFill>
                <a:latin typeface="Georgia" panose="02040502050405020303" pitchFamily="18" charset="0"/>
              </a:rPr>
              <a:t>(c) si ha nel caso di un obbligo legislativo a contrarre</a:t>
            </a:r>
          </a:p>
          <a:p>
            <a:pPr algn="l">
              <a:spcBef>
                <a:spcPts val="600"/>
              </a:spcBef>
              <a:spcAft>
                <a:spcPts val="600"/>
              </a:spcAft>
            </a:pPr>
            <a:r>
              <a:rPr lang="it-IT" sz="2400" dirty="0">
                <a:solidFill>
                  <a:schemeClr val="accent2">
                    <a:lumMod val="50000"/>
                  </a:schemeClr>
                </a:solidFill>
                <a:latin typeface="Georgia" panose="02040502050405020303" pitchFamily="18" charset="0"/>
              </a:rPr>
              <a:t>(d) si ha nel caso di violazione di precetti antitrust</a:t>
            </a:r>
          </a:p>
          <a:p>
            <a:pPr algn="l">
              <a:spcBef>
                <a:spcPts val="600"/>
              </a:spcBef>
              <a:spcAft>
                <a:spcPts val="600"/>
              </a:spcAft>
            </a:pPr>
            <a:endParaRPr lang="it-IT" sz="2400" b="1"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70700490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79650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Clausola risolutiva espressa</a:t>
            </a:r>
          </a:p>
          <a:p>
            <a:pPr algn="l">
              <a:spcBef>
                <a:spcPts val="600"/>
              </a:spcBef>
              <a:spcAft>
                <a:spcPts val="600"/>
              </a:spcAft>
            </a:pPr>
            <a:r>
              <a:rPr lang="it-IT" sz="2400" dirty="0">
                <a:solidFill>
                  <a:schemeClr val="accent2">
                    <a:lumMod val="50000"/>
                  </a:schemeClr>
                </a:solidFill>
                <a:latin typeface="Georgia" panose="02040502050405020303" pitchFamily="18" charset="0"/>
              </a:rPr>
              <a:t>Le parti possono prevedere nel contratto che, all’inadempimento di una di loro, segua automaticamente la risoluzione del vincolo. In questo caso, se la parte a favore della quale la clausola è disposta decide di avvalersene, il contratto è risolto grazie alla sua sola dichiarazione</a:t>
            </a:r>
          </a:p>
        </p:txBody>
      </p:sp>
      <p:sp>
        <p:nvSpPr>
          <p:cNvPr id="6" name="CasellaDiTesto 5"/>
          <p:cNvSpPr txBox="1"/>
          <p:nvPr/>
        </p:nvSpPr>
        <p:spPr>
          <a:xfrm>
            <a:off x="392521" y="3527797"/>
            <a:ext cx="9440248"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1456, C.C.: “1. I </a:t>
            </a:r>
            <a:r>
              <a:rPr lang="en-US" sz="2000" dirty="0" err="1">
                <a:solidFill>
                  <a:srgbClr val="002060"/>
                </a:solidFill>
                <a:latin typeface="Georgia" charset="0"/>
                <a:ea typeface="Georgia" charset="0"/>
                <a:cs typeface="Georgia" charset="0"/>
              </a:rPr>
              <a:t>contraenti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convenire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espressamente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risolva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adempiuta</a:t>
            </a:r>
            <a:r>
              <a:rPr lang="en-US" sz="2000" dirty="0">
                <a:solidFill>
                  <a:srgbClr val="002060"/>
                </a:solidFill>
                <a:latin typeface="Georgia" charset="0"/>
                <a:ea typeface="Georgia" charset="0"/>
                <a:cs typeface="Georgia" charset="0"/>
              </a:rPr>
              <a:t> secondo le </a:t>
            </a:r>
            <a:r>
              <a:rPr lang="en-US" sz="2000" dirty="0" err="1">
                <a:solidFill>
                  <a:srgbClr val="002060"/>
                </a:solidFill>
                <a:latin typeface="Georgia" charset="0"/>
                <a:ea typeface="Georgia" charset="0"/>
                <a:cs typeface="Georgia" charset="0"/>
              </a:rPr>
              <a:t>modalità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In </a:t>
            </a:r>
            <a:r>
              <a:rPr lang="en-US" sz="2000" dirty="0" err="1">
                <a:solidFill>
                  <a:srgbClr val="002060"/>
                </a:solidFill>
                <a:latin typeface="Georgia" charset="0"/>
                <a:ea typeface="Georgia" charset="0"/>
                <a:cs typeface="Georgia" charset="0"/>
              </a:rPr>
              <a:t>questo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risoluzione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verifica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la parte </a:t>
            </a:r>
            <a:r>
              <a:rPr lang="en-US" sz="2000" dirty="0" err="1">
                <a:solidFill>
                  <a:srgbClr val="002060"/>
                </a:solidFill>
                <a:latin typeface="Georgia" charset="0"/>
                <a:ea typeface="Georgia" charset="0"/>
                <a:cs typeface="Georgia" charset="0"/>
              </a:rPr>
              <a:t>interessata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dichiara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all’altra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intende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valersi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clausola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risolutiva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31282332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79650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Termine essenziale</a:t>
            </a:r>
          </a:p>
          <a:p>
            <a:pPr algn="l">
              <a:spcBef>
                <a:spcPts val="600"/>
              </a:spcBef>
              <a:spcAft>
                <a:spcPts val="600"/>
              </a:spcAft>
            </a:pPr>
            <a:r>
              <a:rPr lang="it-IT" sz="2400" dirty="0">
                <a:solidFill>
                  <a:schemeClr val="accent2">
                    <a:lumMod val="50000"/>
                  </a:schemeClr>
                </a:solidFill>
                <a:latin typeface="Georgia" panose="02040502050405020303" pitchFamily="18" charset="0"/>
              </a:rPr>
              <a:t>Se il termine per l’adempimento era essenziale, il decorso del termine senza adempimento risolve automaticamente il contratto (i.e., senza che sia necessaria alcuna dichiarazione del creditore) dopo il terzo giorno dalla scadenza del termine</a:t>
            </a:r>
          </a:p>
        </p:txBody>
      </p:sp>
      <p:sp>
        <p:nvSpPr>
          <p:cNvPr id="6" name="CasellaDiTesto 5"/>
          <p:cNvSpPr txBox="1"/>
          <p:nvPr/>
        </p:nvSpPr>
        <p:spPr>
          <a:xfrm>
            <a:off x="392521" y="3527797"/>
            <a:ext cx="9440248" cy="1938992"/>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1457, C.C.: “1.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fissato</a:t>
            </a:r>
            <a:r>
              <a:rPr lang="en-US" sz="2000" dirty="0">
                <a:solidFill>
                  <a:srgbClr val="002060"/>
                </a:solidFill>
                <a:latin typeface="Georgia" charset="0"/>
                <a:ea typeface="Georgia" charset="0"/>
                <a:cs typeface="Georgia" charset="0"/>
              </a:rPr>
              <a:t> per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considerarsi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essenziale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nell’interesse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dell'altra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questa</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patto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uso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contrario</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vuole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esigerne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l’esecuzione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nonostante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scadenza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darne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notizia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all’altra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entro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giorni</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In </a:t>
            </a:r>
            <a:r>
              <a:rPr lang="en-US" sz="2000" dirty="0" err="1">
                <a:solidFill>
                  <a:srgbClr val="002060"/>
                </a:solidFill>
                <a:latin typeface="Georgia" charset="0"/>
                <a:ea typeface="Georgia" charset="0"/>
                <a:cs typeface="Georgia" charset="0"/>
              </a:rPr>
              <a:t>mancanza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s’intende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risoluto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se non è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espressamente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pattuita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risoluzione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374684418"/>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0841535"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Diffida ad adempiere</a:t>
            </a:r>
          </a:p>
          <a:p>
            <a:pPr algn="l">
              <a:spcBef>
                <a:spcPts val="600"/>
              </a:spcBef>
              <a:spcAft>
                <a:spcPts val="600"/>
              </a:spcAft>
            </a:pPr>
            <a:r>
              <a:rPr lang="it-IT" sz="2400" dirty="0">
                <a:solidFill>
                  <a:schemeClr val="accent2">
                    <a:lumMod val="50000"/>
                  </a:schemeClr>
                </a:solidFill>
                <a:latin typeface="Georgia" panose="02040502050405020303" pitchFamily="18" charset="0"/>
              </a:rPr>
              <a:t>In assenza di clausola risolutiva espressa o di termine essenziale, il creditore può ottenere la risoluzione automatica del contratto, in caso di inadempimento grave del debitore, inviando a costui una diffida ad adempiere. In assenza di adempimento, il contratto si risolve dopo 15 giorni dall’invio della diffida.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r>
              <a:rPr lang="it-IT" sz="2400" dirty="0">
                <a:solidFill>
                  <a:schemeClr val="accent2">
                    <a:lumMod val="50000"/>
                  </a:schemeClr>
                </a:solidFill>
                <a:latin typeface="Georgia" panose="02040502050405020303" pitchFamily="18" charset="0"/>
              </a:rPr>
              <a:t>In tutti i casi di risoluzione per iniziativa unilaterale del creditore, gli effetti della risoluzione sono quelli della risoluzione per inadempimento</a:t>
            </a:r>
          </a:p>
        </p:txBody>
      </p:sp>
      <p:sp>
        <p:nvSpPr>
          <p:cNvPr id="6" name="CasellaDiTesto 5"/>
          <p:cNvSpPr txBox="1"/>
          <p:nvPr/>
        </p:nvSpPr>
        <p:spPr>
          <a:xfrm>
            <a:off x="392521" y="3504046"/>
            <a:ext cx="10544653" cy="1938992"/>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1454, C.C.: “1.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inadempiente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l’altra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intimare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iscritto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adempiere</a:t>
            </a:r>
            <a:r>
              <a:rPr lang="en-US" sz="2000" dirty="0">
                <a:solidFill>
                  <a:srgbClr val="002060"/>
                </a:solidFill>
                <a:latin typeface="Georgia" charset="0"/>
                <a:ea typeface="Georgia" charset="0"/>
                <a:cs typeface="Georgia" charset="0"/>
              </a:rPr>
              <a:t> in un </a:t>
            </a:r>
            <a:r>
              <a:rPr lang="en-US" sz="2000" dirty="0" err="1">
                <a:solidFill>
                  <a:srgbClr val="002060"/>
                </a:solidFill>
                <a:latin typeface="Georgia" charset="0"/>
                <a:ea typeface="Georgia" charset="0"/>
                <a:cs typeface="Georgia" charset="0"/>
              </a:rPr>
              <a:t>congruo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dichiarazione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decorso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inutilmente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s’intenderà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senz’altro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risoluto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Il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inferiore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quindici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giorni</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diversa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pattuizione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o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per la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o secondo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risulti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congruo</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minore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3. </a:t>
            </a:r>
            <a:r>
              <a:rPr lang="en-US" sz="2000" dirty="0" err="1">
                <a:solidFill>
                  <a:srgbClr val="002060"/>
                </a:solidFill>
                <a:latin typeface="Georgia" charset="0"/>
                <a:ea typeface="Georgia" charset="0"/>
                <a:cs typeface="Georgia" charset="0"/>
              </a:rPr>
              <a:t>Decorso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adempiuto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risoluto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69193890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Tizio, esasperato del ritardo nella prestazione della controparte, domanda in giudizio l’adempimento del contratto (a prestazioni corrispettive). Trascorso un mese, può chiedere la risoluzione del contratto?</a:t>
            </a:r>
          </a:p>
          <a:p>
            <a:pPr algn="l">
              <a:spcBef>
                <a:spcPts val="600"/>
              </a:spcBef>
              <a:spcAft>
                <a:spcPts val="600"/>
              </a:spcAft>
            </a:pPr>
            <a:r>
              <a:rPr lang="it-IT" sz="2400" dirty="0">
                <a:solidFill>
                  <a:schemeClr val="accent2">
                    <a:lumMod val="50000"/>
                  </a:schemeClr>
                </a:solidFill>
                <a:latin typeface="Georgia" panose="02040502050405020303" pitchFamily="18" charset="0"/>
              </a:rPr>
              <a:t>(a) vero</a:t>
            </a:r>
          </a:p>
          <a:p>
            <a:pPr algn="l">
              <a:spcBef>
                <a:spcPts val="600"/>
              </a:spcBef>
              <a:spcAft>
                <a:spcPts val="600"/>
              </a:spcAft>
            </a:pPr>
            <a:r>
              <a:rPr lang="it-IT" sz="2400" dirty="0">
                <a:solidFill>
                  <a:schemeClr val="accent2">
                    <a:lumMod val="50000"/>
                  </a:schemeClr>
                </a:solidFill>
                <a:latin typeface="Georgia" panose="02040502050405020303" pitchFamily="18" charset="0"/>
              </a:rPr>
              <a:t>(b) vero, ma solo se previsto dal contratto</a:t>
            </a:r>
          </a:p>
          <a:p>
            <a:pPr algn="l">
              <a:spcBef>
                <a:spcPts val="600"/>
              </a:spcBef>
              <a:spcAft>
                <a:spcPts val="600"/>
              </a:spcAft>
            </a:pPr>
            <a:r>
              <a:rPr lang="it-IT" sz="2400" dirty="0">
                <a:solidFill>
                  <a:schemeClr val="accent2">
                    <a:lumMod val="50000"/>
                  </a:schemeClr>
                </a:solidFill>
                <a:latin typeface="Georgia" panose="02040502050405020303" pitchFamily="18" charset="0"/>
              </a:rPr>
              <a:t>(c) falso, si deve insistere con la richiesta di adempimento</a:t>
            </a:r>
          </a:p>
          <a:p>
            <a:pPr algn="l">
              <a:spcBef>
                <a:spcPts val="600"/>
              </a:spcBef>
              <a:spcAft>
                <a:spcPts val="600"/>
              </a:spcAft>
            </a:pPr>
            <a:r>
              <a:rPr lang="it-IT" sz="2400" dirty="0">
                <a:solidFill>
                  <a:schemeClr val="accent2">
                    <a:lumMod val="50000"/>
                  </a:schemeClr>
                </a:solidFill>
                <a:latin typeface="Georgia" panose="02040502050405020303" pitchFamily="18" charset="0"/>
              </a:rPr>
              <a:t>(d) falso, deve attendere la dichiarazione scritta della controparte inadempiente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586122373"/>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In presenza di una clausola risolutiva espressa, la risoluzione</a:t>
            </a:r>
          </a:p>
          <a:p>
            <a:pPr algn="l">
              <a:spcBef>
                <a:spcPts val="600"/>
              </a:spcBef>
              <a:spcAft>
                <a:spcPts val="600"/>
              </a:spcAft>
            </a:pPr>
            <a:r>
              <a:rPr lang="it-IT" sz="2400" dirty="0">
                <a:solidFill>
                  <a:schemeClr val="accent2">
                    <a:lumMod val="50000"/>
                  </a:schemeClr>
                </a:solidFill>
                <a:latin typeface="Georgia" panose="02040502050405020303" pitchFamily="18" charset="0"/>
              </a:rPr>
              <a:t>(a) richiede sempre l’intervento del giudice</a:t>
            </a:r>
          </a:p>
          <a:p>
            <a:pPr algn="l">
              <a:spcBef>
                <a:spcPts val="600"/>
              </a:spcBef>
              <a:spcAft>
                <a:spcPts val="600"/>
              </a:spcAft>
            </a:pPr>
            <a:r>
              <a:rPr lang="it-IT" sz="2400" dirty="0">
                <a:solidFill>
                  <a:schemeClr val="accent2">
                    <a:lumMod val="50000"/>
                  </a:schemeClr>
                </a:solidFill>
                <a:latin typeface="Georgia" panose="02040502050405020303" pitchFamily="18" charset="0"/>
              </a:rPr>
              <a:t>(b) opera di diritto, una volta che una delle parti decida di avvalersene</a:t>
            </a:r>
          </a:p>
          <a:p>
            <a:pPr algn="l">
              <a:spcBef>
                <a:spcPts val="600"/>
              </a:spcBef>
              <a:spcAft>
                <a:spcPts val="600"/>
              </a:spcAft>
            </a:pPr>
            <a:r>
              <a:rPr lang="it-IT" sz="2400" dirty="0">
                <a:solidFill>
                  <a:schemeClr val="accent2">
                    <a:lumMod val="50000"/>
                  </a:schemeClr>
                </a:solidFill>
                <a:latin typeface="Georgia" panose="02040502050405020303" pitchFamily="18" charset="0"/>
              </a:rPr>
              <a:t>(c) richiede l’intervento degli arbitri</a:t>
            </a:r>
          </a:p>
          <a:p>
            <a:pPr algn="l">
              <a:spcBef>
                <a:spcPts val="600"/>
              </a:spcBef>
              <a:spcAft>
                <a:spcPts val="600"/>
              </a:spcAft>
            </a:pPr>
            <a:r>
              <a:rPr lang="it-IT" sz="2400" dirty="0">
                <a:solidFill>
                  <a:schemeClr val="accent2">
                    <a:lumMod val="50000"/>
                  </a:schemeClr>
                </a:solidFill>
                <a:latin typeface="Georgia" panose="02040502050405020303" pitchFamily="18" charset="0"/>
              </a:rPr>
              <a:t>(d) deve essere anticipata da una preventiva diffida ad adempiere</a:t>
            </a:r>
          </a:p>
        </p:txBody>
      </p:sp>
    </p:spTree>
    <p:extLst>
      <p:ext uri="{BB962C8B-B14F-4D97-AF65-F5344CB8AC3E}">
        <p14:creationId xmlns:p14="http://schemas.microsoft.com/office/powerpoint/2010/main" val="124421280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425898"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Risoluzione per impossibilità sopravvenuta</a:t>
            </a:r>
          </a:p>
          <a:p>
            <a:pPr algn="l">
              <a:spcBef>
                <a:spcPts val="600"/>
              </a:spcBef>
              <a:spcAft>
                <a:spcPts val="600"/>
              </a:spcAft>
            </a:pPr>
            <a:r>
              <a:rPr lang="it-IT" sz="2400" dirty="0">
                <a:solidFill>
                  <a:schemeClr val="accent2">
                    <a:lumMod val="50000"/>
                  </a:schemeClr>
                </a:solidFill>
                <a:latin typeface="Georgia" panose="02040502050405020303" pitchFamily="18" charset="0"/>
              </a:rPr>
              <a:t>Può darsi che l’inadempimento non sia dovuto a colpa del debitore, ma viceversa a una circostanza esterna al contratto che, intervenendo dopo la conclusione di questo, rende l’adempimento impossibile.</a:t>
            </a:r>
          </a:p>
        </p:txBody>
      </p:sp>
      <p:sp>
        <p:nvSpPr>
          <p:cNvPr id="10" name="CasellaDiTesto 9"/>
          <p:cNvSpPr txBox="1"/>
          <p:nvPr/>
        </p:nvSpPr>
        <p:spPr>
          <a:xfrm>
            <a:off x="392521" y="3171537"/>
            <a:ext cx="9749006"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1463, C.C.: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prestazioni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corrispettive</a:t>
            </a:r>
            <a:r>
              <a:rPr lang="en-US" sz="2000" dirty="0">
                <a:solidFill>
                  <a:srgbClr val="002060"/>
                </a:solidFill>
                <a:latin typeface="Georgia" charset="0"/>
                <a:ea typeface="Georgia" charset="0"/>
                <a:cs typeface="Georgia" charset="0"/>
              </a:rPr>
              <a:t>, la parte </a:t>
            </a:r>
            <a:r>
              <a:rPr lang="en-US" sz="2000" dirty="0" err="1">
                <a:solidFill>
                  <a:srgbClr val="002060"/>
                </a:solidFill>
                <a:latin typeface="Georgia" charset="0"/>
                <a:ea typeface="Georgia" charset="0"/>
                <a:cs typeface="Georgia" charset="0"/>
              </a:rPr>
              <a:t>liberata</a:t>
            </a:r>
            <a:r>
              <a:rPr lang="en-US" sz="2000" dirty="0">
                <a:solidFill>
                  <a:srgbClr val="002060"/>
                </a:solidFill>
                <a:latin typeface="Georgia" charset="0"/>
                <a:ea typeface="Georgia" charset="0"/>
                <a:cs typeface="Georgia" charset="0"/>
              </a:rPr>
              <a:t> per la </a:t>
            </a:r>
            <a:r>
              <a:rPr lang="en-US" sz="2000" dirty="0" err="1">
                <a:solidFill>
                  <a:srgbClr val="002060"/>
                </a:solidFill>
                <a:latin typeface="Georgia" charset="0"/>
                <a:ea typeface="Georgia" charset="0"/>
                <a:cs typeface="Georgia" charset="0"/>
              </a:rPr>
              <a:t>sopravvenuta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impossibilità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dovuta</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chiedere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controprestazione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restituire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abbia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ricevuta</a:t>
            </a:r>
            <a:r>
              <a:rPr lang="en-US" sz="2000" dirty="0">
                <a:solidFill>
                  <a:srgbClr val="002060"/>
                </a:solidFill>
                <a:latin typeface="Georgia" charset="0"/>
                <a:ea typeface="Georgia" charset="0"/>
                <a:cs typeface="Georgia" charset="0"/>
              </a:rPr>
              <a:t>, secondo le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relative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ripetizione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dell’indebito</a:t>
            </a:r>
            <a:r>
              <a:rPr lang="en-US" sz="2000" dirty="0">
                <a:solidFill>
                  <a:srgbClr val="002060"/>
                </a:solidFill>
                <a:latin typeface="Georgia" charset="0"/>
                <a:ea typeface="Georgia" charset="0"/>
                <a:cs typeface="Georgia" charset="0"/>
              </a:rPr>
              <a:t>”</a:t>
            </a:r>
          </a:p>
        </p:txBody>
      </p:sp>
      <p:sp>
        <p:nvSpPr>
          <p:cNvPr id="11" name="CasellaDiTesto 10"/>
          <p:cNvSpPr txBox="1"/>
          <p:nvPr/>
        </p:nvSpPr>
        <p:spPr>
          <a:xfrm>
            <a:off x="392521" y="4617844"/>
            <a:ext cx="9749006"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1465, C.C.: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trasferiscono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proprietà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costituiscono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trasferiscono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causa non </a:t>
            </a:r>
            <a:r>
              <a:rPr lang="en-US" sz="2000" dirty="0" err="1">
                <a:solidFill>
                  <a:srgbClr val="002060"/>
                </a:solidFill>
                <a:latin typeface="Georgia" charset="0"/>
                <a:ea typeface="Georgia" charset="0"/>
                <a:cs typeface="Georgia" charset="0"/>
              </a:rPr>
              <a:t>imputabile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all’alienante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libera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l’acquirente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dall’obbligo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eseguire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controprestazione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ancorché</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consegnata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43625876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79650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Cosa succede nel caso di impossibilità parziale o temporanea?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La pronuncia del giudice che riscontri la sussistenza dei presupposti dell’impossibilità è dichiarativa, poiché la risoluzione del contratto si è già verificata per effetto dell’impossibilità stessa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6" name="CasellaDiTesto 5"/>
          <p:cNvSpPr txBox="1"/>
          <p:nvPr/>
        </p:nvSpPr>
        <p:spPr>
          <a:xfrm>
            <a:off x="392520" y="1957277"/>
            <a:ext cx="10081516"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1464, C.C.: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parte è </a:t>
            </a:r>
            <a:r>
              <a:rPr lang="en-US" sz="2000" dirty="0" err="1">
                <a:solidFill>
                  <a:srgbClr val="002060"/>
                </a:solidFill>
                <a:latin typeface="Georgia" charset="0"/>
                <a:ea typeface="Georgia" charset="0"/>
                <a:cs typeface="Georgia" charset="0"/>
              </a:rPr>
              <a:t>divenuta</a:t>
            </a:r>
            <a:r>
              <a:rPr lang="en-US" sz="2000" dirty="0">
                <a:solidFill>
                  <a:srgbClr val="002060"/>
                </a:solidFill>
                <a:latin typeface="Georgia" charset="0"/>
                <a:ea typeface="Georgia" charset="0"/>
                <a:cs typeface="Georgia" charset="0"/>
              </a:rPr>
              <a:t> solo </a:t>
            </a:r>
            <a:r>
              <a:rPr lang="en-US" sz="2000" dirty="0" err="1">
                <a:solidFill>
                  <a:srgbClr val="002060"/>
                </a:solidFill>
                <a:latin typeface="Georgia" charset="0"/>
                <a:ea typeface="Georgia" charset="0"/>
                <a:cs typeface="Georgia" charset="0"/>
              </a:rPr>
              <a:t>parzialmente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impossibile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l’altra</a:t>
            </a:r>
            <a:r>
              <a:rPr lang="en-US" sz="2000" dirty="0">
                <a:solidFill>
                  <a:srgbClr val="002060"/>
                </a:solidFill>
                <a:latin typeface="Georgia" charset="0"/>
                <a:ea typeface="Georgia" charset="0"/>
                <a:cs typeface="Georgia" charset="0"/>
              </a:rPr>
              <a:t> parte ha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corrispondente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riduzione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essa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dovuta</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recedere</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qualora</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abbia</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interesse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apprezzabile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all’adempimento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parziale</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392520" y="3386690"/>
            <a:ext cx="10081516"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1256, C.C.: “2. Se </a:t>
            </a:r>
            <a:r>
              <a:rPr lang="en-US" sz="2000" dirty="0" err="1">
                <a:solidFill>
                  <a:srgbClr val="002060"/>
                </a:solidFill>
                <a:latin typeface="Georgia" charset="0"/>
                <a:ea typeface="Georgia" charset="0"/>
                <a:cs typeface="Georgia" charset="0"/>
              </a:rPr>
              <a:t>l’impossibilità</a:t>
            </a:r>
            <a:r>
              <a:rPr lang="en-US" sz="2000" dirty="0">
                <a:solidFill>
                  <a:srgbClr val="002060"/>
                </a:solidFill>
                <a:latin typeface="Georgia" charset="0"/>
                <a:ea typeface="Georgia" charset="0"/>
                <a:cs typeface="Georgia" charset="0"/>
              </a:rPr>
              <a:t> è solo </a:t>
            </a:r>
            <a:r>
              <a:rPr lang="en-US" sz="2000" dirty="0" err="1">
                <a:solidFill>
                  <a:srgbClr val="002060"/>
                </a:solidFill>
                <a:latin typeface="Georgia" charset="0"/>
                <a:ea typeface="Georgia" charset="0"/>
                <a:cs typeface="Georgia" charset="0"/>
              </a:rPr>
              <a:t>temporanea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finché</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perdura</a:t>
            </a:r>
            <a:r>
              <a:rPr lang="en-US" sz="2000" dirty="0">
                <a:solidFill>
                  <a:srgbClr val="002060"/>
                </a:solidFill>
                <a:latin typeface="Georgia" charset="0"/>
                <a:ea typeface="Georgia" charset="0"/>
                <a:cs typeface="Georgia" charset="0"/>
              </a:rPr>
              <a:t>, non è </a:t>
            </a:r>
            <a:r>
              <a:rPr lang="en-US" sz="2000" dirty="0" err="1">
                <a:solidFill>
                  <a:srgbClr val="002060"/>
                </a:solidFill>
                <a:latin typeface="Georgia" charset="0"/>
                <a:ea typeface="Georgia" charset="0"/>
                <a:cs typeface="Georgia" charset="0"/>
              </a:rPr>
              <a:t>responsabile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ritardo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nell'adempimento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Tuttavia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l’obbligazione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estingue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l’impossibilità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perdura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fino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relazione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titolo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dell’obbligazione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dell’oggetto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ritenuto</a:t>
            </a:r>
            <a:r>
              <a:rPr lang="en-US" sz="2000" dirty="0">
                <a:solidFill>
                  <a:srgbClr val="002060"/>
                </a:solidFill>
                <a:latin typeface="Georgia" charset="0"/>
                <a:ea typeface="Georgia" charset="0"/>
                <a:cs typeface="Georgia" charset="0"/>
              </a:rPr>
              <a:t> obbligato a </a:t>
            </a:r>
            <a:r>
              <a:rPr lang="en-US" sz="2000" dirty="0" err="1">
                <a:solidFill>
                  <a:srgbClr val="002060"/>
                </a:solidFill>
                <a:latin typeface="Georgia" charset="0"/>
                <a:ea typeface="Georgia" charset="0"/>
                <a:cs typeface="Georgia" charset="0"/>
              </a:rPr>
              <a:t>eseguire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non ha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interesse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conseguirla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484803847"/>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037839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a:solidFill>
                  <a:schemeClr val="accent2">
                    <a:lumMod val="50000"/>
                  </a:schemeClr>
                </a:solidFill>
                <a:latin typeface="Georgia" panose="02040502050405020303" pitchFamily="18" charset="0"/>
              </a:rPr>
              <a:t>Risoluzione per eccessiva </a:t>
            </a:r>
            <a:r>
              <a:rPr lang="it-IT" sz="2400" u="sng" dirty="0">
                <a:solidFill>
                  <a:schemeClr val="accent2">
                    <a:lumMod val="50000"/>
                  </a:schemeClr>
                </a:solidFill>
                <a:latin typeface="Georgia" panose="02040502050405020303" pitchFamily="18" charset="0"/>
              </a:rPr>
              <a:t>onerosità sopravvenuta</a:t>
            </a:r>
          </a:p>
          <a:p>
            <a:pPr algn="l">
              <a:spcBef>
                <a:spcPts val="600"/>
              </a:spcBef>
              <a:spcAft>
                <a:spcPts val="600"/>
              </a:spcAft>
            </a:pPr>
            <a:r>
              <a:rPr lang="it-IT" sz="2400" dirty="0">
                <a:solidFill>
                  <a:schemeClr val="accent2">
                    <a:lumMod val="50000"/>
                  </a:schemeClr>
                </a:solidFill>
                <a:latin typeface="Georgia" panose="02040502050405020303" pitchFamily="18" charset="0"/>
              </a:rPr>
              <a:t>Se le circostanze di contorno a un contratto a esecuzione continuata, periodica o differita cambiano inaspettatamente e gravemente dopo la conclusione del contratto, rendendo la prestazione dovuta dal debitore (tecnicamente ancora possibile, e tuttavia) assai difficile da realizzare, è possibile chiedere la risoluzione del contratto per eccessiva onerosità sopravvenuta, purché il contratto non fosse aleatorio.</a:t>
            </a:r>
          </a:p>
        </p:txBody>
      </p:sp>
      <p:sp>
        <p:nvSpPr>
          <p:cNvPr id="6" name="CasellaDiTesto 5"/>
          <p:cNvSpPr txBox="1"/>
          <p:nvPr/>
        </p:nvSpPr>
        <p:spPr>
          <a:xfrm>
            <a:off x="392521" y="4200551"/>
            <a:ext cx="9202742"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1469, C.C.: “Le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articoli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precedenti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applicano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aleatori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o per </a:t>
            </a:r>
            <a:r>
              <a:rPr lang="en-US" sz="2000" dirty="0" err="1">
                <a:solidFill>
                  <a:srgbClr val="002060"/>
                </a:solidFill>
                <a:latin typeface="Georgia" charset="0"/>
                <a:ea typeface="Georgia" charset="0"/>
                <a:cs typeface="Georgia" charset="0"/>
              </a:rPr>
              <a:t>volontà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0" y="4994218"/>
            <a:ext cx="9202743"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1467, C.C.: “2. La </a:t>
            </a:r>
            <a:r>
              <a:rPr lang="en-US" sz="2000" dirty="0" err="1">
                <a:solidFill>
                  <a:srgbClr val="002060"/>
                </a:solidFill>
                <a:latin typeface="Georgia" charset="0"/>
                <a:ea typeface="Georgia" charset="0"/>
                <a:cs typeface="Georgia" charset="0"/>
              </a:rPr>
              <a:t>risoluzione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domandata</a:t>
            </a:r>
            <a:r>
              <a:rPr lang="en-US" sz="2000" dirty="0">
                <a:solidFill>
                  <a:srgbClr val="002060"/>
                </a:solidFill>
                <a:latin typeface="Georgia" charset="0"/>
                <a:ea typeface="Georgia" charset="0"/>
                <a:cs typeface="Georgia" charset="0"/>
              </a:rPr>
              <a:t> se la </a:t>
            </a:r>
            <a:r>
              <a:rPr lang="en-US" sz="2000" dirty="0" err="1">
                <a:solidFill>
                  <a:srgbClr val="002060"/>
                </a:solidFill>
                <a:latin typeface="Georgia" charset="0"/>
                <a:ea typeface="Georgia" charset="0"/>
                <a:cs typeface="Georgia" charset="0"/>
              </a:rPr>
              <a:t>sopravvenuta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onerosità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rientra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nell’alea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normale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338278389"/>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037839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Se il giudice accerta la sussistenza dei presupposti per la risoluzione, egli pronuncia sentenza costitutiva di risoluzione del contratto con i consueti effetti di cui all’art. 1458 C.C.</a:t>
            </a:r>
          </a:p>
        </p:txBody>
      </p:sp>
      <p:sp>
        <p:nvSpPr>
          <p:cNvPr id="6" name="CasellaDiTesto 5"/>
          <p:cNvSpPr txBox="1"/>
          <p:nvPr/>
        </p:nvSpPr>
        <p:spPr>
          <a:xfrm>
            <a:off x="392519" y="1516728"/>
            <a:ext cx="10235897"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1467, C.C.: “1.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esecuzione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continuata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periodica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esecuzione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differita</a:t>
            </a:r>
            <a:r>
              <a:rPr lang="en-US" sz="2000" dirty="0">
                <a:solidFill>
                  <a:srgbClr val="002060"/>
                </a:solidFill>
                <a:latin typeface="Georgia" charset="0"/>
                <a:ea typeface="Georgia" charset="0"/>
                <a:cs typeface="Georgia" charset="0"/>
              </a:rPr>
              <a:t>, se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divenuta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eccessivamente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onerosa</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verificarsi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avvenimenti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straordinari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imprevedibili</a:t>
            </a:r>
            <a:r>
              <a:rPr lang="en-US" sz="2000" dirty="0">
                <a:solidFill>
                  <a:srgbClr val="002060"/>
                </a:solidFill>
                <a:latin typeface="Georgia" charset="0"/>
                <a:ea typeface="Georgia" charset="0"/>
                <a:cs typeface="Georgia" charset="0"/>
              </a:rPr>
              <a:t>, la parte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tale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risoluzione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dall’articolo</a:t>
            </a:r>
            <a:r>
              <a:rPr lang="en-US" sz="2000" dirty="0">
                <a:solidFill>
                  <a:srgbClr val="002060"/>
                </a:solidFill>
                <a:latin typeface="Georgia" charset="0"/>
                <a:ea typeface="Georgia" charset="0"/>
                <a:cs typeface="Georgia" charset="0"/>
              </a:rPr>
              <a:t> 1458”</a:t>
            </a:r>
          </a:p>
        </p:txBody>
      </p:sp>
      <p:sp>
        <p:nvSpPr>
          <p:cNvPr id="8" name="CasellaDiTesto 7"/>
          <p:cNvSpPr txBox="1"/>
          <p:nvPr/>
        </p:nvSpPr>
        <p:spPr>
          <a:xfrm>
            <a:off x="392519" y="4008565"/>
            <a:ext cx="10235897"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1467, C.C.: “3. La parte </a:t>
            </a:r>
            <a:r>
              <a:rPr lang="en-US" sz="2000" dirty="0" err="1">
                <a:solidFill>
                  <a:srgbClr val="002060"/>
                </a:solidFill>
                <a:latin typeface="Georgia" charset="0"/>
                <a:ea typeface="Georgia" charset="0"/>
                <a:cs typeface="Georgia" charset="0"/>
              </a:rPr>
              <a:t>contro</a:t>
            </a:r>
            <a:r>
              <a:rPr lang="en-US" sz="2000" dirty="0">
                <a:solidFill>
                  <a:srgbClr val="002060"/>
                </a:solidFill>
                <a:latin typeface="Georgia" charset="0"/>
                <a:ea typeface="Georgia" charset="0"/>
                <a:cs typeface="Georgia" charset="0"/>
              </a:rPr>
              <a:t> la quale è </a:t>
            </a:r>
            <a:r>
              <a:rPr lang="en-US" sz="2000" dirty="0" err="1">
                <a:solidFill>
                  <a:srgbClr val="002060"/>
                </a:solidFill>
                <a:latin typeface="Georgia" charset="0"/>
                <a:ea typeface="Georgia" charset="0"/>
                <a:cs typeface="Georgia" charset="0"/>
              </a:rPr>
              <a:t>domandata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risoluzione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evitarla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offrendo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modificare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equamente</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condizioni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19" y="4766277"/>
            <a:ext cx="10235897"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1468, C.C.: “</a:t>
            </a:r>
            <a:r>
              <a:rPr lang="en-US" sz="2000" dirty="0" err="1">
                <a:solidFill>
                  <a:srgbClr val="002060"/>
                </a:solidFill>
                <a:latin typeface="Georgia" charset="0"/>
                <a:ea typeface="Georgia" charset="0"/>
                <a:cs typeface="Georgia" charset="0"/>
              </a:rPr>
              <a:t>Nell'ipotesi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prevista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dall’articolo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precedente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tratta</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quale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sola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assunto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chiedere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riduzione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modificazione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modalità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esecuzione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sufficienti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ricondurla</a:t>
            </a:r>
            <a:r>
              <a:rPr lang="en-US" sz="2000" dirty="0">
                <a:solidFill>
                  <a:srgbClr val="002060"/>
                </a:solidFill>
                <a:latin typeface="Georgia" charset="0"/>
                <a:ea typeface="Georgia" charset="0"/>
                <a:cs typeface="Georgia" charset="0"/>
              </a:rPr>
              <a:t> ad </a:t>
            </a:r>
            <a:r>
              <a:rPr lang="en-US" sz="2000" dirty="0" err="1">
                <a:solidFill>
                  <a:srgbClr val="002060"/>
                </a:solidFill>
                <a:latin typeface="Georgia" charset="0"/>
                <a:ea typeface="Georgia" charset="0"/>
                <a:cs typeface="Georgia" charset="0"/>
              </a:rPr>
              <a:t>equità</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84864889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Nei contratti a prestazioni corrispettive, la parte liberata per la sopravvenuta impossibilità della prestazione può domandare la controprestazione. E’ vero o falso?</a:t>
            </a:r>
          </a:p>
          <a:p>
            <a:pPr algn="l">
              <a:spcBef>
                <a:spcPts val="600"/>
              </a:spcBef>
              <a:spcAft>
                <a:spcPts val="600"/>
              </a:spcAft>
            </a:pPr>
            <a:r>
              <a:rPr lang="it-IT" sz="2400" dirty="0">
                <a:solidFill>
                  <a:schemeClr val="accent2">
                    <a:lumMod val="50000"/>
                  </a:schemeClr>
                </a:solidFill>
                <a:latin typeface="Georgia" panose="02040502050405020303" pitchFamily="18" charset="0"/>
              </a:rPr>
              <a:t>(a) falso, e deve altresì restituire quanto ricevuto secondo le norme relative all’indebito</a:t>
            </a:r>
          </a:p>
          <a:p>
            <a:pPr algn="l">
              <a:spcBef>
                <a:spcPts val="600"/>
              </a:spcBef>
              <a:spcAft>
                <a:spcPts val="600"/>
              </a:spcAft>
            </a:pPr>
            <a:r>
              <a:rPr lang="it-IT" sz="2400" dirty="0">
                <a:solidFill>
                  <a:schemeClr val="accent2">
                    <a:lumMod val="50000"/>
                  </a:schemeClr>
                </a:solidFill>
                <a:latin typeface="Georgia" panose="02040502050405020303" pitchFamily="18" charset="0"/>
              </a:rPr>
              <a:t>(b) vero</a:t>
            </a:r>
          </a:p>
          <a:p>
            <a:pPr algn="l">
              <a:spcBef>
                <a:spcPts val="600"/>
              </a:spcBef>
              <a:spcAft>
                <a:spcPts val="600"/>
              </a:spcAft>
            </a:pPr>
            <a:r>
              <a:rPr lang="it-IT" sz="2400" dirty="0">
                <a:solidFill>
                  <a:schemeClr val="accent2">
                    <a:lumMod val="50000"/>
                  </a:schemeClr>
                </a:solidFill>
                <a:latin typeface="Georgia" panose="02040502050405020303" pitchFamily="18" charset="0"/>
              </a:rPr>
              <a:t>(c) vero, ma solo se in buona fede</a:t>
            </a:r>
          </a:p>
          <a:p>
            <a:pPr algn="l">
              <a:spcBef>
                <a:spcPts val="600"/>
              </a:spcBef>
              <a:spcAft>
                <a:spcPts val="600"/>
              </a:spcAft>
            </a:pPr>
            <a:r>
              <a:rPr lang="it-IT" sz="2400" dirty="0">
                <a:solidFill>
                  <a:schemeClr val="accent2">
                    <a:lumMod val="50000"/>
                  </a:schemeClr>
                </a:solidFill>
                <a:latin typeface="Georgia" panose="02040502050405020303" pitchFamily="18" charset="0"/>
              </a:rPr>
              <a:t>(d) falso, a meno che non si tratti di prestazione di modico valore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448523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(2) Numero delle parti</a:t>
            </a:r>
          </a:p>
          <a:p>
            <a:pPr algn="l">
              <a:spcBef>
                <a:spcPts val="600"/>
              </a:spcBef>
              <a:spcAft>
                <a:spcPts val="600"/>
              </a:spcAft>
            </a:pPr>
            <a:r>
              <a:rPr lang="it-IT" sz="2400" u="sng" dirty="0">
                <a:solidFill>
                  <a:schemeClr val="accent2">
                    <a:lumMod val="50000"/>
                  </a:schemeClr>
                </a:solidFill>
                <a:latin typeface="Georgia" panose="02040502050405020303" pitchFamily="18" charset="0"/>
              </a:rPr>
              <a:t>Contratti bilaterali e contratti plurilaterali</a:t>
            </a:r>
          </a:p>
          <a:p>
            <a:pPr algn="l">
              <a:spcBef>
                <a:spcPts val="600"/>
              </a:spcBef>
            </a:pPr>
            <a:r>
              <a:rPr lang="it-IT" sz="2400" dirty="0">
                <a:solidFill>
                  <a:schemeClr val="accent2">
                    <a:lumMod val="50000"/>
                  </a:schemeClr>
                </a:solidFill>
                <a:latin typeface="Georgia" panose="02040502050405020303" pitchFamily="18" charset="0"/>
              </a:rPr>
              <a:t>La più parte delle regole </a:t>
            </a:r>
            <a:r>
              <a:rPr lang="it-IT" sz="2400" dirty="0" err="1">
                <a:solidFill>
                  <a:schemeClr val="accent2">
                    <a:lumMod val="50000"/>
                  </a:schemeClr>
                </a:solidFill>
                <a:latin typeface="Georgia" panose="02040502050405020303" pitchFamily="18" charset="0"/>
              </a:rPr>
              <a:t>codicistiche</a:t>
            </a:r>
            <a:r>
              <a:rPr lang="it-IT" sz="2400" dirty="0">
                <a:solidFill>
                  <a:schemeClr val="accent2">
                    <a:lumMod val="50000"/>
                  </a:schemeClr>
                </a:solidFill>
                <a:latin typeface="Georgia" panose="02040502050405020303" pitchFamily="18" charset="0"/>
              </a:rPr>
              <a:t> in materia contrattuale presuppone un contratto concluso fra due parti. Alcune disposizioni (ad es. artt. 1420, 1466, 1459 C.C.) si dedicano specialmente ai contratti plurilaterali.</a:t>
            </a:r>
          </a:p>
          <a:p>
            <a:pPr algn="l">
              <a:spcBef>
                <a:spcPts val="600"/>
              </a:spcBef>
            </a:pPr>
            <a:r>
              <a:rPr lang="it-IT" sz="2400" dirty="0">
                <a:solidFill>
                  <a:schemeClr val="accent2">
                    <a:lumMod val="50000"/>
                  </a:schemeClr>
                </a:solidFill>
                <a:latin typeface="Georgia" panose="02040502050405020303" pitchFamily="18" charset="0"/>
              </a:rPr>
              <a:t>Fra questi, si distinguono da un lato i contratti plurilaterali senza comunione di scopo e dall’altro lato i contratti plurilaterali con comunione di scopo, ossia ove le parti perseguono un interesse comune. </a:t>
            </a:r>
          </a:p>
        </p:txBody>
      </p:sp>
      <p:sp>
        <p:nvSpPr>
          <p:cNvPr id="15" name="CasellaDiTesto 14"/>
          <p:cNvSpPr txBox="1"/>
          <p:nvPr/>
        </p:nvSpPr>
        <p:spPr>
          <a:xfrm>
            <a:off x="392521" y="4816104"/>
            <a:ext cx="10995916"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1420, C.C.: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di due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in cui le </a:t>
            </a:r>
            <a:r>
              <a:rPr lang="en-US" sz="2000" dirty="0" err="1">
                <a:solidFill>
                  <a:srgbClr val="002060"/>
                </a:solidFill>
                <a:latin typeface="Georgia" charset="0"/>
                <a:ea typeface="Georgia" charset="0"/>
                <a:cs typeface="Georgia" charset="0"/>
              </a:rPr>
              <a:t>prestazioni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ciascuna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dirette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conseguimento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scopo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comune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colpisce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vincolo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sola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importa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partecipazione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debba</a:t>
            </a:r>
            <a:r>
              <a:rPr lang="en-US" sz="2000" dirty="0">
                <a:solidFill>
                  <a:srgbClr val="002060"/>
                </a:solidFill>
                <a:latin typeface="Georgia" charset="0"/>
                <a:ea typeface="Georgia" charset="0"/>
                <a:cs typeface="Georgia" charset="0"/>
              </a:rPr>
              <a:t>, secondo le </a:t>
            </a:r>
            <a:r>
              <a:rPr lang="en-US" sz="2000" dirty="0" err="1">
                <a:solidFill>
                  <a:srgbClr val="002060"/>
                </a:solidFill>
                <a:latin typeface="Georgia" charset="0"/>
                <a:ea typeface="Georgia" charset="0"/>
                <a:cs typeface="Georgia" charset="0"/>
              </a:rPr>
              <a:t>circostanze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considerarsi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essenziale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60440267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La risoluzione per eccessiva onerosità sopravvenuta opera con riguardo ai contratti aleatori?</a:t>
            </a:r>
          </a:p>
          <a:p>
            <a:pPr algn="l">
              <a:spcBef>
                <a:spcPts val="600"/>
              </a:spcBef>
              <a:spcAft>
                <a:spcPts val="600"/>
              </a:spcAft>
            </a:pPr>
            <a:r>
              <a:rPr lang="it-IT" sz="2400" dirty="0">
                <a:solidFill>
                  <a:schemeClr val="accent2">
                    <a:lumMod val="50000"/>
                  </a:schemeClr>
                </a:solidFill>
                <a:latin typeface="Georgia" panose="02040502050405020303" pitchFamily="18" charset="0"/>
              </a:rPr>
              <a:t>(a) vero, ma solo se redatti in forma scritta</a:t>
            </a:r>
          </a:p>
          <a:p>
            <a:pPr algn="l">
              <a:spcBef>
                <a:spcPts val="600"/>
              </a:spcBef>
              <a:spcAft>
                <a:spcPts val="600"/>
              </a:spcAft>
            </a:pPr>
            <a:r>
              <a:rPr lang="it-IT" sz="2400" dirty="0">
                <a:solidFill>
                  <a:schemeClr val="accent2">
                    <a:lumMod val="50000"/>
                  </a:schemeClr>
                </a:solidFill>
                <a:latin typeface="Georgia" panose="02040502050405020303" pitchFamily="18" charset="0"/>
              </a:rPr>
              <a:t>(b) vero, ma solo per i rischi non considerati nel contratto</a:t>
            </a:r>
          </a:p>
          <a:p>
            <a:pPr algn="l">
              <a:spcBef>
                <a:spcPts val="600"/>
              </a:spcBef>
              <a:spcAft>
                <a:spcPts val="600"/>
              </a:spcAft>
            </a:pPr>
            <a:r>
              <a:rPr lang="it-IT" sz="2400" dirty="0">
                <a:solidFill>
                  <a:schemeClr val="accent2">
                    <a:lumMod val="50000"/>
                  </a:schemeClr>
                </a:solidFill>
                <a:latin typeface="Georgia" panose="02040502050405020303" pitchFamily="18" charset="0"/>
              </a:rPr>
              <a:t>(c) vero, in ogni caso</a:t>
            </a:r>
          </a:p>
          <a:p>
            <a:pPr algn="l">
              <a:spcBef>
                <a:spcPts val="600"/>
              </a:spcBef>
              <a:spcAft>
                <a:spcPts val="600"/>
              </a:spcAft>
            </a:pPr>
            <a:r>
              <a:rPr lang="it-IT" sz="2400" dirty="0">
                <a:solidFill>
                  <a:schemeClr val="accent2">
                    <a:lumMod val="50000"/>
                  </a:schemeClr>
                </a:solidFill>
                <a:latin typeface="Georgia" panose="02040502050405020303" pitchFamily="18" charset="0"/>
              </a:rPr>
              <a:t>(d) falso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659266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(3) Contenuto dell’accordo</a:t>
            </a:r>
          </a:p>
          <a:p>
            <a:pPr algn="l">
              <a:spcBef>
                <a:spcPts val="600"/>
              </a:spcBef>
              <a:spcAft>
                <a:spcPts val="600"/>
              </a:spcAft>
            </a:pPr>
            <a:r>
              <a:rPr lang="it-IT" sz="2400" u="sng" dirty="0">
                <a:solidFill>
                  <a:schemeClr val="accent2">
                    <a:lumMod val="50000"/>
                  </a:schemeClr>
                </a:solidFill>
                <a:latin typeface="Georgia" panose="02040502050405020303" pitchFamily="18" charset="0"/>
              </a:rPr>
              <a:t>Contratti a prestazione bilaterale e contratti a prestazione unilaterale</a:t>
            </a:r>
          </a:p>
          <a:p>
            <a:pPr algn="l">
              <a:spcBef>
                <a:spcPts val="600"/>
              </a:spcBef>
            </a:pPr>
            <a:r>
              <a:rPr lang="it-IT" sz="2400" dirty="0">
                <a:solidFill>
                  <a:schemeClr val="accent2">
                    <a:lumMod val="50000"/>
                  </a:schemeClr>
                </a:solidFill>
                <a:latin typeface="Georgia" panose="02040502050405020303" pitchFamily="18" charset="0"/>
              </a:rPr>
              <a:t>I contratti onerosi sono a prestazione bilaterale; i contratti gratuiti sono a prestazione unilaterale. Alcuni contratti possono essere sia onerosi che gratuiti; altri sono essenzialmente onerosi o gratuiti.</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p:txBody>
      </p:sp>
      <p:sp>
        <p:nvSpPr>
          <p:cNvPr id="15" name="CasellaDiTesto 14"/>
          <p:cNvSpPr txBox="1"/>
          <p:nvPr/>
        </p:nvSpPr>
        <p:spPr>
          <a:xfrm>
            <a:off x="392521" y="3642846"/>
            <a:ext cx="1099591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1470, C.C.: “La </a:t>
            </a:r>
            <a:r>
              <a:rPr lang="en-US" sz="2000" dirty="0" err="1">
                <a:solidFill>
                  <a:srgbClr val="002060"/>
                </a:solidFill>
                <a:latin typeface="Georgia" charset="0"/>
                <a:ea typeface="Georgia" charset="0"/>
                <a:cs typeface="Georgia" charset="0"/>
              </a:rPr>
              <a:t>vendita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ha per </a:t>
            </a:r>
            <a:r>
              <a:rPr lang="en-US" sz="2000" dirty="0" err="1">
                <a:solidFill>
                  <a:srgbClr val="002060"/>
                </a:solidFill>
                <a:latin typeface="Georgia" charset="0"/>
                <a:ea typeface="Georgia" charset="0"/>
                <a:cs typeface="Georgia" charset="0"/>
              </a:rPr>
              <a:t>oggetto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trasferimento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proprietà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trasferimento</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altro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verso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corrispettivo</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prezzo</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5534915"/>
            <a:ext cx="1099591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1767, C.C.: “Il </a:t>
            </a:r>
            <a:r>
              <a:rPr lang="en-US" sz="2000" dirty="0" err="1">
                <a:solidFill>
                  <a:srgbClr val="002060"/>
                </a:solidFill>
                <a:latin typeface="Georgia" charset="0"/>
                <a:ea typeface="Georgia" charset="0"/>
                <a:cs typeface="Georgia" charset="0"/>
              </a:rPr>
              <a:t>deposito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presume </a:t>
            </a:r>
            <a:r>
              <a:rPr lang="en-US" sz="2000" dirty="0" err="1">
                <a:solidFill>
                  <a:srgbClr val="002060"/>
                </a:solidFill>
                <a:latin typeface="Georgia" charset="0"/>
                <a:ea typeface="Georgia" charset="0"/>
                <a:cs typeface="Georgia" charset="0"/>
              </a:rPr>
              <a:t>gratuito</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professionale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depositario</a:t>
            </a:r>
            <a:r>
              <a:rPr lang="en-US" sz="2000" dirty="0">
                <a:solidFill>
                  <a:srgbClr val="002060"/>
                </a:solidFill>
                <a:latin typeface="Georgia" charset="0"/>
                <a:ea typeface="Georgia" charset="0"/>
                <a:cs typeface="Georgia" charset="0"/>
              </a:rPr>
              <a:t> o da </a:t>
            </a:r>
            <a:r>
              <a:rPr lang="en-US" sz="2000" dirty="0" err="1">
                <a:solidFill>
                  <a:srgbClr val="002060"/>
                </a:solidFill>
                <a:latin typeface="Georgia" charset="0"/>
                <a:ea typeface="Georgia" charset="0"/>
                <a:cs typeface="Georgia" charset="0"/>
              </a:rPr>
              <a:t>altre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circostanze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debba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desumere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diversa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volontà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4434992"/>
            <a:ext cx="10995916"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769, C.C.: “La </a:t>
            </a:r>
            <a:r>
              <a:rPr lang="en-US" sz="2000" dirty="0" err="1">
                <a:solidFill>
                  <a:srgbClr val="002060"/>
                </a:solidFill>
                <a:latin typeface="Georgia" charset="0"/>
                <a:ea typeface="Georgia" charset="0"/>
                <a:cs typeface="Georgia" charset="0"/>
              </a:rPr>
              <a:t>donazione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quale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parte, per </a:t>
            </a:r>
            <a:r>
              <a:rPr lang="en-US" sz="2000" dirty="0" err="1">
                <a:solidFill>
                  <a:srgbClr val="002060"/>
                </a:solidFill>
                <a:latin typeface="Georgia" charset="0"/>
                <a:ea typeface="Georgia" charset="0"/>
                <a:cs typeface="Georgia" charset="0"/>
              </a:rPr>
              <a:t>spirito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liberalità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arricchisce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l’altra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disponendo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favore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questa</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suo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assumendo</a:t>
            </a:r>
            <a:r>
              <a:rPr lang="en-US" sz="2000" dirty="0">
                <a:solidFill>
                  <a:srgbClr val="002060"/>
                </a:solidFill>
                <a:latin typeface="Georgia" charset="0"/>
                <a:ea typeface="Georgia" charset="0"/>
                <a:cs typeface="Georgia" charset="0"/>
              </a:rPr>
              <a:t> verso di </a:t>
            </a:r>
            <a:r>
              <a:rPr lang="en-US" sz="2000" dirty="0" err="1">
                <a:solidFill>
                  <a:srgbClr val="002060"/>
                </a:solidFill>
                <a:latin typeface="Georgia" charset="0"/>
                <a:ea typeface="Georgia" charset="0"/>
                <a:cs typeface="Georgia" charset="0"/>
              </a:rPr>
              <a:t>essa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obbligazione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5981420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La distinzione fra contratti onerosi e gratuiti rileva soprattutto in tema di risoluzione del contratto e di soglia di responsabilità dei contraenti</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1800"/>
              </a:spcBef>
            </a:pPr>
            <a:r>
              <a:rPr lang="it-IT" sz="2400" dirty="0">
                <a:solidFill>
                  <a:schemeClr val="accent2">
                    <a:lumMod val="50000"/>
                  </a:schemeClr>
                </a:solidFill>
                <a:latin typeface="Georgia" panose="02040502050405020303" pitchFamily="18" charset="0"/>
              </a:rPr>
              <a:t>E’ un principio generale dei contratti gratuiti che la parte sulla quale grava l’obbligazione è responsabile solo in caso di suo dolo o colpa grave.</a:t>
            </a:r>
          </a:p>
        </p:txBody>
      </p:sp>
      <p:sp>
        <p:nvSpPr>
          <p:cNvPr id="15" name="CasellaDiTesto 14"/>
          <p:cNvSpPr txBox="1"/>
          <p:nvPr/>
        </p:nvSpPr>
        <p:spPr>
          <a:xfrm>
            <a:off x="392521" y="2219521"/>
            <a:ext cx="11470928"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1468, C.C.: “</a:t>
            </a:r>
            <a:r>
              <a:rPr lang="en-US" sz="2000" dirty="0" err="1">
                <a:solidFill>
                  <a:srgbClr val="002060"/>
                </a:solidFill>
                <a:latin typeface="Georgia" charset="0"/>
                <a:ea typeface="Georgia" charset="0"/>
                <a:cs typeface="Georgia" charset="0"/>
              </a:rPr>
              <a:t>Nell’ipotesi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prevista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dall’articolo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precedente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tratta</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quale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sola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assunto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chiedere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riduzione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modificazione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modalità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esecuzione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sufficienti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ricondurla</a:t>
            </a:r>
            <a:r>
              <a:rPr lang="en-US" sz="2000" dirty="0">
                <a:solidFill>
                  <a:srgbClr val="002060"/>
                </a:solidFill>
                <a:latin typeface="Georgia" charset="0"/>
                <a:ea typeface="Georgia" charset="0"/>
                <a:cs typeface="Georgia" charset="0"/>
              </a:rPr>
              <a:t> ad </a:t>
            </a:r>
            <a:r>
              <a:rPr lang="en-US" sz="2000" dirty="0" err="1">
                <a:solidFill>
                  <a:srgbClr val="002060"/>
                </a:solidFill>
                <a:latin typeface="Georgia" charset="0"/>
                <a:ea typeface="Georgia" charset="0"/>
                <a:cs typeface="Georgia" charset="0"/>
              </a:rPr>
              <a:t>equità</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5244728"/>
            <a:ext cx="10995916"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1821, C.C.: “1. Il </a:t>
            </a:r>
            <a:r>
              <a:rPr lang="en-US" sz="2000" dirty="0" err="1">
                <a:solidFill>
                  <a:srgbClr val="002060"/>
                </a:solidFill>
                <a:latin typeface="Georgia" charset="0"/>
                <a:ea typeface="Georgia" charset="0"/>
                <a:cs typeface="Georgia" charset="0"/>
              </a:rPr>
              <a:t>mutuante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responsabile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cagionato</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mutuatario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vizi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cose</a:t>
            </a:r>
            <a:r>
              <a:rPr lang="en-US" sz="2000" dirty="0">
                <a:solidFill>
                  <a:srgbClr val="002060"/>
                </a:solidFill>
                <a:latin typeface="Georgia" charset="0"/>
                <a:ea typeface="Georgia" charset="0"/>
                <a:cs typeface="Georgia" charset="0"/>
              </a:rPr>
              <a:t> date a </a:t>
            </a:r>
            <a:r>
              <a:rPr lang="en-US" sz="2000" dirty="0" err="1">
                <a:solidFill>
                  <a:srgbClr val="002060"/>
                </a:solidFill>
                <a:latin typeface="Georgia" charset="0"/>
                <a:ea typeface="Georgia" charset="0"/>
                <a:cs typeface="Georgia" charset="0"/>
              </a:rPr>
              <a:t>prestito</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prova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averli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ignorati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colpa</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mutuo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gratuito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mutuante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responsabile</a:t>
            </a:r>
            <a:r>
              <a:rPr lang="en-US" sz="2000" dirty="0">
                <a:solidFill>
                  <a:srgbClr val="002060"/>
                </a:solidFill>
                <a:latin typeface="Georgia" charset="0"/>
                <a:ea typeface="Georgia" charset="0"/>
                <a:cs typeface="Georgia" charset="0"/>
              </a:rPr>
              <a:t> solo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conoscendo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vizi</a:t>
            </a:r>
            <a:r>
              <a:rPr lang="en-US" sz="2000" dirty="0">
                <a:solidFill>
                  <a:srgbClr val="002060"/>
                </a:solidFill>
                <a:latin typeface="Georgia" charset="0"/>
                <a:ea typeface="Georgia" charset="0"/>
                <a:cs typeface="Georgia" charset="0"/>
              </a:rPr>
              <a:t>, non ne </a:t>
            </a:r>
            <a:r>
              <a:rPr lang="en-US" sz="2000" dirty="0" err="1">
                <a:solidFill>
                  <a:srgbClr val="002060"/>
                </a:solidFill>
                <a:latin typeface="Georgia" charset="0"/>
                <a:ea typeface="Georgia" charset="0"/>
                <a:cs typeface="Georgia" charset="0"/>
              </a:rPr>
              <a:t>abbia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avvertito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mutuatario</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4092433"/>
            <a:ext cx="10995916"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1768, C.C.: “1. Il </a:t>
            </a:r>
            <a:r>
              <a:rPr lang="en-US" sz="2000" dirty="0" err="1">
                <a:solidFill>
                  <a:srgbClr val="002060"/>
                </a:solidFill>
                <a:latin typeface="Georgia" charset="0"/>
                <a:ea typeface="Georgia" charset="0"/>
                <a:cs typeface="Georgia" charset="0"/>
              </a:rPr>
              <a:t>depositario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custodia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diligenza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buon</a:t>
            </a:r>
            <a:r>
              <a:rPr lang="en-US" sz="2000" dirty="0">
                <a:solidFill>
                  <a:srgbClr val="002060"/>
                </a:solidFill>
                <a:latin typeface="Georgia" charset="0"/>
                <a:ea typeface="Georgia" charset="0"/>
                <a:cs typeface="Georgia" charset="0"/>
              </a:rPr>
              <a:t> padre di </a:t>
            </a:r>
            <a:r>
              <a:rPr lang="en-US" sz="2000" dirty="0" err="1">
                <a:solidFill>
                  <a:srgbClr val="002060"/>
                </a:solidFill>
                <a:latin typeface="Georgia" charset="0"/>
                <a:ea typeface="Georgia" charset="0"/>
                <a:cs typeface="Georgia" charset="0"/>
              </a:rPr>
              <a:t>famiglia</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deposito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gratuito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responsabilità</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colpa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valutata</a:t>
            </a:r>
            <a:r>
              <a:rPr lang="en-US" sz="2000" dirty="0">
                <a:solidFill>
                  <a:srgbClr val="002060"/>
                </a:solidFill>
                <a:latin typeface="Georgia" charset="0"/>
                <a:ea typeface="Georgia" charset="0"/>
                <a:cs typeface="Georgia" charset="0"/>
              </a:rPr>
              <a:t> con minor </a:t>
            </a:r>
            <a:r>
              <a:rPr lang="en-US" sz="2000" dirty="0" err="1">
                <a:solidFill>
                  <a:srgbClr val="002060"/>
                </a:solidFill>
                <a:latin typeface="Georgia" charset="0"/>
                <a:ea typeface="Georgia" charset="0"/>
                <a:cs typeface="Georgia" charset="0"/>
              </a:rPr>
              <a:t>rigore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6021297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u="sng" dirty="0">
                <a:solidFill>
                  <a:schemeClr val="accent2">
                    <a:lumMod val="50000"/>
                  </a:schemeClr>
                </a:solidFill>
                <a:latin typeface="Georgia" panose="02040502050405020303" pitchFamily="18" charset="0"/>
              </a:rPr>
              <a:t>Contratti aleatori e contratti commutativi</a:t>
            </a:r>
          </a:p>
          <a:p>
            <a:pPr algn="l">
              <a:spcBef>
                <a:spcPts val="600"/>
              </a:spcBef>
            </a:pPr>
            <a:r>
              <a:rPr lang="it-IT" sz="2400" dirty="0">
                <a:solidFill>
                  <a:schemeClr val="accent2">
                    <a:lumMod val="50000"/>
                  </a:schemeClr>
                </a:solidFill>
                <a:latin typeface="Georgia" panose="02040502050405020303" pitchFamily="18" charset="0"/>
              </a:rPr>
              <a:t>I contratti onerosi si dividono in commutativi e aleatori: nei primi, le prestazioni di entrambe le parti sono predeterminate in partenza; nei secondi, la prestazione di una parte è chiara mentre la prestazione dell’altra parte è puramente eventuale.</a:t>
            </a:r>
          </a:p>
          <a:p>
            <a:pPr algn="l">
              <a:spcBef>
                <a:spcPts val="600"/>
              </a:spcBef>
            </a:pPr>
            <a:r>
              <a:rPr lang="it-IT" sz="2400" dirty="0">
                <a:solidFill>
                  <a:schemeClr val="accent2">
                    <a:lumMod val="50000"/>
                  </a:schemeClr>
                </a:solidFill>
                <a:latin typeface="Georgia" panose="02040502050405020303" pitchFamily="18" charset="0"/>
              </a:rPr>
              <a:t>La distinzione rileva perché ai contratti aleatori non si applicano le norme (applicabili invece ai contratti commutativi) relative alla rescissione per lesione e all’eccessiva onerosità sopravvenuta.</a:t>
            </a:r>
          </a:p>
        </p:txBody>
      </p:sp>
      <p:sp>
        <p:nvSpPr>
          <p:cNvPr id="6" name="CasellaDiTesto 5"/>
          <p:cNvSpPr txBox="1"/>
          <p:nvPr/>
        </p:nvSpPr>
        <p:spPr>
          <a:xfrm>
            <a:off x="392521" y="5114099"/>
            <a:ext cx="1099591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1469, C.C.: “1. Le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articoli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precedenti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applicano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aleatori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o per </a:t>
            </a:r>
            <a:r>
              <a:rPr lang="en-US" sz="2000" dirty="0" err="1">
                <a:solidFill>
                  <a:srgbClr val="002060"/>
                </a:solidFill>
                <a:latin typeface="Georgia" charset="0"/>
                <a:ea typeface="Georgia" charset="0"/>
                <a:cs typeface="Georgia" charset="0"/>
              </a:rPr>
              <a:t>volontà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4613600"/>
            <a:ext cx="10995916"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1448, C.C.: “4. Non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rescissi</a:t>
            </a:r>
            <a:r>
              <a:rPr lang="en-US" sz="2000" dirty="0">
                <a:solidFill>
                  <a:srgbClr val="002060"/>
                </a:solidFill>
                <a:latin typeface="Georgia" charset="0"/>
                <a:ea typeface="Georgia" charset="0"/>
                <a:cs typeface="Georgia" charset="0"/>
              </a:rPr>
              <a:t> per causa di </a:t>
            </a:r>
            <a:r>
              <a:rPr lang="en-US" sz="2000" dirty="0" err="1">
                <a:solidFill>
                  <a:srgbClr val="002060"/>
                </a:solidFill>
                <a:latin typeface="Georgia" charset="0"/>
                <a:ea typeface="Georgia" charset="0"/>
                <a:cs typeface="Georgia" charset="0"/>
              </a:rPr>
              <a:t>lesione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aleatori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0525367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u="sng" dirty="0">
                <a:solidFill>
                  <a:schemeClr val="accent2">
                    <a:lumMod val="50000"/>
                  </a:schemeClr>
                </a:solidFill>
                <a:latin typeface="Georgia" panose="02040502050405020303" pitchFamily="18" charset="0"/>
              </a:rPr>
              <a:t>Contratti tipici e contratti atipici</a:t>
            </a:r>
          </a:p>
          <a:p>
            <a:pPr algn="l">
              <a:spcBef>
                <a:spcPts val="600"/>
              </a:spcBef>
            </a:pPr>
            <a:r>
              <a:rPr lang="it-IT" sz="2400" dirty="0">
                <a:solidFill>
                  <a:schemeClr val="accent2">
                    <a:lumMod val="50000"/>
                  </a:schemeClr>
                </a:solidFill>
                <a:latin typeface="Georgia" panose="02040502050405020303" pitchFamily="18" charset="0"/>
              </a:rPr>
              <a:t>I contratti tipici (o nominati) sono contratti la cui disciplina è dettata dal legislatore. I contratti non regolati dal legislatore si dicono atipici o innominati.</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r>
              <a:rPr lang="it-IT" sz="2400" dirty="0">
                <a:solidFill>
                  <a:schemeClr val="accent2">
                    <a:lumMod val="50000"/>
                  </a:schemeClr>
                </a:solidFill>
                <a:latin typeface="Georgia" panose="02040502050405020303" pitchFamily="18" charset="0"/>
              </a:rPr>
              <a:t>D’abitudine le corti applicano per analogia ai contratti atipici le norme dedicate al tipo o ai tipi contrattuali più vicini: ad es. al leasing traslativo si applicano gli artt. 1523 ss. C.C. sulla vendita a rate con riserva di proprietà, mentre al leasing operativo (</a:t>
            </a:r>
            <a:r>
              <a:rPr lang="it-IT" sz="2400" u="sng" dirty="0">
                <a:solidFill>
                  <a:schemeClr val="accent2">
                    <a:lumMod val="50000"/>
                  </a:schemeClr>
                </a:solidFill>
                <a:latin typeface="Georgia" panose="02040502050405020303" pitchFamily="18" charset="0"/>
              </a:rPr>
              <a:t>contratto misto</a:t>
            </a:r>
            <a:r>
              <a:rPr lang="it-IT" sz="2400" dirty="0">
                <a:solidFill>
                  <a:schemeClr val="accent2">
                    <a:lumMod val="50000"/>
                  </a:schemeClr>
                </a:solidFill>
                <a:latin typeface="Georgia" panose="02040502050405020303" pitchFamily="18" charset="0"/>
              </a:rPr>
              <a:t>) si applicano, in quanto compatibili, sia gli artt. 1523 e ss. C.C. (vendita a rate con riserva di proprietà) che gli artt. 1571 e ss. C.C. (locazione).</a:t>
            </a:r>
          </a:p>
          <a:p>
            <a:pPr algn="l">
              <a:spcBef>
                <a:spcPts val="0"/>
              </a:spcBef>
              <a:spcAft>
                <a:spcPts val="600"/>
              </a:spcAft>
            </a:pPr>
            <a:r>
              <a:rPr lang="it-IT" sz="2400" dirty="0">
                <a:solidFill>
                  <a:schemeClr val="accent2">
                    <a:lumMod val="50000"/>
                  </a:schemeClr>
                </a:solidFill>
                <a:latin typeface="Georgia" panose="02040502050405020303" pitchFamily="18" charset="0"/>
              </a:rPr>
              <a:t>Diversa dai contratti misti è l’ipotesi dei </a:t>
            </a:r>
            <a:r>
              <a:rPr lang="it-IT" sz="2400" u="sng" dirty="0">
                <a:solidFill>
                  <a:schemeClr val="accent2">
                    <a:lumMod val="50000"/>
                  </a:schemeClr>
                </a:solidFill>
                <a:latin typeface="Georgia" panose="02040502050405020303" pitchFamily="18" charset="0"/>
              </a:rPr>
              <a:t>contratti collegati</a:t>
            </a:r>
            <a:r>
              <a:rPr lang="it-IT" sz="2400" dirty="0">
                <a:solidFill>
                  <a:schemeClr val="accent2">
                    <a:lumMod val="50000"/>
                  </a:schemeClr>
                </a:solidFill>
                <a:latin typeface="Georgia" panose="02040502050405020303" pitchFamily="18" charset="0"/>
              </a:rPr>
              <a:t>.</a:t>
            </a:r>
          </a:p>
        </p:txBody>
      </p:sp>
      <p:sp>
        <p:nvSpPr>
          <p:cNvPr id="6" name="CasellaDiTesto 5"/>
          <p:cNvSpPr txBox="1"/>
          <p:nvPr/>
        </p:nvSpPr>
        <p:spPr>
          <a:xfrm>
            <a:off x="392521" y="2697483"/>
            <a:ext cx="1099591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1323, C.C.: “</a:t>
            </a:r>
            <a:r>
              <a:rPr lang="en-US" sz="2000" dirty="0" err="1">
                <a:solidFill>
                  <a:srgbClr val="002060"/>
                </a:solidFill>
                <a:latin typeface="Georgia" charset="0"/>
                <a:ea typeface="Georgia" charset="0"/>
                <a:cs typeface="Georgia" charset="0"/>
              </a:rPr>
              <a:t>Tutti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appartengono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tipi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disciplina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particolare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sottoposti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generali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contenute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questo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titolo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1616510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u="sng" dirty="0">
                <a:solidFill>
                  <a:schemeClr val="accent2">
                    <a:lumMod val="50000"/>
                  </a:schemeClr>
                </a:solidFill>
                <a:latin typeface="Georgia" panose="02040502050405020303" pitchFamily="18" charset="0"/>
              </a:rPr>
              <a:t>Contratti a effetti reali e contratti a effetti obbligatori</a:t>
            </a:r>
          </a:p>
          <a:p>
            <a:pPr algn="l">
              <a:spcBef>
                <a:spcPts val="600"/>
              </a:spcBef>
            </a:pPr>
            <a:r>
              <a:rPr lang="it-IT" sz="2400" dirty="0">
                <a:solidFill>
                  <a:schemeClr val="accent2">
                    <a:lumMod val="50000"/>
                  </a:schemeClr>
                </a:solidFill>
                <a:latin typeface="Georgia" panose="02040502050405020303" pitchFamily="18" charset="0"/>
              </a:rPr>
              <a:t>I contratti a effetti obbligatori vincolano una parte a eseguire una prestazione (di dare, fare, non fare). I contratti a effetti reali costituiscono o trasferiscono un diritto reale.</a:t>
            </a:r>
          </a:p>
          <a:p>
            <a:pPr algn="l">
              <a:spcBef>
                <a:spcPts val="600"/>
              </a:spcBef>
            </a:pPr>
            <a:r>
              <a:rPr lang="it-IT" sz="2400" dirty="0">
                <a:solidFill>
                  <a:schemeClr val="accent2">
                    <a:lumMod val="50000"/>
                  </a:schemeClr>
                </a:solidFill>
                <a:latin typeface="Georgia" panose="02040502050405020303" pitchFamily="18" charset="0"/>
              </a:rPr>
              <a:t>La caratteristica di questi ultimi è che essi sono governati dal </a:t>
            </a:r>
            <a:r>
              <a:rPr lang="it-IT" sz="2400" u="sng" dirty="0">
                <a:solidFill>
                  <a:schemeClr val="accent2">
                    <a:lumMod val="50000"/>
                  </a:schemeClr>
                </a:solidFill>
                <a:latin typeface="Georgia" panose="02040502050405020303" pitchFamily="18" charset="0"/>
              </a:rPr>
              <a:t>principio </a:t>
            </a:r>
            <a:r>
              <a:rPr lang="it-IT" sz="2400" u="sng" dirty="0" err="1">
                <a:solidFill>
                  <a:schemeClr val="accent2">
                    <a:lumMod val="50000"/>
                  </a:schemeClr>
                </a:solidFill>
                <a:latin typeface="Georgia" panose="02040502050405020303" pitchFamily="18" charset="0"/>
              </a:rPr>
              <a:t>consensualistico</a:t>
            </a:r>
            <a:r>
              <a:rPr lang="it-IT" sz="2400" u="sng" dirty="0">
                <a:solidFill>
                  <a:schemeClr val="accent2">
                    <a:lumMod val="50000"/>
                  </a:schemeClr>
                </a:solidFill>
                <a:latin typeface="Georgia" panose="02040502050405020303" pitchFamily="18" charset="0"/>
              </a:rPr>
              <a:t> </a:t>
            </a:r>
            <a:r>
              <a:rPr lang="it-IT" sz="2400" dirty="0">
                <a:solidFill>
                  <a:schemeClr val="accent2">
                    <a:lumMod val="50000"/>
                  </a:schemeClr>
                </a:solidFill>
                <a:latin typeface="Georgia" panose="02040502050405020303" pitchFamily="18" charset="0"/>
              </a:rPr>
              <a:t>di derivazione francese, per effetto del quale il consenso è sufficiente a effettuare il trasferimento del diritto.</a:t>
            </a:r>
          </a:p>
        </p:txBody>
      </p:sp>
      <p:sp>
        <p:nvSpPr>
          <p:cNvPr id="6" name="CasellaDiTesto 5"/>
          <p:cNvSpPr txBox="1"/>
          <p:nvPr/>
        </p:nvSpPr>
        <p:spPr>
          <a:xfrm>
            <a:off x="392521" y="4276902"/>
            <a:ext cx="10841536"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1376, C.C.: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oggetto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trasferimento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proprietà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costituzione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trasferimento</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trasferimento</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altro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proprietà</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trasmettono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acquistano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consenso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legittimamente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manifestato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0948078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29774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Il principio </a:t>
            </a:r>
            <a:r>
              <a:rPr lang="it-IT" sz="2400" dirty="0" err="1">
                <a:solidFill>
                  <a:schemeClr val="accent2">
                    <a:lumMod val="50000"/>
                  </a:schemeClr>
                </a:solidFill>
                <a:latin typeface="Georgia" panose="02040502050405020303" pitchFamily="18" charset="0"/>
              </a:rPr>
              <a:t>consensualistico</a:t>
            </a:r>
            <a:r>
              <a:rPr lang="it-IT" sz="2400" dirty="0">
                <a:solidFill>
                  <a:schemeClr val="accent2">
                    <a:lumMod val="50000"/>
                  </a:schemeClr>
                </a:solidFill>
                <a:latin typeface="Georgia" panose="02040502050405020303" pitchFamily="18" charset="0"/>
              </a:rPr>
              <a:t> deve essere tuttavia coordinato con le altre norme dell’ordinamento. </a:t>
            </a:r>
          </a:p>
          <a:p>
            <a:pPr algn="l">
              <a:spcBef>
                <a:spcPts val="600"/>
              </a:spcBef>
            </a:pPr>
            <a:r>
              <a:rPr lang="it-IT" sz="2400" dirty="0">
                <a:solidFill>
                  <a:schemeClr val="accent2">
                    <a:lumMod val="50000"/>
                  </a:schemeClr>
                </a:solidFill>
                <a:latin typeface="Georgia" panose="02040502050405020303" pitchFamily="18" charset="0"/>
              </a:rPr>
              <a:t>Anzitutto, il principio si applica se il contratto ha ad oggetto una cosa determinata e non cose generiche. In caso di beni futuri, il principio opera solo allorché la cosa viene ad esistenza.</a:t>
            </a:r>
          </a:p>
          <a:p>
            <a:pPr algn="l">
              <a:spcBef>
                <a:spcPts val="600"/>
              </a:spcBef>
            </a:pPr>
            <a:r>
              <a:rPr lang="it-IT" sz="2400" dirty="0">
                <a:solidFill>
                  <a:schemeClr val="accent2">
                    <a:lumMod val="50000"/>
                  </a:schemeClr>
                </a:solidFill>
                <a:latin typeface="Georgia" panose="02040502050405020303" pitchFamily="18" charset="0"/>
              </a:rPr>
              <a:t>Il principio </a:t>
            </a:r>
            <a:r>
              <a:rPr lang="it-IT" sz="2400" dirty="0" err="1">
                <a:solidFill>
                  <a:schemeClr val="accent2">
                    <a:lumMod val="50000"/>
                  </a:schemeClr>
                </a:solidFill>
                <a:latin typeface="Georgia" panose="02040502050405020303" pitchFamily="18" charset="0"/>
              </a:rPr>
              <a:t>consensualistico</a:t>
            </a:r>
            <a:r>
              <a:rPr lang="it-IT" sz="2400" dirty="0">
                <a:solidFill>
                  <a:schemeClr val="accent2">
                    <a:lumMod val="50000"/>
                  </a:schemeClr>
                </a:solidFill>
                <a:latin typeface="Georgia" panose="02040502050405020303" pitchFamily="18" charset="0"/>
              </a:rPr>
              <a:t> va poi coordinato con le regole che governano la conclusione dei contratti solenni e reali. </a:t>
            </a:r>
          </a:p>
          <a:p>
            <a:pPr algn="l">
              <a:spcBef>
                <a:spcPts val="600"/>
              </a:spcBef>
            </a:pPr>
            <a:r>
              <a:rPr lang="it-IT" sz="2400" dirty="0">
                <a:solidFill>
                  <a:schemeClr val="accent2">
                    <a:lumMod val="50000"/>
                  </a:schemeClr>
                </a:solidFill>
                <a:latin typeface="Georgia" panose="02040502050405020303" pitchFamily="18" charset="0"/>
              </a:rPr>
              <a:t>Infine, esso va coordinato con le norme che disciplinano (l’opponibilità ai terzi del)la circolazione di talune specie di beni (in particolare, dei beni immobili). </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7955129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Nel caso di contratti aventi ad oggetto diritti su beni immobili, il contratto va concluso a pena di nullità in forma scritta. </a:t>
            </a:r>
          </a:p>
          <a:p>
            <a:pPr algn="l">
              <a:spcBef>
                <a:spcPts val="600"/>
              </a:spcBef>
            </a:pPr>
            <a:r>
              <a:rPr lang="it-IT" sz="2400" dirty="0">
                <a:solidFill>
                  <a:schemeClr val="accent2">
                    <a:lumMod val="50000"/>
                  </a:schemeClr>
                </a:solidFill>
                <a:latin typeface="Georgia" panose="02040502050405020303" pitchFamily="18" charset="0"/>
              </a:rPr>
              <a:t>Inoltre, per rendere opponibile ai terzi la costituzione o il trasferimento di un diritto reale su un bene immobile, è onere dell’interessato procedere alla trascrizione del diritto di proprietà nell’ufficio dei registri immobiliari nella cui circoscrizione è situato il bene.</a:t>
            </a:r>
          </a:p>
          <a:p>
            <a:pPr algn="l">
              <a:spcBef>
                <a:spcPts val="600"/>
              </a:spcBef>
            </a:pPr>
            <a:endParaRPr lang="it-IT" sz="2400" dirty="0">
              <a:solidFill>
                <a:schemeClr val="accent2">
                  <a:lumMod val="50000"/>
                </a:schemeClr>
              </a:solidFill>
              <a:latin typeface="Georgia" panose="02040502050405020303" pitchFamily="18" charset="0"/>
            </a:endParaRPr>
          </a:p>
        </p:txBody>
      </p:sp>
      <p:sp>
        <p:nvSpPr>
          <p:cNvPr id="4" name="CasellaDiTesto 3"/>
          <p:cNvSpPr txBox="1"/>
          <p:nvPr/>
        </p:nvSpPr>
        <p:spPr>
          <a:xfrm>
            <a:off x="392521" y="3778498"/>
            <a:ext cx="1084153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2643, C.C.: “Si </a:t>
            </a:r>
            <a:r>
              <a:rPr lang="en-US" sz="2000" dirty="0" err="1">
                <a:solidFill>
                  <a:srgbClr val="002060"/>
                </a:solidFill>
                <a:latin typeface="Georgia" charset="0"/>
                <a:ea typeface="Georgia" charset="0"/>
                <a:cs typeface="Georgia" charset="0"/>
              </a:rPr>
              <a:t>devono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rendere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pubblici</a:t>
            </a:r>
            <a:r>
              <a:rPr lang="en-US" sz="2000" dirty="0">
                <a:solidFill>
                  <a:srgbClr val="002060"/>
                </a:solidFill>
                <a:latin typeface="Georgia" charset="0"/>
                <a:ea typeface="Georgia" charset="0"/>
                <a:cs typeface="Georgia" charset="0"/>
              </a:rPr>
              <a:t> col mezzo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trascrizione</a:t>
            </a:r>
            <a:r>
              <a:rPr lang="en-US" sz="2000" dirty="0">
                <a:solidFill>
                  <a:srgbClr val="002060"/>
                </a:solidFill>
                <a:latin typeface="Georgia" charset="0"/>
                <a:ea typeface="Georgia" charset="0"/>
                <a:cs typeface="Georgia" charset="0"/>
              </a:rPr>
              <a:t>: (1)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trasferiscono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proprietà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immobili</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4605077"/>
            <a:ext cx="10841536" cy="1938992"/>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2644, C.C.: “1.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enunciati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nell’articolo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precedente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riguardo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qualunque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titolo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acquistato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immobili</a:t>
            </a:r>
            <a:r>
              <a:rPr lang="en-US" sz="2000" dirty="0">
                <a:solidFill>
                  <a:srgbClr val="002060"/>
                </a:solidFill>
                <a:latin typeface="Georgia" charset="0"/>
                <a:ea typeface="Georgia" charset="0"/>
                <a:cs typeface="Georgia" charset="0"/>
              </a:rPr>
              <a:t> in base a un </a:t>
            </a:r>
            <a:r>
              <a:rPr lang="en-US" sz="2000" dirty="0" err="1">
                <a:solidFill>
                  <a:srgbClr val="002060"/>
                </a:solidFill>
                <a:latin typeface="Georgia" charset="0"/>
                <a:ea typeface="Georgia" charset="0"/>
                <a:cs typeface="Georgia" charset="0"/>
              </a:rPr>
              <a:t>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trascritto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iscritto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anteriormente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medesimi</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Seguita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trascrizione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trascritto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alcuna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trascrizione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iscrizione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acquistati</a:t>
            </a:r>
            <a:r>
              <a:rPr lang="en-US" sz="2000" dirty="0">
                <a:solidFill>
                  <a:srgbClr val="002060"/>
                </a:solidFill>
                <a:latin typeface="Georgia" charset="0"/>
                <a:ea typeface="Georgia" charset="0"/>
                <a:cs typeface="Georgia" charset="0"/>
              </a:rPr>
              <a:t> verso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autore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quantunque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l’acquisto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risalga</a:t>
            </a:r>
            <a:r>
              <a:rPr lang="en-US" sz="2000" dirty="0">
                <a:solidFill>
                  <a:srgbClr val="002060"/>
                </a:solidFill>
                <a:latin typeface="Georgia" charset="0"/>
                <a:ea typeface="Georgia" charset="0"/>
                <a:cs typeface="Georgia" charset="0"/>
              </a:rPr>
              <a:t> a data </a:t>
            </a:r>
            <a:r>
              <a:rPr lang="en-US" sz="2000" dirty="0" err="1">
                <a:solidFill>
                  <a:srgbClr val="002060"/>
                </a:solidFill>
                <a:latin typeface="Georgia" charset="0"/>
                <a:ea typeface="Georgia" charset="0"/>
                <a:cs typeface="Georgia" charset="0"/>
              </a:rPr>
              <a:t>anteriore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1012548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u="sng" dirty="0">
                <a:solidFill>
                  <a:schemeClr val="accent2">
                    <a:lumMod val="50000"/>
                  </a:schemeClr>
                </a:solidFill>
                <a:latin typeface="Georgia" panose="02040502050405020303" pitchFamily="18" charset="0"/>
              </a:rPr>
              <a:t>Contratti a effetti istantanei e contratti di durata</a:t>
            </a:r>
          </a:p>
          <a:p>
            <a:pPr algn="l">
              <a:spcBef>
                <a:spcPts val="600"/>
              </a:spcBef>
            </a:pPr>
            <a:r>
              <a:rPr lang="it-IT" sz="2400" dirty="0">
                <a:solidFill>
                  <a:schemeClr val="accent2">
                    <a:lumMod val="50000"/>
                  </a:schemeClr>
                </a:solidFill>
                <a:latin typeface="Georgia" panose="02040502050405020303" pitchFamily="18" charset="0"/>
              </a:rPr>
              <a:t>I contratti a effetti istantanei hanno ad oggetto prestazioni che si esauriscono in un atto puntualizzato nel tempo (a </a:t>
            </a:r>
            <a:r>
              <a:rPr lang="it-IT" sz="2400" u="sng" dirty="0">
                <a:solidFill>
                  <a:schemeClr val="accent2">
                    <a:lumMod val="50000"/>
                  </a:schemeClr>
                </a:solidFill>
                <a:latin typeface="Georgia" panose="02040502050405020303" pitchFamily="18" charset="0"/>
              </a:rPr>
              <a:t>esecuzione immediata</a:t>
            </a:r>
            <a:r>
              <a:rPr lang="it-IT" sz="2400" dirty="0">
                <a:solidFill>
                  <a:schemeClr val="accent2">
                    <a:lumMod val="50000"/>
                  </a:schemeClr>
                </a:solidFill>
                <a:latin typeface="Georgia" panose="02040502050405020303" pitchFamily="18" charset="0"/>
              </a:rPr>
              <a:t> o </a:t>
            </a:r>
            <a:r>
              <a:rPr lang="it-IT" sz="2400" u="sng" dirty="0">
                <a:solidFill>
                  <a:schemeClr val="accent2">
                    <a:lumMod val="50000"/>
                  </a:schemeClr>
                </a:solidFill>
                <a:latin typeface="Georgia" panose="02040502050405020303" pitchFamily="18" charset="0"/>
              </a:rPr>
              <a:t>differita</a:t>
            </a:r>
            <a:r>
              <a:rPr lang="it-IT" sz="2400" dirty="0">
                <a:solidFill>
                  <a:schemeClr val="accent2">
                    <a:lumMod val="50000"/>
                  </a:schemeClr>
                </a:solidFill>
                <a:latin typeface="Georgia" panose="02040502050405020303" pitchFamily="18" charset="0"/>
              </a:rPr>
              <a:t>).</a:t>
            </a:r>
          </a:p>
          <a:p>
            <a:pPr algn="l">
              <a:spcBef>
                <a:spcPts val="600"/>
              </a:spcBef>
            </a:pPr>
            <a:r>
              <a:rPr lang="it-IT" sz="2400" dirty="0">
                <a:solidFill>
                  <a:schemeClr val="accent2">
                    <a:lumMod val="50000"/>
                  </a:schemeClr>
                </a:solidFill>
                <a:latin typeface="Georgia" panose="02040502050405020303" pitchFamily="18" charset="0"/>
              </a:rPr>
              <a:t>I contratti di durata hanno ad oggetto prestazioni che durano nel tempo (</a:t>
            </a:r>
            <a:r>
              <a:rPr lang="it-IT" sz="2400" u="sng" dirty="0">
                <a:solidFill>
                  <a:schemeClr val="accent2">
                    <a:lumMod val="50000"/>
                  </a:schemeClr>
                </a:solidFill>
                <a:latin typeface="Georgia" panose="02040502050405020303" pitchFamily="18" charset="0"/>
              </a:rPr>
              <a:t>a esecuzione periodica</a:t>
            </a:r>
            <a:r>
              <a:rPr lang="it-IT" sz="2400" dirty="0">
                <a:solidFill>
                  <a:schemeClr val="accent2">
                    <a:lumMod val="50000"/>
                  </a:schemeClr>
                </a:solidFill>
                <a:latin typeface="Georgia" panose="02040502050405020303" pitchFamily="18" charset="0"/>
              </a:rPr>
              <a:t> o </a:t>
            </a:r>
            <a:r>
              <a:rPr lang="it-IT" sz="2400" u="sng" dirty="0">
                <a:solidFill>
                  <a:schemeClr val="accent2">
                    <a:lumMod val="50000"/>
                  </a:schemeClr>
                </a:solidFill>
                <a:latin typeface="Georgia" panose="02040502050405020303" pitchFamily="18" charset="0"/>
              </a:rPr>
              <a:t>continuata</a:t>
            </a:r>
            <a:r>
              <a:rPr lang="it-IT" sz="2400" dirty="0">
                <a:solidFill>
                  <a:schemeClr val="accent2">
                    <a:lumMod val="50000"/>
                  </a:schemeClr>
                </a:solidFill>
                <a:latin typeface="Georgia" panose="02040502050405020303" pitchFamily="18" charset="0"/>
              </a:rPr>
              <a:t>). </a:t>
            </a:r>
          </a:p>
          <a:p>
            <a:pPr algn="l">
              <a:spcBef>
                <a:spcPts val="600"/>
              </a:spcBef>
            </a:pPr>
            <a:r>
              <a:rPr lang="it-IT" sz="2400" dirty="0">
                <a:solidFill>
                  <a:schemeClr val="accent2">
                    <a:lumMod val="50000"/>
                  </a:schemeClr>
                </a:solidFill>
                <a:latin typeface="Georgia" panose="02040502050405020303" pitchFamily="18" charset="0"/>
              </a:rPr>
              <a:t>La distinzione rileva principalmente per due motivi. </a:t>
            </a:r>
          </a:p>
        </p:txBody>
      </p:sp>
      <p:sp>
        <p:nvSpPr>
          <p:cNvPr id="4" name="CasellaDiTesto 3"/>
          <p:cNvSpPr txBox="1"/>
          <p:nvPr/>
        </p:nvSpPr>
        <p:spPr>
          <a:xfrm>
            <a:off x="392521" y="3932517"/>
            <a:ext cx="10841536"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1569, C.C.: “Se la </a:t>
            </a:r>
            <a:r>
              <a:rPr lang="en-US" sz="2000" dirty="0" err="1">
                <a:solidFill>
                  <a:srgbClr val="002060"/>
                </a:solidFill>
                <a:latin typeface="Georgia" charset="0"/>
                <a:ea typeface="Georgia" charset="0"/>
                <a:cs typeface="Georgia" charset="0"/>
              </a:rPr>
              <a:t>durata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somministrazione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ciascuna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recedere</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preavviso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pattuito</a:t>
            </a:r>
            <a:r>
              <a:rPr lang="en-US" sz="2000" dirty="0">
                <a:solidFill>
                  <a:srgbClr val="002060"/>
                </a:solidFill>
                <a:latin typeface="Georgia" charset="0"/>
                <a:ea typeface="Georgia" charset="0"/>
                <a:cs typeface="Georgia" charset="0"/>
              </a:rPr>
              <a:t> o in </a:t>
            </a:r>
            <a:r>
              <a:rPr lang="en-US" sz="2000" dirty="0" err="1">
                <a:solidFill>
                  <a:srgbClr val="002060"/>
                </a:solidFill>
                <a:latin typeface="Georgia" charset="0"/>
                <a:ea typeface="Georgia" charset="0"/>
                <a:cs typeface="Georgia" charset="0"/>
              </a:rPr>
              <a:t>quello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usi</a:t>
            </a:r>
            <a:r>
              <a:rPr lang="en-US" sz="2000" dirty="0">
                <a:solidFill>
                  <a:srgbClr val="002060"/>
                </a:solidFill>
                <a:latin typeface="Georgia" charset="0"/>
                <a:ea typeface="Georgia" charset="0"/>
                <a:cs typeface="Georgia" charset="0"/>
              </a:rPr>
              <a:t> o, in </a:t>
            </a:r>
            <a:r>
              <a:rPr lang="en-US" sz="2000" dirty="0" err="1">
                <a:solidFill>
                  <a:srgbClr val="002060"/>
                </a:solidFill>
                <a:latin typeface="Georgia" charset="0"/>
                <a:ea typeface="Georgia" charset="0"/>
                <a:cs typeface="Georgia" charset="0"/>
              </a:rPr>
              <a:t>mancanza</a:t>
            </a:r>
            <a:r>
              <a:rPr lang="en-US" sz="2000" dirty="0">
                <a:solidFill>
                  <a:srgbClr val="002060"/>
                </a:solidFill>
                <a:latin typeface="Georgia" charset="0"/>
                <a:ea typeface="Georgia" charset="0"/>
                <a:cs typeface="Georgia" charset="0"/>
              </a:rPr>
              <a:t>, in un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congruo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riguardo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somministrazione</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5034943"/>
            <a:ext cx="10841536"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1467, C.C.: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esecuzione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continuata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periodica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esecuzione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differita</a:t>
            </a:r>
            <a:r>
              <a:rPr lang="en-US" sz="2000" dirty="0">
                <a:solidFill>
                  <a:srgbClr val="002060"/>
                </a:solidFill>
                <a:latin typeface="Georgia" charset="0"/>
                <a:ea typeface="Georgia" charset="0"/>
                <a:cs typeface="Georgia" charset="0"/>
              </a:rPr>
              <a:t>, se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divenuta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eccessivamente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onerosa</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verificarsi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avvenimenti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straordinari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imprevedibili</a:t>
            </a:r>
            <a:r>
              <a:rPr lang="en-US" sz="2000" dirty="0">
                <a:solidFill>
                  <a:srgbClr val="002060"/>
                </a:solidFill>
                <a:latin typeface="Georgia" charset="0"/>
                <a:ea typeface="Georgia" charset="0"/>
                <a:cs typeface="Georgia" charset="0"/>
              </a:rPr>
              <a:t>, la parte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tale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risoluzione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dall’articolo</a:t>
            </a:r>
            <a:r>
              <a:rPr lang="en-US" sz="2000" dirty="0">
                <a:solidFill>
                  <a:srgbClr val="002060"/>
                </a:solidFill>
                <a:latin typeface="Georgia" charset="0"/>
                <a:ea typeface="Georgia" charset="0"/>
                <a:cs typeface="Georgia" charset="0"/>
              </a:rPr>
              <a:t> 1458”</a:t>
            </a:r>
          </a:p>
        </p:txBody>
      </p:sp>
    </p:spTree>
    <p:extLst>
      <p:ext uri="{BB962C8B-B14F-4D97-AF65-F5344CB8AC3E}">
        <p14:creationId xmlns:p14="http://schemas.microsoft.com/office/powerpoint/2010/main" val="421033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990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In realtà, l’idea che il fondamento del fenomeno contrattuale risieda nella volontà delle parti è utopica. La maggior parte dei contratti conclusi ed eseguiti ogni giorno riguarda contratti conclusi tramite formulari e governati da condizioni generali predisposte unilateralmente da una parte soltanto.</a:t>
            </a:r>
          </a:p>
          <a:p>
            <a:pPr algn="l">
              <a:spcBef>
                <a:spcPts val="600"/>
              </a:spcBef>
            </a:pPr>
            <a:r>
              <a:rPr lang="it-IT" sz="2400" dirty="0">
                <a:solidFill>
                  <a:schemeClr val="accent2">
                    <a:lumMod val="50000"/>
                  </a:schemeClr>
                </a:solidFill>
                <a:latin typeface="Georgia" panose="02040502050405020303" pitchFamily="18" charset="0"/>
              </a:rPr>
              <a:t>Ad ogni modo, contratto è tuttora impiegato come sinonimo di libertà. Si sottolinea in particolare che ciascuno ha la libertà di scegliere:</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se contrarre o no</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con chi contrarre </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come contrarre</a:t>
            </a:r>
          </a:p>
        </p:txBody>
      </p:sp>
      <p:sp>
        <p:nvSpPr>
          <p:cNvPr id="8" name="CasellaDiTesto 7"/>
          <p:cNvSpPr txBox="1"/>
          <p:nvPr/>
        </p:nvSpPr>
        <p:spPr>
          <a:xfrm>
            <a:off x="392522" y="4988213"/>
            <a:ext cx="10414024"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1322, C.C.: “1.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liberamente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contenuto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limiti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imposti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appartengano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tipi </a:t>
            </a:r>
            <a:r>
              <a:rPr lang="en-US" sz="2000" dirty="0" err="1">
                <a:solidFill>
                  <a:srgbClr val="002060"/>
                </a:solidFill>
                <a:latin typeface="Georgia" charset="0"/>
                <a:ea typeface="Georgia" charset="0"/>
                <a:cs typeface="Georgia" charset="0"/>
              </a:rPr>
              <a:t>aventi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disciplina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particolare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purché</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diretti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realizzare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interessi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meritevoli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tutela</a:t>
            </a:r>
            <a:r>
              <a:rPr lang="en-US" sz="2000" dirty="0">
                <a:solidFill>
                  <a:srgbClr val="002060"/>
                </a:solidFill>
                <a:latin typeface="Georgia" charset="0"/>
                <a:ea typeface="Georgia" charset="0"/>
                <a:cs typeface="Georgia" charset="0"/>
              </a:rPr>
              <a:t> secondo </a:t>
            </a:r>
            <a:r>
              <a:rPr lang="en-US" sz="2000" dirty="0" err="1" smtClean="0">
                <a:solidFill>
                  <a:srgbClr val="002060"/>
                </a:solidFill>
                <a:latin typeface="Georgia" charset="0"/>
                <a:ea typeface="Georgia" charset="0"/>
                <a:cs typeface="Georgia" charset="0"/>
              </a:rPr>
              <a:t>l’ordinamento</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giuridico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1406670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L’accordo dei condomini di un affollato edificio, avente ad oggetto l’uso di una parte comune dell’immobile, è un contratto:</a:t>
            </a:r>
          </a:p>
          <a:p>
            <a:pPr algn="l">
              <a:spcBef>
                <a:spcPts val="600"/>
              </a:spcBef>
              <a:spcAft>
                <a:spcPts val="600"/>
              </a:spcAft>
            </a:pPr>
            <a:r>
              <a:rPr lang="it-IT" sz="2400" dirty="0">
                <a:solidFill>
                  <a:schemeClr val="accent2">
                    <a:lumMod val="50000"/>
                  </a:schemeClr>
                </a:solidFill>
                <a:latin typeface="Georgia" panose="02040502050405020303" pitchFamily="18" charset="0"/>
              </a:rPr>
              <a:t>(a) bilaterale</a:t>
            </a:r>
          </a:p>
          <a:p>
            <a:pPr algn="l">
              <a:spcBef>
                <a:spcPts val="600"/>
              </a:spcBef>
              <a:spcAft>
                <a:spcPts val="600"/>
              </a:spcAft>
            </a:pPr>
            <a:r>
              <a:rPr lang="it-IT" sz="2400" dirty="0">
                <a:solidFill>
                  <a:schemeClr val="accent2">
                    <a:lumMod val="50000"/>
                  </a:schemeClr>
                </a:solidFill>
                <a:latin typeface="Georgia" panose="02040502050405020303" pitchFamily="18" charset="0"/>
              </a:rPr>
              <a:t>(b) unilaterale</a:t>
            </a:r>
          </a:p>
          <a:p>
            <a:pPr algn="l">
              <a:spcBef>
                <a:spcPts val="600"/>
              </a:spcBef>
              <a:spcAft>
                <a:spcPts val="600"/>
              </a:spcAft>
            </a:pPr>
            <a:r>
              <a:rPr lang="it-IT" sz="2400" dirty="0">
                <a:solidFill>
                  <a:schemeClr val="accent2">
                    <a:lumMod val="50000"/>
                  </a:schemeClr>
                </a:solidFill>
                <a:latin typeface="Georgia" panose="02040502050405020303" pitchFamily="18" charset="0"/>
              </a:rPr>
              <a:t>(c) plurilaterale</a:t>
            </a:r>
          </a:p>
          <a:p>
            <a:pPr algn="l">
              <a:spcBef>
                <a:spcPts val="600"/>
              </a:spcBef>
              <a:spcAft>
                <a:spcPts val="600"/>
              </a:spcAft>
            </a:pPr>
            <a:r>
              <a:rPr lang="it-IT" sz="2400" dirty="0">
                <a:solidFill>
                  <a:schemeClr val="accent2">
                    <a:lumMod val="50000"/>
                  </a:schemeClr>
                </a:solidFill>
                <a:latin typeface="Georgia" panose="02040502050405020303" pitchFamily="18" charset="0"/>
              </a:rPr>
              <a:t>(d) misto</a:t>
            </a:r>
          </a:p>
        </p:txBody>
      </p:sp>
    </p:spTree>
    <p:extLst>
      <p:ext uri="{BB962C8B-B14F-4D97-AF65-F5344CB8AC3E}">
        <p14:creationId xmlns:p14="http://schemas.microsoft.com/office/powerpoint/2010/main" val="3524596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Il “principio </a:t>
            </a:r>
            <a:r>
              <a:rPr lang="it-IT" sz="2400" b="1" dirty="0" err="1">
                <a:solidFill>
                  <a:schemeClr val="accent2">
                    <a:lumMod val="50000"/>
                  </a:schemeClr>
                </a:solidFill>
                <a:latin typeface="Georgia" panose="02040502050405020303" pitchFamily="18" charset="0"/>
              </a:rPr>
              <a:t>consensualistico</a:t>
            </a:r>
            <a:r>
              <a:rPr lang="it-IT" sz="2400" b="1" dirty="0">
                <a:solidFill>
                  <a:schemeClr val="accent2">
                    <a:lumMod val="50000"/>
                  </a:schemeClr>
                </a:solidFill>
                <a:latin typeface="Georgia" panose="02040502050405020303" pitchFamily="18" charset="0"/>
              </a:rPr>
              <a:t>” afferma che:</a:t>
            </a:r>
          </a:p>
          <a:p>
            <a:pPr algn="l">
              <a:spcBef>
                <a:spcPts val="600"/>
              </a:spcBef>
              <a:spcAft>
                <a:spcPts val="600"/>
              </a:spcAft>
            </a:pPr>
            <a:r>
              <a:rPr lang="it-IT" sz="2400" dirty="0">
                <a:solidFill>
                  <a:schemeClr val="accent2">
                    <a:lumMod val="50000"/>
                  </a:schemeClr>
                </a:solidFill>
                <a:latin typeface="Georgia" panose="02040502050405020303" pitchFamily="18" charset="0"/>
              </a:rPr>
              <a:t>(a) senza consenso non c’è contratto </a:t>
            </a:r>
          </a:p>
          <a:p>
            <a:pPr algn="l">
              <a:spcBef>
                <a:spcPts val="600"/>
              </a:spcBef>
              <a:spcAft>
                <a:spcPts val="600"/>
              </a:spcAft>
            </a:pPr>
            <a:r>
              <a:rPr lang="it-IT" sz="2400" dirty="0">
                <a:solidFill>
                  <a:schemeClr val="accent2">
                    <a:lumMod val="50000"/>
                  </a:schemeClr>
                </a:solidFill>
                <a:latin typeface="Georgia" panose="02040502050405020303" pitchFamily="18" charset="0"/>
              </a:rPr>
              <a:t>(b) nei contratti con effetti reali, di regola, il trasferimento del diritto avviene con il consenso</a:t>
            </a:r>
          </a:p>
          <a:p>
            <a:pPr algn="l">
              <a:spcBef>
                <a:spcPts val="600"/>
              </a:spcBef>
              <a:spcAft>
                <a:spcPts val="600"/>
              </a:spcAft>
            </a:pPr>
            <a:r>
              <a:rPr lang="it-IT" sz="2400" dirty="0">
                <a:solidFill>
                  <a:schemeClr val="accent2">
                    <a:lumMod val="50000"/>
                  </a:schemeClr>
                </a:solidFill>
                <a:latin typeface="Georgia" panose="02040502050405020303" pitchFamily="18" charset="0"/>
              </a:rPr>
              <a:t>(c) nei contratti con effetti reali, di regola, il trasferimento del diritto avviene con la consegna </a:t>
            </a:r>
          </a:p>
          <a:p>
            <a:pPr algn="l">
              <a:spcBef>
                <a:spcPts val="600"/>
              </a:spcBef>
              <a:spcAft>
                <a:spcPts val="600"/>
              </a:spcAft>
            </a:pPr>
            <a:r>
              <a:rPr lang="it-IT" sz="2400" dirty="0">
                <a:solidFill>
                  <a:schemeClr val="accent2">
                    <a:lumMod val="50000"/>
                  </a:schemeClr>
                </a:solidFill>
                <a:latin typeface="Georgia" panose="02040502050405020303" pitchFamily="18" charset="0"/>
              </a:rPr>
              <a:t>(d) anche le donazioni sono un contratto</a:t>
            </a:r>
          </a:p>
          <a:p>
            <a:pPr algn="l">
              <a:spcBef>
                <a:spcPts val="600"/>
              </a:spcBef>
              <a:spcAft>
                <a:spcPts val="600"/>
              </a:spcAft>
            </a:pPr>
            <a:endParaRPr lang="it-IT" sz="2400" b="1"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0297584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Bruno acquista sul sito </a:t>
            </a:r>
            <a:r>
              <a:rPr lang="it-IT" sz="2400" b="1" dirty="0" err="1">
                <a:solidFill>
                  <a:schemeClr val="accent2">
                    <a:lumMod val="50000"/>
                  </a:schemeClr>
                </a:solidFill>
                <a:latin typeface="Georgia" panose="02040502050405020303" pitchFamily="18" charset="0"/>
              </a:rPr>
              <a:t>www.vestiti.it</a:t>
            </a:r>
            <a:r>
              <a:rPr lang="it-IT" sz="2400" b="1" dirty="0">
                <a:solidFill>
                  <a:schemeClr val="accent2">
                    <a:lumMod val="50000"/>
                  </a:schemeClr>
                </a:solidFill>
                <a:latin typeface="Georgia" panose="02040502050405020303" pitchFamily="18" charset="0"/>
              </a:rPr>
              <a:t> una t-shirt bianca. In quale momento diventa proprietario della maglietta?</a:t>
            </a:r>
          </a:p>
          <a:p>
            <a:pPr algn="l">
              <a:spcBef>
                <a:spcPts val="600"/>
              </a:spcBef>
              <a:spcAft>
                <a:spcPts val="600"/>
              </a:spcAft>
            </a:pPr>
            <a:r>
              <a:rPr lang="it-IT" sz="2400" dirty="0">
                <a:solidFill>
                  <a:schemeClr val="accent2">
                    <a:lumMod val="50000"/>
                  </a:schemeClr>
                </a:solidFill>
                <a:latin typeface="Georgia" panose="02040502050405020303" pitchFamily="18" charset="0"/>
              </a:rPr>
              <a:t>(a) al momento in cui il venditore riceve l’accettazione della proposta</a:t>
            </a:r>
          </a:p>
          <a:p>
            <a:pPr algn="l">
              <a:spcBef>
                <a:spcPts val="600"/>
              </a:spcBef>
              <a:spcAft>
                <a:spcPts val="600"/>
              </a:spcAft>
            </a:pPr>
            <a:r>
              <a:rPr lang="it-IT" sz="2400" dirty="0">
                <a:solidFill>
                  <a:schemeClr val="accent2">
                    <a:lumMod val="50000"/>
                  </a:schemeClr>
                </a:solidFill>
                <a:latin typeface="Georgia" panose="02040502050405020303" pitchFamily="18" charset="0"/>
              </a:rPr>
              <a:t>(b) al momento del pagamento del prezzo </a:t>
            </a:r>
          </a:p>
          <a:p>
            <a:pPr algn="l">
              <a:spcBef>
                <a:spcPts val="600"/>
              </a:spcBef>
              <a:spcAft>
                <a:spcPts val="600"/>
              </a:spcAft>
            </a:pPr>
            <a:r>
              <a:rPr lang="it-IT" sz="2400" dirty="0">
                <a:solidFill>
                  <a:schemeClr val="accent2">
                    <a:lumMod val="50000"/>
                  </a:schemeClr>
                </a:solidFill>
                <a:latin typeface="Georgia" panose="02040502050405020303" pitchFamily="18" charset="0"/>
              </a:rPr>
              <a:t>(c) al momento della consegna del collo dal venditore al vettore</a:t>
            </a:r>
          </a:p>
          <a:p>
            <a:pPr algn="l">
              <a:spcBef>
                <a:spcPts val="600"/>
              </a:spcBef>
              <a:spcAft>
                <a:spcPts val="600"/>
              </a:spcAft>
            </a:pPr>
            <a:r>
              <a:rPr lang="it-IT" sz="2400" dirty="0">
                <a:solidFill>
                  <a:schemeClr val="accent2">
                    <a:lumMod val="50000"/>
                  </a:schemeClr>
                </a:solidFill>
                <a:latin typeface="Georgia" panose="02040502050405020303" pitchFamily="18" charset="0"/>
              </a:rPr>
              <a:t>(d) al momento della consegna del collo dal vettore a Bruno</a:t>
            </a:r>
          </a:p>
          <a:p>
            <a:pPr algn="l">
              <a:spcBef>
                <a:spcPts val="600"/>
              </a:spcBef>
              <a:spcAft>
                <a:spcPts val="600"/>
              </a:spcAft>
            </a:pPr>
            <a:endParaRPr lang="it-IT" sz="2400" b="1"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5796756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Affinché un contratto possa dirsi esistente, vi sono alcuni requisiti che devono necessariamente sussistere: sono i </a:t>
            </a:r>
            <a:r>
              <a:rPr lang="it-IT" sz="2400" dirty="0" err="1">
                <a:solidFill>
                  <a:schemeClr val="accent2">
                    <a:lumMod val="50000"/>
                  </a:schemeClr>
                </a:solidFill>
                <a:latin typeface="Georgia" panose="02040502050405020303" pitchFamily="18" charset="0"/>
              </a:rPr>
              <a:t>cc.dd</a:t>
            </a:r>
            <a:r>
              <a:rPr lang="it-IT" sz="2400" dirty="0">
                <a:solidFill>
                  <a:schemeClr val="accent2">
                    <a:lumMod val="50000"/>
                  </a:schemeClr>
                </a:solidFill>
                <a:latin typeface="Georgia" panose="02040502050405020303" pitchFamily="18" charset="0"/>
              </a:rPr>
              <a:t>. </a:t>
            </a:r>
            <a:r>
              <a:rPr lang="it-IT" sz="2400" u="sng" dirty="0">
                <a:solidFill>
                  <a:schemeClr val="accent2">
                    <a:lumMod val="50000"/>
                  </a:schemeClr>
                </a:solidFill>
                <a:latin typeface="Georgia" panose="02040502050405020303" pitchFamily="18" charset="0"/>
              </a:rPr>
              <a:t>elementi essenziali</a:t>
            </a:r>
            <a:r>
              <a:rPr lang="it-IT" sz="2400" dirty="0">
                <a:solidFill>
                  <a:schemeClr val="accent2">
                    <a:lumMod val="50000"/>
                  </a:schemeClr>
                </a:solidFill>
                <a:latin typeface="Georgia" panose="02040502050405020303" pitchFamily="18" charset="0"/>
              </a:rPr>
              <a:t> del contratto.</a:t>
            </a:r>
          </a:p>
          <a:p>
            <a:pPr algn="l">
              <a:spcBef>
                <a:spcPts val="600"/>
              </a:spcBef>
            </a:pPr>
            <a:r>
              <a:rPr lang="it-IT" sz="2400" dirty="0">
                <a:solidFill>
                  <a:schemeClr val="accent2">
                    <a:lumMod val="50000"/>
                  </a:schemeClr>
                </a:solidFill>
                <a:latin typeface="Georgia" panose="02040502050405020303" pitchFamily="18" charset="0"/>
              </a:rPr>
              <a:t>Tutti gli elementi che non sono necessari all’esistenza e validità di un contratto, ma che le parti sono libere di inserirvi, si chiamano </a:t>
            </a:r>
            <a:r>
              <a:rPr lang="it-IT" sz="2400" u="sng" dirty="0">
                <a:solidFill>
                  <a:schemeClr val="accent2">
                    <a:lumMod val="50000"/>
                  </a:schemeClr>
                </a:solidFill>
                <a:latin typeface="Georgia" panose="02040502050405020303" pitchFamily="18" charset="0"/>
              </a:rPr>
              <a:t>elementi accessori</a:t>
            </a:r>
            <a:r>
              <a:rPr lang="it-IT" sz="2400" dirty="0">
                <a:solidFill>
                  <a:schemeClr val="accent2">
                    <a:lumMod val="50000"/>
                  </a:schemeClr>
                </a:solidFill>
                <a:latin typeface="Georgia" panose="02040502050405020303" pitchFamily="18" charset="0"/>
              </a:rPr>
              <a:t>.</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r>
              <a:rPr lang="it-IT" sz="2400" u="sng" dirty="0">
                <a:solidFill>
                  <a:schemeClr val="accent2">
                    <a:lumMod val="50000"/>
                  </a:schemeClr>
                </a:solidFill>
                <a:latin typeface="Georgia" panose="02040502050405020303" pitchFamily="18" charset="0"/>
              </a:rPr>
              <a:t>(1) L’accordo</a:t>
            </a:r>
          </a:p>
          <a:p>
            <a:pPr algn="l">
              <a:spcBef>
                <a:spcPts val="600"/>
              </a:spcBef>
            </a:pPr>
            <a:r>
              <a:rPr lang="it-IT" sz="2400" dirty="0">
                <a:solidFill>
                  <a:schemeClr val="accent2">
                    <a:lumMod val="50000"/>
                  </a:schemeClr>
                </a:solidFill>
                <a:latin typeface="Georgia" panose="02040502050405020303" pitchFamily="18" charset="0"/>
              </a:rPr>
              <a:t>L’accordo presuppone l’incontro di volontà di due o più parti </a:t>
            </a:r>
            <a:r>
              <a:rPr lang="it-IT" sz="2400" u="sng" dirty="0">
                <a:solidFill>
                  <a:schemeClr val="accent2">
                    <a:lumMod val="50000"/>
                  </a:schemeClr>
                </a:solidFill>
                <a:latin typeface="Georgia" panose="02040502050405020303" pitchFamily="18" charset="0"/>
              </a:rPr>
              <a:t>capaci</a:t>
            </a:r>
            <a:r>
              <a:rPr lang="it-IT" sz="2400" dirty="0">
                <a:solidFill>
                  <a:schemeClr val="accent2">
                    <a:lumMod val="50000"/>
                  </a:schemeClr>
                </a:solidFill>
                <a:latin typeface="Georgia" panose="02040502050405020303" pitchFamily="18" charset="0"/>
              </a:rPr>
              <a:t>. L’incapacità di una delle parti rende il contratto annullabile.</a:t>
            </a:r>
          </a:p>
        </p:txBody>
      </p:sp>
      <p:sp>
        <p:nvSpPr>
          <p:cNvPr id="8" name="CasellaDiTesto 7"/>
          <p:cNvSpPr txBox="1"/>
          <p:nvPr/>
        </p:nvSpPr>
        <p:spPr>
          <a:xfrm>
            <a:off x="392521" y="3070612"/>
            <a:ext cx="10841536"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1325, C.C.: “I </a:t>
            </a:r>
            <a:r>
              <a:rPr lang="en-US" sz="2000" dirty="0" err="1">
                <a:solidFill>
                  <a:srgbClr val="002060"/>
                </a:solidFill>
                <a:latin typeface="Georgia" charset="0"/>
                <a:ea typeface="Georgia" charset="0"/>
                <a:cs typeface="Georgia" charset="0"/>
              </a:rPr>
              <a:t>requisiti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(1) </a:t>
            </a:r>
            <a:r>
              <a:rPr lang="en-US" sz="2000" dirty="0" err="1">
                <a:solidFill>
                  <a:srgbClr val="002060"/>
                </a:solidFill>
                <a:latin typeface="Georgia" charset="0"/>
                <a:ea typeface="Georgia" charset="0"/>
                <a:cs typeface="Georgia" charset="0"/>
              </a:rPr>
              <a:t>l’accordo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la causa;</a:t>
            </a:r>
          </a:p>
          <a:p>
            <a:r>
              <a:rPr lang="en-US" sz="2000" dirty="0">
                <a:solidFill>
                  <a:srgbClr val="002060"/>
                </a:solidFill>
                <a:latin typeface="Georgia" charset="0"/>
                <a:ea typeface="Georgia" charset="0"/>
                <a:cs typeface="Georgia" charset="0"/>
              </a:rPr>
              <a:t>(3) </a:t>
            </a:r>
            <a:r>
              <a:rPr lang="en-US" sz="2000" dirty="0" err="1">
                <a:solidFill>
                  <a:srgbClr val="002060"/>
                </a:solidFill>
                <a:latin typeface="Georgia" charset="0"/>
                <a:ea typeface="Georgia" charset="0"/>
                <a:cs typeface="Georgia" charset="0"/>
              </a:rPr>
              <a:t>l’oggetto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(4) la forma,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risulta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prescritta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sotto </a:t>
            </a:r>
            <a:r>
              <a:rPr lang="en-US" sz="2000" dirty="0" err="1">
                <a:solidFill>
                  <a:srgbClr val="002060"/>
                </a:solidFill>
                <a:latin typeface="Georgia" charset="0"/>
                <a:ea typeface="Georgia" charset="0"/>
                <a:cs typeface="Georgia" charset="0"/>
              </a:rPr>
              <a:t>pena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6224233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Secondo il codice, il modo usuale di conclusione dell’accordo si ha tramite lo scambio di una proposta e di un’accettazione conforme, ossia tramite PROPOSTA + ACCETTAZIONE.</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0"/>
              </a:spcBef>
            </a:pPr>
            <a:r>
              <a:rPr lang="it-IT" sz="2400" dirty="0">
                <a:solidFill>
                  <a:schemeClr val="accent2">
                    <a:lumMod val="50000"/>
                  </a:schemeClr>
                </a:solidFill>
                <a:latin typeface="Georgia" panose="02040502050405020303" pitchFamily="18" charset="0"/>
              </a:rPr>
              <a:t>Sia la proposta che l’accettazione sono atti unilaterali recettizi.</a:t>
            </a:r>
          </a:p>
        </p:txBody>
      </p:sp>
      <p:sp>
        <p:nvSpPr>
          <p:cNvPr id="8" name="CasellaDiTesto 7"/>
          <p:cNvSpPr txBox="1"/>
          <p:nvPr/>
        </p:nvSpPr>
        <p:spPr>
          <a:xfrm>
            <a:off x="392521" y="2599933"/>
            <a:ext cx="992713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1326, C.C.: “1.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momento</a:t>
            </a:r>
            <a:r>
              <a:rPr lang="en-US" sz="2000" dirty="0">
                <a:solidFill>
                  <a:srgbClr val="002060"/>
                </a:solidFill>
                <a:latin typeface="Georgia" charset="0"/>
                <a:ea typeface="Georgia" charset="0"/>
                <a:cs typeface="Georgia" charset="0"/>
              </a:rPr>
              <a:t> in cui chi ha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proposta</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conoscenza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dell’accettazione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dell’altra</a:t>
            </a:r>
            <a:r>
              <a:rPr lang="en-US" sz="2000" dirty="0">
                <a:solidFill>
                  <a:srgbClr val="002060"/>
                </a:solidFill>
                <a:latin typeface="Georgia" charset="0"/>
                <a:ea typeface="Georgia" charset="0"/>
                <a:cs typeface="Georgia" charset="0"/>
              </a:rPr>
              <a:t> parte”</a:t>
            </a:r>
          </a:p>
        </p:txBody>
      </p:sp>
      <p:sp>
        <p:nvSpPr>
          <p:cNvPr id="6" name="CasellaDiTesto 5"/>
          <p:cNvSpPr txBox="1"/>
          <p:nvPr/>
        </p:nvSpPr>
        <p:spPr>
          <a:xfrm>
            <a:off x="392521" y="3870832"/>
            <a:ext cx="992713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1334, C.C.: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unilaterali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producono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momento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pervengono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conoscenza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persona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quale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destinati</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1" y="4697411"/>
            <a:ext cx="9927136"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1335, C.C.: “La </a:t>
            </a:r>
            <a:r>
              <a:rPr lang="en-US" sz="2000" dirty="0" err="1">
                <a:solidFill>
                  <a:srgbClr val="002060"/>
                </a:solidFill>
                <a:latin typeface="Georgia" charset="0"/>
                <a:ea typeface="Georgia" charset="0"/>
                <a:cs typeface="Georgia" charset="0"/>
              </a:rPr>
              <a:t>proposta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l’accettazione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revoca</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ogni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dichiarazione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diretta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determinata</a:t>
            </a:r>
            <a:r>
              <a:rPr lang="en-US" sz="2000" dirty="0">
                <a:solidFill>
                  <a:srgbClr val="002060"/>
                </a:solidFill>
                <a:latin typeface="Georgia" charset="0"/>
                <a:ea typeface="Georgia" charset="0"/>
                <a:cs typeface="Georgia" charset="0"/>
              </a:rPr>
              <a:t> persona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reputano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conosciute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momento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giungono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all’indirizzo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destinatario</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questi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prova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colpa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nell’impossibilità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averne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notizia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4700497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Affinché sia efficace, l’accettazione deve arrivare all’indirizzo del proponente. Inoltre, l’accettazione deve:</a:t>
            </a: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arrivare al proponente nel termine da costui stabilito o definito dagli usi</a:t>
            </a:r>
          </a:p>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arrivare al proponente prima che costui abbia revocato la proposta, salvo che, unilateralmente o per contratto, questa sia dichiarata irrevocabile</a:t>
            </a:r>
          </a:p>
        </p:txBody>
      </p:sp>
      <p:sp>
        <p:nvSpPr>
          <p:cNvPr id="8" name="CasellaDiTesto 7"/>
          <p:cNvSpPr txBox="1"/>
          <p:nvPr/>
        </p:nvSpPr>
        <p:spPr>
          <a:xfrm>
            <a:off x="392521" y="2659309"/>
            <a:ext cx="11482804"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1326, C.C.: “2. </a:t>
            </a:r>
            <a:r>
              <a:rPr lang="en-US" sz="2000" dirty="0" err="1">
                <a:solidFill>
                  <a:srgbClr val="002060"/>
                </a:solidFill>
                <a:latin typeface="Georgia" charset="0"/>
                <a:ea typeface="Georgia" charset="0"/>
                <a:cs typeface="Georgia" charset="0"/>
              </a:rPr>
              <a:t>L’accettazione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giungere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proponente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stabilito</a:t>
            </a:r>
            <a:r>
              <a:rPr lang="en-US" sz="2000" dirty="0">
                <a:solidFill>
                  <a:srgbClr val="002060"/>
                </a:solidFill>
                <a:latin typeface="Georgia" charset="0"/>
                <a:ea typeface="Georgia" charset="0"/>
                <a:cs typeface="Georgia" charset="0"/>
              </a:rPr>
              <a:t> o in </a:t>
            </a:r>
            <a:r>
              <a:rPr lang="en-US" sz="2000" dirty="0" err="1">
                <a:solidFill>
                  <a:srgbClr val="002060"/>
                </a:solidFill>
                <a:latin typeface="Georgia" charset="0"/>
                <a:ea typeface="Georgia" charset="0"/>
                <a:cs typeface="Georgia" charset="0"/>
              </a:rPr>
              <a:t>quello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ordinariamente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necessario</a:t>
            </a:r>
            <a:r>
              <a:rPr lang="en-US" sz="2000" dirty="0">
                <a:solidFill>
                  <a:srgbClr val="002060"/>
                </a:solidFill>
                <a:latin typeface="Georgia" charset="0"/>
                <a:ea typeface="Georgia" charset="0"/>
                <a:cs typeface="Georgia" charset="0"/>
              </a:rPr>
              <a:t> secondo la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dell'affare</a:t>
            </a:r>
            <a:r>
              <a:rPr lang="en-US" sz="2000" dirty="0">
                <a:solidFill>
                  <a:srgbClr val="002060"/>
                </a:solidFill>
                <a:latin typeface="Georgia" charset="0"/>
                <a:ea typeface="Georgia" charset="0"/>
                <a:cs typeface="Georgia" charset="0"/>
              </a:rPr>
              <a:t> o secondo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usi</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3. Il </a:t>
            </a:r>
            <a:r>
              <a:rPr lang="en-US" sz="2000" dirty="0" err="1">
                <a:solidFill>
                  <a:srgbClr val="002060"/>
                </a:solidFill>
                <a:latin typeface="Georgia" charset="0"/>
                <a:ea typeface="Georgia" charset="0"/>
                <a:cs typeface="Georgia" charset="0"/>
              </a:rPr>
              <a:t>proponente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ritenere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efficace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l’accettazione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tardiva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purché</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dia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immediatamente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avviso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all’altra</a:t>
            </a:r>
            <a:r>
              <a:rPr lang="en-US" sz="2000" dirty="0">
                <a:solidFill>
                  <a:srgbClr val="002060"/>
                </a:solidFill>
                <a:latin typeface="Georgia" charset="0"/>
                <a:ea typeface="Georgia" charset="0"/>
                <a:cs typeface="Georgia" charset="0"/>
              </a:rPr>
              <a:t> parte”</a:t>
            </a:r>
          </a:p>
        </p:txBody>
      </p:sp>
      <p:sp>
        <p:nvSpPr>
          <p:cNvPr id="9" name="CasellaDiTesto 8"/>
          <p:cNvSpPr txBox="1"/>
          <p:nvPr/>
        </p:nvSpPr>
        <p:spPr>
          <a:xfrm>
            <a:off x="392521" y="4816104"/>
            <a:ext cx="11482804"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1328, C.C.: “1. La </a:t>
            </a:r>
            <a:r>
              <a:rPr lang="en-US" sz="2000" dirty="0" err="1">
                <a:solidFill>
                  <a:srgbClr val="002060"/>
                </a:solidFill>
                <a:latin typeface="Georgia" charset="0"/>
                <a:ea typeface="Georgia" charset="0"/>
                <a:cs typeface="Georgia" charset="0"/>
              </a:rPr>
              <a:t>proposta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revocata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finché</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Tuttavia</a:t>
            </a:r>
            <a:r>
              <a:rPr lang="en-US" sz="2000" dirty="0">
                <a:solidFill>
                  <a:srgbClr val="002060"/>
                </a:solidFill>
                <a:latin typeface="Georgia" charset="0"/>
                <a:ea typeface="Georgia" charset="0"/>
                <a:cs typeface="Georgia" charset="0"/>
              </a:rPr>
              <a:t>, se </a:t>
            </a:r>
            <a:r>
              <a:rPr lang="en-US" sz="2000" smtClean="0">
                <a:solidFill>
                  <a:srgbClr val="002060"/>
                </a:solidFill>
                <a:latin typeface="Georgia" charset="0"/>
                <a:ea typeface="Georgia" charset="0"/>
                <a:cs typeface="Georgia" charset="0"/>
              </a:rPr>
              <a:t>l’accettante</a:t>
            </a:r>
            <a:r>
              <a:rPr lang="en-US" sz="2000" dirty="0" smtClean="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ne ha </a:t>
            </a:r>
            <a:r>
              <a:rPr lang="en-US" sz="2000" dirty="0" err="1">
                <a:solidFill>
                  <a:srgbClr val="002060"/>
                </a:solidFill>
                <a:latin typeface="Georgia" charset="0"/>
                <a:ea typeface="Georgia" charset="0"/>
                <a:cs typeface="Georgia" charset="0"/>
              </a:rPr>
              <a:t>intrapreso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buona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fede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l'esecuzione</a:t>
            </a:r>
            <a:r>
              <a:rPr lang="en-US" sz="2000" dirty="0">
                <a:solidFill>
                  <a:srgbClr val="002060"/>
                </a:solidFill>
                <a:latin typeface="Georgia" charset="0"/>
                <a:ea typeface="Georgia" charset="0"/>
                <a:cs typeface="Georgia" charset="0"/>
              </a:rPr>
              <a:t> prima di </a:t>
            </a:r>
            <a:r>
              <a:rPr lang="en-US" sz="2000" dirty="0" err="1">
                <a:solidFill>
                  <a:srgbClr val="002060"/>
                </a:solidFill>
                <a:latin typeface="Georgia" charset="0"/>
                <a:ea typeface="Georgia" charset="0"/>
                <a:cs typeface="Georgia" charset="0"/>
              </a:rPr>
              <a:t>avere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notizia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revoca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proponente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tenuto a </a:t>
            </a:r>
            <a:r>
              <a:rPr lang="en-US" sz="2000" dirty="0" err="1">
                <a:solidFill>
                  <a:srgbClr val="002060"/>
                </a:solidFill>
                <a:latin typeface="Georgia" charset="0"/>
                <a:ea typeface="Georgia" charset="0"/>
                <a:cs typeface="Georgia" charset="0"/>
              </a:rPr>
              <a:t>indennizzarlo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spese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perdite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subite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l’iniziata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esecuzione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3271424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arrivare al proponente prima che costui sia dichiarato incapace o muoia</a:t>
            </a:r>
          </a:p>
        </p:txBody>
      </p:sp>
      <p:sp>
        <p:nvSpPr>
          <p:cNvPr id="8" name="CasellaDiTesto 7"/>
          <p:cNvSpPr txBox="1"/>
          <p:nvPr/>
        </p:nvSpPr>
        <p:spPr>
          <a:xfrm>
            <a:off x="392521" y="2180520"/>
            <a:ext cx="11482804"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1331, C.C.: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convengono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rimanga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vincolata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propria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dichiarazione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l’altra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abbia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facoltà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accettarla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meno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dichiarazione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prima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considera</a:t>
            </a:r>
            <a:r>
              <a:rPr lang="en-US" sz="2000" dirty="0">
                <a:solidFill>
                  <a:srgbClr val="002060"/>
                </a:solidFill>
                <a:latin typeface="Georgia" charset="0"/>
                <a:ea typeface="Georgia" charset="0"/>
                <a:cs typeface="Georgia" charset="0"/>
              </a:rPr>
              <a:t> quale </a:t>
            </a:r>
            <a:r>
              <a:rPr lang="en-US" sz="2000" dirty="0" err="1">
                <a:solidFill>
                  <a:srgbClr val="002060"/>
                </a:solidFill>
                <a:latin typeface="Georgia" charset="0"/>
                <a:ea typeface="Georgia" charset="0"/>
                <a:cs typeface="Georgia" charset="0"/>
              </a:rPr>
              <a:t>proposta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irrevocabile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previsti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dall’art</a:t>
            </a:r>
            <a:r>
              <a:rPr lang="en-US" sz="2000" dirty="0">
                <a:solidFill>
                  <a:srgbClr val="002060"/>
                </a:solidFill>
                <a:latin typeface="Georgia" charset="0"/>
                <a:ea typeface="Georgia" charset="0"/>
                <a:cs typeface="Georgia" charset="0"/>
              </a:rPr>
              <a:t>. 1329”</a:t>
            </a:r>
          </a:p>
        </p:txBody>
      </p:sp>
      <p:sp>
        <p:nvSpPr>
          <p:cNvPr id="9" name="CasellaDiTesto 8"/>
          <p:cNvSpPr txBox="1"/>
          <p:nvPr/>
        </p:nvSpPr>
        <p:spPr>
          <a:xfrm>
            <a:off x="392521" y="1417453"/>
            <a:ext cx="11482804"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1329, C.C.: “1.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proponente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obbligato a </a:t>
            </a:r>
            <a:r>
              <a:rPr lang="en-US" sz="2000" dirty="0" err="1">
                <a:solidFill>
                  <a:srgbClr val="002060"/>
                </a:solidFill>
                <a:latin typeface="Georgia" charset="0"/>
                <a:ea typeface="Georgia" charset="0"/>
                <a:cs typeface="Georgia" charset="0"/>
              </a:rPr>
              <a:t>mantenere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ferma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proposta</a:t>
            </a:r>
            <a:r>
              <a:rPr lang="en-US" sz="2000" dirty="0">
                <a:solidFill>
                  <a:srgbClr val="002060"/>
                </a:solidFill>
                <a:latin typeface="Georgia" charset="0"/>
                <a:ea typeface="Georgia" charset="0"/>
                <a:cs typeface="Georgia" charset="0"/>
              </a:rPr>
              <a:t> per un </a:t>
            </a:r>
            <a:r>
              <a:rPr lang="en-US" sz="2000" dirty="0" err="1">
                <a:solidFill>
                  <a:srgbClr val="002060"/>
                </a:solidFill>
                <a:latin typeface="Georgia" charset="0"/>
                <a:ea typeface="Georgia" charset="0"/>
                <a:cs typeface="Georgia" charset="0"/>
              </a:rPr>
              <a:t>certo</a:t>
            </a:r>
            <a:r>
              <a:rPr lang="en-US" sz="2000" dirty="0">
                <a:solidFill>
                  <a:srgbClr val="002060"/>
                </a:solidFill>
                <a:latin typeface="Georgia" charset="0"/>
                <a:ea typeface="Georgia" charset="0"/>
                <a:cs typeface="Georgia" charset="0"/>
              </a:rPr>
              <a:t> tempo, la </a:t>
            </a:r>
            <a:r>
              <a:rPr lang="en-US" sz="2000" dirty="0" err="1">
                <a:solidFill>
                  <a:srgbClr val="002060"/>
                </a:solidFill>
                <a:latin typeface="Georgia" charset="0"/>
                <a:ea typeface="Georgia" charset="0"/>
                <a:cs typeface="Georgia" charset="0"/>
              </a:rPr>
              <a:t>revoca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392521" y="3652199"/>
            <a:ext cx="11482804"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1329, C.C.: “2. </a:t>
            </a:r>
            <a:r>
              <a:rPr lang="en-US" sz="2000" dirty="0" err="1">
                <a:solidFill>
                  <a:srgbClr val="002060"/>
                </a:solidFill>
                <a:latin typeface="Georgia" charset="0"/>
                <a:ea typeface="Georgia" charset="0"/>
                <a:cs typeface="Georgia" charset="0"/>
              </a:rPr>
              <a:t>Nell’ipotesi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prevista</a:t>
            </a:r>
            <a:r>
              <a:rPr lang="en-US" sz="2000" dirty="0">
                <a:solidFill>
                  <a:srgbClr val="002060"/>
                </a:solidFill>
                <a:latin typeface="Georgia" charset="0"/>
                <a:ea typeface="Georgia" charset="0"/>
                <a:cs typeface="Georgia" charset="0"/>
              </a:rPr>
              <a:t> dal comma </a:t>
            </a:r>
            <a:r>
              <a:rPr lang="en-US" sz="2000" dirty="0" err="1">
                <a:solidFill>
                  <a:srgbClr val="002060"/>
                </a:solidFill>
                <a:latin typeface="Georgia" charset="0"/>
                <a:ea typeface="Georgia" charset="0"/>
                <a:cs typeface="Georgia" charset="0"/>
              </a:rPr>
              <a:t>precedente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morte</a:t>
            </a:r>
            <a:r>
              <a:rPr lang="en-US" sz="2000" dirty="0">
                <a:solidFill>
                  <a:srgbClr val="002060"/>
                </a:solidFill>
                <a:latin typeface="Georgia" charset="0"/>
                <a:ea typeface="Georgia" charset="0"/>
                <a:cs typeface="Georgia" charset="0"/>
              </a:rPr>
              <a:t> o la </a:t>
            </a:r>
            <a:r>
              <a:rPr lang="en-US" sz="2000" dirty="0" err="1">
                <a:solidFill>
                  <a:srgbClr val="002060"/>
                </a:solidFill>
                <a:latin typeface="Georgia" charset="0"/>
                <a:ea typeface="Georgia" charset="0"/>
                <a:cs typeface="Georgia" charset="0"/>
              </a:rPr>
              <a:t>sopravvenuta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incapacità</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proponente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toglie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efficacia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proposta</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dell’affare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altre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circostanze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escludano</a:t>
            </a:r>
            <a:r>
              <a:rPr lang="en-US" sz="2000" dirty="0">
                <a:solidFill>
                  <a:srgbClr val="002060"/>
                </a:solidFill>
                <a:latin typeface="Georgia" charset="0"/>
                <a:ea typeface="Georgia" charset="0"/>
                <a:cs typeface="Georgia" charset="0"/>
              </a:rPr>
              <a:t> tale </a:t>
            </a:r>
            <a:r>
              <a:rPr lang="en-US" sz="2000" dirty="0" err="1">
                <a:solidFill>
                  <a:srgbClr val="002060"/>
                </a:solidFill>
                <a:latin typeface="Georgia" charset="0"/>
                <a:ea typeface="Georgia" charset="0"/>
                <a:cs typeface="Georgia" charset="0"/>
              </a:rPr>
              <a:t>efficacia</a:t>
            </a:r>
            <a:r>
              <a:rPr lang="en-US" sz="2000" dirty="0">
                <a:solidFill>
                  <a:srgbClr val="002060"/>
                </a:solidFill>
                <a:latin typeface="Georgia" charset="0"/>
                <a:ea typeface="Georgia" charset="0"/>
                <a:cs typeface="Georgia" charset="0"/>
              </a:rPr>
              <a:t>”</a:t>
            </a:r>
          </a:p>
        </p:txBody>
      </p:sp>
      <p:sp>
        <p:nvSpPr>
          <p:cNvPr id="11" name="CasellaDiTesto 10"/>
          <p:cNvSpPr txBox="1"/>
          <p:nvPr/>
        </p:nvSpPr>
        <p:spPr>
          <a:xfrm>
            <a:off x="392521" y="4730476"/>
            <a:ext cx="11482804"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1330, C.C.: “La </a:t>
            </a:r>
            <a:r>
              <a:rPr lang="en-US" sz="2000" dirty="0" err="1">
                <a:solidFill>
                  <a:srgbClr val="002060"/>
                </a:solidFill>
                <a:latin typeface="Georgia" charset="0"/>
                <a:ea typeface="Georgia" charset="0"/>
                <a:cs typeface="Georgia" charset="0"/>
              </a:rPr>
              <a:t>proposta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l’accettazione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dall’imprenditore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nell’esercizio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impresa, non </a:t>
            </a:r>
            <a:r>
              <a:rPr lang="en-US" sz="2000" dirty="0" err="1">
                <a:solidFill>
                  <a:srgbClr val="002060"/>
                </a:solidFill>
                <a:latin typeface="Georgia" charset="0"/>
                <a:ea typeface="Georgia" charset="0"/>
                <a:cs typeface="Georgia" charset="0"/>
              </a:rPr>
              <a:t>perde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efficacia</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l’imprenditore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muore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diviene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incapace</a:t>
            </a:r>
            <a:r>
              <a:rPr lang="en-US" sz="2000" dirty="0">
                <a:solidFill>
                  <a:srgbClr val="002060"/>
                </a:solidFill>
                <a:latin typeface="Georgia" charset="0"/>
                <a:ea typeface="Georgia" charset="0"/>
                <a:cs typeface="Georgia" charset="0"/>
              </a:rPr>
              <a:t> prima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conclusione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tratti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piccoli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imprenditori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diversamente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risulti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dell’affare</a:t>
            </a:r>
            <a:r>
              <a:rPr lang="en-US" sz="2000" dirty="0">
                <a:solidFill>
                  <a:srgbClr val="002060"/>
                </a:solidFill>
                <a:latin typeface="Georgia" charset="0"/>
                <a:ea typeface="Georgia" charset="0"/>
                <a:cs typeface="Georgia" charset="0"/>
              </a:rPr>
              <a:t> o da </a:t>
            </a:r>
            <a:r>
              <a:rPr lang="en-US" sz="2000" dirty="0" err="1">
                <a:solidFill>
                  <a:srgbClr val="002060"/>
                </a:solidFill>
                <a:latin typeface="Georgia" charset="0"/>
                <a:ea typeface="Georgia" charset="0"/>
                <a:cs typeface="Georgia" charset="0"/>
              </a:rPr>
              <a:t>altre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circostanze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7252225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essere fatta nelle eventuali forme e maniere richieste dal proponente</a:t>
            </a:r>
          </a:p>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essere conforme alla proposta. Un’accettazione difforme è valida, ma equivale a nuova proposta.</a:t>
            </a:r>
          </a:p>
        </p:txBody>
      </p:sp>
      <p:sp>
        <p:nvSpPr>
          <p:cNvPr id="10" name="CasellaDiTesto 9"/>
          <p:cNvSpPr txBox="1"/>
          <p:nvPr/>
        </p:nvSpPr>
        <p:spPr>
          <a:xfrm>
            <a:off x="392521" y="1918402"/>
            <a:ext cx="10532778"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1326, C.C.: “4. </a:t>
            </a:r>
            <a:r>
              <a:rPr lang="en-US" sz="2000" dirty="0" err="1">
                <a:solidFill>
                  <a:srgbClr val="002060"/>
                </a:solidFill>
                <a:latin typeface="Georgia" charset="0"/>
                <a:ea typeface="Georgia" charset="0"/>
                <a:cs typeface="Georgia" charset="0"/>
              </a:rPr>
              <a:t>Qualora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proponente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richieda</a:t>
            </a:r>
            <a:r>
              <a:rPr lang="en-US" sz="2000" dirty="0">
                <a:solidFill>
                  <a:srgbClr val="002060"/>
                </a:solidFill>
                <a:latin typeface="Georgia" charset="0"/>
                <a:ea typeface="Georgia" charset="0"/>
                <a:cs typeface="Georgia" charset="0"/>
              </a:rPr>
              <a:t> per </a:t>
            </a:r>
            <a:r>
              <a:rPr lang="en-US" sz="2000" dirty="0" err="1" smtClean="0">
                <a:solidFill>
                  <a:srgbClr val="002060"/>
                </a:solidFill>
                <a:latin typeface="Georgia" charset="0"/>
                <a:ea typeface="Georgia" charset="0"/>
                <a:cs typeface="Georgia" charset="0"/>
              </a:rPr>
              <a:t>l’accettazione</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forma </a:t>
            </a:r>
            <a:r>
              <a:rPr lang="en-US" sz="2000" dirty="0" err="1">
                <a:solidFill>
                  <a:srgbClr val="002060"/>
                </a:solidFill>
                <a:latin typeface="Georgia" charset="0"/>
                <a:ea typeface="Georgia" charset="0"/>
                <a:cs typeface="Georgia" charset="0"/>
              </a:rPr>
              <a:t>determinata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l’accettazione</a:t>
            </a:r>
            <a:r>
              <a:rPr lang="en-US" sz="2000" dirty="0">
                <a:solidFill>
                  <a:srgbClr val="002060"/>
                </a:solidFill>
                <a:latin typeface="Georgia" charset="0"/>
                <a:ea typeface="Georgia" charset="0"/>
                <a:cs typeface="Georgia" charset="0"/>
              </a:rPr>
              <a:t> non ha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data in forma </a:t>
            </a:r>
            <a:r>
              <a:rPr lang="en-US" sz="2000" dirty="0" err="1">
                <a:solidFill>
                  <a:srgbClr val="002060"/>
                </a:solidFill>
                <a:latin typeface="Georgia" charset="0"/>
                <a:ea typeface="Georgia" charset="0"/>
                <a:cs typeface="Georgia" charset="0"/>
              </a:rPr>
              <a:t>diversa</a:t>
            </a:r>
            <a:r>
              <a:rPr lang="en-US" sz="2000" dirty="0">
                <a:solidFill>
                  <a:srgbClr val="002060"/>
                </a:solidFill>
                <a:latin typeface="Georgia" charset="0"/>
                <a:ea typeface="Georgia" charset="0"/>
                <a:cs typeface="Georgia" charset="0"/>
              </a:rPr>
              <a:t>”</a:t>
            </a:r>
          </a:p>
        </p:txBody>
      </p:sp>
      <p:sp>
        <p:nvSpPr>
          <p:cNvPr id="11" name="CasellaDiTesto 10"/>
          <p:cNvSpPr txBox="1"/>
          <p:nvPr/>
        </p:nvSpPr>
        <p:spPr>
          <a:xfrm>
            <a:off x="392521" y="3590445"/>
            <a:ext cx="10532778"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1326, C.C.: “5. </a:t>
            </a:r>
            <a:r>
              <a:rPr lang="en-US" sz="2000" dirty="0" err="1">
                <a:solidFill>
                  <a:srgbClr val="002060"/>
                </a:solidFill>
                <a:latin typeface="Georgia" charset="0"/>
                <a:ea typeface="Georgia" charset="0"/>
                <a:cs typeface="Georgia" charset="0"/>
              </a:rPr>
              <a:t>Un’accettazione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conforme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proposta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equivale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nuova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proposta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8450960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Vi sono altri modi possibili di conclusione </a:t>
            </a:r>
            <a:r>
              <a:rPr lang="it-IT" sz="2400" dirty="0" smtClean="0">
                <a:solidFill>
                  <a:schemeClr val="accent2">
                    <a:lumMod val="50000"/>
                  </a:schemeClr>
                </a:solidFill>
                <a:latin typeface="Georgia" panose="02040502050405020303" pitchFamily="18" charset="0"/>
              </a:rPr>
              <a:t>dell’accordo.</a:t>
            </a:r>
            <a:endParaRPr lang="it-IT" sz="2400" dirty="0">
              <a:solidFill>
                <a:schemeClr val="accent2">
                  <a:lumMod val="50000"/>
                </a:schemeClr>
              </a:solidFill>
              <a:latin typeface="Georgia" panose="02040502050405020303" pitchFamily="18" charset="0"/>
            </a:endParaRPr>
          </a:p>
          <a:p>
            <a:pPr algn="l">
              <a:spcBef>
                <a:spcPts val="600"/>
              </a:spcBef>
            </a:pPr>
            <a:r>
              <a:rPr lang="it-IT" sz="2400" dirty="0">
                <a:solidFill>
                  <a:schemeClr val="accent2">
                    <a:lumMod val="50000"/>
                  </a:schemeClr>
                </a:solidFill>
                <a:latin typeface="Georgia" panose="02040502050405020303" pitchFamily="18" charset="0"/>
              </a:rPr>
              <a:t>E’ possibile che un contratto si concluda tramite PROPOSTA + INIZIO DELL’ESECUZIONE</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r>
              <a:rPr lang="it-IT" sz="2400" dirty="0">
                <a:solidFill>
                  <a:schemeClr val="accent2">
                    <a:lumMod val="50000"/>
                  </a:schemeClr>
                </a:solidFill>
                <a:latin typeface="Georgia" panose="02040502050405020303" pitchFamily="18" charset="0"/>
              </a:rPr>
              <a:t>Un contratto unilaterale può concludersi tramite PROPOSTA + SILENZIO</a:t>
            </a:r>
          </a:p>
        </p:txBody>
      </p:sp>
      <p:sp>
        <p:nvSpPr>
          <p:cNvPr id="4" name="CasellaDiTesto 3"/>
          <p:cNvSpPr txBox="1"/>
          <p:nvPr/>
        </p:nvSpPr>
        <p:spPr>
          <a:xfrm>
            <a:off x="392521" y="2690197"/>
            <a:ext cx="10841536"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1327, C.C.: “1. </a:t>
            </a:r>
            <a:r>
              <a:rPr lang="en-US" sz="2000" dirty="0" err="1">
                <a:solidFill>
                  <a:srgbClr val="002060"/>
                </a:solidFill>
                <a:latin typeface="Georgia" charset="0"/>
                <a:ea typeface="Georgia" charset="0"/>
                <a:cs typeface="Georgia" charset="0"/>
              </a:rPr>
              <a:t>Qualora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richiesta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proponente</a:t>
            </a:r>
            <a:r>
              <a:rPr lang="en-US" sz="2000" dirty="0">
                <a:solidFill>
                  <a:srgbClr val="002060"/>
                </a:solidFill>
                <a:latin typeface="Georgia" charset="0"/>
                <a:ea typeface="Georgia" charset="0"/>
                <a:cs typeface="Georgia" charset="0"/>
              </a:rPr>
              <a:t> o per la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dell’affare</a:t>
            </a:r>
            <a:r>
              <a:rPr lang="en-US" sz="2000" dirty="0">
                <a:solidFill>
                  <a:srgbClr val="002060"/>
                </a:solidFill>
                <a:latin typeface="Georgia" charset="0"/>
                <a:ea typeface="Georgia" charset="0"/>
                <a:cs typeface="Georgia" charset="0"/>
              </a:rPr>
              <a:t> o secondo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usi</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debba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eseguirsi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preventiva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risposta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tempo e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luogo</a:t>
            </a:r>
            <a:r>
              <a:rPr lang="en-US" sz="2000" dirty="0">
                <a:solidFill>
                  <a:srgbClr val="002060"/>
                </a:solidFill>
                <a:latin typeface="Georgia" charset="0"/>
                <a:ea typeface="Georgia" charset="0"/>
                <a:cs typeface="Georgia" charset="0"/>
              </a:rPr>
              <a:t> in cui ha </a:t>
            </a:r>
            <a:r>
              <a:rPr lang="en-US" sz="2000" dirty="0" err="1">
                <a:solidFill>
                  <a:srgbClr val="002060"/>
                </a:solidFill>
                <a:latin typeface="Georgia" charset="0"/>
                <a:ea typeface="Georgia" charset="0"/>
                <a:cs typeface="Georgia" charset="0"/>
              </a:rPr>
              <a:t>avuto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inizio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l’esecuzione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L’accettante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dare </a:t>
            </a:r>
            <a:r>
              <a:rPr lang="en-US" sz="2000" dirty="0" err="1">
                <a:solidFill>
                  <a:srgbClr val="002060"/>
                </a:solidFill>
                <a:latin typeface="Georgia" charset="0"/>
                <a:ea typeface="Georgia" charset="0"/>
                <a:cs typeface="Georgia" charset="0"/>
              </a:rPr>
              <a:t>prontamente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avviso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all’altra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dell’iniziata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esecuzione</a:t>
            </a:r>
            <a:r>
              <a:rPr lang="en-US" sz="2000" dirty="0">
                <a:solidFill>
                  <a:srgbClr val="002060"/>
                </a:solidFill>
                <a:latin typeface="Georgia" charset="0"/>
                <a:ea typeface="Georgia" charset="0"/>
                <a:cs typeface="Georgia" charset="0"/>
              </a:rPr>
              <a:t> e, in </a:t>
            </a:r>
            <a:r>
              <a:rPr lang="en-US" sz="2000" dirty="0" err="1">
                <a:solidFill>
                  <a:srgbClr val="002060"/>
                </a:solidFill>
                <a:latin typeface="Georgia" charset="0"/>
                <a:ea typeface="Georgia" charset="0"/>
                <a:cs typeface="Georgia" charset="0"/>
              </a:rPr>
              <a:t>mancanza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tenuto al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4884426"/>
            <a:ext cx="11411552"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1333, C.C.: “1. La </a:t>
            </a:r>
            <a:r>
              <a:rPr lang="en-US" sz="2000" dirty="0" err="1">
                <a:solidFill>
                  <a:srgbClr val="002060"/>
                </a:solidFill>
                <a:latin typeface="Georgia" charset="0"/>
                <a:ea typeface="Georgia" charset="0"/>
                <a:cs typeface="Georgia" charset="0"/>
              </a:rPr>
              <a:t>proposta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diretta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concludere</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da cui </a:t>
            </a:r>
            <a:r>
              <a:rPr lang="en-US" sz="2000" dirty="0" err="1">
                <a:solidFill>
                  <a:srgbClr val="002060"/>
                </a:solidFill>
                <a:latin typeface="Georgia" charset="0"/>
                <a:ea typeface="Georgia" charset="0"/>
                <a:cs typeface="Georgia" charset="0"/>
              </a:rPr>
              <a:t>derivino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obbligazioni</a:t>
            </a:r>
            <a:r>
              <a:rPr lang="en-US" sz="2000" dirty="0">
                <a:solidFill>
                  <a:srgbClr val="002060"/>
                </a:solidFill>
                <a:latin typeface="Georgia" charset="0"/>
                <a:ea typeface="Georgia" charset="0"/>
                <a:cs typeface="Georgia" charset="0"/>
              </a:rPr>
              <a:t> solo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proponente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irrevocabile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appena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giunge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conoscenza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quale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destinata</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Il </a:t>
            </a:r>
            <a:r>
              <a:rPr lang="en-US" sz="2000" dirty="0" err="1">
                <a:solidFill>
                  <a:srgbClr val="002060"/>
                </a:solidFill>
                <a:latin typeface="Georgia" charset="0"/>
                <a:ea typeface="Georgia" charset="0"/>
                <a:cs typeface="Georgia" charset="0"/>
              </a:rPr>
              <a:t>destinatario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rifiutare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proposta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richiesto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dell’affare</a:t>
            </a:r>
            <a:r>
              <a:rPr lang="en-US" sz="2000" dirty="0" smtClean="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o </a:t>
            </a:r>
            <a:r>
              <a:rPr lang="en-US" sz="2000" dirty="0" err="1">
                <a:solidFill>
                  <a:srgbClr val="002060"/>
                </a:solidFill>
                <a:latin typeface="Georgia" charset="0"/>
                <a:ea typeface="Georgia" charset="0"/>
                <a:cs typeface="Georgia" charset="0"/>
              </a:rPr>
              <a:t>dagli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usi</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mancanza</a:t>
            </a:r>
            <a:r>
              <a:rPr lang="en-US" sz="2000" dirty="0">
                <a:solidFill>
                  <a:srgbClr val="002060"/>
                </a:solidFill>
                <a:latin typeface="Georgia" charset="0"/>
                <a:ea typeface="Georgia" charset="0"/>
                <a:cs typeface="Georgia" charset="0"/>
              </a:rPr>
              <a:t> di tale </a:t>
            </a:r>
            <a:r>
              <a:rPr lang="en-US" sz="2000" dirty="0" err="1">
                <a:solidFill>
                  <a:srgbClr val="002060"/>
                </a:solidFill>
                <a:latin typeface="Georgia" charset="0"/>
                <a:ea typeface="Georgia" charset="0"/>
                <a:cs typeface="Georgia" charset="0"/>
              </a:rPr>
              <a:t>rifiuto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concluso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8658362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Un contratto aperto o per adesione può concludersi tramite PROPOSTA APERTA/OFFERTA AL PUBBLICO + ADESIONE</a:t>
            </a:r>
          </a:p>
        </p:txBody>
      </p:sp>
      <p:sp>
        <p:nvSpPr>
          <p:cNvPr id="4" name="CasellaDiTesto 3"/>
          <p:cNvSpPr txBox="1"/>
          <p:nvPr/>
        </p:nvSpPr>
        <p:spPr>
          <a:xfrm>
            <a:off x="392521" y="2250810"/>
            <a:ext cx="10295271"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1332, C.C.: “Se ad un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aderire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e non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determinate le </a:t>
            </a:r>
            <a:r>
              <a:rPr lang="en-US" sz="2000" dirty="0" err="1">
                <a:solidFill>
                  <a:srgbClr val="002060"/>
                </a:solidFill>
                <a:latin typeface="Georgia" charset="0"/>
                <a:ea typeface="Georgia" charset="0"/>
                <a:cs typeface="Georgia" charset="0"/>
              </a:rPr>
              <a:t>modalità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dell’adesione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diretta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all’organo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costituito</a:t>
            </a:r>
            <a:r>
              <a:rPr lang="en-US" sz="2000" dirty="0">
                <a:solidFill>
                  <a:srgbClr val="002060"/>
                </a:solidFill>
                <a:latin typeface="Georgia" charset="0"/>
                <a:ea typeface="Georgia" charset="0"/>
                <a:cs typeface="Georgia" charset="0"/>
              </a:rPr>
              <a:t> per </a:t>
            </a:r>
            <a:r>
              <a:rPr lang="en-US" sz="2000" dirty="0" err="1" smtClean="0">
                <a:solidFill>
                  <a:srgbClr val="002060"/>
                </a:solidFill>
                <a:latin typeface="Georgia" charset="0"/>
                <a:ea typeface="Georgia" charset="0"/>
                <a:cs typeface="Georgia" charset="0"/>
              </a:rPr>
              <a:t>l’attuazione</a:t>
            </a:r>
            <a:r>
              <a:rPr lang="en-US" sz="2000" dirty="0" smtClean="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o, in </a:t>
            </a:r>
            <a:r>
              <a:rPr lang="en-US" sz="2000" dirty="0" err="1">
                <a:solidFill>
                  <a:srgbClr val="002060"/>
                </a:solidFill>
                <a:latin typeface="Georgia" charset="0"/>
                <a:ea typeface="Georgia" charset="0"/>
                <a:cs typeface="Georgia" charset="0"/>
              </a:rPr>
              <a:t>mancanza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tutti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originari</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3379568"/>
            <a:ext cx="10295271"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1336, C.C.: “1. </a:t>
            </a:r>
            <a:r>
              <a:rPr lang="en-US" sz="2000" dirty="0" err="1">
                <a:solidFill>
                  <a:srgbClr val="002060"/>
                </a:solidFill>
                <a:latin typeface="Georgia" charset="0"/>
                <a:ea typeface="Georgia" charset="0"/>
                <a:cs typeface="Georgia" charset="0"/>
              </a:rPr>
              <a:t>L’offerta</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contiene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estremi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essenziali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cui </a:t>
            </a:r>
            <a:r>
              <a:rPr lang="en-US" sz="2000" dirty="0" err="1">
                <a:solidFill>
                  <a:srgbClr val="002060"/>
                </a:solidFill>
                <a:latin typeface="Georgia" charset="0"/>
                <a:ea typeface="Georgia" charset="0"/>
                <a:cs typeface="Georgia" charset="0"/>
              </a:rPr>
              <a:t>conclusione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diretta</a:t>
            </a:r>
            <a:r>
              <a:rPr lang="en-US" sz="2000" dirty="0">
                <a:solidFill>
                  <a:srgbClr val="002060"/>
                </a:solidFill>
                <a:latin typeface="Georgia" charset="0"/>
                <a:ea typeface="Georgia" charset="0"/>
                <a:cs typeface="Georgia" charset="0"/>
              </a:rPr>
              <a:t>, vale come </a:t>
            </a:r>
            <a:r>
              <a:rPr lang="en-US" sz="2000" dirty="0" err="1">
                <a:solidFill>
                  <a:srgbClr val="002060"/>
                </a:solidFill>
                <a:latin typeface="Georgia" charset="0"/>
                <a:ea typeface="Georgia" charset="0"/>
                <a:cs typeface="Georgia" charset="0"/>
              </a:rPr>
              <a:t>proposta</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risulti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diversamente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circostanze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dagli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760342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990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Ovviamente, persino sul piano teorico, queste libertà non sono senza limiti. Ciascuna di esse è soggette a molte possibili eccezioni:</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libertà di scegliere se contrarre o no</a:t>
            </a:r>
          </a:p>
          <a:p>
            <a:pPr marL="342900" indent="-342900" algn="l">
              <a:spcBef>
                <a:spcPts val="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libertà di scegliere con chi contrarre </a:t>
            </a:r>
          </a:p>
        </p:txBody>
      </p:sp>
      <p:sp>
        <p:nvSpPr>
          <p:cNvPr id="6" name="CasellaDiTesto 5"/>
          <p:cNvSpPr txBox="1"/>
          <p:nvPr/>
        </p:nvSpPr>
        <p:spPr>
          <a:xfrm>
            <a:off x="392520" y="2674102"/>
            <a:ext cx="10699033"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1679, C.C.: “</a:t>
            </a:r>
            <a:r>
              <a:rPr lang="en-US" sz="2000" dirty="0" err="1">
                <a:solidFill>
                  <a:srgbClr val="002060"/>
                </a:solidFill>
                <a:latin typeface="Georgia" charset="0"/>
                <a:ea typeface="Georgia" charset="0"/>
                <a:cs typeface="Georgia" charset="0"/>
              </a:rPr>
              <a:t>Coloro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esercitano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servizi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linea</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trasporto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persone</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cose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obbligati a </a:t>
            </a:r>
            <a:r>
              <a:rPr lang="en-US" sz="2000" dirty="0" err="1">
                <a:solidFill>
                  <a:srgbClr val="002060"/>
                </a:solidFill>
                <a:latin typeface="Georgia" charset="0"/>
                <a:ea typeface="Georgia" charset="0"/>
                <a:cs typeface="Georgia" charset="0"/>
              </a:rPr>
              <a:t>accettare</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richieste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trasporto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compatibili</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mezzi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ordinari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dell'impresa</a:t>
            </a:r>
            <a:r>
              <a:rPr lang="en-US" sz="2000" dirty="0">
                <a:solidFill>
                  <a:srgbClr val="002060"/>
                </a:solidFill>
                <a:latin typeface="Georgia" charset="0"/>
                <a:ea typeface="Georgia" charset="0"/>
                <a:cs typeface="Georgia" charset="0"/>
              </a:rPr>
              <a:t>, secondo le </a:t>
            </a:r>
            <a:r>
              <a:rPr lang="en-US" sz="2000" dirty="0" err="1">
                <a:solidFill>
                  <a:srgbClr val="002060"/>
                </a:solidFill>
                <a:latin typeface="Georgia" charset="0"/>
                <a:ea typeface="Georgia" charset="0"/>
                <a:cs typeface="Georgia" charset="0"/>
              </a:rPr>
              <a:t>condizioni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generali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stabilite</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e rese note al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19" y="3778498"/>
            <a:ext cx="10699033"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a:t>
            </a:r>
            <a:r>
              <a:rPr lang="en-US" sz="2000" dirty="0" smtClean="0">
                <a:solidFill>
                  <a:srgbClr val="002060"/>
                </a:solidFill>
                <a:latin typeface="Georgia" charset="0"/>
                <a:ea typeface="Georgia" charset="0"/>
                <a:cs typeface="Georgia" charset="0"/>
              </a:rPr>
              <a:t>2597</a:t>
            </a:r>
            <a:r>
              <a:rPr lang="en-US" sz="2000" dirty="0">
                <a:solidFill>
                  <a:srgbClr val="002060"/>
                </a:solidFill>
                <a:latin typeface="Georgia" charset="0"/>
                <a:ea typeface="Georgia" charset="0"/>
                <a:cs typeface="Georgia" charset="0"/>
              </a:rPr>
              <a:t>, C.C.: “Chi </a:t>
            </a:r>
            <a:r>
              <a:rPr lang="en-US" sz="2000" dirty="0" err="1">
                <a:solidFill>
                  <a:srgbClr val="002060"/>
                </a:solidFill>
                <a:latin typeface="Georgia" charset="0"/>
                <a:ea typeface="Georgia" charset="0"/>
                <a:cs typeface="Georgia" charset="0"/>
              </a:rPr>
              <a:t>esercita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un’impresa</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condizione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monopolio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legale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l’obbligo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contrattare</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chiunque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richieda</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prestazioni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formano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oggetto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dell’impresa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osservando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parità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trattamento</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392519" y="5288739"/>
            <a:ext cx="10699033"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1261, C.C.: “I </a:t>
            </a:r>
            <a:r>
              <a:rPr lang="en-US" sz="2000" dirty="0" err="1">
                <a:solidFill>
                  <a:srgbClr val="002060"/>
                </a:solidFill>
                <a:latin typeface="Georgia" charset="0"/>
                <a:ea typeface="Georgia" charset="0"/>
                <a:cs typeface="Georgia" charset="0"/>
              </a:rPr>
              <a:t>magistrati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dell’ordine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giudiziario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funzionari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cancellerie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segreterie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giudiziarie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ufficiali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giudiziari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avvocati</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e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notai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rendersi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cessionari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sui </a:t>
            </a:r>
            <a:r>
              <a:rPr lang="en-US" sz="2000" dirty="0" err="1">
                <a:solidFill>
                  <a:srgbClr val="002060"/>
                </a:solidFill>
                <a:latin typeface="Georgia" charset="0"/>
                <a:ea typeface="Georgia" charset="0"/>
                <a:cs typeface="Georgia" charset="0"/>
              </a:rPr>
              <a:t>quali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sorta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davanti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l’autorità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giudiziaria</a:t>
            </a:r>
            <a:r>
              <a:rPr lang="en-US" sz="2000" dirty="0">
                <a:solidFill>
                  <a:srgbClr val="002060"/>
                </a:solidFill>
                <a:latin typeface="Georgia" charset="0"/>
                <a:ea typeface="Georgia" charset="0"/>
                <a:cs typeface="Georgia" charset="0"/>
              </a:rPr>
              <a:t> di cui </a:t>
            </a:r>
            <a:r>
              <a:rPr lang="en-US" sz="2000" dirty="0" err="1">
                <a:solidFill>
                  <a:srgbClr val="002060"/>
                </a:solidFill>
                <a:latin typeface="Georgia" charset="0"/>
                <a:ea typeface="Georgia" charset="0"/>
                <a:cs typeface="Georgia" charset="0"/>
              </a:rPr>
              <a:t>fanno</a:t>
            </a:r>
            <a:r>
              <a:rPr lang="en-US" sz="2000" dirty="0">
                <a:solidFill>
                  <a:srgbClr val="002060"/>
                </a:solidFill>
                <a:latin typeface="Georgia" charset="0"/>
                <a:ea typeface="Georgia" charset="0"/>
                <a:cs typeface="Georgia" charset="0"/>
              </a:rPr>
              <a:t> parte o </a:t>
            </a:r>
            <a:r>
              <a:rPr lang="en-US" sz="2000" dirty="0" err="1">
                <a:solidFill>
                  <a:srgbClr val="002060"/>
                </a:solidFill>
                <a:latin typeface="Georgia" charset="0"/>
                <a:ea typeface="Georgia" charset="0"/>
                <a:cs typeface="Georgia" charset="0"/>
              </a:rPr>
              <a:t>nella</a:t>
            </a:r>
            <a:r>
              <a:rPr lang="en-US" sz="2000" dirty="0">
                <a:solidFill>
                  <a:srgbClr val="002060"/>
                </a:solidFill>
                <a:latin typeface="Georgia" charset="0"/>
                <a:ea typeface="Georgia" charset="0"/>
                <a:cs typeface="Georgia" charset="0"/>
              </a:rPr>
              <a:t> cui </a:t>
            </a:r>
            <a:r>
              <a:rPr lang="en-US" sz="2000" dirty="0" err="1">
                <a:solidFill>
                  <a:srgbClr val="002060"/>
                </a:solidFill>
                <a:latin typeface="Georgia" charset="0"/>
                <a:ea typeface="Georgia" charset="0"/>
                <a:cs typeface="Georgia" charset="0"/>
              </a:rPr>
              <a:t>giurisdizione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esercitano</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funzioni</a:t>
            </a:r>
            <a:r>
              <a:rPr lang="en-US" sz="2000" dirty="0">
                <a:solidFill>
                  <a:srgbClr val="002060"/>
                </a:solidFill>
                <a:latin typeface="Georgia" charset="0"/>
                <a:ea typeface="Georgia" charset="0"/>
                <a:cs typeface="Georgia" charset="0"/>
              </a:rPr>
              <a:t>, sotto </a:t>
            </a:r>
            <a:r>
              <a:rPr lang="en-US" sz="2000" dirty="0" err="1">
                <a:solidFill>
                  <a:srgbClr val="002060"/>
                </a:solidFill>
                <a:latin typeface="Georgia" charset="0"/>
                <a:ea typeface="Georgia" charset="0"/>
                <a:cs typeface="Georgia" charset="0"/>
              </a:rPr>
              <a:t>pena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1213168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Finché il contratto non è concluso, esso non vincola. </a:t>
            </a:r>
          </a:p>
          <a:p>
            <a:pPr algn="l">
              <a:spcBef>
                <a:spcPts val="600"/>
              </a:spcBef>
            </a:pPr>
            <a:r>
              <a:rPr lang="it-IT" sz="2400" dirty="0">
                <a:solidFill>
                  <a:schemeClr val="accent2">
                    <a:lumMod val="50000"/>
                  </a:schemeClr>
                </a:solidFill>
                <a:latin typeface="Georgia" panose="02040502050405020303" pitchFamily="18" charset="0"/>
              </a:rPr>
              <a:t>Nel caso di trattative precontrattuali, ciascuno è perciò libero di uscire dalle trattative in qualsiasi momento fino a che non è stato raggiunto l’accordo sui punti essenziali.</a:t>
            </a:r>
          </a:p>
          <a:p>
            <a:pPr algn="l">
              <a:spcBef>
                <a:spcPts val="600"/>
              </a:spcBef>
            </a:pPr>
            <a:r>
              <a:rPr lang="it-IT" sz="2400" dirty="0">
                <a:solidFill>
                  <a:schemeClr val="accent2">
                    <a:lumMod val="50000"/>
                  </a:schemeClr>
                </a:solidFill>
                <a:latin typeface="Georgia" panose="02040502050405020303" pitchFamily="18" charset="0"/>
              </a:rPr>
              <a:t>Il codice tuttavia la legge contempera la libertà delle parti durante le trattative imponendo loro di condurre queste ultime secondo buona fede.</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r>
              <a:rPr lang="it-IT" sz="2400" dirty="0">
                <a:solidFill>
                  <a:schemeClr val="accent2">
                    <a:lumMod val="50000"/>
                  </a:schemeClr>
                </a:solidFill>
                <a:latin typeface="Georgia" panose="02040502050405020303" pitchFamily="18" charset="0"/>
              </a:rPr>
              <a:t>Le possibili violazioni dell’art. 1337 C.C. possono assumere molte forme.</a:t>
            </a:r>
          </a:p>
        </p:txBody>
      </p:sp>
      <p:sp>
        <p:nvSpPr>
          <p:cNvPr id="8" name="CasellaDiTesto 7"/>
          <p:cNvSpPr txBox="1"/>
          <p:nvPr/>
        </p:nvSpPr>
        <p:spPr>
          <a:xfrm>
            <a:off x="392522" y="3911271"/>
            <a:ext cx="1084153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1337, C.C.: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svolgimento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trattative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nella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formazione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comportarsi</a:t>
            </a:r>
            <a:r>
              <a:rPr lang="en-US" sz="2000" dirty="0">
                <a:solidFill>
                  <a:srgbClr val="002060"/>
                </a:solidFill>
                <a:latin typeface="Georgia" charset="0"/>
                <a:ea typeface="Georgia" charset="0"/>
                <a:cs typeface="Georgia" charset="0"/>
              </a:rPr>
              <a:t> secondo </a:t>
            </a:r>
            <a:r>
              <a:rPr lang="en-US" sz="2000" dirty="0" err="1">
                <a:solidFill>
                  <a:srgbClr val="002060"/>
                </a:solidFill>
                <a:latin typeface="Georgia" charset="0"/>
                <a:ea typeface="Georgia" charset="0"/>
                <a:cs typeface="Georgia" charset="0"/>
              </a:rPr>
              <a:t>buona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fede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5460927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Vi è anzitutto il caso del c.d. </a:t>
            </a:r>
            <a:r>
              <a:rPr lang="it-IT" sz="2400" u="sng" dirty="0">
                <a:solidFill>
                  <a:schemeClr val="accent2">
                    <a:lumMod val="50000"/>
                  </a:schemeClr>
                </a:solidFill>
                <a:latin typeface="Georgia" panose="02040502050405020303" pitchFamily="18" charset="0"/>
              </a:rPr>
              <a:t>recesso abusivo</a:t>
            </a:r>
            <a:r>
              <a:rPr lang="it-IT" sz="2400" dirty="0">
                <a:solidFill>
                  <a:schemeClr val="accent2">
                    <a:lumMod val="50000"/>
                  </a:schemeClr>
                </a:solidFill>
                <a:latin typeface="Georgia" panose="02040502050405020303" pitchFamily="18" charset="0"/>
              </a:rPr>
              <a:t>: una parte, tramite lunghe trattative, ingenera nell’altra parte un’aspettativa legittima alla conclusione del contratto, e tuttavia poi si rifiuta di concluderlo.</a:t>
            </a:r>
          </a:p>
          <a:p>
            <a:pPr algn="l">
              <a:spcBef>
                <a:spcPts val="600"/>
              </a:spcBef>
            </a:pPr>
            <a:r>
              <a:rPr lang="it-IT" sz="2400" dirty="0">
                <a:solidFill>
                  <a:schemeClr val="accent2">
                    <a:lumMod val="50000"/>
                  </a:schemeClr>
                </a:solidFill>
                <a:latin typeface="Georgia" panose="02040502050405020303" pitchFamily="18" charset="0"/>
              </a:rPr>
              <a:t>Vi è poi il caso della parte che sia a conoscenza di una causa di invalidità del contratto e tuttavia ne taccia l’esistenza all’altra parte. </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1800"/>
              </a:spcBef>
            </a:pPr>
            <a:r>
              <a:rPr lang="it-IT" sz="2400" dirty="0">
                <a:solidFill>
                  <a:schemeClr val="accent2">
                    <a:lumMod val="50000"/>
                  </a:schemeClr>
                </a:solidFill>
                <a:latin typeface="Georgia" panose="02040502050405020303" pitchFamily="18" charset="0"/>
              </a:rPr>
              <a:t>Ancora, può darsi che una parte menta o tragga altrimenti in inganno l’altra parte circa qualche aspetto del contratto, così inducendo l’altra a concludere un contratto che, senza quella menzogna e inganno, non avrebbe concluso.</a:t>
            </a:r>
          </a:p>
          <a:p>
            <a:pPr algn="l">
              <a:spcBef>
                <a:spcPts val="600"/>
              </a:spcBef>
            </a:pPr>
            <a:endParaRPr lang="it-IT" sz="2400" dirty="0">
              <a:solidFill>
                <a:schemeClr val="accent2">
                  <a:lumMod val="50000"/>
                </a:schemeClr>
              </a:solidFill>
              <a:latin typeface="Georgia" panose="02040502050405020303" pitchFamily="18" charset="0"/>
            </a:endParaRPr>
          </a:p>
        </p:txBody>
      </p:sp>
      <p:sp>
        <p:nvSpPr>
          <p:cNvPr id="8" name="CasellaDiTesto 7"/>
          <p:cNvSpPr txBox="1"/>
          <p:nvPr/>
        </p:nvSpPr>
        <p:spPr>
          <a:xfrm>
            <a:off x="392522" y="3386612"/>
            <a:ext cx="10354647"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1338, C.C.: “La parte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conoscendo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dovendo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conoscere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l’esistenza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causa </a:t>
            </a:r>
            <a:r>
              <a:rPr lang="en-US" sz="2000" dirty="0" err="1" smtClean="0">
                <a:solidFill>
                  <a:srgbClr val="002060"/>
                </a:solidFill>
                <a:latin typeface="Georgia" charset="0"/>
                <a:ea typeface="Georgia" charset="0"/>
                <a:cs typeface="Georgia" charset="0"/>
              </a:rPr>
              <a:t>d’invalidità</a:t>
            </a:r>
            <a:r>
              <a:rPr lang="en-US" sz="2000" dirty="0" smtClean="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non ne ha </a:t>
            </a:r>
            <a:r>
              <a:rPr lang="en-US" sz="2000" dirty="0" err="1">
                <a:solidFill>
                  <a:srgbClr val="002060"/>
                </a:solidFill>
                <a:latin typeface="Georgia" charset="0"/>
                <a:ea typeface="Georgia" charset="0"/>
                <a:cs typeface="Georgia" charset="0"/>
              </a:rPr>
              <a:t>dato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notizia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all’altra</a:t>
            </a:r>
            <a:r>
              <a:rPr lang="en-US" sz="2000" dirty="0">
                <a:solidFill>
                  <a:srgbClr val="002060"/>
                </a:solidFill>
                <a:latin typeface="Georgia" charset="0"/>
                <a:ea typeface="Georgia" charset="0"/>
                <a:cs typeface="Georgia" charset="0"/>
              </a:rPr>
              <a:t> parte è </a:t>
            </a:r>
            <a:r>
              <a:rPr lang="en-US" sz="2000" dirty="0" err="1">
                <a:solidFill>
                  <a:srgbClr val="002060"/>
                </a:solidFill>
                <a:latin typeface="Georgia" charset="0"/>
                <a:ea typeface="Georgia" charset="0"/>
                <a:cs typeface="Georgia" charset="0"/>
              </a:rPr>
              <a:t>tenuta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risarcire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questa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risentito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avere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confidato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colpa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validità</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5631711"/>
            <a:ext cx="10354648"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1440, C.C.: “Se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raggiri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tali</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determinare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consenso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valido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benché</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senza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sarebbe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concluso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condizioni</a:t>
            </a:r>
            <a:r>
              <a:rPr lang="en-US" sz="2000" dirty="0">
                <a:solidFill>
                  <a:srgbClr val="002060"/>
                </a:solidFill>
                <a:latin typeface="Georgia" charset="0"/>
                <a:ea typeface="Georgia" charset="0"/>
                <a:cs typeface="Georgia" charset="0"/>
              </a:rPr>
              <a:t> diverse; ma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contraente</a:t>
            </a:r>
            <a:r>
              <a:rPr lang="en-US" sz="2000" dirty="0">
                <a:solidFill>
                  <a:srgbClr val="002060"/>
                </a:solidFill>
                <a:latin typeface="Georgia" charset="0"/>
                <a:ea typeface="Georgia" charset="0"/>
                <a:cs typeface="Georgia" charset="0"/>
              </a:rPr>
              <a:t> in mala </a:t>
            </a:r>
            <a:r>
              <a:rPr lang="en-US" sz="2000" dirty="0" err="1">
                <a:solidFill>
                  <a:srgbClr val="002060"/>
                </a:solidFill>
                <a:latin typeface="Georgia" charset="0"/>
                <a:ea typeface="Georgia" charset="0"/>
                <a:cs typeface="Georgia" charset="0"/>
              </a:rPr>
              <a:t>fede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risponde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danni</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10526802" y="1315079"/>
            <a:ext cx="1414505" cy="523220"/>
          </a:xfrm>
          <a:prstGeom prst="rect">
            <a:avLst/>
          </a:prstGeom>
          <a:solidFill>
            <a:schemeClr val="accent1">
              <a:lumMod val="75000"/>
            </a:schemeClr>
          </a:solidFill>
          <a:ln w="12700">
            <a:solidFill>
              <a:srgbClr val="002060"/>
            </a:solidFill>
          </a:ln>
        </p:spPr>
        <p:txBody>
          <a:bodyPr wrap="square" rtlCol="0">
            <a:spAutoFit/>
          </a:bodyPr>
          <a:lstStyle/>
          <a:p>
            <a:r>
              <a:rPr lang="en-US" sz="1400" b="1" dirty="0">
                <a:solidFill>
                  <a:srgbClr val="002060"/>
                </a:solidFill>
                <a:latin typeface="Georgia" charset="0"/>
                <a:ea typeface="Georgia" charset="0"/>
                <a:cs typeface="Georgia" charset="0"/>
              </a:rPr>
              <a:t>NON C’E’ CONTRATTO</a:t>
            </a:r>
          </a:p>
        </p:txBody>
      </p:sp>
      <p:sp>
        <p:nvSpPr>
          <p:cNvPr id="10" name="CasellaDiTesto 9"/>
          <p:cNvSpPr txBox="1"/>
          <p:nvPr/>
        </p:nvSpPr>
        <p:spPr>
          <a:xfrm>
            <a:off x="10526803" y="3163854"/>
            <a:ext cx="1414505" cy="523220"/>
          </a:xfrm>
          <a:prstGeom prst="rect">
            <a:avLst/>
          </a:prstGeom>
          <a:solidFill>
            <a:schemeClr val="accent1">
              <a:lumMod val="75000"/>
            </a:schemeClr>
          </a:solidFill>
          <a:ln w="12700">
            <a:solidFill>
              <a:srgbClr val="002060"/>
            </a:solidFill>
          </a:ln>
        </p:spPr>
        <p:txBody>
          <a:bodyPr wrap="square" rtlCol="0">
            <a:spAutoFit/>
          </a:bodyPr>
          <a:lstStyle/>
          <a:p>
            <a:r>
              <a:rPr lang="en-US" sz="1400" b="1">
                <a:solidFill>
                  <a:srgbClr val="002060"/>
                </a:solidFill>
                <a:latin typeface="Georgia" charset="0"/>
                <a:ea typeface="Georgia" charset="0"/>
                <a:cs typeface="Georgia" charset="0"/>
              </a:rPr>
              <a:t>CONTRATTO INVALIDO</a:t>
            </a:r>
            <a:endParaRPr lang="en-US" sz="1400" b="1" dirty="0">
              <a:solidFill>
                <a:srgbClr val="002060"/>
              </a:solidFill>
              <a:latin typeface="Georgia" charset="0"/>
              <a:ea typeface="Georgia" charset="0"/>
              <a:cs typeface="Georgia" charset="0"/>
            </a:endParaRPr>
          </a:p>
        </p:txBody>
      </p:sp>
      <p:sp>
        <p:nvSpPr>
          <p:cNvPr id="11" name="CasellaDiTesto 10"/>
          <p:cNvSpPr txBox="1"/>
          <p:nvPr/>
        </p:nvSpPr>
        <p:spPr>
          <a:xfrm>
            <a:off x="10526802" y="5394623"/>
            <a:ext cx="1414505" cy="523220"/>
          </a:xfrm>
          <a:prstGeom prst="rect">
            <a:avLst/>
          </a:prstGeom>
          <a:solidFill>
            <a:schemeClr val="accent1">
              <a:lumMod val="75000"/>
            </a:schemeClr>
          </a:solidFill>
          <a:ln w="12700">
            <a:solidFill>
              <a:srgbClr val="002060"/>
            </a:solidFill>
          </a:ln>
        </p:spPr>
        <p:txBody>
          <a:bodyPr wrap="square" rtlCol="0">
            <a:spAutoFit/>
          </a:bodyPr>
          <a:lstStyle/>
          <a:p>
            <a:r>
              <a:rPr lang="en-US" sz="1400" b="1">
                <a:solidFill>
                  <a:srgbClr val="002060"/>
                </a:solidFill>
                <a:latin typeface="Georgia" charset="0"/>
                <a:ea typeface="Georgia" charset="0"/>
                <a:cs typeface="Georgia" charset="0"/>
              </a:rPr>
              <a:t>CONTRATTO VALIDO</a:t>
            </a:r>
            <a:endParaRPr lang="en-US" sz="1400" b="1" dirty="0">
              <a:solidFill>
                <a:srgbClr val="002060"/>
              </a:solidFill>
              <a:latin typeface="Georgia" charset="0"/>
              <a:ea typeface="Georgia" charset="0"/>
              <a:cs typeface="Georgia" charset="0"/>
            </a:endParaRPr>
          </a:p>
        </p:txBody>
      </p:sp>
    </p:spTree>
    <p:extLst>
      <p:ext uri="{BB962C8B-B14F-4D97-AF65-F5344CB8AC3E}">
        <p14:creationId xmlns:p14="http://schemas.microsoft.com/office/powerpoint/2010/main" val="6289726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In tutti questi casi, la parte che ha violato il dovere di comportarsi secondo correttezza ai sensi dell’art. 1337 C.C. è soggetta a </a:t>
            </a:r>
            <a:r>
              <a:rPr lang="it-IT" sz="2400" u="sng" dirty="0">
                <a:solidFill>
                  <a:schemeClr val="accent2">
                    <a:lumMod val="50000"/>
                  </a:schemeClr>
                </a:solidFill>
                <a:latin typeface="Georgia" panose="02040502050405020303" pitchFamily="18" charset="0"/>
              </a:rPr>
              <a:t>responsabilità precontrattuale</a:t>
            </a:r>
            <a:r>
              <a:rPr lang="it-IT" sz="2400" dirty="0">
                <a:solidFill>
                  <a:schemeClr val="accent2">
                    <a:lumMod val="50000"/>
                  </a:schemeClr>
                </a:solidFill>
                <a:latin typeface="Georgia" panose="02040502050405020303" pitchFamily="18" charset="0"/>
              </a:rPr>
              <a:t>.</a:t>
            </a:r>
          </a:p>
          <a:p>
            <a:pPr algn="l">
              <a:spcBef>
                <a:spcPts val="600"/>
              </a:spcBef>
            </a:pPr>
            <a:r>
              <a:rPr lang="it-IT" sz="2400" dirty="0">
                <a:solidFill>
                  <a:schemeClr val="accent2">
                    <a:lumMod val="50000"/>
                  </a:schemeClr>
                </a:solidFill>
                <a:latin typeface="Georgia" panose="02040502050405020303" pitchFamily="18" charset="0"/>
              </a:rPr>
              <a:t>Si discute se quest’ultima sia una forma di responsabilità contrattuale o extracontrattuale (o se si tratti di un </a:t>
            </a:r>
            <a:r>
              <a:rPr lang="it-IT" sz="2400" dirty="0" err="1">
                <a:solidFill>
                  <a:schemeClr val="accent2">
                    <a:lumMod val="50000"/>
                  </a:schemeClr>
                </a:solidFill>
                <a:latin typeface="Georgia" panose="02040502050405020303" pitchFamily="18" charset="0"/>
              </a:rPr>
              <a:t>tertium</a:t>
            </a:r>
            <a:r>
              <a:rPr lang="it-IT" sz="2400" dirty="0">
                <a:solidFill>
                  <a:schemeClr val="accent2">
                    <a:lumMod val="50000"/>
                  </a:schemeClr>
                </a:solidFill>
                <a:latin typeface="Georgia" panose="02040502050405020303" pitchFamily="18" charset="0"/>
              </a:rPr>
              <a:t> </a:t>
            </a:r>
            <a:r>
              <a:rPr lang="it-IT" sz="2400" dirty="0" err="1">
                <a:solidFill>
                  <a:schemeClr val="accent2">
                    <a:lumMod val="50000"/>
                  </a:schemeClr>
                </a:solidFill>
                <a:latin typeface="Georgia" panose="02040502050405020303" pitchFamily="18" charset="0"/>
              </a:rPr>
              <a:t>genus</a:t>
            </a:r>
            <a:r>
              <a:rPr lang="it-IT" sz="2400" dirty="0">
                <a:solidFill>
                  <a:schemeClr val="accent2">
                    <a:lumMod val="50000"/>
                  </a:schemeClr>
                </a:solidFill>
                <a:latin typeface="Georgia" panose="02040502050405020303" pitchFamily="18" charset="0"/>
              </a:rPr>
              <a:t>).</a:t>
            </a:r>
          </a:p>
        </p:txBody>
      </p:sp>
      <p:graphicFrame>
        <p:nvGraphicFramePr>
          <p:cNvPr id="2" name="Tabella 1"/>
          <p:cNvGraphicFramePr>
            <a:graphicFrameLocks noGrp="1"/>
          </p:cNvGraphicFramePr>
          <p:nvPr>
            <p:extLst/>
          </p:nvPr>
        </p:nvGraphicFramePr>
        <p:xfrm>
          <a:off x="486888" y="3515096"/>
          <a:ext cx="9583388" cy="2579680"/>
        </p:xfrm>
        <a:graphic>
          <a:graphicData uri="http://schemas.openxmlformats.org/drawingml/2006/table">
            <a:tbl>
              <a:tblPr firstRow="1" bandRow="1">
                <a:tableStyleId>{69CF1AB2-1976-4502-BF36-3FF5EA218861}</a:tableStyleId>
              </a:tblPr>
              <a:tblGrid>
                <a:gridCol w="3336967">
                  <a:extLst>
                    <a:ext uri="{9D8B030D-6E8A-4147-A177-3AD203B41FA5}">
                      <a16:colId xmlns="" xmlns:a16="http://schemas.microsoft.com/office/drawing/2014/main" val="20000"/>
                    </a:ext>
                  </a:extLst>
                </a:gridCol>
                <a:gridCol w="3099459">
                  <a:extLst>
                    <a:ext uri="{9D8B030D-6E8A-4147-A177-3AD203B41FA5}">
                      <a16:colId xmlns="" xmlns:a16="http://schemas.microsoft.com/office/drawing/2014/main" val="20001"/>
                    </a:ext>
                  </a:extLst>
                </a:gridCol>
                <a:gridCol w="3146962">
                  <a:extLst>
                    <a:ext uri="{9D8B030D-6E8A-4147-A177-3AD203B41FA5}">
                      <a16:colId xmlns="" xmlns:a16="http://schemas.microsoft.com/office/drawing/2014/main" val="20002"/>
                    </a:ext>
                  </a:extLst>
                </a:gridCol>
              </a:tblGrid>
              <a:tr h="810708">
                <a:tc>
                  <a:txBody>
                    <a:bodyPr/>
                    <a:lstStyle/>
                    <a:p>
                      <a:endParaRPr lang="en-US" sz="2200" dirty="0">
                        <a:solidFill>
                          <a:srgbClr val="002060"/>
                        </a:solidFill>
                        <a:latin typeface="Georgia" charset="0"/>
                        <a:ea typeface="Georgia" charset="0"/>
                        <a:cs typeface="Georgia" charset="0"/>
                      </a:endParaRPr>
                    </a:p>
                  </a:txBody>
                  <a:tcPr/>
                </a:tc>
                <a:tc>
                  <a:txBody>
                    <a:bodyPr/>
                    <a:lstStyle/>
                    <a:p>
                      <a:r>
                        <a:rPr lang="en-US" sz="2200" dirty="0" err="1">
                          <a:solidFill>
                            <a:srgbClr val="002060"/>
                          </a:solidFill>
                          <a:latin typeface="Georgia" charset="0"/>
                          <a:ea typeface="Georgia" charset="0"/>
                          <a:cs typeface="Georgia" charset="0"/>
                        </a:rPr>
                        <a:t>responsabilità</a:t>
                      </a:r>
                      <a:r>
                        <a:rPr lang="en-US" sz="2200" dirty="0">
                          <a:solidFill>
                            <a:srgbClr val="002060"/>
                          </a:solidFill>
                          <a:latin typeface="Georgia" charset="0"/>
                          <a:ea typeface="Georgia" charset="0"/>
                          <a:cs typeface="Georgia" charset="0"/>
                        </a:rPr>
                        <a:t> </a:t>
                      </a:r>
                      <a:r>
                        <a:rPr lang="en-US" sz="2200" dirty="0" err="1">
                          <a:solidFill>
                            <a:srgbClr val="002060"/>
                          </a:solidFill>
                          <a:latin typeface="Georgia" charset="0"/>
                          <a:ea typeface="Georgia" charset="0"/>
                          <a:cs typeface="Georgia" charset="0"/>
                        </a:rPr>
                        <a:t>contrattuale</a:t>
                      </a:r>
                      <a:endParaRPr lang="en-US" sz="2200" dirty="0">
                        <a:solidFill>
                          <a:srgbClr val="002060"/>
                        </a:solidFill>
                        <a:latin typeface="Georgia" charset="0"/>
                        <a:ea typeface="Georgia" charset="0"/>
                        <a:cs typeface="Georgia"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200" dirty="0" err="1">
                          <a:solidFill>
                            <a:srgbClr val="002060"/>
                          </a:solidFill>
                          <a:latin typeface="Georgia" charset="0"/>
                          <a:ea typeface="Georgia" charset="0"/>
                          <a:cs typeface="Georgia" charset="0"/>
                        </a:rPr>
                        <a:t>responsabilità</a:t>
                      </a:r>
                      <a:r>
                        <a:rPr lang="en-US" sz="2200" dirty="0">
                          <a:solidFill>
                            <a:srgbClr val="002060"/>
                          </a:solidFill>
                          <a:latin typeface="Georgia" charset="0"/>
                          <a:ea typeface="Georgia" charset="0"/>
                          <a:cs typeface="Georgia" charset="0"/>
                        </a:rPr>
                        <a:t> </a:t>
                      </a:r>
                      <a:r>
                        <a:rPr lang="en-US" sz="2200" dirty="0" err="1">
                          <a:solidFill>
                            <a:srgbClr val="002060"/>
                          </a:solidFill>
                          <a:latin typeface="Georgia" charset="0"/>
                          <a:ea typeface="Georgia" charset="0"/>
                          <a:cs typeface="Georgia" charset="0"/>
                        </a:rPr>
                        <a:t>extracontrattuale</a:t>
                      </a:r>
                      <a:endParaRPr lang="en-US" sz="2200" dirty="0">
                        <a:solidFill>
                          <a:srgbClr val="002060"/>
                        </a:solidFill>
                        <a:latin typeface="Georgia" charset="0"/>
                        <a:ea typeface="Georgia" charset="0"/>
                        <a:cs typeface="Georgia" charset="0"/>
                      </a:endParaRPr>
                    </a:p>
                  </a:txBody>
                  <a:tcPr/>
                </a:tc>
                <a:extLst>
                  <a:ext uri="{0D108BD9-81ED-4DB2-BD59-A6C34878D82A}">
                    <a16:rowId xmlns="" xmlns:a16="http://schemas.microsoft.com/office/drawing/2014/main" val="10000"/>
                  </a:ext>
                </a:extLst>
              </a:tr>
              <a:tr h="810708">
                <a:tc>
                  <a:txBody>
                    <a:bodyPr/>
                    <a:lstStyle/>
                    <a:p>
                      <a:r>
                        <a:rPr lang="en-US" sz="2200" dirty="0" err="1">
                          <a:solidFill>
                            <a:srgbClr val="002060"/>
                          </a:solidFill>
                          <a:latin typeface="Georgia" charset="0"/>
                          <a:ea typeface="Georgia" charset="0"/>
                          <a:cs typeface="Georgia" charset="0"/>
                        </a:rPr>
                        <a:t>Onere</a:t>
                      </a:r>
                      <a:r>
                        <a:rPr lang="en-US" sz="2200" baseline="0" dirty="0">
                          <a:solidFill>
                            <a:srgbClr val="002060"/>
                          </a:solidFill>
                          <a:latin typeface="Georgia" charset="0"/>
                          <a:ea typeface="Georgia" charset="0"/>
                          <a:cs typeface="Georgia" charset="0"/>
                        </a:rPr>
                        <a:t> </a:t>
                      </a:r>
                      <a:r>
                        <a:rPr lang="en-US" sz="2200" baseline="0" dirty="0" err="1">
                          <a:solidFill>
                            <a:srgbClr val="002060"/>
                          </a:solidFill>
                          <a:latin typeface="Georgia" charset="0"/>
                          <a:ea typeface="Georgia" charset="0"/>
                          <a:cs typeface="Georgia" charset="0"/>
                        </a:rPr>
                        <a:t>della</a:t>
                      </a:r>
                      <a:r>
                        <a:rPr lang="en-US" sz="2200" baseline="0" dirty="0">
                          <a:solidFill>
                            <a:srgbClr val="002060"/>
                          </a:solidFill>
                          <a:latin typeface="Georgia" charset="0"/>
                          <a:ea typeface="Georgia" charset="0"/>
                          <a:cs typeface="Georgia" charset="0"/>
                        </a:rPr>
                        <a:t> </a:t>
                      </a:r>
                      <a:r>
                        <a:rPr lang="en-US" sz="2200" baseline="0" dirty="0" err="1">
                          <a:solidFill>
                            <a:srgbClr val="002060"/>
                          </a:solidFill>
                          <a:latin typeface="Georgia" charset="0"/>
                          <a:ea typeface="Georgia" charset="0"/>
                          <a:cs typeface="Georgia" charset="0"/>
                        </a:rPr>
                        <a:t>prova</a:t>
                      </a:r>
                      <a:endParaRPr lang="en-US" sz="2200" dirty="0">
                        <a:solidFill>
                          <a:srgbClr val="002060"/>
                        </a:solidFill>
                        <a:latin typeface="Georgia" charset="0"/>
                        <a:ea typeface="Georgia" charset="0"/>
                        <a:cs typeface="Georgia" charset="0"/>
                      </a:endParaRPr>
                    </a:p>
                  </a:txBody>
                  <a:tcPr/>
                </a:tc>
                <a:tc>
                  <a:txBody>
                    <a:bodyPr/>
                    <a:lstStyle/>
                    <a:p>
                      <a:r>
                        <a:rPr lang="en-US" sz="2200" dirty="0">
                          <a:solidFill>
                            <a:srgbClr val="002060"/>
                          </a:solidFill>
                          <a:latin typeface="Georgia" charset="0"/>
                          <a:ea typeface="Georgia" charset="0"/>
                          <a:cs typeface="Georgia" charset="0"/>
                        </a:rPr>
                        <a:t>non </a:t>
                      </a:r>
                      <a:r>
                        <a:rPr lang="en-US" sz="2200" dirty="0" err="1">
                          <a:solidFill>
                            <a:srgbClr val="002060"/>
                          </a:solidFill>
                          <a:latin typeface="Georgia" charset="0"/>
                          <a:ea typeface="Georgia" charset="0"/>
                          <a:cs typeface="Georgia" charset="0"/>
                        </a:rPr>
                        <a:t>occorre</a:t>
                      </a:r>
                      <a:r>
                        <a:rPr lang="en-US" sz="2200" dirty="0">
                          <a:solidFill>
                            <a:srgbClr val="002060"/>
                          </a:solidFill>
                          <a:latin typeface="Georgia" charset="0"/>
                          <a:ea typeface="Georgia" charset="0"/>
                          <a:cs typeface="Georgia" charset="0"/>
                        </a:rPr>
                        <a:t> </a:t>
                      </a:r>
                      <a:r>
                        <a:rPr lang="en-US" sz="2200" dirty="0" err="1">
                          <a:solidFill>
                            <a:srgbClr val="002060"/>
                          </a:solidFill>
                          <a:latin typeface="Georgia" charset="0"/>
                          <a:ea typeface="Georgia" charset="0"/>
                          <a:cs typeface="Georgia" charset="0"/>
                        </a:rPr>
                        <a:t>provare</a:t>
                      </a:r>
                      <a:r>
                        <a:rPr lang="en-US" sz="2200" dirty="0">
                          <a:solidFill>
                            <a:srgbClr val="002060"/>
                          </a:solidFill>
                          <a:latin typeface="Georgia" charset="0"/>
                          <a:ea typeface="Georgia" charset="0"/>
                          <a:cs typeface="Georgia" charset="0"/>
                        </a:rPr>
                        <a:t> </a:t>
                      </a:r>
                      <a:r>
                        <a:rPr lang="en-US" sz="2200" dirty="0" err="1">
                          <a:solidFill>
                            <a:srgbClr val="002060"/>
                          </a:solidFill>
                          <a:latin typeface="Georgia" charset="0"/>
                          <a:ea typeface="Georgia" charset="0"/>
                          <a:cs typeface="Georgia" charset="0"/>
                        </a:rPr>
                        <a:t>colpa</a:t>
                      </a:r>
                      <a:r>
                        <a:rPr lang="en-US" sz="2200" dirty="0">
                          <a:solidFill>
                            <a:srgbClr val="002060"/>
                          </a:solidFill>
                          <a:latin typeface="Georgia" charset="0"/>
                          <a:ea typeface="Georgia" charset="0"/>
                          <a:cs typeface="Georgia" charset="0"/>
                        </a:rPr>
                        <a:t>/</a:t>
                      </a:r>
                      <a:r>
                        <a:rPr lang="en-US" sz="2200" dirty="0" err="1">
                          <a:solidFill>
                            <a:srgbClr val="002060"/>
                          </a:solidFill>
                          <a:latin typeface="Georgia" charset="0"/>
                          <a:ea typeface="Georgia" charset="0"/>
                          <a:cs typeface="Georgia" charset="0"/>
                        </a:rPr>
                        <a:t>dolo</a:t>
                      </a:r>
                      <a:endParaRPr lang="en-US" sz="2200" dirty="0">
                        <a:solidFill>
                          <a:srgbClr val="002060"/>
                        </a:solidFill>
                        <a:latin typeface="Georgia" charset="0"/>
                        <a:ea typeface="Georgia" charset="0"/>
                        <a:cs typeface="Georgia" charset="0"/>
                      </a:endParaRPr>
                    </a:p>
                  </a:txBody>
                  <a:tcPr/>
                </a:tc>
                <a:tc>
                  <a:txBody>
                    <a:bodyPr/>
                    <a:lstStyle/>
                    <a:p>
                      <a:r>
                        <a:rPr lang="en-US" sz="2200" dirty="0" err="1">
                          <a:solidFill>
                            <a:srgbClr val="002060"/>
                          </a:solidFill>
                          <a:latin typeface="Georgia" charset="0"/>
                          <a:ea typeface="Georgia" charset="0"/>
                          <a:cs typeface="Georgia" charset="0"/>
                        </a:rPr>
                        <a:t>occorre</a:t>
                      </a:r>
                      <a:r>
                        <a:rPr lang="en-US" sz="2200" dirty="0">
                          <a:solidFill>
                            <a:srgbClr val="002060"/>
                          </a:solidFill>
                          <a:latin typeface="Georgia" charset="0"/>
                          <a:ea typeface="Georgia" charset="0"/>
                          <a:cs typeface="Georgia" charset="0"/>
                        </a:rPr>
                        <a:t> </a:t>
                      </a:r>
                      <a:r>
                        <a:rPr lang="en-US" sz="2200" dirty="0" err="1">
                          <a:solidFill>
                            <a:srgbClr val="002060"/>
                          </a:solidFill>
                          <a:latin typeface="Georgia" charset="0"/>
                          <a:ea typeface="Georgia" charset="0"/>
                          <a:cs typeface="Georgia" charset="0"/>
                        </a:rPr>
                        <a:t>provare</a:t>
                      </a:r>
                      <a:r>
                        <a:rPr lang="en-US" sz="2200" dirty="0">
                          <a:solidFill>
                            <a:srgbClr val="002060"/>
                          </a:solidFill>
                          <a:latin typeface="Georgia" charset="0"/>
                          <a:ea typeface="Georgia" charset="0"/>
                          <a:cs typeface="Georgia" charset="0"/>
                        </a:rPr>
                        <a:t> </a:t>
                      </a:r>
                      <a:r>
                        <a:rPr lang="en-US" sz="2200" dirty="0" err="1">
                          <a:solidFill>
                            <a:srgbClr val="002060"/>
                          </a:solidFill>
                          <a:latin typeface="Georgia" charset="0"/>
                          <a:ea typeface="Georgia" charset="0"/>
                          <a:cs typeface="Georgia" charset="0"/>
                        </a:rPr>
                        <a:t>colpa</a:t>
                      </a:r>
                      <a:r>
                        <a:rPr lang="en-US" sz="2200" dirty="0">
                          <a:solidFill>
                            <a:srgbClr val="002060"/>
                          </a:solidFill>
                          <a:latin typeface="Georgia" charset="0"/>
                          <a:ea typeface="Georgia" charset="0"/>
                          <a:cs typeface="Georgia" charset="0"/>
                        </a:rPr>
                        <a:t>/</a:t>
                      </a:r>
                      <a:r>
                        <a:rPr lang="en-US" sz="2200" dirty="0" err="1">
                          <a:solidFill>
                            <a:srgbClr val="002060"/>
                          </a:solidFill>
                          <a:latin typeface="Georgia" charset="0"/>
                          <a:ea typeface="Georgia" charset="0"/>
                          <a:cs typeface="Georgia" charset="0"/>
                        </a:rPr>
                        <a:t>dolo</a:t>
                      </a:r>
                      <a:endParaRPr lang="en-US" sz="2200" dirty="0">
                        <a:solidFill>
                          <a:srgbClr val="002060"/>
                        </a:solidFill>
                        <a:latin typeface="Georgia" charset="0"/>
                        <a:ea typeface="Georgia" charset="0"/>
                        <a:cs typeface="Georgia" charset="0"/>
                      </a:endParaRPr>
                    </a:p>
                  </a:txBody>
                  <a:tcPr/>
                </a:tc>
                <a:extLst>
                  <a:ext uri="{0D108BD9-81ED-4DB2-BD59-A6C34878D82A}">
                    <a16:rowId xmlns="" xmlns:a16="http://schemas.microsoft.com/office/drawing/2014/main" val="10001"/>
                  </a:ext>
                </a:extLst>
              </a:tr>
              <a:tr h="504267">
                <a:tc>
                  <a:txBody>
                    <a:bodyPr/>
                    <a:lstStyle/>
                    <a:p>
                      <a:r>
                        <a:rPr lang="en-US" sz="2200" dirty="0" err="1">
                          <a:solidFill>
                            <a:srgbClr val="002060"/>
                          </a:solidFill>
                          <a:latin typeface="Georgia" charset="0"/>
                          <a:ea typeface="Georgia" charset="0"/>
                          <a:cs typeface="Georgia" charset="0"/>
                        </a:rPr>
                        <a:t>Termine</a:t>
                      </a:r>
                      <a:r>
                        <a:rPr lang="en-US" sz="2200" dirty="0">
                          <a:solidFill>
                            <a:srgbClr val="002060"/>
                          </a:solidFill>
                          <a:latin typeface="Georgia" charset="0"/>
                          <a:ea typeface="Georgia" charset="0"/>
                          <a:cs typeface="Georgia" charset="0"/>
                        </a:rPr>
                        <a:t> di </a:t>
                      </a:r>
                      <a:r>
                        <a:rPr lang="en-US" sz="2200" dirty="0" err="1">
                          <a:solidFill>
                            <a:srgbClr val="002060"/>
                          </a:solidFill>
                          <a:latin typeface="Georgia" charset="0"/>
                          <a:ea typeface="Georgia" charset="0"/>
                          <a:cs typeface="Georgia" charset="0"/>
                        </a:rPr>
                        <a:t>prescrizione</a:t>
                      </a:r>
                      <a:endParaRPr lang="en-US" sz="2200" dirty="0">
                        <a:solidFill>
                          <a:srgbClr val="002060"/>
                        </a:solidFill>
                        <a:latin typeface="Georgia" charset="0"/>
                        <a:ea typeface="Georgia" charset="0"/>
                        <a:cs typeface="Georgia" charset="0"/>
                      </a:endParaRPr>
                    </a:p>
                  </a:txBody>
                  <a:tcPr/>
                </a:tc>
                <a:tc>
                  <a:txBody>
                    <a:bodyPr/>
                    <a:lstStyle/>
                    <a:p>
                      <a:r>
                        <a:rPr lang="en-US" sz="2200" dirty="0" err="1">
                          <a:solidFill>
                            <a:srgbClr val="002060"/>
                          </a:solidFill>
                          <a:latin typeface="Georgia" charset="0"/>
                          <a:ea typeface="Georgia" charset="0"/>
                          <a:cs typeface="Georgia" charset="0"/>
                        </a:rPr>
                        <a:t>dieci</a:t>
                      </a:r>
                      <a:r>
                        <a:rPr lang="en-US" sz="2200" dirty="0">
                          <a:solidFill>
                            <a:srgbClr val="002060"/>
                          </a:solidFill>
                          <a:latin typeface="Georgia" charset="0"/>
                          <a:ea typeface="Georgia" charset="0"/>
                          <a:cs typeface="Georgia" charset="0"/>
                        </a:rPr>
                        <a:t> </a:t>
                      </a:r>
                      <a:r>
                        <a:rPr lang="en-US" sz="2200" dirty="0" err="1">
                          <a:solidFill>
                            <a:srgbClr val="002060"/>
                          </a:solidFill>
                          <a:latin typeface="Georgia" charset="0"/>
                          <a:ea typeface="Georgia" charset="0"/>
                          <a:cs typeface="Georgia" charset="0"/>
                        </a:rPr>
                        <a:t>anni</a:t>
                      </a:r>
                      <a:endParaRPr lang="en-US" sz="2200" dirty="0">
                        <a:solidFill>
                          <a:srgbClr val="002060"/>
                        </a:solidFill>
                        <a:latin typeface="Georgia" charset="0"/>
                        <a:ea typeface="Georgia" charset="0"/>
                        <a:cs typeface="Georgia" charset="0"/>
                      </a:endParaRPr>
                    </a:p>
                  </a:txBody>
                  <a:tcPr/>
                </a:tc>
                <a:tc>
                  <a:txBody>
                    <a:bodyPr/>
                    <a:lstStyle/>
                    <a:p>
                      <a:r>
                        <a:rPr lang="en-US" sz="2200" dirty="0">
                          <a:solidFill>
                            <a:srgbClr val="002060"/>
                          </a:solidFill>
                          <a:latin typeface="Georgia" charset="0"/>
                          <a:ea typeface="Georgia" charset="0"/>
                          <a:cs typeface="Georgia" charset="0"/>
                        </a:rPr>
                        <a:t>cinque </a:t>
                      </a:r>
                      <a:r>
                        <a:rPr lang="en-US" sz="2200" dirty="0" err="1">
                          <a:solidFill>
                            <a:srgbClr val="002060"/>
                          </a:solidFill>
                          <a:latin typeface="Georgia" charset="0"/>
                          <a:ea typeface="Georgia" charset="0"/>
                          <a:cs typeface="Georgia" charset="0"/>
                        </a:rPr>
                        <a:t>anni</a:t>
                      </a:r>
                      <a:endParaRPr lang="en-US" sz="2200" dirty="0">
                        <a:solidFill>
                          <a:srgbClr val="002060"/>
                        </a:solidFill>
                        <a:latin typeface="Georgia" charset="0"/>
                        <a:ea typeface="Georgia" charset="0"/>
                        <a:cs typeface="Georgia" charset="0"/>
                      </a:endParaRPr>
                    </a:p>
                  </a:txBody>
                  <a:tcPr/>
                </a:tc>
                <a:extLst>
                  <a:ext uri="{0D108BD9-81ED-4DB2-BD59-A6C34878D82A}">
                    <a16:rowId xmlns="" xmlns:a16="http://schemas.microsoft.com/office/drawing/2014/main" val="10002"/>
                  </a:ext>
                </a:extLst>
              </a:tr>
              <a:tr h="453997">
                <a:tc>
                  <a:txBody>
                    <a:bodyPr/>
                    <a:lstStyle/>
                    <a:p>
                      <a:r>
                        <a:rPr lang="en-US" sz="2200" dirty="0" err="1">
                          <a:solidFill>
                            <a:srgbClr val="002060"/>
                          </a:solidFill>
                          <a:latin typeface="Georgia" charset="0"/>
                          <a:ea typeface="Georgia" charset="0"/>
                          <a:cs typeface="Georgia" charset="0"/>
                        </a:rPr>
                        <a:t>Danno</a:t>
                      </a:r>
                      <a:r>
                        <a:rPr lang="en-US" sz="2200" dirty="0">
                          <a:solidFill>
                            <a:srgbClr val="002060"/>
                          </a:solidFill>
                          <a:latin typeface="Georgia" charset="0"/>
                          <a:ea typeface="Georgia" charset="0"/>
                          <a:cs typeface="Georgia" charset="0"/>
                        </a:rPr>
                        <a:t> </a:t>
                      </a:r>
                      <a:r>
                        <a:rPr lang="en-US" sz="2200" dirty="0" err="1">
                          <a:solidFill>
                            <a:srgbClr val="002060"/>
                          </a:solidFill>
                          <a:latin typeface="Georgia" charset="0"/>
                          <a:ea typeface="Georgia" charset="0"/>
                          <a:cs typeface="Georgia" charset="0"/>
                        </a:rPr>
                        <a:t>risarcibile</a:t>
                      </a:r>
                      <a:endParaRPr lang="en-US" sz="2200" dirty="0">
                        <a:solidFill>
                          <a:srgbClr val="002060"/>
                        </a:solidFill>
                        <a:latin typeface="Georgia" charset="0"/>
                        <a:ea typeface="Georgia" charset="0"/>
                        <a:cs typeface="Georgia" charset="0"/>
                      </a:endParaRPr>
                    </a:p>
                  </a:txBody>
                  <a:tcPr/>
                </a:tc>
                <a:tc>
                  <a:txBody>
                    <a:bodyPr/>
                    <a:lstStyle/>
                    <a:p>
                      <a:r>
                        <a:rPr lang="en-US" sz="2200" dirty="0" err="1">
                          <a:solidFill>
                            <a:srgbClr val="002060"/>
                          </a:solidFill>
                          <a:latin typeface="Georgia" charset="0"/>
                          <a:ea typeface="Georgia" charset="0"/>
                          <a:cs typeface="Georgia" charset="0"/>
                        </a:rPr>
                        <a:t>interesse</a:t>
                      </a:r>
                      <a:r>
                        <a:rPr lang="en-US" sz="2200" dirty="0">
                          <a:solidFill>
                            <a:srgbClr val="002060"/>
                          </a:solidFill>
                          <a:latin typeface="Georgia" charset="0"/>
                          <a:ea typeface="Georgia" charset="0"/>
                          <a:cs typeface="Georgia" charset="0"/>
                        </a:rPr>
                        <a:t> </a:t>
                      </a:r>
                      <a:r>
                        <a:rPr lang="en-US" sz="2200" dirty="0" err="1">
                          <a:solidFill>
                            <a:srgbClr val="002060"/>
                          </a:solidFill>
                          <a:latin typeface="Georgia" charset="0"/>
                          <a:ea typeface="Georgia" charset="0"/>
                          <a:cs typeface="Georgia" charset="0"/>
                        </a:rPr>
                        <a:t>positivo</a:t>
                      </a:r>
                      <a:endParaRPr lang="en-US" sz="2200" dirty="0">
                        <a:solidFill>
                          <a:srgbClr val="002060"/>
                        </a:solidFill>
                        <a:latin typeface="Georgia" charset="0"/>
                        <a:ea typeface="Georgia" charset="0"/>
                        <a:cs typeface="Georgia" charset="0"/>
                      </a:endParaRPr>
                    </a:p>
                  </a:txBody>
                  <a:tcPr/>
                </a:tc>
                <a:tc>
                  <a:txBody>
                    <a:bodyPr/>
                    <a:lstStyle/>
                    <a:p>
                      <a:r>
                        <a:rPr lang="en-US" sz="2200" dirty="0" err="1">
                          <a:solidFill>
                            <a:srgbClr val="002060"/>
                          </a:solidFill>
                          <a:latin typeface="Georgia" charset="0"/>
                          <a:ea typeface="Georgia" charset="0"/>
                          <a:cs typeface="Georgia" charset="0"/>
                        </a:rPr>
                        <a:t>interesse</a:t>
                      </a:r>
                      <a:r>
                        <a:rPr lang="en-US" sz="2200" dirty="0">
                          <a:solidFill>
                            <a:srgbClr val="002060"/>
                          </a:solidFill>
                          <a:latin typeface="Georgia" charset="0"/>
                          <a:ea typeface="Georgia" charset="0"/>
                          <a:cs typeface="Georgia" charset="0"/>
                        </a:rPr>
                        <a:t> </a:t>
                      </a:r>
                      <a:r>
                        <a:rPr lang="en-US" sz="2200" dirty="0" err="1">
                          <a:solidFill>
                            <a:srgbClr val="002060"/>
                          </a:solidFill>
                          <a:latin typeface="Georgia" charset="0"/>
                          <a:ea typeface="Georgia" charset="0"/>
                          <a:cs typeface="Georgia" charset="0"/>
                        </a:rPr>
                        <a:t>negativo</a:t>
                      </a:r>
                      <a:endParaRPr lang="en-US" sz="2200" dirty="0">
                        <a:solidFill>
                          <a:srgbClr val="002060"/>
                        </a:solidFill>
                        <a:latin typeface="Georgia" charset="0"/>
                        <a:ea typeface="Georgia" charset="0"/>
                        <a:cs typeface="Georgia" charset="0"/>
                      </a:endParaRPr>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12289020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In quali ipotesi è possibile revocare la proposta contrattuale?</a:t>
            </a:r>
          </a:p>
          <a:p>
            <a:pPr algn="l">
              <a:spcBef>
                <a:spcPts val="600"/>
              </a:spcBef>
              <a:spcAft>
                <a:spcPts val="600"/>
              </a:spcAft>
            </a:pPr>
            <a:r>
              <a:rPr lang="it-IT" sz="2400" dirty="0">
                <a:solidFill>
                  <a:schemeClr val="accent2">
                    <a:lumMod val="50000"/>
                  </a:schemeClr>
                </a:solidFill>
                <a:latin typeface="Georgia" panose="02040502050405020303" pitchFamily="18" charset="0"/>
              </a:rPr>
              <a:t>(a) solo per giusta causa</a:t>
            </a:r>
          </a:p>
          <a:p>
            <a:pPr algn="l">
              <a:spcBef>
                <a:spcPts val="600"/>
              </a:spcBef>
              <a:spcAft>
                <a:spcPts val="600"/>
              </a:spcAft>
            </a:pPr>
            <a:r>
              <a:rPr lang="it-IT" sz="2400" dirty="0">
                <a:solidFill>
                  <a:schemeClr val="accent2">
                    <a:lumMod val="50000"/>
                  </a:schemeClr>
                </a:solidFill>
                <a:latin typeface="Georgia" panose="02040502050405020303" pitchFamily="18" charset="0"/>
              </a:rPr>
              <a:t>(b) mai</a:t>
            </a:r>
          </a:p>
          <a:p>
            <a:pPr algn="l">
              <a:spcBef>
                <a:spcPts val="600"/>
              </a:spcBef>
              <a:spcAft>
                <a:spcPts val="600"/>
              </a:spcAft>
            </a:pPr>
            <a:r>
              <a:rPr lang="it-IT" sz="2400" dirty="0">
                <a:solidFill>
                  <a:schemeClr val="accent2">
                    <a:lumMod val="50000"/>
                  </a:schemeClr>
                </a:solidFill>
                <a:latin typeface="Georgia" panose="02040502050405020303" pitchFamily="18" charset="0"/>
              </a:rPr>
              <a:t>(c) fintantoché il contratto non venga concluso</a:t>
            </a:r>
          </a:p>
          <a:p>
            <a:pPr algn="l">
              <a:spcBef>
                <a:spcPts val="600"/>
              </a:spcBef>
              <a:spcAft>
                <a:spcPts val="600"/>
              </a:spcAft>
            </a:pPr>
            <a:r>
              <a:rPr lang="it-IT" sz="2400" dirty="0">
                <a:solidFill>
                  <a:schemeClr val="accent2">
                    <a:lumMod val="50000"/>
                  </a:schemeClr>
                </a:solidFill>
                <a:latin typeface="Georgia" panose="02040502050405020303" pitchFamily="18" charset="0"/>
              </a:rPr>
              <a:t>(d) tutte le volte che la comunicazione avviene per iscritto</a:t>
            </a:r>
          </a:p>
        </p:txBody>
      </p:sp>
    </p:spTree>
    <p:extLst>
      <p:ext uri="{BB962C8B-B14F-4D97-AF65-F5344CB8AC3E}">
        <p14:creationId xmlns:p14="http://schemas.microsoft.com/office/powerpoint/2010/main" val="18065379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In quale momento si considera concluso il contratto?</a:t>
            </a:r>
          </a:p>
          <a:p>
            <a:pPr algn="l">
              <a:spcBef>
                <a:spcPts val="600"/>
              </a:spcBef>
              <a:spcAft>
                <a:spcPts val="600"/>
              </a:spcAft>
            </a:pPr>
            <a:r>
              <a:rPr lang="it-IT" sz="2400" dirty="0">
                <a:solidFill>
                  <a:schemeClr val="accent2">
                    <a:lumMod val="50000"/>
                  </a:schemeClr>
                </a:solidFill>
                <a:latin typeface="Georgia" panose="02040502050405020303" pitchFamily="18" charset="0"/>
              </a:rPr>
              <a:t>(a) quando entrambe le prestazioni, nei contratti sinallagmatici, sono state eseguite</a:t>
            </a:r>
          </a:p>
          <a:p>
            <a:pPr algn="l">
              <a:spcBef>
                <a:spcPts val="600"/>
              </a:spcBef>
              <a:spcAft>
                <a:spcPts val="600"/>
              </a:spcAft>
            </a:pPr>
            <a:r>
              <a:rPr lang="it-IT" sz="2400" dirty="0">
                <a:solidFill>
                  <a:schemeClr val="accent2">
                    <a:lumMod val="50000"/>
                  </a:schemeClr>
                </a:solidFill>
                <a:latin typeface="Georgia" panose="02040502050405020303" pitchFamily="18" charset="0"/>
              </a:rPr>
              <a:t>(b) al momento della firma del contratto</a:t>
            </a:r>
          </a:p>
          <a:p>
            <a:pPr algn="l">
              <a:spcBef>
                <a:spcPts val="600"/>
              </a:spcBef>
              <a:spcAft>
                <a:spcPts val="600"/>
              </a:spcAft>
            </a:pPr>
            <a:r>
              <a:rPr lang="it-IT" sz="2400" dirty="0">
                <a:solidFill>
                  <a:schemeClr val="accent2">
                    <a:lumMod val="50000"/>
                  </a:schemeClr>
                </a:solidFill>
                <a:latin typeface="Georgia" panose="02040502050405020303" pitchFamily="18" charset="0"/>
              </a:rPr>
              <a:t>(c) nel momento in cui chi ha fatto la proposta ha conoscenza dell’accettazione della controparte</a:t>
            </a:r>
          </a:p>
          <a:p>
            <a:pPr algn="l">
              <a:spcBef>
                <a:spcPts val="600"/>
              </a:spcBef>
              <a:spcAft>
                <a:spcPts val="600"/>
              </a:spcAft>
            </a:pPr>
            <a:r>
              <a:rPr lang="it-IT" sz="2400" dirty="0">
                <a:solidFill>
                  <a:schemeClr val="accent2">
                    <a:lumMod val="50000"/>
                  </a:schemeClr>
                </a:solidFill>
                <a:latin typeface="Georgia" panose="02040502050405020303" pitchFamily="18" charset="0"/>
              </a:rPr>
              <a:t>(d) al momento in cui il contratto viene registrato</a:t>
            </a:r>
          </a:p>
          <a:p>
            <a:pPr algn="l">
              <a:spcBef>
                <a:spcPts val="600"/>
              </a:spcBef>
              <a:spcAft>
                <a:spcPts val="600"/>
              </a:spcAft>
            </a:pPr>
            <a:endParaRPr lang="it-IT" sz="2400" b="1"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3596588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La reticenza di uno dei contraenti, durante la fase delle trattative, è giuridicamente rilevante?</a:t>
            </a:r>
          </a:p>
          <a:p>
            <a:pPr algn="l">
              <a:spcBef>
                <a:spcPts val="600"/>
              </a:spcBef>
              <a:spcAft>
                <a:spcPts val="600"/>
              </a:spcAft>
            </a:pPr>
            <a:r>
              <a:rPr lang="it-IT" sz="2400" dirty="0">
                <a:solidFill>
                  <a:schemeClr val="accent2">
                    <a:lumMod val="50000"/>
                  </a:schemeClr>
                </a:solidFill>
                <a:latin typeface="Georgia" panose="02040502050405020303" pitchFamily="18" charset="0"/>
              </a:rPr>
              <a:t>(a) no, il dovere di riservatezza impone un contegno assolutamente improntato </a:t>
            </a:r>
            <a:r>
              <a:rPr lang="it-IT" sz="2400">
                <a:solidFill>
                  <a:schemeClr val="accent2">
                    <a:lumMod val="50000"/>
                  </a:schemeClr>
                </a:solidFill>
                <a:latin typeface="Georgia" panose="02040502050405020303" pitchFamily="18" charset="0"/>
              </a:rPr>
              <a:t>al </a:t>
            </a:r>
            <a:r>
              <a:rPr lang="it-IT" sz="2400" smtClean="0">
                <a:solidFill>
                  <a:schemeClr val="accent2">
                    <a:lumMod val="50000"/>
                  </a:schemeClr>
                </a:solidFill>
                <a:latin typeface="Georgia" panose="02040502050405020303" pitchFamily="18" charset="0"/>
              </a:rPr>
              <a:t>silenzio</a:t>
            </a: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(b) sì, se il contraente è silente riguardo le cause di invalidità</a:t>
            </a:r>
          </a:p>
          <a:p>
            <a:pPr algn="l">
              <a:spcBef>
                <a:spcPts val="600"/>
              </a:spcBef>
              <a:spcAft>
                <a:spcPts val="600"/>
              </a:spcAft>
            </a:pPr>
            <a:r>
              <a:rPr lang="it-IT" sz="2400" dirty="0">
                <a:solidFill>
                  <a:schemeClr val="accent2">
                    <a:lumMod val="50000"/>
                  </a:schemeClr>
                </a:solidFill>
                <a:latin typeface="Georgia" panose="02040502050405020303" pitchFamily="18" charset="0"/>
              </a:rPr>
              <a:t>(c) sì, in caso di reticenza il contraente ‘tradito’ ha diritto al risarcimento in forma specifica dell’interesse positivo</a:t>
            </a:r>
          </a:p>
          <a:p>
            <a:pPr algn="l">
              <a:spcBef>
                <a:spcPts val="600"/>
              </a:spcBef>
              <a:spcAft>
                <a:spcPts val="600"/>
              </a:spcAft>
            </a:pPr>
            <a:r>
              <a:rPr lang="it-IT" sz="2400" dirty="0">
                <a:solidFill>
                  <a:schemeClr val="accent2">
                    <a:lumMod val="50000"/>
                  </a:schemeClr>
                </a:solidFill>
                <a:latin typeface="Georgia" panose="02040502050405020303" pitchFamily="18" charset="0"/>
              </a:rPr>
              <a:t>(d) solamente se le trattative si svolgono in forma scritta</a:t>
            </a:r>
          </a:p>
        </p:txBody>
      </p:sp>
    </p:spTree>
    <p:extLst>
      <p:ext uri="{BB962C8B-B14F-4D97-AF65-F5344CB8AC3E}">
        <p14:creationId xmlns:p14="http://schemas.microsoft.com/office/powerpoint/2010/main" val="4123000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u="sng" dirty="0">
                <a:solidFill>
                  <a:schemeClr val="accent2">
                    <a:lumMod val="50000"/>
                  </a:schemeClr>
                </a:solidFill>
                <a:latin typeface="Georgia" panose="02040502050405020303" pitchFamily="18" charset="0"/>
              </a:rPr>
              <a:t>(2) La causa </a:t>
            </a:r>
          </a:p>
          <a:p>
            <a:pPr algn="l">
              <a:spcBef>
                <a:spcPts val="600"/>
              </a:spcBef>
            </a:pPr>
            <a:r>
              <a:rPr lang="it-IT" sz="2400" dirty="0">
                <a:solidFill>
                  <a:schemeClr val="accent2">
                    <a:lumMod val="50000"/>
                  </a:schemeClr>
                </a:solidFill>
                <a:latin typeface="Georgia" panose="02040502050405020303" pitchFamily="18" charset="0"/>
              </a:rPr>
              <a:t>La causa è una delle spie delle origini </a:t>
            </a:r>
            <a:r>
              <a:rPr lang="it-IT" sz="2400" dirty="0" smtClean="0">
                <a:solidFill>
                  <a:schemeClr val="accent2">
                    <a:lumMod val="50000"/>
                  </a:schemeClr>
                </a:solidFill>
                <a:latin typeface="Georgia" panose="02040502050405020303" pitchFamily="18" charset="0"/>
              </a:rPr>
              <a:t>francesi </a:t>
            </a:r>
            <a:r>
              <a:rPr lang="it-IT" sz="2400" dirty="0">
                <a:solidFill>
                  <a:schemeClr val="accent2">
                    <a:lumMod val="50000"/>
                  </a:schemeClr>
                </a:solidFill>
                <a:latin typeface="Georgia" panose="02040502050405020303" pitchFamily="18" charset="0"/>
              </a:rPr>
              <a:t>del nostro codice.</a:t>
            </a:r>
          </a:p>
          <a:p>
            <a:pPr algn="l">
              <a:spcBef>
                <a:spcPts val="600"/>
              </a:spcBef>
            </a:pPr>
            <a:r>
              <a:rPr lang="it-IT" sz="2400" dirty="0">
                <a:solidFill>
                  <a:schemeClr val="accent2">
                    <a:lumMod val="50000"/>
                  </a:schemeClr>
                </a:solidFill>
                <a:latin typeface="Georgia" panose="02040502050405020303" pitchFamily="18" charset="0"/>
              </a:rPr>
              <a:t>Essa è definita dalla nostra dottrina come la </a:t>
            </a:r>
            <a:r>
              <a:rPr lang="it-IT" sz="2400" u="sng" dirty="0">
                <a:solidFill>
                  <a:schemeClr val="accent2">
                    <a:lumMod val="50000"/>
                  </a:schemeClr>
                </a:solidFill>
                <a:latin typeface="Georgia" panose="02040502050405020303" pitchFamily="18" charset="0"/>
              </a:rPr>
              <a:t>funzione economico-sociale</a:t>
            </a:r>
            <a:r>
              <a:rPr lang="it-IT" sz="2400" dirty="0">
                <a:solidFill>
                  <a:schemeClr val="accent2">
                    <a:lumMod val="50000"/>
                  </a:schemeClr>
                </a:solidFill>
                <a:latin typeface="Georgia" panose="02040502050405020303" pitchFamily="18" charset="0"/>
              </a:rPr>
              <a:t> del contratto, distinta dai motivi che inducono le parti a contrarre, i quali sono giuridicamente irrilevanti.</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r>
              <a:rPr lang="it-IT" sz="2400" dirty="0">
                <a:solidFill>
                  <a:schemeClr val="accent2">
                    <a:lumMod val="50000"/>
                  </a:schemeClr>
                </a:solidFill>
                <a:latin typeface="Georgia" panose="02040502050405020303" pitchFamily="18" charset="0"/>
              </a:rPr>
              <a:t>La causa deve essere lecita.</a:t>
            </a:r>
          </a:p>
        </p:txBody>
      </p:sp>
      <p:sp>
        <p:nvSpPr>
          <p:cNvPr id="8" name="CasellaDiTesto 7"/>
          <p:cNvSpPr txBox="1"/>
          <p:nvPr/>
        </p:nvSpPr>
        <p:spPr>
          <a:xfrm>
            <a:off x="392522" y="3531433"/>
            <a:ext cx="10057764"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1345, C.C.: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illecito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determinate a </a:t>
            </a:r>
            <a:r>
              <a:rPr lang="en-US" sz="2000" dirty="0" err="1">
                <a:solidFill>
                  <a:srgbClr val="002060"/>
                </a:solidFill>
                <a:latin typeface="Georgia" charset="0"/>
                <a:ea typeface="Georgia" charset="0"/>
                <a:cs typeface="Georgia" charset="0"/>
              </a:rPr>
              <a:t>concluderlo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esclusivamente</a:t>
            </a:r>
            <a:r>
              <a:rPr lang="en-US" sz="2000" dirty="0">
                <a:solidFill>
                  <a:srgbClr val="002060"/>
                </a:solidFill>
                <a:latin typeface="Georgia" charset="0"/>
                <a:ea typeface="Georgia" charset="0"/>
                <a:cs typeface="Georgia" charset="0"/>
              </a:rPr>
              <a:t> per un </a:t>
            </a:r>
            <a:r>
              <a:rPr lang="en-US" sz="2000" dirty="0" err="1">
                <a:solidFill>
                  <a:srgbClr val="002060"/>
                </a:solidFill>
                <a:latin typeface="Georgia" charset="0"/>
                <a:ea typeface="Georgia" charset="0"/>
                <a:cs typeface="Georgia" charset="0"/>
              </a:rPr>
              <a:t>motivo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illecito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comune</a:t>
            </a:r>
            <a:r>
              <a:rPr lang="en-US" sz="2000" dirty="0">
                <a:solidFill>
                  <a:srgbClr val="002060"/>
                </a:solidFill>
                <a:latin typeface="Georgia" charset="0"/>
                <a:ea typeface="Georgia" charset="0"/>
                <a:cs typeface="Georgia" charset="0"/>
              </a:rPr>
              <a:t> ad </a:t>
            </a:r>
            <a:r>
              <a:rPr lang="en-US" sz="2000" dirty="0" err="1">
                <a:solidFill>
                  <a:srgbClr val="002060"/>
                </a:solidFill>
                <a:latin typeface="Georgia" charset="0"/>
                <a:ea typeface="Georgia" charset="0"/>
                <a:cs typeface="Georgia" charset="0"/>
              </a:rPr>
              <a:t>entrambe</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1" y="4835488"/>
            <a:ext cx="10057764"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1343, C.C.: “La causa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illecita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contraria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imperative, </a:t>
            </a:r>
            <a:r>
              <a:rPr lang="en-US" sz="2000" dirty="0" err="1">
                <a:solidFill>
                  <a:srgbClr val="002060"/>
                </a:solidFill>
                <a:latin typeface="Georgia" charset="0"/>
                <a:ea typeface="Georgia" charset="0"/>
                <a:cs typeface="Georgia" charset="0"/>
              </a:rPr>
              <a:t>all’ordine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o al </a:t>
            </a:r>
            <a:r>
              <a:rPr lang="en-US" sz="2000" dirty="0" err="1">
                <a:solidFill>
                  <a:srgbClr val="002060"/>
                </a:solidFill>
                <a:latin typeface="Georgia" charset="0"/>
                <a:ea typeface="Georgia" charset="0"/>
                <a:cs typeface="Georgia" charset="0"/>
              </a:rPr>
              <a:t>buon</a:t>
            </a:r>
            <a:r>
              <a:rPr lang="en-US" sz="2000" dirty="0">
                <a:solidFill>
                  <a:srgbClr val="002060"/>
                </a:solidFill>
                <a:latin typeface="Georgia" charset="0"/>
                <a:ea typeface="Georgia" charset="0"/>
                <a:cs typeface="Georgia" charset="0"/>
              </a:rPr>
              <a:t> costume”</a:t>
            </a:r>
          </a:p>
        </p:txBody>
      </p:sp>
    </p:spTree>
    <p:extLst>
      <p:ext uri="{BB962C8B-B14F-4D97-AF65-F5344CB8AC3E}">
        <p14:creationId xmlns:p14="http://schemas.microsoft.com/office/powerpoint/2010/main" val="17440732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Se la causa è la </a:t>
            </a:r>
            <a:r>
              <a:rPr lang="it-IT" sz="2400" u="sng" dirty="0">
                <a:solidFill>
                  <a:schemeClr val="accent2">
                    <a:lumMod val="50000"/>
                  </a:schemeClr>
                </a:solidFill>
                <a:latin typeface="Georgia" panose="02040502050405020303" pitchFamily="18" charset="0"/>
              </a:rPr>
              <a:t>funzione economico-sociale</a:t>
            </a:r>
            <a:r>
              <a:rPr lang="it-IT" sz="2400" dirty="0">
                <a:solidFill>
                  <a:schemeClr val="accent2">
                    <a:lumMod val="50000"/>
                  </a:schemeClr>
                </a:solidFill>
                <a:latin typeface="Georgia" panose="02040502050405020303" pitchFamily="18" charset="0"/>
              </a:rPr>
              <a:t> del contratto, che per i contratti tipici è definita dal legislatore, come potrebbe essa essere illecita?</a:t>
            </a:r>
          </a:p>
          <a:p>
            <a:pPr algn="l">
              <a:spcBef>
                <a:spcPts val="600"/>
              </a:spcBef>
            </a:pPr>
            <a:r>
              <a:rPr lang="it-IT" sz="2400" dirty="0">
                <a:solidFill>
                  <a:schemeClr val="accent2">
                    <a:lumMod val="50000"/>
                  </a:schemeClr>
                </a:solidFill>
                <a:latin typeface="Georgia" panose="02040502050405020303" pitchFamily="18" charset="0"/>
              </a:rPr>
              <a:t>La dottrina a tal fine distingue la </a:t>
            </a:r>
            <a:r>
              <a:rPr lang="it-IT" sz="2400" u="sng" dirty="0">
                <a:solidFill>
                  <a:schemeClr val="accent2">
                    <a:lumMod val="50000"/>
                  </a:schemeClr>
                </a:solidFill>
                <a:latin typeface="Georgia" panose="02040502050405020303" pitchFamily="18" charset="0"/>
              </a:rPr>
              <a:t>causa astratta</a:t>
            </a:r>
            <a:r>
              <a:rPr lang="it-IT" sz="2400" dirty="0">
                <a:solidFill>
                  <a:schemeClr val="accent2">
                    <a:lumMod val="50000"/>
                  </a:schemeClr>
                </a:solidFill>
                <a:latin typeface="Georgia" panose="02040502050405020303" pitchFamily="18" charset="0"/>
              </a:rPr>
              <a:t> del contratto (ossia la sua funzione economico-sociale) dalla </a:t>
            </a:r>
            <a:r>
              <a:rPr lang="it-IT" sz="2400" u="sng" dirty="0">
                <a:solidFill>
                  <a:schemeClr val="accent2">
                    <a:lumMod val="50000"/>
                  </a:schemeClr>
                </a:solidFill>
                <a:latin typeface="Georgia" panose="02040502050405020303" pitchFamily="18" charset="0"/>
              </a:rPr>
              <a:t>causa concreta</a:t>
            </a:r>
            <a:r>
              <a:rPr lang="it-IT" sz="2400" dirty="0">
                <a:solidFill>
                  <a:schemeClr val="accent2">
                    <a:lumMod val="50000"/>
                  </a:schemeClr>
                </a:solidFill>
                <a:latin typeface="Georgia" panose="02040502050405020303" pitchFamily="18" charset="0"/>
              </a:rPr>
              <a:t> del contratto (ossia dalla funzione che in concreto quel contratto svolge) </a:t>
            </a:r>
            <a:r>
              <a:rPr lang="mr-IN" sz="2400" dirty="0">
                <a:solidFill>
                  <a:schemeClr val="accent2">
                    <a:lumMod val="50000"/>
                  </a:schemeClr>
                </a:solidFill>
                <a:latin typeface="Georgia" panose="02040502050405020303" pitchFamily="18" charset="0"/>
              </a:rPr>
              <a:t>–</a:t>
            </a:r>
            <a:r>
              <a:rPr lang="it-IT" sz="2400" dirty="0">
                <a:solidFill>
                  <a:schemeClr val="accent2">
                    <a:lumMod val="50000"/>
                  </a:schemeClr>
                </a:solidFill>
                <a:latin typeface="Georgia" panose="02040502050405020303" pitchFamily="18" charset="0"/>
              </a:rPr>
              <a:t> la prima sempre lecita, la seconda suscettibile di divenire illecita.</a:t>
            </a:r>
          </a:p>
        </p:txBody>
      </p:sp>
      <p:sp>
        <p:nvSpPr>
          <p:cNvPr id="8" name="CasellaDiTesto 7"/>
          <p:cNvSpPr txBox="1"/>
          <p:nvPr/>
        </p:nvSpPr>
        <p:spPr>
          <a:xfrm>
            <a:off x="392520" y="3786669"/>
            <a:ext cx="10057764"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1344, C.C.: “Si </a:t>
            </a:r>
            <a:r>
              <a:rPr lang="en-US" sz="2000" dirty="0" err="1">
                <a:solidFill>
                  <a:srgbClr val="002060"/>
                </a:solidFill>
                <a:latin typeface="Georgia" charset="0"/>
                <a:ea typeface="Georgia" charset="0"/>
                <a:cs typeface="Georgia" charset="0"/>
              </a:rPr>
              <a:t>reputa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altresì</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illecita</a:t>
            </a:r>
            <a:r>
              <a:rPr lang="en-US" sz="2000" dirty="0">
                <a:solidFill>
                  <a:srgbClr val="002060"/>
                </a:solidFill>
                <a:latin typeface="Georgia" charset="0"/>
                <a:ea typeface="Georgia" charset="0"/>
                <a:cs typeface="Georgia" charset="0"/>
              </a:rPr>
              <a:t> la causa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costituisce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mezzo per </a:t>
            </a:r>
            <a:r>
              <a:rPr lang="en-US" sz="2000" dirty="0" err="1">
                <a:solidFill>
                  <a:srgbClr val="002060"/>
                </a:solidFill>
                <a:latin typeface="Georgia" charset="0"/>
                <a:ea typeface="Georgia" charset="0"/>
                <a:cs typeface="Georgia" charset="0"/>
              </a:rPr>
              <a:t>eludere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l’applicazione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norma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imperativa</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0" y="4535360"/>
            <a:ext cx="11672809"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1523, C.C.: “Nella </a:t>
            </a:r>
            <a:r>
              <a:rPr lang="en-US" sz="2000" dirty="0" err="1">
                <a:solidFill>
                  <a:srgbClr val="002060"/>
                </a:solidFill>
                <a:latin typeface="Georgia" charset="0"/>
                <a:ea typeface="Georgia" charset="0"/>
                <a:cs typeface="Georgia" charset="0"/>
              </a:rPr>
              <a:t>vendita</a:t>
            </a:r>
            <a:r>
              <a:rPr lang="en-US" sz="2000" dirty="0">
                <a:solidFill>
                  <a:srgbClr val="002060"/>
                </a:solidFill>
                <a:latin typeface="Georgia" charset="0"/>
                <a:ea typeface="Georgia" charset="0"/>
                <a:cs typeface="Georgia" charset="0"/>
              </a:rPr>
              <a:t> a rate con </a:t>
            </a:r>
            <a:r>
              <a:rPr lang="en-US" sz="2000" dirty="0" err="1">
                <a:solidFill>
                  <a:srgbClr val="002060"/>
                </a:solidFill>
                <a:latin typeface="Georgia" charset="0"/>
                <a:ea typeface="Georgia" charset="0"/>
                <a:cs typeface="Georgia" charset="0"/>
              </a:rPr>
              <a:t>riserva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proprietà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compratore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acquista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proprietà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col </a:t>
            </a:r>
            <a:r>
              <a:rPr lang="en-US" sz="2000" dirty="0" err="1">
                <a:solidFill>
                  <a:srgbClr val="002060"/>
                </a:solidFill>
                <a:latin typeface="Georgia" charset="0"/>
                <a:ea typeface="Georgia" charset="0"/>
                <a:cs typeface="Georgia" charset="0"/>
              </a:rPr>
              <a:t>pagamento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dell’ultima</a:t>
            </a:r>
            <a:r>
              <a:rPr lang="en-US" sz="2000" dirty="0">
                <a:solidFill>
                  <a:srgbClr val="002060"/>
                </a:solidFill>
                <a:latin typeface="Georgia" charset="0"/>
                <a:ea typeface="Georgia" charset="0"/>
                <a:cs typeface="Georgia" charset="0"/>
              </a:rPr>
              <a:t> rata di </a:t>
            </a:r>
            <a:r>
              <a:rPr lang="en-US" sz="2000" dirty="0" err="1">
                <a:solidFill>
                  <a:srgbClr val="002060"/>
                </a:solidFill>
                <a:latin typeface="Georgia" charset="0"/>
                <a:ea typeface="Georgia" charset="0"/>
                <a:cs typeface="Georgia" charset="0"/>
              </a:rPr>
              <a:t>prezzo</a:t>
            </a:r>
            <a:r>
              <a:rPr lang="en-US" sz="2000" dirty="0">
                <a:solidFill>
                  <a:srgbClr val="002060"/>
                </a:solidFill>
                <a:latin typeface="Georgia" charset="0"/>
                <a:ea typeface="Georgia" charset="0"/>
                <a:cs typeface="Georgia" charset="0"/>
              </a:rPr>
              <a:t>, ma assume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rischi</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momento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consegna</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2922083" y="5625338"/>
            <a:ext cx="2615090" cy="1077218"/>
          </a:xfrm>
          <a:prstGeom prst="rect">
            <a:avLst/>
          </a:prstGeom>
          <a:noFill/>
        </p:spPr>
        <p:txBody>
          <a:bodyPr wrap="square" rtlCol="0">
            <a:spAutoFit/>
          </a:bodyPr>
          <a:lstStyle/>
          <a:p>
            <a:r>
              <a:rPr lang="en-US" sz="2200" dirty="0">
                <a:solidFill>
                  <a:srgbClr val="002060"/>
                </a:solidFill>
                <a:latin typeface="Georgia" charset="0"/>
                <a:ea typeface="Georgia" charset="0"/>
                <a:cs typeface="Georgia" charset="0"/>
              </a:rPr>
              <a:t>A (</a:t>
            </a:r>
            <a:r>
              <a:rPr lang="en-US" sz="2200" dirty="0" err="1">
                <a:solidFill>
                  <a:srgbClr val="002060"/>
                </a:solidFill>
                <a:latin typeface="Georgia" charset="0"/>
                <a:ea typeface="Georgia" charset="0"/>
                <a:cs typeface="Georgia" charset="0"/>
              </a:rPr>
              <a:t>avente</a:t>
            </a:r>
            <a:r>
              <a:rPr lang="en-US" sz="2200" dirty="0">
                <a:solidFill>
                  <a:srgbClr val="002060"/>
                </a:solidFill>
                <a:latin typeface="Georgia" charset="0"/>
                <a:ea typeface="Georgia" charset="0"/>
                <a:cs typeface="Georgia" charset="0"/>
              </a:rPr>
              <a:t> causa)</a:t>
            </a:r>
          </a:p>
          <a:p>
            <a:r>
              <a:rPr lang="en-US" sz="2000" dirty="0" err="1">
                <a:solidFill>
                  <a:srgbClr val="002060"/>
                </a:solidFill>
                <a:latin typeface="Georgia" charset="0"/>
                <a:ea typeface="Georgia" charset="0"/>
                <a:cs typeface="Georgia" charset="0"/>
              </a:rPr>
              <a:t>prezzo</a:t>
            </a:r>
            <a:endParaRPr lang="en-US" sz="2000" dirty="0">
              <a:solidFill>
                <a:srgbClr val="002060"/>
              </a:solidFill>
              <a:latin typeface="Georgia" charset="0"/>
              <a:ea typeface="Georgia" charset="0"/>
              <a:cs typeface="Georgia" charset="0"/>
            </a:endParaRPr>
          </a:p>
          <a:p>
            <a:r>
              <a:rPr lang="en-US" sz="2000" dirty="0">
                <a:solidFill>
                  <a:srgbClr val="002060"/>
                </a:solidFill>
                <a:latin typeface="Georgia" charset="0"/>
                <a:ea typeface="Georgia" charset="0"/>
                <a:cs typeface="Georgia" charset="0"/>
              </a:rPr>
              <a:t>(</a:t>
            </a:r>
            <a:r>
              <a:rPr lang="en-US" sz="2000" dirty="0" err="1">
                <a:solidFill>
                  <a:srgbClr val="002060"/>
                </a:solidFill>
                <a:latin typeface="Georgia" charset="0"/>
                <a:ea typeface="Georgia" charset="0"/>
                <a:cs typeface="Georgia" charset="0"/>
              </a:rPr>
              <a:t>prestito</a:t>
            </a:r>
            <a:r>
              <a:rPr lang="en-US" sz="2000" dirty="0">
                <a:solidFill>
                  <a:srgbClr val="002060"/>
                </a:solidFill>
                <a:latin typeface="Georgia" charset="0"/>
                <a:ea typeface="Georgia" charset="0"/>
                <a:cs typeface="Georgia" charset="0"/>
              </a:rPr>
              <a:t>)</a:t>
            </a:r>
          </a:p>
        </p:txBody>
      </p:sp>
      <p:sp>
        <p:nvSpPr>
          <p:cNvPr id="11" name="CasellaDiTesto 10"/>
          <p:cNvSpPr txBox="1"/>
          <p:nvPr/>
        </p:nvSpPr>
        <p:spPr>
          <a:xfrm>
            <a:off x="-361701" y="5629898"/>
            <a:ext cx="2675415" cy="1077218"/>
          </a:xfrm>
          <a:prstGeom prst="rect">
            <a:avLst/>
          </a:prstGeom>
          <a:noFill/>
        </p:spPr>
        <p:txBody>
          <a:bodyPr wrap="square" rtlCol="0">
            <a:spAutoFit/>
          </a:bodyPr>
          <a:lstStyle/>
          <a:p>
            <a:pPr algn="r"/>
            <a:r>
              <a:rPr lang="en-US" sz="2200" dirty="0">
                <a:solidFill>
                  <a:srgbClr val="002060"/>
                </a:solidFill>
                <a:latin typeface="Georgia" charset="0"/>
                <a:ea typeface="Georgia" charset="0"/>
                <a:cs typeface="Georgia" charset="0"/>
              </a:rPr>
              <a:t>B (</a:t>
            </a:r>
            <a:r>
              <a:rPr lang="en-US" sz="2200" dirty="0" err="1">
                <a:solidFill>
                  <a:srgbClr val="002060"/>
                </a:solidFill>
                <a:latin typeface="Georgia" charset="0"/>
                <a:ea typeface="Georgia" charset="0"/>
                <a:cs typeface="Georgia" charset="0"/>
              </a:rPr>
              <a:t>dante</a:t>
            </a:r>
            <a:r>
              <a:rPr lang="en-US" sz="2200" dirty="0">
                <a:solidFill>
                  <a:srgbClr val="002060"/>
                </a:solidFill>
                <a:latin typeface="Georgia" charset="0"/>
                <a:ea typeface="Georgia" charset="0"/>
                <a:cs typeface="Georgia" charset="0"/>
              </a:rPr>
              <a:t> causa)</a:t>
            </a:r>
          </a:p>
          <a:p>
            <a:pPr algn="r"/>
            <a:r>
              <a:rPr lang="en-US" sz="2000" dirty="0" err="1">
                <a:solidFill>
                  <a:srgbClr val="002060"/>
                </a:solidFill>
                <a:latin typeface="Georgia" charset="0"/>
                <a:ea typeface="Georgia" charset="0"/>
                <a:cs typeface="Georgia" charset="0"/>
              </a:rPr>
              <a:t>cosa</a:t>
            </a:r>
            <a:endParaRPr lang="en-US" sz="2000" dirty="0">
              <a:solidFill>
                <a:srgbClr val="002060"/>
              </a:solidFill>
              <a:latin typeface="Georgia" charset="0"/>
              <a:ea typeface="Georgia" charset="0"/>
              <a:cs typeface="Georgia" charset="0"/>
            </a:endParaRPr>
          </a:p>
          <a:p>
            <a:pPr algn="r"/>
            <a:r>
              <a:rPr lang="en-US" sz="2000" dirty="0">
                <a:solidFill>
                  <a:srgbClr val="002060"/>
                </a:solidFill>
                <a:latin typeface="Georgia" charset="0"/>
                <a:ea typeface="Georgia" charset="0"/>
                <a:cs typeface="Georgia" charset="0"/>
              </a:rPr>
              <a:t>(</a:t>
            </a:r>
            <a:r>
              <a:rPr lang="en-US" sz="2000" dirty="0" err="1">
                <a:solidFill>
                  <a:srgbClr val="002060"/>
                </a:solidFill>
                <a:latin typeface="Georgia" charset="0"/>
                <a:ea typeface="Georgia" charset="0"/>
                <a:cs typeface="Georgia" charset="0"/>
              </a:rPr>
              <a:t>garanzia</a:t>
            </a:r>
            <a:r>
              <a:rPr lang="en-US" sz="2000" dirty="0">
                <a:solidFill>
                  <a:srgbClr val="002060"/>
                </a:solidFill>
                <a:latin typeface="Georgia" charset="0"/>
                <a:ea typeface="Georgia" charset="0"/>
                <a:cs typeface="Georgia" charset="0"/>
              </a:rPr>
              <a:t>)</a:t>
            </a:r>
          </a:p>
        </p:txBody>
      </p:sp>
      <p:cxnSp>
        <p:nvCxnSpPr>
          <p:cNvPr id="4" name="Connettore 2 3"/>
          <p:cNvCxnSpPr/>
          <p:nvPr/>
        </p:nvCxnSpPr>
        <p:spPr>
          <a:xfrm>
            <a:off x="2313714" y="6211701"/>
            <a:ext cx="607255"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flipH="1">
            <a:off x="2281224" y="6127415"/>
            <a:ext cx="609391" cy="7884"/>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8" name="CasellaDiTesto 17"/>
          <p:cNvSpPr txBox="1"/>
          <p:nvPr/>
        </p:nvSpPr>
        <p:spPr>
          <a:xfrm>
            <a:off x="874985" y="5284050"/>
            <a:ext cx="4040643" cy="430887"/>
          </a:xfrm>
          <a:prstGeom prst="rect">
            <a:avLst/>
          </a:prstGeom>
          <a:noFill/>
        </p:spPr>
        <p:txBody>
          <a:bodyPr wrap="square" rtlCol="0">
            <a:spAutoFit/>
          </a:bodyPr>
          <a:lstStyle/>
          <a:p>
            <a:r>
              <a:rPr lang="en-US" sz="2200" b="1" dirty="0" err="1">
                <a:solidFill>
                  <a:srgbClr val="002060"/>
                </a:solidFill>
                <a:latin typeface="Georgia" charset="0"/>
                <a:ea typeface="Georgia" charset="0"/>
                <a:cs typeface="Georgia" charset="0"/>
              </a:rPr>
              <a:t>contratto</a:t>
            </a:r>
            <a:r>
              <a:rPr lang="en-US" sz="2200" b="1" dirty="0">
                <a:solidFill>
                  <a:srgbClr val="002060"/>
                </a:solidFill>
                <a:latin typeface="Georgia" charset="0"/>
                <a:ea typeface="Georgia" charset="0"/>
                <a:cs typeface="Georgia" charset="0"/>
              </a:rPr>
              <a:t> n° 1 - </a:t>
            </a:r>
            <a:r>
              <a:rPr lang="en-US" sz="2200" b="1" dirty="0" err="1">
                <a:solidFill>
                  <a:srgbClr val="002060"/>
                </a:solidFill>
                <a:latin typeface="Georgia" charset="0"/>
                <a:ea typeface="Georgia" charset="0"/>
                <a:cs typeface="Georgia" charset="0"/>
              </a:rPr>
              <a:t>vendita</a:t>
            </a:r>
            <a:endParaRPr lang="en-US" sz="2200" b="1" dirty="0">
              <a:solidFill>
                <a:srgbClr val="002060"/>
              </a:solidFill>
              <a:latin typeface="Georgia" charset="0"/>
              <a:ea typeface="Georgia" charset="0"/>
              <a:cs typeface="Georgia" charset="0"/>
            </a:endParaRPr>
          </a:p>
        </p:txBody>
      </p:sp>
      <p:sp>
        <p:nvSpPr>
          <p:cNvPr id="19" name="CasellaDiTesto 18"/>
          <p:cNvSpPr txBox="1"/>
          <p:nvPr/>
        </p:nvSpPr>
        <p:spPr>
          <a:xfrm>
            <a:off x="5057492" y="5625338"/>
            <a:ext cx="2675415" cy="1077218"/>
          </a:xfrm>
          <a:prstGeom prst="rect">
            <a:avLst/>
          </a:prstGeom>
          <a:noFill/>
        </p:spPr>
        <p:txBody>
          <a:bodyPr wrap="square" rtlCol="0">
            <a:spAutoFit/>
          </a:bodyPr>
          <a:lstStyle/>
          <a:p>
            <a:pPr algn="r"/>
            <a:r>
              <a:rPr lang="en-US" sz="2200" dirty="0">
                <a:solidFill>
                  <a:srgbClr val="002060"/>
                </a:solidFill>
                <a:latin typeface="Georgia" charset="0"/>
                <a:ea typeface="Georgia" charset="0"/>
                <a:cs typeface="Georgia" charset="0"/>
              </a:rPr>
              <a:t>A (</a:t>
            </a:r>
            <a:r>
              <a:rPr lang="en-US" sz="2200" dirty="0" err="1">
                <a:solidFill>
                  <a:srgbClr val="002060"/>
                </a:solidFill>
                <a:latin typeface="Georgia" charset="0"/>
                <a:ea typeface="Georgia" charset="0"/>
                <a:cs typeface="Georgia" charset="0"/>
              </a:rPr>
              <a:t>dante</a:t>
            </a:r>
            <a:r>
              <a:rPr lang="en-US" sz="2200" dirty="0">
                <a:solidFill>
                  <a:srgbClr val="002060"/>
                </a:solidFill>
                <a:latin typeface="Georgia" charset="0"/>
                <a:ea typeface="Georgia" charset="0"/>
                <a:cs typeface="Georgia" charset="0"/>
              </a:rPr>
              <a:t> causa)</a:t>
            </a:r>
          </a:p>
          <a:p>
            <a:pPr algn="r"/>
            <a:r>
              <a:rPr lang="en-US" sz="2000" dirty="0" err="1">
                <a:solidFill>
                  <a:srgbClr val="002060"/>
                </a:solidFill>
                <a:latin typeface="Georgia" charset="0"/>
                <a:ea typeface="Georgia" charset="0"/>
                <a:cs typeface="Georgia" charset="0"/>
              </a:rPr>
              <a:t>cosa</a:t>
            </a:r>
            <a:endParaRPr lang="en-US" sz="2000" dirty="0">
              <a:solidFill>
                <a:srgbClr val="002060"/>
              </a:solidFill>
              <a:latin typeface="Georgia" charset="0"/>
              <a:ea typeface="Georgia" charset="0"/>
              <a:cs typeface="Georgia" charset="0"/>
            </a:endParaRPr>
          </a:p>
          <a:p>
            <a:pPr algn="r"/>
            <a:r>
              <a:rPr lang="en-US" sz="2000" dirty="0">
                <a:solidFill>
                  <a:srgbClr val="002060"/>
                </a:solidFill>
                <a:latin typeface="Georgia" charset="0"/>
                <a:ea typeface="Georgia" charset="0"/>
                <a:cs typeface="Georgia" charset="0"/>
              </a:rPr>
              <a:t>(</a:t>
            </a:r>
            <a:r>
              <a:rPr lang="en-US" sz="2000" dirty="0" err="1">
                <a:solidFill>
                  <a:srgbClr val="002060"/>
                </a:solidFill>
                <a:latin typeface="Georgia" charset="0"/>
                <a:ea typeface="Georgia" charset="0"/>
                <a:cs typeface="Georgia" charset="0"/>
              </a:rPr>
              <a:t>garanzia</a:t>
            </a:r>
            <a:r>
              <a:rPr lang="en-US" sz="2000" dirty="0">
                <a:solidFill>
                  <a:srgbClr val="002060"/>
                </a:solidFill>
                <a:latin typeface="Georgia" charset="0"/>
                <a:ea typeface="Georgia" charset="0"/>
                <a:cs typeface="Georgia" charset="0"/>
              </a:rPr>
              <a:t>)</a:t>
            </a:r>
          </a:p>
        </p:txBody>
      </p:sp>
      <p:sp>
        <p:nvSpPr>
          <p:cNvPr id="20" name="CasellaDiTesto 19"/>
          <p:cNvSpPr txBox="1"/>
          <p:nvPr/>
        </p:nvSpPr>
        <p:spPr>
          <a:xfrm>
            <a:off x="8276994" y="5612079"/>
            <a:ext cx="2727139" cy="1046440"/>
          </a:xfrm>
          <a:prstGeom prst="rect">
            <a:avLst/>
          </a:prstGeom>
          <a:noFill/>
        </p:spPr>
        <p:txBody>
          <a:bodyPr wrap="square" rtlCol="0">
            <a:spAutoFit/>
          </a:bodyPr>
          <a:lstStyle/>
          <a:p>
            <a:r>
              <a:rPr lang="en-US" sz="2200" dirty="0">
                <a:solidFill>
                  <a:srgbClr val="002060"/>
                </a:solidFill>
                <a:latin typeface="Georgia" charset="0"/>
                <a:ea typeface="Georgia" charset="0"/>
                <a:cs typeface="Georgia" charset="0"/>
              </a:rPr>
              <a:t>B (</a:t>
            </a:r>
            <a:r>
              <a:rPr lang="en-US" sz="2200" dirty="0" err="1">
                <a:solidFill>
                  <a:srgbClr val="002060"/>
                </a:solidFill>
                <a:latin typeface="Georgia" charset="0"/>
                <a:ea typeface="Georgia" charset="0"/>
                <a:cs typeface="Georgia" charset="0"/>
              </a:rPr>
              <a:t>avente</a:t>
            </a:r>
            <a:r>
              <a:rPr lang="en-US" sz="2200" dirty="0">
                <a:solidFill>
                  <a:srgbClr val="002060"/>
                </a:solidFill>
                <a:latin typeface="Georgia" charset="0"/>
                <a:ea typeface="Georgia" charset="0"/>
                <a:cs typeface="Georgia" charset="0"/>
              </a:rPr>
              <a:t> causa)</a:t>
            </a:r>
          </a:p>
          <a:p>
            <a:r>
              <a:rPr lang="en-US" sz="2000" dirty="0" err="1">
                <a:solidFill>
                  <a:srgbClr val="002060"/>
                </a:solidFill>
                <a:latin typeface="Georgia" charset="0"/>
                <a:ea typeface="Georgia" charset="0"/>
                <a:cs typeface="Georgia" charset="0"/>
              </a:rPr>
              <a:t>prezzo</a:t>
            </a:r>
            <a:r>
              <a:rPr lang="en-US" sz="2000" dirty="0">
                <a:solidFill>
                  <a:srgbClr val="002060"/>
                </a:solidFill>
                <a:latin typeface="Georgia" charset="0"/>
                <a:ea typeface="Georgia" charset="0"/>
                <a:cs typeface="Georgia" charset="0"/>
              </a:rPr>
              <a:t> a rate</a:t>
            </a:r>
          </a:p>
          <a:p>
            <a:r>
              <a:rPr lang="en-US" sz="2000" dirty="0">
                <a:solidFill>
                  <a:srgbClr val="002060"/>
                </a:solidFill>
                <a:latin typeface="Georgia" charset="0"/>
                <a:ea typeface="Georgia" charset="0"/>
                <a:cs typeface="Georgia" charset="0"/>
              </a:rPr>
              <a:t>(</a:t>
            </a:r>
            <a:r>
              <a:rPr lang="en-US" sz="2000" dirty="0" err="1">
                <a:solidFill>
                  <a:srgbClr val="002060"/>
                </a:solidFill>
                <a:latin typeface="Georgia" charset="0"/>
                <a:ea typeface="Georgia" charset="0"/>
                <a:cs typeface="Georgia" charset="0"/>
              </a:rPr>
              <a:t>restituzione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prestito</a:t>
            </a:r>
            <a:r>
              <a:rPr lang="en-US" sz="2000" dirty="0">
                <a:solidFill>
                  <a:srgbClr val="002060"/>
                </a:solidFill>
                <a:latin typeface="Georgia" charset="0"/>
                <a:ea typeface="Georgia" charset="0"/>
                <a:cs typeface="Georgia" charset="0"/>
              </a:rPr>
              <a:t>)</a:t>
            </a:r>
          </a:p>
        </p:txBody>
      </p:sp>
      <p:sp>
        <p:nvSpPr>
          <p:cNvPr id="21" name="CasellaDiTesto 20"/>
          <p:cNvSpPr txBox="1"/>
          <p:nvPr/>
        </p:nvSpPr>
        <p:spPr>
          <a:xfrm>
            <a:off x="5568641" y="5284050"/>
            <a:ext cx="6186413" cy="430887"/>
          </a:xfrm>
          <a:prstGeom prst="rect">
            <a:avLst/>
          </a:prstGeom>
          <a:noFill/>
        </p:spPr>
        <p:txBody>
          <a:bodyPr wrap="square" rtlCol="0">
            <a:spAutoFit/>
          </a:bodyPr>
          <a:lstStyle/>
          <a:p>
            <a:r>
              <a:rPr lang="en-US" sz="2200" b="1" dirty="0" err="1">
                <a:solidFill>
                  <a:srgbClr val="002060"/>
                </a:solidFill>
                <a:latin typeface="Georgia" charset="0"/>
                <a:ea typeface="Georgia" charset="0"/>
                <a:cs typeface="Georgia" charset="0"/>
              </a:rPr>
              <a:t>contratto</a:t>
            </a:r>
            <a:r>
              <a:rPr lang="en-US" sz="2200" b="1" dirty="0">
                <a:solidFill>
                  <a:srgbClr val="002060"/>
                </a:solidFill>
                <a:latin typeface="Georgia" charset="0"/>
                <a:ea typeface="Georgia" charset="0"/>
                <a:cs typeface="Georgia" charset="0"/>
              </a:rPr>
              <a:t> n° 2 </a:t>
            </a:r>
            <a:r>
              <a:rPr lang="mr-IN" sz="2200" b="1" dirty="0">
                <a:solidFill>
                  <a:srgbClr val="002060"/>
                </a:solidFill>
                <a:latin typeface="Georgia" charset="0"/>
                <a:ea typeface="Georgia" charset="0"/>
                <a:cs typeface="Georgia" charset="0"/>
              </a:rPr>
              <a:t>–</a:t>
            </a:r>
            <a:r>
              <a:rPr lang="en-US" sz="2200" b="1" dirty="0">
                <a:solidFill>
                  <a:srgbClr val="002060"/>
                </a:solidFill>
                <a:latin typeface="Georgia" charset="0"/>
                <a:ea typeface="Georgia" charset="0"/>
                <a:cs typeface="Georgia" charset="0"/>
              </a:rPr>
              <a:t> </a:t>
            </a:r>
            <a:r>
              <a:rPr lang="en-US" sz="2200" b="1" dirty="0" err="1">
                <a:solidFill>
                  <a:srgbClr val="002060"/>
                </a:solidFill>
                <a:latin typeface="Georgia" charset="0"/>
                <a:ea typeface="Georgia" charset="0"/>
                <a:cs typeface="Georgia" charset="0"/>
              </a:rPr>
              <a:t>vendita</a:t>
            </a:r>
            <a:r>
              <a:rPr lang="en-US" sz="2200" b="1" dirty="0">
                <a:solidFill>
                  <a:srgbClr val="002060"/>
                </a:solidFill>
                <a:latin typeface="Georgia" charset="0"/>
                <a:ea typeface="Georgia" charset="0"/>
                <a:cs typeface="Georgia" charset="0"/>
              </a:rPr>
              <a:t> a rate con </a:t>
            </a:r>
            <a:r>
              <a:rPr lang="en-US" sz="2200" b="1" dirty="0" err="1">
                <a:solidFill>
                  <a:srgbClr val="002060"/>
                </a:solidFill>
                <a:latin typeface="Georgia" charset="0"/>
                <a:ea typeface="Georgia" charset="0"/>
                <a:cs typeface="Georgia" charset="0"/>
              </a:rPr>
              <a:t>riserva</a:t>
            </a:r>
            <a:endParaRPr lang="en-US" sz="2200" b="1" dirty="0">
              <a:solidFill>
                <a:srgbClr val="002060"/>
              </a:solidFill>
              <a:latin typeface="Georgia" charset="0"/>
              <a:ea typeface="Georgia" charset="0"/>
              <a:cs typeface="Georgia" charset="0"/>
            </a:endParaRPr>
          </a:p>
        </p:txBody>
      </p:sp>
      <p:cxnSp>
        <p:nvCxnSpPr>
          <p:cNvPr id="22" name="Connettore 2 21"/>
          <p:cNvCxnSpPr/>
          <p:nvPr/>
        </p:nvCxnSpPr>
        <p:spPr>
          <a:xfrm flipH="1">
            <a:off x="7672582" y="6135299"/>
            <a:ext cx="609391" cy="7884"/>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ttore 2 23"/>
          <p:cNvCxnSpPr/>
          <p:nvPr/>
        </p:nvCxnSpPr>
        <p:spPr>
          <a:xfrm>
            <a:off x="7732907" y="6211701"/>
            <a:ext cx="607255"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51341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u="sng" dirty="0">
                <a:solidFill>
                  <a:schemeClr val="accent2">
                    <a:lumMod val="50000"/>
                  </a:schemeClr>
                </a:solidFill>
                <a:latin typeface="Georgia" panose="02040502050405020303" pitchFamily="18" charset="0"/>
              </a:rPr>
              <a:t>(3) L’oggetto</a:t>
            </a:r>
          </a:p>
          <a:p>
            <a:pPr algn="l">
              <a:spcBef>
                <a:spcPts val="600"/>
              </a:spcBef>
            </a:pPr>
            <a:r>
              <a:rPr lang="it-IT" sz="2400" dirty="0">
                <a:solidFill>
                  <a:schemeClr val="accent2">
                    <a:lumMod val="50000"/>
                  </a:schemeClr>
                </a:solidFill>
                <a:latin typeface="Georgia" panose="02040502050405020303" pitchFamily="18" charset="0"/>
              </a:rPr>
              <a:t>Non è semplice definire l’oggetto, che è variamente individuato nelle obbligazioni, prestazioni e cose cui si riferisce il contratto.</a:t>
            </a:r>
          </a:p>
        </p:txBody>
      </p:sp>
      <p:sp>
        <p:nvSpPr>
          <p:cNvPr id="8" name="CasellaDiTesto 7"/>
          <p:cNvSpPr txBox="1"/>
          <p:nvPr/>
        </p:nvSpPr>
        <p:spPr>
          <a:xfrm>
            <a:off x="392518" y="2710931"/>
            <a:ext cx="9535254"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1346, C.C.: “</a:t>
            </a:r>
            <a:r>
              <a:rPr lang="en-US" sz="2000" dirty="0" err="1">
                <a:solidFill>
                  <a:srgbClr val="002060"/>
                </a:solidFill>
                <a:latin typeface="Georgia" charset="0"/>
                <a:ea typeface="Georgia" charset="0"/>
                <a:cs typeface="Georgia" charset="0"/>
              </a:rPr>
              <a:t>L’oggetto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possibile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lecito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determinabile</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19" y="4331415"/>
            <a:ext cx="9535254"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1349, C.C.: “Se la </a:t>
            </a:r>
            <a:r>
              <a:rPr lang="en-US" sz="2000" dirty="0" err="1">
                <a:solidFill>
                  <a:srgbClr val="002060"/>
                </a:solidFill>
                <a:latin typeface="Georgia" charset="0"/>
                <a:ea typeface="Georgia" charset="0"/>
                <a:cs typeface="Georgia" charset="0"/>
              </a:rPr>
              <a:t>determinazione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dedotta</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deferita</a:t>
            </a:r>
            <a:r>
              <a:rPr lang="en-US" sz="2000" dirty="0">
                <a:solidFill>
                  <a:srgbClr val="002060"/>
                </a:solidFill>
                <a:latin typeface="Georgia" charset="0"/>
                <a:ea typeface="Georgia" charset="0"/>
                <a:cs typeface="Georgia" charset="0"/>
              </a:rPr>
              <a:t> a un </a:t>
            </a:r>
            <a:r>
              <a:rPr lang="en-US" sz="2000" dirty="0" err="1">
                <a:solidFill>
                  <a:srgbClr val="002060"/>
                </a:solidFill>
                <a:latin typeface="Georgia" charset="0"/>
                <a:ea typeface="Georgia" charset="0"/>
                <a:cs typeface="Georgia" charset="0"/>
              </a:rPr>
              <a:t>terzo</a:t>
            </a:r>
            <a:r>
              <a:rPr lang="en-US" sz="2000" dirty="0">
                <a:solidFill>
                  <a:srgbClr val="002060"/>
                </a:solidFill>
                <a:latin typeface="Georgia" charset="0"/>
                <a:ea typeface="Georgia" charset="0"/>
                <a:cs typeface="Georgia" charset="0"/>
              </a:rPr>
              <a:t> e non </a:t>
            </a:r>
            <a:r>
              <a:rPr lang="en-US" sz="2000" dirty="0" err="1">
                <a:solidFill>
                  <a:srgbClr val="002060"/>
                </a:solidFill>
                <a:latin typeface="Georgia" charset="0"/>
                <a:ea typeface="Georgia" charset="0"/>
                <a:cs typeface="Georgia" charset="0"/>
              </a:rPr>
              <a:t>risulta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vollero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rimettersi</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suo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arbitrio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procedere</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equo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apprezzamento</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19" y="3521173"/>
            <a:ext cx="9535254"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1348, C.C.: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cose</a:t>
            </a:r>
            <a:r>
              <a:rPr lang="en-US" sz="2000" dirty="0">
                <a:solidFill>
                  <a:srgbClr val="002060"/>
                </a:solidFill>
                <a:latin typeface="Georgia" charset="0"/>
                <a:ea typeface="Georgia" charset="0"/>
                <a:cs typeface="Georgia" charset="0"/>
              </a:rPr>
              <a:t> future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dedotta</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salvi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particolari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divieti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3519326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endParaRPr lang="it-IT" sz="2400" dirty="0">
              <a:solidFill>
                <a:schemeClr val="accent2">
                  <a:lumMod val="50000"/>
                </a:schemeClr>
              </a:solidFill>
              <a:latin typeface="Georgia" panose="02040502050405020303" pitchFamily="18" charset="0"/>
            </a:endParaRPr>
          </a:p>
        </p:txBody>
      </p:sp>
      <p:sp>
        <p:nvSpPr>
          <p:cNvPr id="10" name="CasellaDiTesto 9"/>
          <p:cNvSpPr txBox="1"/>
          <p:nvPr/>
        </p:nvSpPr>
        <p:spPr>
          <a:xfrm>
            <a:off x="392521" y="1303471"/>
            <a:ext cx="9844009" cy="3477875"/>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1474, C.C.: “1.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ha per </a:t>
            </a:r>
            <a:r>
              <a:rPr lang="en-US" sz="2000" dirty="0" err="1">
                <a:solidFill>
                  <a:srgbClr val="002060"/>
                </a:solidFill>
                <a:latin typeface="Georgia" charset="0"/>
                <a:ea typeface="Georgia" charset="0"/>
                <a:cs typeface="Georgia" charset="0"/>
              </a:rPr>
              <a:t>oggetto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venditore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vende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abitualmente</a:t>
            </a:r>
            <a:r>
              <a:rPr lang="en-US" sz="2000" dirty="0">
                <a:solidFill>
                  <a:srgbClr val="002060"/>
                </a:solidFill>
                <a:latin typeface="Georgia" charset="0"/>
                <a:ea typeface="Georgia" charset="0"/>
                <a:cs typeface="Georgia" charset="0"/>
              </a:rPr>
              <a:t> e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prezzo</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convenuto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modo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determinarlo</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esso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stabilito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autorità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presume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abbiano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voluto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riferirsi</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prezzo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normalmente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praticato</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venditore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Se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tratta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aventi</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prezzo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borsa</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mercato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prezzo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desume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listini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mercuriali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luogo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eseguita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consegna</a:t>
            </a:r>
            <a:r>
              <a:rPr lang="en-US" sz="2000" dirty="0">
                <a:solidFill>
                  <a:srgbClr val="002060"/>
                </a:solidFill>
                <a:latin typeface="Georgia" charset="0"/>
                <a:ea typeface="Georgia" charset="0"/>
                <a:cs typeface="Georgia" charset="0"/>
              </a:rPr>
              <a:t> o da </a:t>
            </a:r>
            <a:r>
              <a:rPr lang="en-US" sz="2000" dirty="0" err="1">
                <a:solidFill>
                  <a:srgbClr val="002060"/>
                </a:solidFill>
                <a:latin typeface="Georgia" charset="0"/>
                <a:ea typeface="Georgia" charset="0"/>
                <a:cs typeface="Georgia" charset="0"/>
              </a:rPr>
              <a:t>quelli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piazza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vicina</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3. </a:t>
            </a:r>
            <a:r>
              <a:rPr lang="en-US" sz="2000" dirty="0" err="1">
                <a:solidFill>
                  <a:srgbClr val="002060"/>
                </a:solidFill>
                <a:latin typeface="Georgia" charset="0"/>
                <a:ea typeface="Georgia" charset="0"/>
                <a:cs typeface="Georgia" charset="0"/>
              </a:rPr>
              <a:t>Qualora</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abbiano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riferirsi</a:t>
            </a:r>
            <a:r>
              <a:rPr lang="en-US" sz="2000" dirty="0">
                <a:solidFill>
                  <a:srgbClr val="002060"/>
                </a:solidFill>
                <a:latin typeface="Georgia" charset="0"/>
                <a:ea typeface="Georgia" charset="0"/>
                <a:cs typeface="Georgia" charset="0"/>
              </a:rPr>
              <a:t> al giusto </a:t>
            </a:r>
            <a:r>
              <a:rPr lang="en-US" sz="2000" dirty="0" err="1">
                <a:solidFill>
                  <a:srgbClr val="002060"/>
                </a:solidFill>
                <a:latin typeface="Georgia" charset="0"/>
                <a:ea typeface="Georgia" charset="0"/>
                <a:cs typeface="Georgia" charset="0"/>
              </a:rPr>
              <a:t>prezzo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applicano</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disposizioni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commi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precedenti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ricorrono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casi</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essi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previsti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prezzo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mancanza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accordo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determinato</a:t>
            </a:r>
            <a:r>
              <a:rPr lang="en-US" sz="2000" dirty="0">
                <a:solidFill>
                  <a:srgbClr val="002060"/>
                </a:solidFill>
                <a:latin typeface="Georgia" charset="0"/>
                <a:ea typeface="Georgia" charset="0"/>
                <a:cs typeface="Georgia" charset="0"/>
              </a:rPr>
              <a:t> da un </a:t>
            </a:r>
            <a:r>
              <a:rPr lang="en-US" sz="2000" dirty="0" err="1">
                <a:solidFill>
                  <a:srgbClr val="002060"/>
                </a:solidFill>
                <a:latin typeface="Georgia" charset="0"/>
                <a:ea typeface="Georgia" charset="0"/>
                <a:cs typeface="Georgia" charset="0"/>
              </a:rPr>
              <a:t>terzo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nominato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norma</a:t>
            </a:r>
            <a:r>
              <a:rPr lang="en-US" sz="2000" dirty="0">
                <a:solidFill>
                  <a:srgbClr val="002060"/>
                </a:solidFill>
                <a:latin typeface="Georgia" charset="0"/>
                <a:ea typeface="Georgia" charset="0"/>
                <a:cs typeface="Georgia" charset="0"/>
              </a:rPr>
              <a:t> del secondo comma </a:t>
            </a:r>
            <a:r>
              <a:rPr lang="en-US" sz="2000" dirty="0" err="1">
                <a:solidFill>
                  <a:srgbClr val="002060"/>
                </a:solidFill>
                <a:latin typeface="Georgia" charset="0"/>
                <a:ea typeface="Georgia" charset="0"/>
                <a:cs typeface="Georgia" charset="0"/>
              </a:rPr>
              <a:t>dell'articolo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precedente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761261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9903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libertà di scegliere come contrarre</a:t>
            </a:r>
          </a:p>
          <a:p>
            <a:pPr marL="342900" indent="-342900" algn="l">
              <a:spcBef>
                <a:spcPts val="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0"/>
              </a:spcBef>
              <a:buFont typeface="Arial" charset="0"/>
              <a:buChar char="•"/>
            </a:pPr>
            <a:endParaRPr lang="it-IT" sz="2400" dirty="0">
              <a:solidFill>
                <a:schemeClr val="accent2">
                  <a:lumMod val="50000"/>
                </a:schemeClr>
              </a:solidFill>
              <a:latin typeface="Georgia" panose="02040502050405020303" pitchFamily="18" charset="0"/>
            </a:endParaRPr>
          </a:p>
        </p:txBody>
      </p:sp>
      <p:sp>
        <p:nvSpPr>
          <p:cNvPr id="6" name="CasellaDiTesto 5"/>
          <p:cNvSpPr txBox="1"/>
          <p:nvPr/>
        </p:nvSpPr>
        <p:spPr>
          <a:xfrm>
            <a:off x="392519" y="1973497"/>
            <a:ext cx="9214619"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1374, C.C.: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non solo a </a:t>
            </a:r>
            <a:r>
              <a:rPr lang="en-US" sz="2000" dirty="0" err="1">
                <a:solidFill>
                  <a:srgbClr val="002060"/>
                </a:solidFill>
                <a:latin typeface="Georgia" charset="0"/>
                <a:ea typeface="Georgia" charset="0"/>
                <a:cs typeface="Georgia" charset="0"/>
              </a:rPr>
              <a:t>quanto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medesimo</a:t>
            </a:r>
            <a:r>
              <a:rPr lang="en-US" sz="2000" dirty="0">
                <a:solidFill>
                  <a:srgbClr val="002060"/>
                </a:solidFill>
                <a:latin typeface="Georgia" charset="0"/>
                <a:ea typeface="Georgia" charset="0"/>
                <a:cs typeface="Georgia" charset="0"/>
              </a:rPr>
              <a:t> espresso, ma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tutte</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conseguenze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derivano</a:t>
            </a:r>
            <a:r>
              <a:rPr lang="en-US" sz="2000" dirty="0">
                <a:solidFill>
                  <a:srgbClr val="002060"/>
                </a:solidFill>
                <a:latin typeface="Georgia" charset="0"/>
                <a:ea typeface="Georgia" charset="0"/>
                <a:cs typeface="Georgia" charset="0"/>
              </a:rPr>
              <a:t> secondo la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o, in </a:t>
            </a:r>
            <a:r>
              <a:rPr lang="en-US" sz="2000" dirty="0" err="1">
                <a:solidFill>
                  <a:srgbClr val="002060"/>
                </a:solidFill>
                <a:latin typeface="Georgia" charset="0"/>
                <a:ea typeface="Georgia" charset="0"/>
                <a:cs typeface="Georgia" charset="0"/>
              </a:rPr>
              <a:t>mancanza</a:t>
            </a:r>
            <a:r>
              <a:rPr lang="en-US" sz="2000" dirty="0">
                <a:solidFill>
                  <a:srgbClr val="002060"/>
                </a:solidFill>
                <a:latin typeface="Georgia" charset="0"/>
                <a:ea typeface="Georgia" charset="0"/>
                <a:cs typeface="Georgia" charset="0"/>
              </a:rPr>
              <a:t>, secondo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l’equità</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19" y="3092554"/>
            <a:ext cx="9214619"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1343, C.C.: “La causa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illecita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contraria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imperative, </a:t>
            </a:r>
            <a:r>
              <a:rPr lang="en-US" sz="2000" dirty="0" err="1">
                <a:solidFill>
                  <a:srgbClr val="002060"/>
                </a:solidFill>
                <a:latin typeface="Georgia" charset="0"/>
                <a:ea typeface="Georgia" charset="0"/>
                <a:cs typeface="Georgia" charset="0"/>
              </a:rPr>
              <a:t>all’ordine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o al </a:t>
            </a:r>
            <a:r>
              <a:rPr lang="en-US" sz="2000" dirty="0" err="1">
                <a:solidFill>
                  <a:srgbClr val="002060"/>
                </a:solidFill>
                <a:latin typeface="Georgia" charset="0"/>
                <a:ea typeface="Georgia" charset="0"/>
                <a:cs typeface="Georgia" charset="0"/>
              </a:rPr>
              <a:t>buon</a:t>
            </a:r>
            <a:r>
              <a:rPr lang="en-US" sz="2000" dirty="0">
                <a:solidFill>
                  <a:srgbClr val="002060"/>
                </a:solidFill>
                <a:latin typeface="Georgia" charset="0"/>
                <a:ea typeface="Georgia" charset="0"/>
                <a:cs typeface="Georgia" charset="0"/>
              </a:rPr>
              <a:t> costume”</a:t>
            </a:r>
          </a:p>
        </p:txBody>
      </p:sp>
      <p:sp>
        <p:nvSpPr>
          <p:cNvPr id="8" name="CasellaDiTesto 7"/>
          <p:cNvSpPr txBox="1"/>
          <p:nvPr/>
        </p:nvSpPr>
        <p:spPr>
          <a:xfrm>
            <a:off x="392519" y="3903834"/>
            <a:ext cx="9214619"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1339, C.C.: “Le </a:t>
            </a:r>
            <a:r>
              <a:rPr lang="en-US" sz="2000" dirty="0" err="1">
                <a:solidFill>
                  <a:srgbClr val="002060"/>
                </a:solidFill>
                <a:latin typeface="Georgia" charset="0"/>
                <a:ea typeface="Georgia" charset="0"/>
                <a:cs typeface="Georgia" charset="0"/>
              </a:rPr>
              <a:t>clausole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prezzi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servizi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imposti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[o da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corporative]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inseriti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sostituzione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clausole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difformi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apposte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5289156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In quale delle ipotesi che seguono è ravvisabile un contratto in frode alla legge?</a:t>
            </a:r>
          </a:p>
          <a:p>
            <a:pPr algn="l">
              <a:spcBef>
                <a:spcPts val="600"/>
              </a:spcBef>
              <a:spcAft>
                <a:spcPts val="600"/>
              </a:spcAft>
            </a:pPr>
            <a:r>
              <a:rPr lang="it-IT" sz="2400" dirty="0">
                <a:solidFill>
                  <a:schemeClr val="accent2">
                    <a:lumMod val="50000"/>
                  </a:schemeClr>
                </a:solidFill>
                <a:latin typeface="Georgia" panose="02040502050405020303" pitchFamily="18" charset="0"/>
              </a:rPr>
              <a:t>(a) vendita di cosa futura</a:t>
            </a:r>
          </a:p>
          <a:p>
            <a:pPr algn="l">
              <a:spcBef>
                <a:spcPts val="600"/>
              </a:spcBef>
              <a:spcAft>
                <a:spcPts val="600"/>
              </a:spcAft>
            </a:pPr>
            <a:r>
              <a:rPr lang="it-IT" sz="2400" dirty="0">
                <a:solidFill>
                  <a:schemeClr val="accent2">
                    <a:lumMod val="50000"/>
                  </a:schemeClr>
                </a:solidFill>
                <a:latin typeface="Georgia" panose="02040502050405020303" pitchFamily="18" charset="0"/>
              </a:rPr>
              <a:t>(b) locazione di un bene mobile rubato</a:t>
            </a:r>
          </a:p>
          <a:p>
            <a:pPr algn="l">
              <a:spcBef>
                <a:spcPts val="600"/>
              </a:spcBef>
              <a:spcAft>
                <a:spcPts val="600"/>
              </a:spcAft>
            </a:pPr>
            <a:r>
              <a:rPr lang="it-IT" sz="2400" dirty="0">
                <a:solidFill>
                  <a:schemeClr val="accent2">
                    <a:lumMod val="50000"/>
                  </a:schemeClr>
                </a:solidFill>
                <a:latin typeface="Georgia" panose="02040502050405020303" pitchFamily="18" charset="0"/>
              </a:rPr>
              <a:t>(c) accordo volto all’elusione fiscale</a:t>
            </a:r>
          </a:p>
          <a:p>
            <a:pPr algn="l">
              <a:spcBef>
                <a:spcPts val="600"/>
              </a:spcBef>
              <a:spcAft>
                <a:spcPts val="600"/>
              </a:spcAft>
            </a:pPr>
            <a:r>
              <a:rPr lang="it-IT" sz="2400" dirty="0">
                <a:solidFill>
                  <a:schemeClr val="accent2">
                    <a:lumMod val="50000"/>
                  </a:schemeClr>
                </a:solidFill>
                <a:latin typeface="Georgia" panose="02040502050405020303" pitchFamily="18" charset="0"/>
              </a:rPr>
              <a:t>(d) contratto concluso dal falso rappresentante</a:t>
            </a:r>
          </a:p>
        </p:txBody>
      </p:sp>
    </p:spTree>
    <p:extLst>
      <p:ext uri="{BB962C8B-B14F-4D97-AF65-F5344CB8AC3E}">
        <p14:creationId xmlns:p14="http://schemas.microsoft.com/office/powerpoint/2010/main" val="19563822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48774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Piero, a corto di denaro, decide di vendere la collezione di armi della seconda guerra mondiale ereditata dal padre. E’ valido tale contratto?</a:t>
            </a:r>
          </a:p>
          <a:p>
            <a:pPr algn="l">
              <a:spcBef>
                <a:spcPts val="600"/>
              </a:spcBef>
              <a:spcAft>
                <a:spcPts val="600"/>
              </a:spcAft>
            </a:pPr>
            <a:r>
              <a:rPr lang="it-IT" sz="2400" dirty="0">
                <a:solidFill>
                  <a:schemeClr val="accent2">
                    <a:lumMod val="50000"/>
                  </a:schemeClr>
                </a:solidFill>
                <a:latin typeface="Georgia" panose="02040502050405020303" pitchFamily="18" charset="0"/>
              </a:rPr>
              <a:t>(a) sì</a:t>
            </a:r>
          </a:p>
          <a:p>
            <a:pPr algn="l">
              <a:spcBef>
                <a:spcPts val="600"/>
              </a:spcBef>
              <a:spcAft>
                <a:spcPts val="600"/>
              </a:spcAft>
            </a:pPr>
            <a:r>
              <a:rPr lang="it-IT" sz="2400" dirty="0">
                <a:solidFill>
                  <a:schemeClr val="accent2">
                    <a:lumMod val="50000"/>
                  </a:schemeClr>
                </a:solidFill>
                <a:latin typeface="Georgia" panose="02040502050405020303" pitchFamily="18" charset="0"/>
              </a:rPr>
              <a:t>(b) no</a:t>
            </a:r>
          </a:p>
          <a:p>
            <a:pPr algn="l">
              <a:spcBef>
                <a:spcPts val="600"/>
              </a:spcBef>
              <a:spcAft>
                <a:spcPts val="600"/>
              </a:spcAft>
            </a:pPr>
            <a:r>
              <a:rPr lang="it-IT" sz="2400" dirty="0">
                <a:solidFill>
                  <a:schemeClr val="accent2">
                    <a:lumMod val="50000"/>
                  </a:schemeClr>
                </a:solidFill>
                <a:latin typeface="Georgia" panose="02040502050405020303" pitchFamily="18" charset="0"/>
              </a:rPr>
              <a:t>(c) sì, previo nulla osta dell’autorità di pubblica sicurezza</a:t>
            </a:r>
          </a:p>
          <a:p>
            <a:pPr algn="l">
              <a:spcBef>
                <a:spcPts val="600"/>
              </a:spcBef>
              <a:spcAft>
                <a:spcPts val="600"/>
              </a:spcAft>
            </a:pPr>
            <a:r>
              <a:rPr lang="it-IT" sz="2400" dirty="0">
                <a:solidFill>
                  <a:schemeClr val="accent2">
                    <a:lumMod val="50000"/>
                  </a:schemeClr>
                </a:solidFill>
                <a:latin typeface="Georgia" panose="02040502050405020303" pitchFamily="18" charset="0"/>
              </a:rPr>
              <a:t>(d) sì, dopo che lo stato non ha esercitato la prelazione</a:t>
            </a:r>
          </a:p>
        </p:txBody>
      </p:sp>
    </p:spTree>
    <p:extLst>
      <p:ext uri="{BB962C8B-B14F-4D97-AF65-F5344CB8AC3E}">
        <p14:creationId xmlns:p14="http://schemas.microsoft.com/office/powerpoint/2010/main" val="79358341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Bepi, agricoltore del Collio, nel corso del piovoso maggio 2013, vende il raccolto 2014 della sua vigna di Cabernet Sauvignon, a </a:t>
            </a:r>
            <a:r>
              <a:rPr lang="it-IT" sz="2400" b="1" dirty="0" err="1">
                <a:solidFill>
                  <a:schemeClr val="accent2">
                    <a:lumMod val="50000"/>
                  </a:schemeClr>
                </a:solidFill>
                <a:latin typeface="Georgia" panose="02040502050405020303" pitchFamily="18" charset="0"/>
              </a:rPr>
              <a:t>Joe</a:t>
            </a:r>
            <a:r>
              <a:rPr lang="it-IT" sz="2400" b="1" dirty="0">
                <a:solidFill>
                  <a:schemeClr val="accent2">
                    <a:lumMod val="50000"/>
                  </a:schemeClr>
                </a:solidFill>
                <a:latin typeface="Georgia" panose="02040502050405020303" pitchFamily="18" charset="0"/>
              </a:rPr>
              <a:t> noto imprenditore del </a:t>
            </a:r>
            <a:r>
              <a:rPr lang="it-IT" sz="2400" b="1">
                <a:solidFill>
                  <a:schemeClr val="accent2">
                    <a:lumMod val="50000"/>
                  </a:schemeClr>
                </a:solidFill>
                <a:latin typeface="Georgia" panose="02040502050405020303" pitchFamily="18" charset="0"/>
              </a:rPr>
              <a:t>settore eno-gastronomico</a:t>
            </a:r>
            <a:r>
              <a:rPr lang="it-IT" sz="2400" b="1" dirty="0">
                <a:solidFill>
                  <a:schemeClr val="accent2">
                    <a:lumMod val="50000"/>
                  </a:schemeClr>
                </a:solidFill>
                <a:latin typeface="Georgia" panose="02040502050405020303" pitchFamily="18" charset="0"/>
              </a:rPr>
              <a:t>. Quale destino giuridico attende un simile contratto?</a:t>
            </a:r>
          </a:p>
          <a:p>
            <a:pPr algn="l">
              <a:spcBef>
                <a:spcPts val="600"/>
              </a:spcBef>
              <a:spcAft>
                <a:spcPts val="600"/>
              </a:spcAft>
            </a:pPr>
            <a:r>
              <a:rPr lang="it-IT" sz="2400" dirty="0">
                <a:solidFill>
                  <a:schemeClr val="accent2">
                    <a:lumMod val="50000"/>
                  </a:schemeClr>
                </a:solidFill>
                <a:latin typeface="Georgia" panose="02040502050405020303" pitchFamily="18" charset="0"/>
              </a:rPr>
              <a:t>(a) validità</a:t>
            </a:r>
          </a:p>
          <a:p>
            <a:pPr algn="l">
              <a:spcBef>
                <a:spcPts val="600"/>
              </a:spcBef>
              <a:spcAft>
                <a:spcPts val="600"/>
              </a:spcAft>
            </a:pPr>
            <a:r>
              <a:rPr lang="it-IT" sz="2400" dirty="0">
                <a:solidFill>
                  <a:schemeClr val="accent2">
                    <a:lumMod val="50000"/>
                  </a:schemeClr>
                </a:solidFill>
                <a:latin typeface="Georgia" panose="02040502050405020303" pitchFamily="18" charset="0"/>
              </a:rPr>
              <a:t>(b) nullità</a:t>
            </a:r>
          </a:p>
          <a:p>
            <a:pPr algn="l">
              <a:spcBef>
                <a:spcPts val="600"/>
              </a:spcBef>
              <a:spcAft>
                <a:spcPts val="600"/>
              </a:spcAft>
            </a:pPr>
            <a:r>
              <a:rPr lang="it-IT" sz="2400" dirty="0">
                <a:solidFill>
                  <a:schemeClr val="accent2">
                    <a:lumMod val="50000"/>
                  </a:schemeClr>
                </a:solidFill>
                <a:latin typeface="Georgia" panose="02040502050405020303" pitchFamily="18" charset="0"/>
              </a:rPr>
              <a:t>(c) annullabilità</a:t>
            </a:r>
          </a:p>
          <a:p>
            <a:pPr algn="l">
              <a:spcBef>
                <a:spcPts val="600"/>
              </a:spcBef>
              <a:spcAft>
                <a:spcPts val="600"/>
              </a:spcAft>
            </a:pPr>
            <a:r>
              <a:rPr lang="it-IT" sz="2400" dirty="0">
                <a:solidFill>
                  <a:schemeClr val="accent2">
                    <a:lumMod val="50000"/>
                  </a:schemeClr>
                </a:solidFill>
                <a:latin typeface="Georgia" panose="02040502050405020303" pitchFamily="18" charset="0"/>
              </a:rPr>
              <a:t>(d) inesistenza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8829408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u="sng" dirty="0">
                <a:solidFill>
                  <a:schemeClr val="accent2">
                    <a:lumMod val="50000"/>
                  </a:schemeClr>
                </a:solidFill>
                <a:latin typeface="Georgia" panose="02040502050405020303" pitchFamily="18" charset="0"/>
              </a:rPr>
              <a:t>(4) La forma </a:t>
            </a:r>
          </a:p>
          <a:p>
            <a:pPr algn="l">
              <a:spcBef>
                <a:spcPts val="600"/>
              </a:spcBef>
            </a:pPr>
            <a:r>
              <a:rPr lang="it-IT" sz="2400" dirty="0">
                <a:solidFill>
                  <a:schemeClr val="accent2">
                    <a:lumMod val="50000"/>
                  </a:schemeClr>
                </a:solidFill>
                <a:latin typeface="Georgia" panose="02040502050405020303" pitchFamily="18" charset="0"/>
              </a:rPr>
              <a:t>La forma dei contratti è libera. Solo eccezionalmente il legislatore può stabilire l’obbligo per le parti di ricorrere alla forma scritta o di realizzare altre formalità (come la consegna della cosa nei contratti reali).</a:t>
            </a:r>
          </a:p>
        </p:txBody>
      </p:sp>
      <p:sp>
        <p:nvSpPr>
          <p:cNvPr id="8" name="CasellaDiTesto 7"/>
          <p:cNvSpPr txBox="1"/>
          <p:nvPr/>
        </p:nvSpPr>
        <p:spPr>
          <a:xfrm>
            <a:off x="392521" y="3070612"/>
            <a:ext cx="10841536" cy="2554545"/>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1350, C.C.: “</a:t>
            </a:r>
            <a:r>
              <a:rPr lang="en-US" sz="2000" dirty="0" err="1">
                <a:solidFill>
                  <a:srgbClr val="002060"/>
                </a:solidFill>
                <a:latin typeface="Georgia" charset="0"/>
                <a:ea typeface="Georgia" charset="0"/>
                <a:cs typeface="Georgia" charset="0"/>
              </a:rPr>
              <a:t>Devono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farsi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o per </a:t>
            </a:r>
            <a:r>
              <a:rPr lang="en-US" sz="2000" dirty="0" err="1">
                <a:solidFill>
                  <a:srgbClr val="002060"/>
                </a:solidFill>
                <a:latin typeface="Georgia" charset="0"/>
                <a:ea typeface="Georgia" charset="0"/>
                <a:cs typeface="Georgia" charset="0"/>
              </a:rPr>
              <a:t>scrittura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privata</a:t>
            </a:r>
            <a:r>
              <a:rPr lang="en-US" sz="2000" dirty="0">
                <a:solidFill>
                  <a:srgbClr val="002060"/>
                </a:solidFill>
                <a:latin typeface="Georgia" charset="0"/>
                <a:ea typeface="Georgia" charset="0"/>
                <a:cs typeface="Georgia" charset="0"/>
              </a:rPr>
              <a:t>, sotto </a:t>
            </a:r>
            <a:r>
              <a:rPr lang="en-US" sz="2000" dirty="0" err="1">
                <a:solidFill>
                  <a:srgbClr val="002060"/>
                </a:solidFill>
                <a:latin typeface="Georgia" charset="0"/>
                <a:ea typeface="Georgia" charset="0"/>
                <a:cs typeface="Georgia" charset="0"/>
              </a:rPr>
              <a:t>pena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(1)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trasferiscono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proprietà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immobili</a:t>
            </a:r>
            <a:r>
              <a:rPr lang="en-US" sz="2000" dirty="0">
                <a:solidFill>
                  <a:srgbClr val="002060"/>
                </a:solidFill>
                <a:latin typeface="Georgia" charset="0"/>
                <a:ea typeface="Georgia" charset="0"/>
                <a:cs typeface="Georgia" charset="0"/>
              </a:rPr>
              <a:t>; […]</a:t>
            </a:r>
          </a:p>
          <a:p>
            <a:r>
              <a:rPr lang="en-US" sz="2000" dirty="0">
                <a:solidFill>
                  <a:srgbClr val="002060"/>
                </a:solidFill>
                <a:latin typeface="Georgia" charset="0"/>
                <a:ea typeface="Georgia" charset="0"/>
                <a:cs typeface="Georgia" charset="0"/>
              </a:rPr>
              <a:t>(8)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locazione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immobili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durata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superiore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nove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anni</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(9)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società</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associazione</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conferisce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godimento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immobili</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per un tempo </a:t>
            </a:r>
            <a:r>
              <a:rPr lang="en-US" sz="2000" dirty="0" err="1">
                <a:solidFill>
                  <a:srgbClr val="002060"/>
                </a:solidFill>
                <a:latin typeface="Georgia" charset="0"/>
                <a:ea typeface="Georgia" charset="0"/>
                <a:cs typeface="Georgia" charset="0"/>
              </a:rPr>
              <a:t>eccedente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anni</a:t>
            </a:r>
            <a:r>
              <a:rPr lang="en-US" sz="2000" dirty="0">
                <a:solidFill>
                  <a:srgbClr val="002060"/>
                </a:solidFill>
                <a:latin typeface="Georgia" charset="0"/>
                <a:ea typeface="Georgia" charset="0"/>
                <a:cs typeface="Georgia" charset="0"/>
              </a:rPr>
              <a:t> o per un tempo </a:t>
            </a:r>
            <a:r>
              <a:rPr lang="en-US" sz="2000" dirty="0" err="1">
                <a:solidFill>
                  <a:srgbClr val="002060"/>
                </a:solidFill>
                <a:latin typeface="Georgia" charset="0"/>
                <a:ea typeface="Georgia" charset="0"/>
                <a:cs typeface="Georgia" charset="0"/>
              </a:rPr>
              <a:t>indeterminato</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a:t>
            </a:r>
            <a:r>
              <a:rPr lang="en-US" sz="2000" dirty="0">
                <a:solidFill>
                  <a:srgbClr val="002060"/>
                </a:solidFill>
                <a:latin typeface="Georgia" charset="0"/>
                <a:ea typeface="Georgia" charset="0"/>
                <a:cs typeface="Georgia" charset="0"/>
              </a:rPr>
              <a:t> </a:t>
            </a:r>
          </a:p>
          <a:p>
            <a:r>
              <a:rPr lang="en-US" sz="2000" dirty="0">
                <a:solidFill>
                  <a:srgbClr val="002060"/>
                </a:solidFill>
                <a:latin typeface="Georgia" charset="0"/>
                <a:ea typeface="Georgia" charset="0"/>
                <a:cs typeface="Georgia" charset="0"/>
              </a:rPr>
              <a:t>(12) le </a:t>
            </a:r>
            <a:r>
              <a:rPr lang="en-US" sz="2000" dirty="0" err="1">
                <a:solidFill>
                  <a:srgbClr val="002060"/>
                </a:solidFill>
                <a:latin typeface="Georgia" charset="0"/>
                <a:ea typeface="Georgia" charset="0"/>
                <a:cs typeface="Georgia" charset="0"/>
              </a:rPr>
              <a:t>transazioni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oggetto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controversie</a:t>
            </a:r>
            <a:r>
              <a:rPr lang="en-US" sz="2000" dirty="0">
                <a:solidFill>
                  <a:srgbClr val="002060"/>
                </a:solidFill>
                <a:latin typeface="Georgia" charset="0"/>
                <a:ea typeface="Georgia" charset="0"/>
                <a:cs typeface="Georgia" charset="0"/>
              </a:rPr>
              <a:t> relative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rapporti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giuridici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menzionati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numeri </a:t>
            </a:r>
            <a:r>
              <a:rPr lang="en-US" sz="2000" dirty="0" err="1">
                <a:solidFill>
                  <a:srgbClr val="002060"/>
                </a:solidFill>
                <a:latin typeface="Georgia" charset="0"/>
                <a:ea typeface="Georgia" charset="0"/>
                <a:cs typeface="Georgia" charset="0"/>
              </a:rPr>
              <a:t>precedenti</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(13)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specialmente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indicati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392521" y="5688850"/>
            <a:ext cx="1084153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1351, C.C.: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preliminare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nullo</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stessa</a:t>
            </a:r>
            <a:r>
              <a:rPr lang="en-US" sz="2000" dirty="0">
                <a:solidFill>
                  <a:srgbClr val="002060"/>
                </a:solidFill>
                <a:latin typeface="Georgia" charset="0"/>
                <a:ea typeface="Georgia" charset="0"/>
                <a:cs typeface="Georgia" charset="0"/>
              </a:rPr>
              <a:t> forma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prescrive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definitivo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2671210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Il </a:t>
            </a:r>
            <a:r>
              <a:rPr lang="it-IT" sz="2400" u="sng" dirty="0">
                <a:solidFill>
                  <a:schemeClr val="accent2">
                    <a:lumMod val="50000"/>
                  </a:schemeClr>
                </a:solidFill>
                <a:latin typeface="Georgia" panose="02040502050405020303" pitchFamily="18" charset="0"/>
              </a:rPr>
              <a:t>contratto preliminare</a:t>
            </a:r>
            <a:r>
              <a:rPr lang="it-IT" sz="2400" dirty="0">
                <a:solidFill>
                  <a:schemeClr val="accent2">
                    <a:lumMod val="50000"/>
                  </a:schemeClr>
                </a:solidFill>
                <a:latin typeface="Georgia" panose="02040502050405020303" pitchFamily="18" charset="0"/>
              </a:rPr>
              <a:t>, ossia il contratto con il quale le parti si obbligano a concludere, in un secondo tempo, un contratto (c.d. </a:t>
            </a:r>
            <a:r>
              <a:rPr lang="it-IT" sz="2400" u="sng" dirty="0">
                <a:solidFill>
                  <a:schemeClr val="accent2">
                    <a:lumMod val="50000"/>
                  </a:schemeClr>
                </a:solidFill>
                <a:latin typeface="Georgia" panose="02040502050405020303" pitchFamily="18" charset="0"/>
              </a:rPr>
              <a:t>definitivo</a:t>
            </a:r>
            <a:r>
              <a:rPr lang="it-IT" sz="2400" dirty="0">
                <a:solidFill>
                  <a:schemeClr val="accent2">
                    <a:lumMod val="50000"/>
                  </a:schemeClr>
                </a:solidFill>
                <a:latin typeface="Georgia" panose="02040502050405020303" pitchFamily="18" charset="0"/>
              </a:rPr>
              <a:t>), non è integralmente regolato dal Codice Civile, che tuttavia dedica ad esso tre disposizioni: l’art. 1351, l’art. 2645bis e l’art. 2932 C.C.</a:t>
            </a:r>
          </a:p>
        </p:txBody>
      </p:sp>
      <p:sp>
        <p:nvSpPr>
          <p:cNvPr id="8" name="CasellaDiTesto 7"/>
          <p:cNvSpPr txBox="1"/>
          <p:nvPr/>
        </p:nvSpPr>
        <p:spPr>
          <a:xfrm>
            <a:off x="392521" y="3070612"/>
            <a:ext cx="9463998"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2645bis, C.C.: “I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preliminari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aventi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oggetto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conclusione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taluno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di cui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numeri 1), 2), 3) e 4) </a:t>
            </a:r>
            <a:r>
              <a:rPr lang="en-US" sz="2000" dirty="0" err="1" smtClean="0">
                <a:solidFill>
                  <a:srgbClr val="002060"/>
                </a:solidFill>
                <a:latin typeface="Georgia" charset="0"/>
                <a:ea typeface="Georgia" charset="0"/>
                <a:cs typeface="Georgia" charset="0"/>
              </a:rPr>
              <a:t>dell’articolo</a:t>
            </a:r>
            <a:r>
              <a:rPr lang="en-US" sz="2000" dirty="0" smtClean="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2643,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sottoposti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condizione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relativi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edifici</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costruire</a:t>
            </a:r>
            <a:r>
              <a:rPr lang="en-US" sz="2000" dirty="0">
                <a:solidFill>
                  <a:srgbClr val="002060"/>
                </a:solidFill>
                <a:latin typeface="Georgia" charset="0"/>
                <a:ea typeface="Georgia" charset="0"/>
                <a:cs typeface="Georgia" charset="0"/>
              </a:rPr>
              <a:t> o in </a:t>
            </a:r>
            <a:r>
              <a:rPr lang="en-US" sz="2000" dirty="0" err="1">
                <a:solidFill>
                  <a:srgbClr val="002060"/>
                </a:solidFill>
                <a:latin typeface="Georgia" charset="0"/>
                <a:ea typeface="Georgia" charset="0"/>
                <a:cs typeface="Georgia" charset="0"/>
              </a:rPr>
              <a:t>corso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costruzione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trascritti</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risultano</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o da </a:t>
            </a:r>
            <a:r>
              <a:rPr lang="en-US" sz="2000" dirty="0" err="1">
                <a:solidFill>
                  <a:srgbClr val="002060"/>
                </a:solidFill>
                <a:latin typeface="Georgia" charset="0"/>
                <a:ea typeface="Georgia" charset="0"/>
                <a:cs typeface="Georgia" charset="0"/>
              </a:rPr>
              <a:t>scrittura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privata</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sottoscrizione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autenticata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accertata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giudizialmente</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4757009"/>
            <a:ext cx="9463998"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2932, C.C.: “Se </a:t>
            </a:r>
            <a:r>
              <a:rPr lang="en-US" sz="2000" dirty="0" err="1">
                <a:solidFill>
                  <a:srgbClr val="002060"/>
                </a:solidFill>
                <a:latin typeface="Georgia" charset="0"/>
                <a:ea typeface="Georgia" charset="0"/>
                <a:cs typeface="Georgia" charset="0"/>
              </a:rPr>
              <a:t>colui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obbligato a </a:t>
            </a:r>
            <a:r>
              <a:rPr lang="en-US" sz="2000" dirty="0" err="1">
                <a:solidFill>
                  <a:srgbClr val="002060"/>
                </a:solidFill>
                <a:latin typeface="Georgia" charset="0"/>
                <a:ea typeface="Georgia" charset="0"/>
                <a:cs typeface="Georgia" charset="0"/>
              </a:rPr>
              <a:t>concludere</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adempie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l’obbligazione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l’altra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qualora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possibile</a:t>
            </a:r>
            <a:r>
              <a:rPr lang="en-US" sz="2000" dirty="0">
                <a:solidFill>
                  <a:srgbClr val="002060"/>
                </a:solidFill>
                <a:latin typeface="Georgia" charset="0"/>
                <a:ea typeface="Georgia" charset="0"/>
                <a:cs typeface="Georgia" charset="0"/>
              </a:rPr>
              <a:t> e non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escluso</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titolo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ottenere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sentenza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produca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concluso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0557613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369952"/>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p:txBody>
      </p:sp>
      <p:sp>
        <p:nvSpPr>
          <p:cNvPr id="10" name="CasellaDiTesto 9"/>
          <p:cNvSpPr txBox="1"/>
          <p:nvPr/>
        </p:nvSpPr>
        <p:spPr>
          <a:xfrm>
            <a:off x="392518" y="1257189"/>
            <a:ext cx="11189879"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a:t>
            </a:r>
            <a:r>
              <a:rPr lang="en-US" sz="2000" dirty="0" smtClean="0">
                <a:solidFill>
                  <a:srgbClr val="002060"/>
                </a:solidFill>
                <a:latin typeface="Georgia" charset="0"/>
                <a:ea typeface="Georgia" charset="0"/>
                <a:cs typeface="Georgia" charset="0"/>
              </a:rPr>
              <a:t>2657, </a:t>
            </a:r>
            <a:r>
              <a:rPr lang="en-US" sz="2000" dirty="0">
                <a:solidFill>
                  <a:srgbClr val="002060"/>
                </a:solidFill>
                <a:latin typeface="Georgia" charset="0"/>
                <a:ea typeface="Georgia" charset="0"/>
                <a:cs typeface="Georgia" charset="0"/>
              </a:rPr>
              <a:t>C.C.: </a:t>
            </a:r>
            <a:r>
              <a:rPr lang="en-US" sz="2000" dirty="0" smtClean="0">
                <a:solidFill>
                  <a:srgbClr val="002060"/>
                </a:solidFill>
                <a:latin typeface="Georgia" charset="0"/>
                <a:ea typeface="Georgia" charset="0"/>
                <a:cs typeface="Georgia" charset="0"/>
              </a:rPr>
              <a:t>“(1</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trascrizione</a:t>
            </a:r>
            <a:r>
              <a:rPr lang="en-US" sz="2000" dirty="0">
                <a:solidFill>
                  <a:srgbClr val="002060"/>
                </a:solidFill>
                <a:latin typeface="Georgia" charset="0"/>
                <a:ea typeface="Georgia" charset="0"/>
                <a:cs typeface="Georgia" charset="0"/>
              </a:rPr>
              <a:t> </a:t>
            </a:r>
            <a:r>
              <a:rPr lang="en-US" sz="2000" dirty="0" smtClean="0">
                <a:solidFill>
                  <a:srgbClr val="002060"/>
                </a:solidFill>
                <a:latin typeface="Georgia" charset="0"/>
                <a:ea typeface="Georgia" charset="0"/>
                <a:cs typeface="Georgia" charset="0"/>
              </a:rPr>
              <a:t>non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eseguire</a:t>
            </a:r>
            <a:r>
              <a:rPr lang="en-US" sz="2000" dirty="0">
                <a:solidFill>
                  <a:srgbClr val="002060"/>
                </a:solidFill>
                <a:latin typeface="Georgia" charset="0"/>
                <a:ea typeface="Georgia" charset="0"/>
                <a:cs typeface="Georgia" charset="0"/>
              </a:rPr>
              <a:t> se non in </a:t>
            </a:r>
            <a:r>
              <a:rPr lang="en-US" sz="2000" dirty="0" err="1">
                <a:solidFill>
                  <a:srgbClr val="002060"/>
                </a:solidFill>
                <a:latin typeface="Georgia" charset="0"/>
                <a:ea typeface="Georgia" charset="0"/>
                <a:cs typeface="Georgia" charset="0"/>
              </a:rPr>
              <a:t>forza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sentenza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atto</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pubblico</a:t>
            </a:r>
            <a:r>
              <a:rPr lang="en-US" sz="2000" dirty="0" smtClean="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o di </a:t>
            </a:r>
            <a:r>
              <a:rPr lang="en-US" sz="2000" dirty="0" err="1">
                <a:solidFill>
                  <a:srgbClr val="002060"/>
                </a:solidFill>
                <a:latin typeface="Georgia" charset="0"/>
                <a:ea typeface="Georgia" charset="0"/>
                <a:cs typeface="Georgia" charset="0"/>
              </a:rPr>
              <a:t>scrittura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privata</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sottoscrizione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autenticata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accertata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giudizialmente</a:t>
            </a:r>
            <a:r>
              <a:rPr lang="en-US" sz="2000" dirty="0">
                <a:solidFill>
                  <a:srgbClr val="002060"/>
                </a:solidFill>
                <a:latin typeface="Georgia" charset="0"/>
                <a:ea typeface="Georgia" charset="0"/>
                <a:cs typeface="Georgia" charset="0"/>
              </a:rPr>
              <a:t>”</a:t>
            </a:r>
          </a:p>
        </p:txBody>
      </p:sp>
      <p:sp>
        <p:nvSpPr>
          <p:cNvPr id="13" name="CasellaDiTesto 12"/>
          <p:cNvSpPr txBox="1"/>
          <p:nvPr/>
        </p:nvSpPr>
        <p:spPr>
          <a:xfrm>
            <a:off x="392518" y="1254435"/>
            <a:ext cx="11189879"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a:t>
            </a:r>
            <a:r>
              <a:rPr lang="en-US" sz="2000" dirty="0" smtClean="0">
                <a:solidFill>
                  <a:srgbClr val="002060"/>
                </a:solidFill>
                <a:latin typeface="Georgia" charset="0"/>
                <a:ea typeface="Georgia" charset="0"/>
                <a:cs typeface="Georgia" charset="0"/>
              </a:rPr>
              <a:t>2657, </a:t>
            </a:r>
            <a:r>
              <a:rPr lang="en-US" sz="2000" dirty="0">
                <a:solidFill>
                  <a:srgbClr val="002060"/>
                </a:solidFill>
                <a:latin typeface="Georgia" charset="0"/>
                <a:ea typeface="Georgia" charset="0"/>
                <a:cs typeface="Georgia" charset="0"/>
              </a:rPr>
              <a:t>C.C.: </a:t>
            </a:r>
            <a:r>
              <a:rPr lang="en-US" sz="2000" dirty="0" smtClean="0">
                <a:solidFill>
                  <a:srgbClr val="002060"/>
                </a:solidFill>
                <a:latin typeface="Georgia" charset="0"/>
                <a:ea typeface="Georgia" charset="0"/>
                <a:cs typeface="Georgia" charset="0"/>
              </a:rPr>
              <a:t>“(1</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trascrizione</a:t>
            </a:r>
            <a:r>
              <a:rPr lang="en-US" sz="2000" dirty="0">
                <a:solidFill>
                  <a:srgbClr val="002060"/>
                </a:solidFill>
                <a:latin typeface="Georgia" charset="0"/>
                <a:ea typeface="Georgia" charset="0"/>
                <a:cs typeface="Georgia" charset="0"/>
              </a:rPr>
              <a:t> </a:t>
            </a:r>
            <a:r>
              <a:rPr lang="en-US" sz="2000" dirty="0" smtClean="0">
                <a:solidFill>
                  <a:srgbClr val="002060"/>
                </a:solidFill>
                <a:latin typeface="Georgia" charset="0"/>
                <a:ea typeface="Georgia" charset="0"/>
                <a:cs typeface="Georgia" charset="0"/>
              </a:rPr>
              <a:t>non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eseguire</a:t>
            </a:r>
            <a:r>
              <a:rPr lang="en-US" sz="2000" dirty="0">
                <a:solidFill>
                  <a:srgbClr val="002060"/>
                </a:solidFill>
                <a:latin typeface="Georgia" charset="0"/>
                <a:ea typeface="Georgia" charset="0"/>
                <a:cs typeface="Georgia" charset="0"/>
              </a:rPr>
              <a:t> se non in </a:t>
            </a:r>
            <a:r>
              <a:rPr lang="en-US" sz="2000" dirty="0" err="1">
                <a:solidFill>
                  <a:srgbClr val="002060"/>
                </a:solidFill>
                <a:latin typeface="Georgia" charset="0"/>
                <a:ea typeface="Georgia" charset="0"/>
                <a:cs typeface="Georgia" charset="0"/>
              </a:rPr>
              <a:t>forza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sentenza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atto</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pubblico</a:t>
            </a:r>
            <a:r>
              <a:rPr lang="en-US" sz="2000" dirty="0" smtClean="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o di </a:t>
            </a:r>
            <a:r>
              <a:rPr lang="en-US" sz="2000" dirty="0" err="1">
                <a:solidFill>
                  <a:srgbClr val="002060"/>
                </a:solidFill>
                <a:latin typeface="Georgia" charset="0"/>
                <a:ea typeface="Georgia" charset="0"/>
                <a:cs typeface="Georgia" charset="0"/>
              </a:rPr>
              <a:t>scrittura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privata</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sottoscrizione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autenticata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accertata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giudizialmente</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18" y="2030984"/>
            <a:ext cx="11189879"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2699, C.C.: “</a:t>
            </a:r>
            <a:r>
              <a:rPr lang="en-US" sz="2000" dirty="0" err="1">
                <a:solidFill>
                  <a:srgbClr val="002060"/>
                </a:solidFill>
                <a:latin typeface="Georgia" charset="0"/>
                <a:ea typeface="Georgia" charset="0"/>
                <a:cs typeface="Georgia" charset="0"/>
              </a:rPr>
              <a:t>L’atto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documento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redatto</a:t>
            </a:r>
            <a:r>
              <a:rPr lang="en-US" sz="2000" dirty="0">
                <a:solidFill>
                  <a:srgbClr val="002060"/>
                </a:solidFill>
                <a:latin typeface="Georgia" charset="0"/>
                <a:ea typeface="Georgia" charset="0"/>
                <a:cs typeface="Georgia" charset="0"/>
              </a:rPr>
              <a:t>, con le </a:t>
            </a:r>
            <a:r>
              <a:rPr lang="en-US" sz="2000" dirty="0" err="1">
                <a:solidFill>
                  <a:srgbClr val="002060"/>
                </a:solidFill>
                <a:latin typeface="Georgia" charset="0"/>
                <a:ea typeface="Georgia" charset="0"/>
                <a:cs typeface="Georgia" charset="0"/>
              </a:rPr>
              <a:t>richieste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formalità</a:t>
            </a:r>
            <a:r>
              <a:rPr lang="en-US" sz="2000" dirty="0">
                <a:solidFill>
                  <a:srgbClr val="002060"/>
                </a:solidFill>
                <a:latin typeface="Georgia" charset="0"/>
                <a:ea typeface="Georgia" charset="0"/>
                <a:cs typeface="Georgia" charset="0"/>
              </a:rPr>
              <a:t>, da un </a:t>
            </a:r>
            <a:r>
              <a:rPr lang="en-US" sz="2000" dirty="0" err="1">
                <a:solidFill>
                  <a:srgbClr val="002060"/>
                </a:solidFill>
                <a:latin typeface="Georgia" charset="0"/>
                <a:ea typeface="Georgia" charset="0"/>
                <a:cs typeface="Georgia" charset="0"/>
              </a:rPr>
              <a:t>notaio</a:t>
            </a:r>
            <a:r>
              <a:rPr lang="en-US" sz="2000" dirty="0">
                <a:solidFill>
                  <a:srgbClr val="002060"/>
                </a:solidFill>
                <a:latin typeface="Georgia" charset="0"/>
                <a:ea typeface="Georgia" charset="0"/>
                <a:cs typeface="Georgia" charset="0"/>
              </a:rPr>
              <a:t> o da </a:t>
            </a:r>
            <a:r>
              <a:rPr lang="en-US" sz="2000" dirty="0" err="1">
                <a:solidFill>
                  <a:srgbClr val="002060"/>
                </a:solidFill>
                <a:latin typeface="Georgia" charset="0"/>
                <a:ea typeface="Georgia" charset="0"/>
                <a:cs typeface="Georgia" charset="0"/>
              </a:rPr>
              <a:t>altro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ufficiale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autorizzato</a:t>
            </a:r>
            <a:r>
              <a:rPr lang="en-US" sz="2000" dirty="0">
                <a:solidFill>
                  <a:srgbClr val="002060"/>
                </a:solidFill>
                <a:latin typeface="Georgia" charset="0"/>
                <a:ea typeface="Georgia" charset="0"/>
                <a:cs typeface="Georgia" charset="0"/>
              </a:rPr>
              <a:t> ad </a:t>
            </a:r>
            <a:r>
              <a:rPr lang="en-US" sz="2000" dirty="0" err="1">
                <a:solidFill>
                  <a:srgbClr val="002060"/>
                </a:solidFill>
                <a:latin typeface="Georgia" charset="0"/>
                <a:ea typeface="Georgia" charset="0"/>
                <a:cs typeface="Georgia" charset="0"/>
              </a:rPr>
              <a:t>attribuirgli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fede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luogo</a:t>
            </a:r>
            <a:r>
              <a:rPr lang="en-US" sz="2000" dirty="0">
                <a:solidFill>
                  <a:srgbClr val="002060"/>
                </a:solidFill>
                <a:latin typeface="Georgia" charset="0"/>
                <a:ea typeface="Georgia" charset="0"/>
                <a:cs typeface="Georgia" charset="0"/>
              </a:rPr>
              <a:t> dove </a:t>
            </a:r>
            <a:r>
              <a:rPr lang="en-US" sz="2000" dirty="0" err="1">
                <a:solidFill>
                  <a:srgbClr val="002060"/>
                </a:solidFill>
                <a:latin typeface="Georgia" charset="0"/>
                <a:ea typeface="Georgia" charset="0"/>
                <a:cs typeface="Georgia" charset="0"/>
              </a:rPr>
              <a:t>l’atto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formato</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16" y="2784978"/>
            <a:ext cx="11189879"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2700, C.C.: “</a:t>
            </a:r>
            <a:r>
              <a:rPr lang="en-US" sz="2000" dirty="0" err="1">
                <a:solidFill>
                  <a:srgbClr val="002060"/>
                </a:solidFill>
                <a:latin typeface="Georgia" charset="0"/>
                <a:ea typeface="Georgia" charset="0"/>
                <a:cs typeface="Georgia" charset="0"/>
              </a:rPr>
              <a:t>L’atto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fa </a:t>
            </a:r>
            <a:r>
              <a:rPr lang="en-US" sz="2000" dirty="0" err="1">
                <a:solidFill>
                  <a:srgbClr val="002060"/>
                </a:solidFill>
                <a:latin typeface="Georgia" charset="0"/>
                <a:ea typeface="Georgia" charset="0"/>
                <a:cs typeface="Georgia" charset="0"/>
              </a:rPr>
              <a:t>piena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fino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querela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falso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provenienza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documento</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ufficiale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lo ha </a:t>
            </a:r>
            <a:r>
              <a:rPr lang="en-US" sz="2000" dirty="0" err="1">
                <a:solidFill>
                  <a:srgbClr val="002060"/>
                </a:solidFill>
                <a:latin typeface="Georgia" charset="0"/>
                <a:ea typeface="Georgia" charset="0"/>
                <a:cs typeface="Georgia" charset="0"/>
              </a:rPr>
              <a:t>formato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nonché</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dichiarazioni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ufficiale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attesta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avvenuti</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presenza</a:t>
            </a:r>
            <a:r>
              <a:rPr lang="en-US" sz="2000" dirty="0">
                <a:solidFill>
                  <a:srgbClr val="002060"/>
                </a:solidFill>
                <a:latin typeface="Georgia" charset="0"/>
                <a:ea typeface="Georgia" charset="0"/>
                <a:cs typeface="Georgia" charset="0"/>
              </a:rPr>
              <a:t> o da </a:t>
            </a:r>
            <a:r>
              <a:rPr lang="en-US" sz="2000" dirty="0" err="1">
                <a:solidFill>
                  <a:srgbClr val="002060"/>
                </a:solidFill>
                <a:latin typeface="Georgia" charset="0"/>
                <a:ea typeface="Georgia" charset="0"/>
                <a:cs typeface="Georgia" charset="0"/>
              </a:rPr>
              <a:t>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compiuti</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16" y="3857024"/>
            <a:ext cx="11189879"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2702, C.C.: “La </a:t>
            </a:r>
            <a:r>
              <a:rPr lang="en-US" sz="2000" dirty="0" err="1">
                <a:solidFill>
                  <a:srgbClr val="002060"/>
                </a:solidFill>
                <a:latin typeface="Georgia" charset="0"/>
                <a:ea typeface="Georgia" charset="0"/>
                <a:cs typeface="Georgia" charset="0"/>
              </a:rPr>
              <a:t>scrittura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privata</a:t>
            </a:r>
            <a:r>
              <a:rPr lang="en-US" sz="2000" dirty="0">
                <a:solidFill>
                  <a:srgbClr val="002060"/>
                </a:solidFill>
                <a:latin typeface="Georgia" charset="0"/>
                <a:ea typeface="Georgia" charset="0"/>
                <a:cs typeface="Georgia" charset="0"/>
              </a:rPr>
              <a:t> fa </a:t>
            </a:r>
            <a:r>
              <a:rPr lang="en-US" sz="2000" dirty="0" err="1">
                <a:solidFill>
                  <a:srgbClr val="002060"/>
                </a:solidFill>
                <a:latin typeface="Georgia" charset="0"/>
                <a:ea typeface="Georgia" charset="0"/>
                <a:cs typeface="Georgia" charset="0"/>
              </a:rPr>
              <a:t>piena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fino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querela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falso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provenienza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dichiarazioni</a:t>
            </a:r>
            <a:r>
              <a:rPr lang="en-US" sz="2000" dirty="0">
                <a:solidFill>
                  <a:srgbClr val="002060"/>
                </a:solidFill>
                <a:latin typeface="Georgia" charset="0"/>
                <a:ea typeface="Georgia" charset="0"/>
                <a:cs typeface="Georgia" charset="0"/>
              </a:rPr>
              <a:t> da chi </a:t>
            </a:r>
            <a:r>
              <a:rPr lang="en-US" sz="2000" dirty="0" err="1">
                <a:solidFill>
                  <a:srgbClr val="002060"/>
                </a:solidFill>
                <a:latin typeface="Georgia" charset="0"/>
                <a:ea typeface="Georgia" charset="0"/>
                <a:cs typeface="Georgia" charset="0"/>
              </a:rPr>
              <a:t>l’ha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sottoscritta</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colui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quale la </a:t>
            </a:r>
            <a:r>
              <a:rPr lang="en-US" sz="2000" dirty="0" err="1">
                <a:solidFill>
                  <a:srgbClr val="002060"/>
                </a:solidFill>
                <a:latin typeface="Georgia" charset="0"/>
                <a:ea typeface="Georgia" charset="0"/>
                <a:cs typeface="Georgia" charset="0"/>
              </a:rPr>
              <a:t>scrittura</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prodotta</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riconosce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sottoscrizione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questa</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legalmente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considerata</a:t>
            </a:r>
            <a:r>
              <a:rPr lang="en-US" sz="2000" dirty="0">
                <a:solidFill>
                  <a:srgbClr val="002060"/>
                </a:solidFill>
                <a:latin typeface="Georgia" charset="0"/>
                <a:ea typeface="Georgia" charset="0"/>
                <a:cs typeface="Georgia" charset="0"/>
              </a:rPr>
              <a:t> come </a:t>
            </a:r>
            <a:r>
              <a:rPr lang="en-US" sz="2000" dirty="0" err="1">
                <a:solidFill>
                  <a:srgbClr val="002060"/>
                </a:solidFill>
                <a:latin typeface="Georgia" charset="0"/>
                <a:ea typeface="Georgia" charset="0"/>
                <a:cs typeface="Georgia" charset="0"/>
              </a:rPr>
              <a:t>riconosciuta</a:t>
            </a:r>
            <a:r>
              <a:rPr lang="en-US" sz="2000" dirty="0">
                <a:solidFill>
                  <a:srgbClr val="002060"/>
                </a:solidFill>
                <a:latin typeface="Georgia" charset="0"/>
                <a:ea typeface="Georgia" charset="0"/>
                <a:cs typeface="Georgia" charset="0"/>
              </a:rPr>
              <a:t>”</a:t>
            </a:r>
          </a:p>
        </p:txBody>
      </p:sp>
      <p:sp>
        <p:nvSpPr>
          <p:cNvPr id="11" name="CasellaDiTesto 10"/>
          <p:cNvSpPr txBox="1"/>
          <p:nvPr/>
        </p:nvSpPr>
        <p:spPr>
          <a:xfrm>
            <a:off x="392518" y="4918795"/>
            <a:ext cx="11189879"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a:t>
            </a:r>
            <a:r>
              <a:rPr lang="en-US" sz="2000" dirty="0" smtClean="0">
                <a:solidFill>
                  <a:srgbClr val="002060"/>
                </a:solidFill>
                <a:latin typeface="Georgia" charset="0"/>
                <a:ea typeface="Georgia" charset="0"/>
                <a:cs typeface="Georgia" charset="0"/>
              </a:rPr>
              <a:t>2703, </a:t>
            </a:r>
            <a:r>
              <a:rPr lang="en-US" sz="2000" dirty="0">
                <a:solidFill>
                  <a:srgbClr val="002060"/>
                </a:solidFill>
                <a:latin typeface="Georgia" charset="0"/>
                <a:ea typeface="Georgia" charset="0"/>
                <a:cs typeface="Georgia" charset="0"/>
              </a:rPr>
              <a:t>C.C.: </a:t>
            </a:r>
            <a:r>
              <a:rPr lang="en-US" sz="2000" dirty="0" smtClean="0">
                <a:solidFill>
                  <a:srgbClr val="002060"/>
                </a:solidFill>
                <a:latin typeface="Georgia" charset="0"/>
                <a:ea typeface="Georgia" charset="0"/>
                <a:cs typeface="Georgia" charset="0"/>
              </a:rPr>
              <a:t>“(1) Si </a:t>
            </a:r>
            <a:r>
              <a:rPr lang="en-US" sz="2000" dirty="0">
                <a:solidFill>
                  <a:srgbClr val="002060"/>
                </a:solidFill>
                <a:latin typeface="Georgia" charset="0"/>
                <a:ea typeface="Georgia" charset="0"/>
                <a:cs typeface="Georgia" charset="0"/>
              </a:rPr>
              <a:t>ha per </a:t>
            </a:r>
            <a:r>
              <a:rPr lang="en-US" sz="2000" dirty="0" err="1">
                <a:solidFill>
                  <a:srgbClr val="002060"/>
                </a:solidFill>
                <a:latin typeface="Georgia" charset="0"/>
                <a:ea typeface="Georgia" charset="0"/>
                <a:cs typeface="Georgia" charset="0"/>
              </a:rPr>
              <a:t>riconosciuta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sottoscrizione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autenticata</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notaio</a:t>
            </a:r>
            <a:r>
              <a:rPr lang="en-US" sz="2000" dirty="0">
                <a:solidFill>
                  <a:srgbClr val="002060"/>
                </a:solidFill>
                <a:latin typeface="Georgia" charset="0"/>
                <a:ea typeface="Georgia" charset="0"/>
                <a:cs typeface="Georgia" charset="0"/>
              </a:rPr>
              <a:t> o da </a:t>
            </a:r>
            <a:r>
              <a:rPr lang="en-US" sz="2000" dirty="0" err="1">
                <a:solidFill>
                  <a:srgbClr val="002060"/>
                </a:solidFill>
                <a:latin typeface="Georgia" charset="0"/>
                <a:ea typeface="Georgia" charset="0"/>
                <a:cs typeface="Georgia" charset="0"/>
              </a:rPr>
              <a:t>altro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ufficiale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ciò</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autorizzato</a:t>
            </a:r>
            <a:r>
              <a:rPr lang="en-US" sz="2000" dirty="0" smtClean="0">
                <a:solidFill>
                  <a:srgbClr val="002060"/>
                </a:solidFill>
                <a:latin typeface="Georgia" charset="0"/>
                <a:ea typeface="Georgia" charset="0"/>
                <a:cs typeface="Georgia" charset="0"/>
              </a:rPr>
              <a:t>.</a:t>
            </a:r>
          </a:p>
          <a:p>
            <a:r>
              <a:rPr lang="en-US" sz="2000" dirty="0" smtClean="0">
                <a:solidFill>
                  <a:srgbClr val="002060"/>
                </a:solidFill>
                <a:latin typeface="Georgia" charset="0"/>
                <a:ea typeface="Georgia" charset="0"/>
                <a:cs typeface="Georgia" charset="0"/>
              </a:rPr>
              <a:t>(2) </a:t>
            </a:r>
            <a:r>
              <a:rPr lang="en-US" sz="2000" dirty="0" err="1" smtClean="0">
                <a:solidFill>
                  <a:srgbClr val="002060"/>
                </a:solidFill>
                <a:latin typeface="Georgia" charset="0"/>
                <a:ea typeface="Georgia" charset="0"/>
                <a:cs typeface="Georgia" charset="0"/>
              </a:rPr>
              <a:t>L’autenticazione</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consiste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nell'attestazione</a:t>
            </a:r>
            <a:r>
              <a:rPr lang="en-US" sz="2000" dirty="0">
                <a:solidFill>
                  <a:srgbClr val="002060"/>
                </a:solidFill>
                <a:latin typeface="Georgia" charset="0"/>
                <a:ea typeface="Georgia" charset="0"/>
                <a:cs typeface="Georgia" charset="0"/>
              </a:rPr>
              <a:t> da parte del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ufficiale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sottoscrizione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apposta</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presenza</a:t>
            </a:r>
            <a:r>
              <a:rPr lang="en-US" sz="2000" dirty="0">
                <a:solidFill>
                  <a:srgbClr val="002060"/>
                </a:solidFill>
                <a:latin typeface="Georgia" charset="0"/>
                <a:ea typeface="Georgia" charset="0"/>
                <a:cs typeface="Georgia" charset="0"/>
              </a:rPr>
              <a:t>. Il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ufficiale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previamente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accertare</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l’identità</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persona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sottoscrive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3165624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369952"/>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p:txBody>
      </p:sp>
      <p:sp>
        <p:nvSpPr>
          <p:cNvPr id="10" name="Segnaposto contenuto 2"/>
          <p:cNvSpPr txBox="1">
            <a:spLocks/>
          </p:cNvSpPr>
          <p:nvPr/>
        </p:nvSpPr>
        <p:spPr>
          <a:xfrm>
            <a:off x="392523" y="1417453"/>
            <a:ext cx="10188391"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Le regole appena viste valgono quando la forma scritta è prescritta dalla legge a pena di nullità del contratto.</a:t>
            </a:r>
          </a:p>
          <a:p>
            <a:pPr algn="l">
              <a:spcBef>
                <a:spcPts val="600"/>
              </a:spcBef>
            </a:pPr>
            <a:r>
              <a:rPr lang="it-IT" sz="2400" dirty="0">
                <a:solidFill>
                  <a:schemeClr val="accent2">
                    <a:lumMod val="50000"/>
                  </a:schemeClr>
                </a:solidFill>
                <a:latin typeface="Georgia" panose="02040502050405020303" pitchFamily="18" charset="0"/>
              </a:rPr>
              <a:t>In altri casi, la legge impone di concludere il contratto in una data forma, ma non al fine di renderlo valido, bensì al fine di impedire alle parti di darne prova in modi diversi.</a:t>
            </a:r>
          </a:p>
        </p:txBody>
      </p:sp>
      <p:sp>
        <p:nvSpPr>
          <p:cNvPr id="11" name="CasellaDiTesto 10"/>
          <p:cNvSpPr txBox="1"/>
          <p:nvPr/>
        </p:nvSpPr>
        <p:spPr>
          <a:xfrm>
            <a:off x="392521" y="3438748"/>
            <a:ext cx="10437775"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1965, C.C.: “1. La </a:t>
            </a:r>
            <a:r>
              <a:rPr lang="en-US" sz="2000" dirty="0" err="1">
                <a:solidFill>
                  <a:srgbClr val="002060"/>
                </a:solidFill>
                <a:latin typeface="Georgia" charset="0"/>
                <a:ea typeface="Georgia" charset="0"/>
                <a:cs typeface="Georgia" charset="0"/>
              </a:rPr>
              <a:t>transazione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col quale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facendosi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reciproche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concessioni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pongono</a:t>
            </a:r>
            <a:r>
              <a:rPr lang="en-US" sz="2000" dirty="0">
                <a:solidFill>
                  <a:srgbClr val="002060"/>
                </a:solidFill>
                <a:latin typeface="Georgia" charset="0"/>
                <a:ea typeface="Georgia" charset="0"/>
                <a:cs typeface="Georgia" charset="0"/>
              </a:rPr>
              <a:t> fine a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lite </a:t>
            </a:r>
            <a:r>
              <a:rPr lang="en-US" sz="2000" dirty="0" err="1">
                <a:solidFill>
                  <a:srgbClr val="002060"/>
                </a:solidFill>
                <a:latin typeface="Georgia" charset="0"/>
                <a:ea typeface="Georgia" charset="0"/>
                <a:cs typeface="Georgia" charset="0"/>
              </a:rPr>
              <a:t>già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incominciata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prevengono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lite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sorgere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a:t>
            </a:r>
          </a:p>
        </p:txBody>
      </p:sp>
      <p:sp>
        <p:nvSpPr>
          <p:cNvPr id="12" name="CasellaDiTesto 11"/>
          <p:cNvSpPr txBox="1"/>
          <p:nvPr/>
        </p:nvSpPr>
        <p:spPr>
          <a:xfrm>
            <a:off x="392521" y="4592298"/>
            <a:ext cx="10437775"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1967, C.C.: “La </a:t>
            </a:r>
            <a:r>
              <a:rPr lang="en-US" sz="2000" dirty="0" err="1">
                <a:solidFill>
                  <a:srgbClr val="002060"/>
                </a:solidFill>
                <a:latin typeface="Georgia" charset="0"/>
                <a:ea typeface="Georgia" charset="0"/>
                <a:cs typeface="Georgia" charset="0"/>
              </a:rPr>
              <a:t>transazione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provata</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iscritto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fermo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disposto</a:t>
            </a:r>
            <a:r>
              <a:rPr lang="en-US" sz="2000" dirty="0">
                <a:solidFill>
                  <a:srgbClr val="002060"/>
                </a:solidFill>
                <a:latin typeface="Georgia" charset="0"/>
                <a:ea typeface="Georgia" charset="0"/>
                <a:cs typeface="Georgia" charset="0"/>
              </a:rPr>
              <a:t> del n. 12 </a:t>
            </a:r>
            <a:r>
              <a:rPr lang="en-US" sz="2000" dirty="0" err="1" smtClean="0">
                <a:solidFill>
                  <a:srgbClr val="002060"/>
                </a:solidFill>
                <a:latin typeface="Georgia" charset="0"/>
                <a:ea typeface="Georgia" charset="0"/>
                <a:cs typeface="Georgia" charset="0"/>
              </a:rPr>
              <a:t>dell’articolo</a:t>
            </a:r>
            <a:r>
              <a:rPr lang="en-US" sz="2000" dirty="0" smtClean="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1350”</a:t>
            </a:r>
          </a:p>
        </p:txBody>
      </p:sp>
    </p:spTree>
    <p:extLst>
      <p:ext uri="{BB962C8B-B14F-4D97-AF65-F5344CB8AC3E}">
        <p14:creationId xmlns:p14="http://schemas.microsoft.com/office/powerpoint/2010/main" val="114803630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1" y="1369952"/>
            <a:ext cx="966587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Come si fa distinguere se una data forma è imposta per la validità o la forma di un contratto?</a:t>
            </a:r>
          </a:p>
          <a:p>
            <a:pPr algn="l">
              <a:spcBef>
                <a:spcPts val="600"/>
              </a:spcBef>
            </a:pPr>
            <a:r>
              <a:rPr lang="it-IT" sz="2400" dirty="0">
                <a:solidFill>
                  <a:schemeClr val="accent2">
                    <a:lumMod val="50000"/>
                  </a:schemeClr>
                </a:solidFill>
                <a:latin typeface="Georgia" panose="02040502050405020303" pitchFamily="18" charset="0"/>
              </a:rPr>
              <a:t>Alle volte lo dice il legislatore. </a:t>
            </a:r>
            <a:endParaRPr lang="it-IT" sz="2400" dirty="0" smtClean="0">
              <a:solidFill>
                <a:schemeClr val="accent2">
                  <a:lumMod val="50000"/>
                </a:schemeClr>
              </a:solidFill>
              <a:latin typeface="Georgia" panose="02040502050405020303" pitchFamily="18" charset="0"/>
            </a:endParaRPr>
          </a:p>
          <a:p>
            <a:pPr algn="l">
              <a:spcBef>
                <a:spcPts val="600"/>
              </a:spcBef>
            </a:pPr>
            <a:r>
              <a:rPr lang="it-IT" sz="2400" dirty="0" smtClean="0">
                <a:solidFill>
                  <a:schemeClr val="accent2">
                    <a:lumMod val="50000"/>
                  </a:schemeClr>
                </a:solidFill>
                <a:latin typeface="Georgia" panose="02040502050405020303" pitchFamily="18" charset="0"/>
              </a:rPr>
              <a:t>Quando </a:t>
            </a:r>
            <a:r>
              <a:rPr lang="it-IT" sz="2400" dirty="0">
                <a:solidFill>
                  <a:schemeClr val="accent2">
                    <a:lumMod val="50000"/>
                  </a:schemeClr>
                </a:solidFill>
                <a:latin typeface="Georgia" panose="02040502050405020303" pitchFamily="18" charset="0"/>
              </a:rPr>
              <a:t>il legislatore è silente? Dall’art. 1352 C.C. (che di per sé si occupa di forma volontaria), dottrina e giurisprudenza deducono che la forma, se menzionata dalla legge, sia imposta a fini di validità.</a:t>
            </a:r>
          </a:p>
        </p:txBody>
      </p:sp>
      <p:sp>
        <p:nvSpPr>
          <p:cNvPr id="10" name="Segnaposto contenuto 2"/>
          <p:cNvSpPr txBox="1">
            <a:spLocks/>
          </p:cNvSpPr>
          <p:nvPr/>
        </p:nvSpPr>
        <p:spPr>
          <a:xfrm>
            <a:off x="392523" y="1417453"/>
            <a:ext cx="10188391"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endParaRPr lang="it-IT" sz="2400" dirty="0">
              <a:solidFill>
                <a:schemeClr val="accent2">
                  <a:lumMod val="50000"/>
                </a:schemeClr>
              </a:solidFill>
              <a:latin typeface="Georgia" panose="02040502050405020303" pitchFamily="18" charset="0"/>
            </a:endParaRPr>
          </a:p>
        </p:txBody>
      </p:sp>
      <p:sp>
        <p:nvSpPr>
          <p:cNvPr id="11" name="CasellaDiTesto 10"/>
          <p:cNvSpPr txBox="1"/>
          <p:nvPr/>
        </p:nvSpPr>
        <p:spPr>
          <a:xfrm>
            <a:off x="392521" y="3900418"/>
            <a:ext cx="9202741"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1352, C.C.: “Se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convenuto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iscritto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adottare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determinata</a:t>
            </a:r>
            <a:r>
              <a:rPr lang="en-US" sz="2000" dirty="0">
                <a:solidFill>
                  <a:srgbClr val="002060"/>
                </a:solidFill>
                <a:latin typeface="Georgia" charset="0"/>
                <a:ea typeface="Georgia" charset="0"/>
                <a:cs typeface="Georgia" charset="0"/>
              </a:rPr>
              <a:t> forma per la </a:t>
            </a:r>
            <a:r>
              <a:rPr lang="en-US" sz="2000" dirty="0" err="1">
                <a:solidFill>
                  <a:srgbClr val="002060"/>
                </a:solidFill>
                <a:latin typeface="Georgia" charset="0"/>
                <a:ea typeface="Georgia" charset="0"/>
                <a:cs typeface="Georgia" charset="0"/>
              </a:rPr>
              <a:t>futura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conclusione</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presume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forma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voluta</a:t>
            </a:r>
            <a:r>
              <a:rPr lang="en-US" sz="2000" dirty="0">
                <a:solidFill>
                  <a:srgbClr val="002060"/>
                </a:solidFill>
                <a:latin typeface="Georgia" charset="0"/>
                <a:ea typeface="Georgia" charset="0"/>
                <a:cs typeface="Georgia" charset="0"/>
              </a:rPr>
              <a:t> per la </a:t>
            </a:r>
            <a:r>
              <a:rPr lang="en-US" sz="2000" dirty="0" err="1">
                <a:solidFill>
                  <a:srgbClr val="002060"/>
                </a:solidFill>
                <a:latin typeface="Georgia" charset="0"/>
                <a:ea typeface="Georgia" charset="0"/>
                <a:cs typeface="Georgia" charset="0"/>
              </a:rPr>
              <a:t>validità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questo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05305987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Devono farsi per iscritto:</a:t>
            </a:r>
          </a:p>
          <a:p>
            <a:pPr algn="l">
              <a:spcBef>
                <a:spcPts val="600"/>
              </a:spcBef>
              <a:spcAft>
                <a:spcPts val="600"/>
              </a:spcAft>
            </a:pPr>
            <a:r>
              <a:rPr lang="it-IT" sz="2400" dirty="0">
                <a:solidFill>
                  <a:schemeClr val="accent2">
                    <a:lumMod val="50000"/>
                  </a:schemeClr>
                </a:solidFill>
                <a:latin typeface="Georgia" panose="02040502050405020303" pitchFamily="18" charset="0"/>
              </a:rPr>
              <a:t>(a) indistintamente, tutti i contratti</a:t>
            </a:r>
          </a:p>
          <a:p>
            <a:pPr algn="l">
              <a:spcBef>
                <a:spcPts val="600"/>
              </a:spcBef>
              <a:spcAft>
                <a:spcPts val="600"/>
              </a:spcAft>
            </a:pPr>
            <a:r>
              <a:rPr lang="it-IT" sz="2400" dirty="0">
                <a:solidFill>
                  <a:schemeClr val="accent2">
                    <a:lumMod val="50000"/>
                  </a:schemeClr>
                </a:solidFill>
                <a:latin typeface="Georgia" panose="02040502050405020303" pitchFamily="18" charset="0"/>
              </a:rPr>
              <a:t>(b) i contratti che trasferiscono, costituiscono o estinguono diritti reali su beni immobili</a:t>
            </a:r>
          </a:p>
          <a:p>
            <a:pPr algn="l">
              <a:spcBef>
                <a:spcPts val="600"/>
              </a:spcBef>
              <a:spcAft>
                <a:spcPts val="600"/>
              </a:spcAft>
            </a:pPr>
            <a:r>
              <a:rPr lang="it-IT" sz="2400" dirty="0">
                <a:solidFill>
                  <a:schemeClr val="accent2">
                    <a:lumMod val="50000"/>
                  </a:schemeClr>
                </a:solidFill>
                <a:latin typeface="Georgia" panose="02040502050405020303" pitchFamily="18" charset="0"/>
              </a:rPr>
              <a:t>(c) i contratti di durata </a:t>
            </a:r>
            <a:r>
              <a:rPr lang="it-IT" sz="2400" dirty="0" err="1">
                <a:solidFill>
                  <a:schemeClr val="accent2">
                    <a:lumMod val="50000"/>
                  </a:schemeClr>
                </a:solidFill>
                <a:latin typeface="Georgia" panose="02040502050405020303" pitchFamily="18" charset="0"/>
              </a:rPr>
              <a:t>ultraquinquennale</a:t>
            </a: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(d) tutti i contratti tipici</a:t>
            </a:r>
          </a:p>
        </p:txBody>
      </p:sp>
    </p:spTree>
    <p:extLst>
      <p:ext uri="{BB962C8B-B14F-4D97-AF65-F5344CB8AC3E}">
        <p14:creationId xmlns:p14="http://schemas.microsoft.com/office/powerpoint/2010/main" val="1004551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48774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Il contratto preliminare:</a:t>
            </a:r>
          </a:p>
          <a:p>
            <a:pPr algn="l">
              <a:spcBef>
                <a:spcPts val="600"/>
              </a:spcBef>
              <a:spcAft>
                <a:spcPts val="600"/>
              </a:spcAft>
            </a:pPr>
            <a:r>
              <a:rPr lang="it-IT" sz="2400" dirty="0">
                <a:solidFill>
                  <a:schemeClr val="accent2">
                    <a:lumMod val="50000"/>
                  </a:schemeClr>
                </a:solidFill>
                <a:latin typeface="Georgia" panose="02040502050405020303" pitchFamily="18" charset="0"/>
              </a:rPr>
              <a:t>(a) ha sempre efficacia reale</a:t>
            </a:r>
          </a:p>
          <a:p>
            <a:pPr algn="l">
              <a:spcBef>
                <a:spcPts val="600"/>
              </a:spcBef>
              <a:spcAft>
                <a:spcPts val="600"/>
              </a:spcAft>
            </a:pPr>
            <a:r>
              <a:rPr lang="it-IT" sz="2400" dirty="0">
                <a:solidFill>
                  <a:schemeClr val="accent2">
                    <a:lumMod val="50000"/>
                  </a:schemeClr>
                </a:solidFill>
                <a:latin typeface="Georgia" panose="02040502050405020303" pitchFamily="18" charset="0"/>
              </a:rPr>
              <a:t>(b) può avere sia efficacia obbligatoria che reale</a:t>
            </a:r>
          </a:p>
          <a:p>
            <a:pPr algn="l">
              <a:spcBef>
                <a:spcPts val="600"/>
              </a:spcBef>
              <a:spcAft>
                <a:spcPts val="600"/>
              </a:spcAft>
            </a:pPr>
            <a:r>
              <a:rPr lang="it-IT" sz="2400" dirty="0">
                <a:solidFill>
                  <a:schemeClr val="accent2">
                    <a:lumMod val="50000"/>
                  </a:schemeClr>
                </a:solidFill>
                <a:latin typeface="Georgia" panose="02040502050405020303" pitchFamily="18" charset="0"/>
              </a:rPr>
              <a:t>(c) ha solo efficacia obbligatoria, avendo per oggetto la stipula del definitivo</a:t>
            </a:r>
          </a:p>
          <a:p>
            <a:pPr algn="l">
              <a:spcBef>
                <a:spcPts val="600"/>
              </a:spcBef>
              <a:spcAft>
                <a:spcPts val="600"/>
              </a:spcAft>
            </a:pPr>
            <a:r>
              <a:rPr lang="it-IT" sz="2400" dirty="0">
                <a:solidFill>
                  <a:schemeClr val="accent2">
                    <a:lumMod val="50000"/>
                  </a:schemeClr>
                </a:solidFill>
                <a:latin typeface="Georgia" panose="02040502050405020303" pitchFamily="18" charset="0"/>
              </a:rPr>
              <a:t>(d) nessuna delle risposte precedenti, si tratta di un vincolo unilaterale</a:t>
            </a:r>
          </a:p>
          <a:p>
            <a:pPr algn="l">
              <a:spcBef>
                <a:spcPts val="600"/>
              </a:spcBef>
              <a:spcAft>
                <a:spcPts val="600"/>
              </a:spcAft>
            </a:pPr>
            <a:endParaRPr lang="it-IT" sz="2400" b="1"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331246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Esistono plurime classificazioni dei contratti </a:t>
            </a:r>
            <a:r>
              <a:rPr lang="mr-IN" sz="2400" dirty="0">
                <a:solidFill>
                  <a:schemeClr val="accent2">
                    <a:lumMod val="50000"/>
                  </a:schemeClr>
                </a:solidFill>
                <a:latin typeface="Georgia" panose="02040502050405020303" pitchFamily="18" charset="0"/>
              </a:rPr>
              <a:t>–</a:t>
            </a:r>
            <a:r>
              <a:rPr lang="it-IT" sz="2400" dirty="0">
                <a:solidFill>
                  <a:schemeClr val="accent2">
                    <a:lumMod val="50000"/>
                  </a:schemeClr>
                </a:solidFill>
                <a:latin typeface="Georgia" panose="02040502050405020303" pitchFamily="18" charset="0"/>
              </a:rPr>
              <a:t> ad esempio a seconda: (1) del modo in cui essi si formano, (2) del numero delle loro parti, oppure (3) del loro contenuto. Ogni categoria a sua volta si articola in plurime sotto-distinzioni.</a:t>
            </a:r>
          </a:p>
          <a:p>
            <a:pPr algn="l">
              <a:spcBef>
                <a:spcPts val="600"/>
              </a:spcBef>
              <a:spcAft>
                <a:spcPts val="600"/>
              </a:spcAft>
            </a:pPr>
            <a:r>
              <a:rPr lang="it-IT" sz="2400" dirty="0">
                <a:solidFill>
                  <a:schemeClr val="accent2">
                    <a:lumMod val="50000"/>
                  </a:schemeClr>
                </a:solidFill>
                <a:latin typeface="Georgia" panose="02040502050405020303" pitchFamily="18" charset="0"/>
              </a:rPr>
              <a:t>(1) Modo di formazione dei contratti</a:t>
            </a:r>
          </a:p>
          <a:p>
            <a:pPr algn="l">
              <a:spcBef>
                <a:spcPts val="600"/>
              </a:spcBef>
              <a:spcAft>
                <a:spcPts val="600"/>
              </a:spcAft>
            </a:pPr>
            <a:r>
              <a:rPr lang="it-IT" sz="2400" u="sng" dirty="0">
                <a:solidFill>
                  <a:schemeClr val="accent2">
                    <a:lumMod val="50000"/>
                  </a:schemeClr>
                </a:solidFill>
                <a:latin typeface="Georgia" panose="02040502050405020303" pitchFamily="18" charset="0"/>
              </a:rPr>
              <a:t>Contratti a formazione bilaterale e contratti a formazione unilaterale</a:t>
            </a:r>
          </a:p>
          <a:p>
            <a:pPr algn="l">
              <a:spcBef>
                <a:spcPts val="600"/>
              </a:spcBef>
            </a:pPr>
            <a:r>
              <a:rPr lang="it-IT" sz="2400" dirty="0">
                <a:solidFill>
                  <a:schemeClr val="accent2">
                    <a:lumMod val="50000"/>
                  </a:schemeClr>
                </a:solidFill>
                <a:latin typeface="Georgia" panose="02040502050405020303" pitchFamily="18" charset="0"/>
              </a:rPr>
              <a:t>La regola base è che il contratto è dato dall’incontro di volontà di almeno due parti. Dunque i contratti sono d’abitudine a formazione bilaterale.</a:t>
            </a:r>
          </a:p>
          <a:p>
            <a:pPr algn="l">
              <a:spcBef>
                <a:spcPts val="0"/>
              </a:spcBef>
              <a:spcAft>
                <a:spcPts val="600"/>
              </a:spcAft>
            </a:pPr>
            <a:r>
              <a:rPr lang="it-IT" sz="2400" dirty="0">
                <a:solidFill>
                  <a:schemeClr val="accent2">
                    <a:lumMod val="50000"/>
                  </a:schemeClr>
                </a:solidFill>
                <a:latin typeface="Georgia" panose="02040502050405020303" pitchFamily="18" charset="0"/>
              </a:rPr>
              <a:t>Eccezionalmente, la legge dà rilevanza al silenzio e ammette che il contratto possa concludersi con la dichiarazione di una parte soltanto.</a:t>
            </a:r>
          </a:p>
        </p:txBody>
      </p:sp>
      <p:sp>
        <p:nvSpPr>
          <p:cNvPr id="14" name="CasellaDiTesto 13"/>
          <p:cNvSpPr txBox="1"/>
          <p:nvPr/>
        </p:nvSpPr>
        <p:spPr>
          <a:xfrm>
            <a:off x="392521" y="5248489"/>
            <a:ext cx="11150296"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1333, C.C.: “La </a:t>
            </a:r>
            <a:r>
              <a:rPr lang="en-US" sz="2000" dirty="0" err="1">
                <a:solidFill>
                  <a:srgbClr val="002060"/>
                </a:solidFill>
                <a:latin typeface="Georgia" charset="0"/>
                <a:ea typeface="Georgia" charset="0"/>
                <a:cs typeface="Georgia" charset="0"/>
              </a:rPr>
              <a:t>proposta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diretta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concludere</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da cui </a:t>
            </a:r>
            <a:r>
              <a:rPr lang="en-US" sz="2000" dirty="0" err="1">
                <a:solidFill>
                  <a:srgbClr val="002060"/>
                </a:solidFill>
                <a:latin typeface="Georgia" charset="0"/>
                <a:ea typeface="Georgia" charset="0"/>
                <a:cs typeface="Georgia" charset="0"/>
              </a:rPr>
              <a:t>derivino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obbligazioni</a:t>
            </a:r>
            <a:r>
              <a:rPr lang="en-US" sz="2000" dirty="0">
                <a:solidFill>
                  <a:srgbClr val="002060"/>
                </a:solidFill>
                <a:latin typeface="Georgia" charset="0"/>
                <a:ea typeface="Georgia" charset="0"/>
                <a:cs typeface="Georgia" charset="0"/>
              </a:rPr>
              <a:t> solo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proponente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irrevocabile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appena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giunge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conoscenza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quale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destinata</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Il </a:t>
            </a:r>
            <a:r>
              <a:rPr lang="en-US" sz="2000" dirty="0" err="1">
                <a:solidFill>
                  <a:srgbClr val="002060"/>
                </a:solidFill>
                <a:latin typeface="Georgia" charset="0"/>
                <a:ea typeface="Georgia" charset="0"/>
                <a:cs typeface="Georgia" charset="0"/>
              </a:rPr>
              <a:t>destinatario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rifiutare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proposta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richiesto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dell’affare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dagli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usi</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mancanza</a:t>
            </a:r>
            <a:r>
              <a:rPr lang="en-US" sz="2000" dirty="0">
                <a:solidFill>
                  <a:srgbClr val="002060"/>
                </a:solidFill>
                <a:latin typeface="Georgia" charset="0"/>
                <a:ea typeface="Georgia" charset="0"/>
                <a:cs typeface="Georgia" charset="0"/>
              </a:rPr>
              <a:t> di tale </a:t>
            </a:r>
            <a:r>
              <a:rPr lang="en-US" sz="2000" dirty="0" err="1">
                <a:solidFill>
                  <a:srgbClr val="002060"/>
                </a:solidFill>
                <a:latin typeface="Georgia" charset="0"/>
                <a:ea typeface="Georgia" charset="0"/>
                <a:cs typeface="Georgia" charset="0"/>
              </a:rPr>
              <a:t>rifiuto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concluso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86555190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437773"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Gli elementi essenziali sono necessari alla validità di ogni contratto.</a:t>
            </a:r>
          </a:p>
          <a:p>
            <a:pPr algn="l">
              <a:spcBef>
                <a:spcPts val="600"/>
              </a:spcBef>
            </a:pPr>
            <a:r>
              <a:rPr lang="it-IT" sz="2400" dirty="0">
                <a:solidFill>
                  <a:schemeClr val="accent2">
                    <a:lumMod val="50000"/>
                  </a:schemeClr>
                </a:solidFill>
                <a:latin typeface="Georgia" panose="02040502050405020303" pitchFamily="18" charset="0"/>
              </a:rPr>
              <a:t>I contratti sono tuttavia sono ricchi di </a:t>
            </a:r>
            <a:r>
              <a:rPr lang="it-IT" sz="2400" u="sng" dirty="0">
                <a:solidFill>
                  <a:schemeClr val="accent2">
                    <a:lumMod val="50000"/>
                  </a:schemeClr>
                </a:solidFill>
                <a:latin typeface="Georgia" panose="02040502050405020303" pitchFamily="18" charset="0"/>
              </a:rPr>
              <a:t>elementi accessori</a:t>
            </a:r>
            <a:r>
              <a:rPr lang="it-IT" sz="2400" dirty="0">
                <a:solidFill>
                  <a:schemeClr val="accent2">
                    <a:lumMod val="50000"/>
                  </a:schemeClr>
                </a:solidFill>
                <a:latin typeface="Georgia" panose="02040502050405020303" pitchFamily="18" charset="0"/>
              </a:rPr>
              <a:t> (o accidentali), ossia di previsioni facoltative che non incidono sulla validità del contratto ma ne modificano, se presenti, gli effetti.</a:t>
            </a:r>
          </a:p>
          <a:p>
            <a:pPr algn="l">
              <a:spcBef>
                <a:spcPts val="600"/>
              </a:spcBef>
            </a:pPr>
            <a:r>
              <a:rPr lang="it-IT" sz="2400" dirty="0">
                <a:solidFill>
                  <a:schemeClr val="accent2">
                    <a:lumMod val="50000"/>
                  </a:schemeClr>
                </a:solidFill>
                <a:latin typeface="Georgia" panose="02040502050405020303" pitchFamily="18" charset="0"/>
              </a:rPr>
              <a:t>Fra i principali elementi accessori vi sono (1) la condizione, (2) il termine, (3) la clausola penale, (4) la clausola risolutiva espressa, (5) la caparra confirmatoria, (6) la caparra penitenziale.</a:t>
            </a:r>
          </a:p>
          <a:p>
            <a:pPr algn="l">
              <a:spcBef>
                <a:spcPts val="1800"/>
              </a:spcBef>
            </a:pPr>
            <a:r>
              <a:rPr lang="it-IT" sz="2400" u="sng" dirty="0">
                <a:solidFill>
                  <a:schemeClr val="accent2">
                    <a:lumMod val="50000"/>
                  </a:schemeClr>
                </a:solidFill>
                <a:latin typeface="Georgia" panose="02040502050405020303" pitchFamily="18" charset="0"/>
              </a:rPr>
              <a:t>(1) Condizione</a:t>
            </a:r>
          </a:p>
          <a:p>
            <a:pPr algn="l">
              <a:spcBef>
                <a:spcPts val="600"/>
              </a:spcBef>
            </a:pPr>
            <a:r>
              <a:rPr lang="it-IT" sz="2400" dirty="0">
                <a:solidFill>
                  <a:schemeClr val="accent2">
                    <a:lumMod val="50000"/>
                  </a:schemeClr>
                </a:solidFill>
                <a:latin typeface="Georgia" panose="02040502050405020303" pitchFamily="18" charset="0"/>
              </a:rPr>
              <a:t>La condizione è una clausola contrattuale che fa dipendere l’efficacia del contratto o di una sua parte dal verificarsi di un evento futuro e incerto (artt. 1353 e ss. C.C.).</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76922372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1269046"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La </a:t>
            </a:r>
            <a:r>
              <a:rPr lang="it-IT" sz="2400" u="sng" dirty="0">
                <a:solidFill>
                  <a:schemeClr val="accent2">
                    <a:lumMod val="50000"/>
                  </a:schemeClr>
                </a:solidFill>
                <a:latin typeface="Georgia" panose="02040502050405020303" pitchFamily="18" charset="0"/>
              </a:rPr>
              <a:t>condizione sospensiva</a:t>
            </a:r>
            <a:r>
              <a:rPr lang="it-IT" sz="2400" dirty="0">
                <a:solidFill>
                  <a:schemeClr val="accent2">
                    <a:lumMod val="50000"/>
                  </a:schemeClr>
                </a:solidFill>
                <a:latin typeface="Georgia" panose="02040502050405020303" pitchFamily="18" charset="0"/>
              </a:rPr>
              <a:t> sospende l’efficacia del contratto fino al verificarsi dell’evento dedotto in condizione, mentre la </a:t>
            </a:r>
            <a:r>
              <a:rPr lang="it-IT" sz="2400" u="sng" dirty="0">
                <a:solidFill>
                  <a:schemeClr val="accent2">
                    <a:lumMod val="50000"/>
                  </a:schemeClr>
                </a:solidFill>
                <a:latin typeface="Georgia" panose="02040502050405020303" pitchFamily="18" charset="0"/>
              </a:rPr>
              <a:t>condizione risolutiva</a:t>
            </a:r>
            <a:r>
              <a:rPr lang="it-IT" sz="2400" dirty="0">
                <a:solidFill>
                  <a:schemeClr val="accent2">
                    <a:lumMod val="50000"/>
                  </a:schemeClr>
                </a:solidFill>
                <a:latin typeface="Georgia" panose="02040502050405020303" pitchFamily="18" charset="0"/>
              </a:rPr>
              <a:t> termina l’efficacia del contratto al verificarsi del medesimo evento.  </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1800"/>
              </a:spcBef>
            </a:pPr>
            <a:r>
              <a:rPr lang="it-IT" sz="2400" u="sng" dirty="0">
                <a:solidFill>
                  <a:schemeClr val="accent2">
                    <a:lumMod val="50000"/>
                  </a:schemeClr>
                </a:solidFill>
                <a:latin typeface="Georgia" panose="02040502050405020303" pitchFamily="18" charset="0"/>
              </a:rPr>
              <a:t>(2) Termine</a:t>
            </a:r>
          </a:p>
          <a:p>
            <a:pPr algn="l">
              <a:spcBef>
                <a:spcPts val="600"/>
              </a:spcBef>
            </a:pPr>
            <a:r>
              <a:rPr lang="it-IT" sz="2400" dirty="0">
                <a:solidFill>
                  <a:schemeClr val="accent2">
                    <a:lumMod val="50000"/>
                  </a:schemeClr>
                </a:solidFill>
                <a:latin typeface="Georgia" panose="02040502050405020303" pitchFamily="18" charset="0"/>
              </a:rPr>
              <a:t>Il termine è il momento futuro e certo dal quale, o fino al quale, si producono gli effetti del contratto. Il termine può essere </a:t>
            </a:r>
            <a:r>
              <a:rPr lang="it-IT" sz="2400" u="sng" dirty="0">
                <a:solidFill>
                  <a:schemeClr val="accent2">
                    <a:lumMod val="50000"/>
                  </a:schemeClr>
                </a:solidFill>
                <a:latin typeface="Georgia" panose="02040502050405020303" pitchFamily="18" charset="0"/>
              </a:rPr>
              <a:t>iniziale</a:t>
            </a:r>
            <a:r>
              <a:rPr lang="it-IT" sz="2400" dirty="0">
                <a:solidFill>
                  <a:schemeClr val="accent2">
                    <a:lumMod val="50000"/>
                  </a:schemeClr>
                </a:solidFill>
                <a:latin typeface="Georgia" panose="02040502050405020303" pitchFamily="18" charset="0"/>
              </a:rPr>
              <a:t> (se determina l’inizio dell’efficacia del contratto) o </a:t>
            </a:r>
            <a:r>
              <a:rPr lang="it-IT" sz="2400" u="sng" dirty="0">
                <a:solidFill>
                  <a:schemeClr val="accent2">
                    <a:lumMod val="50000"/>
                  </a:schemeClr>
                </a:solidFill>
                <a:latin typeface="Georgia" panose="02040502050405020303" pitchFamily="18" charset="0"/>
              </a:rPr>
              <a:t>finale</a:t>
            </a:r>
            <a:r>
              <a:rPr lang="it-IT" sz="2400" dirty="0">
                <a:solidFill>
                  <a:schemeClr val="accent2">
                    <a:lumMod val="50000"/>
                  </a:schemeClr>
                </a:solidFill>
                <a:latin typeface="Georgia" panose="02040502050405020303" pitchFamily="18" charset="0"/>
              </a:rPr>
              <a:t> (se determina la fine dell’efficacia del contratto).</a:t>
            </a:r>
          </a:p>
          <a:p>
            <a:pPr algn="l">
              <a:spcBef>
                <a:spcPts val="600"/>
              </a:spcBef>
            </a:pPr>
            <a:endParaRPr lang="it-IT" sz="2400" dirty="0">
              <a:solidFill>
                <a:schemeClr val="accent2">
                  <a:lumMod val="50000"/>
                </a:schemeClr>
              </a:solidFill>
              <a:latin typeface="Georgia" panose="02040502050405020303" pitchFamily="18" charset="0"/>
            </a:endParaRPr>
          </a:p>
        </p:txBody>
      </p:sp>
      <p:sp>
        <p:nvSpPr>
          <p:cNvPr id="4" name="CasellaDiTesto 3"/>
          <p:cNvSpPr txBox="1"/>
          <p:nvPr/>
        </p:nvSpPr>
        <p:spPr>
          <a:xfrm>
            <a:off x="392521" y="2654976"/>
            <a:ext cx="10841536"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1355, C.C.: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nulla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l’alienazione</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l’assunzione</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obbligo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subordinata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condizione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sospensiva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faccia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dipendere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volontà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dell’alienante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rispettivamente</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quella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3733141"/>
            <a:ext cx="1084153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1359, C.C.: “La </a:t>
            </a:r>
            <a:r>
              <a:rPr lang="en-US" sz="2000" dirty="0" err="1">
                <a:solidFill>
                  <a:srgbClr val="002060"/>
                </a:solidFill>
                <a:latin typeface="Georgia" charset="0"/>
                <a:ea typeface="Georgia" charset="0"/>
                <a:cs typeface="Georgia" charset="0"/>
              </a:rPr>
              <a:t>condizione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considera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avverata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qualora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mancata</a:t>
            </a:r>
            <a:r>
              <a:rPr lang="en-US" sz="2000" dirty="0">
                <a:solidFill>
                  <a:srgbClr val="002060"/>
                </a:solidFill>
                <a:latin typeface="Georgia" charset="0"/>
                <a:ea typeface="Georgia" charset="0"/>
                <a:cs typeface="Georgia" charset="0"/>
              </a:rPr>
              <a:t> per causa </a:t>
            </a:r>
            <a:r>
              <a:rPr lang="en-US" sz="2000" dirty="0" err="1">
                <a:solidFill>
                  <a:srgbClr val="002060"/>
                </a:solidFill>
                <a:latin typeface="Georgia" charset="0"/>
                <a:ea typeface="Georgia" charset="0"/>
                <a:cs typeface="Georgia" charset="0"/>
              </a:rPr>
              <a:t>imputabile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aveva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interesse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contrario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all’avveramento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28460332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634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L’ipotesi può rilevante è quella che le parti fissino un termine per l’adempimento (iniziale o finale) che sia essenziale, ossia fondamentale all’interesse di quella parte.</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r>
              <a:rPr lang="it-IT" sz="2400" u="sng" dirty="0">
                <a:solidFill>
                  <a:schemeClr val="accent2">
                    <a:lumMod val="50000"/>
                  </a:schemeClr>
                </a:solidFill>
                <a:latin typeface="Georgia" panose="02040502050405020303" pitchFamily="18" charset="0"/>
              </a:rPr>
              <a:t>(3) Clausola penale</a:t>
            </a:r>
          </a:p>
          <a:p>
            <a:pPr algn="l">
              <a:spcBef>
                <a:spcPts val="600"/>
              </a:spcBef>
            </a:pPr>
            <a:endParaRPr lang="it-IT" sz="2400" dirty="0">
              <a:solidFill>
                <a:schemeClr val="accent2">
                  <a:lumMod val="50000"/>
                </a:schemeClr>
              </a:solidFill>
              <a:latin typeface="Georgia" panose="02040502050405020303" pitchFamily="18" charset="0"/>
            </a:endParaRPr>
          </a:p>
        </p:txBody>
      </p:sp>
      <p:sp>
        <p:nvSpPr>
          <p:cNvPr id="4" name="CasellaDiTesto 3"/>
          <p:cNvSpPr txBox="1"/>
          <p:nvPr/>
        </p:nvSpPr>
        <p:spPr>
          <a:xfrm>
            <a:off x="392521" y="2654976"/>
            <a:ext cx="11245297"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1457, C.C.: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fissato</a:t>
            </a:r>
            <a:r>
              <a:rPr lang="en-US" sz="2000" dirty="0">
                <a:solidFill>
                  <a:srgbClr val="002060"/>
                </a:solidFill>
                <a:latin typeface="Georgia" charset="0"/>
                <a:ea typeface="Georgia" charset="0"/>
                <a:cs typeface="Georgia" charset="0"/>
              </a:rPr>
              <a:t> per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considerarsi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essenziale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nell’interesse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dell’altra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questa</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patto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uso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contrario</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vuole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esigerne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l’esecuzione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nonostante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scadenza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darne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notizia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all’altra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entro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giorni</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4455512"/>
            <a:ext cx="11245297"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1382, C.C.: “1. La </a:t>
            </a:r>
            <a:r>
              <a:rPr lang="en-US" sz="2000" dirty="0" err="1">
                <a:solidFill>
                  <a:srgbClr val="002060"/>
                </a:solidFill>
                <a:latin typeface="Georgia" charset="0"/>
                <a:ea typeface="Georgia" charset="0"/>
                <a:cs typeface="Georgia" charset="0"/>
              </a:rPr>
              <a:t>clausola</a:t>
            </a:r>
            <a:r>
              <a:rPr lang="en-US" sz="2000" dirty="0">
                <a:solidFill>
                  <a:srgbClr val="002060"/>
                </a:solidFill>
                <a:latin typeface="Georgia" charset="0"/>
                <a:ea typeface="Georgia" charset="0"/>
                <a:cs typeface="Georgia" charset="0"/>
              </a:rPr>
              <a:t>, con cui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conviene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inadempimento</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ritardo</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nell’adempimento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tenuto a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l’effetto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limitare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promessa</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convenuta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risarcibilità</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ulteriore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La </a:t>
            </a:r>
            <a:r>
              <a:rPr lang="en-US" sz="2000" dirty="0" err="1">
                <a:solidFill>
                  <a:srgbClr val="002060"/>
                </a:solidFill>
                <a:latin typeface="Georgia" charset="0"/>
                <a:ea typeface="Georgia" charset="0"/>
                <a:cs typeface="Georgia" charset="0"/>
              </a:rPr>
              <a:t>penale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dovuta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indipendentemente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67501359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634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600"/>
              </a:spcBef>
            </a:pPr>
            <a:r>
              <a:rPr lang="it-IT" sz="2400" u="sng" dirty="0">
                <a:solidFill>
                  <a:schemeClr val="accent2">
                    <a:lumMod val="50000"/>
                  </a:schemeClr>
                </a:solidFill>
                <a:latin typeface="Georgia" panose="02040502050405020303" pitchFamily="18" charset="0"/>
              </a:rPr>
              <a:t>(4) Clausola risolutiva espressa</a:t>
            </a:r>
          </a:p>
          <a:p>
            <a:pPr algn="l">
              <a:spcBef>
                <a:spcPts val="600"/>
              </a:spcBef>
            </a:pPr>
            <a:endParaRPr lang="it-IT" sz="2400" u="sng" dirty="0">
              <a:solidFill>
                <a:schemeClr val="accent2">
                  <a:lumMod val="50000"/>
                </a:schemeClr>
              </a:solidFill>
              <a:latin typeface="Georgia" panose="02040502050405020303" pitchFamily="18" charset="0"/>
            </a:endParaRPr>
          </a:p>
          <a:p>
            <a:pPr algn="l">
              <a:spcBef>
                <a:spcPts val="600"/>
              </a:spcBef>
            </a:pPr>
            <a:endParaRPr lang="it-IT" sz="2400" u="sng" dirty="0">
              <a:solidFill>
                <a:schemeClr val="accent2">
                  <a:lumMod val="50000"/>
                </a:schemeClr>
              </a:solidFill>
              <a:latin typeface="Georgia" panose="02040502050405020303" pitchFamily="18" charset="0"/>
            </a:endParaRPr>
          </a:p>
          <a:p>
            <a:pPr algn="l">
              <a:spcBef>
                <a:spcPts val="600"/>
              </a:spcBef>
            </a:pPr>
            <a:r>
              <a:rPr lang="it-IT" sz="2400" u="sng" dirty="0">
                <a:solidFill>
                  <a:schemeClr val="accent2">
                    <a:lumMod val="50000"/>
                  </a:schemeClr>
                </a:solidFill>
                <a:latin typeface="Georgia" panose="02040502050405020303" pitchFamily="18" charset="0"/>
              </a:rPr>
              <a:t>(5) Caparra confirmatoria</a:t>
            </a:r>
          </a:p>
          <a:p>
            <a:pPr algn="l">
              <a:spcBef>
                <a:spcPts val="600"/>
              </a:spcBef>
            </a:pPr>
            <a:endParaRPr lang="it-IT" sz="2400" dirty="0">
              <a:solidFill>
                <a:schemeClr val="accent2">
                  <a:lumMod val="50000"/>
                </a:schemeClr>
              </a:solidFill>
              <a:latin typeface="Georgia" panose="02040502050405020303" pitchFamily="18" charset="0"/>
            </a:endParaRPr>
          </a:p>
        </p:txBody>
      </p:sp>
      <p:sp>
        <p:nvSpPr>
          <p:cNvPr id="6" name="CasellaDiTesto 5"/>
          <p:cNvSpPr txBox="1"/>
          <p:nvPr/>
        </p:nvSpPr>
        <p:spPr>
          <a:xfrm>
            <a:off x="392522" y="1412988"/>
            <a:ext cx="10140892"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1384, C.C.: “La </a:t>
            </a:r>
            <a:r>
              <a:rPr lang="en-US" sz="2000" dirty="0" err="1">
                <a:solidFill>
                  <a:srgbClr val="002060"/>
                </a:solidFill>
                <a:latin typeface="Georgia" charset="0"/>
                <a:ea typeface="Georgia" charset="0"/>
                <a:cs typeface="Georgia" charset="0"/>
              </a:rPr>
              <a:t>penale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diminuita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equamente</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giudice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l’obbligazione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principale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eseguita</a:t>
            </a:r>
            <a:r>
              <a:rPr lang="en-US" sz="2000" dirty="0">
                <a:solidFill>
                  <a:srgbClr val="002060"/>
                </a:solidFill>
                <a:latin typeface="Georgia" charset="0"/>
                <a:ea typeface="Georgia" charset="0"/>
                <a:cs typeface="Georgia" charset="0"/>
              </a:rPr>
              <a:t> in parte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l’ammontare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penale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manifestamente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eccessivo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sempre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riguardo</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all’interesse</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aveva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all’adempimento</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392521" y="3085715"/>
            <a:ext cx="11090918"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1456, C.C.: “1. I </a:t>
            </a:r>
            <a:r>
              <a:rPr lang="en-US" sz="2000" dirty="0" err="1">
                <a:solidFill>
                  <a:srgbClr val="002060"/>
                </a:solidFill>
                <a:latin typeface="Georgia" charset="0"/>
                <a:ea typeface="Georgia" charset="0"/>
                <a:cs typeface="Georgia" charset="0"/>
              </a:rPr>
              <a:t>contraenti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convenire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espressamente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risolva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adempiuta</a:t>
            </a:r>
            <a:r>
              <a:rPr lang="en-US" sz="2000" dirty="0">
                <a:solidFill>
                  <a:srgbClr val="002060"/>
                </a:solidFill>
                <a:latin typeface="Georgia" charset="0"/>
                <a:ea typeface="Georgia" charset="0"/>
                <a:cs typeface="Georgia" charset="0"/>
              </a:rPr>
              <a:t> secondo le </a:t>
            </a:r>
            <a:r>
              <a:rPr lang="en-US" sz="2000" dirty="0" err="1">
                <a:solidFill>
                  <a:srgbClr val="002060"/>
                </a:solidFill>
                <a:latin typeface="Georgia" charset="0"/>
                <a:ea typeface="Georgia" charset="0"/>
                <a:cs typeface="Georgia" charset="0"/>
              </a:rPr>
              <a:t>modalità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stabilite</a:t>
            </a:r>
            <a:r>
              <a:rPr lang="en-US" sz="2000" dirty="0">
                <a:solidFill>
                  <a:srgbClr val="002060"/>
                </a:solidFill>
                <a:latin typeface="Georgia" charset="0"/>
                <a:ea typeface="Georgia" charset="0"/>
                <a:cs typeface="Georgia" charset="0"/>
              </a:rPr>
              <a:t>”</a:t>
            </a:r>
          </a:p>
        </p:txBody>
      </p:sp>
      <p:sp>
        <p:nvSpPr>
          <p:cNvPr id="12" name="CasellaDiTesto 11"/>
          <p:cNvSpPr txBox="1"/>
          <p:nvPr/>
        </p:nvSpPr>
        <p:spPr>
          <a:xfrm>
            <a:off x="392521" y="4404026"/>
            <a:ext cx="11090918" cy="1938992"/>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1385, C.C.: “1. Se al </a:t>
            </a:r>
            <a:r>
              <a:rPr lang="en-US" sz="2000" dirty="0" err="1">
                <a:solidFill>
                  <a:srgbClr val="002060"/>
                </a:solidFill>
                <a:latin typeface="Georgia" charset="0"/>
                <a:ea typeface="Georgia" charset="0"/>
                <a:cs typeface="Georgia" charset="0"/>
              </a:rPr>
              <a:t>momento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conclusione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parte dà </a:t>
            </a:r>
            <a:r>
              <a:rPr lang="en-US" sz="2000" dirty="0" err="1">
                <a:solidFill>
                  <a:srgbClr val="002060"/>
                </a:solidFill>
                <a:latin typeface="Georgia" charset="0"/>
                <a:ea typeface="Georgia" charset="0"/>
                <a:cs typeface="Georgia" charset="0"/>
              </a:rPr>
              <a:t>all’altra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titolo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caparra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somma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danaro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quantità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altre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fungibili</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caparra</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adempimento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restituita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imputata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dovuta</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Se la parte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dato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caparra</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inadempiente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l’altra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recedere</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ritenendo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caparra</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inadempiente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invece</a:t>
            </a:r>
            <a:r>
              <a:rPr lang="en-US" sz="2000" dirty="0">
                <a:solidFill>
                  <a:srgbClr val="002060"/>
                </a:solidFill>
                <a:latin typeface="Georgia" charset="0"/>
                <a:ea typeface="Georgia" charset="0"/>
                <a:cs typeface="Georgia" charset="0"/>
              </a:rPr>
              <a:t> la parte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l’ha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ricevuta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l’altra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recedere</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ed</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esigere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doppio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caparra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59041306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892960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u="sng" dirty="0">
                <a:solidFill>
                  <a:schemeClr val="accent2">
                    <a:lumMod val="50000"/>
                  </a:schemeClr>
                </a:solidFill>
                <a:latin typeface="Georgia" panose="02040502050405020303" pitchFamily="18" charset="0"/>
              </a:rPr>
              <a:t>(6) Caparra penitenziale</a:t>
            </a:r>
          </a:p>
          <a:p>
            <a:pPr algn="l">
              <a:spcBef>
                <a:spcPts val="600"/>
              </a:spcBef>
            </a:pPr>
            <a:r>
              <a:rPr lang="it-IT" sz="2400" dirty="0">
                <a:solidFill>
                  <a:schemeClr val="accent2">
                    <a:lumMod val="50000"/>
                  </a:schemeClr>
                </a:solidFill>
                <a:latin typeface="Georgia" panose="02040502050405020303" pitchFamily="18" charset="0"/>
              </a:rPr>
              <a:t>Nonostante la similarità di caparra confirmatoria, la caparra penitenziale è un istituto diverso. Essa deve propriamente intendersi come un corrispettivo per il diritto di recesso.</a:t>
            </a:r>
          </a:p>
        </p:txBody>
      </p:sp>
      <p:sp>
        <p:nvSpPr>
          <p:cNvPr id="10" name="CasellaDiTesto 9"/>
          <p:cNvSpPr txBox="1"/>
          <p:nvPr/>
        </p:nvSpPr>
        <p:spPr>
          <a:xfrm>
            <a:off x="392521" y="3116778"/>
            <a:ext cx="9046215"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1386, C.C.: “Se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stipulato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recesso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o per </a:t>
            </a:r>
            <a:r>
              <a:rPr lang="en-US" sz="2000" dirty="0" err="1">
                <a:solidFill>
                  <a:srgbClr val="002060"/>
                </a:solidFill>
                <a:latin typeface="Georgia" charset="0"/>
                <a:ea typeface="Georgia" charset="0"/>
                <a:cs typeface="Georgia" charset="0"/>
              </a:rPr>
              <a:t>entrambe</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caparra</a:t>
            </a:r>
            <a:r>
              <a:rPr lang="en-US" sz="2000" dirty="0">
                <a:solidFill>
                  <a:srgbClr val="002060"/>
                </a:solidFill>
                <a:latin typeface="Georgia" charset="0"/>
                <a:ea typeface="Georgia" charset="0"/>
                <a:cs typeface="Georgia" charset="0"/>
              </a:rPr>
              <a:t> ha la sola </a:t>
            </a:r>
            <a:r>
              <a:rPr lang="en-US" sz="2000" dirty="0" err="1">
                <a:solidFill>
                  <a:srgbClr val="002060"/>
                </a:solidFill>
                <a:latin typeface="Georgia" charset="0"/>
                <a:ea typeface="Georgia" charset="0"/>
                <a:cs typeface="Georgia" charset="0"/>
              </a:rPr>
              <a:t>funzione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corrispettivo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recesso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In </a:t>
            </a:r>
            <a:r>
              <a:rPr lang="en-US" sz="2000" dirty="0" err="1">
                <a:solidFill>
                  <a:srgbClr val="002060"/>
                </a:solidFill>
                <a:latin typeface="Georgia" charset="0"/>
                <a:ea typeface="Georgia" charset="0"/>
                <a:cs typeface="Georgia" charset="0"/>
              </a:rPr>
              <a:t>questo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recedente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perde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caparra</a:t>
            </a:r>
            <a:r>
              <a:rPr lang="en-US" sz="2000" dirty="0">
                <a:solidFill>
                  <a:srgbClr val="002060"/>
                </a:solidFill>
                <a:latin typeface="Georgia" charset="0"/>
                <a:ea typeface="Georgia" charset="0"/>
                <a:cs typeface="Georgia" charset="0"/>
              </a:rPr>
              <a:t> data o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restituire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doppio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quella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ricevuta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69790070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Termine e condizione sono sinonimi?</a:t>
            </a:r>
          </a:p>
          <a:p>
            <a:pPr algn="l">
              <a:spcBef>
                <a:spcPts val="600"/>
              </a:spcBef>
              <a:spcAft>
                <a:spcPts val="600"/>
              </a:spcAft>
            </a:pPr>
            <a:r>
              <a:rPr lang="it-IT" sz="2400" dirty="0">
                <a:solidFill>
                  <a:schemeClr val="accent2">
                    <a:lumMod val="50000"/>
                  </a:schemeClr>
                </a:solidFill>
                <a:latin typeface="Georgia" panose="02040502050405020303" pitchFamily="18" charset="0"/>
              </a:rPr>
              <a:t>(a) vero</a:t>
            </a:r>
          </a:p>
          <a:p>
            <a:pPr algn="l">
              <a:spcBef>
                <a:spcPts val="600"/>
              </a:spcBef>
              <a:spcAft>
                <a:spcPts val="600"/>
              </a:spcAft>
            </a:pPr>
            <a:r>
              <a:rPr lang="it-IT" sz="2400" dirty="0">
                <a:solidFill>
                  <a:schemeClr val="accent2">
                    <a:lumMod val="50000"/>
                  </a:schemeClr>
                </a:solidFill>
                <a:latin typeface="Georgia" panose="02040502050405020303" pitchFamily="18" charset="0"/>
              </a:rPr>
              <a:t>(b) falso</a:t>
            </a:r>
          </a:p>
          <a:p>
            <a:pPr algn="l">
              <a:spcBef>
                <a:spcPts val="600"/>
              </a:spcBef>
              <a:spcAft>
                <a:spcPts val="600"/>
              </a:spcAft>
            </a:pPr>
            <a:r>
              <a:rPr lang="it-IT" sz="2400" dirty="0">
                <a:solidFill>
                  <a:schemeClr val="accent2">
                    <a:lumMod val="50000"/>
                  </a:schemeClr>
                </a:solidFill>
                <a:latin typeface="Georgia" panose="02040502050405020303" pitchFamily="18" charset="0"/>
              </a:rPr>
              <a:t>(c) solo se si tratta di una condizione sospensiva</a:t>
            </a:r>
          </a:p>
          <a:p>
            <a:pPr algn="l">
              <a:spcBef>
                <a:spcPts val="600"/>
              </a:spcBef>
              <a:spcAft>
                <a:spcPts val="600"/>
              </a:spcAft>
            </a:pPr>
            <a:r>
              <a:rPr lang="it-IT" sz="2400" dirty="0">
                <a:solidFill>
                  <a:schemeClr val="accent2">
                    <a:lumMod val="50000"/>
                  </a:schemeClr>
                </a:solidFill>
                <a:latin typeface="Georgia" panose="02040502050405020303" pitchFamily="18" charset="0"/>
              </a:rPr>
              <a:t>(d) solo se si tratta di una condizione risolutiva</a:t>
            </a:r>
          </a:p>
        </p:txBody>
      </p:sp>
    </p:spTree>
    <p:extLst>
      <p:ext uri="{BB962C8B-B14F-4D97-AF65-F5344CB8AC3E}">
        <p14:creationId xmlns:p14="http://schemas.microsoft.com/office/powerpoint/2010/main" val="85438037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Antonio, bilioso proprietario terriero, condiziona sospensivamente l’affitto di un suo fondo rustico a Gianni, all’evento della morte dell’odiato affittuario Anselmo. Siamo di fronte a una condizione valida? </a:t>
            </a:r>
          </a:p>
          <a:p>
            <a:pPr algn="l">
              <a:spcBef>
                <a:spcPts val="600"/>
              </a:spcBef>
              <a:spcAft>
                <a:spcPts val="600"/>
              </a:spcAft>
            </a:pPr>
            <a:r>
              <a:rPr lang="it-IT" sz="2400" dirty="0">
                <a:solidFill>
                  <a:schemeClr val="accent2">
                    <a:lumMod val="50000"/>
                  </a:schemeClr>
                </a:solidFill>
                <a:latin typeface="Georgia" panose="02040502050405020303" pitchFamily="18" charset="0"/>
              </a:rPr>
              <a:t>(a) vero, si tratta pur sempre di un evento futuro ed incerto</a:t>
            </a:r>
          </a:p>
          <a:p>
            <a:pPr algn="l">
              <a:spcBef>
                <a:spcPts val="600"/>
              </a:spcBef>
              <a:spcAft>
                <a:spcPts val="600"/>
              </a:spcAft>
            </a:pPr>
            <a:r>
              <a:rPr lang="it-IT" sz="2400" dirty="0">
                <a:solidFill>
                  <a:schemeClr val="accent2">
                    <a:lumMod val="50000"/>
                  </a:schemeClr>
                </a:solidFill>
                <a:latin typeface="Georgia" panose="02040502050405020303" pitchFamily="18" charset="0"/>
              </a:rPr>
              <a:t>(b) falso, si tratta di una condizione illecita</a:t>
            </a:r>
          </a:p>
          <a:p>
            <a:pPr algn="l">
              <a:spcBef>
                <a:spcPts val="600"/>
              </a:spcBef>
              <a:spcAft>
                <a:spcPts val="600"/>
              </a:spcAft>
            </a:pPr>
            <a:r>
              <a:rPr lang="it-IT" sz="2400" dirty="0">
                <a:solidFill>
                  <a:schemeClr val="accent2">
                    <a:lumMod val="50000"/>
                  </a:schemeClr>
                </a:solidFill>
                <a:latin typeface="Georgia" panose="02040502050405020303" pitchFamily="18" charset="0"/>
              </a:rPr>
              <a:t>(c) la clausola è valida: ma si si tratta di termine e non di condizione</a:t>
            </a:r>
          </a:p>
          <a:p>
            <a:pPr algn="l">
              <a:spcBef>
                <a:spcPts val="600"/>
              </a:spcBef>
              <a:spcAft>
                <a:spcPts val="600"/>
              </a:spcAft>
            </a:pPr>
            <a:r>
              <a:rPr lang="it-IT" sz="2400" dirty="0">
                <a:solidFill>
                  <a:schemeClr val="accent2">
                    <a:lumMod val="50000"/>
                  </a:schemeClr>
                </a:solidFill>
                <a:latin typeface="Georgia" panose="02040502050405020303" pitchFamily="18" charset="0"/>
              </a:rPr>
              <a:t>(d) la condizione è impossibile, quindi si ha per non apposta</a:t>
            </a:r>
          </a:p>
        </p:txBody>
      </p:sp>
    </p:spTree>
    <p:extLst>
      <p:ext uri="{BB962C8B-B14F-4D97-AF65-F5344CB8AC3E}">
        <p14:creationId xmlns:p14="http://schemas.microsoft.com/office/powerpoint/2010/main" val="149523155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Requisiti</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129015"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In presenza di una clausola risolutiva espressa, la risoluzione:</a:t>
            </a:r>
          </a:p>
          <a:p>
            <a:pPr algn="l">
              <a:spcBef>
                <a:spcPts val="600"/>
              </a:spcBef>
              <a:spcAft>
                <a:spcPts val="600"/>
              </a:spcAft>
            </a:pPr>
            <a:r>
              <a:rPr lang="it-IT" sz="2400" dirty="0">
                <a:solidFill>
                  <a:schemeClr val="accent2">
                    <a:lumMod val="50000"/>
                  </a:schemeClr>
                </a:solidFill>
                <a:latin typeface="Georgia" panose="02040502050405020303" pitchFamily="18" charset="0"/>
              </a:rPr>
              <a:t>(a) richiede sempre l’intervento del giudice</a:t>
            </a:r>
          </a:p>
          <a:p>
            <a:pPr algn="l">
              <a:spcBef>
                <a:spcPts val="600"/>
              </a:spcBef>
              <a:spcAft>
                <a:spcPts val="600"/>
              </a:spcAft>
            </a:pPr>
            <a:r>
              <a:rPr lang="it-IT" sz="2400" dirty="0">
                <a:solidFill>
                  <a:schemeClr val="accent2">
                    <a:lumMod val="50000"/>
                  </a:schemeClr>
                </a:solidFill>
                <a:latin typeface="Georgia" panose="02040502050405020303" pitchFamily="18" charset="0"/>
              </a:rPr>
              <a:t>(b) opera di diritto, una volta che una delle parti decida di avvalersene</a:t>
            </a:r>
          </a:p>
          <a:p>
            <a:pPr algn="l">
              <a:spcBef>
                <a:spcPts val="600"/>
              </a:spcBef>
              <a:spcAft>
                <a:spcPts val="600"/>
              </a:spcAft>
            </a:pPr>
            <a:r>
              <a:rPr lang="it-IT" sz="2400" dirty="0">
                <a:solidFill>
                  <a:schemeClr val="accent2">
                    <a:lumMod val="50000"/>
                  </a:schemeClr>
                </a:solidFill>
                <a:latin typeface="Georgia" panose="02040502050405020303" pitchFamily="18" charset="0"/>
              </a:rPr>
              <a:t>(c) richiede l’intervento degli arbitri</a:t>
            </a:r>
          </a:p>
          <a:p>
            <a:pPr algn="l">
              <a:spcBef>
                <a:spcPts val="600"/>
              </a:spcBef>
              <a:spcAft>
                <a:spcPts val="600"/>
              </a:spcAft>
            </a:pPr>
            <a:r>
              <a:rPr lang="it-IT" sz="2400" dirty="0">
                <a:solidFill>
                  <a:schemeClr val="accent2">
                    <a:lumMod val="50000"/>
                  </a:schemeClr>
                </a:solidFill>
                <a:latin typeface="Georgia" panose="02040502050405020303" pitchFamily="18" charset="0"/>
              </a:rPr>
              <a:t>(d) deve essere anticipata da una preventiva diffida ad adempiere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50310769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046213"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Molti eventi patologici possono colpire la vita di un contratto.</a:t>
            </a:r>
          </a:p>
          <a:p>
            <a:pPr algn="l">
              <a:spcBef>
                <a:spcPts val="600"/>
              </a:spcBef>
            </a:pPr>
            <a:r>
              <a:rPr lang="it-IT" sz="2400" dirty="0">
                <a:solidFill>
                  <a:schemeClr val="accent2">
                    <a:lumMod val="50000"/>
                  </a:schemeClr>
                </a:solidFill>
                <a:latin typeface="Georgia" panose="02040502050405020303" pitchFamily="18" charset="0"/>
              </a:rPr>
              <a:t>Alcuni di tali eventi sono sopravvenuti, ossia posteriori alla conclusione del contratto: ce ne occuperemo più avanti.</a:t>
            </a:r>
          </a:p>
          <a:p>
            <a:pPr algn="l">
              <a:spcBef>
                <a:spcPts val="600"/>
              </a:spcBef>
            </a:pPr>
            <a:r>
              <a:rPr lang="it-IT" sz="2400" dirty="0">
                <a:solidFill>
                  <a:schemeClr val="accent2">
                    <a:lumMod val="50000"/>
                  </a:schemeClr>
                </a:solidFill>
                <a:latin typeface="Georgia" panose="02040502050405020303" pitchFamily="18" charset="0"/>
              </a:rPr>
              <a:t>Altri eventi invece sono originari, cioè contestuali alla conclusione del contratto. Essi sono (1) l’inefficacia, (2) la nullità, (3) l’annullabilità, (4) la rescindibilità.</a:t>
            </a:r>
          </a:p>
          <a:p>
            <a:pPr algn="l">
              <a:spcBef>
                <a:spcPts val="1800"/>
              </a:spcBef>
            </a:pPr>
            <a:r>
              <a:rPr lang="it-IT" sz="2400" u="sng" dirty="0">
                <a:solidFill>
                  <a:schemeClr val="accent2">
                    <a:lumMod val="50000"/>
                  </a:schemeClr>
                </a:solidFill>
                <a:latin typeface="Georgia" panose="02040502050405020303" pitchFamily="18" charset="0"/>
              </a:rPr>
              <a:t>(1) Inefficacia</a:t>
            </a:r>
          </a:p>
          <a:p>
            <a:pPr algn="l">
              <a:spcBef>
                <a:spcPts val="600"/>
              </a:spcBef>
            </a:pPr>
            <a:r>
              <a:rPr lang="it-IT" sz="2400" dirty="0">
                <a:solidFill>
                  <a:schemeClr val="accent2">
                    <a:lumMod val="50000"/>
                  </a:schemeClr>
                </a:solidFill>
                <a:latin typeface="Georgia" panose="02040502050405020303" pitchFamily="18" charset="0"/>
              </a:rPr>
              <a:t>Con il termine si fa riferimento a contratti di per sé validi che per qualche motivo non possono produrre effetti.</a:t>
            </a:r>
          </a:p>
          <a:p>
            <a:pPr algn="l">
              <a:spcBef>
                <a:spcPts val="600"/>
              </a:spcBef>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08784439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1269046"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Ad esempio sono inefficaci il contratto sottoposto a condizione sospensiva (finché non si realizza la condizione), il contratto sottoposto a termine iniziale (fino allo scadere del termine) e il contratto concluso dal rappresentante che abbia ecceduto i poteri è inefficace verso il rappresentato, salvo che questi lo ratifichi.</a:t>
            </a:r>
          </a:p>
        </p:txBody>
      </p:sp>
      <p:sp>
        <p:nvSpPr>
          <p:cNvPr id="4" name="CasellaDiTesto 3"/>
          <p:cNvSpPr txBox="1"/>
          <p:nvPr/>
        </p:nvSpPr>
        <p:spPr>
          <a:xfrm>
            <a:off x="392521" y="2972472"/>
            <a:ext cx="1084153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1353, C.C.: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subordinare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t>
            </a:r>
            <a:r>
              <a:rPr lang="en-US" sz="2000" u="sng" dirty="0" err="1">
                <a:solidFill>
                  <a:srgbClr val="002060"/>
                </a:solidFill>
                <a:latin typeface="Georgia" charset="0"/>
                <a:ea typeface="Georgia" charset="0"/>
                <a:cs typeface="Georgia" charset="0"/>
              </a:rPr>
              <a:t>efficacia</a:t>
            </a:r>
            <a:r>
              <a:rPr lang="en-US" sz="2000" dirty="0">
                <a:solidFill>
                  <a:srgbClr val="002060"/>
                </a:solidFill>
                <a:latin typeface="Georgia" charset="0"/>
                <a:ea typeface="Georgia" charset="0"/>
                <a:cs typeface="Georgia" charset="0"/>
              </a:rPr>
              <a:t> […]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o di un </a:t>
            </a:r>
            <a:r>
              <a:rPr lang="en-US" sz="2000" dirty="0" err="1">
                <a:solidFill>
                  <a:srgbClr val="002060"/>
                </a:solidFill>
                <a:latin typeface="Georgia" charset="0"/>
                <a:ea typeface="Georgia" charset="0"/>
                <a:cs typeface="Georgia" charset="0"/>
              </a:rPr>
              <a:t>singolo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patto</a:t>
            </a:r>
            <a:r>
              <a:rPr lang="en-US" sz="2000" dirty="0">
                <a:solidFill>
                  <a:srgbClr val="002060"/>
                </a:solidFill>
                <a:latin typeface="Georgia" charset="0"/>
                <a:ea typeface="Georgia" charset="0"/>
                <a:cs typeface="Georgia" charset="0"/>
              </a:rPr>
              <a:t> a un </a:t>
            </a:r>
            <a:r>
              <a:rPr lang="en-US" sz="2000" dirty="0" err="1">
                <a:solidFill>
                  <a:srgbClr val="002060"/>
                </a:solidFill>
                <a:latin typeface="Georgia" charset="0"/>
                <a:ea typeface="Georgia" charset="0"/>
                <a:cs typeface="Georgia" charset="0"/>
              </a:rPr>
              <a:t>avvenimento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futuro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incerto</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3778498"/>
            <a:ext cx="10841536"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1398, C.C.: “</a:t>
            </a:r>
            <a:r>
              <a:rPr lang="en-US" sz="2000" dirty="0" err="1">
                <a:solidFill>
                  <a:srgbClr val="002060"/>
                </a:solidFill>
                <a:latin typeface="Georgia" charset="0"/>
                <a:ea typeface="Georgia" charset="0"/>
                <a:cs typeface="Georgia" charset="0"/>
              </a:rPr>
              <a:t>Colui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contrattato</a:t>
            </a:r>
            <a:r>
              <a:rPr lang="en-US" sz="2000" dirty="0">
                <a:solidFill>
                  <a:srgbClr val="002060"/>
                </a:solidFill>
                <a:latin typeface="Georgia" charset="0"/>
                <a:ea typeface="Georgia" charset="0"/>
                <a:cs typeface="Georgia" charset="0"/>
              </a:rPr>
              <a:t> come </a:t>
            </a:r>
            <a:r>
              <a:rPr lang="en-US" sz="2000" dirty="0" err="1">
                <a:solidFill>
                  <a:srgbClr val="002060"/>
                </a:solidFill>
                <a:latin typeface="Georgia" charset="0"/>
                <a:ea typeface="Georgia" charset="0"/>
                <a:cs typeface="Georgia" charset="0"/>
              </a:rPr>
              <a:t>rappresentante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averne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poteri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eccedendo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limiti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facoltà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conferitegli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responsabile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sofferto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avere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confidato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colpa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validità</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4892301"/>
            <a:ext cx="1084153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1399, C.C.: “</a:t>
            </a:r>
            <a:r>
              <a:rPr lang="en-US" sz="2000" dirty="0" err="1">
                <a:solidFill>
                  <a:srgbClr val="002060"/>
                </a:solidFill>
                <a:latin typeface="Georgia" charset="0"/>
                <a:ea typeface="Georgia" charset="0"/>
                <a:cs typeface="Georgia" charset="0"/>
              </a:rPr>
              <a:t>Nell’ipotesi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prevista</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dall’articolo</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precedente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ratificato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dall’interessato</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l’osservanza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forme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prescritte</a:t>
            </a:r>
            <a:r>
              <a:rPr lang="en-US" sz="2000" dirty="0">
                <a:solidFill>
                  <a:srgbClr val="002060"/>
                </a:solidFill>
                <a:latin typeface="Georgia" charset="0"/>
                <a:ea typeface="Georgia" charset="0"/>
                <a:cs typeface="Georgia" charset="0"/>
              </a:rPr>
              <a:t> per la </a:t>
            </a:r>
            <a:r>
              <a:rPr lang="en-US" sz="2000" dirty="0" err="1">
                <a:solidFill>
                  <a:srgbClr val="002060"/>
                </a:solidFill>
                <a:latin typeface="Georgia" charset="0"/>
                <a:ea typeface="Georgia" charset="0"/>
                <a:cs typeface="Georgia" charset="0"/>
              </a:rPr>
              <a:t>conclusione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8725102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84153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Contratti negoziati e contratti di adesione</a:t>
            </a:r>
          </a:p>
          <a:p>
            <a:pPr algn="l">
              <a:spcBef>
                <a:spcPts val="600"/>
              </a:spcBef>
              <a:spcAft>
                <a:spcPts val="600"/>
              </a:spcAft>
            </a:pPr>
            <a:r>
              <a:rPr lang="it-IT" sz="2400" dirty="0">
                <a:solidFill>
                  <a:schemeClr val="accent2">
                    <a:lumMod val="50000"/>
                  </a:schemeClr>
                </a:solidFill>
                <a:latin typeface="Georgia" panose="02040502050405020303" pitchFamily="18" charset="0"/>
              </a:rPr>
              <a:t>Idealmente, il contratto </a:t>
            </a:r>
            <a:r>
              <a:rPr lang="it-IT" sz="2400" dirty="0" smtClean="0">
                <a:solidFill>
                  <a:schemeClr val="accent2">
                    <a:lumMod val="50000"/>
                  </a:schemeClr>
                </a:solidFill>
                <a:latin typeface="Georgia" panose="02040502050405020303" pitchFamily="18" charset="0"/>
              </a:rPr>
              <a:t>è </a:t>
            </a:r>
            <a:r>
              <a:rPr lang="it-IT" sz="2400" dirty="0">
                <a:solidFill>
                  <a:schemeClr val="accent2">
                    <a:lumMod val="50000"/>
                  </a:schemeClr>
                </a:solidFill>
                <a:latin typeface="Georgia" panose="02040502050405020303" pitchFamily="18" charset="0"/>
              </a:rPr>
              <a:t>negoziato fra le parti. </a:t>
            </a:r>
          </a:p>
          <a:p>
            <a:pPr algn="l">
              <a:spcBef>
                <a:spcPts val="600"/>
              </a:spcBef>
              <a:spcAft>
                <a:spcPts val="600"/>
              </a:spcAft>
            </a:pPr>
            <a:r>
              <a:rPr lang="it-IT" sz="2400" dirty="0">
                <a:solidFill>
                  <a:schemeClr val="accent2">
                    <a:lumMod val="50000"/>
                  </a:schemeClr>
                </a:solidFill>
                <a:latin typeface="Georgia" panose="02040502050405020303" pitchFamily="18" charset="0"/>
              </a:rPr>
              <a:t>La verità è che di regola non così è così: la più parte dei contratti è di adesione, ossia contratti ove il testo contrattuale è predisposto da una parte soltanto.</a:t>
            </a:r>
          </a:p>
        </p:txBody>
      </p:sp>
      <p:sp>
        <p:nvSpPr>
          <p:cNvPr id="14" name="CasellaDiTesto 13"/>
          <p:cNvSpPr txBox="1"/>
          <p:nvPr/>
        </p:nvSpPr>
        <p:spPr>
          <a:xfrm>
            <a:off x="392521" y="3360312"/>
            <a:ext cx="10995916" cy="2862322"/>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1341, C.C.: “1. Le </a:t>
            </a:r>
            <a:r>
              <a:rPr lang="en-US" sz="2000" dirty="0" err="1">
                <a:solidFill>
                  <a:srgbClr val="002060"/>
                </a:solidFill>
                <a:latin typeface="Georgia" charset="0"/>
                <a:ea typeface="Georgia" charset="0"/>
                <a:cs typeface="Georgia" charset="0"/>
              </a:rPr>
              <a:t>condizioni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generali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predisposte</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efficaci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confronti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dell’altro</a:t>
            </a:r>
            <a:r>
              <a:rPr lang="en-US" sz="2000" dirty="0">
                <a:solidFill>
                  <a:srgbClr val="002060"/>
                </a:solidFill>
                <a:latin typeface="Georgia" charset="0"/>
                <a:ea typeface="Georgia" charset="0"/>
                <a:cs typeface="Georgia" charset="0"/>
              </a:rPr>
              <a:t>, se al </a:t>
            </a:r>
            <a:r>
              <a:rPr lang="en-US" sz="2000" dirty="0" err="1">
                <a:solidFill>
                  <a:srgbClr val="002060"/>
                </a:solidFill>
                <a:latin typeface="Georgia" charset="0"/>
                <a:ea typeface="Georgia" charset="0"/>
                <a:cs typeface="Georgia" charset="0"/>
              </a:rPr>
              <a:t>momento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conclusione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questi</a:t>
            </a:r>
            <a:r>
              <a:rPr lang="en-US" sz="2000" dirty="0">
                <a:solidFill>
                  <a:srgbClr val="002060"/>
                </a:solidFill>
                <a:latin typeface="Georgia" charset="0"/>
                <a:ea typeface="Georgia" charset="0"/>
                <a:cs typeface="Georgia" charset="0"/>
              </a:rPr>
              <a:t> le ha </a:t>
            </a:r>
            <a:r>
              <a:rPr lang="en-US" sz="2000" dirty="0" err="1">
                <a:solidFill>
                  <a:srgbClr val="002060"/>
                </a:solidFill>
                <a:latin typeface="Georgia" charset="0"/>
                <a:ea typeface="Georgia" charset="0"/>
                <a:cs typeface="Georgia" charset="0"/>
              </a:rPr>
              <a:t>conosciute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avrebbe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dovuto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conoscerle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l’ordinaria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diligenza</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In </a:t>
            </a:r>
            <a:r>
              <a:rPr lang="en-US" sz="2000" dirty="0" err="1">
                <a:solidFill>
                  <a:srgbClr val="002060"/>
                </a:solidFill>
                <a:latin typeface="Georgia" charset="0"/>
                <a:ea typeface="Georgia" charset="0"/>
                <a:cs typeface="Georgia" charset="0"/>
              </a:rPr>
              <a:t>ogni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specificamente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approvate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iscritto</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condizioni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stabiliscono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favore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le ha </a:t>
            </a:r>
            <a:r>
              <a:rPr lang="en-US" sz="2000" dirty="0" err="1">
                <a:solidFill>
                  <a:srgbClr val="002060"/>
                </a:solidFill>
                <a:latin typeface="Georgia" charset="0"/>
                <a:ea typeface="Georgia" charset="0"/>
                <a:cs typeface="Georgia" charset="0"/>
              </a:rPr>
              <a:t>predisposte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limitazioni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responsabilità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facoltà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recedere</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sospenderne</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l’esecuzione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sanciscono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carico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dell’altro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decadenze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limitazioni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facoltà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opporre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eccezioni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restrizioni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libertà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contrattuale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rapporti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tacita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proroga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rinnovazione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clausole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compromissorie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deroghe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competenza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dell’autorità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giudiziaria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7667617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634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u="sng" dirty="0">
                <a:solidFill>
                  <a:schemeClr val="accent2">
                    <a:lumMod val="50000"/>
                  </a:schemeClr>
                </a:solidFill>
                <a:latin typeface="Georgia" panose="02040502050405020303" pitchFamily="18" charset="0"/>
              </a:rPr>
              <a:t>(2) Nullità</a:t>
            </a:r>
          </a:p>
          <a:p>
            <a:pPr algn="l">
              <a:spcBef>
                <a:spcPts val="600"/>
              </a:spcBef>
            </a:pPr>
            <a:endParaRPr lang="it-IT" sz="2400" u="sng" dirty="0">
              <a:solidFill>
                <a:schemeClr val="accent2">
                  <a:lumMod val="50000"/>
                </a:schemeClr>
              </a:solidFill>
              <a:latin typeface="Georgia" panose="02040502050405020303" pitchFamily="18" charset="0"/>
            </a:endParaRPr>
          </a:p>
          <a:p>
            <a:pPr algn="l">
              <a:spcBef>
                <a:spcPts val="600"/>
              </a:spcBef>
            </a:pPr>
            <a:endParaRPr lang="it-IT" sz="2400" u="sng" dirty="0">
              <a:solidFill>
                <a:schemeClr val="accent2">
                  <a:lumMod val="50000"/>
                </a:schemeClr>
              </a:solidFill>
              <a:latin typeface="Georgia" panose="02040502050405020303" pitchFamily="18" charset="0"/>
            </a:endParaRPr>
          </a:p>
          <a:p>
            <a:pPr algn="l">
              <a:spcBef>
                <a:spcPts val="0"/>
              </a:spcBef>
            </a:pPr>
            <a:endParaRPr lang="it-IT" sz="2400" u="sng" dirty="0">
              <a:solidFill>
                <a:schemeClr val="accent2">
                  <a:lumMod val="50000"/>
                </a:schemeClr>
              </a:solidFill>
              <a:latin typeface="Georgia" panose="02040502050405020303" pitchFamily="18" charset="0"/>
            </a:endParaRPr>
          </a:p>
          <a:p>
            <a:pPr algn="l">
              <a:spcBef>
                <a:spcPts val="0"/>
              </a:spcBef>
            </a:pPr>
            <a:endParaRPr lang="it-IT" sz="2400" u="sng" dirty="0">
              <a:solidFill>
                <a:schemeClr val="accent2">
                  <a:lumMod val="50000"/>
                </a:schemeClr>
              </a:solidFill>
              <a:latin typeface="Georgia" panose="02040502050405020303" pitchFamily="18" charset="0"/>
            </a:endParaRPr>
          </a:p>
          <a:p>
            <a:pPr algn="l">
              <a:spcBef>
                <a:spcPts val="0"/>
              </a:spcBef>
            </a:pPr>
            <a:endParaRPr lang="it-IT" sz="2400" u="sng" dirty="0">
              <a:solidFill>
                <a:schemeClr val="accent2">
                  <a:lumMod val="50000"/>
                </a:schemeClr>
              </a:solidFill>
              <a:latin typeface="Georgia" panose="02040502050405020303" pitchFamily="18" charset="0"/>
            </a:endParaRPr>
          </a:p>
          <a:p>
            <a:pPr algn="l">
              <a:spcBef>
                <a:spcPts val="1200"/>
              </a:spcBef>
            </a:pPr>
            <a:r>
              <a:rPr lang="it-IT" sz="2400" dirty="0">
                <a:solidFill>
                  <a:schemeClr val="accent2">
                    <a:lumMod val="50000"/>
                  </a:schemeClr>
                </a:solidFill>
                <a:latin typeface="Georgia" panose="02040502050405020303" pitchFamily="18" charset="0"/>
              </a:rPr>
              <a:t>Il contratto è anzitutto nullo (art. 1418(2) c.c.):</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quando difetta di uno dei requisiti indicati dall’art. 1325 c.c.;</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quando la causa è illecita secondo quanto indicato dall’art. 1343 c.c.;</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quando il motivo condiviso da entrambe le parti è illecito, secondo il disposto dell’art. 1345;</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quando l’oggetto è impossibile, illecito, indeterminato e indeterminabile.</a:t>
            </a:r>
          </a:p>
        </p:txBody>
      </p:sp>
      <p:sp>
        <p:nvSpPr>
          <p:cNvPr id="4" name="CasellaDiTesto 3"/>
          <p:cNvSpPr txBox="1"/>
          <p:nvPr/>
        </p:nvSpPr>
        <p:spPr>
          <a:xfrm>
            <a:off x="392521" y="1920819"/>
            <a:ext cx="11245297" cy="1938992"/>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1418, C.C.: “1.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nullo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contrario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imperative,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disponga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diversamente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Producono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mancanza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requisiti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indicati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dall’articolo</a:t>
            </a:r>
            <a:r>
              <a:rPr lang="en-US" sz="2000" dirty="0">
                <a:solidFill>
                  <a:srgbClr val="002060"/>
                </a:solidFill>
                <a:latin typeface="Georgia" charset="0"/>
                <a:ea typeface="Georgia" charset="0"/>
                <a:cs typeface="Georgia" charset="0"/>
              </a:rPr>
              <a:t> 1325, </a:t>
            </a:r>
            <a:r>
              <a:rPr lang="en-US" sz="2000" dirty="0" err="1">
                <a:solidFill>
                  <a:srgbClr val="002060"/>
                </a:solidFill>
                <a:latin typeface="Georgia" charset="0"/>
                <a:ea typeface="Georgia" charset="0"/>
                <a:cs typeface="Georgia" charset="0"/>
              </a:rPr>
              <a:t>l’illiceità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causa, </a:t>
            </a:r>
            <a:r>
              <a:rPr lang="en-US" sz="2000" dirty="0" err="1">
                <a:solidFill>
                  <a:srgbClr val="002060"/>
                </a:solidFill>
                <a:latin typeface="Georgia" charset="0"/>
                <a:ea typeface="Georgia" charset="0"/>
                <a:cs typeface="Georgia" charset="0"/>
              </a:rPr>
              <a:t>l’illiceità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motivi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indicato</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dall’articolo</a:t>
            </a:r>
            <a:r>
              <a:rPr lang="en-US" sz="2000" dirty="0" smtClean="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1345 e la </a:t>
            </a:r>
            <a:r>
              <a:rPr lang="en-US" sz="2000" dirty="0" err="1">
                <a:solidFill>
                  <a:srgbClr val="002060"/>
                </a:solidFill>
                <a:latin typeface="Georgia" charset="0"/>
                <a:ea typeface="Georgia" charset="0"/>
                <a:cs typeface="Georgia" charset="0"/>
              </a:rPr>
              <a:t>mancanza</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nell’oggetto</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requisiti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dall’articolo</a:t>
            </a:r>
            <a:r>
              <a:rPr lang="en-US" sz="2000" dirty="0">
                <a:solidFill>
                  <a:srgbClr val="002060"/>
                </a:solidFill>
                <a:latin typeface="Georgia" charset="0"/>
                <a:ea typeface="Georgia" charset="0"/>
                <a:cs typeface="Georgia" charset="0"/>
              </a:rPr>
              <a:t> 1346.</a:t>
            </a:r>
          </a:p>
          <a:p>
            <a:r>
              <a:rPr lang="en-US" sz="2000" dirty="0">
                <a:solidFill>
                  <a:srgbClr val="002060"/>
                </a:solidFill>
                <a:latin typeface="Georgia" charset="0"/>
                <a:ea typeface="Georgia" charset="0"/>
                <a:cs typeface="Georgia" charset="0"/>
              </a:rPr>
              <a:t>3.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altresì</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nullo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0548287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214615"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Oltre a tali ipotesi, il contratto è altresì nullo </a:t>
            </a: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“negli altri casi stabiliti dalla legge” (art. 1418(3) C.C.)</a:t>
            </a:r>
          </a:p>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e nei casi di c.d. </a:t>
            </a:r>
            <a:r>
              <a:rPr lang="it-IT" sz="2400" u="sng" dirty="0">
                <a:solidFill>
                  <a:schemeClr val="accent2">
                    <a:lumMod val="50000"/>
                  </a:schemeClr>
                </a:solidFill>
                <a:latin typeface="Georgia" panose="02040502050405020303" pitchFamily="18" charset="0"/>
              </a:rPr>
              <a:t>nullità virtuale</a:t>
            </a:r>
            <a:r>
              <a:rPr lang="it-IT" sz="2400" dirty="0">
                <a:solidFill>
                  <a:schemeClr val="accent2">
                    <a:lumMod val="50000"/>
                  </a:schemeClr>
                </a:solidFill>
                <a:latin typeface="Georgia" panose="02040502050405020303" pitchFamily="18" charset="0"/>
              </a:rPr>
              <a:t>, ossia quando “è contrario a norme imperative, salvo che la legge disponga altrimenti” (art. 1418(1) C.C.)</a:t>
            </a:r>
          </a:p>
        </p:txBody>
      </p:sp>
      <p:sp>
        <p:nvSpPr>
          <p:cNvPr id="4" name="CasellaDiTesto 3"/>
          <p:cNvSpPr txBox="1"/>
          <p:nvPr/>
        </p:nvSpPr>
        <p:spPr>
          <a:xfrm>
            <a:off x="392523" y="2296635"/>
            <a:ext cx="8858356"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1355, C.C.: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nulla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l’alienazione</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l’assunzione</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obbligo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subordinata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condizione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sospensiva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faccia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dipendere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volontà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dell’alienante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rispettivamente</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quella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3466677"/>
            <a:ext cx="8858357"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2744, C.C.: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nullo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patto</a:t>
            </a:r>
            <a:r>
              <a:rPr lang="en-US" sz="2000" dirty="0">
                <a:solidFill>
                  <a:srgbClr val="002060"/>
                </a:solidFill>
                <a:latin typeface="Georgia" charset="0"/>
                <a:ea typeface="Georgia" charset="0"/>
                <a:cs typeface="Georgia" charset="0"/>
              </a:rPr>
              <a:t> col quale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conviene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mancanza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pagamento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credito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fissato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proprietà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ipotecata</a:t>
            </a:r>
            <a:r>
              <a:rPr lang="en-US" sz="2000" dirty="0">
                <a:solidFill>
                  <a:srgbClr val="002060"/>
                </a:solidFill>
                <a:latin typeface="Georgia" charset="0"/>
                <a:ea typeface="Georgia" charset="0"/>
                <a:cs typeface="Georgia" charset="0"/>
              </a:rPr>
              <a:t> o data in </a:t>
            </a:r>
            <a:r>
              <a:rPr lang="en-US" sz="2000" dirty="0" err="1">
                <a:solidFill>
                  <a:srgbClr val="002060"/>
                </a:solidFill>
                <a:latin typeface="Georgia" charset="0"/>
                <a:ea typeface="Georgia" charset="0"/>
                <a:cs typeface="Georgia" charset="0"/>
              </a:rPr>
              <a:t>pegno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passi</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creditore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82289570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158968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Legittimazione </a:t>
            </a:r>
            <a:r>
              <a:rPr lang="it-IT" sz="2400" dirty="0" smtClean="0">
                <a:solidFill>
                  <a:schemeClr val="accent2">
                    <a:lumMod val="50000"/>
                  </a:schemeClr>
                </a:solidFill>
                <a:latin typeface="Georgia" panose="02040502050405020303" pitchFamily="18" charset="0"/>
              </a:rPr>
              <a:t>generale all’azione </a:t>
            </a:r>
            <a:r>
              <a:rPr lang="it-IT" sz="2400" dirty="0">
                <a:solidFill>
                  <a:schemeClr val="accent2">
                    <a:lumMod val="50000"/>
                  </a:schemeClr>
                </a:solidFill>
                <a:latin typeface="Georgia" panose="02040502050405020303" pitchFamily="18" charset="0"/>
              </a:rPr>
              <a:t>di nullità</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r>
              <a:rPr lang="it-IT" sz="2400" dirty="0">
                <a:solidFill>
                  <a:schemeClr val="accent2">
                    <a:lumMod val="50000"/>
                  </a:schemeClr>
                </a:solidFill>
                <a:latin typeface="Georgia" panose="02040502050405020303" pitchFamily="18" charset="0"/>
              </a:rPr>
              <a:t>Rilevabilità d’ufficio della nullità</a:t>
            </a:r>
          </a:p>
          <a:p>
            <a:pPr algn="l">
              <a:spcBef>
                <a:spcPts val="0"/>
              </a:spcBef>
            </a:pPr>
            <a:endParaRPr lang="it-IT" sz="2400" u="sng" dirty="0">
              <a:solidFill>
                <a:schemeClr val="accent2">
                  <a:lumMod val="50000"/>
                </a:schemeClr>
              </a:solidFill>
              <a:latin typeface="Georgia" panose="02040502050405020303" pitchFamily="18" charset="0"/>
            </a:endParaRPr>
          </a:p>
          <a:p>
            <a:pPr algn="l">
              <a:spcBef>
                <a:spcPts val="1200"/>
              </a:spcBef>
            </a:pPr>
            <a:r>
              <a:rPr lang="it-IT" sz="2400" dirty="0">
                <a:solidFill>
                  <a:schemeClr val="accent2">
                    <a:lumMod val="50000"/>
                  </a:schemeClr>
                </a:solidFill>
                <a:latin typeface="Georgia" panose="02040502050405020303" pitchFamily="18" charset="0"/>
              </a:rPr>
              <a:t>Imprescrittibilità</a:t>
            </a:r>
            <a:r>
              <a:rPr lang="it-IT" sz="2400" u="sng" dirty="0">
                <a:solidFill>
                  <a:schemeClr val="accent2">
                    <a:lumMod val="50000"/>
                  </a:schemeClr>
                </a:solidFill>
                <a:latin typeface="Georgia" panose="02040502050405020303" pitchFamily="18" charset="0"/>
              </a:rPr>
              <a:t> </a:t>
            </a:r>
          </a:p>
          <a:p>
            <a:pPr algn="l">
              <a:spcBef>
                <a:spcPts val="1200"/>
              </a:spcBef>
            </a:pPr>
            <a:endParaRPr lang="it-IT" sz="2400" u="sng" dirty="0">
              <a:solidFill>
                <a:schemeClr val="accent2">
                  <a:lumMod val="50000"/>
                </a:schemeClr>
              </a:solidFill>
              <a:latin typeface="Georgia" panose="02040502050405020303" pitchFamily="18" charset="0"/>
            </a:endParaRPr>
          </a:p>
          <a:p>
            <a:pPr algn="l">
              <a:spcBef>
                <a:spcPts val="2400"/>
              </a:spcBef>
            </a:pPr>
            <a:r>
              <a:rPr lang="it-IT" sz="2400" dirty="0">
                <a:solidFill>
                  <a:schemeClr val="accent2">
                    <a:lumMod val="50000"/>
                  </a:schemeClr>
                </a:solidFill>
                <a:latin typeface="Georgia" panose="02040502050405020303" pitchFamily="18" charset="0"/>
              </a:rPr>
              <a:t>Impossibilità di convalida</a:t>
            </a:r>
          </a:p>
        </p:txBody>
      </p:sp>
      <p:sp>
        <p:nvSpPr>
          <p:cNvPr id="4" name="CasellaDiTesto 3"/>
          <p:cNvSpPr txBox="1"/>
          <p:nvPr/>
        </p:nvSpPr>
        <p:spPr>
          <a:xfrm>
            <a:off x="392521" y="1854900"/>
            <a:ext cx="10995914"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1421, C.C.: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la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valere</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chiunque</a:t>
            </a:r>
            <a:r>
              <a:rPr lang="en-US" sz="2000" dirty="0">
                <a:solidFill>
                  <a:srgbClr val="002060"/>
                </a:solidFill>
                <a:latin typeface="Georgia" charset="0"/>
                <a:ea typeface="Georgia" charset="0"/>
                <a:cs typeface="Georgia" charset="0"/>
              </a:rPr>
              <a:t> vi ha </a:t>
            </a:r>
            <a:r>
              <a:rPr lang="en-US" sz="2000" dirty="0" err="1">
                <a:solidFill>
                  <a:srgbClr val="002060"/>
                </a:solidFill>
                <a:latin typeface="Georgia" charset="0"/>
                <a:ea typeface="Georgia" charset="0"/>
                <a:cs typeface="Georgia" charset="0"/>
              </a:rPr>
              <a:t>interesse</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2711543"/>
            <a:ext cx="10995914"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1421, C.C.: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la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può essere rilevata d’ufficio dal giudice</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1" y="3580488"/>
            <a:ext cx="10995914"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1422, C.C.: “</a:t>
            </a:r>
            <a:r>
              <a:rPr lang="en-US" sz="2000" dirty="0" err="1">
                <a:solidFill>
                  <a:srgbClr val="002060"/>
                </a:solidFill>
                <a:latin typeface="Georgia" charset="0"/>
                <a:ea typeface="Georgia" charset="0"/>
                <a:cs typeface="Georgia" charset="0"/>
              </a:rPr>
              <a:t>L’azione</a:t>
            </a:r>
            <a:r>
              <a:rPr lang="en-US" sz="2000" dirty="0">
                <a:solidFill>
                  <a:srgbClr val="002060"/>
                </a:solidFill>
                <a:latin typeface="Georgia" charset="0"/>
                <a:ea typeface="Georgia" charset="0"/>
                <a:cs typeface="Georgia" charset="0"/>
              </a:rPr>
              <a:t> per far </a:t>
            </a:r>
            <a:r>
              <a:rPr lang="en-US" sz="2000" dirty="0" err="1">
                <a:solidFill>
                  <a:srgbClr val="002060"/>
                </a:solidFill>
                <a:latin typeface="Georgia" charset="0"/>
                <a:ea typeface="Georgia" charset="0"/>
                <a:cs typeface="Georgia" charset="0"/>
              </a:rPr>
              <a:t>dichiarare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 non è </a:t>
            </a:r>
            <a:r>
              <a:rPr lang="en-US" sz="2000" dirty="0" err="1">
                <a:solidFill>
                  <a:srgbClr val="002060"/>
                </a:solidFill>
                <a:latin typeface="Georgia" charset="0"/>
                <a:ea typeface="Georgia" charset="0"/>
                <a:cs typeface="Georgia" charset="0"/>
              </a:rPr>
              <a:t>soggetta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prescrizione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salvi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dell’usucapione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azioni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ripetizione</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392521" y="5547267"/>
            <a:ext cx="10995914"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1424, C.C.: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nullo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produrre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effetti</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diverso</a:t>
            </a:r>
            <a:r>
              <a:rPr lang="en-US" sz="2000" dirty="0">
                <a:solidFill>
                  <a:srgbClr val="002060"/>
                </a:solidFill>
                <a:latin typeface="Georgia" charset="0"/>
                <a:ea typeface="Georgia" charset="0"/>
                <a:cs typeface="Georgia" charset="0"/>
              </a:rPr>
              <a:t>, del quale </a:t>
            </a:r>
            <a:r>
              <a:rPr lang="en-US" sz="2000" dirty="0" err="1">
                <a:solidFill>
                  <a:srgbClr val="002060"/>
                </a:solidFill>
                <a:latin typeface="Georgia" charset="0"/>
                <a:ea typeface="Georgia" charset="0"/>
                <a:cs typeface="Georgia" charset="0"/>
              </a:rPr>
              <a:t>contenga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requisiti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sostanza</a:t>
            </a:r>
            <a:r>
              <a:rPr lang="en-US" sz="2000" dirty="0">
                <a:solidFill>
                  <a:srgbClr val="002060"/>
                </a:solidFill>
                <a:latin typeface="Georgia" charset="0"/>
                <a:ea typeface="Georgia" charset="0"/>
                <a:cs typeface="Georgia" charset="0"/>
              </a:rPr>
              <a:t> e di forma, </a:t>
            </a:r>
            <a:r>
              <a:rPr lang="en-US" sz="2000" dirty="0" err="1">
                <a:solidFill>
                  <a:srgbClr val="002060"/>
                </a:solidFill>
                <a:latin typeface="Georgia" charset="0"/>
                <a:ea typeface="Georgia" charset="0"/>
                <a:cs typeface="Georgia" charset="0"/>
              </a:rPr>
              <a:t>qualora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riguardo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scopo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perseguito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debba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ritenersi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a:t>
            </a:r>
            <a:r>
              <a:rPr lang="en-US" sz="2000" dirty="0">
                <a:solidFill>
                  <a:srgbClr val="002060"/>
                </a:solidFill>
                <a:latin typeface="Georgia" charset="0"/>
                <a:ea typeface="Georgia" charset="0"/>
                <a:cs typeface="Georgia" charset="0"/>
              </a:rPr>
              <a:t> lo </a:t>
            </a:r>
            <a:r>
              <a:rPr lang="en-US" sz="2000" dirty="0" err="1">
                <a:solidFill>
                  <a:srgbClr val="002060"/>
                </a:solidFill>
                <a:latin typeface="Georgia" charset="0"/>
                <a:ea typeface="Georgia" charset="0"/>
                <a:cs typeface="Georgia" charset="0"/>
              </a:rPr>
              <a:t>avrebbero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voluto</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avessero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conosciuto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a:t>
            </a:r>
          </a:p>
        </p:txBody>
      </p:sp>
      <p:sp>
        <p:nvSpPr>
          <p:cNvPr id="11" name="CasellaDiTesto 10"/>
          <p:cNvSpPr txBox="1"/>
          <p:nvPr/>
        </p:nvSpPr>
        <p:spPr>
          <a:xfrm>
            <a:off x="392521" y="4769937"/>
            <a:ext cx="10995914"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1423, C.C.: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nullo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convalidato</a:t>
            </a:r>
            <a:r>
              <a:rPr lang="en-US" sz="2000" dirty="0">
                <a:solidFill>
                  <a:srgbClr val="002060"/>
                </a:solidFill>
                <a:latin typeface="Georgia" charset="0"/>
                <a:ea typeface="Georgia" charset="0"/>
                <a:cs typeface="Georgia" charset="0"/>
              </a:rPr>
              <a:t>, se la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non dispone </a:t>
            </a:r>
            <a:r>
              <a:rPr lang="en-US" sz="2000" dirty="0" err="1">
                <a:solidFill>
                  <a:srgbClr val="002060"/>
                </a:solidFill>
                <a:latin typeface="Georgia" charset="0"/>
                <a:ea typeface="Georgia" charset="0"/>
                <a:cs typeface="Georgia" charset="0"/>
              </a:rPr>
              <a:t>diversamente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40635541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6634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La nullità di una singola clausola non comporta automaticamente la nullità del contratto.</a:t>
            </a:r>
          </a:p>
        </p:txBody>
      </p:sp>
      <p:sp>
        <p:nvSpPr>
          <p:cNvPr id="10" name="CasellaDiTesto 9"/>
          <p:cNvSpPr txBox="1"/>
          <p:nvPr/>
        </p:nvSpPr>
        <p:spPr>
          <a:xfrm>
            <a:off x="392521" y="2275290"/>
            <a:ext cx="11090918"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1419, C.C.: “1. La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parziale</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o la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singole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clausole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importa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dell’intero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risulta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contraenti</a:t>
            </a:r>
            <a:r>
              <a:rPr lang="en-US" sz="2000" dirty="0">
                <a:solidFill>
                  <a:srgbClr val="002060"/>
                </a:solidFill>
                <a:latin typeface="Georgia" charset="0"/>
                <a:ea typeface="Georgia" charset="0"/>
                <a:cs typeface="Georgia" charset="0"/>
              </a:rPr>
              <a:t> non lo </a:t>
            </a:r>
            <a:r>
              <a:rPr lang="en-US" sz="2000" dirty="0" err="1">
                <a:solidFill>
                  <a:srgbClr val="002060"/>
                </a:solidFill>
                <a:latin typeface="Georgia" charset="0"/>
                <a:ea typeface="Georgia" charset="0"/>
                <a:cs typeface="Georgia" charset="0"/>
              </a:rPr>
              <a:t>avrebbero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quella</a:t>
            </a:r>
            <a:r>
              <a:rPr lang="en-US" sz="2000" dirty="0">
                <a:solidFill>
                  <a:srgbClr val="002060"/>
                </a:solidFill>
                <a:latin typeface="Georgia" charset="0"/>
                <a:ea typeface="Georgia" charset="0"/>
                <a:cs typeface="Georgia" charset="0"/>
              </a:rPr>
              <a:t> parte del </a:t>
            </a:r>
            <a:r>
              <a:rPr lang="en-US" sz="2000" dirty="0" err="1">
                <a:solidFill>
                  <a:srgbClr val="002060"/>
                </a:solidFill>
                <a:latin typeface="Georgia" charset="0"/>
                <a:ea typeface="Georgia" charset="0"/>
                <a:cs typeface="Georgia" charset="0"/>
              </a:rPr>
              <a:t>suo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contenuto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colpita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a:t>
            </a:r>
          </a:p>
        </p:txBody>
      </p:sp>
      <p:sp>
        <p:nvSpPr>
          <p:cNvPr id="12" name="CasellaDiTesto 11"/>
          <p:cNvSpPr txBox="1"/>
          <p:nvPr/>
        </p:nvSpPr>
        <p:spPr>
          <a:xfrm>
            <a:off x="392521" y="4096249"/>
            <a:ext cx="11090918"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1419, C.C.: “2. La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singole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clausole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importa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clausole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nulle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sostituite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imperative”</a:t>
            </a:r>
          </a:p>
        </p:txBody>
      </p:sp>
      <p:sp>
        <p:nvSpPr>
          <p:cNvPr id="13" name="CasellaDiTesto 12"/>
          <p:cNvSpPr txBox="1"/>
          <p:nvPr/>
        </p:nvSpPr>
        <p:spPr>
          <a:xfrm>
            <a:off x="392521" y="3339658"/>
            <a:ext cx="11090918"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1229, C.C.: “1.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nullo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qualsiasi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esclude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limita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preventivamente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responsabilità</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debitore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dolo</a:t>
            </a:r>
            <a:r>
              <a:rPr lang="en-US" sz="2000" dirty="0">
                <a:solidFill>
                  <a:srgbClr val="002060"/>
                </a:solidFill>
                <a:latin typeface="Georgia" charset="0"/>
                <a:ea typeface="Georgia" charset="0"/>
                <a:cs typeface="Georgia" charset="0"/>
              </a:rPr>
              <a:t> o per </a:t>
            </a:r>
            <a:r>
              <a:rPr lang="en-US" sz="2000" dirty="0" err="1">
                <a:solidFill>
                  <a:srgbClr val="002060"/>
                </a:solidFill>
                <a:latin typeface="Georgia" charset="0"/>
                <a:ea typeface="Georgia" charset="0"/>
                <a:cs typeface="Georgia" charset="0"/>
              </a:rPr>
              <a:t>colpa</a:t>
            </a:r>
            <a:r>
              <a:rPr lang="en-US" sz="2000" dirty="0">
                <a:solidFill>
                  <a:srgbClr val="002060"/>
                </a:solidFill>
                <a:latin typeface="Georgia" charset="0"/>
                <a:ea typeface="Georgia" charset="0"/>
                <a:cs typeface="Georgia" charset="0"/>
              </a:rPr>
              <a:t> grave”</a:t>
            </a:r>
          </a:p>
        </p:txBody>
      </p:sp>
      <p:sp>
        <p:nvSpPr>
          <p:cNvPr id="14" name="CasellaDiTesto 13"/>
          <p:cNvSpPr txBox="1"/>
          <p:nvPr/>
        </p:nvSpPr>
        <p:spPr>
          <a:xfrm>
            <a:off x="392521" y="4852840"/>
            <a:ext cx="11090918"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1420, C.C.: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di due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in cui le </a:t>
            </a:r>
            <a:r>
              <a:rPr lang="en-US" sz="2000" dirty="0" err="1">
                <a:solidFill>
                  <a:srgbClr val="002060"/>
                </a:solidFill>
                <a:latin typeface="Georgia" charset="0"/>
                <a:ea typeface="Georgia" charset="0"/>
                <a:cs typeface="Georgia" charset="0"/>
              </a:rPr>
              <a:t>prestazioni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ciascuna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dirette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conseguimento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scopo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comune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colpisce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vincolo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sola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importa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partecipazione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debba</a:t>
            </a:r>
            <a:r>
              <a:rPr lang="en-US" sz="2000" dirty="0">
                <a:solidFill>
                  <a:srgbClr val="002060"/>
                </a:solidFill>
                <a:latin typeface="Georgia" charset="0"/>
                <a:ea typeface="Georgia" charset="0"/>
                <a:cs typeface="Georgia" charset="0"/>
              </a:rPr>
              <a:t>, secondo le </a:t>
            </a:r>
            <a:r>
              <a:rPr lang="en-US" sz="2000" dirty="0" err="1">
                <a:solidFill>
                  <a:srgbClr val="002060"/>
                </a:solidFill>
                <a:latin typeface="Georgia" charset="0"/>
                <a:ea typeface="Georgia" charset="0"/>
                <a:cs typeface="Georgia" charset="0"/>
              </a:rPr>
              <a:t>circostanze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considerarsi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essenziale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41039060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782158"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La sentenza che dichiara un contratto nullo ne accerta la nullità ab </a:t>
            </a:r>
            <a:r>
              <a:rPr lang="it-IT" sz="2400" dirty="0" err="1">
                <a:solidFill>
                  <a:schemeClr val="accent2">
                    <a:lumMod val="50000"/>
                  </a:schemeClr>
                </a:solidFill>
                <a:latin typeface="Georgia" panose="02040502050405020303" pitchFamily="18" charset="0"/>
              </a:rPr>
              <a:t>initio</a:t>
            </a:r>
            <a:r>
              <a:rPr lang="it-IT" sz="2400" dirty="0">
                <a:solidFill>
                  <a:schemeClr val="accent2">
                    <a:lumMod val="50000"/>
                  </a:schemeClr>
                </a:solidFill>
                <a:latin typeface="Georgia" panose="02040502050405020303" pitchFamily="18" charset="0"/>
              </a:rPr>
              <a:t>. Per effetto della sentenza</a:t>
            </a:r>
            <a:r>
              <a:rPr lang="it-IT" sz="2400" dirty="0" smtClean="0">
                <a:solidFill>
                  <a:schemeClr val="accent2">
                    <a:lumMod val="50000"/>
                  </a:schemeClr>
                </a:solidFill>
                <a:latin typeface="Georgia" panose="02040502050405020303" pitchFamily="18" charset="0"/>
              </a:rPr>
              <a:t>, è come se </a:t>
            </a:r>
            <a:r>
              <a:rPr lang="it-IT" sz="2400" dirty="0">
                <a:solidFill>
                  <a:schemeClr val="accent2">
                    <a:lumMod val="50000"/>
                  </a:schemeClr>
                </a:solidFill>
                <a:latin typeface="Georgia" panose="02040502050405020303" pitchFamily="18" charset="0"/>
              </a:rPr>
              <a:t>il contratto </a:t>
            </a:r>
            <a:r>
              <a:rPr lang="it-IT" sz="2400" dirty="0" smtClean="0">
                <a:solidFill>
                  <a:schemeClr val="accent2">
                    <a:lumMod val="50000"/>
                  </a:schemeClr>
                </a:solidFill>
                <a:latin typeface="Georgia" panose="02040502050405020303" pitchFamily="18" charset="0"/>
              </a:rPr>
              <a:t>non fosse mai </a:t>
            </a:r>
            <a:r>
              <a:rPr lang="it-IT" sz="2400" dirty="0">
                <a:solidFill>
                  <a:schemeClr val="accent2">
                    <a:lumMod val="50000"/>
                  </a:schemeClr>
                </a:solidFill>
                <a:latin typeface="Georgia" panose="02040502050405020303" pitchFamily="18" charset="0"/>
              </a:rPr>
              <a:t>esistito. </a:t>
            </a:r>
          </a:p>
          <a:p>
            <a:pPr algn="l">
              <a:spcBef>
                <a:spcPts val="600"/>
              </a:spcBef>
            </a:pPr>
            <a:r>
              <a:rPr lang="it-IT" sz="2400" dirty="0">
                <a:solidFill>
                  <a:schemeClr val="accent2">
                    <a:lumMod val="50000"/>
                  </a:schemeClr>
                </a:solidFill>
                <a:latin typeface="Georgia" panose="02040502050405020303" pitchFamily="18" charset="0"/>
              </a:rPr>
              <a:t>Le parti devono quindi procedere alla restituzione di quanto eventualmente versato/prestato/consegnato in forza del contratto. </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r>
              <a:rPr lang="it-IT" sz="2400" dirty="0">
                <a:solidFill>
                  <a:schemeClr val="accent2">
                    <a:lumMod val="50000"/>
                  </a:schemeClr>
                </a:solidFill>
                <a:latin typeface="Georgia" panose="02040502050405020303" pitchFamily="18" charset="0"/>
              </a:rPr>
              <a:t>La nullità, per pacifica dottrina e giurisprudenza, ha effetto anche nei confronti dei terzi, salvi ovviamente gli effetti </a:t>
            </a:r>
            <a:r>
              <a:rPr lang="it-IT" sz="2400" dirty="0" smtClean="0">
                <a:solidFill>
                  <a:schemeClr val="accent2">
                    <a:lumMod val="50000"/>
                  </a:schemeClr>
                </a:solidFill>
                <a:latin typeface="Georgia" panose="02040502050405020303" pitchFamily="18" charset="0"/>
              </a:rPr>
              <a:t>dell’usucapione, dell’art</a:t>
            </a:r>
            <a:r>
              <a:rPr lang="it-IT" sz="2400" dirty="0">
                <a:solidFill>
                  <a:schemeClr val="accent2">
                    <a:lumMod val="50000"/>
                  </a:schemeClr>
                </a:solidFill>
                <a:latin typeface="Georgia" panose="02040502050405020303" pitchFamily="18" charset="0"/>
              </a:rPr>
              <a:t>. 1153 C.C. per l’acquisto di beni mobili da parte dei terzi in buona fede e dell’art. 2652 n. 6 C.C. per l’acquisto di beni immobili trascritto prima della trascrizione della domanda volta a dichiarare la nullità.</a:t>
            </a:r>
          </a:p>
        </p:txBody>
      </p:sp>
      <p:sp>
        <p:nvSpPr>
          <p:cNvPr id="10" name="CasellaDiTesto 9"/>
          <p:cNvSpPr txBox="1"/>
          <p:nvPr/>
        </p:nvSpPr>
        <p:spPr>
          <a:xfrm>
            <a:off x="392520" y="3116778"/>
            <a:ext cx="10224020"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a:t>
            </a:r>
            <a:r>
              <a:rPr lang="en-US" sz="2000" dirty="0" smtClean="0">
                <a:solidFill>
                  <a:srgbClr val="002060"/>
                </a:solidFill>
                <a:latin typeface="Georgia" charset="0"/>
                <a:ea typeface="Georgia" charset="0"/>
                <a:cs typeface="Georgia" charset="0"/>
              </a:rPr>
              <a:t>2035</a:t>
            </a:r>
            <a:r>
              <a:rPr lang="en-US" sz="2000" dirty="0">
                <a:solidFill>
                  <a:srgbClr val="002060"/>
                </a:solidFill>
                <a:latin typeface="Georgia" charset="0"/>
                <a:ea typeface="Georgia" charset="0"/>
                <a:cs typeface="Georgia" charset="0"/>
              </a:rPr>
              <a:t>, C.C.: “Chi ha </a:t>
            </a:r>
            <a:r>
              <a:rPr lang="en-US" sz="2000" dirty="0" err="1">
                <a:solidFill>
                  <a:srgbClr val="002060"/>
                </a:solidFill>
                <a:latin typeface="Georgia" charset="0"/>
                <a:ea typeface="Georgia" charset="0"/>
                <a:cs typeface="Georgia" charset="0"/>
              </a:rPr>
              <a:t>eseguito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scopo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da parte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costituisca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offesa</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buon</a:t>
            </a:r>
            <a:r>
              <a:rPr lang="en-US" sz="2000" dirty="0">
                <a:solidFill>
                  <a:srgbClr val="002060"/>
                </a:solidFill>
                <a:latin typeface="Georgia" charset="0"/>
                <a:ea typeface="Georgia" charset="0"/>
                <a:cs typeface="Georgia" charset="0"/>
              </a:rPr>
              <a:t> costume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ripetere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quanto</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pagato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51035222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Pietro concede 1.000 euro in prestito a Quirino, facendosi consegnare dallo stesso un prezioso orologio, con il patto che, in caso di inadempimento, tale orologio diventerà proprietà di Pietro. Tale contratto è valido.</a:t>
            </a:r>
          </a:p>
          <a:p>
            <a:pPr algn="l">
              <a:spcBef>
                <a:spcPts val="600"/>
              </a:spcBef>
              <a:spcAft>
                <a:spcPts val="600"/>
              </a:spcAft>
            </a:pPr>
            <a:r>
              <a:rPr lang="it-IT" sz="2400" dirty="0">
                <a:solidFill>
                  <a:schemeClr val="accent2">
                    <a:lumMod val="50000"/>
                  </a:schemeClr>
                </a:solidFill>
                <a:latin typeface="Georgia" panose="02040502050405020303" pitchFamily="18" charset="0"/>
              </a:rPr>
              <a:t>(a) vero</a:t>
            </a:r>
          </a:p>
          <a:p>
            <a:pPr algn="l">
              <a:spcBef>
                <a:spcPts val="600"/>
              </a:spcBef>
              <a:spcAft>
                <a:spcPts val="600"/>
              </a:spcAft>
            </a:pPr>
            <a:r>
              <a:rPr lang="it-IT" sz="2400" dirty="0">
                <a:solidFill>
                  <a:schemeClr val="accent2">
                    <a:lumMod val="50000"/>
                  </a:schemeClr>
                </a:solidFill>
                <a:latin typeface="Georgia" panose="02040502050405020303" pitchFamily="18" charset="0"/>
              </a:rPr>
              <a:t>(b) vero, ma occorre che l’orologio sia consegnato a un terzo</a:t>
            </a:r>
          </a:p>
          <a:p>
            <a:pPr algn="l">
              <a:spcBef>
                <a:spcPts val="600"/>
              </a:spcBef>
              <a:spcAft>
                <a:spcPts val="600"/>
              </a:spcAft>
            </a:pPr>
            <a:r>
              <a:rPr lang="it-IT" sz="2400" dirty="0">
                <a:solidFill>
                  <a:schemeClr val="accent2">
                    <a:lumMod val="50000"/>
                  </a:schemeClr>
                </a:solidFill>
                <a:latin typeface="Georgia" panose="02040502050405020303" pitchFamily="18" charset="0"/>
              </a:rPr>
              <a:t>(c) falso, siamo di fronte alla violazione di una norma imperativa, quella relativa al divieto del patto commissorio</a:t>
            </a:r>
          </a:p>
          <a:p>
            <a:pPr algn="l">
              <a:spcBef>
                <a:spcPts val="600"/>
              </a:spcBef>
              <a:spcAft>
                <a:spcPts val="600"/>
              </a:spcAft>
            </a:pPr>
            <a:r>
              <a:rPr lang="it-IT" sz="2400" dirty="0">
                <a:solidFill>
                  <a:schemeClr val="accent2">
                    <a:lumMod val="50000"/>
                  </a:schemeClr>
                </a:solidFill>
                <a:latin typeface="Georgia" panose="02040502050405020303" pitchFamily="18" charset="0"/>
              </a:rPr>
              <a:t>(d) falso, sono ravvisabili gli estremi della rescissione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44020987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Tizio trasferisce a Caio un bene sulla base di un contratto nullo. Caio vende a sua volta il bene a Sempronio. Quest’ultimo:</a:t>
            </a:r>
          </a:p>
          <a:p>
            <a:pPr algn="l">
              <a:spcBef>
                <a:spcPts val="600"/>
              </a:spcBef>
              <a:spcAft>
                <a:spcPts val="600"/>
              </a:spcAft>
            </a:pPr>
            <a:r>
              <a:rPr lang="it-IT" sz="2400" dirty="0">
                <a:solidFill>
                  <a:schemeClr val="accent2">
                    <a:lumMod val="50000"/>
                  </a:schemeClr>
                </a:solidFill>
                <a:latin typeface="Georgia" panose="02040502050405020303" pitchFamily="18" charset="0"/>
              </a:rPr>
              <a:t>(a) acquisterà sempre il bene</a:t>
            </a:r>
          </a:p>
          <a:p>
            <a:pPr algn="l">
              <a:spcBef>
                <a:spcPts val="600"/>
              </a:spcBef>
              <a:spcAft>
                <a:spcPts val="600"/>
              </a:spcAft>
            </a:pPr>
            <a:r>
              <a:rPr lang="it-IT" sz="2400" dirty="0">
                <a:solidFill>
                  <a:schemeClr val="accent2">
                    <a:lumMod val="50000"/>
                  </a:schemeClr>
                </a:solidFill>
                <a:latin typeface="Georgia" panose="02040502050405020303" pitchFamily="18" charset="0"/>
              </a:rPr>
              <a:t>(b) acquisterà in caso di contratto a titolo oneroso</a:t>
            </a:r>
          </a:p>
          <a:p>
            <a:pPr algn="l">
              <a:spcBef>
                <a:spcPts val="600"/>
              </a:spcBef>
              <a:spcAft>
                <a:spcPts val="600"/>
              </a:spcAft>
            </a:pPr>
            <a:r>
              <a:rPr lang="it-IT" sz="2400" dirty="0">
                <a:solidFill>
                  <a:schemeClr val="accent2">
                    <a:lumMod val="50000"/>
                  </a:schemeClr>
                </a:solidFill>
                <a:latin typeface="Georgia" panose="02040502050405020303" pitchFamily="18" charset="0"/>
              </a:rPr>
              <a:t>(c) acquisterà soltanto se in buona fede</a:t>
            </a:r>
          </a:p>
          <a:p>
            <a:pPr algn="l">
              <a:spcBef>
                <a:spcPts val="600"/>
              </a:spcBef>
              <a:spcAft>
                <a:spcPts val="600"/>
              </a:spcAft>
            </a:pPr>
            <a:r>
              <a:rPr lang="it-IT" sz="2400" dirty="0">
                <a:solidFill>
                  <a:schemeClr val="accent2">
                    <a:lumMod val="50000"/>
                  </a:schemeClr>
                </a:solidFill>
                <a:latin typeface="Georgia" panose="02040502050405020303" pitchFamily="18" charset="0"/>
              </a:rPr>
              <a:t>(d) non acquisterà mai in base al contratto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52625563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11713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1800"/>
              </a:spcBef>
            </a:pPr>
            <a:r>
              <a:rPr lang="it-IT" sz="2400" u="sng" dirty="0">
                <a:solidFill>
                  <a:schemeClr val="accent2">
                    <a:lumMod val="50000"/>
                  </a:schemeClr>
                </a:solidFill>
                <a:latin typeface="Georgia" panose="02040502050405020303" pitchFamily="18" charset="0"/>
              </a:rPr>
              <a:t>(3) L’annullabilità</a:t>
            </a:r>
          </a:p>
          <a:p>
            <a:pPr algn="l">
              <a:spcBef>
                <a:spcPts val="600"/>
              </a:spcBef>
            </a:pPr>
            <a:r>
              <a:rPr lang="it-IT" sz="2400" dirty="0">
                <a:solidFill>
                  <a:schemeClr val="accent2">
                    <a:lumMod val="50000"/>
                  </a:schemeClr>
                </a:solidFill>
                <a:latin typeface="Georgia" panose="02040502050405020303" pitchFamily="18" charset="0"/>
              </a:rPr>
              <a:t>Sono considerate cause di annullabilità del contratto: </a:t>
            </a: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l’incapacità di una delle parti, sia legale che naturale</a:t>
            </a:r>
          </a:p>
          <a:p>
            <a:pPr marL="342900" indent="-342900" algn="l">
              <a:spcBef>
                <a:spcPts val="6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 </a:t>
            </a:r>
          </a:p>
          <a:p>
            <a:pPr marL="342900" indent="-342900" algn="l">
              <a:spcBef>
                <a:spcPts val="1800"/>
              </a:spcBef>
              <a:buFont typeface="Arial" charset="0"/>
              <a:buChar char="•"/>
            </a:pPr>
            <a:r>
              <a:rPr lang="it-IT" sz="2400" dirty="0">
                <a:solidFill>
                  <a:schemeClr val="accent2">
                    <a:lumMod val="50000"/>
                  </a:schemeClr>
                </a:solidFill>
                <a:latin typeface="Georgia" panose="02040502050405020303" pitchFamily="18" charset="0"/>
              </a:rPr>
              <a:t>i vizi del consenso (artt. 1427 e ss. c.c.), ossia errore, violenza e dolo</a:t>
            </a:r>
          </a:p>
          <a:p>
            <a:pPr marL="342900" indent="-342900" algn="l">
              <a:spcBef>
                <a:spcPts val="1800"/>
              </a:spcBef>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1800"/>
              </a:spcBef>
              <a:buFont typeface="Arial" charset="0"/>
              <a:buChar char="•"/>
            </a:pPr>
            <a:r>
              <a:rPr lang="it-IT" sz="2400" dirty="0">
                <a:solidFill>
                  <a:schemeClr val="accent2">
                    <a:lumMod val="50000"/>
                  </a:schemeClr>
                </a:solidFill>
                <a:latin typeface="Georgia" panose="02040502050405020303" pitchFamily="18" charset="0"/>
              </a:rPr>
              <a:t>le ipotesi specificamente indicate dalla legge</a:t>
            </a:r>
          </a:p>
        </p:txBody>
      </p:sp>
      <p:sp>
        <p:nvSpPr>
          <p:cNvPr id="4" name="CasellaDiTesto 3"/>
          <p:cNvSpPr txBox="1"/>
          <p:nvPr/>
        </p:nvSpPr>
        <p:spPr>
          <a:xfrm>
            <a:off x="392521" y="2746841"/>
            <a:ext cx="11577806"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1425, C.C.: “1.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annullabile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era </a:t>
            </a:r>
            <a:r>
              <a:rPr lang="en-US" sz="2000" dirty="0" err="1">
                <a:solidFill>
                  <a:srgbClr val="002060"/>
                </a:solidFill>
                <a:latin typeface="Georgia" charset="0"/>
                <a:ea typeface="Georgia" charset="0"/>
                <a:cs typeface="Georgia" charset="0"/>
              </a:rPr>
              <a:t>legalmente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incapace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contrattare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E’ </a:t>
            </a:r>
            <a:r>
              <a:rPr lang="en-US" sz="2000" dirty="0" err="1">
                <a:solidFill>
                  <a:srgbClr val="002060"/>
                </a:solidFill>
                <a:latin typeface="Georgia" charset="0"/>
                <a:ea typeface="Georgia" charset="0"/>
                <a:cs typeface="Georgia" charset="0"/>
              </a:rPr>
              <a:t>parimenti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annullabile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ricorrono</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condizioni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dall’articolo</a:t>
            </a:r>
            <a:r>
              <a:rPr lang="en-US" sz="2000" dirty="0">
                <a:solidFill>
                  <a:srgbClr val="002060"/>
                </a:solidFill>
                <a:latin typeface="Georgia" charset="0"/>
                <a:ea typeface="Georgia" charset="0"/>
                <a:cs typeface="Georgia" charset="0"/>
              </a:rPr>
              <a:t> 428,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stipulato</a:t>
            </a:r>
            <a:r>
              <a:rPr lang="en-US" sz="2000" dirty="0">
                <a:solidFill>
                  <a:srgbClr val="002060"/>
                </a:solidFill>
                <a:latin typeface="Georgia" charset="0"/>
                <a:ea typeface="Georgia" charset="0"/>
                <a:cs typeface="Georgia" charset="0"/>
              </a:rPr>
              <a:t> da persona </a:t>
            </a:r>
            <a:r>
              <a:rPr lang="en-US" sz="2000" dirty="0" err="1">
                <a:solidFill>
                  <a:srgbClr val="002060"/>
                </a:solidFill>
                <a:latin typeface="Georgia" charset="0"/>
                <a:ea typeface="Georgia" charset="0"/>
                <a:cs typeface="Georgia" charset="0"/>
              </a:rPr>
              <a:t>incapace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d’intendere</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volere</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4243137"/>
            <a:ext cx="1157780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1427, C.C.: “Il </a:t>
            </a:r>
            <a:r>
              <a:rPr lang="en-US" sz="2000" dirty="0" err="1">
                <a:solidFill>
                  <a:srgbClr val="002060"/>
                </a:solidFill>
                <a:latin typeface="Georgia" charset="0"/>
                <a:ea typeface="Georgia" charset="0"/>
                <a:cs typeface="Georgia" charset="0"/>
              </a:rPr>
              <a:t>contraente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cui </a:t>
            </a:r>
            <a:r>
              <a:rPr lang="en-US" sz="2000" dirty="0" err="1">
                <a:solidFill>
                  <a:srgbClr val="002060"/>
                </a:solidFill>
                <a:latin typeface="Georgia" charset="0"/>
                <a:ea typeface="Georgia" charset="0"/>
                <a:cs typeface="Georgia" charset="0"/>
              </a:rPr>
              <a:t>consenso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fu</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dato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errore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estorto</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violenza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carpito</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dolo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chiedere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l’annullamento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secondo le </a:t>
            </a:r>
            <a:r>
              <a:rPr lang="en-US" sz="2000" dirty="0" err="1">
                <a:solidFill>
                  <a:srgbClr val="002060"/>
                </a:solidFill>
                <a:latin typeface="Georgia" charset="0"/>
                <a:ea typeface="Georgia" charset="0"/>
                <a:cs typeface="Georgia" charset="0"/>
              </a:rPr>
              <a:t>disposizioni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seguenti</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5431657"/>
            <a:ext cx="1157780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1973, C.C.: “E’ </a:t>
            </a:r>
            <a:r>
              <a:rPr lang="en-US" sz="2000" dirty="0" err="1">
                <a:solidFill>
                  <a:srgbClr val="002060"/>
                </a:solidFill>
                <a:latin typeface="Georgia" charset="0"/>
                <a:ea typeface="Georgia" charset="0"/>
                <a:cs typeface="Georgia" charset="0"/>
              </a:rPr>
              <a:t>annullabile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transazione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fatta</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tutto</a:t>
            </a:r>
            <a:r>
              <a:rPr lang="en-US" sz="2000" dirty="0">
                <a:solidFill>
                  <a:srgbClr val="002060"/>
                </a:solidFill>
                <a:latin typeface="Georgia" charset="0"/>
                <a:ea typeface="Georgia" charset="0"/>
                <a:cs typeface="Georgia" charset="0"/>
              </a:rPr>
              <a:t> o in parte, </a:t>
            </a:r>
            <a:r>
              <a:rPr lang="en-US" sz="2000" dirty="0" err="1">
                <a:solidFill>
                  <a:srgbClr val="002060"/>
                </a:solidFill>
                <a:latin typeface="Georgia" charset="0"/>
                <a:ea typeface="Georgia" charset="0"/>
                <a:cs typeface="Georgia" charset="0"/>
              </a:rPr>
              <a:t>sulla</a:t>
            </a:r>
            <a:r>
              <a:rPr lang="en-US" sz="2000" dirty="0">
                <a:solidFill>
                  <a:srgbClr val="002060"/>
                </a:solidFill>
                <a:latin typeface="Georgia" charset="0"/>
                <a:ea typeface="Georgia" charset="0"/>
                <a:cs typeface="Georgia" charset="0"/>
              </a:rPr>
              <a:t> base di </a:t>
            </a:r>
            <a:r>
              <a:rPr lang="en-US" sz="2000" dirty="0" err="1">
                <a:solidFill>
                  <a:srgbClr val="002060"/>
                </a:solidFill>
                <a:latin typeface="Georgia" charset="0"/>
                <a:ea typeface="Georgia" charset="0"/>
                <a:cs typeface="Georgia" charset="0"/>
              </a:rPr>
              <a:t>documenti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seguito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riconosciuti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falsi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44073187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11713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Quanto all’</a:t>
            </a:r>
            <a:r>
              <a:rPr lang="it-IT" sz="2400" u="sng" dirty="0">
                <a:solidFill>
                  <a:schemeClr val="accent2">
                    <a:lumMod val="50000"/>
                  </a:schemeClr>
                </a:solidFill>
                <a:latin typeface="Georgia" panose="02040502050405020303" pitchFamily="18" charset="0"/>
              </a:rPr>
              <a:t>incapacità legale </a:t>
            </a:r>
            <a:r>
              <a:rPr lang="it-IT" sz="2400" dirty="0">
                <a:solidFill>
                  <a:schemeClr val="accent2">
                    <a:lumMod val="50000"/>
                  </a:schemeClr>
                </a:solidFill>
                <a:latin typeface="Georgia" panose="02040502050405020303" pitchFamily="18" charset="0"/>
              </a:rPr>
              <a:t>di una delle parti, i contratti conclusi dal minore, dall’interdetto, dall’inabilitato senza il sostegno del suo curatore per i casi di straordinaria amministrazione, dall’amministrato di sostegno senza il sostegno del suo amministratore per i casi definiti nel decreto di nomina di costui, nonché dall’interdetto legale, sono annullabili.</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Una situazione diversa è quella dell’</a:t>
            </a:r>
            <a:r>
              <a:rPr lang="it-IT" sz="2400" u="sng" dirty="0">
                <a:solidFill>
                  <a:schemeClr val="accent2">
                    <a:lumMod val="50000"/>
                  </a:schemeClr>
                </a:solidFill>
                <a:latin typeface="Georgia" panose="02040502050405020303" pitchFamily="18" charset="0"/>
              </a:rPr>
              <a:t>incapacità naturale</a:t>
            </a:r>
            <a:r>
              <a:rPr lang="it-IT" sz="2400" dirty="0">
                <a:solidFill>
                  <a:schemeClr val="accent2">
                    <a:lumMod val="50000"/>
                  </a:schemeClr>
                </a:solidFill>
                <a:latin typeface="Georgia" panose="02040502050405020303" pitchFamily="18" charset="0"/>
              </a:rPr>
              <a:t>.</a:t>
            </a:r>
          </a:p>
        </p:txBody>
      </p:sp>
      <p:sp>
        <p:nvSpPr>
          <p:cNvPr id="6" name="CasellaDiTesto 5"/>
          <p:cNvSpPr txBox="1"/>
          <p:nvPr/>
        </p:nvSpPr>
        <p:spPr>
          <a:xfrm>
            <a:off x="392521" y="3362862"/>
            <a:ext cx="9903385"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1426, C.C.: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non è </a:t>
            </a:r>
            <a:r>
              <a:rPr lang="en-US" sz="2000" dirty="0" err="1">
                <a:solidFill>
                  <a:srgbClr val="002060"/>
                </a:solidFill>
                <a:latin typeface="Georgia" charset="0"/>
                <a:ea typeface="Georgia" charset="0"/>
                <a:cs typeface="Georgia" charset="0"/>
              </a:rPr>
              <a:t>annullabile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minore</a:t>
            </a:r>
            <a:r>
              <a:rPr lang="en-US" sz="2000" dirty="0">
                <a:solidFill>
                  <a:srgbClr val="002060"/>
                </a:solidFill>
                <a:latin typeface="Georgia" charset="0"/>
                <a:ea typeface="Georgia" charset="0"/>
                <a:cs typeface="Georgia" charset="0"/>
              </a:rPr>
              <a:t> ha con </a:t>
            </a:r>
            <a:r>
              <a:rPr lang="en-US" sz="2000" dirty="0" err="1">
                <a:solidFill>
                  <a:srgbClr val="002060"/>
                </a:solidFill>
                <a:latin typeface="Georgia" charset="0"/>
                <a:ea typeface="Georgia" charset="0"/>
                <a:cs typeface="Georgia" charset="0"/>
              </a:rPr>
              <a:t>raggiri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occultato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minore</a:t>
            </a:r>
            <a:r>
              <a:rPr lang="en-US" sz="2000" dirty="0">
                <a:solidFill>
                  <a:srgbClr val="002060"/>
                </a:solidFill>
                <a:latin typeface="Georgia" charset="0"/>
                <a:ea typeface="Georgia" charset="0"/>
                <a:cs typeface="Georgia" charset="0"/>
              </a:rPr>
              <a:t> età; ma la </a:t>
            </a:r>
            <a:r>
              <a:rPr lang="en-US" sz="2000" dirty="0" err="1">
                <a:solidFill>
                  <a:srgbClr val="002060"/>
                </a:solidFill>
                <a:latin typeface="Georgia" charset="0"/>
                <a:ea typeface="Georgia" charset="0"/>
                <a:cs typeface="Georgia" charset="0"/>
              </a:rPr>
              <a:t>semplice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dichiarazione</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maggiorenne</a:t>
            </a:r>
            <a:r>
              <a:rPr lang="en-US" sz="2000" dirty="0">
                <a:solidFill>
                  <a:srgbClr val="002060"/>
                </a:solidFill>
                <a:latin typeface="Georgia" charset="0"/>
                <a:ea typeface="Georgia" charset="0"/>
                <a:cs typeface="Georgia" charset="0"/>
              </a:rPr>
              <a:t> non è di </a:t>
            </a:r>
            <a:r>
              <a:rPr lang="en-US" sz="2000" dirty="0" err="1">
                <a:solidFill>
                  <a:srgbClr val="002060"/>
                </a:solidFill>
                <a:latin typeface="Georgia" charset="0"/>
                <a:ea typeface="Georgia" charset="0"/>
                <a:cs typeface="Georgia" charset="0"/>
              </a:rPr>
              <a:t>ostacolo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all'impugnazione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4905091"/>
            <a:ext cx="9903385"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428, C.C.: “2. </a:t>
            </a:r>
            <a:r>
              <a:rPr lang="en-US" sz="2000" dirty="0" err="1">
                <a:solidFill>
                  <a:srgbClr val="002060"/>
                </a:solidFill>
                <a:latin typeface="Georgia" charset="0"/>
                <a:ea typeface="Georgia" charset="0"/>
                <a:cs typeface="Georgia" charset="0"/>
              </a:rPr>
              <a:t>L’annullamento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pronunziato</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pregiudizio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derivato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possa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derivare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persona </a:t>
            </a:r>
            <a:r>
              <a:rPr lang="en-US" sz="2000" dirty="0" err="1">
                <a:solidFill>
                  <a:srgbClr val="002060"/>
                </a:solidFill>
                <a:latin typeface="Georgia" charset="0"/>
                <a:ea typeface="Georgia" charset="0"/>
                <a:cs typeface="Georgia" charset="0"/>
              </a:rPr>
              <a:t>incapace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d’intendere</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volere</a:t>
            </a:r>
            <a:r>
              <a:rPr lang="en-US" sz="2000" dirty="0">
                <a:solidFill>
                  <a:srgbClr val="002060"/>
                </a:solidFill>
                <a:latin typeface="Georgia" charset="0"/>
                <a:ea typeface="Georgia" charset="0"/>
                <a:cs typeface="Georgia" charset="0"/>
              </a:rPr>
              <a:t> o per la </a:t>
            </a:r>
            <a:r>
              <a:rPr lang="en-US" sz="2000" dirty="0" err="1">
                <a:solidFill>
                  <a:srgbClr val="002060"/>
                </a:solidFill>
                <a:latin typeface="Georgia" charset="0"/>
                <a:ea typeface="Georgia" charset="0"/>
                <a:cs typeface="Georgia" charset="0"/>
              </a:rPr>
              <a:t>qualità</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altrimenti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risulta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malafede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dell'altro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50243597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Maurizio, vero e proprio mago dello scanner e delle stampanti nonostante i suoi soli 16 anni, stampa una carta d’identità che attesta la sua maggiore età. Gli atti compiuti dallo stesso Maurizio, esibendo il documento in questione sono:</a:t>
            </a:r>
          </a:p>
          <a:p>
            <a:pPr algn="l">
              <a:spcBef>
                <a:spcPts val="600"/>
              </a:spcBef>
              <a:spcAft>
                <a:spcPts val="600"/>
              </a:spcAft>
            </a:pPr>
            <a:r>
              <a:rPr lang="it-IT" sz="2400" dirty="0">
                <a:solidFill>
                  <a:schemeClr val="accent2">
                    <a:lumMod val="50000"/>
                  </a:schemeClr>
                </a:solidFill>
                <a:latin typeface="Georgia" panose="02040502050405020303" pitchFamily="18" charset="0"/>
              </a:rPr>
              <a:t>(a) sempre nulli</a:t>
            </a:r>
          </a:p>
          <a:p>
            <a:pPr algn="l">
              <a:spcBef>
                <a:spcPts val="600"/>
              </a:spcBef>
              <a:spcAft>
                <a:spcPts val="600"/>
              </a:spcAft>
            </a:pPr>
            <a:r>
              <a:rPr lang="it-IT" sz="2400" dirty="0">
                <a:solidFill>
                  <a:schemeClr val="accent2">
                    <a:lumMod val="50000"/>
                  </a:schemeClr>
                </a:solidFill>
                <a:latin typeface="Georgia" panose="02040502050405020303" pitchFamily="18" charset="0"/>
              </a:rPr>
              <a:t>(b) validi</a:t>
            </a:r>
          </a:p>
          <a:p>
            <a:pPr algn="l">
              <a:spcBef>
                <a:spcPts val="600"/>
              </a:spcBef>
              <a:spcAft>
                <a:spcPts val="600"/>
              </a:spcAft>
            </a:pPr>
            <a:r>
              <a:rPr lang="it-IT" sz="2400" dirty="0">
                <a:solidFill>
                  <a:schemeClr val="accent2">
                    <a:lumMod val="50000"/>
                  </a:schemeClr>
                </a:solidFill>
                <a:latin typeface="Georgia" panose="02040502050405020303" pitchFamily="18" charset="0"/>
              </a:rPr>
              <a:t>(c) sempre annullabili</a:t>
            </a:r>
          </a:p>
          <a:p>
            <a:pPr algn="l">
              <a:spcBef>
                <a:spcPts val="600"/>
              </a:spcBef>
              <a:spcAft>
                <a:spcPts val="600"/>
              </a:spcAft>
            </a:pPr>
            <a:r>
              <a:rPr lang="it-IT" sz="2400" dirty="0">
                <a:solidFill>
                  <a:schemeClr val="accent2">
                    <a:lumMod val="50000"/>
                  </a:schemeClr>
                </a:solidFill>
                <a:latin typeface="Georgia" panose="02040502050405020303" pitchFamily="18" charset="0"/>
              </a:rPr>
              <a:t>(d) inefficaci</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504243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120966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Contratti a forma libera, solenni e reali</a:t>
            </a:r>
          </a:p>
          <a:p>
            <a:pPr algn="l">
              <a:spcBef>
                <a:spcPts val="600"/>
              </a:spcBef>
              <a:spcAft>
                <a:spcPts val="600"/>
              </a:spcAft>
            </a:pPr>
            <a:r>
              <a:rPr lang="it-IT" sz="2400" dirty="0">
                <a:solidFill>
                  <a:schemeClr val="accent2">
                    <a:lumMod val="50000"/>
                  </a:schemeClr>
                </a:solidFill>
                <a:latin typeface="Georgia" panose="02040502050405020303" pitchFamily="18" charset="0"/>
              </a:rPr>
              <a:t>La regola generale è che i contratti non sono soggetti a vincoli di forma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1800"/>
              </a:spcBef>
              <a:spcAft>
                <a:spcPts val="600"/>
              </a:spcAft>
            </a:pPr>
            <a:r>
              <a:rPr lang="it-IT" sz="2400" dirty="0">
                <a:solidFill>
                  <a:schemeClr val="accent2">
                    <a:lumMod val="50000"/>
                  </a:schemeClr>
                </a:solidFill>
                <a:latin typeface="Georgia" panose="02040502050405020303" pitchFamily="18" charset="0"/>
              </a:rPr>
              <a:t>Vi sono tuttavia alcuni contratti che debbono obbligatoriamente farsi per iscritto:</a:t>
            </a:r>
          </a:p>
        </p:txBody>
      </p:sp>
      <p:sp>
        <p:nvSpPr>
          <p:cNvPr id="14" name="CasellaDiTesto 13"/>
          <p:cNvSpPr txBox="1"/>
          <p:nvPr/>
        </p:nvSpPr>
        <p:spPr>
          <a:xfrm>
            <a:off x="392521" y="3609362"/>
            <a:ext cx="10805910" cy="2554545"/>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1350, C.C.: “1. </a:t>
            </a:r>
            <a:r>
              <a:rPr lang="en-US" sz="2000" dirty="0" err="1">
                <a:solidFill>
                  <a:srgbClr val="002060"/>
                </a:solidFill>
                <a:latin typeface="Georgia" charset="0"/>
                <a:ea typeface="Georgia" charset="0"/>
                <a:cs typeface="Georgia" charset="0"/>
              </a:rPr>
              <a:t>Devono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farsi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o per </a:t>
            </a:r>
            <a:r>
              <a:rPr lang="en-US" sz="2000" dirty="0" err="1">
                <a:solidFill>
                  <a:srgbClr val="002060"/>
                </a:solidFill>
                <a:latin typeface="Georgia" charset="0"/>
                <a:ea typeface="Georgia" charset="0"/>
                <a:cs typeface="Georgia" charset="0"/>
              </a:rPr>
              <a:t>scrittura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privata</a:t>
            </a:r>
            <a:r>
              <a:rPr lang="en-US" sz="2000" dirty="0">
                <a:solidFill>
                  <a:srgbClr val="002060"/>
                </a:solidFill>
                <a:latin typeface="Georgia" charset="0"/>
                <a:ea typeface="Georgia" charset="0"/>
                <a:cs typeface="Georgia" charset="0"/>
              </a:rPr>
              <a:t>, sotto </a:t>
            </a:r>
            <a:r>
              <a:rPr lang="en-US" sz="2000" dirty="0" err="1">
                <a:solidFill>
                  <a:srgbClr val="002060"/>
                </a:solidFill>
                <a:latin typeface="Georgia" charset="0"/>
                <a:ea typeface="Georgia" charset="0"/>
                <a:cs typeface="Georgia" charset="0"/>
              </a:rPr>
              <a:t>pena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1)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trasferiscono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proprietà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immobili</a:t>
            </a:r>
            <a:r>
              <a:rPr lang="en-US" sz="2000" dirty="0">
                <a:solidFill>
                  <a:srgbClr val="002060"/>
                </a:solidFill>
                <a:latin typeface="Georgia" charset="0"/>
                <a:ea typeface="Georgia" charset="0"/>
                <a:cs typeface="Georgia" charset="0"/>
              </a:rPr>
              <a:t>; […]</a:t>
            </a:r>
          </a:p>
          <a:p>
            <a:r>
              <a:rPr lang="en-US" sz="2000" dirty="0">
                <a:solidFill>
                  <a:srgbClr val="002060"/>
                </a:solidFill>
                <a:latin typeface="Georgia" charset="0"/>
                <a:ea typeface="Georgia" charset="0"/>
                <a:cs typeface="Georgia" charset="0"/>
              </a:rPr>
              <a:t>8)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locazione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immobili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durata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superiore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nove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anni</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9)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società</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associazione</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conferisce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godimento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immobili</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per un tempo </a:t>
            </a:r>
            <a:r>
              <a:rPr lang="en-US" sz="2000" dirty="0" err="1">
                <a:solidFill>
                  <a:srgbClr val="002060"/>
                </a:solidFill>
                <a:latin typeface="Georgia" charset="0"/>
                <a:ea typeface="Georgia" charset="0"/>
                <a:cs typeface="Georgia" charset="0"/>
              </a:rPr>
              <a:t>eccedente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anni</a:t>
            </a:r>
            <a:r>
              <a:rPr lang="en-US" sz="2000" dirty="0">
                <a:solidFill>
                  <a:srgbClr val="002060"/>
                </a:solidFill>
                <a:latin typeface="Georgia" charset="0"/>
                <a:ea typeface="Georgia" charset="0"/>
                <a:cs typeface="Georgia" charset="0"/>
              </a:rPr>
              <a:t> o per un tempo </a:t>
            </a:r>
            <a:r>
              <a:rPr lang="en-US" sz="2000" dirty="0" err="1">
                <a:solidFill>
                  <a:srgbClr val="002060"/>
                </a:solidFill>
                <a:latin typeface="Georgia" charset="0"/>
                <a:ea typeface="Georgia" charset="0"/>
                <a:cs typeface="Georgia" charset="0"/>
              </a:rPr>
              <a:t>indeterminato</a:t>
            </a:r>
            <a:r>
              <a:rPr lang="en-US" sz="2000" dirty="0">
                <a:solidFill>
                  <a:srgbClr val="002060"/>
                </a:solidFill>
                <a:latin typeface="Georgia" charset="0"/>
                <a:ea typeface="Georgia" charset="0"/>
                <a:cs typeface="Georgia" charset="0"/>
              </a:rPr>
              <a:t>; […]</a:t>
            </a:r>
          </a:p>
          <a:p>
            <a:r>
              <a:rPr lang="en-US" sz="2000" dirty="0">
                <a:solidFill>
                  <a:srgbClr val="002060"/>
                </a:solidFill>
                <a:latin typeface="Georgia" charset="0"/>
                <a:ea typeface="Georgia" charset="0"/>
                <a:cs typeface="Georgia" charset="0"/>
              </a:rPr>
              <a:t>12) le </a:t>
            </a:r>
            <a:r>
              <a:rPr lang="en-US" sz="2000" dirty="0" err="1">
                <a:solidFill>
                  <a:srgbClr val="002060"/>
                </a:solidFill>
                <a:latin typeface="Georgia" charset="0"/>
                <a:ea typeface="Georgia" charset="0"/>
                <a:cs typeface="Georgia" charset="0"/>
              </a:rPr>
              <a:t>transazioni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oggetto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controversie</a:t>
            </a:r>
            <a:r>
              <a:rPr lang="en-US" sz="2000" dirty="0">
                <a:solidFill>
                  <a:srgbClr val="002060"/>
                </a:solidFill>
                <a:latin typeface="Georgia" charset="0"/>
                <a:ea typeface="Georgia" charset="0"/>
                <a:cs typeface="Georgia" charset="0"/>
              </a:rPr>
              <a:t> relative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rapporti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giuridici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menzionati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numeri </a:t>
            </a:r>
            <a:r>
              <a:rPr lang="en-US" sz="2000" dirty="0" err="1">
                <a:solidFill>
                  <a:srgbClr val="002060"/>
                </a:solidFill>
                <a:latin typeface="Georgia" charset="0"/>
                <a:ea typeface="Georgia" charset="0"/>
                <a:cs typeface="Georgia" charset="0"/>
              </a:rPr>
              <a:t>precedenti</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13)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specialmente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indicati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2347337"/>
            <a:ext cx="972525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1325, C.C.: “I </a:t>
            </a:r>
            <a:r>
              <a:rPr lang="en-US" sz="2000" dirty="0" err="1">
                <a:solidFill>
                  <a:srgbClr val="002060"/>
                </a:solidFill>
                <a:latin typeface="Georgia" charset="0"/>
                <a:ea typeface="Georgia" charset="0"/>
                <a:cs typeface="Georgia" charset="0"/>
              </a:rPr>
              <a:t>requisiti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la forma,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risulta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prescritta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sotto </a:t>
            </a:r>
            <a:r>
              <a:rPr lang="en-US" sz="2000" dirty="0" err="1">
                <a:solidFill>
                  <a:srgbClr val="002060"/>
                </a:solidFill>
                <a:latin typeface="Georgia" charset="0"/>
                <a:ea typeface="Georgia" charset="0"/>
                <a:cs typeface="Georgia" charset="0"/>
              </a:rPr>
              <a:t>pena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nullità</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79431024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27151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I vizi del consenso sono tre: </a:t>
            </a:r>
            <a:r>
              <a:rPr lang="it-IT" sz="2400" u="sng" dirty="0">
                <a:solidFill>
                  <a:schemeClr val="accent2">
                    <a:lumMod val="50000"/>
                  </a:schemeClr>
                </a:solidFill>
                <a:latin typeface="Georgia" panose="02040502050405020303" pitchFamily="18" charset="0"/>
              </a:rPr>
              <a:t>errore</a:t>
            </a:r>
            <a:r>
              <a:rPr lang="it-IT" sz="2400" dirty="0">
                <a:solidFill>
                  <a:schemeClr val="accent2">
                    <a:lumMod val="50000"/>
                  </a:schemeClr>
                </a:solidFill>
                <a:latin typeface="Georgia" panose="02040502050405020303" pitchFamily="18" charset="0"/>
              </a:rPr>
              <a:t>, </a:t>
            </a:r>
            <a:r>
              <a:rPr lang="it-IT" sz="2400" u="sng" dirty="0">
                <a:solidFill>
                  <a:schemeClr val="accent2">
                    <a:lumMod val="50000"/>
                  </a:schemeClr>
                </a:solidFill>
                <a:latin typeface="Georgia" panose="02040502050405020303" pitchFamily="18" charset="0"/>
              </a:rPr>
              <a:t>dolo</a:t>
            </a:r>
            <a:r>
              <a:rPr lang="it-IT" sz="2400" dirty="0">
                <a:solidFill>
                  <a:schemeClr val="accent2">
                    <a:lumMod val="50000"/>
                  </a:schemeClr>
                </a:solidFill>
                <a:latin typeface="Georgia" panose="02040502050405020303" pitchFamily="18" charset="0"/>
              </a:rPr>
              <a:t>, </a:t>
            </a:r>
            <a:r>
              <a:rPr lang="it-IT" sz="2400" u="sng" dirty="0">
                <a:solidFill>
                  <a:schemeClr val="accent2">
                    <a:lumMod val="50000"/>
                  </a:schemeClr>
                </a:solidFill>
                <a:latin typeface="Georgia" panose="02040502050405020303" pitchFamily="18" charset="0"/>
              </a:rPr>
              <a:t>violenza</a:t>
            </a:r>
            <a:r>
              <a:rPr lang="it-IT" sz="2400" dirty="0">
                <a:solidFill>
                  <a:schemeClr val="accent2">
                    <a:lumMod val="50000"/>
                  </a:schemeClr>
                </a:solidFill>
                <a:latin typeface="Georgia" panose="02040502050405020303" pitchFamily="18" charset="0"/>
              </a:rPr>
              <a:t>. </a:t>
            </a:r>
          </a:p>
          <a:p>
            <a:pPr algn="l">
              <a:spcBef>
                <a:spcPts val="600"/>
              </a:spcBef>
              <a:spcAft>
                <a:spcPts val="600"/>
              </a:spcAft>
            </a:pPr>
            <a:r>
              <a:rPr lang="it-IT" sz="2400" dirty="0">
                <a:solidFill>
                  <a:schemeClr val="accent2">
                    <a:lumMod val="50000"/>
                  </a:schemeClr>
                </a:solidFill>
                <a:latin typeface="Georgia" panose="02040502050405020303" pitchFamily="18" charset="0"/>
              </a:rPr>
              <a:t>L’errore fa riferimento a un problema nella formazione o nell’espressione della propria volontà. </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Affinché l’errore rilevi, esso deve essere </a:t>
            </a:r>
            <a:r>
              <a:rPr lang="it-IT" sz="2400" u="sng" dirty="0">
                <a:solidFill>
                  <a:schemeClr val="accent2">
                    <a:lumMod val="50000"/>
                  </a:schemeClr>
                </a:solidFill>
                <a:latin typeface="Georgia" panose="02040502050405020303" pitchFamily="18" charset="0"/>
              </a:rPr>
              <a:t>essenziale</a:t>
            </a:r>
            <a:r>
              <a:rPr lang="it-IT" sz="2400" dirty="0">
                <a:solidFill>
                  <a:schemeClr val="accent2">
                    <a:lumMod val="50000"/>
                  </a:schemeClr>
                </a:solidFill>
                <a:latin typeface="Georgia" panose="02040502050405020303" pitchFamily="18" charset="0"/>
              </a:rPr>
              <a:t> e </a:t>
            </a:r>
            <a:r>
              <a:rPr lang="it-IT" sz="2400" u="sng" dirty="0">
                <a:solidFill>
                  <a:schemeClr val="accent2">
                    <a:lumMod val="50000"/>
                  </a:schemeClr>
                </a:solidFill>
                <a:latin typeface="Georgia" panose="02040502050405020303" pitchFamily="18" charset="0"/>
              </a:rPr>
              <a:t>riconoscibile</a:t>
            </a:r>
            <a:r>
              <a:rPr lang="it-IT" sz="2400" dirty="0">
                <a:solidFill>
                  <a:schemeClr val="accent2">
                    <a:lumMod val="50000"/>
                  </a:schemeClr>
                </a:solidFill>
                <a:latin typeface="Georgia" panose="02040502050405020303" pitchFamily="18" charset="0"/>
              </a:rPr>
              <a:t>.</a:t>
            </a:r>
          </a:p>
        </p:txBody>
      </p:sp>
      <p:sp>
        <p:nvSpPr>
          <p:cNvPr id="8" name="CasellaDiTesto 7"/>
          <p:cNvSpPr txBox="1"/>
          <p:nvPr/>
        </p:nvSpPr>
        <p:spPr>
          <a:xfrm>
            <a:off x="392521" y="2754742"/>
            <a:ext cx="8870232"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1433, C.C.: “Le </a:t>
            </a:r>
            <a:r>
              <a:rPr lang="en-US" sz="2000" dirty="0" err="1">
                <a:solidFill>
                  <a:srgbClr val="002060"/>
                </a:solidFill>
                <a:latin typeface="Georgia" charset="0"/>
                <a:ea typeface="Georgia" charset="0"/>
                <a:cs typeface="Georgia" charset="0"/>
              </a:rPr>
              <a:t>disposizioni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articoli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precedenti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applicano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l’errore</a:t>
            </a:r>
            <a:r>
              <a:rPr lang="en-US" sz="2000" dirty="0">
                <a:solidFill>
                  <a:srgbClr val="002060"/>
                </a:solidFill>
                <a:latin typeface="Georgia" charset="0"/>
                <a:ea typeface="Georgia" charset="0"/>
                <a:cs typeface="Georgia" charset="0"/>
              </a:rPr>
              <a:t> cade </a:t>
            </a:r>
            <a:r>
              <a:rPr lang="en-US" sz="2000" dirty="0" err="1">
                <a:solidFill>
                  <a:srgbClr val="002060"/>
                </a:solidFill>
                <a:latin typeface="Georgia" charset="0"/>
                <a:ea typeface="Georgia" charset="0"/>
                <a:cs typeface="Georgia" charset="0"/>
              </a:rPr>
              <a:t>sulla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dichiarazione</a:t>
            </a:r>
            <a:r>
              <a:rPr lang="en-US" sz="2000" dirty="0">
                <a:solidFill>
                  <a:srgbClr val="002060"/>
                </a:solidFill>
                <a:latin typeface="Georgia" charset="0"/>
                <a:ea typeface="Georgia" charset="0"/>
                <a:cs typeface="Georgia" charset="0"/>
              </a:rPr>
              <a:t>, o in cui la </a:t>
            </a:r>
            <a:r>
              <a:rPr lang="en-US" sz="2000" dirty="0" err="1">
                <a:solidFill>
                  <a:srgbClr val="002060"/>
                </a:solidFill>
                <a:latin typeface="Georgia" charset="0"/>
                <a:ea typeface="Georgia" charset="0"/>
                <a:cs typeface="Georgia" charset="0"/>
              </a:rPr>
              <a:t>dichiarazione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inesattamente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trasmessa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persona o </a:t>
            </a:r>
            <a:r>
              <a:rPr lang="en-US" sz="2000" dirty="0" err="1">
                <a:solidFill>
                  <a:srgbClr val="002060"/>
                </a:solidFill>
                <a:latin typeface="Georgia" charset="0"/>
                <a:ea typeface="Georgia" charset="0"/>
                <a:cs typeface="Georgia" charset="0"/>
              </a:rPr>
              <a:t>dall’ufficio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ne era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incaricato</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1" y="4754919"/>
            <a:ext cx="8870232"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1428, C.C.: “</a:t>
            </a:r>
            <a:r>
              <a:rPr lang="en-US" sz="2000" dirty="0" err="1">
                <a:solidFill>
                  <a:srgbClr val="002060"/>
                </a:solidFill>
                <a:latin typeface="Georgia" charset="0"/>
                <a:ea typeface="Georgia" charset="0"/>
                <a:cs typeface="Georgia" charset="0"/>
              </a:rPr>
              <a:t>L’errore</a:t>
            </a:r>
            <a:r>
              <a:rPr lang="en-US" sz="2000" dirty="0">
                <a:solidFill>
                  <a:srgbClr val="002060"/>
                </a:solidFill>
                <a:latin typeface="Georgia" charset="0"/>
                <a:ea typeface="Georgia" charset="0"/>
                <a:cs typeface="Georgia" charset="0"/>
              </a:rPr>
              <a:t> è causa di </a:t>
            </a:r>
            <a:r>
              <a:rPr lang="en-US" sz="2000" dirty="0" err="1">
                <a:solidFill>
                  <a:srgbClr val="002060"/>
                </a:solidFill>
                <a:latin typeface="Georgia" charset="0"/>
                <a:ea typeface="Georgia" charset="0"/>
                <a:cs typeface="Georgia" charset="0"/>
              </a:rPr>
              <a:t>annullamento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essenziale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ed</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riconoscibile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dall’altro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32865997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2"/>
          <p:cNvSpPr txBox="1">
            <a:spLocks/>
          </p:cNvSpPr>
          <p:nvPr/>
        </p:nvSpPr>
        <p:spPr>
          <a:xfrm>
            <a:off x="392523" y="1429328"/>
            <a:ext cx="1027151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9" name="CasellaDiTesto 8"/>
          <p:cNvSpPr txBox="1"/>
          <p:nvPr/>
        </p:nvSpPr>
        <p:spPr>
          <a:xfrm>
            <a:off x="392521" y="4089901"/>
            <a:ext cx="10615906"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1430, C.C.: “</a:t>
            </a:r>
            <a:r>
              <a:rPr lang="en-US" sz="2000" dirty="0" err="1">
                <a:solidFill>
                  <a:srgbClr val="002060"/>
                </a:solidFill>
                <a:latin typeface="Georgia" charset="0"/>
                <a:ea typeface="Georgia" charset="0"/>
                <a:cs typeface="Georgia" charset="0"/>
              </a:rPr>
              <a:t>L’errore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calcolo</a:t>
            </a:r>
            <a:r>
              <a:rPr lang="en-US" sz="2000" dirty="0">
                <a:solidFill>
                  <a:srgbClr val="002060"/>
                </a:solidFill>
                <a:latin typeface="Georgia" charset="0"/>
                <a:ea typeface="Georgia" charset="0"/>
                <a:cs typeface="Georgia" charset="0"/>
              </a:rPr>
              <a:t> non dà </a:t>
            </a:r>
            <a:r>
              <a:rPr lang="en-US" sz="2000" dirty="0" err="1">
                <a:solidFill>
                  <a:srgbClr val="002060"/>
                </a:solidFill>
                <a:latin typeface="Georgia" charset="0"/>
                <a:ea typeface="Georgia" charset="0"/>
                <a:cs typeface="Georgia" charset="0"/>
              </a:rPr>
              <a:t>luogo</a:t>
            </a:r>
            <a:r>
              <a:rPr lang="en-US" sz="2000" dirty="0">
                <a:solidFill>
                  <a:srgbClr val="002060"/>
                </a:solidFill>
                <a:latin typeface="Georgia" charset="0"/>
                <a:ea typeface="Georgia" charset="0"/>
                <a:cs typeface="Georgia" charset="0"/>
              </a:rPr>
              <a:t> ad </a:t>
            </a:r>
            <a:r>
              <a:rPr lang="en-US" sz="2000" dirty="0" err="1">
                <a:solidFill>
                  <a:srgbClr val="002060"/>
                </a:solidFill>
                <a:latin typeface="Georgia" charset="0"/>
                <a:ea typeface="Georgia" charset="0"/>
                <a:cs typeface="Georgia" charset="0"/>
              </a:rPr>
              <a:t>annullamento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ma solo a </a:t>
            </a:r>
            <a:r>
              <a:rPr lang="en-US" sz="2000" dirty="0" err="1">
                <a:solidFill>
                  <a:srgbClr val="002060"/>
                </a:solidFill>
                <a:latin typeface="Georgia" charset="0"/>
                <a:ea typeface="Georgia" charset="0"/>
                <a:cs typeface="Georgia" charset="0"/>
              </a:rPr>
              <a:t>rettifica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tranne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concretandosi</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errore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quantità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determinante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consenso</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1417453"/>
            <a:ext cx="10615906" cy="2554545"/>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1429, C.C.: “</a:t>
            </a:r>
            <a:r>
              <a:rPr lang="en-US" sz="2000" dirty="0" err="1">
                <a:solidFill>
                  <a:srgbClr val="002060"/>
                </a:solidFill>
                <a:latin typeface="Georgia" charset="0"/>
                <a:ea typeface="Georgia" charset="0"/>
                <a:cs typeface="Georgia" charset="0"/>
              </a:rPr>
              <a:t>L’errore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essenziale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(1)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cade </a:t>
            </a:r>
            <a:r>
              <a:rPr lang="en-US" sz="2000" dirty="0" err="1">
                <a:solidFill>
                  <a:srgbClr val="002060"/>
                </a:solidFill>
                <a:latin typeface="Georgia" charset="0"/>
                <a:ea typeface="Georgia" charset="0"/>
                <a:cs typeface="Georgia" charset="0"/>
              </a:rPr>
              <a:t>sulla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sull’oggetto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cade </a:t>
            </a:r>
            <a:r>
              <a:rPr lang="en-US" sz="2000" dirty="0" err="1">
                <a:solidFill>
                  <a:srgbClr val="002060"/>
                </a:solidFill>
                <a:latin typeface="Georgia" charset="0"/>
                <a:ea typeface="Georgia" charset="0"/>
                <a:cs typeface="Georgia" charset="0"/>
              </a:rPr>
              <a:t>sull’identità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dell’oggetto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sopra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secondo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comune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apprezzamento</a:t>
            </a:r>
            <a:r>
              <a:rPr lang="en-US" sz="2000" dirty="0">
                <a:solidFill>
                  <a:srgbClr val="002060"/>
                </a:solidFill>
                <a:latin typeface="Georgia" charset="0"/>
                <a:ea typeface="Georgia" charset="0"/>
                <a:cs typeface="Georgia" charset="0"/>
              </a:rPr>
              <a:t> o in </a:t>
            </a:r>
            <a:r>
              <a:rPr lang="en-US" sz="2000" dirty="0" err="1">
                <a:solidFill>
                  <a:srgbClr val="002060"/>
                </a:solidFill>
                <a:latin typeface="Georgia" charset="0"/>
                <a:ea typeface="Georgia" charset="0"/>
                <a:cs typeface="Georgia" charset="0"/>
              </a:rPr>
              <a:t>relazione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circostanze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ritenersi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determinante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consenso</a:t>
            </a:r>
            <a:r>
              <a:rPr lang="en-US" sz="2000" dirty="0">
                <a:solidFill>
                  <a:srgbClr val="002060"/>
                </a:solidFill>
                <a:latin typeface="Georgia" charset="0"/>
                <a:ea typeface="Georgia" charset="0"/>
                <a:cs typeface="Georgia" charset="0"/>
              </a:rPr>
              <a:t>; </a:t>
            </a:r>
          </a:p>
          <a:p>
            <a:r>
              <a:rPr lang="en-US" sz="2000" dirty="0">
                <a:solidFill>
                  <a:srgbClr val="002060"/>
                </a:solidFill>
                <a:latin typeface="Georgia" charset="0"/>
                <a:ea typeface="Georgia" charset="0"/>
                <a:cs typeface="Georgia" charset="0"/>
              </a:rPr>
              <a:t>(3)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cade </a:t>
            </a:r>
            <a:r>
              <a:rPr lang="en-US" sz="2000" dirty="0" err="1">
                <a:solidFill>
                  <a:srgbClr val="002060"/>
                </a:solidFill>
                <a:latin typeface="Georgia" charset="0"/>
                <a:ea typeface="Georgia" charset="0"/>
                <a:cs typeface="Georgia" charset="0"/>
              </a:rPr>
              <a:t>sull’identità</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sulle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persona </a:t>
            </a:r>
            <a:r>
              <a:rPr lang="en-US" sz="2000" dirty="0" err="1">
                <a:solidFill>
                  <a:srgbClr val="002060"/>
                </a:solidFill>
                <a:latin typeface="Georgia" charset="0"/>
                <a:ea typeface="Georgia" charset="0"/>
                <a:cs typeface="Georgia" charset="0"/>
              </a:rPr>
              <a:t>dell’altro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sempre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l’una</a:t>
            </a:r>
            <a:r>
              <a:rPr lang="en-US" sz="2000" dirty="0">
                <a:solidFill>
                  <a:srgbClr val="002060"/>
                </a:solidFill>
                <a:latin typeface="Georgia" charset="0"/>
                <a:ea typeface="Georgia" charset="0"/>
                <a:cs typeface="Georgia" charset="0"/>
              </a:rPr>
              <a:t> o le </a:t>
            </a:r>
            <a:r>
              <a:rPr lang="en-US" sz="2000" dirty="0" err="1">
                <a:solidFill>
                  <a:srgbClr val="002060"/>
                </a:solidFill>
                <a:latin typeface="Georgia" charset="0"/>
                <a:ea typeface="Georgia" charset="0"/>
                <a:cs typeface="Georgia" charset="0"/>
              </a:rPr>
              <a:t>altre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siano</a:t>
            </a:r>
            <a:r>
              <a:rPr lang="en-US" sz="2000" dirty="0">
                <a:solidFill>
                  <a:srgbClr val="002060"/>
                </a:solidFill>
                <a:latin typeface="Georgia" charset="0"/>
                <a:ea typeface="Georgia" charset="0"/>
                <a:cs typeface="Georgia" charset="0"/>
              </a:rPr>
              <a:t> state </a:t>
            </a:r>
            <a:r>
              <a:rPr lang="en-US" sz="2000" dirty="0" err="1">
                <a:solidFill>
                  <a:srgbClr val="002060"/>
                </a:solidFill>
                <a:latin typeface="Georgia" charset="0"/>
                <a:ea typeface="Georgia" charset="0"/>
                <a:cs typeface="Georgia" charset="0"/>
              </a:rPr>
              <a:t>determinanti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consenso</a:t>
            </a:r>
            <a:r>
              <a:rPr lang="en-US" sz="2000" dirty="0">
                <a:solidFill>
                  <a:srgbClr val="002060"/>
                </a:solidFill>
                <a:latin typeface="Georgia" charset="0"/>
                <a:ea typeface="Georgia" charset="0"/>
                <a:cs typeface="Georgia" charset="0"/>
              </a:rPr>
              <a:t>; </a:t>
            </a:r>
          </a:p>
          <a:p>
            <a:r>
              <a:rPr lang="en-US" sz="2000" dirty="0">
                <a:solidFill>
                  <a:srgbClr val="002060"/>
                </a:solidFill>
                <a:latin typeface="Georgia" charset="0"/>
                <a:ea typeface="Georgia" charset="0"/>
                <a:cs typeface="Georgia" charset="0"/>
              </a:rPr>
              <a:t>(4)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trattandosi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errore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ragione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unica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principale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5223467"/>
            <a:ext cx="10615906"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1431, C.C.: “</a:t>
            </a:r>
            <a:r>
              <a:rPr lang="en-US" sz="2000" dirty="0" err="1">
                <a:solidFill>
                  <a:srgbClr val="002060"/>
                </a:solidFill>
                <a:latin typeface="Georgia" charset="0"/>
                <a:ea typeface="Georgia" charset="0"/>
                <a:cs typeface="Georgia" charset="0"/>
              </a:rPr>
              <a:t>L’errore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considera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riconoscibile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relazione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contenuto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circostanze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persona di </a:t>
            </a:r>
            <a:r>
              <a:rPr lang="en-US" sz="2000" dirty="0" err="1">
                <a:solidFill>
                  <a:srgbClr val="002060"/>
                </a:solidFill>
                <a:latin typeface="Georgia" charset="0"/>
                <a:ea typeface="Georgia" charset="0"/>
                <a:cs typeface="Georgia" charset="0"/>
              </a:rPr>
              <a:t>normale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diligenza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avrebbe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potuto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rilevarlo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25328874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425898"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1800"/>
              </a:spcBef>
            </a:pPr>
            <a:r>
              <a:rPr lang="it-IT" sz="2400" dirty="0">
                <a:solidFill>
                  <a:schemeClr val="accent2">
                    <a:lumMod val="50000"/>
                  </a:schemeClr>
                </a:solidFill>
                <a:latin typeface="Georgia" panose="02040502050405020303" pitchFamily="18" charset="0"/>
              </a:rPr>
              <a:t>Il dolo consiste negli </a:t>
            </a:r>
            <a:r>
              <a:rPr lang="it-IT" sz="2400" u="sng" dirty="0">
                <a:solidFill>
                  <a:schemeClr val="accent2">
                    <a:lumMod val="50000"/>
                  </a:schemeClr>
                </a:solidFill>
                <a:latin typeface="Georgia" panose="02040502050405020303" pitchFamily="18" charset="0"/>
              </a:rPr>
              <a:t>artifizi e raggiri</a:t>
            </a:r>
            <a:r>
              <a:rPr lang="it-IT" sz="2400" dirty="0">
                <a:solidFill>
                  <a:schemeClr val="accent2">
                    <a:lumMod val="50000"/>
                  </a:schemeClr>
                </a:solidFill>
                <a:latin typeface="Georgia" panose="02040502050405020303" pitchFamily="18" charset="0"/>
              </a:rPr>
              <a:t> che una parte ponga in essere con l’altra, al fine di indurla a concludere un contratto, o indurla a concludere un contratto a condizione diverse da quelle cui quest’ultima era interessata.</a:t>
            </a:r>
          </a:p>
          <a:p>
            <a:pPr algn="l">
              <a:spcBef>
                <a:spcPts val="1800"/>
              </a:spcBef>
            </a:pPr>
            <a:endParaRPr lang="it-IT" sz="2400" dirty="0">
              <a:solidFill>
                <a:schemeClr val="accent2">
                  <a:lumMod val="50000"/>
                </a:schemeClr>
              </a:solidFill>
              <a:latin typeface="Georgia" panose="02040502050405020303" pitchFamily="18" charset="0"/>
            </a:endParaRPr>
          </a:p>
          <a:p>
            <a:pPr algn="l">
              <a:spcBef>
                <a:spcPts val="1800"/>
              </a:spcBef>
            </a:pPr>
            <a:endParaRPr lang="it-IT" sz="2400" dirty="0">
              <a:solidFill>
                <a:schemeClr val="accent2">
                  <a:lumMod val="50000"/>
                </a:schemeClr>
              </a:solidFill>
              <a:latin typeface="Georgia" panose="02040502050405020303" pitchFamily="18" charset="0"/>
            </a:endParaRPr>
          </a:p>
          <a:p>
            <a:pPr algn="l">
              <a:spcBef>
                <a:spcPts val="1800"/>
              </a:spcBef>
            </a:pPr>
            <a:endParaRPr lang="it-IT" sz="2400" dirty="0">
              <a:solidFill>
                <a:schemeClr val="accent2">
                  <a:lumMod val="50000"/>
                </a:schemeClr>
              </a:solidFill>
              <a:latin typeface="Georgia" panose="02040502050405020303" pitchFamily="18" charset="0"/>
            </a:endParaRPr>
          </a:p>
          <a:p>
            <a:pPr algn="l">
              <a:spcBef>
                <a:spcPts val="1800"/>
              </a:spcBef>
            </a:pPr>
            <a:endParaRPr lang="it-IT" sz="2400" dirty="0">
              <a:solidFill>
                <a:schemeClr val="accent2">
                  <a:lumMod val="50000"/>
                </a:schemeClr>
              </a:solidFill>
              <a:latin typeface="Georgia" panose="02040502050405020303" pitchFamily="18" charset="0"/>
            </a:endParaRPr>
          </a:p>
          <a:p>
            <a:pPr algn="l">
              <a:spcBef>
                <a:spcPts val="1800"/>
              </a:spcBef>
            </a:pPr>
            <a:r>
              <a:rPr lang="it-IT" sz="2400" dirty="0">
                <a:solidFill>
                  <a:schemeClr val="accent2">
                    <a:lumMod val="50000"/>
                  </a:schemeClr>
                </a:solidFill>
                <a:latin typeface="Georgia" panose="02040502050405020303" pitchFamily="18" charset="0"/>
              </a:rPr>
              <a:t>Non rileva invece il c.d. </a:t>
            </a:r>
            <a:r>
              <a:rPr lang="it-IT" sz="2400" dirty="0" err="1">
                <a:solidFill>
                  <a:schemeClr val="accent2">
                    <a:lumMod val="50000"/>
                  </a:schemeClr>
                </a:solidFill>
                <a:latin typeface="Georgia" panose="02040502050405020303" pitchFamily="18" charset="0"/>
              </a:rPr>
              <a:t>dolus</a:t>
            </a:r>
            <a:r>
              <a:rPr lang="it-IT" sz="2400" dirty="0">
                <a:solidFill>
                  <a:schemeClr val="accent2">
                    <a:lumMod val="50000"/>
                  </a:schemeClr>
                </a:solidFill>
                <a:latin typeface="Georgia" panose="02040502050405020303" pitchFamily="18" charset="0"/>
              </a:rPr>
              <a:t> bonus.</a:t>
            </a:r>
          </a:p>
          <a:p>
            <a:pPr algn="l">
              <a:spcBef>
                <a:spcPts val="1800"/>
              </a:spcBef>
            </a:pPr>
            <a:endParaRPr lang="it-IT" sz="2400" dirty="0">
              <a:solidFill>
                <a:schemeClr val="accent2">
                  <a:lumMod val="50000"/>
                </a:schemeClr>
              </a:solidFill>
              <a:latin typeface="Georgia" panose="02040502050405020303" pitchFamily="18" charset="0"/>
            </a:endParaRPr>
          </a:p>
          <a:p>
            <a:pPr algn="l">
              <a:spcBef>
                <a:spcPts val="1800"/>
              </a:spcBef>
            </a:pPr>
            <a:endParaRPr lang="it-IT" sz="2400" dirty="0">
              <a:solidFill>
                <a:schemeClr val="accent2">
                  <a:lumMod val="50000"/>
                </a:schemeClr>
              </a:solidFill>
              <a:latin typeface="Georgia" panose="02040502050405020303" pitchFamily="18" charset="0"/>
            </a:endParaRPr>
          </a:p>
          <a:p>
            <a:pPr algn="l">
              <a:spcBef>
                <a:spcPts val="1800"/>
              </a:spcBef>
            </a:pPr>
            <a:endParaRPr lang="it-IT" sz="2400" dirty="0">
              <a:solidFill>
                <a:schemeClr val="accent2">
                  <a:lumMod val="50000"/>
                </a:schemeClr>
              </a:solidFill>
              <a:latin typeface="Georgia" panose="02040502050405020303" pitchFamily="18" charset="0"/>
            </a:endParaRPr>
          </a:p>
          <a:p>
            <a:pPr algn="l">
              <a:spcBef>
                <a:spcPts val="1800"/>
              </a:spcBef>
            </a:pPr>
            <a:endParaRPr lang="it-IT" sz="2400" dirty="0">
              <a:solidFill>
                <a:schemeClr val="accent2">
                  <a:lumMod val="50000"/>
                </a:schemeClr>
              </a:solidFill>
              <a:latin typeface="Georgia" panose="02040502050405020303" pitchFamily="18" charset="0"/>
            </a:endParaRPr>
          </a:p>
          <a:p>
            <a:pPr algn="l">
              <a:spcBef>
                <a:spcPts val="1800"/>
              </a:spcBef>
            </a:pPr>
            <a:endParaRPr lang="it-IT" sz="2400" dirty="0">
              <a:solidFill>
                <a:schemeClr val="accent2">
                  <a:lumMod val="50000"/>
                </a:schemeClr>
              </a:solidFill>
              <a:latin typeface="Georgia" panose="02040502050405020303" pitchFamily="18" charset="0"/>
            </a:endParaRPr>
          </a:p>
        </p:txBody>
      </p:sp>
      <p:sp>
        <p:nvSpPr>
          <p:cNvPr id="4" name="CasellaDiTesto 3"/>
          <p:cNvSpPr txBox="1"/>
          <p:nvPr/>
        </p:nvSpPr>
        <p:spPr>
          <a:xfrm>
            <a:off x="392521" y="2580586"/>
            <a:ext cx="10710908"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1439, C.C.: “1. Il </a:t>
            </a:r>
            <a:r>
              <a:rPr lang="en-US" sz="2000" dirty="0" err="1">
                <a:solidFill>
                  <a:srgbClr val="002060"/>
                </a:solidFill>
                <a:latin typeface="Georgia" charset="0"/>
                <a:ea typeface="Georgia" charset="0"/>
                <a:cs typeface="Georgia" charset="0"/>
              </a:rPr>
              <a:t>dolo</a:t>
            </a:r>
            <a:r>
              <a:rPr lang="en-US" sz="2000" dirty="0">
                <a:solidFill>
                  <a:srgbClr val="002060"/>
                </a:solidFill>
                <a:latin typeface="Georgia" charset="0"/>
                <a:ea typeface="Georgia" charset="0"/>
                <a:cs typeface="Georgia" charset="0"/>
              </a:rPr>
              <a:t> è causa di </a:t>
            </a:r>
            <a:r>
              <a:rPr lang="en-US" sz="2000" dirty="0" err="1">
                <a:solidFill>
                  <a:srgbClr val="002060"/>
                </a:solidFill>
                <a:latin typeface="Georgia" charset="0"/>
                <a:ea typeface="Georgia" charset="0"/>
                <a:cs typeface="Georgia" charset="0"/>
              </a:rPr>
              <a:t>annullamento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raggiri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usati</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senza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l'altra</a:t>
            </a:r>
            <a:r>
              <a:rPr lang="en-US" sz="2000" dirty="0">
                <a:solidFill>
                  <a:srgbClr val="002060"/>
                </a:solidFill>
                <a:latin typeface="Georgia" charset="0"/>
                <a:ea typeface="Georgia" charset="0"/>
                <a:cs typeface="Georgia" charset="0"/>
              </a:rPr>
              <a:t> parte non </a:t>
            </a:r>
            <a:r>
              <a:rPr lang="en-US" sz="2000" dirty="0" err="1">
                <a:solidFill>
                  <a:srgbClr val="002060"/>
                </a:solidFill>
                <a:latin typeface="Georgia" charset="0"/>
                <a:ea typeface="Georgia" charset="0"/>
                <a:cs typeface="Georgia" charset="0"/>
              </a:rPr>
              <a:t>avrebbe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contrattato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raggiri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usati</a:t>
            </a:r>
            <a:r>
              <a:rPr lang="en-US" sz="2000" dirty="0">
                <a:solidFill>
                  <a:srgbClr val="002060"/>
                </a:solidFill>
                <a:latin typeface="Georgia" charset="0"/>
                <a:ea typeface="Georgia" charset="0"/>
                <a:cs typeface="Georgia" charset="0"/>
              </a:rPr>
              <a:t> da un </a:t>
            </a:r>
            <a:r>
              <a:rPr lang="en-US" sz="2000" dirty="0" err="1">
                <a:solidFill>
                  <a:srgbClr val="002060"/>
                </a:solidFill>
                <a:latin typeface="Georgia" charset="0"/>
                <a:ea typeface="Georgia" charset="0"/>
                <a:cs typeface="Georgia" charset="0"/>
              </a:rPr>
              <a:t>terzo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annullabile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essi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erano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noti</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contraente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ne ha </a:t>
            </a:r>
            <a:r>
              <a:rPr lang="en-US" sz="2000" dirty="0" err="1">
                <a:solidFill>
                  <a:srgbClr val="002060"/>
                </a:solidFill>
                <a:latin typeface="Georgia" charset="0"/>
                <a:ea typeface="Georgia" charset="0"/>
                <a:cs typeface="Georgia" charset="0"/>
              </a:rPr>
              <a:t>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vantaggio</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4006120"/>
            <a:ext cx="10710908"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1440, C.C.: “Se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raggiri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tali</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determinare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consenso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valido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benché</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senza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sarebbe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concluso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condizioni</a:t>
            </a:r>
            <a:r>
              <a:rPr lang="en-US" sz="2000" dirty="0">
                <a:solidFill>
                  <a:srgbClr val="002060"/>
                </a:solidFill>
                <a:latin typeface="Georgia" charset="0"/>
                <a:ea typeface="Georgia" charset="0"/>
                <a:cs typeface="Georgia" charset="0"/>
              </a:rPr>
              <a:t> diverse; ma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contraente</a:t>
            </a:r>
            <a:r>
              <a:rPr lang="en-US" sz="2000" dirty="0">
                <a:solidFill>
                  <a:srgbClr val="002060"/>
                </a:solidFill>
                <a:latin typeface="Georgia" charset="0"/>
                <a:ea typeface="Georgia" charset="0"/>
                <a:cs typeface="Georgia" charset="0"/>
              </a:rPr>
              <a:t> in mala </a:t>
            </a:r>
            <a:r>
              <a:rPr lang="en-US" sz="2000" dirty="0" err="1">
                <a:solidFill>
                  <a:srgbClr val="002060"/>
                </a:solidFill>
                <a:latin typeface="Georgia" charset="0"/>
                <a:ea typeface="Georgia" charset="0"/>
                <a:cs typeface="Georgia" charset="0"/>
              </a:rPr>
              <a:t>fede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risponde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danni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64139854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378396"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La violenza è la </a:t>
            </a:r>
            <a:r>
              <a:rPr lang="it-IT" sz="2400" u="sng" dirty="0">
                <a:solidFill>
                  <a:schemeClr val="accent2">
                    <a:lumMod val="50000"/>
                  </a:schemeClr>
                </a:solidFill>
                <a:latin typeface="Georgia" panose="02040502050405020303" pitchFamily="18" charset="0"/>
              </a:rPr>
              <a:t>minaccia di un male ingiusto</a:t>
            </a:r>
            <a:r>
              <a:rPr lang="it-IT" sz="2400" dirty="0">
                <a:solidFill>
                  <a:schemeClr val="accent2">
                    <a:lumMod val="50000"/>
                  </a:schemeClr>
                </a:solidFill>
                <a:latin typeface="Georgia" panose="02040502050405020303" pitchFamily="18" charset="0"/>
              </a:rPr>
              <a:t> volto a far concludere un contratto (non la coercizione fisica</a:t>
            </a:r>
            <a:r>
              <a:rPr lang="it-IT" sz="2400">
                <a:solidFill>
                  <a:schemeClr val="accent2">
                    <a:lumMod val="50000"/>
                  </a:schemeClr>
                </a:solidFill>
                <a:latin typeface="Georgia" panose="02040502050405020303" pitchFamily="18" charset="0"/>
              </a:rPr>
              <a:t>, che determina </a:t>
            </a:r>
            <a:r>
              <a:rPr lang="it-IT" sz="2400" dirty="0">
                <a:solidFill>
                  <a:schemeClr val="accent2">
                    <a:lumMod val="50000"/>
                  </a:schemeClr>
                </a:solidFill>
                <a:latin typeface="Georgia" panose="02040502050405020303" pitchFamily="18" charset="0"/>
              </a:rPr>
              <a:t>la nullità del contratto).</a:t>
            </a:r>
          </a:p>
        </p:txBody>
      </p:sp>
      <p:sp>
        <p:nvSpPr>
          <p:cNvPr id="6" name="CasellaDiTesto 5"/>
          <p:cNvSpPr txBox="1"/>
          <p:nvPr/>
        </p:nvSpPr>
        <p:spPr>
          <a:xfrm>
            <a:off x="392521" y="2208025"/>
            <a:ext cx="11411552"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1435, C.C.: “La </a:t>
            </a:r>
            <a:r>
              <a:rPr lang="en-US" sz="2000" dirty="0" err="1">
                <a:solidFill>
                  <a:srgbClr val="002060"/>
                </a:solidFill>
                <a:latin typeface="Georgia" charset="0"/>
                <a:ea typeface="Georgia" charset="0"/>
                <a:cs typeface="Georgia" charset="0"/>
              </a:rPr>
              <a:t>violenza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tal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da fare </a:t>
            </a:r>
            <a:r>
              <a:rPr lang="en-US" sz="2000" dirty="0" err="1">
                <a:solidFill>
                  <a:srgbClr val="002060"/>
                </a:solidFill>
                <a:latin typeface="Georgia" charset="0"/>
                <a:ea typeface="Georgia" charset="0"/>
                <a:cs typeface="Georgia" charset="0"/>
              </a:rPr>
              <a:t>impressione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sopra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persona </a:t>
            </a:r>
            <a:r>
              <a:rPr lang="en-US" sz="2000" dirty="0" err="1">
                <a:solidFill>
                  <a:srgbClr val="002060"/>
                </a:solidFill>
                <a:latin typeface="Georgia" charset="0"/>
                <a:ea typeface="Georgia" charset="0"/>
                <a:cs typeface="Georgia" charset="0"/>
              </a:rPr>
              <a:t>sensata</a:t>
            </a:r>
            <a:r>
              <a:rPr lang="en-US" sz="2000" dirty="0">
                <a:solidFill>
                  <a:srgbClr val="002060"/>
                </a:solidFill>
                <a:latin typeface="Georgia" charset="0"/>
                <a:ea typeface="Georgia" charset="0"/>
                <a:cs typeface="Georgia" charset="0"/>
              </a:rPr>
              <a:t> e da </a:t>
            </a:r>
            <a:r>
              <a:rPr lang="en-US" sz="2000" dirty="0" err="1">
                <a:solidFill>
                  <a:srgbClr val="002060"/>
                </a:solidFill>
                <a:latin typeface="Georgia" charset="0"/>
                <a:ea typeface="Georgia" charset="0"/>
                <a:cs typeface="Georgia" charset="0"/>
              </a:rPr>
              <a:t>farle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temere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esporre</a:t>
            </a:r>
            <a:r>
              <a:rPr lang="en-US" sz="2000" dirty="0">
                <a:solidFill>
                  <a:srgbClr val="002060"/>
                </a:solidFill>
                <a:latin typeface="Georgia" charset="0"/>
                <a:ea typeface="Georgia" charset="0"/>
                <a:cs typeface="Georgia" charset="0"/>
              </a:rPr>
              <a:t> sé o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suoi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a un male </a:t>
            </a:r>
            <a:r>
              <a:rPr lang="en-US" sz="2000" dirty="0" err="1">
                <a:solidFill>
                  <a:srgbClr val="002060"/>
                </a:solidFill>
                <a:latin typeface="Georgia" charset="0"/>
                <a:ea typeface="Georgia" charset="0"/>
                <a:cs typeface="Georgia" charset="0"/>
              </a:rPr>
              <a:t>ingiusto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notevole</a:t>
            </a:r>
            <a:r>
              <a:rPr lang="en-US" sz="2000" dirty="0">
                <a:solidFill>
                  <a:srgbClr val="002060"/>
                </a:solidFill>
                <a:latin typeface="Georgia" charset="0"/>
                <a:ea typeface="Georgia" charset="0"/>
                <a:cs typeface="Georgia" charset="0"/>
              </a:rPr>
              <a:t>. Si ha </a:t>
            </a:r>
            <a:r>
              <a:rPr lang="en-US" sz="2000" dirty="0" err="1">
                <a:solidFill>
                  <a:srgbClr val="002060"/>
                </a:solidFill>
                <a:latin typeface="Georgia" charset="0"/>
                <a:ea typeface="Georgia" charset="0"/>
                <a:cs typeface="Georgia" charset="0"/>
              </a:rPr>
              <a:t>riguardo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questa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materia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all’età</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sesso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condizione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persone</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19" y="5500015"/>
            <a:ext cx="11411553"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1434, C.C.: “La </a:t>
            </a:r>
            <a:r>
              <a:rPr lang="en-US" sz="2000" dirty="0" err="1">
                <a:solidFill>
                  <a:srgbClr val="002060"/>
                </a:solidFill>
                <a:latin typeface="Georgia" charset="0"/>
                <a:ea typeface="Georgia" charset="0"/>
                <a:cs typeface="Georgia" charset="0"/>
              </a:rPr>
              <a:t>violenza</a:t>
            </a:r>
            <a:r>
              <a:rPr lang="en-US" sz="2000" dirty="0">
                <a:solidFill>
                  <a:srgbClr val="002060"/>
                </a:solidFill>
                <a:latin typeface="Georgia" charset="0"/>
                <a:ea typeface="Georgia" charset="0"/>
                <a:cs typeface="Georgia" charset="0"/>
              </a:rPr>
              <a:t> è causa di </a:t>
            </a:r>
            <a:r>
              <a:rPr lang="en-US" sz="2000" dirty="0" err="1">
                <a:solidFill>
                  <a:srgbClr val="002060"/>
                </a:solidFill>
                <a:latin typeface="Georgia" charset="0"/>
                <a:ea typeface="Georgia" charset="0"/>
                <a:cs typeface="Georgia" charset="0"/>
              </a:rPr>
              <a:t>annullamento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esercitata</a:t>
            </a:r>
            <a:r>
              <a:rPr lang="en-US" sz="2000" dirty="0">
                <a:solidFill>
                  <a:srgbClr val="002060"/>
                </a:solidFill>
                <a:latin typeface="Georgia" charset="0"/>
                <a:ea typeface="Georgia" charset="0"/>
                <a:cs typeface="Georgia" charset="0"/>
              </a:rPr>
              <a:t> da un </a:t>
            </a:r>
            <a:r>
              <a:rPr lang="en-US" sz="2000" dirty="0" err="1">
                <a:solidFill>
                  <a:srgbClr val="002060"/>
                </a:solidFill>
                <a:latin typeface="Georgia" charset="0"/>
                <a:ea typeface="Georgia" charset="0"/>
                <a:cs typeface="Georgia" charset="0"/>
              </a:rPr>
              <a:t>terzo</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0" y="3304846"/>
            <a:ext cx="11411553"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1438, C.C.: “La </a:t>
            </a:r>
            <a:r>
              <a:rPr lang="en-US" sz="2000" dirty="0" err="1">
                <a:solidFill>
                  <a:srgbClr val="002060"/>
                </a:solidFill>
                <a:latin typeface="Georgia" charset="0"/>
                <a:ea typeface="Georgia" charset="0"/>
                <a:cs typeface="Georgia" charset="0"/>
              </a:rPr>
              <a:t>minaccia</a:t>
            </a:r>
            <a:r>
              <a:rPr lang="en-US" sz="2000" dirty="0">
                <a:solidFill>
                  <a:srgbClr val="002060"/>
                </a:solidFill>
                <a:latin typeface="Georgia" charset="0"/>
                <a:ea typeface="Georgia" charset="0"/>
                <a:cs typeface="Georgia" charset="0"/>
              </a:rPr>
              <a:t> di far </a:t>
            </a:r>
            <a:r>
              <a:rPr lang="en-US" sz="2000" dirty="0" err="1">
                <a:solidFill>
                  <a:srgbClr val="002060"/>
                </a:solidFill>
                <a:latin typeface="Georgia" charset="0"/>
                <a:ea typeface="Georgia" charset="0"/>
                <a:cs typeface="Georgia" charset="0"/>
              </a:rPr>
              <a:t>valere</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causa di </a:t>
            </a:r>
            <a:r>
              <a:rPr lang="en-US" sz="2000" dirty="0" err="1">
                <a:solidFill>
                  <a:srgbClr val="002060"/>
                </a:solidFill>
                <a:latin typeface="Georgia" charset="0"/>
                <a:ea typeface="Georgia" charset="0"/>
                <a:cs typeface="Georgia" charset="0"/>
              </a:rPr>
              <a:t>annullamento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solo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diretta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conseguire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vantaggi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ingiusti</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392520" y="4097569"/>
            <a:ext cx="11411553"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1436, C.C.: “1. La </a:t>
            </a:r>
            <a:r>
              <a:rPr lang="en-US" sz="2000" dirty="0" err="1">
                <a:solidFill>
                  <a:srgbClr val="002060"/>
                </a:solidFill>
                <a:latin typeface="Georgia" charset="0"/>
                <a:ea typeface="Georgia" charset="0"/>
                <a:cs typeface="Georgia" charset="0"/>
              </a:rPr>
              <a:t>violenza</a:t>
            </a:r>
            <a:r>
              <a:rPr lang="en-US" sz="2000" dirty="0">
                <a:solidFill>
                  <a:srgbClr val="002060"/>
                </a:solidFill>
                <a:latin typeface="Georgia" charset="0"/>
                <a:ea typeface="Georgia" charset="0"/>
                <a:cs typeface="Georgia" charset="0"/>
              </a:rPr>
              <a:t> è causa di </a:t>
            </a:r>
            <a:r>
              <a:rPr lang="en-US" sz="2000" dirty="0" err="1">
                <a:solidFill>
                  <a:srgbClr val="002060"/>
                </a:solidFill>
                <a:latin typeface="Georgia" charset="0"/>
                <a:ea typeface="Georgia" charset="0"/>
                <a:cs typeface="Georgia" charset="0"/>
              </a:rPr>
              <a:t>annullamento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male </a:t>
            </a:r>
            <a:r>
              <a:rPr lang="en-US" sz="2000" dirty="0" err="1">
                <a:solidFill>
                  <a:srgbClr val="002060"/>
                </a:solidFill>
                <a:latin typeface="Georgia" charset="0"/>
                <a:ea typeface="Georgia" charset="0"/>
                <a:cs typeface="Georgia" charset="0"/>
              </a:rPr>
              <a:t>minacciato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riguarda</a:t>
            </a:r>
            <a:r>
              <a:rPr lang="en-US" sz="2000" dirty="0">
                <a:solidFill>
                  <a:srgbClr val="002060"/>
                </a:solidFill>
                <a:latin typeface="Georgia" charset="0"/>
                <a:ea typeface="Georgia" charset="0"/>
                <a:cs typeface="Georgia" charset="0"/>
              </a:rPr>
              <a:t> la persona o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coniuge</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o di un </a:t>
            </a:r>
            <a:r>
              <a:rPr lang="en-US" sz="2000" dirty="0" err="1">
                <a:solidFill>
                  <a:srgbClr val="002060"/>
                </a:solidFill>
                <a:latin typeface="Georgia" charset="0"/>
                <a:ea typeface="Georgia" charset="0"/>
                <a:cs typeface="Georgia" charset="0"/>
              </a:rPr>
              <a:t>discendente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ascendente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lui</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male </a:t>
            </a:r>
            <a:r>
              <a:rPr lang="en-US" sz="2000" dirty="0" err="1">
                <a:solidFill>
                  <a:srgbClr val="002060"/>
                </a:solidFill>
                <a:latin typeface="Georgia" charset="0"/>
                <a:ea typeface="Georgia" charset="0"/>
                <a:cs typeface="Georgia" charset="0"/>
              </a:rPr>
              <a:t>minacciato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riguarda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persone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l’annullamento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rimesso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prudente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valutazione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circostanze</a:t>
            </a:r>
            <a:r>
              <a:rPr lang="en-US" sz="2000" dirty="0">
                <a:solidFill>
                  <a:srgbClr val="002060"/>
                </a:solidFill>
                <a:latin typeface="Georgia" charset="0"/>
                <a:ea typeface="Georgia" charset="0"/>
                <a:cs typeface="Georgia" charset="0"/>
              </a:rPr>
              <a:t> da parte del </a:t>
            </a:r>
            <a:r>
              <a:rPr lang="en-US" sz="2000" dirty="0" err="1">
                <a:solidFill>
                  <a:srgbClr val="002060"/>
                </a:solidFill>
                <a:latin typeface="Georgia" charset="0"/>
                <a:ea typeface="Georgia" charset="0"/>
                <a:cs typeface="Georgia" charset="0"/>
              </a:rPr>
              <a:t>giudice</a:t>
            </a:r>
            <a:r>
              <a:rPr lang="en-US" sz="2000" dirty="0">
                <a:solidFill>
                  <a:srgbClr val="002060"/>
                </a:solidFill>
                <a:latin typeface="Georgia" charset="0"/>
                <a:ea typeface="Georgia" charset="0"/>
                <a:cs typeface="Georgia" charset="0"/>
              </a:rPr>
              <a:t>”</a:t>
            </a:r>
          </a:p>
        </p:txBody>
      </p:sp>
      <p:sp>
        <p:nvSpPr>
          <p:cNvPr id="11" name="CasellaDiTesto 10"/>
          <p:cNvSpPr txBox="1"/>
          <p:nvPr/>
        </p:nvSpPr>
        <p:spPr>
          <a:xfrm>
            <a:off x="392519" y="5978992"/>
            <a:ext cx="11411553"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1437, C.C.: “Il solo </a:t>
            </a:r>
            <a:r>
              <a:rPr lang="en-US" sz="2000" dirty="0" err="1">
                <a:solidFill>
                  <a:srgbClr val="002060"/>
                </a:solidFill>
                <a:latin typeface="Georgia" charset="0"/>
                <a:ea typeface="Georgia" charset="0"/>
                <a:cs typeface="Georgia" charset="0"/>
              </a:rPr>
              <a:t>timore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riverenziale</a:t>
            </a:r>
            <a:r>
              <a:rPr lang="en-US" sz="2000" dirty="0">
                <a:solidFill>
                  <a:srgbClr val="002060"/>
                </a:solidFill>
                <a:latin typeface="Georgia" charset="0"/>
                <a:ea typeface="Georgia" charset="0"/>
                <a:cs typeface="Georgia" charset="0"/>
              </a:rPr>
              <a:t> non è causa di </a:t>
            </a:r>
            <a:r>
              <a:rPr lang="en-US" sz="2000" dirty="0" err="1">
                <a:solidFill>
                  <a:srgbClr val="002060"/>
                </a:solidFill>
                <a:latin typeface="Georgia" charset="0"/>
                <a:ea typeface="Georgia" charset="0"/>
                <a:cs typeface="Georgia" charset="0"/>
              </a:rPr>
              <a:t>annullamento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41039964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158968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Legittimazione all’azione di annullabilità</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0"/>
              </a:spcBef>
            </a:pPr>
            <a:r>
              <a:rPr lang="it-IT" sz="2400" dirty="0">
                <a:solidFill>
                  <a:schemeClr val="accent2">
                    <a:lumMod val="50000"/>
                  </a:schemeClr>
                </a:solidFill>
                <a:latin typeface="Georgia" panose="02040502050405020303" pitchFamily="18" charset="0"/>
              </a:rPr>
              <a:t>Non rilevabilità d’ufficio dell’annullabilità</a:t>
            </a:r>
            <a:endParaRPr lang="it-IT" sz="2400" u="sng" dirty="0">
              <a:solidFill>
                <a:schemeClr val="accent2">
                  <a:lumMod val="50000"/>
                </a:schemeClr>
              </a:solidFill>
              <a:latin typeface="Georgia" panose="02040502050405020303" pitchFamily="18" charset="0"/>
            </a:endParaRPr>
          </a:p>
          <a:p>
            <a:pPr algn="l">
              <a:spcBef>
                <a:spcPts val="1800"/>
              </a:spcBef>
            </a:pPr>
            <a:r>
              <a:rPr lang="it-IT" sz="2400" dirty="0">
                <a:solidFill>
                  <a:schemeClr val="accent2">
                    <a:lumMod val="50000"/>
                  </a:schemeClr>
                </a:solidFill>
                <a:latin typeface="Georgia" panose="02040502050405020303" pitchFamily="18" charset="0"/>
              </a:rPr>
              <a:t>Prescrizione dell’azione di annullabilità</a:t>
            </a:r>
            <a:endParaRPr lang="it-IT" sz="2400" u="sng" dirty="0">
              <a:solidFill>
                <a:schemeClr val="accent2">
                  <a:lumMod val="50000"/>
                </a:schemeClr>
              </a:solidFill>
              <a:latin typeface="Georgia" panose="02040502050405020303" pitchFamily="18" charset="0"/>
            </a:endParaRPr>
          </a:p>
        </p:txBody>
      </p:sp>
      <p:sp>
        <p:nvSpPr>
          <p:cNvPr id="4" name="CasellaDiTesto 3"/>
          <p:cNvSpPr txBox="1"/>
          <p:nvPr/>
        </p:nvSpPr>
        <p:spPr>
          <a:xfrm>
            <a:off x="392522" y="1892874"/>
            <a:ext cx="10995914"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1441, C.C.: “1. </a:t>
            </a:r>
            <a:r>
              <a:rPr lang="en-US" sz="2000" dirty="0" err="1">
                <a:solidFill>
                  <a:srgbClr val="002060"/>
                </a:solidFill>
                <a:latin typeface="Georgia" charset="0"/>
                <a:ea typeface="Georgia" charset="0"/>
                <a:cs typeface="Georgia" charset="0"/>
              </a:rPr>
              <a:t>L’annullamento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domandato</a:t>
            </a:r>
            <a:r>
              <a:rPr lang="en-US" sz="2000" dirty="0">
                <a:solidFill>
                  <a:srgbClr val="002060"/>
                </a:solidFill>
                <a:latin typeface="Georgia" charset="0"/>
                <a:ea typeface="Georgia" charset="0"/>
                <a:cs typeface="Georgia" charset="0"/>
              </a:rPr>
              <a:t> solo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cui </a:t>
            </a:r>
            <a:r>
              <a:rPr lang="en-US" sz="2000" dirty="0" err="1">
                <a:solidFill>
                  <a:srgbClr val="002060"/>
                </a:solidFill>
                <a:latin typeface="Georgia" charset="0"/>
                <a:ea typeface="Georgia" charset="0"/>
                <a:cs typeface="Georgia" charset="0"/>
              </a:rPr>
              <a:t>interesse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L’incapacità</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condannato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istato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interdizione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valere</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chiunque</a:t>
            </a:r>
            <a:r>
              <a:rPr lang="en-US" sz="2000" dirty="0">
                <a:solidFill>
                  <a:srgbClr val="002060"/>
                </a:solidFill>
                <a:latin typeface="Georgia" charset="0"/>
                <a:ea typeface="Georgia" charset="0"/>
                <a:cs typeface="Georgia" charset="0"/>
              </a:rPr>
              <a:t> vi ha </a:t>
            </a:r>
            <a:r>
              <a:rPr lang="en-US" sz="2000" dirty="0" err="1">
                <a:solidFill>
                  <a:srgbClr val="002060"/>
                </a:solidFill>
                <a:latin typeface="Georgia" charset="0"/>
                <a:ea typeface="Georgia" charset="0"/>
                <a:cs typeface="Georgia" charset="0"/>
              </a:rPr>
              <a:t>interesse</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3691734"/>
            <a:ext cx="10995914"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428, C.C.: “3. </a:t>
            </a:r>
            <a:r>
              <a:rPr lang="en-US" sz="2000" dirty="0" err="1">
                <a:solidFill>
                  <a:srgbClr val="002060"/>
                </a:solidFill>
                <a:latin typeface="Georgia" charset="0"/>
                <a:ea typeface="Georgia" charset="0"/>
                <a:cs typeface="Georgia" charset="0"/>
              </a:rPr>
              <a:t>L’azione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di cinque </a:t>
            </a:r>
            <a:r>
              <a:rPr lang="en-US" sz="2000" dirty="0" err="1">
                <a:solidFill>
                  <a:srgbClr val="002060"/>
                </a:solidFill>
                <a:latin typeface="Georgia" charset="0"/>
                <a:ea typeface="Georgia" charset="0"/>
                <a:cs typeface="Georgia" charset="0"/>
              </a:rPr>
              <a:t>anni</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giorno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l’atto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compiuto</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1" y="4438707"/>
            <a:ext cx="10995914" cy="224676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1442, C.C.: “1. </a:t>
            </a:r>
            <a:r>
              <a:rPr lang="en-US" sz="2000" dirty="0" err="1">
                <a:solidFill>
                  <a:srgbClr val="002060"/>
                </a:solidFill>
                <a:latin typeface="Georgia" charset="0"/>
                <a:ea typeface="Georgia" charset="0"/>
                <a:cs typeface="Georgia" charset="0"/>
              </a:rPr>
              <a:t>L’azione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annullamento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prescrive</a:t>
            </a:r>
            <a:r>
              <a:rPr lang="en-US" sz="2000" dirty="0">
                <a:solidFill>
                  <a:srgbClr val="002060"/>
                </a:solidFill>
                <a:latin typeface="Georgia" charset="0"/>
                <a:ea typeface="Georgia" charset="0"/>
                <a:cs typeface="Georgia" charset="0"/>
              </a:rPr>
              <a:t> in cinque </a:t>
            </a:r>
            <a:r>
              <a:rPr lang="en-US" sz="2000" dirty="0" err="1">
                <a:solidFill>
                  <a:srgbClr val="002060"/>
                </a:solidFill>
                <a:latin typeface="Georgia" charset="0"/>
                <a:ea typeface="Georgia" charset="0"/>
                <a:cs typeface="Georgia" charset="0"/>
              </a:rPr>
              <a:t>anni</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l’annullabilità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dipende</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vizio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consenso</a:t>
            </a:r>
            <a:r>
              <a:rPr lang="en-US" sz="2000" dirty="0">
                <a:solidFill>
                  <a:srgbClr val="002060"/>
                </a:solidFill>
                <a:latin typeface="Georgia" charset="0"/>
                <a:ea typeface="Georgia" charset="0"/>
                <a:cs typeface="Georgia" charset="0"/>
              </a:rPr>
              <a:t> o da </a:t>
            </a:r>
            <a:r>
              <a:rPr lang="en-US" sz="2000" dirty="0" err="1">
                <a:solidFill>
                  <a:srgbClr val="002060"/>
                </a:solidFill>
                <a:latin typeface="Georgia" charset="0"/>
                <a:ea typeface="Georgia" charset="0"/>
                <a:cs typeface="Georgia" charset="0"/>
              </a:rPr>
              <a:t>incapacità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decorre</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giorno</a:t>
            </a:r>
            <a:r>
              <a:rPr lang="en-US" sz="2000" dirty="0">
                <a:solidFill>
                  <a:srgbClr val="002060"/>
                </a:solidFill>
                <a:latin typeface="Georgia" charset="0"/>
                <a:ea typeface="Georgia" charset="0"/>
                <a:cs typeface="Georgia" charset="0"/>
              </a:rPr>
              <a:t> in cui è </a:t>
            </a:r>
            <a:r>
              <a:rPr lang="en-US" sz="2000" dirty="0" err="1">
                <a:solidFill>
                  <a:srgbClr val="002060"/>
                </a:solidFill>
                <a:latin typeface="Georgia" charset="0"/>
                <a:ea typeface="Georgia" charset="0"/>
                <a:cs typeface="Georgia" charset="0"/>
              </a:rPr>
              <a:t>cessata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violenza</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scoperto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l’errore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dolo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cessato</a:t>
            </a:r>
            <a:r>
              <a:rPr lang="en-US" sz="2000" dirty="0">
                <a:solidFill>
                  <a:srgbClr val="002060"/>
                </a:solidFill>
                <a:latin typeface="Georgia" charset="0"/>
                <a:ea typeface="Georgia" charset="0"/>
                <a:cs typeface="Georgia" charset="0"/>
              </a:rPr>
              <a:t> lo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d’interdizione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d’inabilitazione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minore</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raggiunto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maggiore</a:t>
            </a:r>
            <a:r>
              <a:rPr lang="en-US" sz="2000" dirty="0">
                <a:solidFill>
                  <a:srgbClr val="002060"/>
                </a:solidFill>
                <a:latin typeface="Georgia" charset="0"/>
                <a:ea typeface="Georgia" charset="0"/>
                <a:cs typeface="Georgia" charset="0"/>
              </a:rPr>
              <a:t> età.</a:t>
            </a:r>
          </a:p>
          <a:p>
            <a:r>
              <a:rPr lang="en-US" sz="2000" dirty="0">
                <a:solidFill>
                  <a:srgbClr val="002060"/>
                </a:solidFill>
                <a:latin typeface="Georgia" charset="0"/>
                <a:ea typeface="Georgia" charset="0"/>
                <a:cs typeface="Georgia" charset="0"/>
              </a:rPr>
              <a:t>3. </a:t>
            </a:r>
            <a:r>
              <a:rPr lang="en-US" sz="2000" dirty="0" err="1">
                <a:solidFill>
                  <a:srgbClr val="002060"/>
                </a:solidFill>
                <a:latin typeface="Georgia" charset="0"/>
                <a:ea typeface="Georgia" charset="0"/>
                <a:cs typeface="Georgia" charset="0"/>
              </a:rPr>
              <a:t>Negli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decorre</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giorno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conclusione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p>
          <a:p>
            <a:r>
              <a:rPr lang="en-US" sz="2000" dirty="0">
                <a:solidFill>
                  <a:srgbClr val="002060"/>
                </a:solidFill>
                <a:latin typeface="Georgia" charset="0"/>
                <a:ea typeface="Georgia" charset="0"/>
                <a:cs typeface="Georgia" charset="0"/>
              </a:rPr>
              <a:t>4. </a:t>
            </a:r>
            <a:r>
              <a:rPr lang="en-US" sz="2000" dirty="0" err="1">
                <a:solidFill>
                  <a:srgbClr val="002060"/>
                </a:solidFill>
                <a:latin typeface="Georgia" charset="0"/>
                <a:ea typeface="Georgia" charset="0"/>
                <a:cs typeface="Georgia" charset="0"/>
              </a:rPr>
              <a:t>L'annullabilità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opposta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convenuta</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l’esecuzione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se è </a:t>
            </a:r>
            <a:r>
              <a:rPr lang="en-US" sz="2000" dirty="0" err="1">
                <a:solidFill>
                  <a:srgbClr val="002060"/>
                </a:solidFill>
                <a:latin typeface="Georgia" charset="0"/>
                <a:ea typeface="Georgia" charset="0"/>
                <a:cs typeface="Georgia" charset="0"/>
              </a:rPr>
              <a:t>prescritta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l’azione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farla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valere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01685980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49715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Possibilità di convalida</a:t>
            </a:r>
          </a:p>
          <a:p>
            <a:pPr algn="l">
              <a:spcBef>
                <a:spcPts val="600"/>
              </a:spcBef>
            </a:pPr>
            <a:endParaRPr lang="it-IT" sz="2400" u="sng" dirty="0">
              <a:solidFill>
                <a:schemeClr val="accent2">
                  <a:lumMod val="50000"/>
                </a:schemeClr>
              </a:solidFill>
              <a:latin typeface="Georgia" panose="02040502050405020303" pitchFamily="18" charset="0"/>
            </a:endParaRPr>
          </a:p>
          <a:p>
            <a:pPr algn="l">
              <a:spcBef>
                <a:spcPts val="600"/>
              </a:spcBef>
            </a:pPr>
            <a:endParaRPr lang="it-IT" sz="2400" u="sng" dirty="0">
              <a:solidFill>
                <a:schemeClr val="accent2">
                  <a:lumMod val="50000"/>
                </a:schemeClr>
              </a:solidFill>
              <a:latin typeface="Georgia" panose="02040502050405020303" pitchFamily="18" charset="0"/>
            </a:endParaRPr>
          </a:p>
          <a:p>
            <a:pPr algn="l">
              <a:spcBef>
                <a:spcPts val="600"/>
              </a:spcBef>
            </a:pPr>
            <a:endParaRPr lang="it-IT" sz="2400" u="sng" dirty="0">
              <a:solidFill>
                <a:schemeClr val="accent2">
                  <a:lumMod val="50000"/>
                </a:schemeClr>
              </a:solidFill>
              <a:latin typeface="Georgia" panose="02040502050405020303" pitchFamily="18" charset="0"/>
            </a:endParaRPr>
          </a:p>
          <a:p>
            <a:pPr algn="l">
              <a:spcBef>
                <a:spcPts val="600"/>
              </a:spcBef>
            </a:pPr>
            <a:endParaRPr lang="it-IT" sz="2400" u="sng" dirty="0">
              <a:solidFill>
                <a:schemeClr val="accent2">
                  <a:lumMod val="50000"/>
                </a:schemeClr>
              </a:solidFill>
              <a:latin typeface="Georgia" panose="02040502050405020303" pitchFamily="18" charset="0"/>
            </a:endParaRPr>
          </a:p>
          <a:p>
            <a:pPr algn="l">
              <a:spcBef>
                <a:spcPts val="600"/>
              </a:spcBef>
            </a:pPr>
            <a:endParaRPr lang="it-IT" sz="2400" u="sng" dirty="0">
              <a:solidFill>
                <a:schemeClr val="accent2">
                  <a:lumMod val="50000"/>
                </a:schemeClr>
              </a:solidFill>
              <a:latin typeface="Georgia" panose="02040502050405020303" pitchFamily="18" charset="0"/>
            </a:endParaRPr>
          </a:p>
          <a:p>
            <a:pPr algn="l">
              <a:spcBef>
                <a:spcPts val="1200"/>
              </a:spcBef>
            </a:pPr>
            <a:r>
              <a:rPr lang="it-IT" sz="2400" dirty="0">
                <a:solidFill>
                  <a:schemeClr val="accent2">
                    <a:lumMod val="50000"/>
                  </a:schemeClr>
                </a:solidFill>
                <a:latin typeface="Georgia" panose="02040502050405020303" pitchFamily="18" charset="0"/>
              </a:rPr>
              <a:t>Nel caso di contratto annullabile per errore, inoltre, opera la possibilità di una rettifica</a:t>
            </a:r>
          </a:p>
        </p:txBody>
      </p:sp>
      <p:sp>
        <p:nvSpPr>
          <p:cNvPr id="4" name="CasellaDiTesto 3"/>
          <p:cNvSpPr txBox="1"/>
          <p:nvPr/>
        </p:nvSpPr>
        <p:spPr>
          <a:xfrm>
            <a:off x="392522" y="1892874"/>
            <a:ext cx="10995914" cy="224676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1444, C.C.: “1.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annullabile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convalidato</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contraente</a:t>
            </a:r>
            <a:r>
              <a:rPr lang="en-US" sz="2000" dirty="0">
                <a:solidFill>
                  <a:srgbClr val="002060"/>
                </a:solidFill>
                <a:latin typeface="Georgia" charset="0"/>
                <a:ea typeface="Georgia" charset="0"/>
                <a:cs typeface="Georgia" charset="0"/>
              </a:rPr>
              <a:t> al quale </a:t>
            </a:r>
            <a:r>
              <a:rPr lang="en-US" sz="2000" dirty="0" err="1">
                <a:solidFill>
                  <a:srgbClr val="002060"/>
                </a:solidFill>
                <a:latin typeface="Georgia" charset="0"/>
                <a:ea typeface="Georgia" charset="0"/>
                <a:cs typeface="Georgia" charset="0"/>
              </a:rPr>
              <a:t>spetta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annullamento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mediante</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contenga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menzione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e del </a:t>
            </a:r>
            <a:r>
              <a:rPr lang="en-US" sz="2000" dirty="0" err="1">
                <a:solidFill>
                  <a:srgbClr val="002060"/>
                </a:solidFill>
                <a:latin typeface="Georgia" charset="0"/>
                <a:ea typeface="Georgia" charset="0"/>
                <a:cs typeface="Georgia" charset="0"/>
              </a:rPr>
              <a:t>motivo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annullabilità</a:t>
            </a:r>
            <a:r>
              <a:rPr lang="en-US" sz="2000" dirty="0">
                <a:solidFill>
                  <a:srgbClr val="002060"/>
                </a:solidFill>
                <a:latin typeface="Georgia" charset="0"/>
                <a:ea typeface="Georgia" charset="0"/>
                <a:cs typeface="Georgia" charset="0"/>
              </a:rPr>
              <a:t>, e la </a:t>
            </a:r>
            <a:r>
              <a:rPr lang="en-US" sz="2000" dirty="0" err="1">
                <a:solidFill>
                  <a:srgbClr val="002060"/>
                </a:solidFill>
                <a:latin typeface="Georgia" charset="0"/>
                <a:ea typeface="Georgia" charset="0"/>
                <a:cs typeface="Georgia" charset="0"/>
              </a:rPr>
              <a:t>dichiarazione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s’intende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convalidarlo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è pure </a:t>
            </a:r>
            <a:r>
              <a:rPr lang="en-US" sz="2000" dirty="0" err="1">
                <a:solidFill>
                  <a:srgbClr val="002060"/>
                </a:solidFill>
                <a:latin typeface="Georgia" charset="0"/>
                <a:ea typeface="Georgia" charset="0"/>
                <a:cs typeface="Georgia" charset="0"/>
              </a:rPr>
              <a:t>convalidato</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contraente</a:t>
            </a:r>
            <a:r>
              <a:rPr lang="en-US" sz="2000" dirty="0">
                <a:solidFill>
                  <a:srgbClr val="002060"/>
                </a:solidFill>
                <a:latin typeface="Georgia" charset="0"/>
                <a:ea typeface="Georgia" charset="0"/>
                <a:cs typeface="Georgia" charset="0"/>
              </a:rPr>
              <a:t> al quale </a:t>
            </a:r>
            <a:r>
              <a:rPr lang="en-US" sz="2000" dirty="0" err="1">
                <a:solidFill>
                  <a:srgbClr val="002060"/>
                </a:solidFill>
                <a:latin typeface="Georgia" charset="0"/>
                <a:ea typeface="Georgia" charset="0"/>
                <a:cs typeface="Georgia" charset="0"/>
              </a:rPr>
              <a:t>spettava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annullamento</a:t>
            </a:r>
            <a:r>
              <a:rPr lang="en-US" sz="2000" dirty="0">
                <a:solidFill>
                  <a:srgbClr val="002060"/>
                </a:solidFill>
                <a:latin typeface="Georgia" charset="0"/>
                <a:ea typeface="Georgia" charset="0"/>
                <a:cs typeface="Georgia" charset="0"/>
              </a:rPr>
              <a:t> vi ha </a:t>
            </a:r>
            <a:r>
              <a:rPr lang="en-US" sz="2000" dirty="0" err="1">
                <a:solidFill>
                  <a:srgbClr val="002060"/>
                </a:solidFill>
                <a:latin typeface="Georgia" charset="0"/>
                <a:ea typeface="Georgia" charset="0"/>
                <a:cs typeface="Georgia" charset="0"/>
              </a:rPr>
              <a:t>dato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volontariamente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esecuzione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conoscendo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motivo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annullabilità</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3. La </a:t>
            </a:r>
            <a:r>
              <a:rPr lang="en-US" sz="2000" dirty="0" err="1">
                <a:solidFill>
                  <a:srgbClr val="002060"/>
                </a:solidFill>
                <a:latin typeface="Georgia" charset="0"/>
                <a:ea typeface="Georgia" charset="0"/>
                <a:cs typeface="Georgia" charset="0"/>
              </a:rPr>
              <a:t>convalida</a:t>
            </a:r>
            <a:r>
              <a:rPr lang="en-US" sz="2000" dirty="0">
                <a:solidFill>
                  <a:srgbClr val="002060"/>
                </a:solidFill>
                <a:latin typeface="Georgia" charset="0"/>
                <a:ea typeface="Georgia" charset="0"/>
                <a:cs typeface="Georgia" charset="0"/>
              </a:rPr>
              <a:t> non ha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se chi </a:t>
            </a:r>
            <a:r>
              <a:rPr lang="en-US" sz="2000" dirty="0" err="1">
                <a:solidFill>
                  <a:srgbClr val="002060"/>
                </a:solidFill>
                <a:latin typeface="Georgia" charset="0"/>
                <a:ea typeface="Georgia" charset="0"/>
                <a:cs typeface="Georgia" charset="0"/>
              </a:rPr>
              <a:t>l’esegue</a:t>
            </a:r>
            <a:r>
              <a:rPr lang="en-US" sz="2000" dirty="0">
                <a:solidFill>
                  <a:srgbClr val="002060"/>
                </a:solidFill>
                <a:latin typeface="Georgia" charset="0"/>
                <a:ea typeface="Georgia" charset="0"/>
                <a:cs typeface="Georgia" charset="0"/>
              </a:rPr>
              <a:t> non è in </a:t>
            </a:r>
            <a:r>
              <a:rPr lang="en-US" sz="2000" dirty="0" err="1">
                <a:solidFill>
                  <a:srgbClr val="002060"/>
                </a:solidFill>
                <a:latin typeface="Georgia" charset="0"/>
                <a:ea typeface="Georgia" charset="0"/>
                <a:cs typeface="Georgia" charset="0"/>
              </a:rPr>
              <a:t>condizione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concludere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validamente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2" y="4961221"/>
            <a:ext cx="10995914"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1432, C.C.: “La parte in </a:t>
            </a:r>
            <a:r>
              <a:rPr lang="en-US" sz="2000" dirty="0" err="1">
                <a:solidFill>
                  <a:srgbClr val="002060"/>
                </a:solidFill>
                <a:latin typeface="Georgia" charset="0"/>
                <a:ea typeface="Georgia" charset="0"/>
                <a:cs typeface="Georgia" charset="0"/>
              </a:rPr>
              <a:t>errore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l’annullamento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se, prima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ad </a:t>
            </a:r>
            <a:r>
              <a:rPr lang="en-US" sz="2000" dirty="0" err="1">
                <a:solidFill>
                  <a:srgbClr val="002060"/>
                </a:solidFill>
                <a:latin typeface="Georgia" charset="0"/>
                <a:ea typeface="Georgia" charset="0"/>
                <a:cs typeface="Georgia" charset="0"/>
              </a:rPr>
              <a:t>essa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derivarne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pregiudizio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l’altra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offre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eseguirlo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modo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conforme</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contenuto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modalità</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intendeva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concludere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48085838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1055290"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L’annullabilità di una parte del contratto non comporta l’annullabilità dell’intero contratto, salvo che quella parte fosse essenziale.</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2400"/>
              </a:spcBef>
            </a:pPr>
            <a:r>
              <a:rPr lang="it-IT" sz="2400" dirty="0">
                <a:solidFill>
                  <a:schemeClr val="accent2">
                    <a:lumMod val="50000"/>
                  </a:schemeClr>
                </a:solidFill>
                <a:latin typeface="Georgia" panose="02040502050405020303" pitchFamily="18" charset="0"/>
              </a:rPr>
              <a:t>La sentenza che pronuncia l’annullamento del contratto è una sentenza costitutiva che elimina il contratto ab </a:t>
            </a:r>
            <a:r>
              <a:rPr lang="it-IT" sz="2400" dirty="0" err="1">
                <a:solidFill>
                  <a:schemeClr val="accent2">
                    <a:lumMod val="50000"/>
                  </a:schemeClr>
                </a:solidFill>
                <a:latin typeface="Georgia" panose="02040502050405020303" pitchFamily="18" charset="0"/>
              </a:rPr>
              <a:t>initio</a:t>
            </a:r>
            <a:r>
              <a:rPr lang="it-IT" sz="2400" dirty="0">
                <a:solidFill>
                  <a:schemeClr val="accent2">
                    <a:lumMod val="50000"/>
                  </a:schemeClr>
                </a:solidFill>
                <a:latin typeface="Georgia" panose="02040502050405020303" pitchFamily="18" charset="0"/>
              </a:rPr>
              <a:t>. </a:t>
            </a:r>
          </a:p>
          <a:p>
            <a:pPr algn="l">
              <a:spcBef>
                <a:spcPts val="600"/>
              </a:spcBef>
              <a:spcAft>
                <a:spcPts val="600"/>
              </a:spcAft>
            </a:pPr>
            <a:r>
              <a:rPr lang="it-IT" sz="2400" dirty="0">
                <a:solidFill>
                  <a:schemeClr val="accent2">
                    <a:lumMod val="50000"/>
                  </a:schemeClr>
                </a:solidFill>
                <a:latin typeface="Georgia" panose="02040502050405020303" pitchFamily="18" charset="0"/>
              </a:rPr>
              <a:t>Le parti devono quindi procedere alla restituzione di quanto eventualmente versato/prestato/consegnato in forza del contratto, salvo che nel caso di annullamento pronunciato per incapacità di uno dei contraenti.</a:t>
            </a:r>
          </a:p>
          <a:p>
            <a:pPr algn="l">
              <a:spcBef>
                <a:spcPts val="2400"/>
              </a:spcBef>
            </a:pPr>
            <a:endParaRPr lang="it-IT" sz="2400" dirty="0">
              <a:solidFill>
                <a:schemeClr val="accent2">
                  <a:lumMod val="50000"/>
                </a:schemeClr>
              </a:solidFill>
              <a:latin typeface="Georgia" panose="02040502050405020303" pitchFamily="18" charset="0"/>
            </a:endParaRPr>
          </a:p>
        </p:txBody>
      </p:sp>
      <p:sp>
        <p:nvSpPr>
          <p:cNvPr id="8" name="CasellaDiTesto 7"/>
          <p:cNvSpPr txBox="1"/>
          <p:nvPr/>
        </p:nvSpPr>
        <p:spPr>
          <a:xfrm>
            <a:off x="392521" y="2255979"/>
            <a:ext cx="10532778"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1446, C.C.: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indicati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dall’articolo</a:t>
            </a:r>
            <a:r>
              <a:rPr lang="en-US" sz="2000" dirty="0">
                <a:solidFill>
                  <a:srgbClr val="002060"/>
                </a:solidFill>
                <a:latin typeface="Georgia" charset="0"/>
                <a:ea typeface="Georgia" charset="0"/>
                <a:cs typeface="Georgia" charset="0"/>
              </a:rPr>
              <a:t> 1420 </a:t>
            </a:r>
            <a:r>
              <a:rPr lang="en-US" sz="2000" dirty="0" err="1">
                <a:solidFill>
                  <a:srgbClr val="002060"/>
                </a:solidFill>
                <a:latin typeface="Georgia" charset="0"/>
                <a:ea typeface="Georgia" charset="0"/>
                <a:cs typeface="Georgia" charset="0"/>
              </a:rPr>
              <a:t>l’annullabilità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riguarda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vincolo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sola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importa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annullamento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partecipazione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questa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debba</a:t>
            </a:r>
            <a:r>
              <a:rPr lang="en-US" sz="2000" dirty="0">
                <a:solidFill>
                  <a:srgbClr val="002060"/>
                </a:solidFill>
                <a:latin typeface="Georgia" charset="0"/>
                <a:ea typeface="Georgia" charset="0"/>
                <a:cs typeface="Georgia" charset="0"/>
              </a:rPr>
              <a:t>, secondo le </a:t>
            </a:r>
            <a:r>
              <a:rPr lang="en-US" sz="2000" dirty="0" err="1">
                <a:solidFill>
                  <a:srgbClr val="002060"/>
                </a:solidFill>
                <a:latin typeface="Georgia" charset="0"/>
                <a:ea typeface="Georgia" charset="0"/>
                <a:cs typeface="Georgia" charset="0"/>
              </a:rPr>
              <a:t>circostanze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considerarsi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essenziale</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1" y="5312904"/>
            <a:ext cx="10532778"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1443, C.C.: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annullato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incapacità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questi</a:t>
            </a:r>
            <a:r>
              <a:rPr lang="en-US" sz="2000" dirty="0">
                <a:solidFill>
                  <a:srgbClr val="002060"/>
                </a:solidFill>
                <a:latin typeface="Georgia" charset="0"/>
                <a:ea typeface="Georgia" charset="0"/>
                <a:cs typeface="Georgia" charset="0"/>
              </a:rPr>
              <a:t> non è tenuto a </a:t>
            </a:r>
            <a:r>
              <a:rPr lang="en-US" sz="2000" dirty="0" err="1">
                <a:solidFill>
                  <a:srgbClr val="002060"/>
                </a:solidFill>
                <a:latin typeface="Georgia" charset="0"/>
                <a:ea typeface="Georgia" charset="0"/>
                <a:cs typeface="Georgia" charset="0"/>
              </a:rPr>
              <a:t>restituire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all’altro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ricevuta</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limiti</a:t>
            </a:r>
            <a:r>
              <a:rPr lang="en-US" sz="2000" dirty="0">
                <a:solidFill>
                  <a:srgbClr val="002060"/>
                </a:solidFill>
                <a:latin typeface="Georgia" charset="0"/>
                <a:ea typeface="Georgia" charset="0"/>
                <a:cs typeface="Georgia" charset="0"/>
              </a:rPr>
              <a:t> in cui è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rivolta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suo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vantaggio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59892522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414022"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A differenza di quanto avviene nel caso di nullità del contratto, l’annullamento opera retroattivamente fra le parti, ma non riguardo ai terzi.</a:t>
            </a: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600"/>
              </a:spcBef>
            </a:pPr>
            <a:endParaRPr lang="it-IT" sz="2400" dirty="0">
              <a:solidFill>
                <a:schemeClr val="accent2">
                  <a:lumMod val="50000"/>
                </a:schemeClr>
              </a:solidFill>
              <a:latin typeface="Georgia" panose="02040502050405020303" pitchFamily="18" charset="0"/>
            </a:endParaRPr>
          </a:p>
          <a:p>
            <a:pPr algn="l">
              <a:spcBef>
                <a:spcPts val="2400"/>
              </a:spcBef>
            </a:pPr>
            <a:r>
              <a:rPr lang="it-IT" sz="2400" dirty="0">
                <a:solidFill>
                  <a:schemeClr val="accent2">
                    <a:lumMod val="50000"/>
                  </a:schemeClr>
                </a:solidFill>
                <a:latin typeface="Georgia" panose="02040502050405020303" pitchFamily="18" charset="0"/>
              </a:rPr>
              <a:t>L’annullamento del contratto fra A e B non pregiudica perciò il titolo che C abbia acquistato da B:</a:t>
            </a:r>
          </a:p>
          <a:p>
            <a:pPr marL="342900" indent="-342900" algn="l">
              <a:spcBef>
                <a:spcPts val="600"/>
              </a:spcBef>
              <a:buFont typeface="Arial" charset="0"/>
              <a:buChar char="•"/>
            </a:pPr>
            <a:r>
              <a:rPr lang="it-IT" sz="2400" dirty="0">
                <a:solidFill>
                  <a:schemeClr val="accent2">
                    <a:lumMod val="50000"/>
                  </a:schemeClr>
                </a:solidFill>
                <a:latin typeface="Georgia" panose="02040502050405020303" pitchFamily="18" charset="0"/>
              </a:rPr>
              <a:t>l’annullamento del contratto sia dovuto a incapacità legale;</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C abbia acquistato a titolo gratuito;</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C abbia acquistato a titolo oneroso, ma in mala fede;</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nel caso di beni immobili, C abbia trascritto il proprio acquisto dopo la trascrizione della domanda volta a sentir pronunciare l’annullamento da parte di A.</a:t>
            </a:r>
          </a:p>
          <a:p>
            <a:pPr algn="l">
              <a:spcBef>
                <a:spcPts val="1800"/>
              </a:spcBef>
            </a:pPr>
            <a:endParaRPr lang="it-IT" sz="2400" dirty="0">
              <a:solidFill>
                <a:schemeClr val="accent2">
                  <a:lumMod val="50000"/>
                </a:schemeClr>
              </a:solidFill>
              <a:latin typeface="Georgia" panose="02040502050405020303" pitchFamily="18" charset="0"/>
            </a:endParaRPr>
          </a:p>
          <a:p>
            <a:pPr algn="l">
              <a:spcBef>
                <a:spcPts val="1800"/>
              </a:spcBef>
            </a:pPr>
            <a:endParaRPr lang="it-IT" sz="2400" dirty="0">
              <a:solidFill>
                <a:schemeClr val="accent2">
                  <a:lumMod val="50000"/>
                </a:schemeClr>
              </a:solidFill>
              <a:latin typeface="Georgia" panose="02040502050405020303" pitchFamily="18" charset="0"/>
            </a:endParaRPr>
          </a:p>
        </p:txBody>
      </p:sp>
      <p:sp>
        <p:nvSpPr>
          <p:cNvPr id="8" name="CasellaDiTesto 7"/>
          <p:cNvSpPr txBox="1"/>
          <p:nvPr/>
        </p:nvSpPr>
        <p:spPr>
          <a:xfrm>
            <a:off x="392520" y="2255979"/>
            <a:ext cx="10069641"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1445, C.C.: “</a:t>
            </a:r>
            <a:r>
              <a:rPr lang="en-US" sz="2000" dirty="0" err="1">
                <a:solidFill>
                  <a:srgbClr val="002060"/>
                </a:solidFill>
                <a:latin typeface="Georgia" charset="0"/>
                <a:ea typeface="Georgia" charset="0"/>
                <a:cs typeface="Georgia" charset="0"/>
              </a:rPr>
              <a:t>L’annullamento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dipende</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incapacità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legale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pregiudica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acquistati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titolo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oneroso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buona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fede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salvi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annullamento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67339847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Lucio, titolare di una rivendita di frutta e verdura, è solito decantare la propria merce additandola come “la migliore del mondo”. Sono ravvisabili in tale condotta gli estremi del dolo.</a:t>
            </a: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(a) falso</a:t>
            </a:r>
          </a:p>
          <a:p>
            <a:pPr algn="l">
              <a:spcBef>
                <a:spcPts val="600"/>
              </a:spcBef>
              <a:spcAft>
                <a:spcPts val="600"/>
              </a:spcAft>
            </a:pPr>
            <a:r>
              <a:rPr lang="it-IT" sz="2400" dirty="0">
                <a:solidFill>
                  <a:schemeClr val="accent2">
                    <a:lumMod val="50000"/>
                  </a:schemeClr>
                </a:solidFill>
                <a:latin typeface="Georgia" panose="02040502050405020303" pitchFamily="18" charset="0"/>
              </a:rPr>
              <a:t>(b) vero</a:t>
            </a:r>
          </a:p>
          <a:p>
            <a:pPr algn="l">
              <a:spcBef>
                <a:spcPts val="600"/>
              </a:spcBef>
              <a:spcAft>
                <a:spcPts val="600"/>
              </a:spcAft>
            </a:pPr>
            <a:r>
              <a:rPr lang="it-IT" sz="2400" dirty="0">
                <a:solidFill>
                  <a:schemeClr val="accent2">
                    <a:lumMod val="50000"/>
                  </a:schemeClr>
                </a:solidFill>
                <a:latin typeface="Georgia" panose="02040502050405020303" pitchFamily="18" charset="0"/>
              </a:rPr>
              <a:t>(c) vero, ma solo se l’acquirente non è un professionista</a:t>
            </a:r>
          </a:p>
          <a:p>
            <a:pPr algn="l">
              <a:spcBef>
                <a:spcPts val="600"/>
              </a:spcBef>
              <a:spcAft>
                <a:spcPts val="600"/>
              </a:spcAft>
            </a:pPr>
            <a:r>
              <a:rPr lang="it-IT" sz="2400" dirty="0">
                <a:solidFill>
                  <a:schemeClr val="accent2">
                    <a:lumMod val="50000"/>
                  </a:schemeClr>
                </a:solidFill>
                <a:latin typeface="Georgia" panose="02040502050405020303" pitchFamily="18" charset="0"/>
              </a:rPr>
              <a:t>(d) falso, ma sarà comunque possibile adire l’autorità garante per la concorrenza e </a:t>
            </a:r>
            <a:r>
              <a:rPr lang="it-IT" sz="2400">
                <a:solidFill>
                  <a:schemeClr val="accent2">
                    <a:lumMod val="50000"/>
                  </a:schemeClr>
                </a:solidFill>
                <a:latin typeface="Georgia" panose="02040502050405020303" pitchFamily="18" charset="0"/>
              </a:rPr>
              <a:t>il mercato</a:t>
            </a: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36226098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Come nella scena del Padrino, Don Vito propone a </a:t>
            </a:r>
            <a:r>
              <a:rPr lang="it-IT" sz="2400" b="1" dirty="0" err="1">
                <a:solidFill>
                  <a:schemeClr val="accent2">
                    <a:lumMod val="50000"/>
                  </a:schemeClr>
                </a:solidFill>
                <a:latin typeface="Georgia" panose="02040502050405020303" pitchFamily="18" charset="0"/>
              </a:rPr>
              <a:t>Moe</a:t>
            </a:r>
            <a:r>
              <a:rPr lang="it-IT" sz="2400" b="1" dirty="0">
                <a:solidFill>
                  <a:schemeClr val="accent2">
                    <a:lumMod val="50000"/>
                  </a:schemeClr>
                </a:solidFill>
                <a:latin typeface="Georgia" panose="02040502050405020303" pitchFamily="18" charset="0"/>
              </a:rPr>
              <a:t> “un contratto che non si può rifiutare”. </a:t>
            </a:r>
            <a:r>
              <a:rPr lang="it-IT" sz="2400" b="1" dirty="0" err="1">
                <a:solidFill>
                  <a:schemeClr val="accent2">
                    <a:lumMod val="50000"/>
                  </a:schemeClr>
                </a:solidFill>
                <a:latin typeface="Georgia" panose="02040502050405020303" pitchFamily="18" charset="0"/>
              </a:rPr>
              <a:t>Moe</a:t>
            </a:r>
            <a:r>
              <a:rPr lang="it-IT" sz="2400" b="1" dirty="0">
                <a:solidFill>
                  <a:schemeClr val="accent2">
                    <a:lumMod val="50000"/>
                  </a:schemeClr>
                </a:solidFill>
                <a:latin typeface="Georgia" panose="02040502050405020303" pitchFamily="18" charset="0"/>
              </a:rPr>
              <a:t> sottoscrive sotto la minaccia di un’arma il contratto. Tale contratto è:</a:t>
            </a:r>
          </a:p>
          <a:p>
            <a:pPr algn="l">
              <a:spcBef>
                <a:spcPts val="600"/>
              </a:spcBef>
              <a:spcAft>
                <a:spcPts val="600"/>
              </a:spcAft>
            </a:pPr>
            <a:r>
              <a:rPr lang="it-IT" sz="2400" dirty="0">
                <a:solidFill>
                  <a:schemeClr val="accent2">
                    <a:lumMod val="50000"/>
                  </a:schemeClr>
                </a:solidFill>
                <a:latin typeface="Georgia" panose="02040502050405020303" pitchFamily="18" charset="0"/>
              </a:rPr>
              <a:t>(a) inesistente</a:t>
            </a:r>
          </a:p>
          <a:p>
            <a:pPr algn="l">
              <a:spcBef>
                <a:spcPts val="600"/>
              </a:spcBef>
              <a:spcAft>
                <a:spcPts val="600"/>
              </a:spcAft>
            </a:pPr>
            <a:r>
              <a:rPr lang="it-IT" sz="2400" dirty="0">
                <a:solidFill>
                  <a:schemeClr val="accent2">
                    <a:lumMod val="50000"/>
                  </a:schemeClr>
                </a:solidFill>
                <a:latin typeface="Georgia" panose="02040502050405020303" pitchFamily="18" charset="0"/>
              </a:rPr>
              <a:t>(b) nullo</a:t>
            </a:r>
          </a:p>
          <a:p>
            <a:pPr algn="l">
              <a:spcBef>
                <a:spcPts val="600"/>
              </a:spcBef>
              <a:spcAft>
                <a:spcPts val="600"/>
              </a:spcAft>
            </a:pPr>
            <a:r>
              <a:rPr lang="it-IT" sz="2400" dirty="0">
                <a:solidFill>
                  <a:schemeClr val="accent2">
                    <a:lumMod val="50000"/>
                  </a:schemeClr>
                </a:solidFill>
                <a:latin typeface="Georgia" panose="02040502050405020303" pitchFamily="18" charset="0"/>
              </a:rPr>
              <a:t>(c) annullabile</a:t>
            </a:r>
          </a:p>
          <a:p>
            <a:pPr algn="l">
              <a:spcBef>
                <a:spcPts val="600"/>
              </a:spcBef>
              <a:spcAft>
                <a:spcPts val="600"/>
              </a:spcAft>
            </a:pPr>
            <a:r>
              <a:rPr lang="it-IT" sz="2400" dirty="0">
                <a:solidFill>
                  <a:schemeClr val="accent2">
                    <a:lumMod val="50000"/>
                  </a:schemeClr>
                </a:solidFill>
                <a:latin typeface="Georgia" panose="02040502050405020303" pitchFamily="18" charset="0"/>
              </a:rPr>
              <a:t>(d) rescindibile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197214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120966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In altri casi, la formalità che è necessaria ai fini della conclusione del contratto è la consegna della cosa: sono i </a:t>
            </a:r>
            <a:r>
              <a:rPr lang="it-IT" sz="2400" dirty="0" err="1">
                <a:solidFill>
                  <a:schemeClr val="accent2">
                    <a:lumMod val="50000"/>
                  </a:schemeClr>
                </a:solidFill>
                <a:latin typeface="Georgia" panose="02040502050405020303" pitchFamily="18" charset="0"/>
              </a:rPr>
              <a:t>cc.dd</a:t>
            </a:r>
            <a:r>
              <a:rPr lang="it-IT" sz="2400" dirty="0">
                <a:solidFill>
                  <a:schemeClr val="accent2">
                    <a:lumMod val="50000"/>
                  </a:schemeClr>
                </a:solidFill>
                <a:latin typeface="Georgia" panose="02040502050405020303" pitchFamily="18" charset="0"/>
              </a:rPr>
              <a:t>. </a:t>
            </a:r>
            <a:r>
              <a:rPr lang="it-IT" sz="2400" u="sng" dirty="0">
                <a:solidFill>
                  <a:schemeClr val="accent2">
                    <a:lumMod val="50000"/>
                  </a:schemeClr>
                </a:solidFill>
                <a:latin typeface="Georgia" panose="02040502050405020303" pitchFamily="18" charset="0"/>
              </a:rPr>
              <a:t>contratti reali</a:t>
            </a: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p:txBody>
      </p:sp>
      <p:sp>
        <p:nvSpPr>
          <p:cNvPr id="14" name="CasellaDiTesto 13"/>
          <p:cNvSpPr txBox="1"/>
          <p:nvPr/>
        </p:nvSpPr>
        <p:spPr>
          <a:xfrm>
            <a:off x="392521" y="3473999"/>
            <a:ext cx="9665879"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1803, C.C.: “1. Il </a:t>
            </a:r>
            <a:r>
              <a:rPr lang="en-US" sz="2000" dirty="0" err="1">
                <a:solidFill>
                  <a:srgbClr val="002060"/>
                </a:solidFill>
                <a:latin typeface="Georgia" charset="0"/>
                <a:ea typeface="Georgia" charset="0"/>
                <a:cs typeface="Georgia" charset="0"/>
              </a:rPr>
              <a:t>comodato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col quale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consegna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all’altra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mobile o immobile, </a:t>
            </a:r>
            <a:r>
              <a:rPr lang="en-US" sz="2000" dirty="0" err="1">
                <a:solidFill>
                  <a:srgbClr val="002060"/>
                </a:solidFill>
                <a:latin typeface="Georgia" charset="0"/>
                <a:ea typeface="Georgia" charset="0"/>
                <a:cs typeface="Georgia" charset="0"/>
              </a:rPr>
              <a:t>affinché</a:t>
            </a:r>
            <a:r>
              <a:rPr lang="en-US" sz="2000" dirty="0">
                <a:solidFill>
                  <a:srgbClr val="002060"/>
                </a:solidFill>
                <a:latin typeface="Georgia" charset="0"/>
                <a:ea typeface="Georgia" charset="0"/>
                <a:cs typeface="Georgia" charset="0"/>
              </a:rPr>
              <a:t> se ne </a:t>
            </a:r>
            <a:r>
              <a:rPr lang="en-US" sz="2000" dirty="0" err="1">
                <a:solidFill>
                  <a:srgbClr val="002060"/>
                </a:solidFill>
                <a:latin typeface="Georgia" charset="0"/>
                <a:ea typeface="Georgia" charset="0"/>
                <a:cs typeface="Georgia" charset="0"/>
              </a:rPr>
              <a:t>serva</a:t>
            </a:r>
            <a:r>
              <a:rPr lang="en-US" sz="2000" dirty="0">
                <a:solidFill>
                  <a:srgbClr val="002060"/>
                </a:solidFill>
                <a:latin typeface="Georgia" charset="0"/>
                <a:ea typeface="Georgia" charset="0"/>
                <a:cs typeface="Georgia" charset="0"/>
              </a:rPr>
              <a:t> per un tempo o per un </a:t>
            </a:r>
            <a:r>
              <a:rPr lang="en-US" sz="2000" dirty="0" err="1">
                <a:solidFill>
                  <a:srgbClr val="002060"/>
                </a:solidFill>
                <a:latin typeface="Georgia" charset="0"/>
                <a:ea typeface="Georgia" charset="0"/>
                <a:cs typeface="Georgia" charset="0"/>
              </a:rPr>
              <a:t>uso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determinato</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l’obbligo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restituire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stessa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ricevuta</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2347337"/>
            <a:ext cx="9665879"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1813, C.C.: “1. Il </a:t>
            </a:r>
            <a:r>
              <a:rPr lang="en-US" sz="2000" dirty="0" err="1">
                <a:solidFill>
                  <a:srgbClr val="002060"/>
                </a:solidFill>
                <a:latin typeface="Georgia" charset="0"/>
                <a:ea typeface="Georgia" charset="0"/>
                <a:cs typeface="Georgia" charset="0"/>
              </a:rPr>
              <a:t>mutuo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col quale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consegna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all’altra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quantità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danaro</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altre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fungibili</a:t>
            </a:r>
            <a:r>
              <a:rPr lang="en-US" sz="2000" dirty="0">
                <a:solidFill>
                  <a:srgbClr val="002060"/>
                </a:solidFill>
                <a:latin typeface="Georgia" charset="0"/>
                <a:ea typeface="Georgia" charset="0"/>
                <a:cs typeface="Georgia" charset="0"/>
              </a:rPr>
              <a:t> e </a:t>
            </a:r>
            <a:r>
              <a:rPr lang="en-US" sz="2000" dirty="0" err="1" smtClean="0">
                <a:solidFill>
                  <a:srgbClr val="002060"/>
                </a:solidFill>
                <a:latin typeface="Georgia" charset="0"/>
                <a:ea typeface="Georgia" charset="0"/>
                <a:cs typeface="Georgia" charset="0"/>
              </a:rPr>
              <a:t>l’altra</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restituire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altrettante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stessa</a:t>
            </a:r>
            <a:r>
              <a:rPr lang="en-US" sz="2000" dirty="0">
                <a:solidFill>
                  <a:srgbClr val="002060"/>
                </a:solidFill>
                <a:latin typeface="Georgia" charset="0"/>
                <a:ea typeface="Georgia" charset="0"/>
                <a:cs typeface="Georgia" charset="0"/>
              </a:rPr>
              <a:t> specie e </a:t>
            </a:r>
            <a:r>
              <a:rPr lang="en-US" sz="2000" dirty="0" err="1">
                <a:solidFill>
                  <a:srgbClr val="002060"/>
                </a:solidFill>
                <a:latin typeface="Georgia" charset="0"/>
                <a:ea typeface="Georgia" charset="0"/>
                <a:cs typeface="Georgia" charset="0"/>
              </a:rPr>
              <a:t>qualità</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4600661"/>
            <a:ext cx="9665879"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1766, C.C.: “Il </a:t>
            </a:r>
            <a:r>
              <a:rPr lang="en-US" sz="2000" dirty="0" err="1">
                <a:solidFill>
                  <a:srgbClr val="002060"/>
                </a:solidFill>
                <a:latin typeface="Georgia" charset="0"/>
                <a:ea typeface="Georgia" charset="0"/>
                <a:cs typeface="Georgia" charset="0"/>
              </a:rPr>
              <a:t>deposito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col quale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riceve</a:t>
            </a:r>
            <a:r>
              <a:rPr lang="en-US" sz="2000" dirty="0">
                <a:solidFill>
                  <a:srgbClr val="002060"/>
                </a:solidFill>
                <a:latin typeface="Georgia" charset="0"/>
                <a:ea typeface="Georgia" charset="0"/>
                <a:cs typeface="Georgia" charset="0"/>
              </a:rPr>
              <a:t> </a:t>
            </a:r>
            <a:r>
              <a:rPr lang="en-US" sz="2000" dirty="0" err="1" smtClean="0">
                <a:solidFill>
                  <a:srgbClr val="002060"/>
                </a:solidFill>
                <a:latin typeface="Georgia" charset="0"/>
                <a:ea typeface="Georgia" charset="0"/>
                <a:cs typeface="Georgia" charset="0"/>
              </a:rPr>
              <a:t>dall’altra</a:t>
            </a:r>
            <a:r>
              <a:rPr lang="en-US" sz="2000" dirty="0" smtClean="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mobile con </a:t>
            </a:r>
            <a:r>
              <a:rPr lang="en-US" sz="2000" dirty="0" err="1">
                <a:solidFill>
                  <a:srgbClr val="002060"/>
                </a:solidFill>
                <a:latin typeface="Georgia" charset="0"/>
                <a:ea typeface="Georgia" charset="0"/>
                <a:cs typeface="Georgia" charset="0"/>
              </a:rPr>
              <a:t>l’obbligo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custodirla</a:t>
            </a:r>
            <a:r>
              <a:rPr lang="en-US" sz="2000" dirty="0">
                <a:solidFill>
                  <a:srgbClr val="002060"/>
                </a:solidFill>
                <a:latin typeface="Georgia" charset="0"/>
                <a:ea typeface="Georgia" charset="0"/>
                <a:cs typeface="Georgia" charset="0"/>
              </a:rPr>
              <a:t> e di </a:t>
            </a:r>
            <a:r>
              <a:rPr lang="en-US" sz="2000" dirty="0" err="1">
                <a:solidFill>
                  <a:srgbClr val="002060"/>
                </a:solidFill>
                <a:latin typeface="Georgia" charset="0"/>
                <a:ea typeface="Georgia" charset="0"/>
                <a:cs typeface="Georgia" charset="0"/>
              </a:rPr>
              <a:t>restituirla</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21388754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Anna vende a Bruna una sua borsa. Bruna si rende conto che Anna le ha venduto una borsa originale e non l’imitazione di cui intendeva disfarsi, e rivende prontamente a Carla l’oggetto ad un prezzo sensibilmente maggiorato. Intentata l’azione di annullamento da parte di Anna, essa produrrà effetti nei confronti di Carla?</a:t>
            </a:r>
          </a:p>
          <a:p>
            <a:pPr algn="l">
              <a:spcBef>
                <a:spcPts val="600"/>
              </a:spcBef>
              <a:spcAft>
                <a:spcPts val="600"/>
              </a:spcAft>
            </a:pPr>
            <a:r>
              <a:rPr lang="it-IT" sz="2400" dirty="0">
                <a:solidFill>
                  <a:schemeClr val="accent2">
                    <a:lumMod val="50000"/>
                  </a:schemeClr>
                </a:solidFill>
                <a:latin typeface="Georgia" panose="02040502050405020303" pitchFamily="18" charset="0"/>
              </a:rPr>
              <a:t>(a) sempre</a:t>
            </a:r>
          </a:p>
          <a:p>
            <a:pPr algn="l">
              <a:spcBef>
                <a:spcPts val="600"/>
              </a:spcBef>
              <a:spcAft>
                <a:spcPts val="600"/>
              </a:spcAft>
            </a:pPr>
            <a:r>
              <a:rPr lang="it-IT" sz="2400" dirty="0">
                <a:solidFill>
                  <a:schemeClr val="accent2">
                    <a:lumMod val="50000"/>
                  </a:schemeClr>
                </a:solidFill>
                <a:latin typeface="Georgia" panose="02040502050405020303" pitchFamily="18" charset="0"/>
              </a:rPr>
              <a:t>(b) mai</a:t>
            </a:r>
          </a:p>
          <a:p>
            <a:pPr algn="l">
              <a:spcBef>
                <a:spcPts val="600"/>
              </a:spcBef>
              <a:spcAft>
                <a:spcPts val="600"/>
              </a:spcAft>
            </a:pPr>
            <a:r>
              <a:rPr lang="it-IT" sz="2400" dirty="0">
                <a:solidFill>
                  <a:schemeClr val="accent2">
                    <a:lumMod val="50000"/>
                  </a:schemeClr>
                </a:solidFill>
                <a:latin typeface="Georgia" panose="02040502050405020303" pitchFamily="18" charset="0"/>
              </a:rPr>
              <a:t>(c) solo se Carla era a conoscenza dell’errore</a:t>
            </a:r>
          </a:p>
          <a:p>
            <a:pPr algn="l">
              <a:spcBef>
                <a:spcPts val="600"/>
              </a:spcBef>
              <a:spcAft>
                <a:spcPts val="600"/>
              </a:spcAft>
            </a:pPr>
            <a:r>
              <a:rPr lang="it-IT" sz="2400" dirty="0">
                <a:solidFill>
                  <a:schemeClr val="accent2">
                    <a:lumMod val="50000"/>
                  </a:schemeClr>
                </a:solidFill>
                <a:latin typeface="Georgia" panose="02040502050405020303" pitchFamily="18" charset="0"/>
              </a:rPr>
              <a:t>(d) solo se la borsa non è stata ancora consegnata a Carla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80524125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425898"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(4) Rescissione</a:t>
            </a:r>
          </a:p>
          <a:p>
            <a:pPr algn="l">
              <a:spcBef>
                <a:spcPts val="600"/>
              </a:spcBef>
              <a:spcAft>
                <a:spcPts val="600"/>
              </a:spcAft>
            </a:pPr>
            <a:r>
              <a:rPr lang="it-IT" sz="2400" dirty="0">
                <a:solidFill>
                  <a:schemeClr val="accent2">
                    <a:lumMod val="50000"/>
                  </a:schemeClr>
                </a:solidFill>
                <a:latin typeface="Georgia" panose="02040502050405020303" pitchFamily="18" charset="0"/>
              </a:rPr>
              <a:t>La rescissione si applica rispetto a contratti né nulli né annullabili, nei quali tuttavia vi è una forte sproporzione fra il valore economico delle prestazioni, in ragione delle peculiari condizioni in cui il contratto è stato concluso.</a:t>
            </a:r>
          </a:p>
          <a:p>
            <a:pPr algn="l">
              <a:spcBef>
                <a:spcPts val="600"/>
              </a:spcBef>
              <a:spcAft>
                <a:spcPts val="600"/>
              </a:spcAft>
            </a:pPr>
            <a:r>
              <a:rPr lang="it-IT" sz="2400" dirty="0">
                <a:solidFill>
                  <a:schemeClr val="accent2">
                    <a:lumMod val="50000"/>
                  </a:schemeClr>
                </a:solidFill>
                <a:latin typeface="Georgia" panose="02040502050405020303" pitchFamily="18" charset="0"/>
              </a:rPr>
              <a:t>Rilevano solo contratti conclusi </a:t>
            </a:r>
            <a:r>
              <a:rPr lang="it-IT" sz="2400" u="sng" dirty="0">
                <a:solidFill>
                  <a:schemeClr val="accent2">
                    <a:lumMod val="50000"/>
                  </a:schemeClr>
                </a:solidFill>
                <a:latin typeface="Georgia" panose="02040502050405020303" pitchFamily="18" charset="0"/>
              </a:rPr>
              <a:t>in stato di pericolo</a:t>
            </a:r>
            <a:r>
              <a:rPr lang="it-IT" sz="2400" dirty="0">
                <a:solidFill>
                  <a:schemeClr val="accent2">
                    <a:lumMod val="50000"/>
                  </a:schemeClr>
                </a:solidFill>
                <a:latin typeface="Georgia" panose="02040502050405020303" pitchFamily="18" charset="0"/>
              </a:rPr>
              <a:t> o </a:t>
            </a:r>
            <a:r>
              <a:rPr lang="it-IT" sz="2400" u="sng" dirty="0">
                <a:solidFill>
                  <a:schemeClr val="accent2">
                    <a:lumMod val="50000"/>
                  </a:schemeClr>
                </a:solidFill>
                <a:latin typeface="Georgia" panose="02040502050405020303" pitchFamily="18" charset="0"/>
              </a:rPr>
              <a:t>in stato di bisogno</a:t>
            </a:r>
            <a:r>
              <a:rPr lang="it-IT" sz="2400" dirty="0">
                <a:solidFill>
                  <a:schemeClr val="accent2">
                    <a:lumMod val="50000"/>
                  </a:schemeClr>
                </a:solidFill>
                <a:latin typeface="Georgia" panose="02040502050405020303" pitchFamily="18" charset="0"/>
              </a:rPr>
              <a:t>.</a:t>
            </a:r>
          </a:p>
          <a:p>
            <a:pPr algn="l">
              <a:spcBef>
                <a:spcPts val="600"/>
              </a:spcBef>
              <a:spcAft>
                <a:spcPts val="600"/>
              </a:spcAft>
            </a:pPr>
            <a:r>
              <a:rPr lang="it-IT" sz="2400" dirty="0">
                <a:solidFill>
                  <a:schemeClr val="accent2">
                    <a:lumMod val="50000"/>
                  </a:schemeClr>
                </a:solidFill>
                <a:latin typeface="Georgia" panose="02040502050405020303" pitchFamily="18" charset="0"/>
              </a:rPr>
              <a:t>Rescissione per stato di pericolo</a:t>
            </a:r>
          </a:p>
        </p:txBody>
      </p:sp>
      <p:sp>
        <p:nvSpPr>
          <p:cNvPr id="6" name="CasellaDiTesto 5"/>
          <p:cNvSpPr txBox="1"/>
          <p:nvPr/>
        </p:nvSpPr>
        <p:spPr>
          <a:xfrm>
            <a:off x="392521" y="4219876"/>
            <a:ext cx="10710908"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1447, C.C.: “1.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con cui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parte ha </a:t>
            </a:r>
            <a:r>
              <a:rPr lang="en-US" sz="2000" dirty="0" err="1">
                <a:solidFill>
                  <a:srgbClr val="002060"/>
                </a:solidFill>
                <a:latin typeface="Georgia" charset="0"/>
                <a:ea typeface="Georgia" charset="0"/>
                <a:cs typeface="Georgia" charset="0"/>
              </a:rPr>
              <a:t>assunto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obbligazioni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condizioni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inique</a:t>
            </a:r>
            <a:r>
              <a:rPr lang="en-US" sz="2000" dirty="0">
                <a:solidFill>
                  <a:srgbClr val="002060"/>
                </a:solidFill>
                <a:latin typeface="Georgia" charset="0"/>
                <a:ea typeface="Georgia" charset="0"/>
                <a:cs typeface="Georgia" charset="0"/>
              </a:rPr>
              <a:t>, per la </a:t>
            </a:r>
            <a:r>
              <a:rPr lang="en-US" sz="2000" dirty="0" err="1">
                <a:solidFill>
                  <a:srgbClr val="002060"/>
                </a:solidFill>
                <a:latin typeface="Georgia" charset="0"/>
                <a:ea typeface="Georgia" charset="0"/>
                <a:cs typeface="Georgia" charset="0"/>
              </a:rPr>
              <a:t>necessità</a:t>
            </a:r>
            <a:r>
              <a:rPr lang="en-US" sz="2000" dirty="0">
                <a:solidFill>
                  <a:srgbClr val="002060"/>
                </a:solidFill>
                <a:latin typeface="Georgia" charset="0"/>
                <a:ea typeface="Georgia" charset="0"/>
                <a:cs typeface="Georgia" charset="0"/>
              </a:rPr>
              <a:t>, nota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controparte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salvare</a:t>
            </a:r>
            <a:r>
              <a:rPr lang="en-US" sz="2000" dirty="0">
                <a:solidFill>
                  <a:srgbClr val="002060"/>
                </a:solidFill>
                <a:latin typeface="Georgia" charset="0"/>
                <a:ea typeface="Georgia" charset="0"/>
                <a:cs typeface="Georgia" charset="0"/>
              </a:rPr>
              <a:t> sé o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pericolo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attuale</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grave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persona,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rescisso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obbligata</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Il </a:t>
            </a:r>
            <a:r>
              <a:rPr lang="en-US" sz="2000" dirty="0" err="1">
                <a:solidFill>
                  <a:srgbClr val="002060"/>
                </a:solidFill>
                <a:latin typeface="Georgia" charset="0"/>
                <a:ea typeface="Georgia" charset="0"/>
                <a:cs typeface="Georgia" charset="0"/>
              </a:rPr>
              <a:t>giudice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pronunciare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rescissione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secondo le </a:t>
            </a:r>
            <a:r>
              <a:rPr lang="en-US" sz="2000" dirty="0" err="1">
                <a:solidFill>
                  <a:srgbClr val="002060"/>
                </a:solidFill>
                <a:latin typeface="Georgia" charset="0"/>
                <a:ea typeface="Georgia" charset="0"/>
                <a:cs typeface="Georgia" charset="0"/>
              </a:rPr>
              <a:t>circostanze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assegnare</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equo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compenso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all’altra</a:t>
            </a:r>
            <a:r>
              <a:rPr lang="en-US" sz="2000" dirty="0">
                <a:solidFill>
                  <a:srgbClr val="002060"/>
                </a:solidFill>
                <a:latin typeface="Georgia" charset="0"/>
                <a:ea typeface="Georgia" charset="0"/>
                <a:cs typeface="Georgia" charset="0"/>
              </a:rPr>
              <a:t> parte per </a:t>
            </a:r>
            <a:r>
              <a:rPr lang="en-US" sz="2000" dirty="0" err="1">
                <a:solidFill>
                  <a:srgbClr val="002060"/>
                </a:solidFill>
                <a:latin typeface="Georgia" charset="0"/>
                <a:ea typeface="Georgia" charset="0"/>
                <a:cs typeface="Georgia" charset="0"/>
              </a:rPr>
              <a:t>l’opera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prestata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04077435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425898"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Rescissione per stato di bisogno</a:t>
            </a:r>
          </a:p>
        </p:txBody>
      </p:sp>
      <p:sp>
        <p:nvSpPr>
          <p:cNvPr id="6" name="CasellaDiTesto 5"/>
          <p:cNvSpPr txBox="1"/>
          <p:nvPr/>
        </p:nvSpPr>
        <p:spPr>
          <a:xfrm>
            <a:off x="392521" y="1951843"/>
            <a:ext cx="9131489" cy="2862322"/>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1448, C.C.: “1. Se vi è </a:t>
            </a:r>
            <a:r>
              <a:rPr lang="en-US" sz="2000" dirty="0" err="1">
                <a:solidFill>
                  <a:srgbClr val="002060"/>
                </a:solidFill>
                <a:latin typeface="Georgia" charset="0"/>
                <a:ea typeface="Georgia" charset="0"/>
                <a:cs typeface="Georgia" charset="0"/>
              </a:rPr>
              <a:t>sproporzione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parte e </a:t>
            </a:r>
            <a:r>
              <a:rPr lang="en-US" sz="2000" dirty="0" err="1">
                <a:solidFill>
                  <a:srgbClr val="002060"/>
                </a:solidFill>
                <a:latin typeface="Georgia" charset="0"/>
                <a:ea typeface="Georgia" charset="0"/>
                <a:cs typeface="Georgia" charset="0"/>
              </a:rPr>
              <a:t>quella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dell’altra</a:t>
            </a:r>
            <a:r>
              <a:rPr lang="en-US" sz="2000" dirty="0">
                <a:solidFill>
                  <a:srgbClr val="002060"/>
                </a:solidFill>
                <a:latin typeface="Georgia" charset="0"/>
                <a:ea typeface="Georgia" charset="0"/>
                <a:cs typeface="Georgia" charset="0"/>
              </a:rPr>
              <a:t>, e la </a:t>
            </a:r>
            <a:r>
              <a:rPr lang="en-US" sz="2000" dirty="0" err="1">
                <a:solidFill>
                  <a:srgbClr val="002060"/>
                </a:solidFill>
                <a:latin typeface="Georgia" charset="0"/>
                <a:ea typeface="Georgia" charset="0"/>
                <a:cs typeface="Georgia" charset="0"/>
              </a:rPr>
              <a:t>sproporzione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dipesa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bisogno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parte, del quale </a:t>
            </a:r>
            <a:r>
              <a:rPr lang="en-US" sz="2000" dirty="0" err="1">
                <a:solidFill>
                  <a:srgbClr val="002060"/>
                </a:solidFill>
                <a:latin typeface="Georgia" charset="0"/>
                <a:ea typeface="Georgia" charset="0"/>
                <a:cs typeface="Georgia" charset="0"/>
              </a:rPr>
              <a:t>l’altra</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approfittato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trarne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vantaggio</a:t>
            </a:r>
            <a:r>
              <a:rPr lang="en-US" sz="2000" dirty="0">
                <a:solidFill>
                  <a:srgbClr val="002060"/>
                </a:solidFill>
                <a:latin typeface="Georgia" charset="0"/>
                <a:ea typeface="Georgia" charset="0"/>
                <a:cs typeface="Georgia" charset="0"/>
              </a:rPr>
              <a:t>, la parte </a:t>
            </a:r>
            <a:r>
              <a:rPr lang="en-US" sz="2000" dirty="0" err="1">
                <a:solidFill>
                  <a:srgbClr val="002060"/>
                </a:solidFill>
                <a:latin typeface="Georgia" charset="0"/>
                <a:ea typeface="Georgia" charset="0"/>
                <a:cs typeface="Georgia" charset="0"/>
              </a:rPr>
              <a:t>danneggiata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rescissione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L’azione</a:t>
            </a:r>
            <a:r>
              <a:rPr lang="en-US" sz="2000" dirty="0">
                <a:solidFill>
                  <a:srgbClr val="002060"/>
                </a:solidFill>
                <a:latin typeface="Georgia" charset="0"/>
                <a:ea typeface="Georgia" charset="0"/>
                <a:cs typeface="Georgia" charset="0"/>
              </a:rPr>
              <a:t> non è </a:t>
            </a:r>
            <a:r>
              <a:rPr lang="en-US" sz="2000" dirty="0" err="1">
                <a:solidFill>
                  <a:srgbClr val="002060"/>
                </a:solidFill>
                <a:latin typeface="Georgia" charset="0"/>
                <a:ea typeface="Georgia" charset="0"/>
                <a:cs typeface="Georgia" charset="0"/>
              </a:rPr>
              <a:t>ammissibile</a:t>
            </a:r>
            <a:r>
              <a:rPr lang="en-US" sz="2000" dirty="0">
                <a:solidFill>
                  <a:srgbClr val="002060"/>
                </a:solidFill>
                <a:latin typeface="Georgia" charset="0"/>
                <a:ea typeface="Georgia" charset="0"/>
                <a:cs typeface="Georgia" charset="0"/>
              </a:rPr>
              <a:t> se la </a:t>
            </a:r>
            <a:r>
              <a:rPr lang="en-US" sz="2000" dirty="0" err="1">
                <a:solidFill>
                  <a:srgbClr val="002060"/>
                </a:solidFill>
                <a:latin typeface="Georgia" charset="0"/>
                <a:ea typeface="Georgia" charset="0"/>
                <a:cs typeface="Georgia" charset="0"/>
              </a:rPr>
              <a:t>lesione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eccede</a:t>
            </a:r>
            <a:r>
              <a:rPr lang="en-US" sz="2000" dirty="0">
                <a:solidFill>
                  <a:srgbClr val="002060"/>
                </a:solidFill>
                <a:latin typeface="Georgia" charset="0"/>
                <a:ea typeface="Georgia" charset="0"/>
                <a:cs typeface="Georgia" charset="0"/>
              </a:rPr>
              <a:t> la metà del </a:t>
            </a:r>
            <a:r>
              <a:rPr lang="en-US" sz="2000" dirty="0" err="1">
                <a:solidFill>
                  <a:srgbClr val="002060"/>
                </a:solidFill>
                <a:latin typeface="Georgia" charset="0"/>
                <a:ea typeface="Georgia" charset="0"/>
                <a:cs typeface="Georgia" charset="0"/>
              </a:rPr>
              <a:t>valore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eseguita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promessa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danneggiata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aveva</a:t>
            </a:r>
            <a:r>
              <a:rPr lang="en-US" sz="2000" dirty="0">
                <a:solidFill>
                  <a:srgbClr val="002060"/>
                </a:solidFill>
                <a:latin typeface="Georgia" charset="0"/>
                <a:ea typeface="Georgia" charset="0"/>
                <a:cs typeface="Georgia" charset="0"/>
              </a:rPr>
              <a:t> al tempo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3. La </a:t>
            </a:r>
            <a:r>
              <a:rPr lang="en-US" sz="2000" dirty="0" err="1">
                <a:solidFill>
                  <a:srgbClr val="002060"/>
                </a:solidFill>
                <a:latin typeface="Georgia" charset="0"/>
                <a:ea typeface="Georgia" charset="0"/>
                <a:cs typeface="Georgia" charset="0"/>
              </a:rPr>
              <a:t>lesione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perdurare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fino</a:t>
            </a:r>
            <a:r>
              <a:rPr lang="en-US" sz="2000" dirty="0">
                <a:solidFill>
                  <a:srgbClr val="002060"/>
                </a:solidFill>
                <a:latin typeface="Georgia" charset="0"/>
                <a:ea typeface="Georgia" charset="0"/>
                <a:cs typeface="Georgia" charset="0"/>
              </a:rPr>
              <a:t> al tempo in cui la </a:t>
            </a:r>
            <a:r>
              <a:rPr lang="en-US" sz="2000" dirty="0" err="1">
                <a:solidFill>
                  <a:srgbClr val="002060"/>
                </a:solidFill>
                <a:latin typeface="Georgia" charset="0"/>
                <a:ea typeface="Georgia" charset="0"/>
                <a:cs typeface="Georgia" charset="0"/>
              </a:rPr>
              <a:t>domanda</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proposta</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4. Non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rescissi</a:t>
            </a:r>
            <a:r>
              <a:rPr lang="en-US" sz="2000" dirty="0">
                <a:solidFill>
                  <a:srgbClr val="002060"/>
                </a:solidFill>
                <a:latin typeface="Georgia" charset="0"/>
                <a:ea typeface="Georgia" charset="0"/>
                <a:cs typeface="Georgia" charset="0"/>
              </a:rPr>
              <a:t> per causa di </a:t>
            </a:r>
            <a:r>
              <a:rPr lang="en-US" sz="2000" dirty="0" err="1">
                <a:solidFill>
                  <a:srgbClr val="002060"/>
                </a:solidFill>
                <a:latin typeface="Georgia" charset="0"/>
                <a:ea typeface="Georgia" charset="0"/>
                <a:cs typeface="Georgia" charset="0"/>
              </a:rPr>
              <a:t>lesione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aleatori</a:t>
            </a:r>
            <a:r>
              <a:rPr lang="en-US" sz="2000" dirty="0">
                <a:solidFill>
                  <a:srgbClr val="002060"/>
                </a:solidFill>
                <a:latin typeface="Georgia" charset="0"/>
                <a:ea typeface="Georgia" charset="0"/>
                <a:cs typeface="Georgia" charset="0"/>
              </a:rPr>
              <a:t> […]”</a:t>
            </a:r>
          </a:p>
        </p:txBody>
      </p:sp>
    </p:spTree>
    <p:extLst>
      <p:ext uri="{BB962C8B-B14F-4D97-AF65-F5344CB8AC3E}">
        <p14:creationId xmlns:p14="http://schemas.microsoft.com/office/powerpoint/2010/main" val="1040279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188391"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Legittimazione all’azione di rescissione: solo ad opera della parte che subisce l’iniquità</a:t>
            </a:r>
          </a:p>
          <a:p>
            <a:pPr algn="l">
              <a:spcBef>
                <a:spcPts val="600"/>
              </a:spcBef>
              <a:spcAft>
                <a:spcPts val="600"/>
              </a:spcAft>
            </a:pPr>
            <a:r>
              <a:rPr lang="it-IT" sz="2400" dirty="0">
                <a:solidFill>
                  <a:schemeClr val="accent2">
                    <a:lumMod val="50000"/>
                  </a:schemeClr>
                </a:solidFill>
                <a:latin typeface="Georgia" panose="02040502050405020303" pitchFamily="18" charset="0"/>
              </a:rPr>
              <a:t>Non rilevabilità d’ufficio della rescindibilità del contratto </a:t>
            </a:r>
          </a:p>
          <a:p>
            <a:pPr algn="l">
              <a:spcBef>
                <a:spcPts val="600"/>
              </a:spcBef>
              <a:spcAft>
                <a:spcPts val="600"/>
              </a:spcAft>
            </a:pPr>
            <a:r>
              <a:rPr lang="it-IT" sz="2400" dirty="0">
                <a:solidFill>
                  <a:schemeClr val="accent2">
                    <a:lumMod val="50000"/>
                  </a:schemeClr>
                </a:solidFill>
                <a:latin typeface="Georgia" panose="02040502050405020303" pitchFamily="18" charset="0"/>
              </a:rPr>
              <a:t>Prescrizione dell’azione e dell’eccezione di rescissione: un anno</a:t>
            </a:r>
          </a:p>
          <a:p>
            <a:pPr algn="l">
              <a:spcBef>
                <a:spcPts val="0"/>
              </a:spcBef>
            </a:pPr>
            <a:endParaRPr lang="it-IT" sz="2400" u="sng" dirty="0">
              <a:solidFill>
                <a:schemeClr val="accent2">
                  <a:lumMod val="50000"/>
                </a:schemeClr>
              </a:solidFill>
              <a:latin typeface="Georgia" panose="02040502050405020303" pitchFamily="18" charset="0"/>
            </a:endParaRPr>
          </a:p>
          <a:p>
            <a:pPr algn="l">
              <a:spcBef>
                <a:spcPts val="0"/>
              </a:spcBef>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1200"/>
              </a:spcBef>
              <a:spcAft>
                <a:spcPts val="600"/>
              </a:spcAft>
            </a:pPr>
            <a:r>
              <a:rPr lang="it-IT" sz="2400" dirty="0">
                <a:solidFill>
                  <a:schemeClr val="accent2">
                    <a:lumMod val="50000"/>
                  </a:schemeClr>
                </a:solidFill>
                <a:latin typeface="Georgia" panose="02040502050405020303" pitchFamily="18" charset="0"/>
              </a:rPr>
              <a:t>Impossibilità di convalida</a:t>
            </a:r>
          </a:p>
        </p:txBody>
      </p:sp>
      <p:sp>
        <p:nvSpPr>
          <p:cNvPr id="8" name="CasellaDiTesto 7"/>
          <p:cNvSpPr txBox="1"/>
          <p:nvPr/>
        </p:nvSpPr>
        <p:spPr>
          <a:xfrm>
            <a:off x="392521" y="3299848"/>
            <a:ext cx="10188393"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1449, C.C.: “1. </a:t>
            </a:r>
            <a:r>
              <a:rPr lang="en-US" sz="2000" dirty="0" err="1">
                <a:solidFill>
                  <a:srgbClr val="002060"/>
                </a:solidFill>
                <a:latin typeface="Georgia" charset="0"/>
                <a:ea typeface="Georgia" charset="0"/>
                <a:cs typeface="Georgia" charset="0"/>
              </a:rPr>
              <a:t>L’azione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rescissione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prescrive</a:t>
            </a:r>
            <a:r>
              <a:rPr lang="en-US" sz="2000" dirty="0">
                <a:solidFill>
                  <a:srgbClr val="002060"/>
                </a:solidFill>
                <a:latin typeface="Georgia" charset="0"/>
                <a:ea typeface="Georgia" charset="0"/>
                <a:cs typeface="Georgia" charset="0"/>
              </a:rPr>
              <a:t> in un anno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conclusione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a:t>
            </a:r>
            <a:r>
              <a:rPr lang="en-US" sz="2000" dirty="0">
                <a:solidFill>
                  <a:srgbClr val="002060"/>
                </a:solidFill>
                <a:latin typeface="Georgia" charset="0"/>
                <a:ea typeface="Georgia" charset="0"/>
                <a:cs typeface="Georgia" charset="0"/>
              </a:rPr>
              <a:t>. </a:t>
            </a:r>
          </a:p>
          <a:p>
            <a:r>
              <a:rPr lang="en-US" sz="2000" dirty="0">
                <a:solidFill>
                  <a:srgbClr val="002060"/>
                </a:solidFill>
                <a:latin typeface="Georgia" charset="0"/>
                <a:ea typeface="Georgia" charset="0"/>
                <a:cs typeface="Georgia" charset="0"/>
              </a:rPr>
              <a:t>2. La </a:t>
            </a:r>
            <a:r>
              <a:rPr lang="en-US" sz="2000" dirty="0" err="1">
                <a:solidFill>
                  <a:srgbClr val="002060"/>
                </a:solidFill>
                <a:latin typeface="Georgia" charset="0"/>
                <a:ea typeface="Georgia" charset="0"/>
                <a:cs typeface="Georgia" charset="0"/>
              </a:rPr>
              <a:t>rescindibilità</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opposta</a:t>
            </a:r>
            <a:r>
              <a:rPr lang="en-US" sz="2000" dirty="0">
                <a:solidFill>
                  <a:srgbClr val="002060"/>
                </a:solidFill>
                <a:latin typeface="Georgia" charset="0"/>
                <a:ea typeface="Georgia" charset="0"/>
                <a:cs typeface="Georgia" charset="0"/>
              </a:rPr>
              <a:t> in via di </a:t>
            </a:r>
            <a:r>
              <a:rPr lang="en-US" sz="2000" dirty="0" err="1">
                <a:solidFill>
                  <a:srgbClr val="002060"/>
                </a:solidFill>
                <a:latin typeface="Georgia" charset="0"/>
                <a:ea typeface="Georgia" charset="0"/>
                <a:cs typeface="Georgia" charset="0"/>
              </a:rPr>
              <a:t>eccezione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l’azione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prescritta</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1" y="5126746"/>
            <a:ext cx="10188393"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1451, C.C.: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rescindibile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convalidato</a:t>
            </a:r>
            <a:r>
              <a:rPr lang="en-US" sz="2000" dirty="0">
                <a:solidFill>
                  <a:srgbClr val="002060"/>
                </a:solidFill>
                <a:latin typeface="Georgia" charset="0"/>
                <a:ea typeface="Georgia" charset="0"/>
                <a:cs typeface="Georgia" charset="0"/>
              </a:rPr>
              <a:t>”</a:t>
            </a:r>
          </a:p>
        </p:txBody>
      </p:sp>
      <p:sp>
        <p:nvSpPr>
          <p:cNvPr id="11" name="CasellaDiTesto 10"/>
          <p:cNvSpPr txBox="1"/>
          <p:nvPr/>
        </p:nvSpPr>
        <p:spPr>
          <a:xfrm>
            <a:off x="392521" y="5608307"/>
            <a:ext cx="10188393"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1450, C.C.: “Il </a:t>
            </a:r>
            <a:r>
              <a:rPr lang="en-US" sz="2000" dirty="0" err="1">
                <a:solidFill>
                  <a:srgbClr val="002060"/>
                </a:solidFill>
                <a:latin typeface="Georgia" charset="0"/>
                <a:ea typeface="Georgia" charset="0"/>
                <a:cs typeface="Georgia" charset="0"/>
              </a:rPr>
              <a:t>contraente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quale è </a:t>
            </a:r>
            <a:r>
              <a:rPr lang="en-US" sz="2000" dirty="0" err="1">
                <a:solidFill>
                  <a:srgbClr val="002060"/>
                </a:solidFill>
                <a:latin typeface="Georgia" charset="0"/>
                <a:ea typeface="Georgia" charset="0"/>
                <a:cs typeface="Georgia" charset="0"/>
              </a:rPr>
              <a:t>domandata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rescissione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evitarla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offrendo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modificazione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sufficiente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ricondurlo</a:t>
            </a:r>
            <a:r>
              <a:rPr lang="en-US" sz="2000" dirty="0">
                <a:solidFill>
                  <a:srgbClr val="002060"/>
                </a:solidFill>
                <a:latin typeface="Georgia" charset="0"/>
                <a:ea typeface="Georgia" charset="0"/>
                <a:cs typeface="Georgia" charset="0"/>
              </a:rPr>
              <a:t> ad </a:t>
            </a:r>
            <a:r>
              <a:rPr lang="en-US" sz="2000" dirty="0" err="1">
                <a:solidFill>
                  <a:srgbClr val="002060"/>
                </a:solidFill>
                <a:latin typeface="Georgia" charset="0"/>
                <a:ea typeface="Georgia" charset="0"/>
                <a:cs typeface="Georgia" charset="0"/>
              </a:rPr>
              <a:t>equità</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31604346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28339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pPr>
            <a:r>
              <a:rPr lang="it-IT" sz="2400" dirty="0">
                <a:solidFill>
                  <a:schemeClr val="accent2">
                    <a:lumMod val="50000"/>
                  </a:schemeClr>
                </a:solidFill>
                <a:latin typeface="Georgia" panose="02040502050405020303" pitchFamily="18" charset="0"/>
              </a:rPr>
              <a:t>La sentenza che pronuncia la rescissione del contratto è una sentenza costitutiva che elimina il contratto ab </a:t>
            </a:r>
            <a:r>
              <a:rPr lang="it-IT" sz="2400" dirty="0" err="1">
                <a:solidFill>
                  <a:schemeClr val="accent2">
                    <a:lumMod val="50000"/>
                  </a:schemeClr>
                </a:solidFill>
                <a:latin typeface="Georgia" panose="02040502050405020303" pitchFamily="18" charset="0"/>
              </a:rPr>
              <a:t>initio</a:t>
            </a:r>
            <a:r>
              <a:rPr lang="it-IT" sz="2400" dirty="0">
                <a:solidFill>
                  <a:schemeClr val="accent2">
                    <a:lumMod val="50000"/>
                  </a:schemeClr>
                </a:solidFill>
                <a:latin typeface="Georgia" panose="02040502050405020303" pitchFamily="18" charset="0"/>
              </a:rPr>
              <a:t>. </a:t>
            </a:r>
          </a:p>
          <a:p>
            <a:pPr algn="l">
              <a:spcBef>
                <a:spcPts val="600"/>
              </a:spcBef>
              <a:spcAft>
                <a:spcPts val="600"/>
              </a:spcAft>
            </a:pPr>
            <a:r>
              <a:rPr lang="it-IT" sz="2400" dirty="0">
                <a:solidFill>
                  <a:schemeClr val="accent2">
                    <a:lumMod val="50000"/>
                  </a:schemeClr>
                </a:solidFill>
                <a:latin typeface="Georgia" panose="02040502050405020303" pitchFamily="18" charset="0"/>
              </a:rPr>
              <a:t>Le parti devono quindi procedere alla restituzione di quanto eventualmente versato/prestato/consegnato in forza del contratto.</a:t>
            </a:r>
          </a:p>
          <a:p>
            <a:pPr algn="l">
              <a:spcBef>
                <a:spcPts val="600"/>
              </a:spcBef>
              <a:spcAft>
                <a:spcPts val="600"/>
              </a:spcAft>
            </a:pPr>
            <a:r>
              <a:rPr lang="it-IT" sz="2400" dirty="0">
                <a:solidFill>
                  <a:schemeClr val="accent2">
                    <a:lumMod val="50000"/>
                  </a:schemeClr>
                </a:solidFill>
                <a:latin typeface="Georgia" panose="02040502050405020303" pitchFamily="18" charset="0"/>
              </a:rPr>
              <a:t>La rescissione del contratto non è però opponibile ai terzi che abbiano acquisito un diritto sulla base del contratto rescisso.</a:t>
            </a:r>
          </a:p>
          <a:p>
            <a:pPr algn="l">
              <a:spcBef>
                <a:spcPts val="2400"/>
              </a:spcBef>
            </a:pPr>
            <a:endParaRPr lang="it-IT" sz="2400" dirty="0">
              <a:solidFill>
                <a:schemeClr val="accent2">
                  <a:lumMod val="50000"/>
                </a:schemeClr>
              </a:solidFill>
              <a:latin typeface="Georgia" panose="02040502050405020303" pitchFamily="18" charset="0"/>
            </a:endParaRPr>
          </a:p>
        </p:txBody>
      </p:sp>
      <p:sp>
        <p:nvSpPr>
          <p:cNvPr id="9" name="CasellaDiTesto 8"/>
          <p:cNvSpPr txBox="1"/>
          <p:nvPr/>
        </p:nvSpPr>
        <p:spPr>
          <a:xfrm>
            <a:off x="392521" y="3970992"/>
            <a:ext cx="9974637"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1452, C.C.: “La </a:t>
            </a:r>
            <a:r>
              <a:rPr lang="en-US" sz="2000" dirty="0" err="1">
                <a:solidFill>
                  <a:srgbClr val="002060"/>
                </a:solidFill>
                <a:latin typeface="Georgia" charset="0"/>
                <a:ea typeface="Georgia" charset="0"/>
                <a:cs typeface="Georgia" charset="0"/>
              </a:rPr>
              <a:t>rescissione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pregiudica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acquistati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salvi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rescissione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80840218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Marco, abile windsurfista, finisce al largo a causa di un’avaria della vela. Nicola, velista provetto ma sensibile al denaro, si offre di trainarlo a riva (assieme alla tavola a vela), per un importo di 1.000 euro. Tale contratto:</a:t>
            </a:r>
          </a:p>
          <a:p>
            <a:pPr algn="l">
              <a:spcBef>
                <a:spcPts val="600"/>
              </a:spcBef>
              <a:spcAft>
                <a:spcPts val="600"/>
              </a:spcAft>
            </a:pPr>
            <a:r>
              <a:rPr lang="it-IT" sz="2400" dirty="0">
                <a:solidFill>
                  <a:schemeClr val="accent2">
                    <a:lumMod val="50000"/>
                  </a:schemeClr>
                </a:solidFill>
                <a:latin typeface="Georgia" panose="02040502050405020303" pitchFamily="18" charset="0"/>
              </a:rPr>
              <a:t>(a) è perfettamente valido ed efficace</a:t>
            </a:r>
          </a:p>
          <a:p>
            <a:pPr algn="l">
              <a:spcBef>
                <a:spcPts val="600"/>
              </a:spcBef>
              <a:spcAft>
                <a:spcPts val="600"/>
              </a:spcAft>
            </a:pPr>
            <a:r>
              <a:rPr lang="it-IT" sz="2400" dirty="0">
                <a:solidFill>
                  <a:schemeClr val="accent2">
                    <a:lumMod val="50000"/>
                  </a:schemeClr>
                </a:solidFill>
                <a:latin typeface="Georgia" panose="02040502050405020303" pitchFamily="18" charset="0"/>
              </a:rPr>
              <a:t>(b) è viziato da violenza</a:t>
            </a:r>
          </a:p>
          <a:p>
            <a:pPr algn="l">
              <a:spcBef>
                <a:spcPts val="600"/>
              </a:spcBef>
              <a:spcAft>
                <a:spcPts val="600"/>
              </a:spcAft>
            </a:pPr>
            <a:r>
              <a:rPr lang="it-IT" sz="2400" dirty="0">
                <a:solidFill>
                  <a:schemeClr val="accent2">
                    <a:lumMod val="50000"/>
                  </a:schemeClr>
                </a:solidFill>
                <a:latin typeface="Georgia" panose="02040502050405020303" pitchFamily="18" charset="0"/>
              </a:rPr>
              <a:t>(c) è convalidabile dall’autorità portuale</a:t>
            </a:r>
          </a:p>
          <a:p>
            <a:pPr algn="l">
              <a:spcBef>
                <a:spcPts val="600"/>
              </a:spcBef>
              <a:spcAft>
                <a:spcPts val="600"/>
              </a:spcAft>
            </a:pPr>
            <a:r>
              <a:rPr lang="it-IT" sz="2400" dirty="0">
                <a:solidFill>
                  <a:schemeClr val="accent2">
                    <a:lumMod val="50000"/>
                  </a:schemeClr>
                </a:solidFill>
                <a:latin typeface="Georgia" panose="02040502050405020303" pitchFamily="18" charset="0"/>
              </a:rPr>
              <a:t>(d) è rescindibile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47951772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iniziale</a:t>
            </a:r>
            <a:r>
              <a:rPr lang="en-US" sz="220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La rescissione del contratto incide sui diritti acquistati dai terzi?</a:t>
            </a: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(a) sì, sempre</a:t>
            </a:r>
          </a:p>
          <a:p>
            <a:pPr algn="l">
              <a:spcBef>
                <a:spcPts val="600"/>
              </a:spcBef>
              <a:spcAft>
                <a:spcPts val="600"/>
              </a:spcAft>
            </a:pPr>
            <a:r>
              <a:rPr lang="it-IT" sz="2400" dirty="0">
                <a:solidFill>
                  <a:schemeClr val="accent2">
                    <a:lumMod val="50000"/>
                  </a:schemeClr>
                </a:solidFill>
                <a:latin typeface="Georgia" panose="02040502050405020303" pitchFamily="18" charset="0"/>
              </a:rPr>
              <a:t>(b) no, mai</a:t>
            </a:r>
          </a:p>
          <a:p>
            <a:pPr algn="l">
              <a:spcBef>
                <a:spcPts val="600"/>
              </a:spcBef>
              <a:spcAft>
                <a:spcPts val="600"/>
              </a:spcAft>
            </a:pPr>
            <a:r>
              <a:rPr lang="it-IT" sz="2400" dirty="0">
                <a:solidFill>
                  <a:schemeClr val="accent2">
                    <a:lumMod val="50000"/>
                  </a:schemeClr>
                </a:solidFill>
                <a:latin typeface="Georgia" panose="02040502050405020303" pitchFamily="18" charset="0"/>
              </a:rPr>
              <a:t>(c) no, salvi gli effetti della trascrizione della domanda di rescissione</a:t>
            </a:r>
          </a:p>
          <a:p>
            <a:pPr algn="l">
              <a:spcBef>
                <a:spcPts val="600"/>
              </a:spcBef>
              <a:spcAft>
                <a:spcPts val="600"/>
              </a:spcAft>
            </a:pPr>
            <a:r>
              <a:rPr lang="it-IT" sz="2400" dirty="0">
                <a:solidFill>
                  <a:schemeClr val="accent2">
                    <a:lumMod val="50000"/>
                  </a:schemeClr>
                </a:solidFill>
                <a:latin typeface="Georgia" panose="02040502050405020303" pitchFamily="18" charset="0"/>
              </a:rPr>
              <a:t>(d) soltanto dei terzi di mala fede</a:t>
            </a:r>
          </a:p>
        </p:txBody>
      </p:sp>
    </p:spTree>
    <p:extLst>
      <p:ext uri="{BB962C8B-B14F-4D97-AF65-F5344CB8AC3E}">
        <p14:creationId xmlns:p14="http://schemas.microsoft.com/office/powerpoint/2010/main" val="189576053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Fisiologia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425898"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Il contratto è la fonte primaria delle obbligazioni ex art. 1173 C.C.</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Il contratto obbliga ad adempiere le prestazioni che le parti avevano inteso ottenere. La prima fonte degli obblighi fra le parti è perciò il loro stesso regolamento contrattuale.</a:t>
            </a:r>
          </a:p>
          <a:p>
            <a:pPr algn="l">
              <a:spcBef>
                <a:spcPts val="600"/>
              </a:spcBef>
              <a:spcAft>
                <a:spcPts val="600"/>
              </a:spcAft>
            </a:pPr>
            <a:r>
              <a:rPr lang="it-IT" sz="2400" dirty="0">
                <a:solidFill>
                  <a:schemeClr val="accent2">
                    <a:lumMod val="50000"/>
                  </a:schemeClr>
                </a:solidFill>
                <a:latin typeface="Georgia" panose="02040502050405020303" pitchFamily="18" charset="0"/>
              </a:rPr>
              <a:t>Subentrano qui i canoni di interpretazione del contratto.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6" name="CasellaDiTesto 5"/>
          <p:cNvSpPr txBox="1"/>
          <p:nvPr/>
        </p:nvSpPr>
        <p:spPr>
          <a:xfrm>
            <a:off x="392521" y="1904188"/>
            <a:ext cx="10425900"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1372, C.C.: “1.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forza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sciolto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mutuo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consenso</a:t>
            </a:r>
            <a:r>
              <a:rPr lang="en-US" sz="2000" dirty="0">
                <a:solidFill>
                  <a:srgbClr val="002060"/>
                </a:solidFill>
                <a:latin typeface="Georgia" charset="0"/>
                <a:ea typeface="Georgia" charset="0"/>
                <a:cs typeface="Georgia" charset="0"/>
              </a:rPr>
              <a:t> o per cause </a:t>
            </a:r>
            <a:r>
              <a:rPr lang="en-US" sz="2000" dirty="0" err="1">
                <a:solidFill>
                  <a:srgbClr val="002060"/>
                </a:solidFill>
                <a:latin typeface="Georgia" charset="0"/>
                <a:ea typeface="Georgia" charset="0"/>
                <a:cs typeface="Georgia" charset="0"/>
              </a:rPr>
              <a:t>ammesse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non produce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rispetto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previsti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1" y="4669159"/>
            <a:ext cx="10425900"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1362, C.C.: “1. </a:t>
            </a:r>
            <a:r>
              <a:rPr lang="en-US" sz="2000" dirty="0" err="1">
                <a:solidFill>
                  <a:srgbClr val="002060"/>
                </a:solidFill>
                <a:latin typeface="Georgia" charset="0"/>
                <a:ea typeface="Georgia" charset="0"/>
                <a:cs typeface="Georgia" charset="0"/>
              </a:rPr>
              <a:t>Nell’interpretare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indagare</a:t>
            </a:r>
            <a:r>
              <a:rPr lang="en-US" sz="2000" dirty="0">
                <a:solidFill>
                  <a:srgbClr val="002060"/>
                </a:solidFill>
                <a:latin typeface="Georgia" charset="0"/>
                <a:ea typeface="Georgia" charset="0"/>
                <a:cs typeface="Georgia" charset="0"/>
              </a:rPr>
              <a:t> quale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comune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intenzione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e non </a:t>
            </a:r>
            <a:r>
              <a:rPr lang="en-US" sz="2000" dirty="0" err="1">
                <a:solidFill>
                  <a:srgbClr val="002060"/>
                </a:solidFill>
                <a:latin typeface="Georgia" charset="0"/>
                <a:ea typeface="Georgia" charset="0"/>
                <a:cs typeface="Georgia" charset="0"/>
              </a:rPr>
              <a:t>limitarsi</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senso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letterale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parole.</a:t>
            </a:r>
          </a:p>
          <a:p>
            <a:r>
              <a:rPr lang="en-US" sz="2000" dirty="0">
                <a:solidFill>
                  <a:srgbClr val="002060"/>
                </a:solidFill>
                <a:latin typeface="Georgia" charset="0"/>
                <a:ea typeface="Georgia" charset="0"/>
                <a:cs typeface="Georgia" charset="0"/>
              </a:rPr>
              <a:t>2. Per </a:t>
            </a:r>
            <a:r>
              <a:rPr lang="en-US" sz="2000" dirty="0" err="1">
                <a:solidFill>
                  <a:srgbClr val="002060"/>
                </a:solidFill>
                <a:latin typeface="Georgia" charset="0"/>
                <a:ea typeface="Georgia" charset="0"/>
                <a:cs typeface="Georgia" charset="0"/>
              </a:rPr>
              <a:t>determinare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comune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intenzione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valutare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comportamento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complessivo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posteriore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conclusione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97985762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Fisiologia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425898"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6" name="CasellaDiTesto 5"/>
          <p:cNvSpPr txBox="1"/>
          <p:nvPr/>
        </p:nvSpPr>
        <p:spPr>
          <a:xfrm>
            <a:off x="392521" y="1519812"/>
            <a:ext cx="10556528"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1366, C.C.: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interpretato</a:t>
            </a:r>
            <a:r>
              <a:rPr lang="en-US" sz="2000" dirty="0">
                <a:solidFill>
                  <a:srgbClr val="002060"/>
                </a:solidFill>
                <a:latin typeface="Georgia" charset="0"/>
                <a:ea typeface="Georgia" charset="0"/>
                <a:cs typeface="Georgia" charset="0"/>
              </a:rPr>
              <a:t> secondo </a:t>
            </a:r>
            <a:r>
              <a:rPr lang="en-US" sz="2000" dirty="0" err="1">
                <a:solidFill>
                  <a:srgbClr val="002060"/>
                </a:solidFill>
                <a:latin typeface="Georgia" charset="0"/>
                <a:ea typeface="Georgia" charset="0"/>
                <a:cs typeface="Georgia" charset="0"/>
              </a:rPr>
              <a:t>buona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fede</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1" y="4453016"/>
            <a:ext cx="10556528"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1364, C.C.: “Per </a:t>
            </a:r>
            <a:r>
              <a:rPr lang="en-US" sz="2000" dirty="0" err="1">
                <a:solidFill>
                  <a:srgbClr val="002060"/>
                </a:solidFill>
                <a:latin typeface="Georgia" charset="0"/>
                <a:ea typeface="Georgia" charset="0"/>
                <a:cs typeface="Georgia" charset="0"/>
              </a:rPr>
              <a:t>quanto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generali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siano</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espressioni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usate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comprende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oggetti</a:t>
            </a:r>
            <a:r>
              <a:rPr lang="en-US" sz="2000" dirty="0">
                <a:solidFill>
                  <a:srgbClr val="002060"/>
                </a:solidFill>
                <a:latin typeface="Georgia" charset="0"/>
                <a:ea typeface="Georgia" charset="0"/>
                <a:cs typeface="Georgia" charset="0"/>
              </a:rPr>
              <a:t> sui </a:t>
            </a:r>
            <a:r>
              <a:rPr lang="en-US" sz="2000" dirty="0" err="1">
                <a:solidFill>
                  <a:srgbClr val="002060"/>
                </a:solidFill>
                <a:latin typeface="Georgia" charset="0"/>
                <a:ea typeface="Georgia" charset="0"/>
                <a:cs typeface="Georgia" charset="0"/>
              </a:rPr>
              <a:t>quali</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proposte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contrattare</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1" y="2022281"/>
            <a:ext cx="10556528"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1368, C.C.: “Le </a:t>
            </a:r>
            <a:r>
              <a:rPr lang="en-US" sz="2000" dirty="0" err="1">
                <a:solidFill>
                  <a:srgbClr val="002060"/>
                </a:solidFill>
                <a:latin typeface="Georgia" charset="0"/>
                <a:ea typeface="Georgia" charset="0"/>
                <a:cs typeface="Georgia" charset="0"/>
              </a:rPr>
              <a:t>clausole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ambigue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s’interpretano</a:t>
            </a:r>
            <a:r>
              <a:rPr lang="en-US" sz="2000" dirty="0">
                <a:solidFill>
                  <a:srgbClr val="002060"/>
                </a:solidFill>
                <a:latin typeface="Georgia" charset="0"/>
                <a:ea typeface="Georgia" charset="0"/>
                <a:cs typeface="Georgia" charset="0"/>
              </a:rPr>
              <a:t> secondo </a:t>
            </a:r>
            <a:r>
              <a:rPr lang="en-US" sz="2000" dirty="0" err="1">
                <a:solidFill>
                  <a:srgbClr val="002060"/>
                </a:solidFill>
                <a:latin typeface="Georgia" charset="0"/>
                <a:ea typeface="Georgia" charset="0"/>
                <a:cs typeface="Georgia" charset="0"/>
              </a:rPr>
              <a:t>ciò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pratica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generalmente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luogo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concluso</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392521" y="2832526"/>
            <a:ext cx="10556528"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1363, C.C.: “Le </a:t>
            </a:r>
            <a:r>
              <a:rPr lang="en-US" sz="2000" dirty="0" err="1">
                <a:solidFill>
                  <a:srgbClr val="002060"/>
                </a:solidFill>
                <a:latin typeface="Georgia" charset="0"/>
                <a:ea typeface="Georgia" charset="0"/>
                <a:cs typeface="Georgia" charset="0"/>
              </a:rPr>
              <a:t>clausole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interpretano</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une</a:t>
            </a:r>
            <a:r>
              <a:rPr lang="en-US" sz="2000" dirty="0">
                <a:solidFill>
                  <a:srgbClr val="002060"/>
                </a:solidFill>
                <a:latin typeface="Georgia" charset="0"/>
                <a:ea typeface="Georgia" charset="0"/>
                <a:cs typeface="Georgia" charset="0"/>
              </a:rPr>
              <a:t> per mezzo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attribuendo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risulta</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complesso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dell’atto</a:t>
            </a:r>
            <a:r>
              <a:rPr lang="en-US" sz="2000" dirty="0">
                <a:solidFill>
                  <a:srgbClr val="002060"/>
                </a:solidFill>
                <a:latin typeface="Georgia" charset="0"/>
                <a:ea typeface="Georgia" charset="0"/>
                <a:cs typeface="Georgia" charset="0"/>
              </a:rPr>
              <a:t>”</a:t>
            </a:r>
          </a:p>
        </p:txBody>
      </p:sp>
      <p:sp>
        <p:nvSpPr>
          <p:cNvPr id="11" name="CasellaDiTesto 10"/>
          <p:cNvSpPr txBox="1"/>
          <p:nvPr/>
        </p:nvSpPr>
        <p:spPr>
          <a:xfrm>
            <a:off x="392521" y="3642771"/>
            <a:ext cx="10556528"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1369, C.C.: “Le </a:t>
            </a:r>
            <a:r>
              <a:rPr lang="en-US" sz="2000" dirty="0" err="1">
                <a:solidFill>
                  <a:srgbClr val="002060"/>
                </a:solidFill>
                <a:latin typeface="Georgia" charset="0"/>
                <a:ea typeface="Georgia" charset="0"/>
                <a:cs typeface="Georgia" charset="0"/>
              </a:rPr>
              <a:t>espressioni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dubbio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conveniente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all'oggetto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a:t>
            </a:r>
          </a:p>
        </p:txBody>
      </p:sp>
      <p:sp>
        <p:nvSpPr>
          <p:cNvPr id="12" name="CasellaDiTesto 11"/>
          <p:cNvSpPr txBox="1"/>
          <p:nvPr/>
        </p:nvSpPr>
        <p:spPr>
          <a:xfrm>
            <a:off x="392521" y="5263261"/>
            <a:ext cx="10556528"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1365, C.C.: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in un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espresso un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al fine di </a:t>
            </a:r>
            <a:r>
              <a:rPr lang="en-US" sz="2000" dirty="0" err="1">
                <a:solidFill>
                  <a:srgbClr val="002060"/>
                </a:solidFill>
                <a:latin typeface="Georgia" charset="0"/>
                <a:ea typeface="Georgia" charset="0"/>
                <a:cs typeface="Georgia" charset="0"/>
              </a:rPr>
              <a:t>spiegare</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patto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presumono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esclusi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espressi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quali</a:t>
            </a:r>
            <a:r>
              <a:rPr lang="en-US" sz="2000" dirty="0">
                <a:solidFill>
                  <a:srgbClr val="002060"/>
                </a:solidFill>
                <a:latin typeface="Georgia" charset="0"/>
                <a:ea typeface="Georgia" charset="0"/>
                <a:cs typeface="Georgia" charset="0"/>
              </a:rPr>
              <a:t>, secondo </a:t>
            </a:r>
            <a:r>
              <a:rPr lang="en-US" sz="2000" dirty="0" err="1">
                <a:solidFill>
                  <a:srgbClr val="002060"/>
                </a:solidFill>
                <a:latin typeface="Georgia" charset="0"/>
                <a:ea typeface="Georgia" charset="0"/>
                <a:cs typeface="Georgia" charset="0"/>
              </a:rPr>
              <a:t>ragione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estendersi</a:t>
            </a:r>
            <a:r>
              <a:rPr lang="en-US" sz="2000" dirty="0">
                <a:solidFill>
                  <a:srgbClr val="002060"/>
                </a:solidFill>
                <a:latin typeface="Georgia" charset="0"/>
                <a:ea typeface="Georgia" charset="0"/>
                <a:cs typeface="Georgia" charset="0"/>
              </a:rPr>
              <a:t> lo </a:t>
            </a:r>
            <a:r>
              <a:rPr lang="en-US" sz="2000" dirty="0" err="1">
                <a:solidFill>
                  <a:srgbClr val="002060"/>
                </a:solidFill>
                <a:latin typeface="Georgia" charset="0"/>
                <a:ea typeface="Georgia" charset="0"/>
                <a:cs typeface="Georgia" charset="0"/>
              </a:rPr>
              <a:t>stesso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0799311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Fisiologia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6" name="CasellaDiTesto 5"/>
          <p:cNvSpPr txBox="1"/>
          <p:nvPr/>
        </p:nvSpPr>
        <p:spPr>
          <a:xfrm>
            <a:off x="392521" y="1519812"/>
            <a:ext cx="10556528"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1367, C.C.: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dubbio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o le </a:t>
            </a:r>
            <a:r>
              <a:rPr lang="en-US" sz="2000" dirty="0" err="1">
                <a:solidFill>
                  <a:srgbClr val="002060"/>
                </a:solidFill>
                <a:latin typeface="Georgia" charset="0"/>
                <a:ea typeface="Georgia" charset="0"/>
                <a:cs typeface="Georgia" charset="0"/>
              </a:rPr>
              <a:t>singole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clausole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interpretarsi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senso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anziché</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quello</a:t>
            </a:r>
            <a:r>
              <a:rPr lang="en-US" sz="2000" dirty="0">
                <a:solidFill>
                  <a:srgbClr val="002060"/>
                </a:solidFill>
                <a:latin typeface="Georgia" charset="0"/>
                <a:ea typeface="Georgia" charset="0"/>
                <a:cs typeface="Georgia" charset="0"/>
              </a:rPr>
              <a:t> secondo cui non ne </a:t>
            </a:r>
            <a:r>
              <a:rPr lang="en-US" sz="2000" dirty="0" err="1">
                <a:solidFill>
                  <a:srgbClr val="002060"/>
                </a:solidFill>
                <a:latin typeface="Georgia" charset="0"/>
                <a:ea typeface="Georgia" charset="0"/>
                <a:cs typeface="Georgia" charset="0"/>
              </a:rPr>
              <a:t>avrebbero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alcuno</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392521" y="2330057"/>
            <a:ext cx="10556528"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1370, C.C.: “Le </a:t>
            </a:r>
            <a:r>
              <a:rPr lang="en-US" sz="2000" dirty="0" err="1">
                <a:solidFill>
                  <a:srgbClr val="002060"/>
                </a:solidFill>
                <a:latin typeface="Georgia" charset="0"/>
                <a:ea typeface="Georgia" charset="0"/>
                <a:cs typeface="Georgia" charset="0"/>
              </a:rPr>
              <a:t>clausole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inserite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condizioni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generali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o in moduli o </a:t>
            </a:r>
            <a:r>
              <a:rPr lang="en-US" sz="2000" dirty="0" err="1">
                <a:solidFill>
                  <a:srgbClr val="002060"/>
                </a:solidFill>
                <a:latin typeface="Georgia" charset="0"/>
                <a:ea typeface="Georgia" charset="0"/>
                <a:cs typeface="Georgia" charset="0"/>
              </a:rPr>
              <a:t>formulari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predisposti</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s’interpretano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dubbio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favore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dell’altro</a:t>
            </a:r>
            <a:r>
              <a:rPr lang="en-US" sz="2000" dirty="0">
                <a:solidFill>
                  <a:srgbClr val="002060"/>
                </a:solidFill>
                <a:latin typeface="Georgia" charset="0"/>
                <a:ea typeface="Georgia" charset="0"/>
                <a:cs typeface="Georgia" charset="0"/>
              </a:rPr>
              <a:t>”</a:t>
            </a:r>
          </a:p>
        </p:txBody>
      </p:sp>
      <p:sp>
        <p:nvSpPr>
          <p:cNvPr id="11" name="CasellaDiTesto 10"/>
          <p:cNvSpPr txBox="1"/>
          <p:nvPr/>
        </p:nvSpPr>
        <p:spPr>
          <a:xfrm>
            <a:off x="392521" y="3140302"/>
            <a:ext cx="10556528"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1371, C.C.: “</a:t>
            </a:r>
            <a:r>
              <a:rPr lang="en-US" sz="2000" dirty="0" err="1">
                <a:solidFill>
                  <a:srgbClr val="002060"/>
                </a:solidFill>
                <a:latin typeface="Georgia" charset="0"/>
                <a:ea typeface="Georgia" charset="0"/>
                <a:cs typeface="Georgia" charset="0"/>
              </a:rPr>
              <a:t>Qualora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nonostante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l’applicazione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contenute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questo</a:t>
            </a:r>
            <a:r>
              <a:rPr lang="en-US" sz="2000" dirty="0">
                <a:solidFill>
                  <a:srgbClr val="002060"/>
                </a:solidFill>
                <a:latin typeface="Georgia" charset="0"/>
                <a:ea typeface="Georgia" charset="0"/>
                <a:cs typeface="Georgia" charset="0"/>
              </a:rPr>
              <a:t> capo,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rimanga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oscuro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gravoso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l’obbligato</a:t>
            </a:r>
            <a:r>
              <a:rPr lang="en-US" sz="2000" dirty="0">
                <a:solidFill>
                  <a:srgbClr val="002060"/>
                </a:solidFill>
                <a:latin typeface="Georgia" charset="0"/>
                <a:ea typeface="Georgia" charset="0"/>
                <a:cs typeface="Georgia" charset="0"/>
              </a:rPr>
              <a:t>, se è a </a:t>
            </a:r>
            <a:r>
              <a:rPr lang="en-US" sz="2000" dirty="0" err="1">
                <a:solidFill>
                  <a:srgbClr val="002060"/>
                </a:solidFill>
                <a:latin typeface="Georgia" charset="0"/>
                <a:ea typeface="Georgia" charset="0"/>
                <a:cs typeface="Georgia" charset="0"/>
              </a:rPr>
              <a:t>titolo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gratuito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realizzi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l’equo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contemperamento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interessi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se è a </a:t>
            </a:r>
            <a:r>
              <a:rPr lang="en-US" sz="2000" dirty="0" err="1">
                <a:solidFill>
                  <a:srgbClr val="002060"/>
                </a:solidFill>
                <a:latin typeface="Georgia" charset="0"/>
                <a:ea typeface="Georgia" charset="0"/>
                <a:cs typeface="Georgia" charset="0"/>
              </a:rPr>
              <a:t>titolo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oneroso</a:t>
            </a:r>
            <a:r>
              <a:rPr lang="en-US" sz="2000" dirty="0">
                <a:solidFill>
                  <a:srgbClr val="002060"/>
                </a:solidFill>
                <a:latin typeface="Georgia" charset="0"/>
                <a:ea typeface="Georgia" charset="0"/>
                <a:cs typeface="Georgia" charset="0"/>
              </a:rPr>
              <a:t>”</a:t>
            </a:r>
          </a:p>
        </p:txBody>
      </p:sp>
      <p:sp>
        <p:nvSpPr>
          <p:cNvPr id="13" name="Segnaposto contenuto 2"/>
          <p:cNvSpPr txBox="1">
            <a:spLocks/>
          </p:cNvSpPr>
          <p:nvPr/>
        </p:nvSpPr>
        <p:spPr>
          <a:xfrm>
            <a:off x="392522" y="1417453"/>
            <a:ext cx="1111466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La volontà delle parti non è tutto ciò che rileva. Può darsi che le parti non abbiano disposto su tutto oppure che abbiano disposto troppo.</a:t>
            </a:r>
          </a:p>
          <a:p>
            <a:pPr algn="l">
              <a:spcBef>
                <a:spcPts val="600"/>
              </a:spcBef>
              <a:spcAft>
                <a:spcPts val="600"/>
              </a:spcAft>
            </a:pPr>
            <a:r>
              <a:rPr lang="it-IT" sz="2400" dirty="0">
                <a:solidFill>
                  <a:schemeClr val="accent2">
                    <a:lumMod val="50000"/>
                  </a:schemeClr>
                </a:solidFill>
                <a:latin typeface="Georgia" panose="02040502050405020303" pitchFamily="18" charset="0"/>
              </a:rPr>
              <a:t>Subentra allora l’</a:t>
            </a:r>
            <a:r>
              <a:rPr lang="it-IT" sz="2400" u="sng" dirty="0">
                <a:solidFill>
                  <a:schemeClr val="accent2">
                    <a:lumMod val="50000"/>
                  </a:schemeClr>
                </a:solidFill>
                <a:latin typeface="Georgia" panose="02040502050405020303" pitchFamily="18" charset="0"/>
              </a:rPr>
              <a:t>integrazione</a:t>
            </a:r>
            <a:r>
              <a:rPr lang="it-IT" sz="2400" dirty="0">
                <a:solidFill>
                  <a:schemeClr val="accent2">
                    <a:lumMod val="50000"/>
                  </a:schemeClr>
                </a:solidFill>
                <a:latin typeface="Georgia" panose="02040502050405020303" pitchFamily="18" charset="0"/>
              </a:rPr>
              <a:t> del contratto, che può essere </a:t>
            </a:r>
            <a:r>
              <a:rPr lang="it-IT" sz="2400" u="sng" dirty="0">
                <a:solidFill>
                  <a:schemeClr val="accent2">
                    <a:lumMod val="50000"/>
                  </a:schemeClr>
                </a:solidFill>
                <a:latin typeface="Georgia" panose="02040502050405020303" pitchFamily="18" charset="0"/>
              </a:rPr>
              <a:t>suppletiva</a:t>
            </a:r>
            <a:r>
              <a:rPr lang="it-IT" sz="2400" dirty="0">
                <a:solidFill>
                  <a:schemeClr val="accent2">
                    <a:lumMod val="50000"/>
                  </a:schemeClr>
                </a:solidFill>
                <a:latin typeface="Georgia" panose="02040502050405020303" pitchFamily="18" charset="0"/>
              </a:rPr>
              <a:t> o </a:t>
            </a:r>
            <a:r>
              <a:rPr lang="it-IT" sz="2400" u="sng" dirty="0">
                <a:solidFill>
                  <a:schemeClr val="accent2">
                    <a:lumMod val="50000"/>
                  </a:schemeClr>
                </a:solidFill>
                <a:latin typeface="Georgia" panose="02040502050405020303" pitchFamily="18" charset="0"/>
              </a:rPr>
              <a:t>cogente</a:t>
            </a:r>
            <a:r>
              <a:rPr lang="it-IT" sz="2400" dirty="0">
                <a:solidFill>
                  <a:schemeClr val="accent2">
                    <a:lumMod val="50000"/>
                  </a:schemeClr>
                </a:solidFill>
                <a:latin typeface="Georgia" panose="02040502050405020303" pitchFamily="18" charset="0"/>
              </a:rPr>
              <a:t>.</a:t>
            </a:r>
          </a:p>
        </p:txBody>
      </p:sp>
    </p:spTree>
    <p:extLst>
      <p:ext uri="{BB962C8B-B14F-4D97-AF65-F5344CB8AC3E}">
        <p14:creationId xmlns:p14="http://schemas.microsoft.com/office/powerpoint/2010/main" val="1784306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Il </a:t>
            </a:r>
            <a:r>
              <a:rPr lang="en-US" sz="2200" dirty="0" err="1">
                <a:solidFill>
                  <a:schemeClr val="accent2">
                    <a:lumMod val="50000"/>
                  </a:schemeClr>
                </a:solidFill>
                <a:latin typeface="Georgia" charset="0"/>
                <a:ea typeface="Georgia" charset="0"/>
                <a:cs typeface="Georgia" charset="0"/>
              </a:rPr>
              <a:t>contratto</a:t>
            </a:r>
            <a:r>
              <a:rPr lang="en-US" sz="2200" dirty="0">
                <a:solidFill>
                  <a:schemeClr val="accent2">
                    <a:lumMod val="50000"/>
                  </a:schemeClr>
                </a:solidFill>
                <a:latin typeface="Georgia" charset="0"/>
                <a:ea typeface="Georgia" charset="0"/>
                <a:cs typeface="Georgia" charset="0"/>
              </a:rPr>
              <a:t> in </a:t>
            </a:r>
            <a:r>
              <a:rPr lang="en-US" sz="2200" dirty="0" err="1">
                <a:solidFill>
                  <a:schemeClr val="accent2">
                    <a:lumMod val="50000"/>
                  </a:schemeClr>
                </a:solidFill>
                <a:latin typeface="Georgia" charset="0"/>
                <a:ea typeface="Georgia" charset="0"/>
                <a:cs typeface="Georgia" charset="0"/>
              </a:rPr>
              <a:t>generale</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Le parti possono anche concludere contratti non appartenenti ai tipi legali, purché:</a:t>
            </a:r>
          </a:p>
          <a:p>
            <a:pPr algn="l">
              <a:spcBef>
                <a:spcPts val="600"/>
              </a:spcBef>
              <a:spcAft>
                <a:spcPts val="600"/>
              </a:spcAft>
            </a:pPr>
            <a:r>
              <a:rPr lang="it-IT" sz="2400" dirty="0">
                <a:solidFill>
                  <a:schemeClr val="accent2">
                    <a:lumMod val="50000"/>
                  </a:schemeClr>
                </a:solidFill>
                <a:latin typeface="Georgia" panose="02040502050405020303" pitchFamily="18" charset="0"/>
              </a:rPr>
              <a:t>(a) lo facciano per iscritto</a:t>
            </a:r>
          </a:p>
          <a:p>
            <a:pPr algn="l">
              <a:spcBef>
                <a:spcPts val="600"/>
              </a:spcBef>
              <a:spcAft>
                <a:spcPts val="600"/>
              </a:spcAft>
            </a:pPr>
            <a:r>
              <a:rPr lang="it-IT" sz="2400" dirty="0">
                <a:solidFill>
                  <a:schemeClr val="accent2">
                    <a:lumMod val="50000"/>
                  </a:schemeClr>
                </a:solidFill>
                <a:latin typeface="Georgia" panose="02040502050405020303" pitchFamily="18" charset="0"/>
              </a:rPr>
              <a:t>(b) presentino i requisiti essenziali previsti dalla legge</a:t>
            </a:r>
          </a:p>
          <a:p>
            <a:pPr algn="l">
              <a:spcBef>
                <a:spcPts val="600"/>
              </a:spcBef>
              <a:spcAft>
                <a:spcPts val="600"/>
              </a:spcAft>
            </a:pPr>
            <a:r>
              <a:rPr lang="it-IT" sz="2400" dirty="0">
                <a:solidFill>
                  <a:schemeClr val="accent2">
                    <a:lumMod val="50000"/>
                  </a:schemeClr>
                </a:solidFill>
                <a:latin typeface="Georgia" panose="02040502050405020303" pitchFamily="18" charset="0"/>
              </a:rPr>
              <a:t>(c) ne rispondano con tutti i beni presenti e futuri</a:t>
            </a:r>
          </a:p>
          <a:p>
            <a:pPr algn="l">
              <a:spcBef>
                <a:spcPts val="600"/>
              </a:spcBef>
              <a:spcAft>
                <a:spcPts val="600"/>
              </a:spcAft>
            </a:pPr>
            <a:r>
              <a:rPr lang="it-IT" sz="2400" dirty="0">
                <a:solidFill>
                  <a:schemeClr val="accent2">
                    <a:lumMod val="50000"/>
                  </a:schemeClr>
                </a:solidFill>
                <a:latin typeface="Georgia" panose="02040502050405020303" pitchFamily="18" charset="0"/>
              </a:rPr>
              <a:t>(d) siano diretti a realizzare interessi meritevoli di tutela secondo l’ordinamento giuridico</a:t>
            </a:r>
          </a:p>
        </p:txBody>
      </p:sp>
    </p:spTree>
    <p:extLst>
      <p:ext uri="{BB962C8B-B14F-4D97-AF65-F5344CB8AC3E}">
        <p14:creationId xmlns:p14="http://schemas.microsoft.com/office/powerpoint/2010/main" val="71327189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egnaposto contenuto 2"/>
          <p:cNvSpPr txBox="1">
            <a:spLocks/>
          </p:cNvSpPr>
          <p:nvPr/>
        </p:nvSpPr>
        <p:spPr>
          <a:xfrm>
            <a:off x="392522" y="1417453"/>
            <a:ext cx="1111466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Fisiologia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6" name="CasellaDiTesto 5"/>
          <p:cNvSpPr txBox="1"/>
          <p:nvPr/>
        </p:nvSpPr>
        <p:spPr>
          <a:xfrm>
            <a:off x="392520" y="1519812"/>
            <a:ext cx="11387801"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1374, C.C.: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non solo a </a:t>
            </a:r>
            <a:r>
              <a:rPr lang="en-US" sz="2000" dirty="0" err="1">
                <a:solidFill>
                  <a:srgbClr val="002060"/>
                </a:solidFill>
                <a:latin typeface="Georgia" charset="0"/>
                <a:ea typeface="Georgia" charset="0"/>
                <a:cs typeface="Georgia" charset="0"/>
              </a:rPr>
              <a:t>quanto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medesimo</a:t>
            </a:r>
            <a:r>
              <a:rPr lang="en-US" sz="2000" dirty="0">
                <a:solidFill>
                  <a:srgbClr val="002060"/>
                </a:solidFill>
                <a:latin typeface="Georgia" charset="0"/>
                <a:ea typeface="Georgia" charset="0"/>
                <a:cs typeface="Georgia" charset="0"/>
              </a:rPr>
              <a:t> espresso, ma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tutte</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conseguenze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derivano</a:t>
            </a:r>
            <a:r>
              <a:rPr lang="en-US" sz="2000" dirty="0">
                <a:solidFill>
                  <a:srgbClr val="002060"/>
                </a:solidFill>
                <a:latin typeface="Georgia" charset="0"/>
                <a:ea typeface="Georgia" charset="0"/>
                <a:cs typeface="Georgia" charset="0"/>
              </a:rPr>
              <a:t> secondo la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o, in </a:t>
            </a:r>
            <a:r>
              <a:rPr lang="en-US" sz="2000" dirty="0" err="1">
                <a:solidFill>
                  <a:srgbClr val="002060"/>
                </a:solidFill>
                <a:latin typeface="Georgia" charset="0"/>
                <a:ea typeface="Georgia" charset="0"/>
                <a:cs typeface="Georgia" charset="0"/>
              </a:rPr>
              <a:t>mancanza</a:t>
            </a:r>
            <a:r>
              <a:rPr lang="en-US" sz="2000" dirty="0">
                <a:solidFill>
                  <a:srgbClr val="002060"/>
                </a:solidFill>
                <a:latin typeface="Georgia" charset="0"/>
                <a:ea typeface="Georgia" charset="0"/>
                <a:cs typeface="Georgia" charset="0"/>
              </a:rPr>
              <a:t>, secondo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l’equità</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392521" y="2330057"/>
            <a:ext cx="11387800"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1474, C.C.: “1.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ha per </a:t>
            </a:r>
            <a:r>
              <a:rPr lang="en-US" sz="2000" dirty="0" err="1">
                <a:solidFill>
                  <a:srgbClr val="002060"/>
                </a:solidFill>
                <a:latin typeface="Georgia" charset="0"/>
                <a:ea typeface="Georgia" charset="0"/>
                <a:cs typeface="Georgia" charset="0"/>
              </a:rPr>
              <a:t>oggetto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venditore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vende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abitualmente</a:t>
            </a:r>
            <a:r>
              <a:rPr lang="en-US" sz="2000" dirty="0">
                <a:solidFill>
                  <a:srgbClr val="002060"/>
                </a:solidFill>
                <a:latin typeface="Georgia" charset="0"/>
                <a:ea typeface="Georgia" charset="0"/>
                <a:cs typeface="Georgia" charset="0"/>
              </a:rPr>
              <a:t> e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determinato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prezzo</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convenuto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modo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determinarlo</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esso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stabilito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autorità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presume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abbiano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voluto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riferirsi</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prezzo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normalmente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praticato</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venditore</a:t>
            </a:r>
            <a:r>
              <a:rPr lang="en-US" sz="2000" dirty="0">
                <a:solidFill>
                  <a:srgbClr val="002060"/>
                </a:solidFill>
                <a:latin typeface="Georgia" charset="0"/>
                <a:ea typeface="Georgia" charset="0"/>
                <a:cs typeface="Georgia" charset="0"/>
              </a:rPr>
              <a:t>”</a:t>
            </a:r>
          </a:p>
        </p:txBody>
      </p:sp>
      <p:sp>
        <p:nvSpPr>
          <p:cNvPr id="11" name="CasellaDiTesto 10"/>
          <p:cNvSpPr txBox="1"/>
          <p:nvPr/>
        </p:nvSpPr>
        <p:spPr>
          <a:xfrm>
            <a:off x="392519" y="3755855"/>
            <a:ext cx="11387801"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1510, C.C.: “1. In </a:t>
            </a:r>
            <a:r>
              <a:rPr lang="en-US" sz="2000" dirty="0" err="1">
                <a:solidFill>
                  <a:srgbClr val="002060"/>
                </a:solidFill>
                <a:latin typeface="Georgia" charset="0"/>
                <a:ea typeface="Georgia" charset="0"/>
                <a:cs typeface="Georgia" charset="0"/>
              </a:rPr>
              <a:t>mancanza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patto</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uso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contrario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consegna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avvenire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luogo</a:t>
            </a:r>
            <a:r>
              <a:rPr lang="en-US" sz="2000" dirty="0">
                <a:solidFill>
                  <a:srgbClr val="002060"/>
                </a:solidFill>
                <a:latin typeface="Georgia" charset="0"/>
                <a:ea typeface="Georgia" charset="0"/>
                <a:cs typeface="Georgia" charset="0"/>
              </a:rPr>
              <a:t> dove </a:t>
            </a:r>
            <a:r>
              <a:rPr lang="en-US" sz="2000" dirty="0" err="1">
                <a:solidFill>
                  <a:srgbClr val="002060"/>
                </a:solidFill>
                <a:latin typeface="Georgia" charset="0"/>
                <a:ea typeface="Georgia" charset="0"/>
                <a:cs typeface="Georgia" charset="0"/>
              </a:rPr>
              <a:t>questa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trovava</a:t>
            </a:r>
            <a:r>
              <a:rPr lang="en-US" sz="2000" dirty="0">
                <a:solidFill>
                  <a:srgbClr val="002060"/>
                </a:solidFill>
                <a:latin typeface="Georgia" charset="0"/>
                <a:ea typeface="Georgia" charset="0"/>
                <a:cs typeface="Georgia" charset="0"/>
              </a:rPr>
              <a:t> al tempo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vendita</a:t>
            </a:r>
            <a:r>
              <a:rPr lang="en-US" sz="2000" dirty="0">
                <a:solidFill>
                  <a:srgbClr val="002060"/>
                </a:solidFill>
                <a:latin typeface="Georgia" charset="0"/>
                <a:ea typeface="Georgia" charset="0"/>
                <a:cs typeface="Georgia" charset="0"/>
              </a:rPr>
              <a:t>, se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erano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conoscenza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luogo</a:t>
            </a:r>
            <a:r>
              <a:rPr lang="en-US" sz="2000" dirty="0">
                <a:solidFill>
                  <a:srgbClr val="002060"/>
                </a:solidFill>
                <a:latin typeface="Georgia" charset="0"/>
                <a:ea typeface="Georgia" charset="0"/>
                <a:cs typeface="Georgia" charset="0"/>
              </a:rPr>
              <a:t> dove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venditore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aveva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domicilio</a:t>
            </a:r>
            <a:r>
              <a:rPr lang="en-US" sz="2000" dirty="0">
                <a:solidFill>
                  <a:srgbClr val="002060"/>
                </a:solidFill>
                <a:latin typeface="Georgia" charset="0"/>
                <a:ea typeface="Georgia" charset="0"/>
                <a:cs typeface="Georgia" charset="0"/>
              </a:rPr>
              <a:t> o la </a:t>
            </a:r>
            <a:r>
              <a:rPr lang="en-US" sz="2000" dirty="0" err="1">
                <a:solidFill>
                  <a:srgbClr val="002060"/>
                </a:solidFill>
                <a:latin typeface="Georgia" charset="0"/>
                <a:ea typeface="Georgia" charset="0"/>
                <a:cs typeface="Georgia" charset="0"/>
              </a:rPr>
              <a:t>sede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dell’impresa</a:t>
            </a:r>
            <a:r>
              <a:rPr lang="en-US" sz="2000" dirty="0">
                <a:solidFill>
                  <a:srgbClr val="002060"/>
                </a:solidFill>
                <a:latin typeface="Georgia" charset="0"/>
                <a:ea typeface="Georgia" charset="0"/>
                <a:cs typeface="Georgia" charset="0"/>
              </a:rPr>
              <a:t>”</a:t>
            </a:r>
          </a:p>
        </p:txBody>
      </p:sp>
      <p:sp>
        <p:nvSpPr>
          <p:cNvPr id="7" name="CasellaDiTesto 6"/>
          <p:cNvSpPr txBox="1"/>
          <p:nvPr/>
        </p:nvSpPr>
        <p:spPr>
          <a:xfrm>
            <a:off x="392518" y="4873877"/>
            <a:ext cx="11387801"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1339, C.C.: “Le </a:t>
            </a:r>
            <a:r>
              <a:rPr lang="en-US" sz="2000" dirty="0" err="1">
                <a:solidFill>
                  <a:srgbClr val="002060"/>
                </a:solidFill>
                <a:latin typeface="Georgia" charset="0"/>
                <a:ea typeface="Georgia" charset="0"/>
                <a:cs typeface="Georgia" charset="0"/>
              </a:rPr>
              <a:t>clausole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prezzi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beni</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servizi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imposti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inseriti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sostituzione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clausole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difformi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apposte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17" y="5687904"/>
            <a:ext cx="11387801"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1375, C.C.: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eseguito</a:t>
            </a:r>
            <a:r>
              <a:rPr lang="en-US" sz="2000" dirty="0">
                <a:solidFill>
                  <a:srgbClr val="002060"/>
                </a:solidFill>
                <a:latin typeface="Georgia" charset="0"/>
                <a:ea typeface="Georgia" charset="0"/>
                <a:cs typeface="Georgia" charset="0"/>
              </a:rPr>
              <a:t> secondo </a:t>
            </a:r>
            <a:r>
              <a:rPr lang="en-US" sz="2000" dirty="0" err="1">
                <a:solidFill>
                  <a:srgbClr val="002060"/>
                </a:solidFill>
                <a:latin typeface="Georgia" charset="0"/>
                <a:ea typeface="Georgia" charset="0"/>
                <a:cs typeface="Georgia" charset="0"/>
              </a:rPr>
              <a:t>buona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fede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37099279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Fisiologia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Nell’interpretare il contratto:</a:t>
            </a:r>
          </a:p>
          <a:p>
            <a:pPr algn="l">
              <a:spcBef>
                <a:spcPts val="600"/>
              </a:spcBef>
              <a:spcAft>
                <a:spcPts val="600"/>
              </a:spcAft>
            </a:pPr>
            <a:r>
              <a:rPr lang="it-IT" sz="2400" dirty="0">
                <a:solidFill>
                  <a:schemeClr val="accent2">
                    <a:lumMod val="50000"/>
                  </a:schemeClr>
                </a:solidFill>
                <a:latin typeface="Georgia" panose="02040502050405020303" pitchFamily="18" charset="0"/>
              </a:rPr>
              <a:t>(a) si deve indagare quale sia stata la comune intenzione delle parti</a:t>
            </a:r>
          </a:p>
          <a:p>
            <a:pPr algn="l">
              <a:spcBef>
                <a:spcPts val="600"/>
              </a:spcBef>
              <a:spcAft>
                <a:spcPts val="600"/>
              </a:spcAft>
            </a:pPr>
            <a:r>
              <a:rPr lang="it-IT" sz="2400" dirty="0">
                <a:solidFill>
                  <a:schemeClr val="accent2">
                    <a:lumMod val="50000"/>
                  </a:schemeClr>
                </a:solidFill>
                <a:latin typeface="Georgia" panose="02040502050405020303" pitchFamily="18" charset="0"/>
              </a:rPr>
              <a:t>(b) ci si deve limitare al senso letterale delle parole</a:t>
            </a:r>
          </a:p>
          <a:p>
            <a:pPr algn="l">
              <a:spcBef>
                <a:spcPts val="600"/>
              </a:spcBef>
              <a:spcAft>
                <a:spcPts val="600"/>
              </a:spcAft>
            </a:pPr>
            <a:r>
              <a:rPr lang="it-IT" sz="2400" dirty="0">
                <a:solidFill>
                  <a:schemeClr val="accent2">
                    <a:lumMod val="50000"/>
                  </a:schemeClr>
                </a:solidFill>
                <a:latin typeface="Georgia" panose="02040502050405020303" pitchFamily="18" charset="0"/>
              </a:rPr>
              <a:t>(c) occorre fare riferimento ai precedenti</a:t>
            </a:r>
          </a:p>
          <a:p>
            <a:pPr algn="l">
              <a:spcBef>
                <a:spcPts val="600"/>
              </a:spcBef>
              <a:spcAft>
                <a:spcPts val="600"/>
              </a:spcAft>
            </a:pPr>
            <a:r>
              <a:rPr lang="it-IT" sz="2400" dirty="0">
                <a:solidFill>
                  <a:schemeClr val="accent2">
                    <a:lumMod val="50000"/>
                  </a:schemeClr>
                </a:solidFill>
                <a:latin typeface="Georgia" panose="02040502050405020303" pitchFamily="18" charset="0"/>
              </a:rPr>
              <a:t>(d) rileveranno i moduli predisposti dalle associazioni rappresentative delle parti</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92392413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a:solidFill>
                  <a:schemeClr val="accent2">
                    <a:lumMod val="50000"/>
                  </a:schemeClr>
                </a:solidFill>
                <a:latin typeface="Georgia" charset="0"/>
                <a:ea typeface="Georgia" charset="0"/>
                <a:cs typeface="Georgia" charset="0"/>
              </a:rPr>
              <a:t>Fisiologia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4900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Nel dubbio circa il significato da attribuirsi al contratto o a una singola clausola:</a:t>
            </a:r>
          </a:p>
          <a:p>
            <a:pPr algn="l">
              <a:spcBef>
                <a:spcPts val="600"/>
              </a:spcBef>
              <a:spcAft>
                <a:spcPts val="600"/>
              </a:spcAft>
            </a:pPr>
            <a:r>
              <a:rPr lang="it-IT" sz="2400" dirty="0">
                <a:solidFill>
                  <a:schemeClr val="accent2">
                    <a:lumMod val="50000"/>
                  </a:schemeClr>
                </a:solidFill>
                <a:latin typeface="Georgia" panose="02040502050405020303" pitchFamily="18" charset="0"/>
              </a:rPr>
              <a:t>(a) si farà riferimento al significato letterale</a:t>
            </a:r>
          </a:p>
          <a:p>
            <a:pPr algn="l">
              <a:spcBef>
                <a:spcPts val="600"/>
              </a:spcBef>
              <a:spcAft>
                <a:spcPts val="600"/>
              </a:spcAft>
            </a:pPr>
            <a:r>
              <a:rPr lang="it-IT" sz="2400" dirty="0">
                <a:solidFill>
                  <a:schemeClr val="accent2">
                    <a:lumMod val="50000"/>
                  </a:schemeClr>
                </a:solidFill>
                <a:latin typeface="Georgia" panose="02040502050405020303" pitchFamily="18" charset="0"/>
              </a:rPr>
              <a:t>(b) si preferirà l’interpretazione in grado di rendere il contratto o la clausola efficace</a:t>
            </a:r>
          </a:p>
          <a:p>
            <a:pPr algn="l">
              <a:spcBef>
                <a:spcPts val="600"/>
              </a:spcBef>
              <a:spcAft>
                <a:spcPts val="600"/>
              </a:spcAft>
            </a:pPr>
            <a:r>
              <a:rPr lang="it-IT" sz="2400" dirty="0">
                <a:solidFill>
                  <a:schemeClr val="accent2">
                    <a:lumMod val="50000"/>
                  </a:schemeClr>
                </a:solidFill>
                <a:latin typeface="Georgia" panose="02040502050405020303" pitchFamily="18" charset="0"/>
              </a:rPr>
              <a:t>(c) occorre delegare la risoluzione della questione a degli arbitri</a:t>
            </a:r>
          </a:p>
          <a:p>
            <a:pPr algn="l">
              <a:spcBef>
                <a:spcPts val="600"/>
              </a:spcBef>
              <a:spcAft>
                <a:spcPts val="600"/>
              </a:spcAft>
            </a:pPr>
            <a:r>
              <a:rPr lang="it-IT" sz="2400" dirty="0">
                <a:solidFill>
                  <a:schemeClr val="accent2">
                    <a:lumMod val="50000"/>
                  </a:schemeClr>
                </a:solidFill>
                <a:latin typeface="Georgia" panose="02040502050405020303" pitchFamily="18" charset="0"/>
              </a:rPr>
              <a:t>(d) la nullità colpirà tale clausola</a:t>
            </a:r>
          </a:p>
        </p:txBody>
      </p:sp>
    </p:spTree>
    <p:extLst>
      <p:ext uri="{BB962C8B-B14F-4D97-AF65-F5344CB8AC3E}">
        <p14:creationId xmlns:p14="http://schemas.microsoft.com/office/powerpoint/2010/main" val="73158003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425898"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Anche nel caso di contratti inizialmente validi, possono verificarsi nel corso della vita della relazione molte situazioni in cui, per qualche motivo, l’esecuzione del contratto viene frustrata: ciò può accadere per il fatto del debitore, che non adempie del tutto, o non adempie correttamente, o adempie in ritardo, oppure per ragioni esogene ai contraenti, come l’occorrere di un evento che rende la prestazione originariamente pattuita impossibile o comunque altera l’equilibrio contrattuale.</a:t>
            </a:r>
          </a:p>
          <a:p>
            <a:pPr algn="l">
              <a:spcBef>
                <a:spcPts val="600"/>
              </a:spcBef>
              <a:spcAft>
                <a:spcPts val="600"/>
              </a:spcAft>
            </a:pPr>
            <a:r>
              <a:rPr lang="it-IT" sz="2400" dirty="0">
                <a:solidFill>
                  <a:schemeClr val="accent2">
                    <a:lumMod val="50000"/>
                  </a:schemeClr>
                </a:solidFill>
                <a:latin typeface="Georgia" panose="02040502050405020303" pitchFamily="18" charset="0"/>
              </a:rPr>
              <a:t>In tutte queste ipotesi, il rimedio predisposto dal legislatore a favore della parte che subisce gli effetti della frustrazione è la </a:t>
            </a:r>
            <a:r>
              <a:rPr lang="it-IT" sz="2400" u="sng" dirty="0">
                <a:solidFill>
                  <a:schemeClr val="accent2">
                    <a:lumMod val="50000"/>
                  </a:schemeClr>
                </a:solidFill>
                <a:latin typeface="Georgia" panose="02040502050405020303" pitchFamily="18" charset="0"/>
              </a:rPr>
              <a:t>risoluzione</a:t>
            </a:r>
            <a:r>
              <a:rPr lang="it-IT" sz="2400" dirty="0">
                <a:solidFill>
                  <a:schemeClr val="accent2">
                    <a:lumMod val="50000"/>
                  </a:schemeClr>
                </a:solidFill>
                <a:latin typeface="Georgia" panose="02040502050405020303" pitchFamily="18" charset="0"/>
              </a:rPr>
              <a:t>, ossia il diritto a ricorrere dal giudice affinché questi sciolga il contratto.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9" name="CasellaDiTesto 8"/>
          <p:cNvSpPr txBox="1"/>
          <p:nvPr/>
        </p:nvSpPr>
        <p:spPr>
          <a:xfrm>
            <a:off x="392521" y="5379117"/>
            <a:ext cx="10425900"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1372, C.C.: “1.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forza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sciolto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mutuo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consenso</a:t>
            </a:r>
            <a:r>
              <a:rPr lang="en-US" sz="2000" dirty="0">
                <a:solidFill>
                  <a:srgbClr val="002060"/>
                </a:solidFill>
                <a:latin typeface="Georgia" charset="0"/>
                <a:ea typeface="Georgia" charset="0"/>
                <a:cs typeface="Georgia" charset="0"/>
              </a:rPr>
              <a:t> o per cause </a:t>
            </a:r>
            <a:r>
              <a:rPr lang="en-US" sz="2000" dirty="0" err="1">
                <a:solidFill>
                  <a:srgbClr val="002060"/>
                </a:solidFill>
                <a:latin typeface="Georgia" charset="0"/>
                <a:ea typeface="Georgia" charset="0"/>
                <a:cs typeface="Georgia" charset="0"/>
              </a:rPr>
              <a:t>ammesse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32170194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0984039"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La risoluzione non deve essere confusa con il </a:t>
            </a:r>
            <a:r>
              <a:rPr lang="it-IT" sz="2400" u="sng" dirty="0">
                <a:solidFill>
                  <a:schemeClr val="accent2">
                    <a:lumMod val="50000"/>
                  </a:schemeClr>
                </a:solidFill>
                <a:latin typeface="Georgia" panose="02040502050405020303" pitchFamily="18" charset="0"/>
              </a:rPr>
              <a:t>recesso</a:t>
            </a:r>
            <a:r>
              <a:rPr lang="it-IT" sz="2400" dirty="0">
                <a:solidFill>
                  <a:schemeClr val="accent2">
                    <a:lumMod val="50000"/>
                  </a:schemeClr>
                </a:solidFill>
                <a:latin typeface="Georgia" panose="02040502050405020303" pitchFamily="18" charset="0"/>
              </a:rPr>
              <a:t>, che è il diritto potestativo di una parte di uscire dal contratto, stabilito dalle parti </a:t>
            </a:r>
            <a:r>
              <a:rPr lang="it-IT" sz="2400">
                <a:solidFill>
                  <a:schemeClr val="accent2">
                    <a:lumMod val="50000"/>
                  </a:schemeClr>
                </a:solidFill>
                <a:latin typeface="Georgia" panose="02040502050405020303" pitchFamily="18" charset="0"/>
              </a:rPr>
              <a:t>o dalla legge. </a:t>
            </a:r>
            <a:endParaRPr lang="it-IT" sz="2400" dirty="0">
              <a:solidFill>
                <a:schemeClr val="accent2">
                  <a:lumMod val="50000"/>
                </a:schemeClr>
              </a:solidFill>
              <a:latin typeface="Georgia" panose="02040502050405020303" pitchFamily="18" charset="0"/>
            </a:endParaRPr>
          </a:p>
        </p:txBody>
      </p:sp>
      <p:sp>
        <p:nvSpPr>
          <p:cNvPr id="9" name="CasellaDiTesto 8"/>
          <p:cNvSpPr txBox="1"/>
          <p:nvPr/>
        </p:nvSpPr>
        <p:spPr>
          <a:xfrm>
            <a:off x="392518" y="2279657"/>
            <a:ext cx="11423427" cy="1938992"/>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1373, C.C.: “1. Se a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attribuita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facoltà</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recedere</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tale </a:t>
            </a:r>
            <a:r>
              <a:rPr lang="en-US" sz="2000" dirty="0" err="1">
                <a:solidFill>
                  <a:srgbClr val="002060"/>
                </a:solidFill>
                <a:latin typeface="Georgia" charset="0"/>
                <a:ea typeface="Georgia" charset="0"/>
                <a:cs typeface="Georgia" charset="0"/>
              </a:rPr>
              <a:t>facoltà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esercitata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finché</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abbia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avuto</a:t>
            </a:r>
            <a:r>
              <a:rPr lang="en-US" sz="2000" dirty="0">
                <a:solidFill>
                  <a:srgbClr val="002060"/>
                </a:solidFill>
                <a:latin typeface="Georgia" charset="0"/>
                <a:ea typeface="Georgia" charset="0"/>
                <a:cs typeface="Georgia" charset="0"/>
              </a:rPr>
              <a:t> un principio di </a:t>
            </a:r>
            <a:r>
              <a:rPr lang="en-US" sz="2000" dirty="0" err="1">
                <a:solidFill>
                  <a:srgbClr val="002060"/>
                </a:solidFill>
                <a:latin typeface="Georgia" charset="0"/>
                <a:ea typeface="Georgia" charset="0"/>
                <a:cs typeface="Georgia" charset="0"/>
              </a:rPr>
              <a:t>esecuzione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esecuzione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continuata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periodica</a:t>
            </a:r>
            <a:r>
              <a:rPr lang="en-US" sz="2000" dirty="0">
                <a:solidFill>
                  <a:srgbClr val="002060"/>
                </a:solidFill>
                <a:latin typeface="Georgia" charset="0"/>
                <a:ea typeface="Georgia" charset="0"/>
                <a:cs typeface="Georgia" charset="0"/>
              </a:rPr>
              <a:t>, tale </a:t>
            </a:r>
            <a:r>
              <a:rPr lang="en-US" sz="2000" dirty="0" err="1">
                <a:solidFill>
                  <a:srgbClr val="002060"/>
                </a:solidFill>
                <a:latin typeface="Georgia" charset="0"/>
                <a:ea typeface="Georgia" charset="0"/>
                <a:cs typeface="Georgia" charset="0"/>
              </a:rPr>
              <a:t>facoltà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esercitata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successivamente</a:t>
            </a:r>
            <a:r>
              <a:rPr lang="en-US" sz="2000" dirty="0">
                <a:solidFill>
                  <a:srgbClr val="002060"/>
                </a:solidFill>
                <a:latin typeface="Georgia" charset="0"/>
                <a:ea typeface="Georgia" charset="0"/>
                <a:cs typeface="Georgia" charset="0"/>
              </a:rPr>
              <a:t>, ma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recesso</a:t>
            </a:r>
            <a:r>
              <a:rPr lang="en-US" sz="2000" dirty="0">
                <a:solidFill>
                  <a:srgbClr val="002060"/>
                </a:solidFill>
                <a:latin typeface="Georgia" charset="0"/>
                <a:ea typeface="Georgia" charset="0"/>
                <a:cs typeface="Georgia" charset="0"/>
              </a:rPr>
              <a:t> non ha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per le </a:t>
            </a:r>
            <a:r>
              <a:rPr lang="en-US" sz="2000" dirty="0" err="1">
                <a:solidFill>
                  <a:srgbClr val="002060"/>
                </a:solidFill>
                <a:latin typeface="Georgia" charset="0"/>
                <a:ea typeface="Georgia" charset="0"/>
                <a:cs typeface="Georgia" charset="0"/>
              </a:rPr>
              <a:t>prestazioni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eseguite</a:t>
            </a:r>
            <a:r>
              <a:rPr lang="en-US" sz="2000" dirty="0">
                <a:solidFill>
                  <a:srgbClr val="002060"/>
                </a:solidFill>
                <a:latin typeface="Georgia" charset="0"/>
                <a:ea typeface="Georgia" charset="0"/>
                <a:cs typeface="Georgia" charset="0"/>
              </a:rPr>
              <a:t> o in </a:t>
            </a:r>
            <a:r>
              <a:rPr lang="en-US" sz="2000" dirty="0" err="1">
                <a:solidFill>
                  <a:srgbClr val="002060"/>
                </a:solidFill>
                <a:latin typeface="Georgia" charset="0"/>
                <a:ea typeface="Georgia" charset="0"/>
                <a:cs typeface="Georgia" charset="0"/>
              </a:rPr>
              <a:t>corso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esecuzione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3. </a:t>
            </a:r>
            <a:r>
              <a:rPr lang="en-US" sz="2000" dirty="0" err="1">
                <a:solidFill>
                  <a:srgbClr val="002060"/>
                </a:solidFill>
                <a:latin typeface="Georgia" charset="0"/>
                <a:ea typeface="Georgia" charset="0"/>
                <a:cs typeface="Georgia" charset="0"/>
              </a:rPr>
              <a:t>Qualora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stipulata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corrispettivo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recesso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questo</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eseguita</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17" y="4273830"/>
            <a:ext cx="11423427"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52, </a:t>
            </a:r>
            <a:r>
              <a:rPr lang="en-US" sz="2000" dirty="0" err="1">
                <a:solidFill>
                  <a:srgbClr val="002060"/>
                </a:solidFill>
                <a:latin typeface="Georgia" charset="0"/>
                <a:ea typeface="Georgia" charset="0"/>
                <a:cs typeface="Georgia" charset="0"/>
              </a:rPr>
              <a:t>Codice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consumo</a:t>
            </a:r>
            <a:r>
              <a:rPr lang="en-US" sz="2000" dirty="0">
                <a:solidFill>
                  <a:srgbClr val="002060"/>
                </a:solidFill>
                <a:latin typeface="Georgia" charset="0"/>
                <a:ea typeface="Georgia" charset="0"/>
                <a:cs typeface="Georgia" charset="0"/>
              </a:rPr>
              <a:t>: “1.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consumatore</a:t>
            </a:r>
            <a:r>
              <a:rPr lang="en-US" sz="2000" dirty="0">
                <a:solidFill>
                  <a:srgbClr val="002060"/>
                </a:solidFill>
                <a:latin typeface="Georgia" charset="0"/>
                <a:ea typeface="Georgia" charset="0"/>
                <a:cs typeface="Georgia" charset="0"/>
              </a:rPr>
              <a:t> dispone di un </a:t>
            </a:r>
            <a:r>
              <a:rPr lang="en-US" sz="2000" dirty="0" err="1">
                <a:solidFill>
                  <a:srgbClr val="002060"/>
                </a:solidFill>
                <a:latin typeface="Georgia" charset="0"/>
                <a:ea typeface="Georgia" charset="0"/>
                <a:cs typeface="Georgia" charset="0"/>
              </a:rPr>
              <a:t>periodo</a:t>
            </a:r>
            <a:r>
              <a:rPr lang="en-US" sz="2000" dirty="0">
                <a:solidFill>
                  <a:srgbClr val="002060"/>
                </a:solidFill>
                <a:latin typeface="Georgia" charset="0"/>
                <a:ea typeface="Georgia" charset="0"/>
                <a:cs typeface="Georgia" charset="0"/>
              </a:rPr>
              <a:t> di 14 </a:t>
            </a:r>
            <a:r>
              <a:rPr lang="en-US" sz="2000" dirty="0" err="1">
                <a:solidFill>
                  <a:srgbClr val="002060"/>
                </a:solidFill>
                <a:latin typeface="Georgia" charset="0"/>
                <a:ea typeface="Georgia" charset="0"/>
                <a:cs typeface="Georgia" charset="0"/>
              </a:rPr>
              <a:t>giorni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recedere</a:t>
            </a:r>
            <a:r>
              <a:rPr lang="en-US" sz="2000" dirty="0">
                <a:solidFill>
                  <a:srgbClr val="002060"/>
                </a:solidFill>
                <a:latin typeface="Georgia" charset="0"/>
                <a:ea typeface="Georgia" charset="0"/>
                <a:cs typeface="Georgia" charset="0"/>
              </a:rPr>
              <a:t> da un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distanza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negoziato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fuori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locali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commerciali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senza</a:t>
            </a:r>
            <a:r>
              <a:rPr lang="en-US" sz="2000" dirty="0">
                <a:solidFill>
                  <a:srgbClr val="002060"/>
                </a:solidFill>
                <a:latin typeface="Georgia" charset="0"/>
                <a:ea typeface="Georgia" charset="0"/>
                <a:cs typeface="Georgia" charset="0"/>
              </a:rPr>
              <a:t> dover </a:t>
            </a:r>
            <a:r>
              <a:rPr lang="en-US" sz="2000" dirty="0" err="1">
                <a:solidFill>
                  <a:srgbClr val="002060"/>
                </a:solidFill>
                <a:latin typeface="Georgia" charset="0"/>
                <a:ea typeface="Georgia" charset="0"/>
                <a:cs typeface="Georgia" charset="0"/>
              </a:rPr>
              <a:t>fornire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alcuna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motivazione</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16" y="5344674"/>
            <a:ext cx="11423427"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1671, C.C.: “Il </a:t>
            </a:r>
            <a:r>
              <a:rPr lang="en-US" sz="2000" dirty="0" err="1">
                <a:solidFill>
                  <a:srgbClr val="002060"/>
                </a:solidFill>
                <a:latin typeface="Georgia" charset="0"/>
                <a:ea typeface="Georgia" charset="0"/>
                <a:cs typeface="Georgia" charset="0"/>
              </a:rPr>
              <a:t>committente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recedere</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se è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iniziata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l’esecuzione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dell’opera</a:t>
            </a:r>
            <a:r>
              <a:rPr lang="en-US" sz="2000" dirty="0">
                <a:solidFill>
                  <a:srgbClr val="002060"/>
                </a:solidFill>
                <a:latin typeface="Georgia" charset="0"/>
                <a:ea typeface="Georgia" charset="0"/>
                <a:cs typeface="Georgia" charset="0"/>
              </a:rPr>
              <a:t> o la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servizio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purché</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tenga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indenne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l’appaltatore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spese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sostenute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lavori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eseguiti</a:t>
            </a:r>
            <a:r>
              <a:rPr lang="en-US" sz="2000" dirty="0">
                <a:solidFill>
                  <a:srgbClr val="002060"/>
                </a:solidFill>
                <a:latin typeface="Georgia" charset="0"/>
                <a:ea typeface="Georgia" charset="0"/>
                <a:cs typeface="Georgia" charset="0"/>
              </a:rPr>
              <a:t> e del </a:t>
            </a:r>
            <a:r>
              <a:rPr lang="en-US" sz="2000" dirty="0" err="1">
                <a:solidFill>
                  <a:srgbClr val="002060"/>
                </a:solidFill>
                <a:latin typeface="Georgia" charset="0"/>
                <a:ea typeface="Georgia" charset="0"/>
                <a:cs typeface="Georgia" charset="0"/>
              </a:rPr>
              <a:t>mancato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guadagno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7369462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9725254"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Al di fuori dai casi in cui il contratto o la legge consente alle parti di recedere dal contratto, e al di fuori delle ipotesi in cui siano le parti stesse ad accordarsi per porre fine a un contratto (è il </a:t>
            </a:r>
            <a:r>
              <a:rPr lang="it-IT" sz="2400" u="sng" dirty="0">
                <a:solidFill>
                  <a:schemeClr val="accent2">
                    <a:lumMod val="50000"/>
                  </a:schemeClr>
                </a:solidFill>
                <a:latin typeface="Georgia" panose="02040502050405020303" pitchFamily="18" charset="0"/>
              </a:rPr>
              <a:t>mutuo dissenso</a:t>
            </a:r>
            <a:r>
              <a:rPr lang="it-IT" sz="2400" dirty="0">
                <a:solidFill>
                  <a:schemeClr val="accent2">
                    <a:lumMod val="50000"/>
                  </a:schemeClr>
                </a:solidFill>
                <a:latin typeface="Georgia" panose="02040502050405020303" pitchFamily="18" charset="0"/>
              </a:rPr>
              <a:t> di cui all’art. 1372(2) C.C.), l’unico modo per sciogliere un contratto valido è chiederne al giudice la risoluzione.</a:t>
            </a:r>
          </a:p>
          <a:p>
            <a:pPr algn="l">
              <a:spcBef>
                <a:spcPts val="600"/>
              </a:spcBef>
              <a:spcAft>
                <a:spcPts val="600"/>
              </a:spcAft>
            </a:pPr>
            <a:r>
              <a:rPr lang="it-IT" sz="2400" dirty="0">
                <a:solidFill>
                  <a:schemeClr val="accent2">
                    <a:lumMod val="50000"/>
                  </a:schemeClr>
                </a:solidFill>
                <a:latin typeface="Georgia" panose="02040502050405020303" pitchFamily="18" charset="0"/>
              </a:rPr>
              <a:t>I casi in cui è possibile chiedere la risoluzione del contratto sono tre:</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inadempimento e inesatto adempimento (incluso il ritardo) del debitore</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impossibilità sopravvenuta della prestazione</a:t>
            </a:r>
          </a:p>
          <a:p>
            <a:pPr marL="342900" indent="-342900" algn="l">
              <a:spcBef>
                <a:spcPts val="0"/>
              </a:spcBef>
              <a:buFont typeface="Arial" charset="0"/>
              <a:buChar char="•"/>
            </a:pPr>
            <a:r>
              <a:rPr lang="it-IT" sz="2400" dirty="0">
                <a:solidFill>
                  <a:schemeClr val="accent2">
                    <a:lumMod val="50000"/>
                  </a:schemeClr>
                </a:solidFill>
                <a:latin typeface="Georgia" panose="02040502050405020303" pitchFamily="18" charset="0"/>
              </a:rPr>
              <a:t>eccessiva onerosità sopravvenuta.</a:t>
            </a:r>
          </a:p>
        </p:txBody>
      </p:sp>
    </p:spTree>
    <p:extLst>
      <p:ext uri="{BB962C8B-B14F-4D97-AF65-F5344CB8AC3E}">
        <p14:creationId xmlns:p14="http://schemas.microsoft.com/office/powerpoint/2010/main" val="7560730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0687155"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Risoluzione per inadempimento</a:t>
            </a:r>
          </a:p>
          <a:p>
            <a:pPr algn="l">
              <a:spcBef>
                <a:spcPts val="600"/>
              </a:spcBef>
              <a:spcAft>
                <a:spcPts val="600"/>
              </a:spcAft>
            </a:pPr>
            <a:r>
              <a:rPr lang="it-IT" sz="2400" dirty="0">
                <a:solidFill>
                  <a:schemeClr val="accent2">
                    <a:lumMod val="50000"/>
                  </a:schemeClr>
                </a:solidFill>
                <a:latin typeface="Georgia" panose="02040502050405020303" pitchFamily="18" charset="0"/>
              </a:rPr>
              <a:t>Il debitore è tenuto a eseguire esattamente la prestazione dovuta. Al fine di salvaguardare l’interesse del creditore all’adempimento, il legislatore offre a quest’ultimo due rimedi preventivi, volti ad assicurare l’esatto adempimento.</a:t>
            </a:r>
          </a:p>
        </p:txBody>
      </p:sp>
      <p:sp>
        <p:nvSpPr>
          <p:cNvPr id="4" name="CasellaDiTesto 3"/>
          <p:cNvSpPr txBox="1"/>
          <p:nvPr/>
        </p:nvSpPr>
        <p:spPr>
          <a:xfrm>
            <a:off x="392520" y="3184888"/>
            <a:ext cx="11292799" cy="1938992"/>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1460, C.C.: “1.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prestazioni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corrispettive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ciascuno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rifiutarsi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adempiere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obbligazione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l’altro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adempie</a:t>
            </a:r>
            <a:r>
              <a:rPr lang="en-US" sz="2000" dirty="0">
                <a:solidFill>
                  <a:srgbClr val="002060"/>
                </a:solidFill>
                <a:latin typeface="Georgia" charset="0"/>
                <a:ea typeface="Georgia" charset="0"/>
                <a:cs typeface="Georgia" charset="0"/>
              </a:rPr>
              <a:t> o non </a:t>
            </a:r>
            <a:r>
              <a:rPr lang="en-US" sz="2000" dirty="0" err="1">
                <a:solidFill>
                  <a:srgbClr val="002060"/>
                </a:solidFill>
                <a:latin typeface="Georgia" charset="0"/>
                <a:ea typeface="Georgia" charset="0"/>
                <a:cs typeface="Georgia" charset="0"/>
              </a:rPr>
              <a:t>offre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adempiere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contemporaneamente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propria</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termini </a:t>
            </a:r>
            <a:r>
              <a:rPr lang="en-US" sz="2000" dirty="0" err="1">
                <a:solidFill>
                  <a:srgbClr val="002060"/>
                </a:solidFill>
                <a:latin typeface="Georgia" charset="0"/>
                <a:ea typeface="Georgia" charset="0"/>
                <a:cs typeface="Georgia" charset="0"/>
              </a:rPr>
              <a:t>diversi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l’adempimento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risultino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natura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a:t>
            </a:r>
            <a:r>
              <a:rPr lang="en-US" sz="2000" dirty="0" err="1">
                <a:solidFill>
                  <a:srgbClr val="002060"/>
                </a:solidFill>
                <a:latin typeface="Georgia" charset="0"/>
                <a:ea typeface="Georgia" charset="0"/>
                <a:cs typeface="Georgia" charset="0"/>
              </a:rPr>
              <a:t>Tuttavia</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rifiutarsi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l’esecuzione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avuto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riguardo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circostanze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rifiuto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contrario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buona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fede</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404394" y="5211057"/>
            <a:ext cx="11292800"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1461, C.C.: “</a:t>
            </a:r>
            <a:r>
              <a:rPr lang="en-US" sz="2000" dirty="0" err="1">
                <a:solidFill>
                  <a:srgbClr val="002060"/>
                </a:solidFill>
                <a:latin typeface="Georgia" charset="0"/>
                <a:ea typeface="Georgia" charset="0"/>
                <a:cs typeface="Georgia" charset="0"/>
              </a:rPr>
              <a:t>Ciascun</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sospendere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l’esecuzione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lui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dovuta</a:t>
            </a:r>
            <a:r>
              <a:rPr lang="en-US" sz="2000" dirty="0">
                <a:solidFill>
                  <a:srgbClr val="002060"/>
                </a:solidFill>
                <a:latin typeface="Georgia" charset="0"/>
                <a:ea typeface="Georgia" charset="0"/>
                <a:cs typeface="Georgia" charset="0"/>
              </a:rPr>
              <a:t>, se le </a:t>
            </a:r>
            <a:r>
              <a:rPr lang="en-US" sz="2000" dirty="0" err="1">
                <a:solidFill>
                  <a:srgbClr val="002060"/>
                </a:solidFill>
                <a:latin typeface="Georgia" charset="0"/>
                <a:ea typeface="Georgia" charset="0"/>
                <a:cs typeface="Georgia" charset="0"/>
              </a:rPr>
              <a:t>condizioni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patrimoniali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dell’altro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divenute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tali</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porre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evidente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pericolo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conseguimento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controprestazione</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idonea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garanzia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56919017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0687155"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Se, nonostante tutto, il debitore non adempie, la parte adempiente può agire in giudizio per domandare o l’adempimento o la risoluzione del contratto – salvo in ogni caso il suo diritto al risarcimento del danno</a:t>
            </a:r>
          </a:p>
        </p:txBody>
      </p:sp>
      <p:sp>
        <p:nvSpPr>
          <p:cNvPr id="4" name="CasellaDiTesto 3"/>
          <p:cNvSpPr txBox="1"/>
          <p:nvPr/>
        </p:nvSpPr>
        <p:spPr>
          <a:xfrm>
            <a:off x="392519" y="2636092"/>
            <a:ext cx="11031543" cy="2554545"/>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1453, C.C.: “1.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prestazioni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corrispettive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contraenti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adempie</a:t>
            </a:r>
            <a:r>
              <a:rPr lang="en-US" sz="2000" dirty="0">
                <a:solidFill>
                  <a:srgbClr val="002060"/>
                </a:solidFill>
                <a:latin typeface="Georgia" charset="0"/>
                <a:ea typeface="Georgia" charset="0"/>
                <a:cs typeface="Georgia" charset="0"/>
              </a:rPr>
              <a:t> le sue </a:t>
            </a:r>
            <a:r>
              <a:rPr lang="en-US" sz="2000" dirty="0" err="1">
                <a:solidFill>
                  <a:srgbClr val="002060"/>
                </a:solidFill>
                <a:latin typeface="Georgia" charset="0"/>
                <a:ea typeface="Georgia" charset="0"/>
                <a:cs typeface="Georgia" charset="0"/>
              </a:rPr>
              <a:t>obbligazioni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l’altro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sua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scelta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chiedere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l'adempimento</a:t>
            </a:r>
            <a:r>
              <a:rPr lang="en-US" sz="2000" dirty="0">
                <a:solidFill>
                  <a:srgbClr val="002060"/>
                </a:solidFill>
                <a:latin typeface="Georgia" charset="0"/>
                <a:ea typeface="Georgia" charset="0"/>
                <a:cs typeface="Georgia" charset="0"/>
              </a:rPr>
              <a:t> o la </a:t>
            </a:r>
            <a:r>
              <a:rPr lang="en-US" sz="2000" dirty="0" err="1">
                <a:solidFill>
                  <a:srgbClr val="002060"/>
                </a:solidFill>
                <a:latin typeface="Georgia" charset="0"/>
                <a:ea typeface="Georgia" charset="0"/>
                <a:cs typeface="Georgia" charset="0"/>
              </a:rPr>
              <a:t>risoluzione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salvo, in </a:t>
            </a:r>
            <a:r>
              <a:rPr lang="en-US" sz="2000" dirty="0" err="1">
                <a:solidFill>
                  <a:srgbClr val="002060"/>
                </a:solidFill>
                <a:latin typeface="Georgia" charset="0"/>
                <a:ea typeface="Georgia" charset="0"/>
                <a:cs typeface="Georgia" charset="0"/>
              </a:rPr>
              <a:t>ogni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a:t>
            </a:r>
          </a:p>
          <a:p>
            <a:r>
              <a:rPr lang="en-US" sz="2000" dirty="0">
                <a:solidFill>
                  <a:srgbClr val="002060"/>
                </a:solidFill>
                <a:latin typeface="Georgia" charset="0"/>
                <a:ea typeface="Georgia" charset="0"/>
                <a:cs typeface="Georgia" charset="0"/>
              </a:rPr>
              <a:t>2. La </a:t>
            </a:r>
            <a:r>
              <a:rPr lang="en-US" sz="2000" dirty="0" err="1">
                <a:solidFill>
                  <a:srgbClr val="002060"/>
                </a:solidFill>
                <a:latin typeface="Georgia" charset="0"/>
                <a:ea typeface="Georgia" charset="0"/>
                <a:cs typeface="Georgia" charset="0"/>
              </a:rPr>
              <a:t>risoluzione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giudizio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promosso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ottenere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l’adempimento</a:t>
            </a:r>
            <a:r>
              <a:rPr lang="en-US" sz="2000" dirty="0">
                <a:solidFill>
                  <a:srgbClr val="002060"/>
                </a:solidFill>
                <a:latin typeface="Georgia" charset="0"/>
                <a:ea typeface="Georgia" charset="0"/>
                <a:cs typeface="Georgia" charset="0"/>
              </a:rPr>
              <a:t>; ma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chiedersi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l’adempimento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domandata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risoluzione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3.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data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risoluzione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l’inadempiente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più</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adempiere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propria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obbligazione</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19" y="5294185"/>
            <a:ext cx="11031543"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1455, C.C.: “Il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risolvere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l’inadempimento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scarsa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importanza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avuto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riguardo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all'interesse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dell’altra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32669646"/>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0936537"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In presenza dei presupposti per la risoluzione, il giudice pronuncia una sentenza costitutiva di risoluzione del contratto. </a:t>
            </a:r>
          </a:p>
          <a:p>
            <a:pPr algn="l">
              <a:spcBef>
                <a:spcPts val="600"/>
              </a:spcBef>
              <a:spcAft>
                <a:spcPts val="600"/>
              </a:spcAft>
            </a:pPr>
            <a:r>
              <a:rPr lang="it-IT" sz="2400" dirty="0">
                <a:solidFill>
                  <a:schemeClr val="accent2">
                    <a:lumMod val="50000"/>
                  </a:schemeClr>
                </a:solidFill>
                <a:latin typeface="Georgia" panose="02040502050405020303" pitchFamily="18" charset="0"/>
              </a:rPr>
              <a:t>La sentenza scioglie il contratto ex </a:t>
            </a:r>
            <a:r>
              <a:rPr lang="it-IT" sz="2400" dirty="0" err="1">
                <a:solidFill>
                  <a:schemeClr val="accent2">
                    <a:lumMod val="50000"/>
                  </a:schemeClr>
                </a:solidFill>
                <a:latin typeface="Georgia" panose="02040502050405020303" pitchFamily="18" charset="0"/>
              </a:rPr>
              <a:t>tunc</a:t>
            </a:r>
            <a:r>
              <a:rPr lang="it-IT" sz="2400" dirty="0">
                <a:solidFill>
                  <a:schemeClr val="accent2">
                    <a:lumMod val="50000"/>
                  </a:schemeClr>
                </a:solidFill>
                <a:latin typeface="Georgia" panose="02040502050405020303" pitchFamily="18" charset="0"/>
              </a:rPr>
              <a:t>, ossia ha effetto retroattivo fra le parti, che devono procedere alla restituzione di quanto eventualmente consegnato/prestato/versato. Fanno eccezione i contratti di durata, la cui risoluzione ha efficacia ex </a:t>
            </a:r>
            <a:r>
              <a:rPr lang="it-IT" sz="2400" dirty="0" err="1">
                <a:solidFill>
                  <a:schemeClr val="accent2">
                    <a:lumMod val="50000"/>
                  </a:schemeClr>
                </a:solidFill>
                <a:latin typeface="Georgia" panose="02040502050405020303" pitchFamily="18" charset="0"/>
              </a:rPr>
              <a:t>nunc</a:t>
            </a:r>
            <a:r>
              <a:rPr lang="it-IT" sz="2400" dirty="0">
                <a:solidFill>
                  <a:schemeClr val="accent2">
                    <a:lumMod val="50000"/>
                  </a:schemeClr>
                </a:solidFill>
                <a:latin typeface="Georgia" panose="02040502050405020303" pitchFamily="18" charset="0"/>
              </a:rPr>
              <a:t> e lascia salve le prestazioni già eseguite.</a:t>
            </a:r>
          </a:p>
          <a:p>
            <a:pPr algn="l">
              <a:spcBef>
                <a:spcPts val="600"/>
              </a:spcBef>
              <a:spcAft>
                <a:spcPts val="600"/>
              </a:spcAft>
            </a:pPr>
            <a:r>
              <a:rPr lang="it-IT" sz="2400" dirty="0">
                <a:solidFill>
                  <a:schemeClr val="accent2">
                    <a:lumMod val="50000"/>
                  </a:schemeClr>
                </a:solidFill>
                <a:latin typeface="Georgia" panose="02040502050405020303" pitchFamily="18" charset="0"/>
              </a:rPr>
              <a:t>La risoluzione, in ogni caso, non pregiudica i diritti dei terzi – salve le regole sulla priorità della trascrizione della domanda di risoluzione</a:t>
            </a:r>
          </a:p>
        </p:txBody>
      </p:sp>
      <p:sp>
        <p:nvSpPr>
          <p:cNvPr id="4" name="CasellaDiTesto 3"/>
          <p:cNvSpPr txBox="1"/>
          <p:nvPr/>
        </p:nvSpPr>
        <p:spPr>
          <a:xfrm>
            <a:off x="392521" y="4778514"/>
            <a:ext cx="11031543" cy="163121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1458, C.C.: “1. La </a:t>
            </a:r>
            <a:r>
              <a:rPr lang="en-US" sz="2000" dirty="0" err="1">
                <a:solidFill>
                  <a:srgbClr val="002060"/>
                </a:solidFill>
                <a:latin typeface="Georgia" charset="0"/>
                <a:ea typeface="Georgia" charset="0"/>
                <a:cs typeface="Georgia" charset="0"/>
              </a:rPr>
              <a:t>risoluzione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inadempimento</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retroattivo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ad </a:t>
            </a:r>
            <a:r>
              <a:rPr lang="en-US" sz="2000" dirty="0" err="1">
                <a:solidFill>
                  <a:srgbClr val="002060"/>
                </a:solidFill>
                <a:latin typeface="Georgia" charset="0"/>
                <a:ea typeface="Georgia" charset="0"/>
                <a:cs typeface="Georgia" charset="0"/>
              </a:rPr>
              <a:t>esecuzione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continuata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periodica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riguardo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l’effetto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risoluzione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estende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eseguite</a:t>
            </a:r>
            <a:r>
              <a:rPr lang="en-US" sz="2000" dirty="0">
                <a:solidFill>
                  <a:srgbClr val="002060"/>
                </a:solidFill>
                <a:latin typeface="Georgia" charset="0"/>
                <a:ea typeface="Georgia" charset="0"/>
                <a:cs typeface="Georgia" charset="0"/>
              </a:rPr>
              <a:t>. </a:t>
            </a:r>
          </a:p>
          <a:p>
            <a:r>
              <a:rPr lang="en-US" sz="2000" dirty="0">
                <a:solidFill>
                  <a:srgbClr val="002060"/>
                </a:solidFill>
                <a:latin typeface="Georgia" charset="0"/>
                <a:ea typeface="Georgia" charset="0"/>
                <a:cs typeface="Georgia" charset="0"/>
              </a:rPr>
              <a:t>2. La </a:t>
            </a:r>
            <a:r>
              <a:rPr lang="en-US" sz="2000" dirty="0" err="1">
                <a:solidFill>
                  <a:srgbClr val="002060"/>
                </a:solidFill>
                <a:latin typeface="Georgia" charset="0"/>
                <a:ea typeface="Georgia" charset="0"/>
                <a:cs typeface="Georgia" charset="0"/>
              </a:rPr>
              <a:t>risoluzione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anche</a:t>
            </a:r>
            <a:r>
              <a:rPr lang="en-US" sz="2000" dirty="0">
                <a:solidFill>
                  <a:srgbClr val="002060"/>
                </a:solidFill>
                <a:latin typeface="Georgia" charset="0"/>
                <a:ea typeface="Georgia" charset="0"/>
                <a:cs typeface="Georgia" charset="0"/>
              </a:rPr>
              <a:t> se è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espressamente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pattuita</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pregiudica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acquistati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terzi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salvi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domanda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risoluzione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69071473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Patologia</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successiva</a:t>
            </a:r>
            <a:r>
              <a:rPr lang="en-US" sz="2200" dirty="0">
                <a:solidFill>
                  <a:schemeClr val="accent2">
                    <a:lumMod val="50000"/>
                  </a:schemeClr>
                </a:solidFill>
                <a:latin typeface="Georgia" charset="0"/>
                <a:ea typeface="Georgia" charset="0"/>
                <a:cs typeface="Georgia" charset="0"/>
              </a:rPr>
              <a:t> del </a:t>
            </a:r>
            <a:r>
              <a:rPr lang="en-US" sz="2200" dirty="0" err="1">
                <a:solidFill>
                  <a:schemeClr val="accent2">
                    <a:lumMod val="50000"/>
                  </a:schemeClr>
                </a:solidFill>
                <a:latin typeface="Georgia" charset="0"/>
                <a:ea typeface="Georgia" charset="0"/>
                <a:cs typeface="Georgia" charset="0"/>
              </a:rPr>
              <a:t>contratto</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425898" cy="472209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Di regola, per risolvere un contratto, è necessaria una sentenza del giudice. </a:t>
            </a:r>
          </a:p>
          <a:p>
            <a:pPr algn="l">
              <a:spcBef>
                <a:spcPts val="600"/>
              </a:spcBef>
              <a:spcAft>
                <a:spcPts val="600"/>
              </a:spcAft>
            </a:pPr>
            <a:r>
              <a:rPr lang="it-IT" sz="2400" dirty="0">
                <a:solidFill>
                  <a:schemeClr val="accent2">
                    <a:lumMod val="50000"/>
                  </a:schemeClr>
                </a:solidFill>
                <a:latin typeface="Georgia" panose="02040502050405020303" pitchFamily="18" charset="0"/>
              </a:rPr>
              <a:t>Tuttavia, il codice prevede tre ipotesi particolari in cui le parti possono far sì che la risoluzione operi di diritto, ossia senza l’intervento del giudice. Si tratta dei casi in cui: </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le parti hanno pattuito nel contratto una clausola risolutiva espressa;</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il termine per l’adempimento era essenziale;</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il creditore invia al debitore inadempiente una diffida ad adempiere.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693455917"/>
      </p:ext>
    </p:extLst>
  </p:cSld>
  <p:clrMapOvr>
    <a:masterClrMapping/>
  </p:clrMapOvr>
  <p:timing>
    <p:tnLst>
      <p:par>
        <p:cTn id="1" dur="indefinite" restart="never" nodeType="tmRoot"/>
      </p:par>
    </p:tnLst>
  </p:timing>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13999</TotalTime>
  <Words>14588</Words>
  <Application>Microsoft Macintosh PowerPoint</Application>
  <PresentationFormat>Widescreen</PresentationFormat>
  <Paragraphs>879</Paragraphs>
  <Slides>110</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110</vt:i4>
      </vt:variant>
    </vt:vector>
  </HeadingPairs>
  <TitlesOfParts>
    <vt:vector size="117" baseType="lpstr">
      <vt:lpstr>Calibri</vt:lpstr>
      <vt:lpstr>Georgia</vt:lpstr>
      <vt:lpstr>Mangal</vt:lpstr>
      <vt:lpstr>Trebuchet MS</vt:lpstr>
      <vt:lpstr>Wingdings 3</vt:lpstr>
      <vt:lpstr>Arial</vt:lpstr>
      <vt:lpstr>Sfaccettatura</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20th General Meeting The Common Core of European Private Law project</dc:title>
  <dc:creator>M</dc:creator>
  <cp:lastModifiedBy>M</cp:lastModifiedBy>
  <cp:revision>263</cp:revision>
  <dcterms:created xsi:type="dcterms:W3CDTF">2014-11-07T15:18:57Z</dcterms:created>
  <dcterms:modified xsi:type="dcterms:W3CDTF">2020-11-19T14:58:40Z</dcterms:modified>
</cp:coreProperties>
</file>