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8"/>
  </p:notesMasterIdLst>
  <p:sldIdLst>
    <p:sldId id="256" r:id="rId2"/>
    <p:sldId id="331" r:id="rId3"/>
    <p:sldId id="309" r:id="rId4"/>
    <p:sldId id="332" r:id="rId5"/>
    <p:sldId id="303" r:id="rId6"/>
    <p:sldId id="333" r:id="rId7"/>
    <p:sldId id="258" r:id="rId8"/>
    <p:sldId id="334" r:id="rId9"/>
    <p:sldId id="321" r:id="rId10"/>
    <p:sldId id="261" r:id="rId11"/>
    <p:sldId id="335" r:id="rId12"/>
    <p:sldId id="305" r:id="rId13"/>
    <p:sldId id="336" r:id="rId14"/>
    <p:sldId id="306" r:id="rId15"/>
    <p:sldId id="337" r:id="rId16"/>
    <p:sldId id="317" r:id="rId17"/>
    <p:sldId id="262" r:id="rId18"/>
    <p:sldId id="338" r:id="rId19"/>
    <p:sldId id="316" r:id="rId20"/>
    <p:sldId id="339" r:id="rId21"/>
    <p:sldId id="260" r:id="rId22"/>
    <p:sldId id="340" r:id="rId23"/>
    <p:sldId id="259" r:id="rId24"/>
    <p:sldId id="310" r:id="rId25"/>
    <p:sldId id="263" r:id="rId26"/>
    <p:sldId id="341" r:id="rId27"/>
    <p:sldId id="264" r:id="rId28"/>
    <p:sldId id="311" r:id="rId29"/>
    <p:sldId id="265" r:id="rId30"/>
    <p:sldId id="342" r:id="rId31"/>
    <p:sldId id="314" r:id="rId32"/>
    <p:sldId id="343" r:id="rId33"/>
    <p:sldId id="315" r:id="rId34"/>
    <p:sldId id="266" r:id="rId35"/>
    <p:sldId id="344" r:id="rId36"/>
    <p:sldId id="267" r:id="rId37"/>
    <p:sldId id="345" r:id="rId38"/>
    <p:sldId id="269" r:id="rId39"/>
    <p:sldId id="346" r:id="rId40"/>
    <p:sldId id="323" r:id="rId41"/>
    <p:sldId id="347" r:id="rId42"/>
    <p:sldId id="268" r:id="rId43"/>
    <p:sldId id="348" r:id="rId44"/>
    <p:sldId id="324" r:id="rId45"/>
    <p:sldId id="318" r:id="rId46"/>
    <p:sldId id="349" r:id="rId47"/>
    <p:sldId id="322" r:id="rId48"/>
    <p:sldId id="312" r:id="rId49"/>
    <p:sldId id="319" r:id="rId50"/>
    <p:sldId id="313" r:id="rId51"/>
    <p:sldId id="320" r:id="rId52"/>
    <p:sldId id="325" r:id="rId53"/>
    <p:sldId id="355" r:id="rId54"/>
    <p:sldId id="327" r:id="rId55"/>
    <p:sldId id="328" r:id="rId56"/>
    <p:sldId id="350" r:id="rId57"/>
    <p:sldId id="329" r:id="rId58"/>
    <p:sldId id="351" r:id="rId59"/>
    <p:sldId id="330" r:id="rId60"/>
    <p:sldId id="352" r:id="rId61"/>
    <p:sldId id="353" r:id="rId62"/>
    <p:sldId id="354" r:id="rId63"/>
    <p:sldId id="356" r:id="rId64"/>
    <p:sldId id="358" r:id="rId65"/>
    <p:sldId id="357" r:id="rId66"/>
    <p:sldId id="359" r:id="rId67"/>
  </p:sldIdLst>
  <p:sldSz cx="9144000" cy="6858000" type="screen4x3"/>
  <p:notesSz cx="7099300" cy="10234613"/>
  <p:defaultTextStyle>
    <a:defPPr>
      <a:defRPr lang="it-IT"/>
    </a:defPPr>
    <a:lvl1pPr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3CC33"/>
    <a:srgbClr val="000000"/>
    <a:srgbClr val="663300"/>
    <a:srgbClr val="66CCFF"/>
    <a:srgbClr val="008000"/>
    <a:srgbClr val="CC3399"/>
    <a:srgbClr val="0000CC"/>
    <a:srgbClr val="00999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71" autoAdjust="0"/>
    <p:restoredTop sz="94660" autoAdjust="0"/>
  </p:normalViewPr>
  <p:slideViewPr>
    <p:cSldViewPr>
      <p:cViewPr varScale="1">
        <p:scale>
          <a:sx n="61" d="100"/>
          <a:sy n="61" d="100"/>
        </p:scale>
        <p:origin x="756" y="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198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B81E5F-A676-4829-8939-F6B183748DF1}" type="datetimeFigureOut">
              <a:rPr lang="it-IT" smtClean="0"/>
              <a:t>23/11/2020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8D971A-C1A0-4F2E-B5C8-ED52964696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1213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D971A-C1A0-4F2E-B5C8-ED5296469656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09145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D971A-C1A0-4F2E-B5C8-ED5296469656}" type="slidenum">
              <a:rPr lang="it-IT" smtClean="0"/>
              <a:t>34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7529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D971A-C1A0-4F2E-B5C8-ED5296469656}" type="slidenum">
              <a:rPr lang="it-IT" smtClean="0"/>
              <a:t>48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85526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D971A-C1A0-4F2E-B5C8-ED5296469656}" type="slidenum">
              <a:rPr lang="it-IT" smtClean="0"/>
              <a:t>51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83660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D971A-C1A0-4F2E-B5C8-ED5296469656}" type="slidenum">
              <a:rPr lang="it-IT" smtClean="0"/>
              <a:t>60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2431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D971A-C1A0-4F2E-B5C8-ED5296469656}" type="slidenum">
              <a:rPr lang="it-IT" smtClean="0"/>
              <a:t>64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61988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EF6566-8971-4FC8-9C14-40ED61C3724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1129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9D48F-442A-4B83-86DC-0A1E83E3F17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850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E91BAD-CE12-4DE8-843C-1AC93896147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6323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A2F212-708D-4827-83DD-C0CE5D6D1AE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8843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F0256-B480-486B-B8D7-068D58E8BCE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8969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33D361-A2CA-4940-9776-E64964CDBC6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6404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58EF2A-40D3-4A19-B31D-7D4F9201040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9144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F3A46C-0C01-47C1-B27B-4D611F7F6D9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5046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89663E-45A4-4AB3-85D0-EF16F7E80C1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3960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09781-A062-4976-A4BC-4DCCF46FEF3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8023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63A3DF-9066-4AE7-9C2D-6D21D948D56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8586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 dello schema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 b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 b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b="0"/>
            </a:lvl1pPr>
          </a:lstStyle>
          <a:p>
            <a:pPr>
              <a:defRPr/>
            </a:pPr>
            <a:fld id="{45C0921A-014F-4D30-A081-BA4977FE3AC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png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2.bin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304800" y="381000"/>
            <a:ext cx="76962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/>
            <a:r>
              <a:rPr lang="it-IT" altLang="it-IT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TITOLAZIONI</a:t>
            </a:r>
          </a:p>
          <a:p>
            <a:pPr algn="ctr" eaLnBrk="1" hangingPunct="1"/>
            <a:r>
              <a:rPr lang="it-IT" altLang="it-IT" sz="1800" b="1" dirty="0">
                <a:solidFill>
                  <a:srgbClr val="FF0000"/>
                </a:solidFill>
              </a:rPr>
              <a:t>analisi volumetriche</a:t>
            </a:r>
          </a:p>
          <a:p>
            <a:pPr algn="ctr" eaLnBrk="1" hangingPunct="1"/>
            <a:r>
              <a:rPr lang="it-IT" altLang="it-IT" sz="1400" smtClean="0"/>
              <a:t>23.11.2020 </a:t>
            </a:r>
            <a:r>
              <a:rPr lang="it-IT" altLang="it-IT" sz="1400" dirty="0" smtClean="0"/>
              <a:t>bis</a:t>
            </a:r>
            <a:endParaRPr lang="it-IT" altLang="it-IT" sz="1400" dirty="0"/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468313" y="2060575"/>
            <a:ext cx="78549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just" eaLnBrk="1" hangingPunct="1"/>
            <a:r>
              <a:rPr lang="it-IT" altLang="it-IT" b="1" dirty="0"/>
              <a:t>Titolazione</a:t>
            </a:r>
            <a:r>
              <a:rPr lang="it-IT" altLang="it-IT" dirty="0"/>
              <a:t> = </a:t>
            </a:r>
            <a:r>
              <a:rPr lang="it-IT" altLang="it-IT" dirty="0">
                <a:solidFill>
                  <a:srgbClr val="0000FF"/>
                </a:solidFill>
              </a:rPr>
              <a:t>tecnica </a:t>
            </a:r>
            <a:r>
              <a:rPr lang="it-IT" altLang="it-IT" dirty="0" smtClean="0">
                <a:solidFill>
                  <a:srgbClr val="0000FF"/>
                </a:solidFill>
              </a:rPr>
              <a:t>quantitativa adoperata </a:t>
            </a:r>
            <a:r>
              <a:rPr lang="it-IT" altLang="it-IT" dirty="0">
                <a:solidFill>
                  <a:srgbClr val="0000FF"/>
                </a:solidFill>
              </a:rPr>
              <a:t>per determinare </a:t>
            </a:r>
            <a:r>
              <a:rPr lang="it-IT" altLang="it-IT" b="1" dirty="0">
                <a:solidFill>
                  <a:srgbClr val="FF0000"/>
                </a:solidFill>
              </a:rPr>
              <a:t>la concentrazione incognita</a:t>
            </a:r>
            <a:r>
              <a:rPr lang="it-IT" altLang="it-IT" dirty="0">
                <a:solidFill>
                  <a:srgbClr val="0000FF"/>
                </a:solidFill>
              </a:rPr>
              <a:t> di una o più specie in soluzione.</a:t>
            </a:r>
            <a:endParaRPr lang="it-IT" altLang="it-IT" dirty="0"/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8313" y="3357563"/>
            <a:ext cx="75596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just" eaLnBrk="1" hangingPunct="1"/>
            <a:r>
              <a:rPr lang="it-IT" altLang="it-IT" dirty="0"/>
              <a:t>Titolare il composto </a:t>
            </a:r>
            <a:r>
              <a:rPr lang="it-IT" altLang="it-IT" b="1" dirty="0">
                <a:solidFill>
                  <a:srgbClr val="FF0000"/>
                </a:solidFill>
              </a:rPr>
              <a:t>A</a:t>
            </a:r>
            <a:r>
              <a:rPr lang="it-IT" altLang="it-IT" dirty="0"/>
              <a:t> </a:t>
            </a:r>
            <a:r>
              <a:rPr lang="it-IT" altLang="it-IT" b="1" dirty="0">
                <a:solidFill>
                  <a:srgbClr val="0000FF"/>
                </a:solidFill>
              </a:rPr>
              <a:t>significa</a:t>
            </a:r>
            <a:r>
              <a:rPr lang="it-IT" altLang="it-IT" dirty="0"/>
              <a:t> </a:t>
            </a:r>
            <a:r>
              <a:rPr lang="it-IT" altLang="it-IT" b="1" dirty="0">
                <a:solidFill>
                  <a:srgbClr val="0000FF"/>
                </a:solidFill>
              </a:rPr>
              <a:t>determinare la sua concentrazione in soluzione. </a:t>
            </a:r>
            <a:r>
              <a:rPr lang="it-IT" altLang="it-IT" b="1" dirty="0" smtClean="0">
                <a:solidFill>
                  <a:srgbClr val="0000FF"/>
                </a:solidFill>
              </a:rPr>
              <a:t>(M</a:t>
            </a:r>
            <a:r>
              <a:rPr lang="it-IT" altLang="it-IT" b="1" dirty="0">
                <a:solidFill>
                  <a:srgbClr val="0000FF"/>
                </a:solidFill>
              </a:rPr>
              <a:t>, N, m</a:t>
            </a:r>
            <a:r>
              <a:rPr lang="it-IT" altLang="it-IT" b="1" dirty="0" smtClean="0">
                <a:solidFill>
                  <a:srgbClr val="0000FF"/>
                </a:solidFill>
              </a:rPr>
              <a:t>,</a:t>
            </a:r>
            <a:r>
              <a:rPr lang="it-IT" altLang="it-IT" b="1" dirty="0">
                <a:solidFill>
                  <a:srgbClr val="0000FF"/>
                </a:solidFill>
              </a:rPr>
              <a:t> g/L, %,</a:t>
            </a:r>
            <a:r>
              <a:rPr lang="it-IT" altLang="it-IT" b="1" dirty="0" smtClean="0">
                <a:solidFill>
                  <a:srgbClr val="0000FF"/>
                </a:solidFill>
              </a:rPr>
              <a:t>…..)</a:t>
            </a:r>
            <a:endParaRPr lang="it-IT" altLang="it-IT" b="1" dirty="0">
              <a:solidFill>
                <a:srgbClr val="0000FF"/>
              </a:solidFill>
            </a:endParaRPr>
          </a:p>
        </p:txBody>
      </p:sp>
      <p:sp>
        <p:nvSpPr>
          <p:cNvPr id="3079" name="Line 16"/>
          <p:cNvSpPr>
            <a:spLocks noChangeShapeType="1"/>
          </p:cNvSpPr>
          <p:nvPr/>
        </p:nvSpPr>
        <p:spPr bwMode="auto">
          <a:xfrm>
            <a:off x="684213" y="2060575"/>
            <a:ext cx="0" cy="4797425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89663E-45A4-4AB3-85D0-EF16F7E80C15}" type="slidenum">
              <a:rPr lang="it-IT" smtClean="0"/>
              <a:pPr>
                <a:defRPr/>
              </a:pPr>
              <a:t>1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304800" y="1673696"/>
            <a:ext cx="7772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304800" y="1521296"/>
            <a:ext cx="75438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it-IT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HCl</a:t>
            </a:r>
            <a:r>
              <a:rPr lang="it-IT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HF, CH</a:t>
            </a:r>
            <a:r>
              <a:rPr lang="it-IT" b="1" baseline="-250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</a:t>
            </a:r>
            <a:r>
              <a:rPr lang="it-IT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COOH, HNO</a:t>
            </a:r>
            <a:r>
              <a:rPr lang="it-IT" b="1" baseline="-250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</a:t>
            </a:r>
            <a:r>
              <a:rPr lang="it-IT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it-IT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NaOH</a:t>
            </a:r>
            <a:r>
              <a:rPr lang="it-IT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KOH, </a:t>
            </a:r>
            <a:r>
              <a:rPr lang="it-IT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LiOH</a:t>
            </a:r>
            <a:r>
              <a:rPr lang="it-IT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,..</a:t>
            </a:r>
            <a:r>
              <a:rPr lang="it-IT" dirty="0"/>
              <a:t>   </a:t>
            </a:r>
          </a:p>
          <a:p>
            <a:pPr>
              <a:defRPr/>
            </a:pPr>
            <a:r>
              <a:rPr lang="it-IT" dirty="0"/>
              <a:t>me = mm  			</a:t>
            </a:r>
            <a:r>
              <a:rPr lang="it-IT" b="1" dirty="0"/>
              <a:t>N = M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304800" y="2892896"/>
            <a:ext cx="82296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it-IT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</a:t>
            </a:r>
            <a:r>
              <a:rPr lang="it-IT" b="1" baseline="-250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r>
              <a:rPr lang="it-IT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SO</a:t>
            </a:r>
            <a:r>
              <a:rPr lang="it-IT" b="1" baseline="-250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</a:t>
            </a:r>
            <a:r>
              <a:rPr lang="it-IT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Ca(OH)</a:t>
            </a:r>
            <a:r>
              <a:rPr lang="it-IT" b="1" baseline="-250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r>
              <a:rPr lang="it-IT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,..</a:t>
            </a:r>
            <a:r>
              <a:rPr lang="it-IT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>
              <a:defRPr/>
            </a:pPr>
            <a:r>
              <a:rPr lang="it-IT" dirty="0"/>
              <a:t>me = mm / 2			</a:t>
            </a:r>
            <a:r>
              <a:rPr lang="it-IT" b="1" dirty="0"/>
              <a:t>N = 2 </a:t>
            </a:r>
            <a:r>
              <a:rPr lang="it-IT" b="1" dirty="0">
                <a:sym typeface="Symbol" pitchFamily="18" charset="2"/>
              </a:rPr>
              <a:t> </a:t>
            </a:r>
            <a:r>
              <a:rPr lang="it-IT" b="1" dirty="0"/>
              <a:t>M</a:t>
            </a:r>
            <a:endParaRPr lang="it-IT" b="1" baseline="-25000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0" y="260648"/>
            <a:ext cx="89644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 smtClean="0"/>
              <a:t>M e N coincidono per acidi e basi monoprotiche!!!</a:t>
            </a:r>
            <a:endParaRPr lang="it-IT" sz="3200" b="1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89663E-45A4-4AB3-85D0-EF16F7E80C15}" type="slidenum">
              <a:rPr lang="it-IT" smtClean="0"/>
              <a:pPr>
                <a:defRPr/>
              </a:pPr>
              <a:t>10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1187624" y="548680"/>
            <a:ext cx="754380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it-IT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MnO</a:t>
            </a:r>
            <a:r>
              <a:rPr lang="it-IT" b="1" baseline="-250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</a:t>
            </a:r>
            <a:r>
              <a:rPr lang="it-IT" sz="3200" b="1" baseline="300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</a:t>
            </a:r>
            <a:r>
              <a:rPr lang="it-IT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+ 5e</a:t>
            </a:r>
            <a:r>
              <a:rPr lang="it-IT" sz="3200" b="1" baseline="300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</a:t>
            </a:r>
            <a:r>
              <a:rPr lang="it-IT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+ 8H</a:t>
            </a:r>
            <a:r>
              <a:rPr lang="it-IT" b="1" baseline="300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it-IT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it-IT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 Mn</a:t>
            </a:r>
            <a:r>
              <a:rPr lang="it-IT" b="1" baseline="300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2+</a:t>
            </a:r>
            <a:r>
              <a:rPr lang="it-IT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+ 4H</a:t>
            </a:r>
            <a:r>
              <a:rPr lang="it-IT" b="1" baseline="-250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2</a:t>
            </a:r>
            <a:r>
              <a:rPr lang="it-IT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O</a:t>
            </a:r>
          </a:p>
          <a:p>
            <a:pPr>
              <a:defRPr/>
            </a:pPr>
            <a:r>
              <a:rPr lang="it-IT" dirty="0"/>
              <a:t>me = mm / 5			</a:t>
            </a:r>
            <a:r>
              <a:rPr lang="it-IT" b="1" dirty="0"/>
              <a:t>N = 5 </a:t>
            </a:r>
            <a:r>
              <a:rPr lang="it-IT" b="1" dirty="0">
                <a:sym typeface="Symbol" pitchFamily="18" charset="2"/>
              </a:rPr>
              <a:t> </a:t>
            </a:r>
            <a:r>
              <a:rPr lang="it-IT" b="1" dirty="0"/>
              <a:t>M</a:t>
            </a:r>
            <a:endParaRPr lang="it-IT" b="1" baseline="-25000" dirty="0"/>
          </a:p>
          <a:p>
            <a:pPr>
              <a:defRPr/>
            </a:pPr>
            <a:endParaRPr lang="it-IT" dirty="0">
              <a:sym typeface="Wingdings" pitchFamily="2" charset="2"/>
            </a:endParaRPr>
          </a:p>
          <a:p>
            <a:pPr>
              <a:defRPr/>
            </a:pPr>
            <a:endParaRPr lang="it-IT" dirty="0">
              <a:sym typeface="Wingdings" pitchFamily="2" charset="2"/>
            </a:endParaRP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1187624" y="2377480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0"/>
              </a:spcBef>
              <a:defRPr/>
            </a:pPr>
            <a:r>
              <a:rPr lang="it-IT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La normalità è uguale oppure un multiplo della molarità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89663E-45A4-4AB3-85D0-EF16F7E80C15}" type="slidenum">
              <a:rPr lang="it-IT" smtClean="0"/>
              <a:pPr>
                <a:defRPr/>
              </a:pPr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372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395288" y="1412875"/>
            <a:ext cx="7634287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/>
              <a:t>Determinare la N di una soluzione del volume di 250.0 mL contenente 4.000 g di NaOH.</a:t>
            </a:r>
          </a:p>
        </p:txBody>
      </p:sp>
      <p:sp>
        <p:nvSpPr>
          <p:cNvPr id="9219" name="Text Box 5"/>
          <p:cNvSpPr txBox="1">
            <a:spLocks noChangeArrowheads="1"/>
          </p:cNvSpPr>
          <p:nvPr/>
        </p:nvSpPr>
        <p:spPr bwMode="auto">
          <a:xfrm>
            <a:off x="395288" y="2780928"/>
            <a:ext cx="8137152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dirty="0" smtClean="0"/>
              <a:t>mm </a:t>
            </a:r>
            <a:r>
              <a:rPr lang="it-IT" altLang="it-IT" dirty="0"/>
              <a:t>= </a:t>
            </a:r>
            <a:r>
              <a:rPr lang="it-IT" altLang="it-IT" dirty="0" smtClean="0"/>
              <a:t>40.00 g mol</a:t>
            </a:r>
            <a:r>
              <a:rPr lang="it-IT" altLang="it-IT" baseline="30000" dirty="0" smtClean="0"/>
              <a:t>-1</a:t>
            </a:r>
            <a:r>
              <a:rPr lang="it-IT" altLang="it-IT" dirty="0" smtClean="0"/>
              <a:t>     me = mm   perché 1 solo gruppo OH</a:t>
            </a:r>
            <a:endParaRPr lang="it-IT" altLang="it-IT" dirty="0"/>
          </a:p>
          <a:p>
            <a:pPr eaLnBrk="1" hangingPunct="1"/>
            <a:r>
              <a:rPr lang="it-IT" altLang="it-IT" dirty="0"/>
              <a:t>n° </a:t>
            </a:r>
            <a:r>
              <a:rPr lang="it-IT" altLang="it-IT" dirty="0" err="1"/>
              <a:t>eq</a:t>
            </a:r>
            <a:r>
              <a:rPr lang="it-IT" altLang="it-IT" dirty="0"/>
              <a:t> = 4.000 </a:t>
            </a:r>
            <a:r>
              <a:rPr lang="it-IT" altLang="it-IT" dirty="0" smtClean="0"/>
              <a:t>g / </a:t>
            </a:r>
            <a:r>
              <a:rPr lang="it-IT" altLang="it-IT" dirty="0"/>
              <a:t>40.00 </a:t>
            </a:r>
            <a:r>
              <a:rPr lang="it-IT" altLang="it-IT" dirty="0" smtClean="0"/>
              <a:t>g eq</a:t>
            </a:r>
            <a:r>
              <a:rPr lang="it-IT" altLang="it-IT" baseline="30000" dirty="0" smtClean="0"/>
              <a:t>-1</a:t>
            </a:r>
            <a:r>
              <a:rPr lang="it-IT" altLang="it-IT" dirty="0" smtClean="0"/>
              <a:t>   = 0.1000 </a:t>
            </a:r>
            <a:r>
              <a:rPr lang="it-IT" altLang="it-IT" dirty="0" err="1" smtClean="0"/>
              <a:t>eq</a:t>
            </a:r>
            <a:endParaRPr lang="it-IT" altLang="it-IT" dirty="0"/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395288" y="620713"/>
            <a:ext cx="4679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b="1"/>
              <a:t>Esempio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89663E-45A4-4AB3-85D0-EF16F7E80C15}" type="slidenum">
              <a:rPr lang="it-IT" smtClean="0"/>
              <a:pPr>
                <a:defRPr/>
              </a:pPr>
              <a:t>12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8"/>
          <p:cNvSpPr txBox="1">
            <a:spLocks noChangeArrowheads="1"/>
          </p:cNvSpPr>
          <p:nvPr/>
        </p:nvSpPr>
        <p:spPr bwMode="auto">
          <a:xfrm>
            <a:off x="1403648" y="692696"/>
            <a:ext cx="5761037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/>
              <a:t>0.1000 eq : 250.0 mL = x eq : 1000 mL</a:t>
            </a:r>
          </a:p>
          <a:p>
            <a:pPr eaLnBrk="1" hangingPunct="1"/>
            <a:r>
              <a:rPr lang="it-IT" altLang="it-IT"/>
              <a:t>x = 0.4000 eq in 1 L</a:t>
            </a:r>
          </a:p>
          <a:p>
            <a:pPr eaLnBrk="1" hangingPunct="1"/>
            <a:r>
              <a:rPr lang="it-IT" altLang="it-IT"/>
              <a:t>N = 0.4000  (= M dato che n° OH</a:t>
            </a:r>
            <a:r>
              <a:rPr lang="it-IT" altLang="it-IT" baseline="30000"/>
              <a:t>-</a:t>
            </a:r>
            <a:r>
              <a:rPr lang="it-IT" altLang="it-IT"/>
              <a:t> = 1)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89663E-45A4-4AB3-85D0-EF16F7E80C15}" type="slidenum">
              <a:rPr lang="it-IT" smtClean="0"/>
              <a:pPr>
                <a:defRPr/>
              </a:pPr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9145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/>
          <p:cNvSpPr txBox="1">
            <a:spLocks noChangeArrowheads="1"/>
          </p:cNvSpPr>
          <p:nvPr/>
        </p:nvSpPr>
        <p:spPr bwMode="auto">
          <a:xfrm>
            <a:off x="395288" y="476250"/>
            <a:ext cx="7634287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/>
              <a:t>Determinare la N e M di una soluzione del volume di 100.0 mL contenente 9.800 g di H</a:t>
            </a:r>
            <a:r>
              <a:rPr lang="it-IT" altLang="it-IT" baseline="-25000"/>
              <a:t>2</a:t>
            </a:r>
            <a:r>
              <a:rPr lang="it-IT" altLang="it-IT"/>
              <a:t>SO</a:t>
            </a:r>
            <a:r>
              <a:rPr lang="it-IT" altLang="it-IT" baseline="-25000"/>
              <a:t>4</a:t>
            </a:r>
          </a:p>
        </p:txBody>
      </p:sp>
      <p:sp>
        <p:nvSpPr>
          <p:cNvPr id="10243" name="Text Box 5"/>
          <p:cNvSpPr txBox="1">
            <a:spLocks noChangeArrowheads="1"/>
          </p:cNvSpPr>
          <p:nvPr/>
        </p:nvSpPr>
        <p:spPr bwMode="auto">
          <a:xfrm>
            <a:off x="395288" y="1844824"/>
            <a:ext cx="5400848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dirty="0"/>
              <a:t>me = mm / 2  = </a:t>
            </a:r>
            <a:r>
              <a:rPr lang="it-IT" altLang="it-IT" dirty="0" smtClean="0"/>
              <a:t>49.00 g eq</a:t>
            </a:r>
            <a:r>
              <a:rPr lang="it-IT" altLang="it-IT" baseline="30000" dirty="0" smtClean="0"/>
              <a:t>-1</a:t>
            </a:r>
            <a:endParaRPr lang="it-IT" altLang="it-IT" baseline="30000" dirty="0"/>
          </a:p>
          <a:p>
            <a:pPr eaLnBrk="1" hangingPunct="1"/>
            <a:r>
              <a:rPr lang="it-IT" altLang="it-IT" dirty="0"/>
              <a:t>n° </a:t>
            </a:r>
            <a:r>
              <a:rPr lang="it-IT" altLang="it-IT" dirty="0" err="1"/>
              <a:t>eq</a:t>
            </a:r>
            <a:r>
              <a:rPr lang="it-IT" altLang="it-IT" dirty="0"/>
              <a:t> = 9.800 </a:t>
            </a:r>
            <a:r>
              <a:rPr lang="it-IT" altLang="it-IT" dirty="0" smtClean="0"/>
              <a:t>g/ </a:t>
            </a:r>
            <a:r>
              <a:rPr lang="it-IT" altLang="it-IT" dirty="0"/>
              <a:t>49.00 g eq</a:t>
            </a:r>
            <a:r>
              <a:rPr lang="it-IT" altLang="it-IT" baseline="30000" dirty="0"/>
              <a:t>-1 </a:t>
            </a:r>
            <a:r>
              <a:rPr lang="it-IT" altLang="it-IT" dirty="0" smtClean="0"/>
              <a:t>= </a:t>
            </a:r>
            <a:r>
              <a:rPr lang="it-IT" altLang="it-IT" dirty="0"/>
              <a:t>0.2000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89663E-45A4-4AB3-85D0-EF16F7E80C15}" type="slidenum">
              <a:rPr lang="it-IT" smtClean="0"/>
              <a:pPr>
                <a:defRPr/>
              </a:pPr>
              <a:t>14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6"/>
          <p:cNvSpPr txBox="1">
            <a:spLocks noChangeArrowheads="1"/>
          </p:cNvSpPr>
          <p:nvPr/>
        </p:nvSpPr>
        <p:spPr bwMode="auto">
          <a:xfrm>
            <a:off x="1475656" y="476672"/>
            <a:ext cx="5761037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/>
              <a:t>0.2000 eq : 100.0 mL = x eq : 1000 mL</a:t>
            </a:r>
          </a:p>
          <a:p>
            <a:pPr eaLnBrk="1" hangingPunct="1"/>
            <a:r>
              <a:rPr lang="it-IT" altLang="it-IT"/>
              <a:t>x = 2.000 eq in 1 L</a:t>
            </a:r>
          </a:p>
          <a:p>
            <a:pPr eaLnBrk="1" hangingPunct="1"/>
            <a:r>
              <a:rPr lang="it-IT" altLang="it-IT"/>
              <a:t>N = 2.000</a:t>
            </a: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1475656" y="2349922"/>
            <a:ext cx="5759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dirty="0"/>
              <a:t>M = N / 2 = 1.000 </a:t>
            </a:r>
            <a:r>
              <a:rPr lang="it-IT" altLang="it-IT" dirty="0" smtClean="0"/>
              <a:t>(infatti sono </a:t>
            </a:r>
            <a:r>
              <a:rPr lang="it-IT" altLang="it-IT" dirty="0"/>
              <a:t>presenti 2 H</a:t>
            </a:r>
            <a:r>
              <a:rPr lang="it-IT" altLang="it-IT" baseline="30000" dirty="0"/>
              <a:t>+</a:t>
            </a:r>
            <a:r>
              <a:rPr lang="it-IT" altLang="it-IT" dirty="0"/>
              <a:t>)</a:t>
            </a:r>
          </a:p>
        </p:txBody>
      </p:sp>
      <p:sp>
        <p:nvSpPr>
          <p:cNvPr id="4" name="AutoShape 7"/>
          <p:cNvSpPr>
            <a:spLocks noChangeArrowheads="1"/>
          </p:cNvSpPr>
          <p:nvPr/>
        </p:nvSpPr>
        <p:spPr bwMode="auto">
          <a:xfrm rot="16200000">
            <a:off x="2423394" y="2913484"/>
            <a:ext cx="812800" cy="981075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00FF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89663E-45A4-4AB3-85D0-EF16F7E80C15}" type="slidenum">
              <a:rPr lang="it-IT" smtClean="0"/>
              <a:pPr>
                <a:defRPr/>
              </a:pPr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9276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755576" y="548680"/>
            <a:ext cx="72728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it-IT" altLang="it-IT" b="1" dirty="0"/>
              <a:t>In tutti i casi presi in esame nel laboratorio pratico </a:t>
            </a:r>
          </a:p>
          <a:p>
            <a:pPr eaLnBrk="1" hangingPunct="1"/>
            <a:r>
              <a:rPr lang="it-IT" altLang="it-IT" b="1" dirty="0">
                <a:solidFill>
                  <a:srgbClr val="009900"/>
                </a:solidFill>
              </a:rPr>
              <a:t>mm = me</a:t>
            </a:r>
            <a:r>
              <a:rPr lang="it-IT" altLang="it-IT" b="1" dirty="0"/>
              <a:t> </a:t>
            </a:r>
          </a:p>
          <a:p>
            <a:pPr eaLnBrk="1" hangingPunct="1"/>
            <a:r>
              <a:rPr lang="it-IT" altLang="it-IT" b="1" dirty="0">
                <a:solidFill>
                  <a:srgbClr val="FF0000"/>
                </a:solidFill>
              </a:rPr>
              <a:t>In questo caso    n. </a:t>
            </a:r>
            <a:r>
              <a:rPr lang="it-IT" altLang="it-IT" b="1" dirty="0" err="1">
                <a:solidFill>
                  <a:srgbClr val="FF0000"/>
                </a:solidFill>
              </a:rPr>
              <a:t>equiv</a:t>
            </a:r>
            <a:r>
              <a:rPr lang="it-IT" altLang="it-IT" b="1" dirty="0">
                <a:solidFill>
                  <a:srgbClr val="FF0000"/>
                </a:solidFill>
              </a:rPr>
              <a:t> = n. moli </a:t>
            </a:r>
            <a:r>
              <a:rPr lang="it-IT" altLang="it-IT" b="1" dirty="0"/>
              <a:t>quindi</a:t>
            </a:r>
            <a:r>
              <a:rPr lang="it-IT" altLang="it-IT" b="1" dirty="0">
                <a:solidFill>
                  <a:srgbClr val="FF0000"/>
                </a:solidFill>
              </a:rPr>
              <a:t> </a:t>
            </a:r>
            <a:r>
              <a:rPr lang="it-IT" altLang="it-IT" b="1" dirty="0">
                <a:solidFill>
                  <a:srgbClr val="0000CC"/>
                </a:solidFill>
              </a:rPr>
              <a:t>M = N</a:t>
            </a:r>
            <a:endParaRPr lang="it-IT" alt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89663E-45A4-4AB3-85D0-EF16F7E80C15}" type="slidenum">
              <a:rPr lang="it-IT" smtClean="0"/>
              <a:pPr>
                <a:defRPr/>
              </a:pPr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8539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026"/>
          <p:cNvSpPr txBox="1">
            <a:spLocks noChangeArrowheads="1"/>
          </p:cNvSpPr>
          <p:nvPr/>
        </p:nvSpPr>
        <p:spPr bwMode="auto">
          <a:xfrm>
            <a:off x="381000" y="381000"/>
            <a:ext cx="51991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it-IT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Qual è lo scopo di una titolazione?</a:t>
            </a:r>
            <a:r>
              <a:rPr lang="it-IT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it-IT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>
              <a:defRPr/>
            </a:pPr>
            <a:r>
              <a:rPr lang="it-IT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individuare </a:t>
            </a:r>
            <a:r>
              <a:rPr lang="it-IT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il </a:t>
            </a:r>
            <a:r>
              <a:rPr lang="it-IT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punto equivalente</a:t>
            </a:r>
            <a:endParaRPr lang="it-IT" b="1" u="sng" dirty="0"/>
          </a:p>
        </p:txBody>
      </p:sp>
      <p:sp>
        <p:nvSpPr>
          <p:cNvPr id="8195" name="Text Box 1027"/>
          <p:cNvSpPr txBox="1">
            <a:spLocks noChangeArrowheads="1"/>
          </p:cNvSpPr>
          <p:nvPr/>
        </p:nvSpPr>
        <p:spPr bwMode="auto">
          <a:xfrm>
            <a:off x="381000" y="1828800"/>
            <a:ext cx="76962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just" eaLnBrk="1" hangingPunct="1"/>
            <a:r>
              <a:rPr lang="it-IT" altLang="it-IT" dirty="0"/>
              <a:t>si raggiunge quando, aggiungendo con una buretta una soluzione nell’altra, il</a:t>
            </a:r>
          </a:p>
          <a:p>
            <a:pPr algn="just" eaLnBrk="1" hangingPunct="1"/>
            <a:r>
              <a:rPr lang="it-IT" altLang="it-IT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n° di equivalenti di un reattivo A</a:t>
            </a:r>
            <a:r>
              <a:rPr lang="it-IT" altLang="it-IT" dirty="0"/>
              <a:t> </a:t>
            </a:r>
            <a:r>
              <a:rPr lang="it-IT" altLang="it-IT" b="1" dirty="0"/>
              <a:t>=</a:t>
            </a:r>
            <a:r>
              <a:rPr lang="it-IT" altLang="it-IT" dirty="0"/>
              <a:t> </a:t>
            </a:r>
            <a:r>
              <a:rPr lang="it-IT" altLang="it-IT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it-IT" altLang="it-IT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n° di equivalenti di  un reattivo B</a:t>
            </a:r>
            <a:r>
              <a:rPr lang="it-IT" altLang="it-IT" dirty="0"/>
              <a:t> con cui reagisce quantitativamente:</a:t>
            </a:r>
          </a:p>
          <a:p>
            <a:pPr algn="just" eaLnBrk="1" hangingPunct="1"/>
            <a:r>
              <a:rPr lang="it-IT" altLang="it-IT" dirty="0"/>
              <a:t> 		</a:t>
            </a:r>
            <a:r>
              <a:rPr lang="it-IT" altLang="it-IT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n° </a:t>
            </a:r>
            <a:r>
              <a:rPr lang="it-IT" altLang="it-IT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eqA</a:t>
            </a:r>
            <a:r>
              <a:rPr lang="it-IT" altLang="it-IT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= </a:t>
            </a:r>
            <a:r>
              <a:rPr lang="it-IT" altLang="it-IT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n° </a:t>
            </a:r>
            <a:r>
              <a:rPr lang="it-IT" altLang="it-IT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eqB</a:t>
            </a:r>
            <a:endParaRPr lang="it-IT" altLang="it-IT" b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197" name="Line 1029"/>
          <p:cNvSpPr>
            <a:spLocks noChangeShapeType="1"/>
          </p:cNvSpPr>
          <p:nvPr/>
        </p:nvSpPr>
        <p:spPr bwMode="auto">
          <a:xfrm flipH="1">
            <a:off x="2555875" y="1412875"/>
            <a:ext cx="792163" cy="431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it-IT"/>
          </a:p>
        </p:txBody>
      </p:sp>
      <p:pic>
        <p:nvPicPr>
          <p:cNvPr id="10" name="Picture 1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2634" y="4767468"/>
            <a:ext cx="96837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9454" y="850092"/>
            <a:ext cx="743739" cy="3729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7396" y="4522993"/>
            <a:ext cx="9683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5580112" y="4797152"/>
            <a:ext cx="238733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200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becker</a:t>
            </a:r>
            <a:r>
              <a:rPr lang="it-IT" sz="2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 o beuta </a:t>
            </a:r>
            <a:r>
              <a:rPr lang="it-IT" sz="20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con collo largo</a:t>
            </a:r>
          </a:p>
        </p:txBody>
      </p:sp>
      <p:graphicFrame>
        <p:nvGraphicFramePr>
          <p:cNvPr id="9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6110142"/>
              </p:ext>
            </p:extLst>
          </p:nvPr>
        </p:nvGraphicFramePr>
        <p:xfrm>
          <a:off x="8139121" y="4315030"/>
          <a:ext cx="423862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7" name="CorelPhotoPaint.Image.7" r:id="rId5" imgW="1800000" imgH="3057143" progId="CorelPhotoPaint.Image.7">
                  <p:embed/>
                </p:oleObj>
              </mc:Choice>
              <mc:Fallback>
                <p:oleObj name="CorelPhotoPaint.Image.7" r:id="rId5" imgW="1800000" imgH="3057143" progId="CorelPhotoPaint.Image.7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39121" y="4315030"/>
                        <a:ext cx="423862" cy="720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89663E-45A4-4AB3-85D0-EF16F7E80C15}" type="slidenum">
              <a:rPr lang="it-IT" smtClean="0"/>
              <a:pPr>
                <a:defRPr/>
              </a:pPr>
              <a:t>17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autoUpdateAnimBg="0"/>
      <p:bldP spid="8197" grpId="0" animBg="1"/>
      <p:bldP spid="1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827584" y="620688"/>
            <a:ext cx="74888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Secondo le necessità </a:t>
            </a:r>
            <a:r>
              <a:rPr lang="it-IT" dirty="0" smtClean="0">
                <a:solidFill>
                  <a:srgbClr val="FF0000"/>
                </a:solidFill>
              </a:rPr>
              <a:t>A</a:t>
            </a:r>
            <a:r>
              <a:rPr lang="it-IT" dirty="0" smtClean="0"/>
              <a:t> può stare nella buretta e </a:t>
            </a:r>
            <a:r>
              <a:rPr lang="it-IT" dirty="0" smtClean="0">
                <a:solidFill>
                  <a:srgbClr val="0000FF"/>
                </a:solidFill>
              </a:rPr>
              <a:t>B</a:t>
            </a:r>
            <a:r>
              <a:rPr lang="it-IT" dirty="0" smtClean="0"/>
              <a:t> nella beuta o </a:t>
            </a:r>
            <a:r>
              <a:rPr lang="it-IT" b="1" dirty="0" smtClean="0">
                <a:solidFill>
                  <a:srgbClr val="CC3399"/>
                </a:solidFill>
              </a:rPr>
              <a:t>viceversa</a:t>
            </a:r>
            <a:endParaRPr lang="it-IT" b="1" dirty="0">
              <a:solidFill>
                <a:srgbClr val="CC3399"/>
              </a:solidFill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89663E-45A4-4AB3-85D0-EF16F7E80C15}" type="slidenum">
              <a:rPr lang="it-IT" smtClean="0"/>
              <a:pPr>
                <a:defRPr/>
              </a:pPr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0312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3" name="Text Box 7"/>
          <p:cNvSpPr txBox="1">
            <a:spLocks noChangeArrowheads="1"/>
          </p:cNvSpPr>
          <p:nvPr/>
        </p:nvSpPr>
        <p:spPr bwMode="auto">
          <a:xfrm>
            <a:off x="5867400" y="3213100"/>
            <a:ext cx="25923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it-IT" altLang="it-IT" b="1" baseline="-2500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it-IT" altLang="it-IT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/me</a:t>
            </a:r>
            <a:r>
              <a:rPr lang="it-IT" altLang="it-IT" b="1" baseline="-2500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it-IT" altLang="it-IT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it-IT" altLang="it-IT" b="1">
                <a:effectLst>
                  <a:outerShdw blurRad="38100" dist="38100" dir="2700000" algn="tl">
                    <a:srgbClr val="C0C0C0"/>
                  </a:outerShdw>
                </a:effectLst>
              </a:rPr>
              <a:t>=</a:t>
            </a:r>
            <a:r>
              <a:rPr lang="it-IT" altLang="it-IT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it-IT" altLang="it-IT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</a:t>
            </a:r>
            <a:r>
              <a:rPr lang="it-IT" altLang="it-IT" b="1" baseline="-25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it-IT" altLang="it-IT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it-IT" altLang="it-IT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</a:t>
            </a:r>
            <a:r>
              <a:rPr lang="it-IT" altLang="it-IT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V</a:t>
            </a:r>
            <a:r>
              <a:rPr lang="it-IT" altLang="it-IT" b="1" baseline="-25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468313" y="2870200"/>
            <a:ext cx="5399087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it-IT" altLang="it-IT" dirty="0"/>
              <a:t>Se lo standard </a:t>
            </a:r>
            <a:r>
              <a:rPr lang="it-IT" altLang="it-IT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it-IT" altLang="it-IT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it-IT" altLang="it-IT" dirty="0"/>
              <a:t>è un solido </a:t>
            </a:r>
            <a:r>
              <a:rPr lang="it-IT" altLang="it-IT" sz="1800" dirty="0"/>
              <a:t>(che viene diluito con una quantità imprecisata di </a:t>
            </a:r>
            <a:r>
              <a:rPr lang="it-IT" altLang="it-IT" sz="1800" dirty="0" smtClean="0"/>
              <a:t>acqua in un </a:t>
            </a:r>
            <a:r>
              <a:rPr lang="it-IT" altLang="it-IT" sz="1800" dirty="0" err="1" smtClean="0"/>
              <a:t>becker</a:t>
            </a:r>
            <a:r>
              <a:rPr lang="it-IT" altLang="it-IT" sz="1800" dirty="0" smtClean="0"/>
              <a:t> o in una beuta)</a:t>
            </a:r>
            <a:r>
              <a:rPr lang="it-IT" altLang="it-IT" dirty="0" smtClean="0"/>
              <a:t> </a:t>
            </a:r>
            <a:r>
              <a:rPr lang="it-IT" altLang="it-IT" dirty="0"/>
              <a:t>e il soluto da titolare </a:t>
            </a:r>
            <a:r>
              <a:rPr lang="it-IT" altLang="it-IT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it-IT" altLang="it-IT" dirty="0"/>
              <a:t> è in </a:t>
            </a:r>
            <a:r>
              <a:rPr lang="it-IT" altLang="it-IT" dirty="0" smtClean="0"/>
              <a:t>soluzione nella buretta</a:t>
            </a:r>
            <a:endParaRPr lang="it-IT" altLang="it-IT" dirty="0"/>
          </a:p>
        </p:txBody>
      </p:sp>
      <p:sp>
        <p:nvSpPr>
          <p:cNvPr id="39945" name="Text Box 9"/>
          <p:cNvSpPr txBox="1">
            <a:spLocks noChangeArrowheads="1"/>
          </p:cNvSpPr>
          <p:nvPr/>
        </p:nvSpPr>
        <p:spPr bwMode="auto">
          <a:xfrm>
            <a:off x="395288" y="288316"/>
            <a:ext cx="85692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it-IT" altLang="it-IT" dirty="0"/>
              <a:t>ricordando che 	per un solido 		n° </a:t>
            </a:r>
            <a:r>
              <a:rPr lang="it-IT" altLang="it-IT" dirty="0" err="1"/>
              <a:t>eq</a:t>
            </a:r>
            <a:r>
              <a:rPr lang="it-IT" altLang="it-IT" dirty="0"/>
              <a:t>. = </a:t>
            </a:r>
            <a:r>
              <a:rPr lang="it-IT" altLang="it-IT" dirty="0" smtClean="0"/>
              <a:t>g/me         </a:t>
            </a:r>
            <a:r>
              <a:rPr lang="it-IT" altLang="it-IT" dirty="0" smtClean="0">
                <a:solidFill>
                  <a:srgbClr val="FF0000"/>
                </a:solidFill>
              </a:rPr>
              <a:t>(1)</a:t>
            </a:r>
            <a:endParaRPr lang="it-IT" altLang="it-IT" dirty="0">
              <a:solidFill>
                <a:srgbClr val="FF0000"/>
              </a:solidFill>
            </a:endParaRPr>
          </a:p>
          <a:p>
            <a:r>
              <a:rPr lang="it-IT" altLang="it-IT" dirty="0"/>
              <a:t>			per soluto in </a:t>
            </a:r>
            <a:r>
              <a:rPr lang="it-IT" altLang="it-IT" dirty="0" err="1"/>
              <a:t>soluz</a:t>
            </a:r>
            <a:r>
              <a:rPr lang="it-IT" altLang="it-IT" dirty="0"/>
              <a:t>. 	n° </a:t>
            </a:r>
            <a:r>
              <a:rPr lang="it-IT" altLang="it-IT" dirty="0" err="1"/>
              <a:t>eq</a:t>
            </a:r>
            <a:r>
              <a:rPr lang="it-IT" altLang="it-IT" dirty="0"/>
              <a:t>. = N </a:t>
            </a:r>
            <a:r>
              <a:rPr lang="it-IT" altLang="it-IT" b="1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</a:t>
            </a:r>
            <a:r>
              <a:rPr lang="it-IT" altLang="it-IT" dirty="0"/>
              <a:t> </a:t>
            </a:r>
            <a:r>
              <a:rPr lang="it-IT" altLang="it-IT" dirty="0" smtClean="0"/>
              <a:t>V(L)  </a:t>
            </a:r>
            <a:r>
              <a:rPr lang="it-IT" altLang="it-IT" dirty="0" smtClean="0">
                <a:solidFill>
                  <a:srgbClr val="0000FF"/>
                </a:solidFill>
              </a:rPr>
              <a:t>(2)</a:t>
            </a:r>
            <a:endParaRPr lang="it-IT" altLang="it-IT" dirty="0">
              <a:solidFill>
                <a:srgbClr val="0000FF"/>
              </a:solidFill>
            </a:endParaRPr>
          </a:p>
        </p:txBody>
      </p:sp>
      <p:sp>
        <p:nvSpPr>
          <p:cNvPr id="39949" name="Line 13"/>
          <p:cNvSpPr>
            <a:spLocks noChangeShapeType="1"/>
          </p:cNvSpPr>
          <p:nvPr/>
        </p:nvSpPr>
        <p:spPr bwMode="auto">
          <a:xfrm>
            <a:off x="539750" y="2565400"/>
            <a:ext cx="8137525" cy="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2" name="Rettangolo 1"/>
          <p:cNvSpPr/>
          <p:nvPr/>
        </p:nvSpPr>
        <p:spPr>
          <a:xfrm>
            <a:off x="516519" y="1293204"/>
            <a:ext cx="22836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altLang="it-IT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 </a:t>
            </a:r>
            <a:r>
              <a:rPr lang="it-IT" altLang="it-IT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eqA</a:t>
            </a:r>
            <a:r>
              <a:rPr lang="it-IT" altLang="it-IT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= n° </a:t>
            </a:r>
            <a:r>
              <a:rPr lang="it-IT" altLang="it-IT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eqB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3182122" y="1628800"/>
            <a:ext cx="54014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u="sng" dirty="0" smtClean="0"/>
              <a:t>a seconda delle esigenze</a:t>
            </a:r>
            <a:r>
              <a:rPr lang="it-IT" dirty="0" smtClean="0"/>
              <a:t> si può adoperare sia la </a:t>
            </a:r>
            <a:r>
              <a:rPr lang="it-IT" dirty="0" smtClean="0">
                <a:solidFill>
                  <a:srgbClr val="FF0000"/>
                </a:solidFill>
              </a:rPr>
              <a:t>(1)</a:t>
            </a:r>
            <a:r>
              <a:rPr lang="it-IT" dirty="0" smtClean="0"/>
              <a:t> che la </a:t>
            </a:r>
            <a:r>
              <a:rPr lang="it-IT" dirty="0" smtClean="0">
                <a:solidFill>
                  <a:srgbClr val="0000FF"/>
                </a:solidFill>
              </a:rPr>
              <a:t>(2)</a:t>
            </a:r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9" name="Line 13"/>
          <p:cNvSpPr>
            <a:spLocks noChangeShapeType="1"/>
          </p:cNvSpPr>
          <p:nvPr/>
        </p:nvSpPr>
        <p:spPr bwMode="auto">
          <a:xfrm>
            <a:off x="539552" y="4653136"/>
            <a:ext cx="8137525" cy="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89663E-45A4-4AB3-85D0-EF16F7E80C15}" type="slidenum">
              <a:rPr lang="it-IT" smtClean="0"/>
              <a:pPr>
                <a:defRPr/>
              </a:pPr>
              <a:t>19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99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99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9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9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99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99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3" grpId="0"/>
      <p:bldP spid="39944" grpId="0"/>
      <p:bldP spid="39949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4"/>
          <p:cNvSpPr txBox="1">
            <a:spLocks noChangeArrowheads="1"/>
          </p:cNvSpPr>
          <p:nvPr/>
        </p:nvSpPr>
        <p:spPr bwMode="auto">
          <a:xfrm>
            <a:off x="539552" y="836712"/>
            <a:ext cx="777609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dirty="0"/>
              <a:t>Successivamente si può calcolare la massa di </a:t>
            </a:r>
            <a:r>
              <a:rPr lang="it-IT" altLang="it-IT" b="1" dirty="0" smtClean="0">
                <a:solidFill>
                  <a:srgbClr val="0000CC"/>
                </a:solidFill>
              </a:rPr>
              <a:t>A </a:t>
            </a:r>
            <a:r>
              <a:rPr lang="it-IT" altLang="it-IT" dirty="0" smtClean="0"/>
              <a:t>contenuta </a:t>
            </a:r>
            <a:r>
              <a:rPr lang="it-IT" altLang="it-IT" dirty="0"/>
              <a:t>nella </a:t>
            </a:r>
            <a:r>
              <a:rPr lang="it-IT" altLang="it-IT" dirty="0" smtClean="0"/>
              <a:t>soluzione      (di </a:t>
            </a:r>
            <a:r>
              <a:rPr lang="it-IT" altLang="it-IT" dirty="0"/>
              <a:t>solito: mg, g, </a:t>
            </a:r>
            <a:r>
              <a:rPr lang="it-IT" altLang="it-IT" dirty="0" smtClean="0"/>
              <a:t>kg, %, </a:t>
            </a:r>
            <a:r>
              <a:rPr lang="it-IT" altLang="it-IT" dirty="0" err="1" smtClean="0"/>
              <a:t>etc</a:t>
            </a:r>
            <a:r>
              <a:rPr lang="it-IT" altLang="it-IT" dirty="0" smtClean="0"/>
              <a:t>)</a:t>
            </a:r>
            <a:endParaRPr lang="it-IT" altLang="it-IT" dirty="0"/>
          </a:p>
        </p:txBody>
      </p:sp>
      <p:sp>
        <p:nvSpPr>
          <p:cNvPr id="3" name="AutoShape 15"/>
          <p:cNvSpPr>
            <a:spLocks noChangeArrowheads="1"/>
          </p:cNvSpPr>
          <p:nvPr/>
        </p:nvSpPr>
        <p:spPr bwMode="auto">
          <a:xfrm>
            <a:off x="3995540" y="281430"/>
            <a:ext cx="73025" cy="576262"/>
          </a:xfrm>
          <a:prstGeom prst="downArrow">
            <a:avLst>
              <a:gd name="adj1" fmla="val 50000"/>
              <a:gd name="adj2" fmla="val 197282"/>
            </a:avLst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/>
            <a:endParaRPr lang="it-IT" altLang="it-IT" b="1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89663E-45A4-4AB3-85D0-EF16F7E80C15}" type="slidenum">
              <a:rPr lang="it-IT" smtClean="0"/>
              <a:pPr>
                <a:defRPr/>
              </a:pPr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7279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28"/>
          <p:cNvSpPr txBox="1">
            <a:spLocks noChangeArrowheads="1"/>
          </p:cNvSpPr>
          <p:nvPr/>
        </p:nvSpPr>
        <p:spPr bwMode="auto">
          <a:xfrm>
            <a:off x="683567" y="1268884"/>
            <a:ext cx="511333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dirty="0"/>
              <a:t>Se lo standard </a:t>
            </a:r>
            <a:r>
              <a:rPr lang="it-IT" altLang="it-IT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it-IT" altLang="it-IT" dirty="0"/>
              <a:t> è in una soluzione a titolo noto e il soluto da titolare </a:t>
            </a:r>
            <a:r>
              <a:rPr lang="it-IT" altLang="it-IT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it-IT" altLang="it-IT" dirty="0"/>
              <a:t> è anch’esso in soluzione nella buretta</a:t>
            </a: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6082655" y="1556222"/>
            <a:ext cx="2628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b="1">
                <a:solidFill>
                  <a:srgbClr val="0000CC"/>
                </a:solidFill>
              </a:rPr>
              <a:t>N</a:t>
            </a:r>
            <a:r>
              <a:rPr lang="it-IT" altLang="it-IT" b="1" baseline="-25000">
                <a:solidFill>
                  <a:srgbClr val="0000CC"/>
                </a:solidFill>
              </a:rPr>
              <a:t>B</a:t>
            </a:r>
            <a:r>
              <a:rPr lang="it-IT" altLang="it-IT" b="1">
                <a:solidFill>
                  <a:srgbClr val="0000CC"/>
                </a:solidFill>
              </a:rPr>
              <a:t> </a:t>
            </a:r>
            <a:r>
              <a:rPr lang="it-IT" altLang="it-IT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</a:t>
            </a:r>
            <a:r>
              <a:rPr lang="it-IT" altLang="it-IT" b="1">
                <a:solidFill>
                  <a:srgbClr val="0000CC"/>
                </a:solidFill>
              </a:rPr>
              <a:t> V</a:t>
            </a:r>
            <a:r>
              <a:rPr lang="it-IT" altLang="it-IT" b="1" baseline="-25000">
                <a:solidFill>
                  <a:srgbClr val="0000CC"/>
                </a:solidFill>
              </a:rPr>
              <a:t>B </a:t>
            </a:r>
            <a:r>
              <a:rPr lang="it-IT" altLang="it-IT" b="1"/>
              <a:t>= </a:t>
            </a:r>
            <a:r>
              <a:rPr lang="it-IT" altLang="it-IT" b="1">
                <a:solidFill>
                  <a:srgbClr val="FF0000"/>
                </a:solidFill>
              </a:rPr>
              <a:t>N</a:t>
            </a:r>
            <a:r>
              <a:rPr lang="it-IT" altLang="it-IT" b="1" baseline="-25000">
                <a:solidFill>
                  <a:srgbClr val="FF0000"/>
                </a:solidFill>
              </a:rPr>
              <a:t>A</a:t>
            </a:r>
            <a:r>
              <a:rPr lang="it-IT" altLang="it-IT" b="1">
                <a:solidFill>
                  <a:srgbClr val="FF0000"/>
                </a:solidFill>
              </a:rPr>
              <a:t> </a:t>
            </a:r>
            <a:r>
              <a:rPr lang="it-IT" altLang="it-IT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</a:t>
            </a:r>
            <a:r>
              <a:rPr lang="it-IT" altLang="it-IT" b="1">
                <a:solidFill>
                  <a:srgbClr val="FF0000"/>
                </a:solidFill>
              </a:rPr>
              <a:t> V</a:t>
            </a:r>
            <a:r>
              <a:rPr lang="it-IT" altLang="it-IT" b="1" baseline="-2500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5292080" y="1484784"/>
            <a:ext cx="27352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it-IT"/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11560" y="620688"/>
            <a:ext cx="8137525" cy="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89663E-45A4-4AB3-85D0-EF16F7E80C15}" type="slidenum">
              <a:rPr lang="it-IT" smtClean="0"/>
              <a:pPr>
                <a:defRPr/>
              </a:pPr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0581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381000" y="381000"/>
            <a:ext cx="8305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defRPr/>
            </a:pPr>
            <a:r>
              <a:rPr lang="it-IT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Tutte le reazioni chimiche sono delle titolazioni?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381000" y="3726569"/>
            <a:ext cx="716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defRPr/>
            </a:pPr>
            <a:r>
              <a:rPr lang="it-IT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2)	Equilibrio spostato ragionevolmente a destra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381000" y="3116969"/>
            <a:ext cx="670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defRPr/>
            </a:pPr>
            <a:r>
              <a:rPr lang="it-IT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1)	</a:t>
            </a:r>
            <a:r>
              <a:rPr lang="it-IT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Rapida (secondi )</a:t>
            </a:r>
            <a:endParaRPr lang="it-IT" dirty="0">
              <a:solidFill>
                <a:schemeClr val="accent2"/>
              </a:solidFill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395536" y="1484784"/>
            <a:ext cx="75384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Quali proprietà deve </a:t>
            </a:r>
            <a:r>
              <a:rPr lang="it-IT" b="1" dirty="0">
                <a:solidFill>
                  <a:srgbClr val="CC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avere </a:t>
            </a:r>
            <a:r>
              <a:rPr lang="it-IT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una </a:t>
            </a:r>
            <a:r>
              <a:rPr lang="it-IT" b="1" dirty="0">
                <a:solidFill>
                  <a:srgbClr val="CC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reazione </a:t>
            </a:r>
            <a:r>
              <a:rPr lang="it-IT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per essere una titolazione?</a:t>
            </a:r>
            <a:endParaRPr lang="it-IT" dirty="0">
              <a:solidFill>
                <a:srgbClr val="CC3399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2555776" y="894026"/>
            <a:ext cx="1178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 smtClean="0">
                <a:solidFill>
                  <a:srgbClr val="FF0000"/>
                </a:solidFill>
              </a:rPr>
              <a:t>NO</a:t>
            </a:r>
            <a:endParaRPr lang="it-IT" sz="3200" b="1" dirty="0">
              <a:solidFill>
                <a:srgbClr val="FF0000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89663E-45A4-4AB3-85D0-EF16F7E80C15}" type="slidenum">
              <a:rPr lang="it-IT" smtClean="0"/>
              <a:pPr>
                <a:defRPr/>
              </a:pPr>
              <a:t>21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autoUpdateAnimBg="0"/>
      <p:bldP spid="6150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395536" y="548680"/>
            <a:ext cx="815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defRPr/>
            </a:pPr>
            <a:r>
              <a:rPr lang="it-IT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3)	Equazione chimica ben nota senza reazioni collaterali</a:t>
            </a: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395536" y="1158280"/>
            <a:ext cx="8153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defRPr/>
            </a:pPr>
            <a:r>
              <a:rPr lang="it-IT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4)	Deve esistere un metodo per individuare il punto         	equivalente con </a:t>
            </a:r>
            <a:r>
              <a:rPr lang="it-IT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elevate </a:t>
            </a:r>
            <a:r>
              <a:rPr lang="it-IT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accuratezza e </a:t>
            </a:r>
            <a:r>
              <a:rPr lang="it-IT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precisione</a:t>
            </a:r>
            <a:endParaRPr lang="it-IT" dirty="0">
              <a:solidFill>
                <a:srgbClr val="9933FF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89663E-45A4-4AB3-85D0-EF16F7E80C15}" type="slidenum">
              <a:rPr lang="it-IT" smtClean="0"/>
              <a:pPr>
                <a:defRPr/>
              </a:pPr>
              <a:t>22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9627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381000" y="381000"/>
            <a:ext cx="8229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defRPr/>
            </a:pPr>
            <a:r>
              <a:rPr lang="it-IT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Natura delle reazioni più comunemente adoperate nelle titolazioni:</a:t>
            </a:r>
            <a:endParaRPr lang="it-IT" dirty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251520" y="1819289"/>
            <a:ext cx="331236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it-IT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1)   Acido-base</a:t>
            </a:r>
            <a:endParaRPr lang="it-IT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251520" y="2496899"/>
            <a:ext cx="417954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it-IT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2)   Formazione </a:t>
            </a:r>
            <a:r>
              <a:rPr lang="it-IT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 </a:t>
            </a:r>
            <a:r>
              <a:rPr lang="it-IT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complessi</a:t>
            </a:r>
            <a:endParaRPr lang="it-IT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251520" y="3178974"/>
            <a:ext cx="396044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it-IT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3)   Ossidoriduzione</a:t>
            </a:r>
            <a:endParaRPr lang="it-IT" dirty="0">
              <a:solidFill>
                <a:schemeClr val="accent2"/>
              </a:solidFill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251520" y="3861048"/>
            <a:ext cx="28083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it-IT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4)   Precipitazione</a:t>
            </a:r>
            <a:endParaRPr lang="it-IT" dirty="0"/>
          </a:p>
        </p:txBody>
      </p:sp>
      <p:sp>
        <p:nvSpPr>
          <p:cNvPr id="6" name="Rettangolo 5"/>
          <p:cNvSpPr/>
          <p:nvPr/>
        </p:nvSpPr>
        <p:spPr>
          <a:xfrm>
            <a:off x="5071412" y="1814824"/>
            <a:ext cx="26436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defRPr/>
            </a:pPr>
            <a:r>
              <a:rPr lang="it-IT" dirty="0" err="1">
                <a:solidFill>
                  <a:schemeClr val="accent2"/>
                </a:solidFill>
              </a:rPr>
              <a:t>det</a:t>
            </a:r>
            <a:r>
              <a:rPr lang="it-IT" dirty="0">
                <a:solidFill>
                  <a:schemeClr val="accent2"/>
                </a:solidFill>
              </a:rPr>
              <a:t>. [acido] o [base]</a:t>
            </a:r>
            <a:endParaRPr lang="it-IT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5071412" y="2496899"/>
            <a:ext cx="25458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defRPr/>
            </a:pPr>
            <a:r>
              <a:rPr lang="it-IT" dirty="0" err="1">
                <a:solidFill>
                  <a:schemeClr val="accent2"/>
                </a:solidFill>
              </a:rPr>
              <a:t>det</a:t>
            </a:r>
            <a:r>
              <a:rPr lang="it-IT" dirty="0">
                <a:solidFill>
                  <a:schemeClr val="accent2"/>
                </a:solidFill>
              </a:rPr>
              <a:t>. [ioni metallici]</a:t>
            </a:r>
            <a:endParaRPr lang="it-IT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5071412" y="3171566"/>
            <a:ext cx="34628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defRPr/>
            </a:pPr>
            <a:r>
              <a:rPr lang="it-IT" dirty="0" err="1">
                <a:solidFill>
                  <a:schemeClr val="accent2"/>
                </a:solidFill>
              </a:rPr>
              <a:t>det</a:t>
            </a:r>
            <a:r>
              <a:rPr lang="it-IT" dirty="0">
                <a:solidFill>
                  <a:schemeClr val="accent2"/>
                </a:solidFill>
              </a:rPr>
              <a:t>. [ossidati] o [riducenti]</a:t>
            </a:r>
          </a:p>
        </p:txBody>
      </p:sp>
      <p:sp>
        <p:nvSpPr>
          <p:cNvPr id="9" name="Rettangolo 8"/>
          <p:cNvSpPr/>
          <p:nvPr/>
        </p:nvSpPr>
        <p:spPr>
          <a:xfrm>
            <a:off x="5071412" y="3861048"/>
            <a:ext cx="14734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defRPr/>
            </a:pPr>
            <a:r>
              <a:rPr lang="it-IT" dirty="0" err="1">
                <a:solidFill>
                  <a:schemeClr val="accent2"/>
                </a:solidFill>
              </a:rPr>
              <a:t>det</a:t>
            </a:r>
            <a:r>
              <a:rPr lang="it-IT" dirty="0">
                <a:solidFill>
                  <a:schemeClr val="accent2"/>
                </a:solidFill>
              </a:rPr>
              <a:t>. [ioni] </a:t>
            </a:r>
            <a:endParaRPr lang="it-IT" dirty="0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89663E-45A4-4AB3-85D0-EF16F7E80C15}" type="slidenum">
              <a:rPr lang="it-IT" smtClean="0"/>
              <a:pPr>
                <a:defRPr/>
              </a:pPr>
              <a:t>23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autoUpdateAnimBg="0"/>
      <p:bldP spid="5124" grpId="0" autoUpdateAnimBg="0"/>
      <p:bldP spid="5125" grpId="0" autoUpdateAnimBg="0"/>
      <p:bldP spid="5126" grpId="0" autoUpdateAnimBg="0"/>
      <p:bldP spid="6" grpId="0"/>
      <p:bldP spid="7" grpId="0"/>
      <p:bldP spid="8" grpId="0"/>
      <p:bldP spid="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5"/>
          <p:cNvSpPr txBox="1">
            <a:spLocks noChangeArrowheads="1"/>
          </p:cNvSpPr>
          <p:nvPr/>
        </p:nvSpPr>
        <p:spPr bwMode="auto">
          <a:xfrm>
            <a:off x="395536" y="1196975"/>
            <a:ext cx="806489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just" eaLnBrk="1" hangingPunct="1"/>
            <a:r>
              <a:rPr lang="it-IT" altLang="it-IT" dirty="0"/>
              <a:t>LE SOLUZIONI </a:t>
            </a:r>
            <a:r>
              <a:rPr lang="it-IT" altLang="it-IT" b="1" dirty="0"/>
              <a:t>STANDARD, </a:t>
            </a:r>
            <a:r>
              <a:rPr lang="it-IT" altLang="it-IT" dirty="0"/>
              <a:t>CIOÈ</a:t>
            </a:r>
            <a:r>
              <a:rPr lang="it-IT" altLang="it-IT" b="1" dirty="0"/>
              <a:t> </a:t>
            </a:r>
            <a:r>
              <a:rPr lang="it-IT" altLang="it-IT" dirty="0"/>
              <a:t>QUELLE A TITOLO </a:t>
            </a:r>
            <a:r>
              <a:rPr lang="it-IT" altLang="it-IT" dirty="0" smtClean="0"/>
              <a:t>NOTO, </a:t>
            </a:r>
            <a:r>
              <a:rPr lang="it-IT" altLang="it-IT" dirty="0"/>
              <a:t>DOVREBBERO ESSERE FATTE POSSIBILMENTE CON COMPONENTI </a:t>
            </a:r>
            <a:r>
              <a:rPr lang="it-IT" altLang="it-IT" dirty="0" smtClean="0"/>
              <a:t>DETTI </a:t>
            </a:r>
            <a:r>
              <a:rPr lang="it-IT" altLang="it-IT" b="1" dirty="0" smtClean="0"/>
              <a:t>STANDARD </a:t>
            </a:r>
            <a:r>
              <a:rPr lang="it-IT" altLang="it-IT" b="1" dirty="0"/>
              <a:t>PRIMARI.</a:t>
            </a:r>
            <a:endParaRPr lang="it-IT" altLang="it-IT" dirty="0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89663E-45A4-4AB3-85D0-EF16F7E80C15}" type="slidenum">
              <a:rPr lang="it-IT" smtClean="0"/>
              <a:pPr>
                <a:defRPr/>
              </a:pPr>
              <a:t>24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685800" y="304800"/>
            <a:ext cx="7773988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just" eaLnBrk="1" hangingPunct="1"/>
            <a:r>
              <a:rPr lang="it-IT" altLang="it-IT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STANDARD PRIMARIO</a:t>
            </a:r>
            <a:r>
              <a:rPr lang="it-IT" altLang="it-IT"/>
              <a:t> </a:t>
            </a:r>
          </a:p>
          <a:p>
            <a:pPr algn="just" eaLnBrk="1" hangingPunct="1"/>
            <a:r>
              <a:rPr lang="it-IT" altLang="it-IT" b="1">
                <a:solidFill>
                  <a:schemeClr val="accent2"/>
                </a:solidFill>
              </a:rPr>
              <a:t>composto da usarsi come riferimento per le titolazioni</a:t>
            </a:r>
            <a:r>
              <a:rPr lang="it-IT" altLang="it-IT"/>
              <a:t>.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685800" y="1600200"/>
            <a:ext cx="77724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just" eaLnBrk="1" hangingPunct="1"/>
            <a:endParaRPr lang="it-IT" altLang="it-IT" b="1">
              <a:solidFill>
                <a:srgbClr val="FF3300"/>
              </a:solidFill>
            </a:endParaRPr>
          </a:p>
          <a:p>
            <a:pPr algn="just" eaLnBrk="1" hangingPunct="1"/>
            <a:r>
              <a:rPr lang="it-IT" altLang="it-IT" b="1">
                <a:solidFill>
                  <a:srgbClr val="FF3300"/>
                </a:solidFill>
              </a:rPr>
              <a:t>Requisiti per uno standard primario</a:t>
            </a:r>
            <a:endParaRPr lang="it-IT" altLang="it-IT">
              <a:solidFill>
                <a:srgbClr val="FF3300"/>
              </a:solidFill>
            </a:endParaRPr>
          </a:p>
          <a:p>
            <a:pPr algn="just" eaLnBrk="1" hangingPunct="1"/>
            <a:r>
              <a:rPr lang="it-IT" altLang="it-IT" b="1">
                <a:solidFill>
                  <a:srgbClr val="FF3300"/>
                </a:solidFill>
              </a:rPr>
              <a:t>1)</a:t>
            </a:r>
            <a:r>
              <a:rPr lang="it-IT" altLang="it-IT">
                <a:solidFill>
                  <a:schemeClr val="accent2"/>
                </a:solidFill>
              </a:rPr>
              <a:t> Chimicamente molto puro o facilmente purificabile.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685800" y="3267075"/>
            <a:ext cx="792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just" eaLnBrk="1" hangingPunct="1"/>
            <a:r>
              <a:rPr lang="it-IT" altLang="it-IT" b="1">
                <a:solidFill>
                  <a:srgbClr val="FF3300"/>
                </a:solidFill>
              </a:rPr>
              <a:t>2)</a:t>
            </a:r>
            <a:r>
              <a:rPr lang="it-IT" altLang="it-IT">
                <a:solidFill>
                  <a:schemeClr val="accent2"/>
                </a:solidFill>
              </a:rPr>
              <a:t> Stabile nel tempo</a:t>
            </a:r>
            <a:r>
              <a:rPr lang="it-IT" altLang="it-IT"/>
              <a:t>.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685800" y="3840163"/>
            <a:ext cx="79184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just" eaLnBrk="1" hangingPunct="1"/>
            <a:r>
              <a:rPr lang="it-IT" altLang="it-IT" b="1" dirty="0">
                <a:solidFill>
                  <a:srgbClr val="FF3300"/>
                </a:solidFill>
              </a:rPr>
              <a:t>3)</a:t>
            </a:r>
            <a:r>
              <a:rPr lang="it-IT" altLang="it-IT" dirty="0">
                <a:solidFill>
                  <a:schemeClr val="accent2"/>
                </a:solidFill>
              </a:rPr>
              <a:t> Stabile </a:t>
            </a:r>
            <a:r>
              <a:rPr lang="it-IT" altLang="it-IT" dirty="0" smtClean="0">
                <a:solidFill>
                  <a:schemeClr val="accent2"/>
                </a:solidFill>
              </a:rPr>
              <a:t>all'atmosfera, non igroscopico (non assorbe umidità dell’aria) e </a:t>
            </a:r>
            <a:r>
              <a:rPr lang="it-IT" altLang="it-IT" dirty="0">
                <a:solidFill>
                  <a:schemeClr val="accent2"/>
                </a:solidFill>
              </a:rPr>
              <a:t>non  reattivo con </a:t>
            </a:r>
            <a:r>
              <a:rPr lang="it-IT" altLang="it-IT" dirty="0" smtClean="0">
                <a:solidFill>
                  <a:schemeClr val="accent2"/>
                </a:solidFill>
              </a:rPr>
              <a:t>CO</a:t>
            </a:r>
            <a:r>
              <a:rPr lang="it-IT" altLang="it-IT" baseline="-25000" dirty="0" smtClean="0">
                <a:solidFill>
                  <a:schemeClr val="accent2"/>
                </a:solidFill>
              </a:rPr>
              <a:t>2</a:t>
            </a:r>
            <a:r>
              <a:rPr lang="it-IT" altLang="it-IT" dirty="0">
                <a:solidFill>
                  <a:schemeClr val="accent2"/>
                </a:solidFill>
              </a:rPr>
              <a:t> </a:t>
            </a:r>
            <a:r>
              <a:rPr lang="it-IT" altLang="it-IT" dirty="0" smtClean="0">
                <a:solidFill>
                  <a:schemeClr val="accent2"/>
                </a:solidFill>
              </a:rPr>
              <a:t>o con O</a:t>
            </a:r>
            <a:r>
              <a:rPr lang="it-IT" altLang="it-IT" baseline="-25000" dirty="0" smtClean="0">
                <a:solidFill>
                  <a:schemeClr val="accent2"/>
                </a:solidFill>
              </a:rPr>
              <a:t>2</a:t>
            </a:r>
            <a:r>
              <a:rPr lang="it-IT" altLang="it-IT" dirty="0" smtClean="0">
                <a:solidFill>
                  <a:schemeClr val="accent2"/>
                </a:solidFill>
              </a:rPr>
              <a:t>.</a:t>
            </a:r>
            <a:endParaRPr lang="it-IT" altLang="it-IT" dirty="0">
              <a:solidFill>
                <a:schemeClr val="accent2"/>
              </a:solidFill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89663E-45A4-4AB3-85D0-EF16F7E80C15}" type="slidenum">
              <a:rPr lang="it-IT" smtClean="0"/>
              <a:pPr>
                <a:defRPr/>
              </a:pPr>
              <a:t>25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autoUpdateAnimBg="0"/>
      <p:bldP spid="9220" grpId="0" autoUpdateAnimBg="0"/>
      <p:bldP spid="9221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6"/>
          <p:cNvSpPr txBox="1">
            <a:spLocks noChangeArrowheads="1"/>
          </p:cNvSpPr>
          <p:nvPr/>
        </p:nvSpPr>
        <p:spPr bwMode="auto">
          <a:xfrm>
            <a:off x="467544" y="548680"/>
            <a:ext cx="798988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just" eaLnBrk="1" hangingPunct="1"/>
            <a:r>
              <a:rPr lang="it-IT" altLang="it-IT" b="1">
                <a:solidFill>
                  <a:srgbClr val="FF3300"/>
                </a:solidFill>
              </a:rPr>
              <a:t>4)</a:t>
            </a:r>
            <a:r>
              <a:rPr lang="it-IT" altLang="it-IT">
                <a:solidFill>
                  <a:schemeClr val="accent2"/>
                </a:solidFill>
              </a:rPr>
              <a:t> Di peso equivalente elevato per minimizzare gli errori dovuti alla pesata.</a:t>
            </a:r>
          </a:p>
        </p:txBody>
      </p:sp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467544" y="1486892"/>
            <a:ext cx="792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just" eaLnBrk="1" hangingPunct="1"/>
            <a:r>
              <a:rPr lang="it-IT" altLang="it-IT" b="1">
                <a:solidFill>
                  <a:srgbClr val="FF3300"/>
                </a:solidFill>
              </a:rPr>
              <a:t>5)</a:t>
            </a:r>
            <a:r>
              <a:rPr lang="it-IT" altLang="it-IT"/>
              <a:t> </a:t>
            </a:r>
            <a:r>
              <a:rPr lang="it-IT" altLang="it-IT">
                <a:solidFill>
                  <a:schemeClr val="accent2"/>
                </a:solidFill>
              </a:rPr>
              <a:t>Facilmente reperibile e poco costoso</a:t>
            </a:r>
            <a:r>
              <a:rPr lang="it-IT" altLang="it-IT"/>
              <a:t>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89663E-45A4-4AB3-85D0-EF16F7E80C15}" type="slidenum">
              <a:rPr lang="it-IT" smtClean="0"/>
              <a:pPr>
                <a:defRPr/>
              </a:pPr>
              <a:t>26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1227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67"/>
          <p:cNvGrpSpPr>
            <a:grpSpLocks/>
          </p:cNvGrpSpPr>
          <p:nvPr/>
        </p:nvGrpSpPr>
        <p:grpSpPr bwMode="auto">
          <a:xfrm>
            <a:off x="762000" y="609600"/>
            <a:ext cx="7620000" cy="5743575"/>
            <a:chOff x="-3" y="-3"/>
            <a:chExt cx="3065" cy="3618"/>
          </a:xfrm>
        </p:grpSpPr>
        <p:grpSp>
          <p:nvGrpSpPr>
            <p:cNvPr id="16390" name="Group 65"/>
            <p:cNvGrpSpPr>
              <a:grpSpLocks/>
            </p:cNvGrpSpPr>
            <p:nvPr/>
          </p:nvGrpSpPr>
          <p:grpSpPr bwMode="auto">
            <a:xfrm>
              <a:off x="0" y="0"/>
              <a:ext cx="3059" cy="3612"/>
              <a:chOff x="0" y="0"/>
              <a:chExt cx="3059" cy="3612"/>
            </a:xfrm>
          </p:grpSpPr>
          <p:grpSp>
            <p:nvGrpSpPr>
              <p:cNvPr id="16392" name="Group 24"/>
              <p:cNvGrpSpPr>
                <a:grpSpLocks/>
              </p:cNvGrpSpPr>
              <p:nvPr/>
            </p:nvGrpSpPr>
            <p:grpSpPr bwMode="auto">
              <a:xfrm>
                <a:off x="0" y="0"/>
                <a:ext cx="1076" cy="538"/>
                <a:chOff x="0" y="0"/>
                <a:chExt cx="1076" cy="538"/>
              </a:xfrm>
            </p:grpSpPr>
            <p:sp>
              <p:nvSpPr>
                <p:cNvPr id="10242" name="Rectangle 2"/>
                <p:cNvSpPr>
                  <a:spLocks noChangeArrowheads="1"/>
                </p:cNvSpPr>
                <p:nvPr/>
              </p:nvSpPr>
              <p:spPr bwMode="auto">
                <a:xfrm>
                  <a:off x="28" y="0"/>
                  <a:ext cx="1020" cy="538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just">
                    <a:spcBef>
                      <a:spcPct val="0"/>
                    </a:spcBef>
                    <a:defRPr/>
                  </a:pPr>
                  <a:r>
                    <a:rPr lang="it-IT" sz="1800" b="1" i="1">
                      <a:solidFill>
                        <a:srgbClr val="FF3300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</a:rPr>
                    <a:t>NATURA DELLO STANDARD</a:t>
                  </a:r>
                </a:p>
                <a:p>
                  <a:pPr algn="just" eaLnBrk="0" hangingPunct="0">
                    <a:spcBef>
                      <a:spcPct val="0"/>
                    </a:spcBef>
                    <a:defRPr/>
                  </a:pPr>
                  <a:endParaRPr lang="it-IT" sz="1600" b="1">
                    <a:solidFill>
                      <a:srgbClr val="FF33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16454" name="Rectangle 23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076" cy="538"/>
                </a:xfrm>
                <a:prstGeom prst="rect">
                  <a:avLst/>
                </a:prstGeom>
                <a:noFill/>
                <a:ln w="7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9pPr>
                </a:lstStyle>
                <a:p>
                  <a:pPr algn="ctr" eaLnBrk="1" hangingPunct="1"/>
                  <a:endParaRPr lang="it-IT" altLang="it-IT" b="1"/>
                </a:p>
              </p:txBody>
            </p:sp>
          </p:grpSp>
          <p:grpSp>
            <p:nvGrpSpPr>
              <p:cNvPr id="16393" name="Group 26"/>
              <p:cNvGrpSpPr>
                <a:grpSpLocks/>
              </p:cNvGrpSpPr>
              <p:nvPr/>
            </p:nvGrpSpPr>
            <p:grpSpPr bwMode="auto">
              <a:xfrm>
                <a:off x="1076" y="0"/>
                <a:ext cx="1133" cy="538"/>
                <a:chOff x="1076" y="0"/>
                <a:chExt cx="1133" cy="538"/>
              </a:xfrm>
            </p:grpSpPr>
            <p:sp>
              <p:nvSpPr>
                <p:cNvPr id="10243" name="Rectangle 3"/>
                <p:cNvSpPr>
                  <a:spLocks noChangeArrowheads="1"/>
                </p:cNvSpPr>
                <p:nvPr/>
              </p:nvSpPr>
              <p:spPr bwMode="auto">
                <a:xfrm>
                  <a:off x="1104" y="0"/>
                  <a:ext cx="1077" cy="538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just">
                    <a:spcBef>
                      <a:spcPct val="0"/>
                    </a:spcBef>
                    <a:defRPr/>
                  </a:pPr>
                  <a:r>
                    <a:rPr lang="it-IT" sz="1800" b="1" i="1">
                      <a:solidFill>
                        <a:srgbClr val="FF3300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</a:rPr>
                    <a:t> STANDARD</a:t>
                  </a:r>
                </a:p>
                <a:p>
                  <a:pPr algn="just" eaLnBrk="0" hangingPunct="0">
                    <a:spcBef>
                      <a:spcPct val="0"/>
                    </a:spcBef>
                    <a:defRPr/>
                  </a:pPr>
                  <a:endParaRPr lang="it-IT" sz="1800" b="1" i="1">
                    <a:solidFill>
                      <a:srgbClr val="FF33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16452" name="Rectangle 25"/>
                <p:cNvSpPr>
                  <a:spLocks noChangeArrowheads="1"/>
                </p:cNvSpPr>
                <p:nvPr/>
              </p:nvSpPr>
              <p:spPr bwMode="auto">
                <a:xfrm>
                  <a:off x="1076" y="0"/>
                  <a:ext cx="1133" cy="538"/>
                </a:xfrm>
                <a:prstGeom prst="rect">
                  <a:avLst/>
                </a:prstGeom>
                <a:noFill/>
                <a:ln w="7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9pPr>
                </a:lstStyle>
                <a:p>
                  <a:pPr algn="ctr" eaLnBrk="1" hangingPunct="1"/>
                  <a:endParaRPr lang="it-IT" altLang="it-IT" b="1"/>
                </a:p>
              </p:txBody>
            </p:sp>
          </p:grpSp>
          <p:grpSp>
            <p:nvGrpSpPr>
              <p:cNvPr id="16394" name="Group 28"/>
              <p:cNvGrpSpPr>
                <a:grpSpLocks/>
              </p:cNvGrpSpPr>
              <p:nvPr/>
            </p:nvGrpSpPr>
            <p:grpSpPr bwMode="auto">
              <a:xfrm>
                <a:off x="2209" y="0"/>
                <a:ext cx="850" cy="538"/>
                <a:chOff x="2209" y="0"/>
                <a:chExt cx="850" cy="538"/>
              </a:xfrm>
            </p:grpSpPr>
            <p:sp>
              <p:nvSpPr>
                <p:cNvPr id="10244" name="Rectangle 4"/>
                <p:cNvSpPr>
                  <a:spLocks noChangeArrowheads="1"/>
                </p:cNvSpPr>
                <p:nvPr/>
              </p:nvSpPr>
              <p:spPr bwMode="auto">
                <a:xfrm>
                  <a:off x="2237" y="0"/>
                  <a:ext cx="794" cy="538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just">
                    <a:spcBef>
                      <a:spcPct val="0"/>
                    </a:spcBef>
                    <a:defRPr/>
                  </a:pPr>
                  <a:r>
                    <a:rPr lang="it-IT" sz="1800" b="1" i="1">
                      <a:solidFill>
                        <a:srgbClr val="FF3300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</a:rPr>
                    <a:t>SERVE PER TITOLARE</a:t>
                  </a:r>
                </a:p>
                <a:p>
                  <a:pPr algn="just" eaLnBrk="0" hangingPunct="0">
                    <a:spcBef>
                      <a:spcPct val="0"/>
                    </a:spcBef>
                    <a:defRPr/>
                  </a:pPr>
                  <a:endParaRPr lang="it-IT" sz="1800" b="1">
                    <a:solidFill>
                      <a:srgbClr val="FF3300"/>
                    </a:solidFill>
                  </a:endParaRPr>
                </a:p>
              </p:txBody>
            </p:sp>
            <p:sp>
              <p:nvSpPr>
                <p:cNvPr id="16450" name="Rectangle 27"/>
                <p:cNvSpPr>
                  <a:spLocks noChangeArrowheads="1"/>
                </p:cNvSpPr>
                <p:nvPr/>
              </p:nvSpPr>
              <p:spPr bwMode="auto">
                <a:xfrm>
                  <a:off x="2209" y="0"/>
                  <a:ext cx="850" cy="538"/>
                </a:xfrm>
                <a:prstGeom prst="rect">
                  <a:avLst/>
                </a:prstGeom>
                <a:noFill/>
                <a:ln w="7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9pPr>
                </a:lstStyle>
                <a:p>
                  <a:pPr algn="ctr" eaLnBrk="1" hangingPunct="1"/>
                  <a:endParaRPr lang="it-IT" altLang="it-IT" b="1"/>
                </a:p>
              </p:txBody>
            </p:sp>
          </p:grpSp>
          <p:grpSp>
            <p:nvGrpSpPr>
              <p:cNvPr id="16395" name="Group 30"/>
              <p:cNvGrpSpPr>
                <a:grpSpLocks/>
              </p:cNvGrpSpPr>
              <p:nvPr/>
            </p:nvGrpSpPr>
            <p:grpSpPr bwMode="auto">
              <a:xfrm>
                <a:off x="0" y="538"/>
                <a:ext cx="1076" cy="759"/>
                <a:chOff x="0" y="538"/>
                <a:chExt cx="1076" cy="759"/>
              </a:xfrm>
            </p:grpSpPr>
            <p:sp>
              <p:nvSpPr>
                <p:cNvPr id="10245" name="Rectangle 5"/>
                <p:cNvSpPr>
                  <a:spLocks noChangeArrowheads="1"/>
                </p:cNvSpPr>
                <p:nvPr/>
              </p:nvSpPr>
              <p:spPr bwMode="auto">
                <a:xfrm>
                  <a:off x="28" y="538"/>
                  <a:ext cx="1020" cy="759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just">
                    <a:spcBef>
                      <a:spcPct val="0"/>
                    </a:spcBef>
                    <a:defRPr/>
                  </a:pPr>
                  <a:r>
                    <a:rPr lang="it-IT" sz="1600" b="1">
                      <a:solidFill>
                        <a:srgbClr val="000066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</a:rPr>
                    <a:t>ACIDO</a:t>
                  </a:r>
                </a:p>
                <a:p>
                  <a:pPr algn="just" eaLnBrk="0" hangingPunct="0">
                    <a:spcBef>
                      <a:spcPct val="0"/>
                    </a:spcBef>
                    <a:defRPr/>
                  </a:pPr>
                  <a:endParaRPr lang="it-IT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16448" name="Rectangle 29"/>
                <p:cNvSpPr>
                  <a:spLocks noChangeArrowheads="1"/>
                </p:cNvSpPr>
                <p:nvPr/>
              </p:nvSpPr>
              <p:spPr bwMode="auto">
                <a:xfrm>
                  <a:off x="0" y="538"/>
                  <a:ext cx="1076" cy="759"/>
                </a:xfrm>
                <a:prstGeom prst="rect">
                  <a:avLst/>
                </a:prstGeom>
                <a:noFill/>
                <a:ln w="7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9pPr>
                </a:lstStyle>
                <a:p>
                  <a:pPr algn="ctr" eaLnBrk="1" hangingPunct="1"/>
                  <a:endParaRPr lang="it-IT" altLang="it-IT" b="1"/>
                </a:p>
              </p:txBody>
            </p:sp>
          </p:grpSp>
          <p:grpSp>
            <p:nvGrpSpPr>
              <p:cNvPr id="16396" name="Group 32"/>
              <p:cNvGrpSpPr>
                <a:grpSpLocks/>
              </p:cNvGrpSpPr>
              <p:nvPr/>
            </p:nvGrpSpPr>
            <p:grpSpPr bwMode="auto">
              <a:xfrm>
                <a:off x="1076" y="538"/>
                <a:ext cx="1133" cy="759"/>
                <a:chOff x="1076" y="538"/>
                <a:chExt cx="1133" cy="759"/>
              </a:xfrm>
            </p:grpSpPr>
            <p:sp>
              <p:nvSpPr>
                <p:cNvPr id="16445" name="Rectangle 6"/>
                <p:cNvSpPr>
                  <a:spLocks noChangeArrowheads="1"/>
                </p:cNvSpPr>
                <p:nvPr/>
              </p:nvSpPr>
              <p:spPr bwMode="auto">
                <a:xfrm>
                  <a:off x="1104" y="538"/>
                  <a:ext cx="1077" cy="759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9pPr>
                </a:lstStyle>
                <a:p>
                  <a:pPr algn="just" eaLnBrk="1" hangingPunct="1">
                    <a:spcBef>
                      <a:spcPct val="0"/>
                    </a:spcBef>
                  </a:pPr>
                  <a:r>
                    <a:rPr lang="it-IT" altLang="it-IT" sz="1600" b="1">
                      <a:solidFill>
                        <a:srgbClr val="000066"/>
                      </a:solidFill>
                    </a:rPr>
                    <a:t>C</a:t>
                  </a:r>
                  <a:r>
                    <a:rPr lang="it-IT" altLang="it-IT" sz="1600" b="1" baseline="-30000">
                      <a:solidFill>
                        <a:srgbClr val="000066"/>
                      </a:solidFill>
                    </a:rPr>
                    <a:t>8</a:t>
                  </a:r>
                  <a:r>
                    <a:rPr lang="it-IT" altLang="it-IT" sz="1600" b="1">
                      <a:solidFill>
                        <a:srgbClr val="000066"/>
                      </a:solidFill>
                    </a:rPr>
                    <a:t>H</a:t>
                  </a:r>
                  <a:r>
                    <a:rPr lang="it-IT" altLang="it-IT" sz="1600" b="1" baseline="-30000">
                      <a:solidFill>
                        <a:srgbClr val="000066"/>
                      </a:solidFill>
                    </a:rPr>
                    <a:t>5</a:t>
                  </a:r>
                  <a:r>
                    <a:rPr lang="it-IT" altLang="it-IT" sz="1600" b="1">
                      <a:solidFill>
                        <a:srgbClr val="000066"/>
                      </a:solidFill>
                    </a:rPr>
                    <a:t>KO</a:t>
                  </a:r>
                  <a:r>
                    <a:rPr lang="it-IT" altLang="it-IT" sz="1600" b="1" baseline="-30000">
                      <a:solidFill>
                        <a:srgbClr val="000066"/>
                      </a:solidFill>
                    </a:rPr>
                    <a:t>4 </a:t>
                  </a:r>
                  <a:r>
                    <a:rPr lang="it-IT" altLang="it-IT" sz="1600" b="1">
                      <a:solidFill>
                        <a:srgbClr val="000066"/>
                      </a:solidFill>
                    </a:rPr>
                    <a:t>(K idrogeno o-ftalato) (OF)</a:t>
                  </a:r>
                </a:p>
                <a:p>
                  <a:pPr algn="just">
                    <a:spcBef>
                      <a:spcPct val="0"/>
                    </a:spcBef>
                  </a:pPr>
                  <a:r>
                    <a:rPr lang="it-IT" altLang="it-IT" sz="1600" b="1">
                      <a:solidFill>
                        <a:srgbClr val="008000"/>
                      </a:solidFill>
                    </a:rPr>
                    <a:t>KH(IO</a:t>
                  </a:r>
                  <a:r>
                    <a:rPr lang="it-IT" altLang="it-IT" sz="1600" b="1" baseline="-30000">
                      <a:solidFill>
                        <a:srgbClr val="008000"/>
                      </a:solidFill>
                    </a:rPr>
                    <a:t>3</a:t>
                  </a:r>
                  <a:r>
                    <a:rPr lang="it-IT" altLang="it-IT" sz="1600" b="1">
                      <a:solidFill>
                        <a:srgbClr val="008000"/>
                      </a:solidFill>
                    </a:rPr>
                    <a:t>)</a:t>
                  </a:r>
                  <a:r>
                    <a:rPr lang="it-IT" altLang="it-IT" sz="1600" b="1" baseline="-30000">
                      <a:solidFill>
                        <a:srgbClr val="008000"/>
                      </a:solidFill>
                    </a:rPr>
                    <a:t>2</a:t>
                  </a:r>
                  <a:endParaRPr lang="it-IT" altLang="it-IT" sz="1600" b="1">
                    <a:solidFill>
                      <a:srgbClr val="008000"/>
                    </a:solidFill>
                  </a:endParaRPr>
                </a:p>
                <a:p>
                  <a:pPr algn="just">
                    <a:spcBef>
                      <a:spcPct val="0"/>
                    </a:spcBef>
                  </a:pPr>
                  <a:r>
                    <a:rPr lang="it-IT" altLang="it-IT" sz="1600" b="1">
                      <a:solidFill>
                        <a:srgbClr val="008000"/>
                      </a:solidFill>
                    </a:rPr>
                    <a:t>HCl (miscela azeotropa)</a:t>
                  </a:r>
                </a:p>
                <a:p>
                  <a:pPr algn="just">
                    <a:spcBef>
                      <a:spcPct val="0"/>
                    </a:spcBef>
                  </a:pPr>
                  <a:endParaRPr lang="it-IT" altLang="it-IT" sz="1600" b="1">
                    <a:solidFill>
                      <a:srgbClr val="008000"/>
                    </a:solidFill>
                  </a:endParaRPr>
                </a:p>
              </p:txBody>
            </p:sp>
            <p:sp>
              <p:nvSpPr>
                <p:cNvPr id="16446" name="Rectangle 31"/>
                <p:cNvSpPr>
                  <a:spLocks noChangeArrowheads="1"/>
                </p:cNvSpPr>
                <p:nvPr/>
              </p:nvSpPr>
              <p:spPr bwMode="auto">
                <a:xfrm>
                  <a:off x="1076" y="538"/>
                  <a:ext cx="1133" cy="759"/>
                </a:xfrm>
                <a:prstGeom prst="rect">
                  <a:avLst/>
                </a:prstGeom>
                <a:noFill/>
                <a:ln w="7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9pPr>
                </a:lstStyle>
                <a:p>
                  <a:pPr algn="ctr" eaLnBrk="1" hangingPunct="1"/>
                  <a:endParaRPr lang="it-IT" altLang="it-IT" b="1"/>
                </a:p>
              </p:txBody>
            </p:sp>
          </p:grpSp>
          <p:grpSp>
            <p:nvGrpSpPr>
              <p:cNvPr id="16397" name="Group 34"/>
              <p:cNvGrpSpPr>
                <a:grpSpLocks/>
              </p:cNvGrpSpPr>
              <p:nvPr/>
            </p:nvGrpSpPr>
            <p:grpSpPr bwMode="auto">
              <a:xfrm>
                <a:off x="2209" y="538"/>
                <a:ext cx="850" cy="759"/>
                <a:chOff x="2209" y="538"/>
                <a:chExt cx="850" cy="759"/>
              </a:xfrm>
            </p:grpSpPr>
            <p:sp>
              <p:nvSpPr>
                <p:cNvPr id="16443" name="Rectangle 7"/>
                <p:cNvSpPr>
                  <a:spLocks noChangeArrowheads="1"/>
                </p:cNvSpPr>
                <p:nvPr/>
              </p:nvSpPr>
              <p:spPr bwMode="auto">
                <a:xfrm>
                  <a:off x="2237" y="538"/>
                  <a:ext cx="794" cy="759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9pPr>
                </a:lstStyle>
                <a:p>
                  <a:pPr algn="just" eaLnBrk="1" hangingPunct="1">
                    <a:spcBef>
                      <a:spcPct val="0"/>
                    </a:spcBef>
                  </a:pPr>
                  <a:r>
                    <a:rPr lang="it-IT" altLang="it-IT" sz="1600" b="1">
                      <a:solidFill>
                        <a:srgbClr val="000066"/>
                      </a:solidFill>
                    </a:rPr>
                    <a:t>BASI</a:t>
                  </a:r>
                </a:p>
                <a:p>
                  <a:pPr algn="just">
                    <a:spcBef>
                      <a:spcPct val="0"/>
                    </a:spcBef>
                  </a:pPr>
                  <a:endParaRPr lang="it-IT" altLang="it-IT" sz="1600" b="1">
                    <a:solidFill>
                      <a:srgbClr val="CC0000"/>
                    </a:solidFill>
                  </a:endParaRPr>
                </a:p>
              </p:txBody>
            </p:sp>
            <p:sp>
              <p:nvSpPr>
                <p:cNvPr id="16444" name="Rectangle 33"/>
                <p:cNvSpPr>
                  <a:spLocks noChangeArrowheads="1"/>
                </p:cNvSpPr>
                <p:nvPr/>
              </p:nvSpPr>
              <p:spPr bwMode="auto">
                <a:xfrm>
                  <a:off x="2209" y="538"/>
                  <a:ext cx="850" cy="759"/>
                </a:xfrm>
                <a:prstGeom prst="rect">
                  <a:avLst/>
                </a:prstGeom>
                <a:noFill/>
                <a:ln w="7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9pPr>
                </a:lstStyle>
                <a:p>
                  <a:pPr algn="ctr" eaLnBrk="1" hangingPunct="1"/>
                  <a:endParaRPr lang="it-IT" altLang="it-IT" b="1"/>
                </a:p>
              </p:txBody>
            </p:sp>
          </p:grpSp>
          <p:grpSp>
            <p:nvGrpSpPr>
              <p:cNvPr id="16398" name="Group 36"/>
              <p:cNvGrpSpPr>
                <a:grpSpLocks/>
              </p:cNvGrpSpPr>
              <p:nvPr/>
            </p:nvGrpSpPr>
            <p:grpSpPr bwMode="auto">
              <a:xfrm>
                <a:off x="0" y="1297"/>
                <a:ext cx="1076" cy="663"/>
                <a:chOff x="0" y="1297"/>
                <a:chExt cx="1076" cy="663"/>
              </a:xfrm>
            </p:grpSpPr>
            <p:sp>
              <p:nvSpPr>
                <p:cNvPr id="10248" name="Rectangle 8"/>
                <p:cNvSpPr>
                  <a:spLocks noChangeArrowheads="1"/>
                </p:cNvSpPr>
                <p:nvPr/>
              </p:nvSpPr>
              <p:spPr bwMode="auto">
                <a:xfrm>
                  <a:off x="28" y="1297"/>
                  <a:ext cx="1020" cy="663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just">
                    <a:spcBef>
                      <a:spcPct val="0"/>
                    </a:spcBef>
                    <a:defRPr/>
                  </a:pPr>
                  <a:r>
                    <a:rPr lang="it-IT" sz="1600" b="1">
                      <a:solidFill>
                        <a:srgbClr val="008000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</a:rPr>
                    <a:t>BASE</a:t>
                  </a:r>
                </a:p>
                <a:p>
                  <a:pPr algn="just" eaLnBrk="0" hangingPunct="0">
                    <a:spcBef>
                      <a:spcPct val="0"/>
                    </a:spcBef>
                    <a:defRPr/>
                  </a:pPr>
                  <a:endParaRPr lang="it-IT">
                    <a:solidFill>
                      <a:srgbClr val="008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16442" name="Rectangle 35"/>
                <p:cNvSpPr>
                  <a:spLocks noChangeArrowheads="1"/>
                </p:cNvSpPr>
                <p:nvPr/>
              </p:nvSpPr>
              <p:spPr bwMode="auto">
                <a:xfrm>
                  <a:off x="0" y="1297"/>
                  <a:ext cx="1076" cy="663"/>
                </a:xfrm>
                <a:prstGeom prst="rect">
                  <a:avLst/>
                </a:prstGeom>
                <a:noFill/>
                <a:ln w="7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9pPr>
                </a:lstStyle>
                <a:p>
                  <a:pPr algn="ctr" eaLnBrk="1" hangingPunct="1"/>
                  <a:endParaRPr lang="it-IT" altLang="it-IT" b="1"/>
                </a:p>
              </p:txBody>
            </p:sp>
          </p:grpSp>
          <p:grpSp>
            <p:nvGrpSpPr>
              <p:cNvPr id="16399" name="Group 38"/>
              <p:cNvGrpSpPr>
                <a:grpSpLocks/>
              </p:cNvGrpSpPr>
              <p:nvPr/>
            </p:nvGrpSpPr>
            <p:grpSpPr bwMode="auto">
              <a:xfrm>
                <a:off x="1076" y="1297"/>
                <a:ext cx="1133" cy="663"/>
                <a:chOff x="1076" y="1297"/>
                <a:chExt cx="1133" cy="663"/>
              </a:xfrm>
            </p:grpSpPr>
            <p:sp>
              <p:nvSpPr>
                <p:cNvPr id="16439" name="Rectangle 9"/>
                <p:cNvSpPr>
                  <a:spLocks noChangeArrowheads="1"/>
                </p:cNvSpPr>
                <p:nvPr/>
              </p:nvSpPr>
              <p:spPr bwMode="auto">
                <a:xfrm>
                  <a:off x="1104" y="1297"/>
                  <a:ext cx="1077" cy="663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9pPr>
                </a:lstStyle>
                <a:p>
                  <a:pPr algn="just" eaLnBrk="1" hangingPunct="1">
                    <a:spcBef>
                      <a:spcPct val="0"/>
                    </a:spcBef>
                  </a:pPr>
                  <a:r>
                    <a:rPr lang="it-IT" altLang="it-IT" sz="1600" b="1">
                      <a:solidFill>
                        <a:srgbClr val="008000"/>
                      </a:solidFill>
                    </a:rPr>
                    <a:t>Na</a:t>
                  </a:r>
                  <a:r>
                    <a:rPr lang="it-IT" altLang="it-IT" sz="1600" b="1" baseline="-30000">
                      <a:solidFill>
                        <a:srgbClr val="008000"/>
                      </a:solidFill>
                    </a:rPr>
                    <a:t>2</a:t>
                  </a:r>
                  <a:r>
                    <a:rPr lang="it-IT" altLang="it-IT" sz="1600" b="1">
                      <a:solidFill>
                        <a:srgbClr val="008000"/>
                      </a:solidFill>
                    </a:rPr>
                    <a:t>CO</a:t>
                  </a:r>
                  <a:r>
                    <a:rPr lang="it-IT" altLang="it-IT" sz="1600" b="1" baseline="-30000">
                      <a:solidFill>
                        <a:srgbClr val="008000"/>
                      </a:solidFill>
                    </a:rPr>
                    <a:t>3</a:t>
                  </a:r>
                  <a:endParaRPr lang="it-IT" altLang="it-IT" sz="1600" b="1">
                    <a:solidFill>
                      <a:srgbClr val="008000"/>
                    </a:solidFill>
                  </a:endParaRPr>
                </a:p>
                <a:p>
                  <a:pPr algn="just">
                    <a:spcBef>
                      <a:spcPct val="0"/>
                    </a:spcBef>
                  </a:pPr>
                  <a:r>
                    <a:rPr lang="it-IT" altLang="it-IT" sz="1600" b="1">
                      <a:solidFill>
                        <a:srgbClr val="008000"/>
                      </a:solidFill>
                    </a:rPr>
                    <a:t>H</a:t>
                  </a:r>
                  <a:r>
                    <a:rPr lang="it-IT" altLang="it-IT" sz="1600" b="1" baseline="-30000">
                      <a:solidFill>
                        <a:srgbClr val="008000"/>
                      </a:solidFill>
                    </a:rPr>
                    <a:t>2</a:t>
                  </a:r>
                  <a:r>
                    <a:rPr lang="it-IT" altLang="it-IT" sz="1600" b="1">
                      <a:solidFill>
                        <a:srgbClr val="008000"/>
                      </a:solidFill>
                    </a:rPr>
                    <a:t>NC(CH</a:t>
                  </a:r>
                  <a:r>
                    <a:rPr lang="it-IT" altLang="it-IT" sz="1600" b="1" baseline="-30000">
                      <a:solidFill>
                        <a:srgbClr val="008000"/>
                      </a:solidFill>
                    </a:rPr>
                    <a:t>2</a:t>
                  </a:r>
                  <a:r>
                    <a:rPr lang="it-IT" altLang="it-IT" sz="1600" b="1">
                      <a:solidFill>
                        <a:srgbClr val="008000"/>
                      </a:solidFill>
                    </a:rPr>
                    <a:t>OH)</a:t>
                  </a:r>
                  <a:r>
                    <a:rPr lang="it-IT" altLang="it-IT" sz="1600" b="1" baseline="-30000">
                      <a:solidFill>
                        <a:srgbClr val="008000"/>
                      </a:solidFill>
                    </a:rPr>
                    <a:t>3 </a:t>
                  </a:r>
                  <a:r>
                    <a:rPr lang="it-IT" altLang="it-IT" sz="1600" b="1">
                      <a:solidFill>
                        <a:srgbClr val="008000"/>
                      </a:solidFill>
                    </a:rPr>
                    <a:t>(tris)</a:t>
                  </a:r>
                </a:p>
                <a:p>
                  <a:pPr algn="just">
                    <a:spcBef>
                      <a:spcPct val="0"/>
                    </a:spcBef>
                  </a:pPr>
                  <a:r>
                    <a:rPr lang="it-IT" altLang="it-IT" sz="1600" b="1">
                      <a:solidFill>
                        <a:srgbClr val="008000"/>
                      </a:solidFill>
                    </a:rPr>
                    <a:t>Na</a:t>
                  </a:r>
                  <a:r>
                    <a:rPr lang="it-IT" altLang="it-IT" sz="1600" b="1" baseline="-30000">
                      <a:solidFill>
                        <a:srgbClr val="008000"/>
                      </a:solidFill>
                    </a:rPr>
                    <a:t>2</a:t>
                  </a:r>
                  <a:r>
                    <a:rPr lang="it-IT" altLang="it-IT" sz="1600" b="1">
                      <a:solidFill>
                        <a:srgbClr val="008000"/>
                      </a:solidFill>
                    </a:rPr>
                    <a:t>B</a:t>
                  </a:r>
                  <a:r>
                    <a:rPr lang="it-IT" altLang="it-IT" sz="1600" b="1" baseline="-30000">
                      <a:solidFill>
                        <a:srgbClr val="008000"/>
                      </a:solidFill>
                    </a:rPr>
                    <a:t>4</a:t>
                  </a:r>
                  <a:r>
                    <a:rPr lang="it-IT" altLang="it-IT" sz="1600" b="1">
                      <a:solidFill>
                        <a:srgbClr val="008000"/>
                      </a:solidFill>
                    </a:rPr>
                    <a:t>O</a:t>
                  </a:r>
                  <a:r>
                    <a:rPr lang="it-IT" altLang="it-IT" sz="1600" b="1" baseline="-30000">
                      <a:solidFill>
                        <a:srgbClr val="008000"/>
                      </a:solidFill>
                    </a:rPr>
                    <a:t>7</a:t>
                  </a:r>
                  <a:r>
                    <a:rPr lang="it-IT" altLang="it-IT" sz="1600" b="1">
                      <a:solidFill>
                        <a:srgbClr val="008000"/>
                      </a:solidFill>
                    </a:rPr>
                    <a:t>.H</a:t>
                  </a:r>
                  <a:r>
                    <a:rPr lang="it-IT" altLang="it-IT" sz="1600" b="1" baseline="-30000">
                      <a:solidFill>
                        <a:srgbClr val="008000"/>
                      </a:solidFill>
                    </a:rPr>
                    <a:t>2</a:t>
                  </a:r>
                  <a:r>
                    <a:rPr lang="it-IT" altLang="it-IT" sz="1600" b="1">
                      <a:solidFill>
                        <a:srgbClr val="008000"/>
                      </a:solidFill>
                    </a:rPr>
                    <a:t>O (borace)</a:t>
                  </a:r>
                </a:p>
                <a:p>
                  <a:pPr algn="just">
                    <a:spcBef>
                      <a:spcPct val="0"/>
                    </a:spcBef>
                  </a:pPr>
                  <a:endParaRPr lang="it-IT" altLang="it-IT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16440" name="Rectangle 37"/>
                <p:cNvSpPr>
                  <a:spLocks noChangeArrowheads="1"/>
                </p:cNvSpPr>
                <p:nvPr/>
              </p:nvSpPr>
              <p:spPr bwMode="auto">
                <a:xfrm>
                  <a:off x="1076" y="1297"/>
                  <a:ext cx="1133" cy="663"/>
                </a:xfrm>
                <a:prstGeom prst="rect">
                  <a:avLst/>
                </a:prstGeom>
                <a:noFill/>
                <a:ln w="7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9pPr>
                </a:lstStyle>
                <a:p>
                  <a:pPr algn="ctr" eaLnBrk="1" hangingPunct="1"/>
                  <a:endParaRPr lang="it-IT" altLang="it-IT" b="1"/>
                </a:p>
              </p:txBody>
            </p:sp>
          </p:grpSp>
          <p:grpSp>
            <p:nvGrpSpPr>
              <p:cNvPr id="16400" name="Group 40"/>
              <p:cNvGrpSpPr>
                <a:grpSpLocks/>
              </p:cNvGrpSpPr>
              <p:nvPr/>
            </p:nvGrpSpPr>
            <p:grpSpPr bwMode="auto">
              <a:xfrm>
                <a:off x="2209" y="1297"/>
                <a:ext cx="850" cy="663"/>
                <a:chOff x="2209" y="1297"/>
                <a:chExt cx="850" cy="663"/>
              </a:xfrm>
            </p:grpSpPr>
            <p:sp>
              <p:nvSpPr>
                <p:cNvPr id="16437" name="Rectangle 10"/>
                <p:cNvSpPr>
                  <a:spLocks noChangeArrowheads="1"/>
                </p:cNvSpPr>
                <p:nvPr/>
              </p:nvSpPr>
              <p:spPr bwMode="auto">
                <a:xfrm>
                  <a:off x="2237" y="1297"/>
                  <a:ext cx="794" cy="663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9pPr>
                </a:lstStyle>
                <a:p>
                  <a:pPr algn="just" eaLnBrk="1" hangingPunct="1">
                    <a:spcBef>
                      <a:spcPct val="0"/>
                    </a:spcBef>
                  </a:pPr>
                  <a:r>
                    <a:rPr lang="it-IT" altLang="it-IT" sz="1600" b="1">
                      <a:solidFill>
                        <a:srgbClr val="008000"/>
                      </a:solidFill>
                    </a:rPr>
                    <a:t>ACIDI</a:t>
                  </a:r>
                </a:p>
                <a:p>
                  <a:pPr algn="just">
                    <a:spcBef>
                      <a:spcPct val="0"/>
                    </a:spcBef>
                  </a:pPr>
                  <a:endParaRPr lang="it-IT" altLang="it-IT" sz="1600" b="1">
                    <a:solidFill>
                      <a:schemeClr val="accent1"/>
                    </a:solidFill>
                  </a:endParaRPr>
                </a:p>
              </p:txBody>
            </p:sp>
            <p:sp>
              <p:nvSpPr>
                <p:cNvPr id="16438" name="Rectangle 39"/>
                <p:cNvSpPr>
                  <a:spLocks noChangeArrowheads="1"/>
                </p:cNvSpPr>
                <p:nvPr/>
              </p:nvSpPr>
              <p:spPr bwMode="auto">
                <a:xfrm>
                  <a:off x="2209" y="1297"/>
                  <a:ext cx="850" cy="663"/>
                </a:xfrm>
                <a:prstGeom prst="rect">
                  <a:avLst/>
                </a:prstGeom>
                <a:noFill/>
                <a:ln w="7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9pPr>
                </a:lstStyle>
                <a:p>
                  <a:pPr algn="ctr" eaLnBrk="1" hangingPunct="1"/>
                  <a:endParaRPr lang="it-IT" altLang="it-IT" b="1"/>
                </a:p>
              </p:txBody>
            </p:sp>
          </p:grpSp>
          <p:grpSp>
            <p:nvGrpSpPr>
              <p:cNvPr id="16401" name="Group 42"/>
              <p:cNvGrpSpPr>
                <a:grpSpLocks/>
              </p:cNvGrpSpPr>
              <p:nvPr/>
            </p:nvGrpSpPr>
            <p:grpSpPr bwMode="auto">
              <a:xfrm>
                <a:off x="0" y="1960"/>
                <a:ext cx="1076" cy="413"/>
                <a:chOff x="0" y="1960"/>
                <a:chExt cx="1076" cy="413"/>
              </a:xfrm>
            </p:grpSpPr>
            <p:sp>
              <p:nvSpPr>
                <p:cNvPr id="10251" name="Rectangle 11"/>
                <p:cNvSpPr>
                  <a:spLocks noChangeArrowheads="1"/>
                </p:cNvSpPr>
                <p:nvPr/>
              </p:nvSpPr>
              <p:spPr bwMode="auto">
                <a:xfrm>
                  <a:off x="28" y="1960"/>
                  <a:ext cx="1020" cy="413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just">
                    <a:spcBef>
                      <a:spcPct val="0"/>
                    </a:spcBef>
                    <a:defRPr/>
                  </a:pPr>
                  <a:r>
                    <a:rPr lang="it-IT" sz="1600" b="1" dirty="0">
                      <a:solidFill>
                        <a:srgbClr val="0099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</a:rPr>
                    <a:t>OSSIDANTE</a:t>
                  </a:r>
                </a:p>
                <a:p>
                  <a:pPr algn="just" eaLnBrk="0" hangingPunct="0">
                    <a:spcBef>
                      <a:spcPct val="0"/>
                    </a:spcBef>
                    <a:defRPr/>
                  </a:pPr>
                  <a:endParaRPr lang="it-IT" sz="1600" b="1" dirty="0">
                    <a:solidFill>
                      <a:srgbClr val="66CCFF"/>
                    </a:solidFill>
                  </a:endParaRPr>
                </a:p>
              </p:txBody>
            </p:sp>
            <p:sp>
              <p:nvSpPr>
                <p:cNvPr id="16436" name="Rectangle 41"/>
                <p:cNvSpPr>
                  <a:spLocks noChangeArrowheads="1"/>
                </p:cNvSpPr>
                <p:nvPr/>
              </p:nvSpPr>
              <p:spPr bwMode="auto">
                <a:xfrm>
                  <a:off x="0" y="1960"/>
                  <a:ext cx="1076" cy="413"/>
                </a:xfrm>
                <a:prstGeom prst="rect">
                  <a:avLst/>
                </a:prstGeom>
                <a:noFill/>
                <a:ln w="7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9pPr>
                </a:lstStyle>
                <a:p>
                  <a:pPr algn="ctr" eaLnBrk="1" hangingPunct="1"/>
                  <a:endParaRPr lang="it-IT" altLang="it-IT" b="1"/>
                </a:p>
              </p:txBody>
            </p:sp>
          </p:grpSp>
          <p:grpSp>
            <p:nvGrpSpPr>
              <p:cNvPr id="16402" name="Group 44"/>
              <p:cNvGrpSpPr>
                <a:grpSpLocks/>
              </p:cNvGrpSpPr>
              <p:nvPr/>
            </p:nvGrpSpPr>
            <p:grpSpPr bwMode="auto">
              <a:xfrm>
                <a:off x="1076" y="1960"/>
                <a:ext cx="1133" cy="413"/>
                <a:chOff x="1076" y="1960"/>
                <a:chExt cx="1133" cy="413"/>
              </a:xfrm>
            </p:grpSpPr>
            <p:sp>
              <p:nvSpPr>
                <p:cNvPr id="16433" name="Rectangle 12"/>
                <p:cNvSpPr>
                  <a:spLocks noChangeArrowheads="1"/>
                </p:cNvSpPr>
                <p:nvPr/>
              </p:nvSpPr>
              <p:spPr bwMode="auto">
                <a:xfrm>
                  <a:off x="1104" y="1960"/>
                  <a:ext cx="1077" cy="413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9pPr>
                </a:lstStyle>
                <a:p>
                  <a:pPr algn="just" eaLnBrk="1" hangingPunct="1">
                    <a:spcBef>
                      <a:spcPct val="0"/>
                    </a:spcBef>
                  </a:pPr>
                  <a:r>
                    <a:rPr lang="it-IT" altLang="it-IT" sz="1600" b="1">
                      <a:solidFill>
                        <a:srgbClr val="0099FF"/>
                      </a:solidFill>
                    </a:rPr>
                    <a:t>K</a:t>
                  </a:r>
                  <a:r>
                    <a:rPr lang="it-IT" altLang="it-IT" sz="1600" b="1" baseline="-30000">
                      <a:solidFill>
                        <a:srgbClr val="0099FF"/>
                      </a:solidFill>
                    </a:rPr>
                    <a:t>2</a:t>
                  </a:r>
                  <a:r>
                    <a:rPr lang="it-IT" altLang="it-IT" sz="1600" b="1">
                      <a:solidFill>
                        <a:srgbClr val="0099FF"/>
                      </a:solidFill>
                    </a:rPr>
                    <a:t>Cr</a:t>
                  </a:r>
                  <a:r>
                    <a:rPr lang="it-IT" altLang="it-IT" sz="1600" b="1" baseline="-30000">
                      <a:solidFill>
                        <a:srgbClr val="0099FF"/>
                      </a:solidFill>
                    </a:rPr>
                    <a:t>2</a:t>
                  </a:r>
                  <a:r>
                    <a:rPr lang="it-IT" altLang="it-IT" sz="1600" b="1">
                      <a:solidFill>
                        <a:srgbClr val="0099FF"/>
                      </a:solidFill>
                    </a:rPr>
                    <a:t>O</a:t>
                  </a:r>
                  <a:r>
                    <a:rPr lang="it-IT" altLang="it-IT" sz="1600" b="1" baseline="-30000">
                      <a:solidFill>
                        <a:srgbClr val="0099FF"/>
                      </a:solidFill>
                    </a:rPr>
                    <a:t>7</a:t>
                  </a:r>
                  <a:r>
                    <a:rPr lang="it-IT" altLang="it-IT" sz="1600" b="1">
                      <a:solidFill>
                        <a:srgbClr val="0099FF"/>
                      </a:solidFill>
                    </a:rPr>
                    <a:t>, KIO</a:t>
                  </a:r>
                  <a:r>
                    <a:rPr lang="it-IT" altLang="it-IT" sz="1600" b="1" baseline="-30000">
                      <a:solidFill>
                        <a:srgbClr val="0099FF"/>
                      </a:solidFill>
                    </a:rPr>
                    <a:t>3</a:t>
                  </a:r>
                  <a:endParaRPr lang="it-IT" altLang="it-IT" sz="1600" b="1">
                    <a:solidFill>
                      <a:srgbClr val="0099FF"/>
                    </a:solidFill>
                  </a:endParaRPr>
                </a:p>
                <a:p>
                  <a:pPr algn="just">
                    <a:spcBef>
                      <a:spcPct val="0"/>
                    </a:spcBef>
                  </a:pPr>
                  <a:endParaRPr lang="it-IT" altLang="it-IT" sz="1600" b="1">
                    <a:solidFill>
                      <a:srgbClr val="0099FF"/>
                    </a:solidFill>
                  </a:endParaRPr>
                </a:p>
              </p:txBody>
            </p:sp>
            <p:sp>
              <p:nvSpPr>
                <p:cNvPr id="16434" name="Rectangle 43"/>
                <p:cNvSpPr>
                  <a:spLocks noChangeArrowheads="1"/>
                </p:cNvSpPr>
                <p:nvPr/>
              </p:nvSpPr>
              <p:spPr bwMode="auto">
                <a:xfrm>
                  <a:off x="1076" y="1960"/>
                  <a:ext cx="1133" cy="413"/>
                </a:xfrm>
                <a:prstGeom prst="rect">
                  <a:avLst/>
                </a:prstGeom>
                <a:noFill/>
                <a:ln w="7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9pPr>
                </a:lstStyle>
                <a:p>
                  <a:pPr algn="ctr" eaLnBrk="1" hangingPunct="1"/>
                  <a:endParaRPr lang="it-IT" altLang="it-IT" b="1"/>
                </a:p>
              </p:txBody>
            </p:sp>
          </p:grpSp>
          <p:grpSp>
            <p:nvGrpSpPr>
              <p:cNvPr id="16403" name="Group 46"/>
              <p:cNvGrpSpPr>
                <a:grpSpLocks/>
              </p:cNvGrpSpPr>
              <p:nvPr/>
            </p:nvGrpSpPr>
            <p:grpSpPr bwMode="auto">
              <a:xfrm>
                <a:off x="2209" y="1960"/>
                <a:ext cx="850" cy="413"/>
                <a:chOff x="2209" y="1960"/>
                <a:chExt cx="850" cy="413"/>
              </a:xfrm>
            </p:grpSpPr>
            <p:sp>
              <p:nvSpPr>
                <p:cNvPr id="10253" name="Rectangle 13"/>
                <p:cNvSpPr>
                  <a:spLocks noChangeArrowheads="1"/>
                </p:cNvSpPr>
                <p:nvPr/>
              </p:nvSpPr>
              <p:spPr bwMode="auto">
                <a:xfrm>
                  <a:off x="2237" y="1960"/>
                  <a:ext cx="794" cy="413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just">
                    <a:spcBef>
                      <a:spcPct val="0"/>
                    </a:spcBef>
                    <a:defRPr/>
                  </a:pPr>
                  <a:r>
                    <a:rPr lang="it-IT" sz="1600" b="1">
                      <a:solidFill>
                        <a:srgbClr val="0099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</a:rPr>
                    <a:t>RIDUCENTI</a:t>
                  </a:r>
                </a:p>
                <a:p>
                  <a:pPr algn="just" eaLnBrk="0" hangingPunct="0">
                    <a:spcBef>
                      <a:spcPct val="0"/>
                    </a:spcBef>
                    <a:defRPr/>
                  </a:pPr>
                  <a:endParaRPr lang="it-IT" sz="1600" b="1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16432" name="Rectangle 45"/>
                <p:cNvSpPr>
                  <a:spLocks noChangeArrowheads="1"/>
                </p:cNvSpPr>
                <p:nvPr/>
              </p:nvSpPr>
              <p:spPr bwMode="auto">
                <a:xfrm>
                  <a:off x="2209" y="1960"/>
                  <a:ext cx="850" cy="413"/>
                </a:xfrm>
                <a:prstGeom prst="rect">
                  <a:avLst/>
                </a:prstGeom>
                <a:noFill/>
                <a:ln w="7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9pPr>
                </a:lstStyle>
                <a:p>
                  <a:pPr algn="ctr" eaLnBrk="1" hangingPunct="1"/>
                  <a:endParaRPr lang="it-IT" altLang="it-IT" b="1"/>
                </a:p>
              </p:txBody>
            </p:sp>
          </p:grpSp>
          <p:grpSp>
            <p:nvGrpSpPr>
              <p:cNvPr id="16404" name="Group 48"/>
              <p:cNvGrpSpPr>
                <a:grpSpLocks/>
              </p:cNvGrpSpPr>
              <p:nvPr/>
            </p:nvGrpSpPr>
            <p:grpSpPr bwMode="auto">
              <a:xfrm>
                <a:off x="0" y="2373"/>
                <a:ext cx="1076" cy="413"/>
                <a:chOff x="0" y="2373"/>
                <a:chExt cx="1076" cy="413"/>
              </a:xfrm>
            </p:grpSpPr>
            <p:sp>
              <p:nvSpPr>
                <p:cNvPr id="10254" name="Rectangle 14"/>
                <p:cNvSpPr>
                  <a:spLocks noChangeArrowheads="1"/>
                </p:cNvSpPr>
                <p:nvPr/>
              </p:nvSpPr>
              <p:spPr bwMode="auto">
                <a:xfrm>
                  <a:off x="28" y="2373"/>
                  <a:ext cx="1020" cy="413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just">
                    <a:spcBef>
                      <a:spcPct val="0"/>
                    </a:spcBef>
                    <a:defRPr/>
                  </a:pPr>
                  <a:r>
                    <a:rPr lang="it-IT" sz="1600" b="1">
                      <a:solidFill>
                        <a:srgbClr val="FF3300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</a:rPr>
                    <a:t>RIDUCENTE</a:t>
                  </a:r>
                </a:p>
                <a:p>
                  <a:pPr algn="just" eaLnBrk="0" hangingPunct="0">
                    <a:spcBef>
                      <a:spcPct val="0"/>
                    </a:spcBef>
                    <a:defRPr/>
                  </a:pPr>
                  <a:endParaRPr lang="it-IT" sz="1600">
                    <a:solidFill>
                      <a:srgbClr val="FF3300"/>
                    </a:solidFill>
                  </a:endParaRPr>
                </a:p>
              </p:txBody>
            </p:sp>
            <p:sp>
              <p:nvSpPr>
                <p:cNvPr id="16430" name="Rectangle 47"/>
                <p:cNvSpPr>
                  <a:spLocks noChangeArrowheads="1"/>
                </p:cNvSpPr>
                <p:nvPr/>
              </p:nvSpPr>
              <p:spPr bwMode="auto">
                <a:xfrm>
                  <a:off x="0" y="2373"/>
                  <a:ext cx="1076" cy="413"/>
                </a:xfrm>
                <a:prstGeom prst="rect">
                  <a:avLst/>
                </a:prstGeom>
                <a:noFill/>
                <a:ln w="7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9pPr>
                </a:lstStyle>
                <a:p>
                  <a:pPr algn="ctr" eaLnBrk="1" hangingPunct="1"/>
                  <a:endParaRPr lang="it-IT" altLang="it-IT" b="1"/>
                </a:p>
              </p:txBody>
            </p:sp>
          </p:grpSp>
          <p:grpSp>
            <p:nvGrpSpPr>
              <p:cNvPr id="16405" name="Group 50"/>
              <p:cNvGrpSpPr>
                <a:grpSpLocks/>
              </p:cNvGrpSpPr>
              <p:nvPr/>
            </p:nvGrpSpPr>
            <p:grpSpPr bwMode="auto">
              <a:xfrm>
                <a:off x="1076" y="2373"/>
                <a:ext cx="1133" cy="413"/>
                <a:chOff x="1076" y="2373"/>
                <a:chExt cx="1133" cy="413"/>
              </a:xfrm>
            </p:grpSpPr>
            <p:sp>
              <p:nvSpPr>
                <p:cNvPr id="16427" name="Rectangle 15"/>
                <p:cNvSpPr>
                  <a:spLocks noChangeArrowheads="1"/>
                </p:cNvSpPr>
                <p:nvPr/>
              </p:nvSpPr>
              <p:spPr bwMode="auto">
                <a:xfrm>
                  <a:off x="1104" y="2373"/>
                  <a:ext cx="1077" cy="413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9pPr>
                </a:lstStyle>
                <a:p>
                  <a:pPr algn="just" eaLnBrk="1" hangingPunct="1">
                    <a:spcBef>
                      <a:spcPct val="0"/>
                    </a:spcBef>
                  </a:pPr>
                  <a:r>
                    <a:rPr lang="it-IT" altLang="it-IT" sz="1600" b="1">
                      <a:solidFill>
                        <a:srgbClr val="FF3300"/>
                      </a:solidFill>
                    </a:rPr>
                    <a:t>Na</a:t>
                  </a:r>
                  <a:r>
                    <a:rPr lang="it-IT" altLang="it-IT" sz="1600" b="1" baseline="-30000">
                      <a:solidFill>
                        <a:srgbClr val="FF3300"/>
                      </a:solidFill>
                    </a:rPr>
                    <a:t>2</a:t>
                  </a:r>
                  <a:r>
                    <a:rPr lang="it-IT" altLang="it-IT" sz="1600" b="1">
                      <a:solidFill>
                        <a:srgbClr val="FF3300"/>
                      </a:solidFill>
                    </a:rPr>
                    <a:t>C</a:t>
                  </a:r>
                  <a:r>
                    <a:rPr lang="it-IT" altLang="it-IT" sz="1600" b="1" baseline="-30000">
                      <a:solidFill>
                        <a:srgbClr val="FF3300"/>
                      </a:solidFill>
                    </a:rPr>
                    <a:t>2</a:t>
                  </a:r>
                  <a:r>
                    <a:rPr lang="it-IT" altLang="it-IT" sz="1600" b="1">
                      <a:solidFill>
                        <a:srgbClr val="FF3300"/>
                      </a:solidFill>
                    </a:rPr>
                    <a:t>O</a:t>
                  </a:r>
                  <a:r>
                    <a:rPr lang="it-IT" altLang="it-IT" sz="1600" b="1" baseline="-30000">
                      <a:solidFill>
                        <a:srgbClr val="FF3300"/>
                      </a:solidFill>
                    </a:rPr>
                    <a:t>4  </a:t>
                  </a:r>
                  <a:r>
                    <a:rPr lang="it-IT" altLang="it-IT" sz="1600" b="1">
                      <a:solidFill>
                        <a:srgbClr val="FF3300"/>
                      </a:solidFill>
                    </a:rPr>
                    <a:t>(ossalato di Na)</a:t>
                  </a:r>
                </a:p>
                <a:p>
                  <a:pPr algn="just">
                    <a:spcBef>
                      <a:spcPct val="0"/>
                    </a:spcBef>
                  </a:pPr>
                  <a:endParaRPr lang="it-IT" altLang="it-IT" sz="1600" b="1">
                    <a:solidFill>
                      <a:srgbClr val="FF3300"/>
                    </a:solidFill>
                  </a:endParaRPr>
                </a:p>
              </p:txBody>
            </p:sp>
            <p:sp>
              <p:nvSpPr>
                <p:cNvPr id="16428" name="Rectangle 49"/>
                <p:cNvSpPr>
                  <a:spLocks noChangeArrowheads="1"/>
                </p:cNvSpPr>
                <p:nvPr/>
              </p:nvSpPr>
              <p:spPr bwMode="auto">
                <a:xfrm>
                  <a:off x="1076" y="2373"/>
                  <a:ext cx="1133" cy="413"/>
                </a:xfrm>
                <a:prstGeom prst="rect">
                  <a:avLst/>
                </a:prstGeom>
                <a:noFill/>
                <a:ln w="7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9pPr>
                </a:lstStyle>
                <a:p>
                  <a:pPr algn="ctr" eaLnBrk="1" hangingPunct="1"/>
                  <a:endParaRPr lang="it-IT" altLang="it-IT" b="1"/>
                </a:p>
              </p:txBody>
            </p:sp>
          </p:grpSp>
          <p:grpSp>
            <p:nvGrpSpPr>
              <p:cNvPr id="16406" name="Group 52"/>
              <p:cNvGrpSpPr>
                <a:grpSpLocks/>
              </p:cNvGrpSpPr>
              <p:nvPr/>
            </p:nvGrpSpPr>
            <p:grpSpPr bwMode="auto">
              <a:xfrm>
                <a:off x="2209" y="2373"/>
                <a:ext cx="850" cy="413"/>
                <a:chOff x="2209" y="2373"/>
                <a:chExt cx="850" cy="413"/>
              </a:xfrm>
            </p:grpSpPr>
            <p:sp>
              <p:nvSpPr>
                <p:cNvPr id="16425" name="Rectangle 16"/>
                <p:cNvSpPr>
                  <a:spLocks noChangeArrowheads="1"/>
                </p:cNvSpPr>
                <p:nvPr/>
              </p:nvSpPr>
              <p:spPr bwMode="auto">
                <a:xfrm>
                  <a:off x="2237" y="2373"/>
                  <a:ext cx="794" cy="413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9pPr>
                </a:lstStyle>
                <a:p>
                  <a:pPr algn="just" eaLnBrk="1" hangingPunct="1">
                    <a:spcBef>
                      <a:spcPct val="0"/>
                    </a:spcBef>
                  </a:pPr>
                  <a:r>
                    <a:rPr lang="it-IT" altLang="it-IT" sz="1600" b="1" dirty="0">
                      <a:solidFill>
                        <a:srgbClr val="FF3300"/>
                      </a:solidFill>
                    </a:rPr>
                    <a:t>OSSIDANTI</a:t>
                  </a:r>
                </a:p>
                <a:p>
                  <a:pPr algn="just">
                    <a:spcBef>
                      <a:spcPct val="0"/>
                    </a:spcBef>
                  </a:pPr>
                  <a:endParaRPr lang="it-IT" altLang="it-IT" sz="1600" b="1" dirty="0">
                    <a:solidFill>
                      <a:srgbClr val="FF3300"/>
                    </a:solidFill>
                  </a:endParaRPr>
                </a:p>
              </p:txBody>
            </p:sp>
            <p:sp>
              <p:nvSpPr>
                <p:cNvPr id="16426" name="Rectangle 51"/>
                <p:cNvSpPr>
                  <a:spLocks noChangeArrowheads="1"/>
                </p:cNvSpPr>
                <p:nvPr/>
              </p:nvSpPr>
              <p:spPr bwMode="auto">
                <a:xfrm>
                  <a:off x="2209" y="2373"/>
                  <a:ext cx="850" cy="413"/>
                </a:xfrm>
                <a:prstGeom prst="rect">
                  <a:avLst/>
                </a:prstGeom>
                <a:noFill/>
                <a:ln w="7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9pPr>
                </a:lstStyle>
                <a:p>
                  <a:pPr algn="ctr" eaLnBrk="1" hangingPunct="1"/>
                  <a:endParaRPr lang="it-IT" altLang="it-IT" b="1"/>
                </a:p>
              </p:txBody>
            </p:sp>
          </p:grpSp>
          <p:grpSp>
            <p:nvGrpSpPr>
              <p:cNvPr id="16407" name="Group 54"/>
              <p:cNvGrpSpPr>
                <a:grpSpLocks/>
              </p:cNvGrpSpPr>
              <p:nvPr/>
            </p:nvGrpSpPr>
            <p:grpSpPr bwMode="auto">
              <a:xfrm>
                <a:off x="0" y="2786"/>
                <a:ext cx="1076" cy="413"/>
                <a:chOff x="0" y="2786"/>
                <a:chExt cx="1076" cy="413"/>
              </a:xfrm>
            </p:grpSpPr>
            <p:sp>
              <p:nvSpPr>
                <p:cNvPr id="10257" name="Rectangle 17"/>
                <p:cNvSpPr>
                  <a:spLocks noChangeArrowheads="1"/>
                </p:cNvSpPr>
                <p:nvPr/>
              </p:nvSpPr>
              <p:spPr bwMode="auto">
                <a:xfrm>
                  <a:off x="28" y="2786"/>
                  <a:ext cx="1020" cy="413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just">
                    <a:spcBef>
                      <a:spcPct val="0"/>
                    </a:spcBef>
                    <a:defRPr/>
                  </a:pPr>
                  <a:r>
                    <a:rPr lang="it-IT" sz="1600" b="1">
                      <a:solidFill>
                        <a:srgbClr val="336699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</a:rPr>
                    <a:t>PRECIPITANTE</a:t>
                  </a:r>
                </a:p>
                <a:p>
                  <a:pPr algn="just" eaLnBrk="0" hangingPunct="0">
                    <a:spcBef>
                      <a:spcPct val="0"/>
                    </a:spcBef>
                    <a:defRPr/>
                  </a:pPr>
                  <a:endParaRPr lang="it-IT"/>
                </a:p>
              </p:txBody>
            </p:sp>
            <p:sp>
              <p:nvSpPr>
                <p:cNvPr id="16424" name="Rectangle 53"/>
                <p:cNvSpPr>
                  <a:spLocks noChangeArrowheads="1"/>
                </p:cNvSpPr>
                <p:nvPr/>
              </p:nvSpPr>
              <p:spPr bwMode="auto">
                <a:xfrm>
                  <a:off x="0" y="2786"/>
                  <a:ext cx="1076" cy="413"/>
                </a:xfrm>
                <a:prstGeom prst="rect">
                  <a:avLst/>
                </a:prstGeom>
                <a:noFill/>
                <a:ln w="7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9pPr>
                </a:lstStyle>
                <a:p>
                  <a:pPr algn="ctr" eaLnBrk="1" hangingPunct="1"/>
                  <a:endParaRPr lang="it-IT" altLang="it-IT" b="1"/>
                </a:p>
              </p:txBody>
            </p:sp>
          </p:grpSp>
          <p:grpSp>
            <p:nvGrpSpPr>
              <p:cNvPr id="16408" name="Group 56"/>
              <p:cNvGrpSpPr>
                <a:grpSpLocks/>
              </p:cNvGrpSpPr>
              <p:nvPr/>
            </p:nvGrpSpPr>
            <p:grpSpPr bwMode="auto">
              <a:xfrm>
                <a:off x="1076" y="2786"/>
                <a:ext cx="1133" cy="413"/>
                <a:chOff x="1076" y="2786"/>
                <a:chExt cx="1133" cy="413"/>
              </a:xfrm>
            </p:grpSpPr>
            <p:sp>
              <p:nvSpPr>
                <p:cNvPr id="16421" name="Rectangle 18"/>
                <p:cNvSpPr>
                  <a:spLocks noChangeArrowheads="1"/>
                </p:cNvSpPr>
                <p:nvPr/>
              </p:nvSpPr>
              <p:spPr bwMode="auto">
                <a:xfrm>
                  <a:off x="1104" y="2786"/>
                  <a:ext cx="1077" cy="413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9pPr>
                </a:lstStyle>
                <a:p>
                  <a:pPr algn="just" eaLnBrk="1" hangingPunct="1">
                    <a:spcBef>
                      <a:spcPct val="0"/>
                    </a:spcBef>
                  </a:pPr>
                  <a:r>
                    <a:rPr lang="it-IT" altLang="it-IT" sz="1600" b="1">
                      <a:solidFill>
                        <a:srgbClr val="336699"/>
                      </a:solidFill>
                    </a:rPr>
                    <a:t>NaCl</a:t>
                  </a:r>
                </a:p>
                <a:p>
                  <a:pPr algn="just">
                    <a:spcBef>
                      <a:spcPct val="0"/>
                    </a:spcBef>
                  </a:pPr>
                  <a:endParaRPr lang="it-IT" altLang="it-IT" sz="1600" b="1">
                    <a:solidFill>
                      <a:srgbClr val="336699"/>
                    </a:solidFill>
                  </a:endParaRPr>
                </a:p>
              </p:txBody>
            </p:sp>
            <p:sp>
              <p:nvSpPr>
                <p:cNvPr id="16422" name="Rectangle 55"/>
                <p:cNvSpPr>
                  <a:spLocks noChangeArrowheads="1"/>
                </p:cNvSpPr>
                <p:nvPr/>
              </p:nvSpPr>
              <p:spPr bwMode="auto">
                <a:xfrm>
                  <a:off x="1076" y="2786"/>
                  <a:ext cx="1133" cy="413"/>
                </a:xfrm>
                <a:prstGeom prst="rect">
                  <a:avLst/>
                </a:prstGeom>
                <a:noFill/>
                <a:ln w="7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9pPr>
                </a:lstStyle>
                <a:p>
                  <a:pPr algn="ctr" eaLnBrk="1" hangingPunct="1"/>
                  <a:endParaRPr lang="it-IT" altLang="it-IT" b="1"/>
                </a:p>
              </p:txBody>
            </p:sp>
          </p:grpSp>
          <p:grpSp>
            <p:nvGrpSpPr>
              <p:cNvPr id="16409" name="Group 58"/>
              <p:cNvGrpSpPr>
                <a:grpSpLocks/>
              </p:cNvGrpSpPr>
              <p:nvPr/>
            </p:nvGrpSpPr>
            <p:grpSpPr bwMode="auto">
              <a:xfrm>
                <a:off x="2209" y="2786"/>
                <a:ext cx="850" cy="413"/>
                <a:chOff x="2209" y="2786"/>
                <a:chExt cx="850" cy="413"/>
              </a:xfrm>
            </p:grpSpPr>
            <p:sp>
              <p:nvSpPr>
                <p:cNvPr id="16419" name="Rectangle 19"/>
                <p:cNvSpPr>
                  <a:spLocks noChangeArrowheads="1"/>
                </p:cNvSpPr>
                <p:nvPr/>
              </p:nvSpPr>
              <p:spPr bwMode="auto">
                <a:xfrm>
                  <a:off x="2237" y="2786"/>
                  <a:ext cx="794" cy="413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9pPr>
                </a:lstStyle>
                <a:p>
                  <a:pPr algn="just" eaLnBrk="1" hangingPunct="1">
                    <a:spcBef>
                      <a:spcPct val="0"/>
                    </a:spcBef>
                  </a:pPr>
                  <a:r>
                    <a:rPr lang="it-IT" altLang="it-IT" sz="1600" b="1">
                      <a:solidFill>
                        <a:srgbClr val="336699"/>
                      </a:solidFill>
                    </a:rPr>
                    <a:t>IONI METALLICI</a:t>
                  </a:r>
                </a:p>
                <a:p>
                  <a:pPr algn="just">
                    <a:spcBef>
                      <a:spcPct val="0"/>
                    </a:spcBef>
                  </a:pPr>
                  <a:endParaRPr lang="it-IT" altLang="it-IT" sz="1600" b="1"/>
                </a:p>
              </p:txBody>
            </p:sp>
            <p:sp>
              <p:nvSpPr>
                <p:cNvPr id="16420" name="Rectangle 57"/>
                <p:cNvSpPr>
                  <a:spLocks noChangeArrowheads="1"/>
                </p:cNvSpPr>
                <p:nvPr/>
              </p:nvSpPr>
              <p:spPr bwMode="auto">
                <a:xfrm>
                  <a:off x="2209" y="2786"/>
                  <a:ext cx="850" cy="413"/>
                </a:xfrm>
                <a:prstGeom prst="rect">
                  <a:avLst/>
                </a:prstGeom>
                <a:noFill/>
                <a:ln w="7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9pPr>
                </a:lstStyle>
                <a:p>
                  <a:pPr algn="ctr" eaLnBrk="1" hangingPunct="1"/>
                  <a:endParaRPr lang="it-IT" altLang="it-IT" b="1"/>
                </a:p>
              </p:txBody>
            </p:sp>
          </p:grpSp>
          <p:grpSp>
            <p:nvGrpSpPr>
              <p:cNvPr id="16410" name="Group 60"/>
              <p:cNvGrpSpPr>
                <a:grpSpLocks/>
              </p:cNvGrpSpPr>
              <p:nvPr/>
            </p:nvGrpSpPr>
            <p:grpSpPr bwMode="auto">
              <a:xfrm>
                <a:off x="0" y="3199"/>
                <a:ext cx="1076" cy="413"/>
                <a:chOff x="0" y="3199"/>
                <a:chExt cx="1076" cy="413"/>
              </a:xfrm>
            </p:grpSpPr>
            <p:sp>
              <p:nvSpPr>
                <p:cNvPr id="10260" name="Rectangle 20"/>
                <p:cNvSpPr>
                  <a:spLocks noChangeArrowheads="1"/>
                </p:cNvSpPr>
                <p:nvPr/>
              </p:nvSpPr>
              <p:spPr bwMode="auto">
                <a:xfrm>
                  <a:off x="28" y="3199"/>
                  <a:ext cx="1020" cy="413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just">
                    <a:spcBef>
                      <a:spcPct val="0"/>
                    </a:spcBef>
                    <a:defRPr/>
                  </a:pPr>
                  <a:r>
                    <a:rPr lang="it-IT" sz="1600" b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</a:rPr>
                    <a:t>COMPLESSANTE</a:t>
                  </a:r>
                </a:p>
                <a:p>
                  <a:pPr algn="just" eaLnBrk="0" hangingPunct="0">
                    <a:spcBef>
                      <a:spcPct val="0"/>
                    </a:spcBef>
                    <a:defRPr/>
                  </a:pPr>
                  <a:endParaRPr lang="it-IT"/>
                </a:p>
              </p:txBody>
            </p:sp>
            <p:sp>
              <p:nvSpPr>
                <p:cNvPr id="16418" name="Rectangle 59"/>
                <p:cNvSpPr>
                  <a:spLocks noChangeArrowheads="1"/>
                </p:cNvSpPr>
                <p:nvPr/>
              </p:nvSpPr>
              <p:spPr bwMode="auto">
                <a:xfrm>
                  <a:off x="0" y="3199"/>
                  <a:ext cx="1076" cy="413"/>
                </a:xfrm>
                <a:prstGeom prst="rect">
                  <a:avLst/>
                </a:prstGeom>
                <a:noFill/>
                <a:ln w="7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9pPr>
                </a:lstStyle>
                <a:p>
                  <a:pPr algn="ctr" eaLnBrk="1" hangingPunct="1"/>
                  <a:endParaRPr lang="it-IT" altLang="it-IT" b="1"/>
                </a:p>
              </p:txBody>
            </p:sp>
          </p:grpSp>
          <p:grpSp>
            <p:nvGrpSpPr>
              <p:cNvPr id="16411" name="Group 62"/>
              <p:cNvGrpSpPr>
                <a:grpSpLocks/>
              </p:cNvGrpSpPr>
              <p:nvPr/>
            </p:nvGrpSpPr>
            <p:grpSpPr bwMode="auto">
              <a:xfrm>
                <a:off x="1076" y="3199"/>
                <a:ext cx="1133" cy="413"/>
                <a:chOff x="1076" y="3199"/>
                <a:chExt cx="1133" cy="413"/>
              </a:xfrm>
            </p:grpSpPr>
            <p:sp>
              <p:nvSpPr>
                <p:cNvPr id="16415" name="Rectangle 21"/>
                <p:cNvSpPr>
                  <a:spLocks noChangeArrowheads="1"/>
                </p:cNvSpPr>
                <p:nvPr/>
              </p:nvSpPr>
              <p:spPr bwMode="auto">
                <a:xfrm>
                  <a:off x="1104" y="3199"/>
                  <a:ext cx="1077" cy="413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9pPr>
                </a:lstStyle>
                <a:p>
                  <a:pPr algn="just" eaLnBrk="1" hangingPunct="1">
                    <a:spcBef>
                      <a:spcPct val="0"/>
                    </a:spcBef>
                  </a:pPr>
                  <a:r>
                    <a:rPr lang="it-IT" altLang="it-IT" sz="1600" b="1"/>
                    <a:t>EDTA - sale bisodico</a:t>
                  </a:r>
                </a:p>
                <a:p>
                  <a:pPr algn="just">
                    <a:spcBef>
                      <a:spcPct val="0"/>
                    </a:spcBef>
                  </a:pPr>
                  <a:endParaRPr lang="it-IT" altLang="it-IT" sz="1600" b="1"/>
                </a:p>
              </p:txBody>
            </p:sp>
            <p:sp>
              <p:nvSpPr>
                <p:cNvPr id="16416" name="Rectangle 61"/>
                <p:cNvSpPr>
                  <a:spLocks noChangeArrowheads="1"/>
                </p:cNvSpPr>
                <p:nvPr/>
              </p:nvSpPr>
              <p:spPr bwMode="auto">
                <a:xfrm>
                  <a:off x="1076" y="3199"/>
                  <a:ext cx="1133" cy="413"/>
                </a:xfrm>
                <a:prstGeom prst="rect">
                  <a:avLst/>
                </a:prstGeom>
                <a:noFill/>
                <a:ln w="7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9pPr>
                </a:lstStyle>
                <a:p>
                  <a:pPr algn="ctr" eaLnBrk="1" hangingPunct="1"/>
                  <a:endParaRPr lang="it-IT" altLang="it-IT" b="1"/>
                </a:p>
              </p:txBody>
            </p:sp>
          </p:grpSp>
          <p:grpSp>
            <p:nvGrpSpPr>
              <p:cNvPr id="16412" name="Group 64"/>
              <p:cNvGrpSpPr>
                <a:grpSpLocks/>
              </p:cNvGrpSpPr>
              <p:nvPr/>
            </p:nvGrpSpPr>
            <p:grpSpPr bwMode="auto">
              <a:xfrm>
                <a:off x="2209" y="3199"/>
                <a:ext cx="850" cy="413"/>
                <a:chOff x="2209" y="3199"/>
                <a:chExt cx="850" cy="413"/>
              </a:xfrm>
            </p:grpSpPr>
            <p:sp>
              <p:nvSpPr>
                <p:cNvPr id="16413" name="Rectangle 22"/>
                <p:cNvSpPr>
                  <a:spLocks noChangeArrowheads="1"/>
                </p:cNvSpPr>
                <p:nvPr/>
              </p:nvSpPr>
              <p:spPr bwMode="auto">
                <a:xfrm>
                  <a:off x="2237" y="3199"/>
                  <a:ext cx="794" cy="413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9pPr>
                </a:lstStyle>
                <a:p>
                  <a:pPr algn="just" eaLnBrk="1" hangingPunct="1">
                    <a:spcBef>
                      <a:spcPct val="0"/>
                    </a:spcBef>
                  </a:pPr>
                  <a:r>
                    <a:rPr lang="it-IT" altLang="it-IT" sz="1600" b="1"/>
                    <a:t>IONI METALLICI</a:t>
                  </a:r>
                </a:p>
                <a:p>
                  <a:pPr algn="just">
                    <a:spcBef>
                      <a:spcPct val="0"/>
                    </a:spcBef>
                  </a:pPr>
                  <a:endParaRPr lang="it-IT" altLang="it-IT" sz="1600" b="1"/>
                </a:p>
              </p:txBody>
            </p:sp>
            <p:sp>
              <p:nvSpPr>
                <p:cNvPr id="16414" name="Rectangle 63"/>
                <p:cNvSpPr>
                  <a:spLocks noChangeArrowheads="1"/>
                </p:cNvSpPr>
                <p:nvPr/>
              </p:nvSpPr>
              <p:spPr bwMode="auto">
                <a:xfrm>
                  <a:off x="2209" y="3199"/>
                  <a:ext cx="850" cy="413"/>
                </a:xfrm>
                <a:prstGeom prst="rect">
                  <a:avLst/>
                </a:prstGeom>
                <a:noFill/>
                <a:ln w="7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9pPr>
                </a:lstStyle>
                <a:p>
                  <a:pPr algn="ctr" eaLnBrk="1" hangingPunct="1"/>
                  <a:endParaRPr lang="it-IT" altLang="it-IT" b="1"/>
                </a:p>
              </p:txBody>
            </p:sp>
          </p:grpSp>
        </p:grpSp>
        <p:sp>
          <p:nvSpPr>
            <p:cNvPr id="16391" name="Rectangle 66"/>
            <p:cNvSpPr>
              <a:spLocks noChangeArrowheads="1"/>
            </p:cNvSpPr>
            <p:nvPr/>
          </p:nvSpPr>
          <p:spPr bwMode="auto">
            <a:xfrm>
              <a:off x="-3" y="-3"/>
              <a:ext cx="3065" cy="36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algn="ctr" eaLnBrk="1" hangingPunct="1"/>
              <a:endParaRPr lang="it-IT" altLang="it-IT" b="1"/>
            </a:p>
          </p:txBody>
        </p:sp>
      </p:grpSp>
      <p:sp>
        <p:nvSpPr>
          <p:cNvPr id="10309" name="AutoShape 69"/>
          <p:cNvSpPr>
            <a:spLocks noChangeArrowheads="1"/>
          </p:cNvSpPr>
          <p:nvPr/>
        </p:nvSpPr>
        <p:spPr bwMode="auto">
          <a:xfrm>
            <a:off x="0" y="1557338"/>
            <a:ext cx="755650" cy="215900"/>
          </a:xfrm>
          <a:prstGeom prst="rightArrow">
            <a:avLst>
              <a:gd name="adj1" fmla="val 50000"/>
              <a:gd name="adj2" fmla="val 87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/>
            <a:endParaRPr lang="it-IT" altLang="it-IT" b="1"/>
          </a:p>
        </p:txBody>
      </p:sp>
      <p:sp>
        <p:nvSpPr>
          <p:cNvPr id="10310" name="AutoShape 70"/>
          <p:cNvSpPr>
            <a:spLocks noChangeArrowheads="1"/>
          </p:cNvSpPr>
          <p:nvPr/>
        </p:nvSpPr>
        <p:spPr bwMode="auto">
          <a:xfrm>
            <a:off x="0" y="2781300"/>
            <a:ext cx="755650" cy="215900"/>
          </a:xfrm>
          <a:prstGeom prst="rightArrow">
            <a:avLst>
              <a:gd name="adj1" fmla="val 50000"/>
              <a:gd name="adj2" fmla="val 87500"/>
            </a:avLst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/>
            <a:endParaRPr lang="it-IT" altLang="it-IT" b="1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89663E-45A4-4AB3-85D0-EF16F7E80C15}" type="slidenum">
              <a:rPr lang="it-IT" smtClean="0"/>
              <a:pPr>
                <a:defRPr/>
              </a:pPr>
              <a:t>27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3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3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3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09" grpId="0" animBg="1"/>
      <p:bldP spid="10310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"/>
          <p:cNvSpPr txBox="1">
            <a:spLocks noChangeArrowheads="1"/>
          </p:cNvSpPr>
          <p:nvPr/>
        </p:nvSpPr>
        <p:spPr bwMode="auto">
          <a:xfrm>
            <a:off x="395536" y="188640"/>
            <a:ext cx="820896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just" eaLnBrk="1" hangingPunct="1"/>
            <a:r>
              <a:rPr lang="it-IT" altLang="it-IT" dirty="0"/>
              <a:t>Gli </a:t>
            </a:r>
            <a:r>
              <a:rPr lang="it-IT" altLang="it-IT" b="1" dirty="0">
                <a:solidFill>
                  <a:srgbClr val="FF3300"/>
                </a:solidFill>
              </a:rPr>
              <a:t>standard primari</a:t>
            </a:r>
            <a:r>
              <a:rPr lang="it-IT" altLang="it-IT" dirty="0"/>
              <a:t>, grazie alle loro qualità, </a:t>
            </a:r>
            <a:r>
              <a:rPr lang="it-IT" altLang="it-IT" b="1" dirty="0"/>
              <a:t>possono essere pesati con grande precisione, accuratezza e sensibilità</a:t>
            </a:r>
            <a:r>
              <a:rPr lang="it-IT" altLang="it-IT" dirty="0"/>
              <a:t>. </a:t>
            </a: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7824" y="1412776"/>
            <a:ext cx="1890813" cy="2016224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395288" y="3861048"/>
            <a:ext cx="799288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Uno degli standard primari più adoperati </a:t>
            </a:r>
            <a:r>
              <a:rPr lang="it-IT" dirty="0"/>
              <a:t>per titolare basi </a:t>
            </a:r>
            <a:endParaRPr lang="it-IT" dirty="0" smtClean="0"/>
          </a:p>
          <a:p>
            <a:r>
              <a:rPr lang="it-IT" dirty="0" smtClean="0"/>
              <a:t>ftalato acido di potassio: acido monoprotico me = mm = 204.233 g/</a:t>
            </a:r>
            <a:r>
              <a:rPr lang="it-IT" dirty="0" err="1" smtClean="0"/>
              <a:t>eq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7" name="Freccia a destra 6"/>
          <p:cNvSpPr/>
          <p:nvPr/>
        </p:nvSpPr>
        <p:spPr bwMode="auto">
          <a:xfrm rot="11120178">
            <a:off x="5153200" y="2598077"/>
            <a:ext cx="720080" cy="144016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89663E-45A4-4AB3-85D0-EF16F7E80C15}" type="slidenum">
              <a:rPr lang="it-IT" smtClean="0"/>
              <a:pPr>
                <a:defRPr/>
              </a:pPr>
              <a:t>28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428625" y="533400"/>
            <a:ext cx="800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defRPr/>
            </a:pPr>
            <a:r>
              <a:rPr lang="it-IT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Standard secondario</a:t>
            </a:r>
            <a:r>
              <a:rPr lang="it-IT"/>
              <a:t> 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428625" y="3048000"/>
            <a:ext cx="829151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it-IT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Esempio</a:t>
            </a:r>
            <a:r>
              <a:rPr lang="it-IT" dirty="0">
                <a:solidFill>
                  <a:srgbClr val="FF0000"/>
                </a:solidFill>
              </a:rPr>
              <a:t>.</a:t>
            </a:r>
            <a:r>
              <a:rPr lang="it-IT" dirty="0"/>
              <a:t> </a:t>
            </a:r>
            <a:r>
              <a:rPr lang="it-IT" dirty="0" err="1"/>
              <a:t>NaOH</a:t>
            </a:r>
            <a:r>
              <a:rPr lang="it-IT" dirty="0"/>
              <a:t> non è uno standard primario perché è molto igroscopico </a:t>
            </a:r>
            <a:r>
              <a:rPr lang="it-IT" dirty="0" smtClean="0"/>
              <a:t>(assorbe l'umidità dell'aria) e assorbe CO</a:t>
            </a:r>
            <a:r>
              <a:rPr lang="it-IT" baseline="-25000" dirty="0" smtClean="0"/>
              <a:t>2</a:t>
            </a:r>
            <a:r>
              <a:rPr lang="it-IT" dirty="0" smtClean="0"/>
              <a:t> formando miscele di NaHCO</a:t>
            </a:r>
            <a:r>
              <a:rPr lang="it-IT" baseline="-25000" dirty="0" smtClean="0"/>
              <a:t>3</a:t>
            </a:r>
            <a:r>
              <a:rPr lang="it-IT" dirty="0" smtClean="0"/>
              <a:t> + Na</a:t>
            </a:r>
            <a:r>
              <a:rPr lang="it-IT" baseline="-25000" dirty="0" smtClean="0"/>
              <a:t>2</a:t>
            </a:r>
            <a:r>
              <a:rPr lang="it-IT" dirty="0" smtClean="0"/>
              <a:t>CO</a:t>
            </a:r>
            <a:r>
              <a:rPr lang="it-IT" baseline="-25000" dirty="0" smtClean="0"/>
              <a:t>3</a:t>
            </a:r>
            <a:r>
              <a:rPr lang="it-IT" dirty="0" smtClean="0"/>
              <a:t>. </a:t>
            </a:r>
            <a:endParaRPr lang="it-IT" dirty="0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428625" y="1219200"/>
            <a:ext cx="82296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just" eaLnBrk="1" hangingPunct="1"/>
            <a:r>
              <a:rPr lang="it-IT" altLang="it-IT"/>
              <a:t>composto che per le sue caratteristiche non si presta come  standard primario, ma le cui soluzioni possono essere usate per titolazioni dopo essere state preventivamente titolate con uno standard primario.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89663E-45A4-4AB3-85D0-EF16F7E80C15}" type="slidenum">
              <a:rPr lang="it-IT" smtClean="0"/>
              <a:pPr>
                <a:defRPr/>
              </a:pPr>
              <a:t>29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autoUpdateAnimBg="0"/>
      <p:bldP spid="11268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7" name="Text Box 5"/>
          <p:cNvSpPr txBox="1">
            <a:spLocks noChangeArrowheads="1"/>
          </p:cNvSpPr>
          <p:nvPr/>
        </p:nvSpPr>
        <p:spPr bwMode="auto">
          <a:xfrm>
            <a:off x="323850" y="1268760"/>
            <a:ext cx="849662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1) SOLUZIONE </a:t>
            </a:r>
            <a:r>
              <a:rPr lang="it-IT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 TITOLO INCOGNITO:</a:t>
            </a:r>
            <a:r>
              <a:rPr lang="it-IT" dirty="0">
                <a:solidFill>
                  <a:srgbClr val="0000FF"/>
                </a:solidFill>
              </a:rPr>
              <a:t> </a:t>
            </a:r>
          </a:p>
          <a:p>
            <a:pPr>
              <a:defRPr/>
            </a:pPr>
            <a:r>
              <a:rPr lang="it-IT" dirty="0" smtClean="0"/>
              <a:t>soluzione contenente la specie </a:t>
            </a:r>
            <a:r>
              <a:rPr lang="it-IT" dirty="0" smtClean="0">
                <a:solidFill>
                  <a:srgbClr val="0000FF"/>
                </a:solidFill>
              </a:rPr>
              <a:t>A</a:t>
            </a:r>
            <a:r>
              <a:rPr lang="it-IT" dirty="0" smtClean="0"/>
              <a:t> della </a:t>
            </a:r>
            <a:r>
              <a:rPr lang="it-IT" dirty="0"/>
              <a:t>quale si vuole determinare la </a:t>
            </a:r>
            <a:r>
              <a:rPr lang="it-IT" dirty="0" smtClean="0"/>
              <a:t>concentrazione: </a:t>
            </a:r>
          </a:p>
          <a:p>
            <a:pPr>
              <a:defRPr/>
            </a:pPr>
            <a:r>
              <a:rPr lang="it-IT" dirty="0" smtClean="0"/>
              <a:t>es. </a:t>
            </a:r>
            <a:r>
              <a:rPr lang="it-IT" dirty="0" smtClean="0">
                <a:solidFill>
                  <a:srgbClr val="0000FF"/>
                </a:solidFill>
              </a:rPr>
              <a:t>soluzione contenente una quantità incognita di </a:t>
            </a:r>
            <a:r>
              <a:rPr lang="it-IT" dirty="0" err="1" smtClean="0">
                <a:solidFill>
                  <a:srgbClr val="0000FF"/>
                </a:solidFill>
              </a:rPr>
              <a:t>HCl</a:t>
            </a:r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4101" name="Text Box 7"/>
          <p:cNvSpPr txBox="1">
            <a:spLocks noChangeArrowheads="1"/>
          </p:cNvSpPr>
          <p:nvPr/>
        </p:nvSpPr>
        <p:spPr bwMode="auto">
          <a:xfrm>
            <a:off x="323850" y="188640"/>
            <a:ext cx="75596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/>
            <a:r>
              <a:rPr lang="it-IT" altLang="it-IT" sz="2800" b="1" dirty="0"/>
              <a:t>COME SI FA ?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323850" y="711860"/>
            <a:ext cx="8209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Ci vogliono 2 soluzioni: 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89663E-45A4-4AB3-85D0-EF16F7E80C15}" type="slidenum">
              <a:rPr lang="it-IT" smtClean="0"/>
              <a:pPr>
                <a:defRPr/>
              </a:pPr>
              <a:t>3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4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7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>
            <a:spLocks noChangeArrowheads="1"/>
          </p:cNvSpPr>
          <p:nvPr/>
        </p:nvSpPr>
        <p:spPr bwMode="auto">
          <a:xfrm>
            <a:off x="611560" y="620688"/>
            <a:ext cx="78581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dirty="0"/>
              <a:t>Se si pesa una certa quantità di </a:t>
            </a:r>
            <a:r>
              <a:rPr lang="it-IT" altLang="it-IT" dirty="0" err="1"/>
              <a:t>NaOH</a:t>
            </a:r>
            <a:r>
              <a:rPr lang="it-IT" altLang="it-IT" dirty="0"/>
              <a:t> preso da un recipiente, non si può sapere quanto sia veramente la % di </a:t>
            </a:r>
            <a:r>
              <a:rPr lang="it-IT" altLang="it-IT" dirty="0" err="1"/>
              <a:t>NaOH</a:t>
            </a:r>
            <a:r>
              <a:rPr lang="it-IT" altLang="it-IT" dirty="0"/>
              <a:t> puro, </a:t>
            </a:r>
            <a:r>
              <a:rPr lang="it-IT" altLang="it-IT" dirty="0">
                <a:solidFill>
                  <a:srgbClr val="CC3399"/>
                </a:solidFill>
              </a:rPr>
              <a:t>di acqua </a:t>
            </a:r>
            <a:r>
              <a:rPr lang="it-IT" altLang="it-IT" dirty="0"/>
              <a:t>e di </a:t>
            </a:r>
            <a:r>
              <a:rPr lang="it-IT" altLang="it-IT" dirty="0">
                <a:solidFill>
                  <a:srgbClr val="00B050"/>
                </a:solidFill>
              </a:rPr>
              <a:t>altri composti carbonatati presenti</a:t>
            </a:r>
            <a:r>
              <a:rPr lang="it-IT" altLang="it-IT" dirty="0"/>
              <a:t>.  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89663E-45A4-4AB3-85D0-EF16F7E80C15}" type="slidenum">
              <a:rPr lang="it-IT" smtClean="0"/>
              <a:pPr>
                <a:defRPr/>
              </a:pPr>
              <a:t>30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3117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asellaDiTesto 1"/>
          <p:cNvSpPr txBox="1">
            <a:spLocks noChangeArrowheads="1"/>
          </p:cNvSpPr>
          <p:nvPr/>
        </p:nvSpPr>
        <p:spPr bwMode="auto">
          <a:xfrm>
            <a:off x="395536" y="714375"/>
            <a:ext cx="8424936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b="1" dirty="0"/>
              <a:t>Tuttavia</a:t>
            </a:r>
            <a:r>
              <a:rPr lang="it-IT" altLang="it-IT" dirty="0"/>
              <a:t>, se le soluzioni da </a:t>
            </a:r>
            <a:r>
              <a:rPr lang="it-IT" altLang="it-IT" dirty="0" err="1"/>
              <a:t>NaOH</a:t>
            </a:r>
            <a:r>
              <a:rPr lang="it-IT" altLang="it-IT" dirty="0"/>
              <a:t> vengono titolate preventivamente con ftalato acido di </a:t>
            </a:r>
            <a:r>
              <a:rPr lang="it-IT" altLang="it-IT" b="1" dirty="0"/>
              <a:t>K (</a:t>
            </a:r>
            <a:r>
              <a:rPr lang="it-IT" altLang="it-IT" b="1" dirty="0">
                <a:solidFill>
                  <a:srgbClr val="000066"/>
                </a:solidFill>
              </a:rPr>
              <a:t>C</a:t>
            </a:r>
            <a:r>
              <a:rPr lang="it-IT" altLang="it-IT" b="1" baseline="-25000" dirty="0">
                <a:solidFill>
                  <a:srgbClr val="000066"/>
                </a:solidFill>
              </a:rPr>
              <a:t>8</a:t>
            </a:r>
            <a:r>
              <a:rPr lang="it-IT" altLang="it-IT" b="1" dirty="0">
                <a:solidFill>
                  <a:srgbClr val="000066"/>
                </a:solidFill>
              </a:rPr>
              <a:t>H</a:t>
            </a:r>
            <a:r>
              <a:rPr lang="it-IT" altLang="it-IT" b="1" baseline="-25000" dirty="0">
                <a:solidFill>
                  <a:srgbClr val="000066"/>
                </a:solidFill>
              </a:rPr>
              <a:t>5</a:t>
            </a:r>
            <a:r>
              <a:rPr lang="it-IT" altLang="it-IT" b="1" dirty="0">
                <a:solidFill>
                  <a:srgbClr val="000066"/>
                </a:solidFill>
              </a:rPr>
              <a:t>KO</a:t>
            </a:r>
            <a:r>
              <a:rPr lang="it-IT" altLang="it-IT" b="1" baseline="-25000" dirty="0">
                <a:solidFill>
                  <a:srgbClr val="000066"/>
                </a:solidFill>
              </a:rPr>
              <a:t>4</a:t>
            </a:r>
            <a:r>
              <a:rPr lang="it-IT" altLang="it-IT" b="1" dirty="0"/>
              <a:t>) che è </a:t>
            </a:r>
            <a:r>
              <a:rPr lang="it-IT" altLang="it-IT" b="1" dirty="0" smtClean="0"/>
              <a:t>un acido monoprotico </a:t>
            </a:r>
            <a:r>
              <a:rPr lang="it-IT" altLang="it-IT" b="1" u="sng" dirty="0"/>
              <a:t>standard primario</a:t>
            </a:r>
            <a:r>
              <a:rPr lang="it-IT" altLang="it-IT" dirty="0"/>
              <a:t>, esse diventano </a:t>
            </a:r>
            <a:r>
              <a:rPr lang="it-IT" altLang="it-IT" dirty="0">
                <a:solidFill>
                  <a:srgbClr val="FF0000"/>
                </a:solidFill>
              </a:rPr>
              <a:t>standard secondari</a:t>
            </a:r>
            <a:r>
              <a:rPr lang="it-IT" altLang="it-IT" dirty="0"/>
              <a:t> e, se adoperate entro breve tempo (qualche ora), possono essere adoperate per titolare acidi.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89663E-45A4-4AB3-85D0-EF16F7E80C15}" type="slidenum">
              <a:rPr lang="it-IT" smtClean="0"/>
              <a:pPr>
                <a:defRPr/>
              </a:pPr>
              <a:t>31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2"/>
          <p:cNvSpPr txBox="1">
            <a:spLocks noChangeArrowheads="1"/>
          </p:cNvSpPr>
          <p:nvPr/>
        </p:nvSpPr>
        <p:spPr bwMode="auto">
          <a:xfrm>
            <a:off x="899592" y="332656"/>
            <a:ext cx="7715250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dirty="0"/>
              <a:t>È ovvio che più passaggi si fanno e più aumentano gli errori di misura.</a:t>
            </a:r>
          </a:p>
          <a:p>
            <a:pPr eaLnBrk="1" hangingPunct="1"/>
            <a:r>
              <a:rPr lang="it-IT" altLang="it-IT" dirty="0"/>
              <a:t>Tuttavia spesso l’uso di standard secondari è la strada più pratica da seguire.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89663E-45A4-4AB3-85D0-EF16F7E80C15}" type="slidenum">
              <a:rPr lang="it-IT" smtClean="0"/>
              <a:pPr>
                <a:defRPr/>
              </a:pPr>
              <a:t>32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3387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1886609" y="1190072"/>
            <a:ext cx="5688632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it-IT" altLang="it-IT" b="1" dirty="0"/>
              <a:t>COME FARE A VALUTARE QUANDO </a:t>
            </a:r>
            <a:endParaRPr lang="it-IT" altLang="it-IT" b="1" dirty="0" smtClean="0"/>
          </a:p>
          <a:p>
            <a:endParaRPr lang="it-IT" altLang="it-IT" b="1" dirty="0" smtClean="0">
              <a:solidFill>
                <a:srgbClr val="0000CC"/>
              </a:solidFill>
            </a:endParaRPr>
          </a:p>
          <a:p>
            <a:r>
              <a:rPr lang="it-IT" altLang="it-IT" b="1" dirty="0" smtClean="0">
                <a:solidFill>
                  <a:srgbClr val="0000FF"/>
                </a:solidFill>
              </a:rPr>
              <a:t>IL </a:t>
            </a:r>
            <a:r>
              <a:rPr lang="it-IT" altLang="it-IT" b="1" dirty="0">
                <a:solidFill>
                  <a:srgbClr val="0000FF"/>
                </a:solidFill>
              </a:rPr>
              <a:t>NUMERO DI EQUIVALENTI DI A</a:t>
            </a:r>
            <a:r>
              <a:rPr lang="it-IT" altLang="it-IT" b="1" dirty="0"/>
              <a:t> </a:t>
            </a:r>
            <a:endParaRPr lang="it-IT" altLang="it-IT" b="1" dirty="0" smtClean="0"/>
          </a:p>
          <a:p>
            <a:r>
              <a:rPr lang="it-IT" altLang="it-IT" b="1" dirty="0" smtClean="0"/>
              <a:t>È UGUALE </a:t>
            </a:r>
          </a:p>
          <a:p>
            <a:r>
              <a:rPr lang="it-IT" altLang="it-IT" b="1" dirty="0" smtClean="0">
                <a:solidFill>
                  <a:srgbClr val="FF0000"/>
                </a:solidFill>
              </a:rPr>
              <a:t>AL </a:t>
            </a:r>
            <a:r>
              <a:rPr lang="it-IT" altLang="it-IT" b="1" dirty="0">
                <a:solidFill>
                  <a:srgbClr val="FF0000"/>
                </a:solidFill>
              </a:rPr>
              <a:t>NUMERO DI EQUIVALENTI DI B?</a:t>
            </a:r>
          </a:p>
        </p:txBody>
      </p:sp>
      <p:sp>
        <p:nvSpPr>
          <p:cNvPr id="2" name="Rettangolo arrotondato 1"/>
          <p:cNvSpPr/>
          <p:nvPr/>
        </p:nvSpPr>
        <p:spPr bwMode="auto">
          <a:xfrm>
            <a:off x="1403648" y="692696"/>
            <a:ext cx="6471011" cy="3672408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89663E-45A4-4AB3-85D0-EF16F7E80C15}" type="slidenum">
              <a:rPr lang="it-IT" smtClean="0"/>
              <a:pPr>
                <a:defRPr/>
              </a:pPr>
              <a:t>33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6"/>
          <p:cNvSpPr>
            <a:spLocks noChangeArrowheads="1"/>
          </p:cNvSpPr>
          <p:nvPr/>
        </p:nvSpPr>
        <p:spPr bwMode="auto">
          <a:xfrm>
            <a:off x="214822" y="1124744"/>
            <a:ext cx="8713662" cy="1692692"/>
          </a:xfrm>
          <a:prstGeom prst="rect">
            <a:avLst/>
          </a:prstGeom>
          <a:solidFill>
            <a:srgbClr val="FFFF99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/>
            <a:endParaRPr lang="it-IT" altLang="it-IT" b="1"/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250826" y="224910"/>
            <a:ext cx="8641654" cy="240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b="1" dirty="0">
                <a:solidFill>
                  <a:srgbClr val="FF0000"/>
                </a:solidFill>
              </a:rPr>
              <a:t>Il punto di equivalenza (o punto equivalente) si raggiunge quando:		</a:t>
            </a:r>
            <a:r>
              <a:rPr lang="it-IT" b="1" dirty="0" err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n°eqA</a:t>
            </a:r>
            <a:r>
              <a:rPr lang="it-IT" b="1" dirty="0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= </a:t>
            </a:r>
            <a:r>
              <a:rPr lang="it-IT" b="1" dirty="0" err="1" smtClean="0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n°eqB</a:t>
            </a:r>
            <a:endParaRPr lang="it-IT" b="1" dirty="0" smtClean="0">
              <a:solidFill>
                <a:srgbClr val="CC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r>
              <a:rPr lang="it-IT" b="1" dirty="0">
                <a:solidFill>
                  <a:srgbClr val="0000FF"/>
                </a:solidFill>
              </a:rPr>
              <a:t>Si osserva che in vicinanza a</a:t>
            </a:r>
            <a:r>
              <a:rPr lang="it-IT" b="1" dirty="0" smtClean="0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it-IT" b="1" dirty="0" smtClean="0">
                <a:solidFill>
                  <a:srgbClr val="0000FF"/>
                </a:solidFill>
              </a:rPr>
              <a:t>tale </a:t>
            </a:r>
            <a:r>
              <a:rPr lang="it-IT" b="1" dirty="0">
                <a:solidFill>
                  <a:srgbClr val="0000FF"/>
                </a:solidFill>
              </a:rPr>
              <a:t>condizione </a:t>
            </a:r>
            <a:r>
              <a:rPr lang="it-IT" b="1" dirty="0" smtClean="0">
                <a:solidFill>
                  <a:srgbClr val="0000FF"/>
                </a:solidFill>
              </a:rPr>
              <a:t>la </a:t>
            </a:r>
            <a:r>
              <a:rPr lang="it-IT" b="1" dirty="0">
                <a:solidFill>
                  <a:srgbClr val="0000FF"/>
                </a:solidFill>
              </a:rPr>
              <a:t>specie chimica titolata </a:t>
            </a:r>
            <a:r>
              <a:rPr lang="it-IT" b="1" dirty="0" smtClean="0">
                <a:solidFill>
                  <a:srgbClr val="0000FF"/>
                </a:solidFill>
              </a:rPr>
              <a:t>(quella che sta nella beuta) </a:t>
            </a:r>
          </a:p>
          <a:p>
            <a:pPr>
              <a:defRPr/>
            </a:pPr>
            <a:r>
              <a:rPr lang="it-IT" sz="2800" b="1" dirty="0" smtClean="0">
                <a:solidFill>
                  <a:srgbClr val="CC3399"/>
                </a:solidFill>
              </a:rPr>
              <a:t>subisce </a:t>
            </a:r>
            <a:r>
              <a:rPr lang="it-IT" sz="2800" b="1" dirty="0">
                <a:solidFill>
                  <a:srgbClr val="CC3399"/>
                </a:solidFill>
              </a:rPr>
              <a:t>una </a:t>
            </a:r>
            <a:r>
              <a:rPr lang="it-IT" sz="2800" b="1" dirty="0">
                <a:solidFill>
                  <a:srgbClr val="0000FF"/>
                </a:solidFill>
              </a:rPr>
              <a:t>brusca</a:t>
            </a:r>
            <a:r>
              <a:rPr lang="it-IT" sz="2800" b="1" dirty="0">
                <a:solidFill>
                  <a:srgbClr val="CC3399"/>
                </a:solidFill>
              </a:rPr>
              <a:t> variazione della sua </a:t>
            </a:r>
            <a:r>
              <a:rPr lang="it-IT" sz="2800" b="1" dirty="0" smtClean="0">
                <a:solidFill>
                  <a:srgbClr val="CC3399"/>
                </a:solidFill>
              </a:rPr>
              <a:t>concentrazione</a:t>
            </a:r>
            <a:r>
              <a:rPr lang="it-IT" b="1" dirty="0" smtClean="0">
                <a:solidFill>
                  <a:srgbClr val="FF0000"/>
                </a:solidFill>
              </a:rPr>
              <a:t> 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50825" y="2997200"/>
            <a:ext cx="84582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defRPr/>
            </a:pPr>
            <a:r>
              <a:rPr lang="it-IT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Punto finale della titolazione</a:t>
            </a:r>
            <a:endParaRPr lang="it-IT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>
              <a:defRPr/>
            </a:pPr>
            <a:r>
              <a:rPr lang="it-IT" dirty="0"/>
              <a:t>In generale, </a:t>
            </a:r>
            <a:r>
              <a:rPr lang="it-IT" b="1" dirty="0"/>
              <a:t>il punto </a:t>
            </a:r>
            <a:r>
              <a:rPr lang="it-IT" b="1" dirty="0" smtClean="0"/>
              <a:t>di equivalenza</a:t>
            </a:r>
            <a:r>
              <a:rPr lang="it-IT" dirty="0" smtClean="0"/>
              <a:t> </a:t>
            </a:r>
            <a:r>
              <a:rPr lang="it-IT" dirty="0"/>
              <a:t>in una titolazione non è mai determinabile sperimentalmente ed è </a:t>
            </a:r>
            <a:r>
              <a:rPr lang="it-IT" b="1" dirty="0"/>
              <a:t>solo teorico</a:t>
            </a:r>
            <a:r>
              <a:rPr lang="it-IT" dirty="0"/>
              <a:t>.  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89663E-45A4-4AB3-85D0-EF16F7E80C15}" type="slidenum">
              <a:rPr lang="it-IT" smtClean="0"/>
              <a:pPr>
                <a:defRPr/>
              </a:pPr>
              <a:t>34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323528" y="548680"/>
            <a:ext cx="8497888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defRPr/>
            </a:pPr>
            <a:r>
              <a:rPr lang="it-IT"/>
              <a:t>È possibile osservare, invece, il </a:t>
            </a:r>
            <a:r>
              <a:rPr lang="it-IT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punto finale della titolazione:</a:t>
            </a:r>
            <a:r>
              <a:rPr lang="it-IT"/>
              <a:t> punto che viene determinato dall'osservazione della variazione di proprietà fisiche della soluzione legate con la variazione della concentrazione delle specie chimiche.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89663E-45A4-4AB3-85D0-EF16F7E80C15}" type="slidenum">
              <a:rPr lang="it-IT" smtClean="0"/>
              <a:pPr>
                <a:defRPr/>
              </a:pPr>
              <a:t>35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084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323850" y="533400"/>
            <a:ext cx="8534400" cy="137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just" eaLnBrk="1" hangingPunct="1"/>
            <a:r>
              <a:rPr lang="it-IT" altLang="it-IT"/>
              <a:t>L' </a:t>
            </a:r>
            <a:r>
              <a:rPr lang="it-IT" altLang="it-IT" b="1">
                <a:solidFill>
                  <a:srgbClr val="FF0000"/>
                </a:solidFill>
              </a:rPr>
              <a:t>accuratezza</a:t>
            </a:r>
            <a:r>
              <a:rPr lang="it-IT" altLang="it-IT">
                <a:solidFill>
                  <a:srgbClr val="FF0000"/>
                </a:solidFill>
              </a:rPr>
              <a:t> </a:t>
            </a:r>
            <a:r>
              <a:rPr lang="it-IT" altLang="it-IT"/>
              <a:t>della titolazione è tanto migliore quanto minore è la differenza tra il </a:t>
            </a:r>
            <a:r>
              <a:rPr lang="it-IT" altLang="it-IT" b="1">
                <a:solidFill>
                  <a:schemeClr val="accent2"/>
                </a:solidFill>
              </a:rPr>
              <a:t>punto di equivalenza</a:t>
            </a:r>
            <a:r>
              <a:rPr lang="it-IT" altLang="it-IT"/>
              <a:t> ed il </a:t>
            </a:r>
            <a:r>
              <a:rPr lang="it-IT" altLang="it-IT" b="1">
                <a:solidFill>
                  <a:srgbClr val="FF3300"/>
                </a:solidFill>
              </a:rPr>
              <a:t>punto finale di titolaz.</a:t>
            </a:r>
            <a:endParaRPr lang="it-IT" altLang="it-IT"/>
          </a:p>
          <a:p>
            <a:pPr eaLnBrk="1" hangingPunct="1"/>
            <a:r>
              <a:rPr lang="it-IT" altLang="it-IT"/>
              <a:t> </a:t>
            </a:r>
          </a:p>
        </p:txBody>
      </p:sp>
      <p:cxnSp>
        <p:nvCxnSpPr>
          <p:cNvPr id="21508" name="AutoShape 4"/>
          <p:cNvCxnSpPr>
            <a:cxnSpLocks noChangeShapeType="1"/>
          </p:cNvCxnSpPr>
          <p:nvPr/>
        </p:nvCxnSpPr>
        <p:spPr bwMode="auto">
          <a:xfrm flipV="1">
            <a:off x="2987675" y="1412875"/>
            <a:ext cx="457200" cy="609600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09" name="AutoShape 5"/>
          <p:cNvCxnSpPr>
            <a:cxnSpLocks noChangeShapeType="1"/>
          </p:cNvCxnSpPr>
          <p:nvPr/>
        </p:nvCxnSpPr>
        <p:spPr bwMode="auto">
          <a:xfrm flipH="1" flipV="1">
            <a:off x="6477000" y="1447800"/>
            <a:ext cx="304800" cy="762000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2235200" y="2276475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>
                <a:solidFill>
                  <a:schemeClr val="accent2"/>
                </a:solidFill>
              </a:rPr>
              <a:t>solo teorico</a:t>
            </a: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5435600" y="2276475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>
                <a:solidFill>
                  <a:srgbClr val="FF3300"/>
                </a:solidFill>
              </a:rPr>
              <a:t> sperim.determinabile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89663E-45A4-4AB3-85D0-EF16F7E80C15}" type="slidenum">
              <a:rPr lang="it-IT" smtClean="0"/>
              <a:pPr>
                <a:defRPr/>
              </a:pPr>
              <a:t>36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899592" y="404664"/>
            <a:ext cx="8458200" cy="210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it-IT"/>
              <a:t>L'insufficiente </a:t>
            </a:r>
            <a:r>
              <a:rPr lang="it-IT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precisione o accuratezza</a:t>
            </a:r>
            <a:r>
              <a:rPr lang="it-IT"/>
              <a:t> del sistema, </a:t>
            </a:r>
          </a:p>
          <a:p>
            <a:pPr>
              <a:defRPr/>
            </a:pPr>
            <a:r>
              <a:rPr lang="it-IT"/>
              <a:t>le troppo piccole variazioni fisiche o </a:t>
            </a:r>
          </a:p>
          <a:p>
            <a:pPr>
              <a:defRPr/>
            </a:pPr>
            <a:r>
              <a:rPr lang="it-IT"/>
              <a:t>la scarsa abilità dell'operatore nel rilevarle </a:t>
            </a:r>
          </a:p>
          <a:p>
            <a:pPr>
              <a:defRPr/>
            </a:pPr>
            <a:r>
              <a:rPr lang="it-IT"/>
              <a:t>sono fonte di un </a:t>
            </a:r>
            <a:r>
              <a:rPr lang="it-IT" b="1">
                <a:solidFill>
                  <a:srgbClr val="FF0000"/>
                </a:solidFill>
              </a:rPr>
              <a:t>errore analitico detto</a:t>
            </a:r>
            <a:r>
              <a:rPr lang="it-IT" b="1"/>
              <a:t> </a:t>
            </a:r>
            <a:r>
              <a:rPr lang="it-IT" b="1">
                <a:solidFill>
                  <a:srgbClr val="FF0000"/>
                </a:solidFill>
              </a:rPr>
              <a:t>errore di titolazione</a:t>
            </a:r>
            <a:r>
              <a:rPr lang="it-IT"/>
              <a:t>.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89663E-45A4-4AB3-85D0-EF16F7E80C15}" type="slidenum">
              <a:rPr lang="it-IT" smtClean="0"/>
              <a:pPr>
                <a:defRPr/>
              </a:pPr>
              <a:t>37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9538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57341" y="2024872"/>
            <a:ext cx="762285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Riassumendo</a:t>
            </a:r>
          </a:p>
          <a:p>
            <a:r>
              <a:rPr lang="it-IT" dirty="0" smtClean="0"/>
              <a:t>Non </a:t>
            </a:r>
            <a:r>
              <a:rPr lang="it-IT" dirty="0" err="1" smtClean="0"/>
              <a:t>c'e'</a:t>
            </a:r>
            <a:r>
              <a:rPr lang="it-IT" dirty="0" smtClean="0"/>
              <a:t> un metodo per determinare esattamente quando           </a:t>
            </a:r>
            <a:r>
              <a:rPr lang="it-IT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n°eqA</a:t>
            </a:r>
            <a:r>
              <a:rPr lang="it-IT" b="1" dirty="0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= </a:t>
            </a:r>
            <a:r>
              <a:rPr lang="it-IT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n°eqB</a:t>
            </a:r>
            <a:r>
              <a:rPr lang="it-IT" dirty="0" smtClean="0">
                <a:solidFill>
                  <a:srgbClr val="0000FF"/>
                </a:solidFill>
              </a:rPr>
              <a:t> </a:t>
            </a:r>
            <a:r>
              <a:rPr lang="it-IT" dirty="0" smtClean="0"/>
              <a:t>       nessuno può contare gli atomi o gli ioni</a:t>
            </a:r>
            <a:endParaRPr lang="it-IT" dirty="0"/>
          </a:p>
        </p:txBody>
      </p:sp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304800" y="457200"/>
            <a:ext cx="8731696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dirty="0"/>
              <a:t>Per determinare </a:t>
            </a:r>
            <a:r>
              <a:rPr lang="it-IT" altLang="it-IT" b="1" dirty="0"/>
              <a:t>il punto finale della titolazione</a:t>
            </a:r>
            <a:r>
              <a:rPr lang="it-IT" altLang="it-IT" dirty="0"/>
              <a:t> è necessario trovare un </a:t>
            </a:r>
            <a:r>
              <a:rPr lang="it-IT" altLang="it-IT" dirty="0">
                <a:solidFill>
                  <a:srgbClr val="FF0000"/>
                </a:solidFill>
              </a:rPr>
              <a:t>metodo analitico</a:t>
            </a:r>
            <a:r>
              <a:rPr lang="it-IT" altLang="it-IT" dirty="0"/>
              <a:t> che permetta di evidenziare la relativamente grande </a:t>
            </a:r>
            <a:r>
              <a:rPr lang="it-IT" altLang="it-IT" dirty="0">
                <a:solidFill>
                  <a:schemeClr val="accent2"/>
                </a:solidFill>
              </a:rPr>
              <a:t>variazione di concentrazione</a:t>
            </a:r>
            <a:r>
              <a:rPr lang="it-IT" altLang="it-IT" dirty="0"/>
              <a:t> di una o più specie chimiche nell'intorno del punto equivalente. 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755650" y="908050"/>
            <a:ext cx="2087563" cy="360363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/>
            <a:endParaRPr lang="it-IT" altLang="it-IT" b="1"/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395288" y="1268413"/>
            <a:ext cx="4392612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/>
            <a:endParaRPr lang="it-IT" altLang="it-IT" b="1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1258888" y="1268413"/>
            <a:ext cx="3600450" cy="4318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/>
            <a:endParaRPr lang="it-IT" altLang="it-IT" b="1"/>
          </a:p>
        </p:txBody>
      </p:sp>
      <p:grpSp>
        <p:nvGrpSpPr>
          <p:cNvPr id="7" name="Gruppo 6"/>
          <p:cNvGrpSpPr/>
          <p:nvPr/>
        </p:nvGrpSpPr>
        <p:grpSpPr>
          <a:xfrm>
            <a:off x="7778104" y="1623396"/>
            <a:ext cx="1067416" cy="4190692"/>
            <a:chOff x="7942000" y="1496889"/>
            <a:chExt cx="1067416" cy="4190692"/>
          </a:xfrm>
        </p:grpSpPr>
        <p:pic>
          <p:nvPicPr>
            <p:cNvPr id="13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65677" y="1496889"/>
              <a:ext cx="743739" cy="37290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aphicFrame>
          <p:nvGraphicFramePr>
            <p:cNvPr id="15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01311968"/>
                </p:ext>
              </p:extLst>
            </p:nvPr>
          </p:nvGraphicFramePr>
          <p:xfrm>
            <a:off x="8365344" y="4961827"/>
            <a:ext cx="423862" cy="7207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446" name="CorelPhotoPaint.Image.7" r:id="rId4" imgW="1800000" imgH="3057143" progId="CorelPhotoPaint.Image.7">
                    <p:embed/>
                  </p:oleObj>
                </mc:Choice>
                <mc:Fallback>
                  <p:oleObj name="CorelPhotoPaint.Image.7" r:id="rId4" imgW="1800000" imgH="3057143" progId="CorelPhotoPaint.Image.7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365344" y="4961827"/>
                          <a:ext cx="423862" cy="7207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CasellaDiTesto 4"/>
            <p:cNvSpPr txBox="1"/>
            <p:nvPr/>
          </p:nvSpPr>
          <p:spPr>
            <a:xfrm>
              <a:off x="7942000" y="5225916"/>
              <a:ext cx="33131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 smtClean="0">
                  <a:solidFill>
                    <a:srgbClr val="FF0000"/>
                  </a:solidFill>
                </a:rPr>
                <a:t>A</a:t>
              </a:r>
              <a:endParaRPr lang="it-IT" dirty="0">
                <a:solidFill>
                  <a:srgbClr val="FF0000"/>
                </a:solidFill>
              </a:endParaRPr>
            </a:p>
          </p:txBody>
        </p:sp>
        <p:sp>
          <p:nvSpPr>
            <p:cNvPr id="6" name="CasellaDiTesto 5"/>
            <p:cNvSpPr txBox="1"/>
            <p:nvPr/>
          </p:nvSpPr>
          <p:spPr>
            <a:xfrm>
              <a:off x="7942000" y="2852936"/>
              <a:ext cx="31033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 smtClean="0">
                  <a:solidFill>
                    <a:srgbClr val="0000FF"/>
                  </a:solidFill>
                </a:rPr>
                <a:t>B</a:t>
              </a:r>
              <a:endParaRPr lang="it-IT" dirty="0">
                <a:solidFill>
                  <a:srgbClr val="0000FF"/>
                </a:solidFill>
              </a:endParaRPr>
            </a:p>
          </p:txBody>
        </p:sp>
      </p:grp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89663E-45A4-4AB3-85D0-EF16F7E80C15}" type="slidenum">
              <a:rPr lang="it-IT" smtClean="0"/>
              <a:pPr>
                <a:defRPr/>
              </a:pPr>
              <a:t>38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95536" y="332656"/>
            <a:ext cx="76330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Tuttavia il </a:t>
            </a:r>
            <a:r>
              <a:rPr lang="it-IT" dirty="0" err="1" smtClean="0">
                <a:solidFill>
                  <a:srgbClr val="FF0000"/>
                </a:solidFill>
              </a:rPr>
              <a:t>n°eqA</a:t>
            </a:r>
            <a:r>
              <a:rPr lang="it-IT" dirty="0" smtClean="0"/>
              <a:t> nella beuta sono</a:t>
            </a:r>
            <a:r>
              <a:rPr lang="it-IT" b="1" dirty="0" smtClean="0"/>
              <a:t> inizialmente in eccesso</a:t>
            </a:r>
            <a:r>
              <a:rPr lang="it-IT" dirty="0" smtClean="0"/>
              <a:t> rispetto al </a:t>
            </a:r>
            <a:r>
              <a:rPr lang="it-IT" dirty="0" err="1" smtClean="0">
                <a:solidFill>
                  <a:srgbClr val="0000FF"/>
                </a:solidFill>
              </a:rPr>
              <a:t>n°eqB</a:t>
            </a:r>
            <a:r>
              <a:rPr lang="it-IT" dirty="0" smtClean="0"/>
              <a:t> che sono aggiunti dalla buretta e con i quali reagiscono quantitativamente.     </a:t>
            </a:r>
            <a:r>
              <a:rPr lang="it-IT" dirty="0" err="1" smtClean="0">
                <a:solidFill>
                  <a:srgbClr val="FF0000"/>
                </a:solidFill>
              </a:rPr>
              <a:t>n°eqA</a:t>
            </a:r>
            <a:r>
              <a:rPr lang="it-IT" dirty="0" smtClean="0">
                <a:solidFill>
                  <a:srgbClr val="FF0000"/>
                </a:solidFill>
              </a:rPr>
              <a:t>  </a:t>
            </a:r>
            <a:r>
              <a:rPr lang="it-IT" dirty="0" smtClean="0"/>
              <a:t>&gt;</a:t>
            </a:r>
            <a:r>
              <a:rPr lang="it-IT" dirty="0" smtClean="0">
                <a:solidFill>
                  <a:srgbClr val="FF0000"/>
                </a:solidFill>
              </a:rPr>
              <a:t>   </a:t>
            </a:r>
            <a:r>
              <a:rPr lang="it-IT" dirty="0" err="1">
                <a:solidFill>
                  <a:srgbClr val="0000FF"/>
                </a:solidFill>
              </a:rPr>
              <a:t>n°eqB</a:t>
            </a:r>
            <a:r>
              <a:rPr lang="it-IT" dirty="0" smtClean="0"/>
              <a:t>  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405780" y="1806301"/>
            <a:ext cx="84191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Quando dopo una certa quantità di </a:t>
            </a:r>
            <a:r>
              <a:rPr lang="it-IT" dirty="0" smtClean="0">
                <a:solidFill>
                  <a:srgbClr val="0000FF"/>
                </a:solidFill>
              </a:rPr>
              <a:t>B</a:t>
            </a:r>
            <a:r>
              <a:rPr lang="it-IT" dirty="0" smtClean="0"/>
              <a:t> aggiunta ---&gt;                  </a:t>
            </a:r>
            <a:r>
              <a:rPr lang="it-IT" dirty="0" err="1">
                <a:solidFill>
                  <a:srgbClr val="FF0000"/>
                </a:solidFill>
              </a:rPr>
              <a:t>n°eqA</a:t>
            </a:r>
            <a:r>
              <a:rPr lang="it-IT" dirty="0">
                <a:solidFill>
                  <a:srgbClr val="FF0000"/>
                </a:solidFill>
              </a:rPr>
              <a:t>  </a:t>
            </a:r>
            <a:r>
              <a:rPr lang="it-IT" dirty="0" smtClean="0"/>
              <a:t>&lt;</a:t>
            </a:r>
            <a:r>
              <a:rPr lang="it-IT" dirty="0" smtClean="0">
                <a:solidFill>
                  <a:srgbClr val="FF0000"/>
                </a:solidFill>
              </a:rPr>
              <a:t>   </a:t>
            </a:r>
            <a:r>
              <a:rPr lang="it-IT" dirty="0" err="1" smtClean="0">
                <a:solidFill>
                  <a:srgbClr val="0000FF"/>
                </a:solidFill>
              </a:rPr>
              <a:t>n°eqB</a:t>
            </a:r>
            <a:r>
              <a:rPr lang="it-IT" dirty="0" smtClean="0">
                <a:solidFill>
                  <a:srgbClr val="0000FF"/>
                </a:solidFill>
              </a:rPr>
              <a:t> </a:t>
            </a:r>
            <a:r>
              <a:rPr lang="it-IT" dirty="0" smtClean="0"/>
              <a:t>e quindi tutto </a:t>
            </a:r>
            <a:r>
              <a:rPr lang="it-IT" dirty="0" smtClean="0">
                <a:solidFill>
                  <a:srgbClr val="FF0000"/>
                </a:solidFill>
              </a:rPr>
              <a:t>A</a:t>
            </a:r>
            <a:r>
              <a:rPr lang="it-IT" dirty="0" smtClean="0"/>
              <a:t> ha reagito e la sua concentrazione in soluzione ---&gt; 0   </a:t>
            </a:r>
            <a:endParaRPr lang="it-IT" dirty="0"/>
          </a:p>
        </p:txBody>
      </p:sp>
      <p:grpSp>
        <p:nvGrpSpPr>
          <p:cNvPr id="4" name="Gruppo 3"/>
          <p:cNvGrpSpPr/>
          <p:nvPr/>
        </p:nvGrpSpPr>
        <p:grpSpPr>
          <a:xfrm>
            <a:off x="7596336" y="1196752"/>
            <a:ext cx="1067416" cy="4190692"/>
            <a:chOff x="7942000" y="1496889"/>
            <a:chExt cx="1067416" cy="4190692"/>
          </a:xfrm>
        </p:grpSpPr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65677" y="1496889"/>
              <a:ext cx="743739" cy="37290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aphicFrame>
          <p:nvGraphicFramePr>
            <p:cNvPr id="6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63083560"/>
                </p:ext>
              </p:extLst>
            </p:nvPr>
          </p:nvGraphicFramePr>
          <p:xfrm>
            <a:off x="8365344" y="4961827"/>
            <a:ext cx="423862" cy="7207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67" name="CorelPhotoPaint.Image.7" r:id="rId4" imgW="1800000" imgH="3057143" progId="CorelPhotoPaint.Image.7">
                    <p:embed/>
                  </p:oleObj>
                </mc:Choice>
                <mc:Fallback>
                  <p:oleObj name="CorelPhotoPaint.Image.7" r:id="rId4" imgW="1800000" imgH="3057143" progId="CorelPhotoPaint.Image.7">
                    <p:embed/>
                    <p:pic>
                      <p:nvPicPr>
                        <p:cNvPr id="15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365344" y="4961827"/>
                          <a:ext cx="423862" cy="7207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" name="CasellaDiTesto 6"/>
            <p:cNvSpPr txBox="1"/>
            <p:nvPr/>
          </p:nvSpPr>
          <p:spPr>
            <a:xfrm>
              <a:off x="7942000" y="5225916"/>
              <a:ext cx="33131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 smtClean="0">
                  <a:solidFill>
                    <a:srgbClr val="FF0000"/>
                  </a:solidFill>
                </a:rPr>
                <a:t>A</a:t>
              </a:r>
              <a:endParaRPr lang="it-IT" dirty="0">
                <a:solidFill>
                  <a:srgbClr val="FF0000"/>
                </a:solidFill>
              </a:endParaRPr>
            </a:p>
          </p:txBody>
        </p:sp>
        <p:sp>
          <p:nvSpPr>
            <p:cNvPr id="8" name="CasellaDiTesto 7"/>
            <p:cNvSpPr txBox="1"/>
            <p:nvPr/>
          </p:nvSpPr>
          <p:spPr>
            <a:xfrm>
              <a:off x="7942000" y="2852936"/>
              <a:ext cx="31033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 smtClean="0">
                  <a:solidFill>
                    <a:srgbClr val="0000FF"/>
                  </a:solidFill>
                </a:rPr>
                <a:t>B</a:t>
              </a:r>
              <a:endParaRPr lang="it-IT" dirty="0">
                <a:solidFill>
                  <a:srgbClr val="0000FF"/>
                </a:solidFill>
              </a:endParaRPr>
            </a:p>
          </p:txBody>
        </p:sp>
      </p:grp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89663E-45A4-4AB3-85D0-EF16F7E80C15}" type="slidenum">
              <a:rPr lang="it-IT" smtClean="0"/>
              <a:pPr>
                <a:defRPr/>
              </a:pPr>
              <a:t>39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7829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611560" y="260648"/>
            <a:ext cx="801211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just" eaLnBrk="1" hangingPunct="1"/>
            <a:r>
              <a:rPr lang="it-IT" altLang="it-IT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2) SOLUZIONE </a:t>
            </a:r>
            <a:r>
              <a:rPr lang="it-IT" altLang="it-IT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STANDARD:</a:t>
            </a:r>
            <a:r>
              <a:rPr lang="it-IT" altLang="it-IT" b="1" dirty="0"/>
              <a:t> </a:t>
            </a:r>
          </a:p>
          <a:p>
            <a:pPr algn="just" eaLnBrk="1" hangingPunct="1"/>
            <a:r>
              <a:rPr lang="it-IT" altLang="it-IT" dirty="0"/>
              <a:t>soluzione contenente una </a:t>
            </a:r>
            <a:r>
              <a:rPr lang="it-IT" altLang="it-IT" b="1" dirty="0"/>
              <a:t>quantità nota</a:t>
            </a:r>
            <a:r>
              <a:rPr lang="it-IT" altLang="it-IT" dirty="0"/>
              <a:t> di </a:t>
            </a:r>
            <a:r>
              <a:rPr lang="it-IT" altLang="it-IT" dirty="0" smtClean="0"/>
              <a:t>reagente </a:t>
            </a:r>
            <a:r>
              <a:rPr lang="it-IT" altLang="it-IT" dirty="0" smtClean="0">
                <a:solidFill>
                  <a:srgbClr val="FF0000"/>
                </a:solidFill>
              </a:rPr>
              <a:t>B </a:t>
            </a:r>
            <a:r>
              <a:rPr lang="it-IT" altLang="it-IT" dirty="0" smtClean="0"/>
              <a:t>che deve reagire con </a:t>
            </a:r>
            <a:r>
              <a:rPr lang="it-IT" altLang="it-IT" dirty="0" smtClean="0">
                <a:solidFill>
                  <a:srgbClr val="0000FF"/>
                </a:solidFill>
              </a:rPr>
              <a:t>A</a:t>
            </a:r>
            <a:r>
              <a:rPr lang="it-IT" altLang="it-IT" dirty="0" smtClean="0"/>
              <a:t> quantitativamente        </a:t>
            </a:r>
            <a:r>
              <a:rPr lang="it-IT" altLang="it-IT" dirty="0" smtClean="0">
                <a:solidFill>
                  <a:srgbClr val="0000FF"/>
                </a:solidFill>
              </a:rPr>
              <a:t>A</a:t>
            </a:r>
            <a:r>
              <a:rPr lang="it-IT" altLang="it-IT" dirty="0" smtClean="0"/>
              <a:t> + </a:t>
            </a:r>
            <a:r>
              <a:rPr lang="it-IT" altLang="it-IT" dirty="0" smtClean="0">
                <a:solidFill>
                  <a:srgbClr val="FF0000"/>
                </a:solidFill>
              </a:rPr>
              <a:t>B</a:t>
            </a:r>
            <a:r>
              <a:rPr lang="it-IT" altLang="it-IT" dirty="0" smtClean="0"/>
              <a:t> ---&gt; </a:t>
            </a:r>
            <a:r>
              <a:rPr lang="it-IT" altLang="it-IT" dirty="0" smtClean="0">
                <a:solidFill>
                  <a:srgbClr val="00B050"/>
                </a:solidFill>
              </a:rPr>
              <a:t>C </a:t>
            </a:r>
            <a:r>
              <a:rPr lang="it-IT" altLang="it-IT" dirty="0" smtClean="0"/>
              <a:t>+</a:t>
            </a:r>
            <a:r>
              <a:rPr lang="it-IT" altLang="it-IT" dirty="0" smtClean="0">
                <a:solidFill>
                  <a:srgbClr val="00B050"/>
                </a:solidFill>
              </a:rPr>
              <a:t> </a:t>
            </a:r>
            <a:r>
              <a:rPr lang="it-IT" altLang="it-IT" dirty="0" smtClean="0">
                <a:solidFill>
                  <a:srgbClr val="663300"/>
                </a:solidFill>
              </a:rPr>
              <a:t>D</a:t>
            </a:r>
            <a:endParaRPr lang="it-IT" altLang="it-IT" dirty="0">
              <a:solidFill>
                <a:srgbClr val="663300"/>
              </a:solidFill>
            </a:endParaRPr>
          </a:p>
          <a:p>
            <a:pPr algn="just" eaLnBrk="1" hangingPunct="1"/>
            <a:r>
              <a:rPr lang="it-IT" altLang="it-IT" dirty="0" smtClean="0"/>
              <a:t>es. </a:t>
            </a:r>
            <a:r>
              <a:rPr lang="it-IT" altLang="it-IT" dirty="0" smtClean="0">
                <a:solidFill>
                  <a:srgbClr val="FF0000"/>
                </a:solidFill>
              </a:rPr>
              <a:t>soluzione contenete una quantità nota di </a:t>
            </a:r>
            <a:r>
              <a:rPr lang="it-IT" altLang="it-IT" dirty="0" err="1" smtClean="0">
                <a:solidFill>
                  <a:srgbClr val="FF0000"/>
                </a:solidFill>
              </a:rPr>
              <a:t>NaOH</a:t>
            </a:r>
            <a:r>
              <a:rPr lang="it-IT" altLang="it-IT" dirty="0" smtClean="0"/>
              <a:t> </a:t>
            </a:r>
          </a:p>
        </p:txBody>
      </p:sp>
      <p:sp>
        <p:nvSpPr>
          <p:cNvPr id="3" name="Rettangolo 2"/>
          <p:cNvSpPr/>
          <p:nvPr/>
        </p:nvSpPr>
        <p:spPr>
          <a:xfrm>
            <a:off x="1835374" y="2461978"/>
            <a:ext cx="56886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altLang="it-IT" dirty="0" err="1" smtClean="0">
                <a:solidFill>
                  <a:srgbClr val="0000FF"/>
                </a:solidFill>
              </a:rPr>
              <a:t>HCl</a:t>
            </a:r>
            <a:r>
              <a:rPr lang="it-IT" altLang="it-IT" dirty="0" smtClean="0"/>
              <a:t>      +    </a:t>
            </a:r>
            <a:r>
              <a:rPr lang="it-IT" altLang="it-IT" dirty="0" err="1" smtClean="0">
                <a:solidFill>
                  <a:srgbClr val="FF0000"/>
                </a:solidFill>
              </a:rPr>
              <a:t>NaOH</a:t>
            </a:r>
            <a:r>
              <a:rPr lang="it-IT" altLang="it-IT" dirty="0" smtClean="0"/>
              <a:t>   ---&gt;    </a:t>
            </a:r>
            <a:r>
              <a:rPr lang="it-IT" altLang="it-IT" dirty="0" err="1" smtClean="0">
                <a:solidFill>
                  <a:srgbClr val="00B050"/>
                </a:solidFill>
              </a:rPr>
              <a:t>NaCl</a:t>
            </a:r>
            <a:r>
              <a:rPr lang="it-IT" altLang="it-IT" dirty="0" smtClean="0">
                <a:solidFill>
                  <a:srgbClr val="00B050"/>
                </a:solidFill>
              </a:rPr>
              <a:t>   </a:t>
            </a:r>
            <a:r>
              <a:rPr lang="it-IT" altLang="it-IT" dirty="0" smtClean="0"/>
              <a:t>+  </a:t>
            </a:r>
            <a:r>
              <a:rPr lang="it-IT" altLang="it-IT" dirty="0" smtClean="0">
                <a:solidFill>
                  <a:srgbClr val="00B050"/>
                </a:solidFill>
              </a:rPr>
              <a:t> </a:t>
            </a:r>
            <a:r>
              <a:rPr lang="it-IT" altLang="it-IT" dirty="0" smtClean="0">
                <a:solidFill>
                  <a:srgbClr val="663300"/>
                </a:solidFill>
              </a:rPr>
              <a:t>H</a:t>
            </a:r>
            <a:r>
              <a:rPr lang="it-IT" altLang="it-IT" baseline="-25000" dirty="0" smtClean="0">
                <a:solidFill>
                  <a:srgbClr val="663300"/>
                </a:solidFill>
              </a:rPr>
              <a:t>2</a:t>
            </a:r>
            <a:r>
              <a:rPr lang="it-IT" altLang="it-IT" dirty="0" smtClean="0">
                <a:solidFill>
                  <a:srgbClr val="663300"/>
                </a:solidFill>
              </a:rPr>
              <a:t>O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786707" y="2955148"/>
            <a:ext cx="14401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>
                <a:solidFill>
                  <a:srgbClr val="0000FF"/>
                </a:solidFill>
              </a:rPr>
              <a:t>Quantità incognita</a:t>
            </a:r>
            <a:endParaRPr lang="it-IT" sz="2000" dirty="0">
              <a:solidFill>
                <a:srgbClr val="0000FF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3243213" y="2955148"/>
            <a:ext cx="11521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err="1" smtClean="0">
                <a:solidFill>
                  <a:srgbClr val="FF0000"/>
                </a:solidFill>
              </a:rPr>
              <a:t>Quantitànota</a:t>
            </a:r>
            <a:endParaRPr lang="it-IT" sz="2000" dirty="0">
              <a:solidFill>
                <a:srgbClr val="FF0000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403326" y="2493483"/>
            <a:ext cx="968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es.</a:t>
            </a: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89663E-45A4-4AB3-85D0-EF16F7E80C15}" type="slidenum">
              <a:rPr lang="it-IT" smtClean="0"/>
              <a:pPr>
                <a:defRPr/>
              </a:pPr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4019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309786" y="2269254"/>
            <a:ext cx="843915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b="1" dirty="0">
                <a:solidFill>
                  <a:schemeClr val="accent2"/>
                </a:solidFill>
              </a:rPr>
              <a:t>Esempi</a:t>
            </a:r>
            <a:endParaRPr lang="it-IT" altLang="it-IT" dirty="0">
              <a:solidFill>
                <a:schemeClr val="accent2"/>
              </a:solidFill>
            </a:endParaRPr>
          </a:p>
          <a:p>
            <a:pPr eaLnBrk="1" hangingPunct="1"/>
            <a:r>
              <a:rPr lang="it-IT" altLang="it-IT" dirty="0"/>
              <a:t>- Nelle titolazioni </a:t>
            </a:r>
            <a:r>
              <a:rPr lang="it-IT" altLang="it-IT" b="1" dirty="0"/>
              <a:t>acido-base</a:t>
            </a:r>
            <a:r>
              <a:rPr lang="it-IT" altLang="it-IT" dirty="0"/>
              <a:t>, si osserva </a:t>
            </a:r>
            <a:r>
              <a:rPr lang="it-IT" altLang="it-IT" dirty="0" smtClean="0"/>
              <a:t>nelle immediate vicinanze del </a:t>
            </a:r>
            <a:r>
              <a:rPr lang="it-IT" altLang="it-IT" dirty="0"/>
              <a:t>punto di equivalenza una grande variazione della </a:t>
            </a:r>
            <a:r>
              <a:rPr lang="it-IT" altLang="it-IT" b="1" dirty="0">
                <a:solidFill>
                  <a:srgbClr val="FF0000"/>
                </a:solidFill>
              </a:rPr>
              <a:t>[H</a:t>
            </a:r>
            <a:r>
              <a:rPr lang="it-IT" altLang="it-IT" b="1" baseline="-30000" dirty="0">
                <a:solidFill>
                  <a:srgbClr val="FF0000"/>
                </a:solidFill>
              </a:rPr>
              <a:t>3</a:t>
            </a:r>
            <a:r>
              <a:rPr lang="it-IT" altLang="it-IT" b="1" dirty="0">
                <a:solidFill>
                  <a:srgbClr val="FF0000"/>
                </a:solidFill>
              </a:rPr>
              <a:t>O</a:t>
            </a:r>
            <a:r>
              <a:rPr lang="it-IT" altLang="it-IT" b="1" baseline="30000" dirty="0">
                <a:solidFill>
                  <a:srgbClr val="FF0000"/>
                </a:solidFill>
              </a:rPr>
              <a:t>+</a:t>
            </a:r>
            <a:r>
              <a:rPr lang="it-IT" altLang="it-IT" b="1" dirty="0">
                <a:solidFill>
                  <a:srgbClr val="FF0000"/>
                </a:solidFill>
              </a:rPr>
              <a:t>].</a:t>
            </a:r>
            <a:r>
              <a:rPr lang="it-IT" altLang="it-IT" b="1" dirty="0"/>
              <a:t> 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309786" y="620688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È possibile stimare con elevata accuratezza e precisione quando  nel sistema da </a:t>
            </a:r>
            <a:r>
              <a:rPr lang="it-IT" dirty="0" err="1">
                <a:solidFill>
                  <a:srgbClr val="FF0000"/>
                </a:solidFill>
              </a:rPr>
              <a:t>n°eqA</a:t>
            </a:r>
            <a:r>
              <a:rPr lang="it-IT" dirty="0">
                <a:solidFill>
                  <a:srgbClr val="FF0000"/>
                </a:solidFill>
              </a:rPr>
              <a:t>  </a:t>
            </a:r>
            <a:r>
              <a:rPr lang="it-IT" dirty="0"/>
              <a:t>&gt;</a:t>
            </a:r>
            <a:r>
              <a:rPr lang="it-IT" dirty="0">
                <a:solidFill>
                  <a:srgbClr val="FF0000"/>
                </a:solidFill>
              </a:rPr>
              <a:t>   </a:t>
            </a:r>
            <a:r>
              <a:rPr lang="it-IT" dirty="0" err="1" smtClean="0">
                <a:solidFill>
                  <a:srgbClr val="0000FF"/>
                </a:solidFill>
              </a:rPr>
              <a:t>n°eqB</a:t>
            </a:r>
            <a:r>
              <a:rPr lang="it-IT" dirty="0" smtClean="0">
                <a:solidFill>
                  <a:srgbClr val="0000FF"/>
                </a:solidFill>
              </a:rPr>
              <a:t>  </a:t>
            </a:r>
            <a:r>
              <a:rPr lang="it-IT" dirty="0" smtClean="0"/>
              <a:t>si passa a </a:t>
            </a:r>
            <a:r>
              <a:rPr lang="it-IT" dirty="0" smtClean="0">
                <a:solidFill>
                  <a:srgbClr val="0000FF"/>
                </a:solidFill>
              </a:rPr>
              <a:t> </a:t>
            </a:r>
            <a:r>
              <a:rPr lang="it-IT" dirty="0" err="1">
                <a:solidFill>
                  <a:srgbClr val="FF0000"/>
                </a:solidFill>
              </a:rPr>
              <a:t>n°eqA</a:t>
            </a:r>
            <a:r>
              <a:rPr lang="it-IT" dirty="0">
                <a:solidFill>
                  <a:srgbClr val="FF0000"/>
                </a:solidFill>
              </a:rPr>
              <a:t>  </a:t>
            </a:r>
            <a:r>
              <a:rPr lang="it-IT" dirty="0" smtClean="0"/>
              <a:t>&lt;</a:t>
            </a:r>
            <a:r>
              <a:rPr lang="it-IT" dirty="0" smtClean="0">
                <a:solidFill>
                  <a:srgbClr val="FF0000"/>
                </a:solidFill>
              </a:rPr>
              <a:t>   </a:t>
            </a:r>
            <a:r>
              <a:rPr lang="it-IT" dirty="0" err="1" smtClean="0">
                <a:solidFill>
                  <a:srgbClr val="0000FF"/>
                </a:solidFill>
              </a:rPr>
              <a:t>n°eqB</a:t>
            </a:r>
            <a:r>
              <a:rPr lang="it-IT" dirty="0"/>
              <a:t> </a:t>
            </a:r>
            <a:r>
              <a:rPr lang="it-IT" dirty="0" smtClean="0"/>
              <a:t>dall'osservazione della variazione di proprietà fisiche</a:t>
            </a:r>
            <a:endParaRPr lang="it-IT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89663E-45A4-4AB3-85D0-EF16F7E80C15}" type="slidenum">
              <a:rPr lang="it-IT" smtClean="0"/>
              <a:pPr>
                <a:defRPr/>
              </a:pPr>
              <a:t>40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2948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39552" y="1770091"/>
            <a:ext cx="84391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dirty="0"/>
              <a:t>- Nelle titolazioni </a:t>
            </a:r>
            <a:r>
              <a:rPr lang="it-IT" altLang="it-IT" b="1" dirty="0"/>
              <a:t>redox</a:t>
            </a:r>
            <a:r>
              <a:rPr lang="it-IT" altLang="it-IT" dirty="0"/>
              <a:t> si osserva al punto di equivalenza una grande variazione della </a:t>
            </a:r>
            <a:r>
              <a:rPr lang="it-IT" altLang="it-IT" b="1" dirty="0">
                <a:solidFill>
                  <a:schemeClr val="accent2"/>
                </a:solidFill>
              </a:rPr>
              <a:t>[ossidante] </a:t>
            </a:r>
            <a:r>
              <a:rPr lang="it-IT" altLang="it-IT" dirty="0"/>
              <a:t>o di</a:t>
            </a:r>
            <a:r>
              <a:rPr lang="it-IT" altLang="it-IT" dirty="0">
                <a:solidFill>
                  <a:schemeClr val="accent2"/>
                </a:solidFill>
              </a:rPr>
              <a:t> </a:t>
            </a:r>
            <a:r>
              <a:rPr lang="it-IT" altLang="it-IT" b="1" dirty="0">
                <a:solidFill>
                  <a:schemeClr val="accent2"/>
                </a:solidFill>
              </a:rPr>
              <a:t>[riducente]. </a:t>
            </a:r>
          </a:p>
        </p:txBody>
      </p:sp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539552" y="476672"/>
            <a:ext cx="843915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dirty="0"/>
              <a:t>- Nelle titolazioni </a:t>
            </a:r>
            <a:r>
              <a:rPr lang="it-IT" altLang="it-IT" b="1" dirty="0" err="1" smtClean="0"/>
              <a:t>complessometriche</a:t>
            </a:r>
            <a:r>
              <a:rPr lang="it-IT" altLang="it-IT" b="1" dirty="0" smtClean="0"/>
              <a:t> e in quelle di precipitazione</a:t>
            </a:r>
            <a:r>
              <a:rPr lang="it-IT" altLang="it-IT" dirty="0" smtClean="0"/>
              <a:t>, </a:t>
            </a:r>
            <a:r>
              <a:rPr lang="it-IT" altLang="it-IT" dirty="0"/>
              <a:t>si osserva nelle immediate vicinanze </a:t>
            </a:r>
            <a:r>
              <a:rPr lang="it-IT" altLang="it-IT" dirty="0" smtClean="0"/>
              <a:t>del punto di </a:t>
            </a:r>
            <a:r>
              <a:rPr lang="it-IT" altLang="it-IT" dirty="0"/>
              <a:t>equivalenza una grande variazione della</a:t>
            </a:r>
            <a:r>
              <a:rPr lang="it-IT" altLang="it-IT" dirty="0">
                <a:solidFill>
                  <a:srgbClr val="00B050"/>
                </a:solidFill>
              </a:rPr>
              <a:t> </a:t>
            </a:r>
            <a:r>
              <a:rPr lang="it-IT" altLang="it-IT" b="1" dirty="0">
                <a:solidFill>
                  <a:srgbClr val="00B050"/>
                </a:solidFill>
              </a:rPr>
              <a:t>[ione metallico]</a:t>
            </a:r>
            <a:r>
              <a:rPr lang="it-IT" altLang="it-IT" b="1" dirty="0">
                <a:solidFill>
                  <a:srgbClr val="663300"/>
                </a:solidFill>
              </a:rPr>
              <a:t>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89663E-45A4-4AB3-85D0-EF16F7E80C15}" type="slidenum">
              <a:rPr lang="it-IT" smtClean="0"/>
              <a:pPr>
                <a:defRPr/>
              </a:pPr>
              <a:t>41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4581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391254" y="723859"/>
            <a:ext cx="822960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defRPr/>
            </a:pPr>
            <a:r>
              <a:rPr lang="it-IT" dirty="0"/>
              <a:t>La grande variazione di concentrazione di un reattivo, che si osserva quando si raggiunge il punto finale della titolazione, è in genere accompagnato anche da evidenti variazioni che si vedono o si misurano delle proprietà delle soluzioni: </a:t>
            </a:r>
          </a:p>
          <a:p>
            <a:pPr algn="just">
              <a:defRPr/>
            </a:pPr>
            <a:r>
              <a:rPr lang="it-IT" dirty="0"/>
              <a:t>ad esempio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89663E-45A4-4AB3-85D0-EF16F7E80C15}" type="slidenum">
              <a:rPr lang="it-IT" smtClean="0"/>
              <a:pPr>
                <a:defRPr/>
              </a:pPr>
              <a:t>42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683568" y="2390614"/>
            <a:ext cx="647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just" eaLnBrk="1" hangingPunct="1"/>
            <a:r>
              <a:rPr lang="it-IT" altLang="it-IT" dirty="0">
                <a:solidFill>
                  <a:srgbClr val="33CC33"/>
                </a:solidFill>
              </a:rPr>
              <a:t>- Corrente che passa attraverso la soluzione.</a:t>
            </a: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683568" y="1829227"/>
            <a:ext cx="739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just" eaLnBrk="1" hangingPunct="1"/>
            <a:r>
              <a:rPr lang="it-IT" altLang="it-IT" dirty="0">
                <a:solidFill>
                  <a:srgbClr val="66CC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it-IT" altLang="it-IT" dirty="0">
                <a:solidFill>
                  <a:srgbClr val="66CCFF"/>
                </a:solidFill>
              </a:rPr>
              <a:t>Conducibilità elettrica della soluzione.</a:t>
            </a: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683568" y="1267840"/>
            <a:ext cx="762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just" eaLnBrk="1" hangingPunct="1"/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it-IT" altLang="it-IT" dirty="0"/>
              <a:t>Differenza di potenziale tra due elettrodi in soluzione.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683568" y="332656"/>
            <a:ext cx="762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- Colore del reagente, della sostanza da titolare o di un indicatore.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89663E-45A4-4AB3-85D0-EF16F7E80C15}" type="slidenum">
              <a:rPr lang="it-IT" smtClean="0"/>
              <a:pPr>
                <a:defRPr/>
              </a:pPr>
              <a:t>43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3818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 autoUpdateAnimBg="0"/>
      <p:bldP spid="4" grpId="0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392792" y="2249572"/>
            <a:ext cx="84582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dirty="0">
                <a:solidFill>
                  <a:srgbClr val="663300"/>
                </a:solidFill>
              </a:rPr>
              <a:t>- Intorbidamento dovuto alla formazione o scomparsa di una fase insolubile.</a:t>
            </a:r>
          </a:p>
        </p:txBody>
      </p:sp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392792" y="1052736"/>
            <a:ext cx="632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just" eaLnBrk="1" hangingPunct="1"/>
            <a:r>
              <a:rPr lang="it-IT" altLang="it-IT" dirty="0">
                <a:solidFill>
                  <a:srgbClr val="FF0000"/>
                </a:solidFill>
              </a:rPr>
              <a:t>- Indice di rifrazione della soluzione.</a:t>
            </a:r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392792" y="1651155"/>
            <a:ext cx="5867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dirty="0">
                <a:solidFill>
                  <a:srgbClr val="0000FF"/>
                </a:solidFill>
              </a:rPr>
              <a:t>- Temperatura della soluzione.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89663E-45A4-4AB3-85D0-EF16F7E80C15}" type="slidenum">
              <a:rPr lang="it-IT" smtClean="0"/>
              <a:pPr>
                <a:defRPr/>
              </a:pPr>
              <a:t>44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0572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4" grpId="0" autoUpdateAnimBg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467544" y="548680"/>
            <a:ext cx="828092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Se nel corso di una titolazione, </a:t>
            </a:r>
          </a:p>
          <a:p>
            <a:r>
              <a:rPr lang="it-IT" u="sng" dirty="0"/>
              <a:t>in concomitanza col raggiungimento del punto di equivalenza si riesce a evidenziare almeno uno dei fenomeni prima riportati</a:t>
            </a:r>
          </a:p>
          <a:p>
            <a:r>
              <a:rPr lang="it-IT" u="sng" dirty="0"/>
              <a:t>allora</a:t>
            </a:r>
          </a:p>
          <a:p>
            <a:r>
              <a:rPr lang="it-IT" u="sng" dirty="0"/>
              <a:t>si può determinare il punto finale della titolazione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89663E-45A4-4AB3-85D0-EF16F7E80C15}" type="slidenum">
              <a:rPr lang="it-IT" smtClean="0"/>
              <a:pPr>
                <a:defRPr/>
              </a:pPr>
              <a:t>45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798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1"/>
          <p:cNvGrpSpPr/>
          <p:nvPr/>
        </p:nvGrpSpPr>
        <p:grpSpPr>
          <a:xfrm>
            <a:off x="373369" y="369843"/>
            <a:ext cx="2570675" cy="3074858"/>
            <a:chOff x="373369" y="3573016"/>
            <a:chExt cx="2570675" cy="3074858"/>
          </a:xfrm>
        </p:grpSpPr>
        <p:pic>
          <p:nvPicPr>
            <p:cNvPr id="3" name="Picture 25" descr="Titolazione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7544" y="3573016"/>
              <a:ext cx="2476500" cy="2857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CasellaDiTesto 3"/>
            <p:cNvSpPr txBox="1"/>
            <p:nvPr/>
          </p:nvSpPr>
          <p:spPr>
            <a:xfrm>
              <a:off x="1405862" y="5560930"/>
              <a:ext cx="153818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dirty="0" err="1" smtClean="0"/>
                <a:t>vol</a:t>
              </a:r>
              <a:r>
                <a:rPr lang="it-IT" sz="1600" dirty="0" smtClean="0"/>
                <a:t> di base    aggiunta</a:t>
              </a:r>
              <a:endParaRPr lang="it-IT" sz="1600" dirty="0"/>
            </a:p>
          </p:txBody>
        </p:sp>
        <p:sp>
          <p:nvSpPr>
            <p:cNvPr id="5" name="CasellaDiTesto 4"/>
            <p:cNvSpPr txBox="1"/>
            <p:nvPr/>
          </p:nvSpPr>
          <p:spPr>
            <a:xfrm>
              <a:off x="1121532" y="4221088"/>
              <a:ext cx="61206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dirty="0" err="1" smtClean="0"/>
                <a:t>pH</a:t>
              </a:r>
              <a:endParaRPr lang="it-IT" sz="1600" dirty="0"/>
            </a:p>
          </p:txBody>
        </p:sp>
        <p:sp>
          <p:nvSpPr>
            <p:cNvPr id="6" name="Rettangolo 5"/>
            <p:cNvSpPr/>
            <p:nvPr/>
          </p:nvSpPr>
          <p:spPr bwMode="auto">
            <a:xfrm>
              <a:off x="1121532" y="4605472"/>
              <a:ext cx="225785" cy="117357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Rettangolo 6"/>
            <p:cNvSpPr/>
            <p:nvPr/>
          </p:nvSpPr>
          <p:spPr bwMode="auto">
            <a:xfrm>
              <a:off x="2468296" y="5530447"/>
              <a:ext cx="225785" cy="117357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CasellaDiTesto 7"/>
            <p:cNvSpPr txBox="1"/>
            <p:nvPr/>
          </p:nvSpPr>
          <p:spPr>
            <a:xfrm>
              <a:off x="703812" y="6309320"/>
              <a:ext cx="73575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dirty="0">
                  <a:solidFill>
                    <a:srgbClr val="0000FF"/>
                  </a:solidFill>
                </a:rPr>
                <a:t>acido</a:t>
              </a:r>
            </a:p>
          </p:txBody>
        </p:sp>
        <p:sp>
          <p:nvSpPr>
            <p:cNvPr id="9" name="CasellaDiTesto 8"/>
            <p:cNvSpPr txBox="1"/>
            <p:nvPr/>
          </p:nvSpPr>
          <p:spPr>
            <a:xfrm>
              <a:off x="373369" y="4260075"/>
              <a:ext cx="64807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dirty="0">
                  <a:solidFill>
                    <a:srgbClr val="FF0000"/>
                  </a:solidFill>
                </a:rPr>
                <a:t>base</a:t>
              </a:r>
            </a:p>
          </p:txBody>
        </p:sp>
      </p:grpSp>
      <p:sp>
        <p:nvSpPr>
          <p:cNvPr id="10" name="CasellaDiTesto 9"/>
          <p:cNvSpPr txBox="1"/>
          <p:nvPr/>
        </p:nvSpPr>
        <p:spPr>
          <a:xfrm>
            <a:off x="3275856" y="260648"/>
            <a:ext cx="56166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Nell'es. ad un</a:t>
            </a:r>
            <a:r>
              <a:rPr lang="it-IT" dirty="0">
                <a:latin typeface="Arial" pitchFamily="34" charset="0"/>
                <a:cs typeface="Arial" pitchFamily="34" charset="0"/>
              </a:rPr>
              <a:t> </a:t>
            </a:r>
            <a:r>
              <a:rPr lang="it-IT" dirty="0">
                <a:solidFill>
                  <a:srgbClr val="0000FF"/>
                </a:solidFill>
                <a:latin typeface="+mj-lt"/>
                <a:cs typeface="Arial" pitchFamily="34" charset="0"/>
              </a:rPr>
              <a:t>acido forte</a:t>
            </a:r>
            <a:r>
              <a:rPr lang="it-IT" dirty="0">
                <a:latin typeface="Arial" pitchFamily="34" charset="0"/>
                <a:cs typeface="Arial" pitchFamily="34" charset="0"/>
              </a:rPr>
              <a:t> </a:t>
            </a:r>
            <a:r>
              <a:rPr lang="it-IT" dirty="0"/>
              <a:t>nella beuta viene aggiunta una</a:t>
            </a:r>
            <a:r>
              <a:rPr lang="it-IT" dirty="0">
                <a:latin typeface="Arial" pitchFamily="34" charset="0"/>
                <a:cs typeface="Arial" pitchFamily="34" charset="0"/>
              </a:rPr>
              <a:t> </a:t>
            </a:r>
            <a:r>
              <a:rPr lang="it-IT" dirty="0">
                <a:solidFill>
                  <a:srgbClr val="FF0000"/>
                </a:solidFill>
                <a:latin typeface="+mj-lt"/>
                <a:cs typeface="Arial" pitchFamily="34" charset="0"/>
              </a:rPr>
              <a:t>base forte</a:t>
            </a:r>
            <a:r>
              <a:rPr lang="it-IT" dirty="0">
                <a:latin typeface="+mj-lt"/>
                <a:cs typeface="Arial" pitchFamily="34" charset="0"/>
              </a:rPr>
              <a:t> </a:t>
            </a:r>
            <a:r>
              <a:rPr lang="it-IT" dirty="0">
                <a:latin typeface="+mj-lt"/>
              </a:rPr>
              <a:t>dalla buretta: all'inizio </a:t>
            </a:r>
            <a:r>
              <a:rPr lang="it-IT" dirty="0" err="1" smtClean="0">
                <a:solidFill>
                  <a:srgbClr val="0000FF"/>
                </a:solidFill>
                <a:latin typeface="+mj-lt"/>
              </a:rPr>
              <a:t>nEq</a:t>
            </a:r>
            <a:r>
              <a:rPr lang="it-IT" baseline="-25000" dirty="0" err="1" smtClean="0">
                <a:solidFill>
                  <a:srgbClr val="0000FF"/>
                </a:solidFill>
                <a:latin typeface="+mj-lt"/>
              </a:rPr>
              <a:t>acido</a:t>
            </a:r>
            <a:r>
              <a:rPr lang="it-IT" dirty="0" smtClean="0">
                <a:latin typeface="+mj-lt"/>
              </a:rPr>
              <a:t> </a:t>
            </a:r>
            <a:r>
              <a:rPr lang="it-IT" dirty="0">
                <a:latin typeface="+mj-lt"/>
              </a:rPr>
              <a:t>&gt; </a:t>
            </a:r>
            <a:r>
              <a:rPr lang="it-IT" dirty="0" err="1" smtClean="0">
                <a:solidFill>
                  <a:srgbClr val="FF0000"/>
                </a:solidFill>
                <a:latin typeface="+mj-lt"/>
              </a:rPr>
              <a:t>nEq</a:t>
            </a:r>
            <a:r>
              <a:rPr lang="it-IT" baseline="-25000" dirty="0" err="1" smtClean="0">
                <a:solidFill>
                  <a:srgbClr val="FF0000"/>
                </a:solidFill>
                <a:latin typeface="+mj-lt"/>
              </a:rPr>
              <a:t>base</a:t>
            </a:r>
            <a:endParaRPr lang="it-IT" baseline="-250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3275856" y="1954639"/>
            <a:ext cx="54726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latin typeface="+mj-lt"/>
                <a:cs typeface="Arial" pitchFamily="34" charset="0"/>
              </a:rPr>
              <a:t>Dopo l'aggiunta di una certa aliquota di </a:t>
            </a:r>
            <a:r>
              <a:rPr lang="it-IT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base</a:t>
            </a:r>
            <a:r>
              <a:rPr lang="it-IT" dirty="0" smtClean="0">
                <a:latin typeface="+mj-lt"/>
                <a:cs typeface="Arial" pitchFamily="34" charset="0"/>
              </a:rPr>
              <a:t>,</a:t>
            </a:r>
            <a:r>
              <a:rPr lang="it-IT" dirty="0" smtClean="0">
                <a:latin typeface="+mj-lt"/>
              </a:rPr>
              <a:t> </a:t>
            </a:r>
            <a:r>
              <a:rPr lang="it-IT" dirty="0" err="1">
                <a:solidFill>
                  <a:srgbClr val="0000FF"/>
                </a:solidFill>
                <a:latin typeface="+mj-lt"/>
                <a:cs typeface="Arial" pitchFamily="34" charset="0"/>
              </a:rPr>
              <a:t>nEq</a:t>
            </a:r>
            <a:r>
              <a:rPr lang="it-IT" baseline="-25000" dirty="0" err="1">
                <a:solidFill>
                  <a:srgbClr val="0000FF"/>
                </a:solidFill>
                <a:latin typeface="+mj-lt"/>
                <a:cs typeface="Arial" pitchFamily="34" charset="0"/>
              </a:rPr>
              <a:t>acido</a:t>
            </a:r>
            <a:r>
              <a:rPr lang="it-IT" dirty="0">
                <a:latin typeface="+mj-lt"/>
                <a:cs typeface="Arial" pitchFamily="34" charset="0"/>
              </a:rPr>
              <a:t> </a:t>
            </a:r>
            <a:r>
              <a:rPr lang="it-IT" dirty="0" smtClean="0">
                <a:latin typeface="+mj-lt"/>
                <a:cs typeface="Arial" pitchFamily="34" charset="0"/>
              </a:rPr>
              <a:t>&lt; </a:t>
            </a:r>
            <a:r>
              <a:rPr lang="it-IT" dirty="0" err="1" smtClean="0">
                <a:solidFill>
                  <a:srgbClr val="FF0000"/>
                </a:solidFill>
                <a:latin typeface="+mj-lt"/>
                <a:cs typeface="Arial" pitchFamily="34" charset="0"/>
              </a:rPr>
              <a:t>nEq</a:t>
            </a:r>
            <a:r>
              <a:rPr lang="it-IT" baseline="-25000" dirty="0" err="1" smtClean="0">
                <a:solidFill>
                  <a:srgbClr val="FF0000"/>
                </a:solidFill>
                <a:latin typeface="+mj-lt"/>
                <a:cs typeface="Arial" pitchFamily="34" charset="0"/>
              </a:rPr>
              <a:t>base</a:t>
            </a:r>
            <a:r>
              <a:rPr lang="it-IT" baseline="-25000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 </a:t>
            </a:r>
            <a:r>
              <a:rPr lang="it-IT" dirty="0" smtClean="0">
                <a:latin typeface="+mj-lt"/>
                <a:cs typeface="Arial" pitchFamily="34" charset="0"/>
              </a:rPr>
              <a:t>ovvero la </a:t>
            </a:r>
            <a:r>
              <a:rPr lang="it-IT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base</a:t>
            </a:r>
            <a:r>
              <a:rPr lang="it-IT" dirty="0" smtClean="0">
                <a:latin typeface="+mj-lt"/>
                <a:cs typeface="Arial" pitchFamily="34" charset="0"/>
              </a:rPr>
              <a:t> è in eccesso e il </a:t>
            </a:r>
            <a:r>
              <a:rPr lang="it-IT" dirty="0" err="1" smtClean="0">
                <a:latin typeface="+mj-lt"/>
                <a:cs typeface="Arial" pitchFamily="34" charset="0"/>
              </a:rPr>
              <a:t>pH</a:t>
            </a:r>
            <a:r>
              <a:rPr lang="it-IT" dirty="0" smtClean="0">
                <a:latin typeface="+mj-lt"/>
                <a:cs typeface="Arial" pitchFamily="34" charset="0"/>
              </a:rPr>
              <a:t> subisce una forte variazione.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12" name="Segnaposto numero diapositiva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89663E-45A4-4AB3-85D0-EF16F7E80C15}" type="slidenum">
              <a:rPr lang="it-IT" smtClean="0"/>
              <a:pPr>
                <a:defRPr/>
              </a:pPr>
              <a:t>46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1831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467544" y="476672"/>
            <a:ext cx="7992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Esempi di calcolo delle concentrazioni per titolazione</a:t>
            </a:r>
            <a:endParaRPr lang="it-IT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89663E-45A4-4AB3-85D0-EF16F7E80C15}" type="slidenum">
              <a:rPr lang="it-IT" smtClean="0"/>
              <a:pPr>
                <a:defRPr/>
              </a:pPr>
              <a:t>47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2657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12" descr="Burett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1700808"/>
            <a:ext cx="842022" cy="3523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79" name="Text Box 4"/>
          <p:cNvSpPr txBox="1">
            <a:spLocks noChangeArrowheads="1"/>
          </p:cNvSpPr>
          <p:nvPr/>
        </p:nvSpPr>
        <p:spPr bwMode="auto">
          <a:xfrm>
            <a:off x="323850" y="1052513"/>
            <a:ext cx="6840438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just" eaLnBrk="1" hangingPunct="1"/>
            <a:r>
              <a:rPr lang="it-IT" altLang="it-IT" b="1" dirty="0">
                <a:latin typeface="+mj-lt"/>
                <a:cs typeface="Arial" pitchFamily="34" charset="0"/>
              </a:rPr>
              <a:t>Esempio </a:t>
            </a:r>
            <a:r>
              <a:rPr lang="it-IT" altLang="it-IT" dirty="0">
                <a:latin typeface="+mj-lt"/>
                <a:cs typeface="Arial" pitchFamily="34" charset="0"/>
              </a:rPr>
              <a:t>10.0 </a:t>
            </a:r>
            <a:r>
              <a:rPr lang="it-IT" altLang="it-IT" dirty="0" err="1">
                <a:latin typeface="+mj-lt"/>
                <a:cs typeface="Arial" pitchFamily="34" charset="0"/>
              </a:rPr>
              <a:t>mL</a:t>
            </a:r>
            <a:r>
              <a:rPr lang="it-IT" altLang="it-IT" dirty="0">
                <a:latin typeface="+mj-lt"/>
                <a:cs typeface="Arial" pitchFamily="34" charset="0"/>
              </a:rPr>
              <a:t> di una soluzione dalla concentrazione incognita di un composto </a:t>
            </a:r>
            <a:r>
              <a:rPr lang="it-IT" altLang="it-IT" b="1" dirty="0">
                <a:solidFill>
                  <a:srgbClr val="0000CC"/>
                </a:solidFill>
                <a:latin typeface="+mj-lt"/>
                <a:cs typeface="Arial" pitchFamily="34" charset="0"/>
              </a:rPr>
              <a:t>B</a:t>
            </a:r>
            <a:r>
              <a:rPr lang="it-IT" altLang="it-IT" dirty="0">
                <a:latin typeface="+mj-lt"/>
                <a:cs typeface="Arial" pitchFamily="34" charset="0"/>
              </a:rPr>
              <a:t> (con mm = </a:t>
            </a:r>
            <a:r>
              <a:rPr lang="it-IT" altLang="it-IT" dirty="0" smtClean="0">
                <a:latin typeface="+mj-lt"/>
                <a:cs typeface="Arial" pitchFamily="34" charset="0"/>
              </a:rPr>
              <a:t>300.0 g mol</a:t>
            </a:r>
            <a:r>
              <a:rPr lang="it-IT" altLang="it-IT" baseline="30000" dirty="0" smtClean="0">
                <a:latin typeface="+mj-lt"/>
                <a:cs typeface="Arial" pitchFamily="34" charset="0"/>
              </a:rPr>
              <a:t>-1</a:t>
            </a:r>
            <a:r>
              <a:rPr lang="it-IT" altLang="it-IT" dirty="0" smtClean="0">
                <a:latin typeface="+mj-lt"/>
                <a:cs typeface="Arial" pitchFamily="34" charset="0"/>
              </a:rPr>
              <a:t>) </a:t>
            </a:r>
            <a:r>
              <a:rPr lang="it-IT" altLang="it-IT" dirty="0">
                <a:latin typeface="+mj-lt"/>
                <a:cs typeface="Arial" pitchFamily="34" charset="0"/>
              </a:rPr>
              <a:t>sono posti in una beuta. Il punto di titolazione si raggiunge dopo aggiunta di 26.3 </a:t>
            </a:r>
            <a:r>
              <a:rPr lang="it-IT" altLang="it-IT" dirty="0" err="1">
                <a:latin typeface="+mj-lt"/>
                <a:cs typeface="Arial" pitchFamily="34" charset="0"/>
              </a:rPr>
              <a:t>mL</a:t>
            </a:r>
            <a:r>
              <a:rPr lang="it-IT" altLang="it-IT" dirty="0">
                <a:latin typeface="+mj-lt"/>
                <a:cs typeface="Arial" pitchFamily="34" charset="0"/>
              </a:rPr>
              <a:t> di una soluzione standard di un composto </a:t>
            </a:r>
            <a:r>
              <a:rPr lang="it-IT" altLang="it-IT" b="1" dirty="0">
                <a:solidFill>
                  <a:srgbClr val="FF0000"/>
                </a:solidFill>
                <a:latin typeface="+mj-lt"/>
                <a:cs typeface="Arial" pitchFamily="34" charset="0"/>
              </a:rPr>
              <a:t>A</a:t>
            </a:r>
            <a:r>
              <a:rPr lang="it-IT" altLang="it-IT" dirty="0">
                <a:latin typeface="+mj-lt"/>
                <a:cs typeface="Arial" pitchFamily="34" charset="0"/>
              </a:rPr>
              <a:t> con </a:t>
            </a:r>
            <a:r>
              <a:rPr lang="it-IT" altLang="it-IT" dirty="0" err="1">
                <a:latin typeface="+mj-lt"/>
                <a:cs typeface="Arial" pitchFamily="34" charset="0"/>
              </a:rPr>
              <a:t>conc</a:t>
            </a:r>
            <a:r>
              <a:rPr lang="it-IT" altLang="it-IT" dirty="0">
                <a:latin typeface="+mj-lt"/>
                <a:cs typeface="Arial" pitchFamily="34" charset="0"/>
              </a:rPr>
              <a:t>. = 0.01000 M. </a:t>
            </a:r>
            <a:endParaRPr lang="it-IT" altLang="it-IT" dirty="0" smtClean="0">
              <a:latin typeface="+mj-lt"/>
              <a:cs typeface="Arial" pitchFamily="34" charset="0"/>
            </a:endParaRPr>
          </a:p>
          <a:p>
            <a:pPr algn="just" eaLnBrk="1" hangingPunct="1"/>
            <a:r>
              <a:rPr lang="it-IT" altLang="it-IT" dirty="0" smtClean="0">
                <a:latin typeface="+mj-lt"/>
                <a:cs typeface="Arial" pitchFamily="34" charset="0"/>
              </a:rPr>
              <a:t>Determinare </a:t>
            </a:r>
            <a:r>
              <a:rPr lang="it-IT" altLang="it-IT" dirty="0">
                <a:latin typeface="+mj-lt"/>
                <a:cs typeface="Arial" pitchFamily="34" charset="0"/>
              </a:rPr>
              <a:t>la concentrazione del composto </a:t>
            </a:r>
            <a:r>
              <a:rPr lang="it-IT" altLang="it-IT" dirty="0">
                <a:solidFill>
                  <a:srgbClr val="0000CC"/>
                </a:solidFill>
                <a:latin typeface="+mj-lt"/>
                <a:cs typeface="Arial" pitchFamily="34" charset="0"/>
              </a:rPr>
              <a:t>B</a:t>
            </a:r>
            <a:r>
              <a:rPr lang="it-IT" altLang="it-IT" dirty="0">
                <a:latin typeface="+mj-lt"/>
                <a:cs typeface="Arial" pitchFamily="34" charset="0"/>
              </a:rPr>
              <a:t> e quanti g di esso sono contenuti nei 10.0 </a:t>
            </a:r>
            <a:r>
              <a:rPr lang="it-IT" altLang="it-IT" dirty="0" err="1">
                <a:latin typeface="+mj-lt"/>
                <a:cs typeface="Arial" pitchFamily="34" charset="0"/>
              </a:rPr>
              <a:t>mL</a:t>
            </a:r>
            <a:r>
              <a:rPr lang="it-IT" altLang="it-IT" dirty="0" smtClean="0">
                <a:latin typeface="+mj-lt"/>
                <a:cs typeface="Arial" pitchFamily="34" charset="0"/>
              </a:rPr>
              <a:t>.     </a:t>
            </a:r>
          </a:p>
          <a:p>
            <a:pPr algn="just" eaLnBrk="1" hangingPunct="1"/>
            <a:r>
              <a:rPr lang="it-IT" altLang="it-IT" dirty="0" smtClean="0">
                <a:latin typeface="+mj-lt"/>
                <a:cs typeface="Arial" pitchFamily="34" charset="0"/>
              </a:rPr>
              <a:t>si consideri me = mm</a:t>
            </a:r>
            <a:endParaRPr lang="it-IT" altLang="it-IT" dirty="0">
              <a:latin typeface="+mj-lt"/>
              <a:cs typeface="Arial" pitchFamily="34" charset="0"/>
            </a:endParaRPr>
          </a:p>
        </p:txBody>
      </p:sp>
      <p:sp>
        <p:nvSpPr>
          <p:cNvPr id="24584" name="Text Box 14"/>
          <p:cNvSpPr txBox="1">
            <a:spLocks noChangeArrowheads="1"/>
          </p:cNvSpPr>
          <p:nvPr/>
        </p:nvSpPr>
        <p:spPr bwMode="auto">
          <a:xfrm>
            <a:off x="7460263" y="1142362"/>
            <a:ext cx="118229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2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soluz</a:t>
            </a:r>
            <a:r>
              <a:rPr lang="it-IT" altLang="it-IT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it-IT" altLang="it-IT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 standard</a:t>
            </a:r>
            <a:endParaRPr lang="it-IT" altLang="it-IT" sz="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586" name="CasellaDiTesto 9"/>
          <p:cNvSpPr txBox="1">
            <a:spLocks noChangeArrowheads="1"/>
          </p:cNvSpPr>
          <p:nvPr/>
        </p:nvSpPr>
        <p:spPr bwMode="auto">
          <a:xfrm>
            <a:off x="323850" y="142875"/>
            <a:ext cx="8358187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dirty="0">
                <a:solidFill>
                  <a:srgbClr val="FF0000"/>
                </a:solidFill>
                <a:latin typeface="+mj-lt"/>
                <a:cs typeface="Arial" pitchFamily="34" charset="0"/>
              </a:rPr>
              <a:t>La soluzione standard può </a:t>
            </a:r>
            <a:r>
              <a:rPr lang="it-IT" altLang="it-IT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essere messa </a:t>
            </a:r>
            <a:r>
              <a:rPr lang="it-IT" altLang="it-IT" dirty="0">
                <a:solidFill>
                  <a:srgbClr val="FF0000"/>
                </a:solidFill>
                <a:latin typeface="+mj-lt"/>
                <a:cs typeface="Arial" pitchFamily="34" charset="0"/>
              </a:rPr>
              <a:t>nella beuta o nella buretta, a seconda delle necessità.</a:t>
            </a:r>
            <a:r>
              <a:rPr lang="it-IT" altLang="it-IT" dirty="0">
                <a:latin typeface="+mj-lt"/>
                <a:cs typeface="Arial" pitchFamily="34" charset="0"/>
              </a:rPr>
              <a:t> </a:t>
            </a:r>
          </a:p>
        </p:txBody>
      </p:sp>
      <p:pic>
        <p:nvPicPr>
          <p:cNvPr id="11" name="Picture 13" descr="Beuta titolazione blu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5013176"/>
            <a:ext cx="676068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 Box 15"/>
          <p:cNvSpPr txBox="1">
            <a:spLocks noChangeArrowheads="1"/>
          </p:cNvSpPr>
          <p:nvPr/>
        </p:nvSpPr>
        <p:spPr bwMode="auto">
          <a:xfrm>
            <a:off x="6997155" y="5202309"/>
            <a:ext cx="121443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2000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soluz</a:t>
            </a:r>
            <a:r>
              <a:rPr lang="it-IT" altLang="it-IT" sz="2000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. B incognita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89663E-45A4-4AB3-85D0-EF16F7E80C15}" type="slidenum">
              <a:rPr lang="it-IT" smtClean="0"/>
              <a:pPr>
                <a:defRPr/>
              </a:pPr>
              <a:t>48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/>
      <p:bldP spid="24584" grpId="0"/>
      <p:bldP spid="12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368860" y="646276"/>
            <a:ext cx="8451612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just" eaLnBrk="1" hangingPunct="1"/>
            <a:r>
              <a:rPr lang="it-IT" altLang="it-IT" dirty="0">
                <a:latin typeface="+mj-lt"/>
                <a:cs typeface="Arial" pitchFamily="34" charset="0"/>
              </a:rPr>
              <a:t>al punto equivalente </a:t>
            </a:r>
            <a:r>
              <a:rPr lang="it-IT" altLang="it-IT" dirty="0" err="1" smtClean="0">
                <a:latin typeface="+mj-lt"/>
                <a:cs typeface="Arial" pitchFamily="34" charset="0"/>
              </a:rPr>
              <a:t>eq</a:t>
            </a:r>
            <a:r>
              <a:rPr lang="it-IT" altLang="it-IT" baseline="-25000" dirty="0" err="1" smtClean="0">
                <a:latin typeface="+mj-lt"/>
                <a:cs typeface="Arial" pitchFamily="34" charset="0"/>
              </a:rPr>
              <a:t>A</a:t>
            </a:r>
            <a:r>
              <a:rPr lang="it-IT" altLang="it-IT" dirty="0" smtClean="0">
                <a:latin typeface="+mj-lt"/>
                <a:cs typeface="Arial" pitchFamily="34" charset="0"/>
              </a:rPr>
              <a:t> = </a:t>
            </a:r>
            <a:r>
              <a:rPr lang="it-IT" altLang="it-IT" dirty="0" err="1" smtClean="0">
                <a:latin typeface="+mj-lt"/>
                <a:cs typeface="Arial" pitchFamily="34" charset="0"/>
              </a:rPr>
              <a:t>eq</a:t>
            </a:r>
            <a:r>
              <a:rPr lang="it-IT" altLang="it-IT" baseline="-25000" dirty="0" err="1" smtClean="0">
                <a:latin typeface="+mj-lt"/>
                <a:cs typeface="Arial" pitchFamily="34" charset="0"/>
              </a:rPr>
              <a:t>B</a:t>
            </a:r>
            <a:r>
              <a:rPr lang="it-IT" altLang="it-IT" dirty="0" smtClean="0">
                <a:latin typeface="+mj-lt"/>
                <a:cs typeface="Arial" pitchFamily="34" charset="0"/>
              </a:rPr>
              <a:t> cioè </a:t>
            </a:r>
            <a:r>
              <a:rPr lang="it-IT" altLang="it-IT" dirty="0" err="1" smtClean="0">
                <a:latin typeface="+mj-lt"/>
                <a:cs typeface="Arial" pitchFamily="34" charset="0"/>
              </a:rPr>
              <a:t>mol</a:t>
            </a:r>
            <a:r>
              <a:rPr lang="it-IT" altLang="it-IT" baseline="-25000" dirty="0" err="1" smtClean="0">
                <a:latin typeface="+mj-lt"/>
                <a:cs typeface="Arial" pitchFamily="34" charset="0"/>
              </a:rPr>
              <a:t>A</a:t>
            </a:r>
            <a:r>
              <a:rPr lang="it-IT" altLang="it-IT" dirty="0" smtClean="0">
                <a:latin typeface="+mj-lt"/>
                <a:cs typeface="Arial" pitchFamily="34" charset="0"/>
              </a:rPr>
              <a:t> </a:t>
            </a:r>
            <a:r>
              <a:rPr lang="it-IT" altLang="it-IT" dirty="0">
                <a:latin typeface="+mj-lt"/>
                <a:cs typeface="Arial" pitchFamily="34" charset="0"/>
              </a:rPr>
              <a:t>= </a:t>
            </a:r>
            <a:r>
              <a:rPr lang="it-IT" altLang="it-IT" dirty="0" err="1" smtClean="0">
                <a:latin typeface="+mj-lt"/>
                <a:cs typeface="Arial" pitchFamily="34" charset="0"/>
              </a:rPr>
              <a:t>mol</a:t>
            </a:r>
            <a:r>
              <a:rPr lang="it-IT" altLang="it-IT" baseline="-25000" dirty="0" err="1" smtClean="0">
                <a:latin typeface="+mj-lt"/>
                <a:cs typeface="Arial" pitchFamily="34" charset="0"/>
              </a:rPr>
              <a:t>B</a:t>
            </a:r>
            <a:r>
              <a:rPr lang="it-IT" altLang="it-IT" baseline="-25000" dirty="0" smtClean="0">
                <a:latin typeface="+mj-lt"/>
                <a:cs typeface="Arial" pitchFamily="34" charset="0"/>
              </a:rPr>
              <a:t> </a:t>
            </a:r>
            <a:r>
              <a:rPr lang="it-IT" altLang="it-IT" dirty="0" smtClean="0">
                <a:latin typeface="+mj-lt"/>
                <a:cs typeface="Arial" pitchFamily="34" charset="0"/>
              </a:rPr>
              <a:t>dato che me = mm</a:t>
            </a:r>
            <a:r>
              <a:rPr lang="it-IT" altLang="it-IT" baseline="-25000" dirty="0" smtClean="0">
                <a:latin typeface="+mj-lt"/>
                <a:cs typeface="Arial" pitchFamily="34" charset="0"/>
              </a:rPr>
              <a:t>   </a:t>
            </a:r>
          </a:p>
          <a:p>
            <a:pPr algn="just" eaLnBrk="1" hangingPunct="1"/>
            <a:r>
              <a:rPr lang="it-IT" altLang="it-IT" dirty="0" smtClean="0">
                <a:latin typeface="+mj-lt"/>
                <a:cs typeface="Arial" pitchFamily="34" charset="0"/>
              </a:rPr>
              <a:t>ma                        </a:t>
            </a:r>
            <a:r>
              <a:rPr lang="it-IT" altLang="it-IT" dirty="0" err="1" smtClean="0">
                <a:latin typeface="+mj-lt"/>
                <a:cs typeface="Arial" pitchFamily="34" charset="0"/>
              </a:rPr>
              <a:t>mol</a:t>
            </a:r>
            <a:r>
              <a:rPr lang="it-IT" altLang="it-IT" dirty="0" smtClean="0">
                <a:latin typeface="+mj-lt"/>
                <a:cs typeface="Arial" pitchFamily="34" charset="0"/>
              </a:rPr>
              <a:t> </a:t>
            </a:r>
            <a:r>
              <a:rPr lang="it-IT" altLang="it-IT" dirty="0">
                <a:latin typeface="+mj-lt"/>
                <a:cs typeface="Arial" pitchFamily="34" charset="0"/>
              </a:rPr>
              <a:t>= M </a:t>
            </a:r>
            <a:r>
              <a:rPr lang="it-IT" altLang="it-IT" dirty="0">
                <a:latin typeface="+mj-lt"/>
                <a:cs typeface="Arial" pitchFamily="34" charset="0"/>
                <a:sym typeface="Symbol" pitchFamily="18" charset="2"/>
              </a:rPr>
              <a:t></a:t>
            </a:r>
            <a:r>
              <a:rPr lang="it-IT" altLang="it-IT" dirty="0">
                <a:latin typeface="+mj-lt"/>
                <a:cs typeface="Arial" pitchFamily="34" charset="0"/>
              </a:rPr>
              <a:t> V(L) quindi </a:t>
            </a:r>
          </a:p>
        </p:txBody>
      </p:sp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323528" y="1988840"/>
            <a:ext cx="7777163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just" eaLnBrk="1" hangingPunct="1"/>
            <a:r>
              <a:rPr lang="it-IT" altLang="it-IT" dirty="0">
                <a:latin typeface="+mj-lt"/>
                <a:cs typeface="Arial" pitchFamily="34" charset="0"/>
              </a:rPr>
              <a:t>M</a:t>
            </a:r>
            <a:r>
              <a:rPr lang="it-IT" altLang="it-IT" baseline="-25000" dirty="0">
                <a:latin typeface="+mj-lt"/>
                <a:cs typeface="Arial" pitchFamily="34" charset="0"/>
              </a:rPr>
              <a:t>A</a:t>
            </a:r>
            <a:r>
              <a:rPr lang="it-IT" altLang="it-IT" dirty="0">
                <a:latin typeface="+mj-lt"/>
                <a:cs typeface="Arial" pitchFamily="34" charset="0"/>
              </a:rPr>
              <a:t> </a:t>
            </a:r>
            <a:r>
              <a:rPr lang="it-IT" altLang="it-IT" dirty="0">
                <a:latin typeface="+mj-lt"/>
                <a:cs typeface="Arial" pitchFamily="34" charset="0"/>
                <a:sym typeface="Symbol" pitchFamily="18" charset="2"/>
              </a:rPr>
              <a:t></a:t>
            </a:r>
            <a:r>
              <a:rPr lang="it-IT" altLang="it-IT" dirty="0">
                <a:latin typeface="+mj-lt"/>
                <a:cs typeface="Arial" pitchFamily="34" charset="0"/>
              </a:rPr>
              <a:t> V</a:t>
            </a:r>
            <a:r>
              <a:rPr lang="it-IT" altLang="it-IT" baseline="-25000" dirty="0">
                <a:latin typeface="+mj-lt"/>
                <a:cs typeface="Arial" pitchFamily="34" charset="0"/>
              </a:rPr>
              <a:t>A</a:t>
            </a:r>
            <a:r>
              <a:rPr lang="it-IT" altLang="it-IT" dirty="0">
                <a:latin typeface="+mj-lt"/>
                <a:cs typeface="Arial" pitchFamily="34" charset="0"/>
              </a:rPr>
              <a:t> = M</a:t>
            </a:r>
            <a:r>
              <a:rPr lang="it-IT" altLang="it-IT" baseline="-25000" dirty="0">
                <a:latin typeface="+mj-lt"/>
                <a:cs typeface="Arial" pitchFamily="34" charset="0"/>
              </a:rPr>
              <a:t>B</a:t>
            </a:r>
            <a:r>
              <a:rPr lang="it-IT" altLang="it-IT" dirty="0">
                <a:latin typeface="+mj-lt"/>
                <a:cs typeface="Arial" pitchFamily="34" charset="0"/>
              </a:rPr>
              <a:t> </a:t>
            </a:r>
            <a:r>
              <a:rPr lang="it-IT" altLang="it-IT" dirty="0">
                <a:latin typeface="+mj-lt"/>
                <a:cs typeface="Arial" pitchFamily="34" charset="0"/>
                <a:sym typeface="Symbol" pitchFamily="18" charset="2"/>
              </a:rPr>
              <a:t></a:t>
            </a:r>
            <a:r>
              <a:rPr lang="it-IT" altLang="it-IT" dirty="0">
                <a:latin typeface="+mj-lt"/>
                <a:cs typeface="Arial" pitchFamily="34" charset="0"/>
              </a:rPr>
              <a:t> V</a:t>
            </a:r>
            <a:r>
              <a:rPr lang="it-IT" altLang="it-IT" baseline="-25000" dirty="0">
                <a:latin typeface="+mj-lt"/>
                <a:cs typeface="Arial" pitchFamily="34" charset="0"/>
              </a:rPr>
              <a:t>B     </a:t>
            </a:r>
            <a:endParaRPr lang="it-IT" altLang="it-IT" baseline="-25000" dirty="0" smtClean="0">
              <a:latin typeface="+mj-lt"/>
              <a:cs typeface="Arial" pitchFamily="34" charset="0"/>
            </a:endParaRPr>
          </a:p>
          <a:p>
            <a:pPr algn="just" eaLnBrk="1" hangingPunct="1"/>
            <a:r>
              <a:rPr lang="it-IT" altLang="it-IT" dirty="0" smtClean="0">
                <a:latin typeface="+mj-lt"/>
                <a:cs typeface="Arial" pitchFamily="34" charset="0"/>
              </a:rPr>
              <a:t>M</a:t>
            </a:r>
            <a:r>
              <a:rPr lang="it-IT" altLang="it-IT" baseline="-25000" dirty="0" smtClean="0">
                <a:latin typeface="+mj-lt"/>
                <a:cs typeface="Arial" pitchFamily="34" charset="0"/>
              </a:rPr>
              <a:t>B</a:t>
            </a:r>
            <a:r>
              <a:rPr lang="it-IT" altLang="it-IT" dirty="0" smtClean="0">
                <a:latin typeface="+mj-lt"/>
                <a:cs typeface="Arial" pitchFamily="34" charset="0"/>
              </a:rPr>
              <a:t> </a:t>
            </a:r>
            <a:r>
              <a:rPr lang="it-IT" altLang="it-IT" dirty="0">
                <a:latin typeface="+mj-lt"/>
                <a:cs typeface="Arial" pitchFamily="34" charset="0"/>
              </a:rPr>
              <a:t>= 0.01000 </a:t>
            </a:r>
            <a:r>
              <a:rPr lang="it-IT" altLang="it-IT" dirty="0">
                <a:latin typeface="+mj-lt"/>
                <a:cs typeface="Arial" pitchFamily="34" charset="0"/>
                <a:sym typeface="Symbol" pitchFamily="18" charset="2"/>
              </a:rPr>
              <a:t></a:t>
            </a:r>
            <a:r>
              <a:rPr lang="it-IT" altLang="it-IT" dirty="0">
                <a:latin typeface="+mj-lt"/>
                <a:cs typeface="Arial" pitchFamily="34" charset="0"/>
              </a:rPr>
              <a:t> 26.3 / 10.0 = 0.0263</a:t>
            </a:r>
          </a:p>
        </p:txBody>
      </p:sp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323528" y="3212976"/>
            <a:ext cx="784887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just" eaLnBrk="1" hangingPunct="1"/>
            <a:r>
              <a:rPr lang="it-IT" altLang="it-IT" dirty="0">
                <a:latin typeface="+mj-lt"/>
                <a:cs typeface="Arial" pitchFamily="34" charset="0"/>
              </a:rPr>
              <a:t>in 10.0 </a:t>
            </a:r>
            <a:r>
              <a:rPr lang="it-IT" altLang="it-IT" dirty="0" err="1">
                <a:latin typeface="+mj-lt"/>
                <a:cs typeface="Arial" pitchFamily="34" charset="0"/>
              </a:rPr>
              <a:t>mL</a:t>
            </a:r>
            <a:r>
              <a:rPr lang="it-IT" altLang="it-IT" dirty="0">
                <a:latin typeface="+mj-lt"/>
                <a:cs typeface="Arial" pitchFamily="34" charset="0"/>
              </a:rPr>
              <a:t> sono </a:t>
            </a:r>
            <a:r>
              <a:rPr lang="it-IT" altLang="it-IT" dirty="0" smtClean="0">
                <a:latin typeface="+mj-lt"/>
                <a:cs typeface="Arial" pitchFamily="34" charset="0"/>
              </a:rPr>
              <a:t>pertanto contenuti</a:t>
            </a:r>
            <a:r>
              <a:rPr lang="it-IT" altLang="it-IT" dirty="0">
                <a:latin typeface="+mj-lt"/>
                <a:cs typeface="Arial" pitchFamily="34" charset="0"/>
              </a:rPr>
              <a:t>:  </a:t>
            </a:r>
          </a:p>
          <a:p>
            <a:pPr algn="just" eaLnBrk="1" hangingPunct="1"/>
            <a:r>
              <a:rPr lang="it-IT" altLang="it-IT" dirty="0">
                <a:latin typeface="+mj-lt"/>
                <a:cs typeface="Arial" pitchFamily="34" charset="0"/>
              </a:rPr>
              <a:t>0.0263mol : 1000mL = </a:t>
            </a:r>
            <a:r>
              <a:rPr lang="it-IT" altLang="it-IT" dirty="0" err="1">
                <a:latin typeface="+mj-lt"/>
                <a:cs typeface="Arial" pitchFamily="34" charset="0"/>
              </a:rPr>
              <a:t>Xmol</a:t>
            </a:r>
            <a:r>
              <a:rPr lang="it-IT" altLang="it-IT" dirty="0">
                <a:latin typeface="+mj-lt"/>
                <a:cs typeface="Arial" pitchFamily="34" charset="0"/>
              </a:rPr>
              <a:t> : 10.0mL  </a:t>
            </a:r>
          </a:p>
          <a:p>
            <a:pPr algn="just" eaLnBrk="1" hangingPunct="1"/>
            <a:r>
              <a:rPr lang="it-IT" altLang="it-IT" dirty="0">
                <a:latin typeface="+mj-lt"/>
                <a:cs typeface="Arial" pitchFamily="34" charset="0"/>
              </a:rPr>
              <a:t>X = 0.000263mol = </a:t>
            </a:r>
            <a:r>
              <a:rPr lang="it-IT" altLang="it-IT" dirty="0">
                <a:cs typeface="Arial" pitchFamily="34" charset="0"/>
              </a:rPr>
              <a:t>0.000263mol </a:t>
            </a:r>
            <a:r>
              <a:rPr lang="it-IT" altLang="it-IT" dirty="0" smtClean="0">
                <a:cs typeface="Arial" pitchFamily="34" charset="0"/>
              </a:rPr>
              <a:t>300 g/</a:t>
            </a:r>
            <a:r>
              <a:rPr lang="it-IT" altLang="it-IT" dirty="0" err="1" smtClean="0">
                <a:cs typeface="Arial" pitchFamily="34" charset="0"/>
              </a:rPr>
              <a:t>mol</a:t>
            </a:r>
            <a:r>
              <a:rPr lang="it-IT" altLang="it-IT" dirty="0" smtClean="0">
                <a:cs typeface="Arial" pitchFamily="34" charset="0"/>
              </a:rPr>
              <a:t> = </a:t>
            </a:r>
            <a:r>
              <a:rPr lang="it-IT" altLang="it-IT" dirty="0" smtClean="0">
                <a:latin typeface="+mj-lt"/>
                <a:cs typeface="Arial" pitchFamily="34" charset="0"/>
              </a:rPr>
              <a:t>0.0789 g di </a:t>
            </a:r>
            <a:r>
              <a:rPr lang="it-IT" altLang="it-IT" dirty="0" smtClean="0">
                <a:solidFill>
                  <a:srgbClr val="0000FF"/>
                </a:solidFill>
                <a:latin typeface="+mj-lt"/>
                <a:cs typeface="Arial" pitchFamily="34" charset="0"/>
              </a:rPr>
              <a:t>B</a:t>
            </a:r>
            <a:endParaRPr lang="it-IT" altLang="it-IT" dirty="0">
              <a:solidFill>
                <a:srgbClr val="0000FF"/>
              </a:solidFill>
              <a:latin typeface="+mj-lt"/>
              <a:cs typeface="Arial" pitchFamily="34" charset="0"/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89663E-45A4-4AB3-85D0-EF16F7E80C15}" type="slidenum">
              <a:rPr lang="it-IT" smtClean="0"/>
              <a:pPr>
                <a:defRPr/>
              </a:pPr>
              <a:t>49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7145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7"/>
          <p:cNvSpPr txBox="1">
            <a:spLocks noChangeArrowheads="1"/>
          </p:cNvSpPr>
          <p:nvPr/>
        </p:nvSpPr>
        <p:spPr bwMode="auto">
          <a:xfrm>
            <a:off x="466775" y="1921719"/>
            <a:ext cx="80645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dirty="0"/>
              <a:t>Per titolare la soluzione </a:t>
            </a:r>
            <a:r>
              <a:rPr lang="it-IT" altLang="it-IT" dirty="0" smtClean="0"/>
              <a:t>contenente </a:t>
            </a:r>
            <a:r>
              <a:rPr lang="it-IT" altLang="it-IT" dirty="0">
                <a:solidFill>
                  <a:srgbClr val="0000CC"/>
                </a:solidFill>
              </a:rPr>
              <a:t>A</a:t>
            </a:r>
            <a:r>
              <a:rPr lang="it-IT" altLang="it-IT" dirty="0"/>
              <a:t> è necessario conoscere il n° di moli (o più precisamente di </a:t>
            </a:r>
            <a:r>
              <a:rPr lang="it-IT" altLang="it-IT" b="1" dirty="0"/>
              <a:t>equivalenti</a:t>
            </a:r>
            <a:r>
              <a:rPr lang="it-IT" altLang="it-IT" dirty="0"/>
              <a:t>) della soluzione standard contenente </a:t>
            </a:r>
            <a:r>
              <a:rPr lang="it-IT" altLang="it-IT" dirty="0">
                <a:solidFill>
                  <a:srgbClr val="FF3300"/>
                </a:solidFill>
              </a:rPr>
              <a:t>B</a:t>
            </a:r>
            <a:r>
              <a:rPr lang="it-IT" altLang="it-IT" dirty="0"/>
              <a:t> che reagiscono completamente con un certo volume di </a:t>
            </a:r>
            <a:r>
              <a:rPr lang="it-IT" altLang="it-IT" dirty="0">
                <a:solidFill>
                  <a:srgbClr val="0000CC"/>
                </a:solidFill>
              </a:rPr>
              <a:t>A</a:t>
            </a:r>
            <a:r>
              <a:rPr lang="it-IT" altLang="it-IT" dirty="0" smtClean="0"/>
              <a:t>.</a:t>
            </a:r>
            <a:endParaRPr lang="it-IT" altLang="it-IT" dirty="0"/>
          </a:p>
        </p:txBody>
      </p:sp>
      <p:sp>
        <p:nvSpPr>
          <p:cNvPr id="63497" name="Text Box 9"/>
          <p:cNvSpPr txBox="1">
            <a:spLocks noChangeArrowheads="1"/>
          </p:cNvSpPr>
          <p:nvPr/>
        </p:nvSpPr>
        <p:spPr bwMode="auto">
          <a:xfrm>
            <a:off x="2051050" y="1268413"/>
            <a:ext cx="34559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2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it-IT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 + </a:t>
            </a:r>
            <a:r>
              <a:rPr lang="it-IT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it-IT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it-IT" sz="2800" b="1"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</a:t>
            </a:r>
            <a:r>
              <a:rPr lang="it-IT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it-IT" sz="2800" b="1">
                <a:solidFill>
                  <a:srgbClr val="0066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 </a:t>
            </a:r>
            <a:r>
              <a:rPr lang="it-IT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it-IT" sz="2800" b="1">
                <a:solidFill>
                  <a:srgbClr val="0066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it-IT" sz="2800" b="1">
                <a:solidFill>
                  <a:srgbClr val="9900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it-IT" sz="2800">
              <a:solidFill>
                <a:srgbClr val="990033"/>
              </a:solidFill>
            </a:endParaRPr>
          </a:p>
        </p:txBody>
      </p:sp>
      <p:sp>
        <p:nvSpPr>
          <p:cNvPr id="6150" name="Line 10"/>
          <p:cNvSpPr>
            <a:spLocks noChangeShapeType="1"/>
          </p:cNvSpPr>
          <p:nvPr/>
        </p:nvSpPr>
        <p:spPr bwMode="auto">
          <a:xfrm>
            <a:off x="1835150" y="836613"/>
            <a:ext cx="720725" cy="576262"/>
          </a:xfrm>
          <a:prstGeom prst="line">
            <a:avLst/>
          </a:prstGeom>
          <a:noFill/>
          <a:ln w="38100" cap="rnd">
            <a:solidFill>
              <a:srgbClr val="0000FF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6151" name="Line 11"/>
          <p:cNvSpPr>
            <a:spLocks noChangeShapeType="1"/>
          </p:cNvSpPr>
          <p:nvPr/>
        </p:nvSpPr>
        <p:spPr bwMode="auto">
          <a:xfrm flipH="1">
            <a:off x="3708400" y="836613"/>
            <a:ext cx="719138" cy="504825"/>
          </a:xfrm>
          <a:prstGeom prst="line">
            <a:avLst/>
          </a:prstGeom>
          <a:noFill/>
          <a:ln w="38100" cap="rnd">
            <a:solidFill>
              <a:srgbClr val="FF000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6152" name="Text Box 12"/>
          <p:cNvSpPr txBox="1">
            <a:spLocks noChangeArrowheads="1"/>
          </p:cNvSpPr>
          <p:nvPr/>
        </p:nvSpPr>
        <p:spPr bwMode="auto">
          <a:xfrm>
            <a:off x="755650" y="333375"/>
            <a:ext cx="7848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/>
            <a:r>
              <a:rPr lang="it-IT" altLang="it-IT"/>
              <a:t>Sia </a:t>
            </a:r>
            <a:r>
              <a:rPr lang="it-IT" altLang="it-IT" sz="2800" b="1">
                <a:solidFill>
                  <a:srgbClr val="0000FF"/>
                </a:solidFill>
              </a:rPr>
              <a:t>A</a:t>
            </a:r>
            <a:r>
              <a:rPr lang="it-IT" altLang="it-IT"/>
              <a:t> la specie da titolare e </a:t>
            </a:r>
            <a:r>
              <a:rPr lang="it-IT" altLang="it-IT" sz="2800" b="1">
                <a:solidFill>
                  <a:srgbClr val="FF3300"/>
                </a:solidFill>
              </a:rPr>
              <a:t>B</a:t>
            </a:r>
            <a:r>
              <a:rPr lang="it-IT" altLang="it-IT"/>
              <a:t> quella a titolo noto (</a:t>
            </a:r>
            <a:r>
              <a:rPr lang="it-IT" altLang="it-IT">
                <a:solidFill>
                  <a:srgbClr val="FF0000"/>
                </a:solidFill>
              </a:rPr>
              <a:t>standard</a:t>
            </a:r>
            <a:r>
              <a:rPr lang="it-IT" altLang="it-IT"/>
              <a:t>)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89663E-45A4-4AB3-85D0-EF16F7E80C15}" type="slidenum">
              <a:rPr lang="it-IT" smtClean="0"/>
              <a:pPr>
                <a:defRPr/>
              </a:pPr>
              <a:t>5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4"/>
          <p:cNvSpPr txBox="1">
            <a:spLocks noChangeArrowheads="1"/>
          </p:cNvSpPr>
          <p:nvPr/>
        </p:nvSpPr>
        <p:spPr bwMode="auto">
          <a:xfrm>
            <a:off x="250825" y="549275"/>
            <a:ext cx="8532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25603" name="Text Box 6"/>
          <p:cNvSpPr txBox="1">
            <a:spLocks noChangeArrowheads="1"/>
          </p:cNvSpPr>
          <p:nvPr/>
        </p:nvSpPr>
        <p:spPr bwMode="auto">
          <a:xfrm>
            <a:off x="250825" y="333375"/>
            <a:ext cx="6625431" cy="3231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b="1" dirty="0">
                <a:latin typeface="+mj-lt"/>
                <a:cs typeface="Arial" pitchFamily="34" charset="0"/>
              </a:rPr>
              <a:t>Esempio</a:t>
            </a:r>
            <a:r>
              <a:rPr lang="it-IT" altLang="it-IT" dirty="0">
                <a:latin typeface="+mj-lt"/>
                <a:cs typeface="Arial" pitchFamily="34" charset="0"/>
              </a:rPr>
              <a:t>. 0.3365 g di uno standard primario </a:t>
            </a:r>
            <a:r>
              <a:rPr lang="it-IT" altLang="it-IT" b="1" dirty="0">
                <a:solidFill>
                  <a:srgbClr val="0000CC"/>
                </a:solidFill>
                <a:latin typeface="+mj-lt"/>
                <a:cs typeface="Arial" pitchFamily="34" charset="0"/>
              </a:rPr>
              <a:t>A</a:t>
            </a:r>
            <a:r>
              <a:rPr lang="it-IT" altLang="it-IT" dirty="0">
                <a:latin typeface="+mj-lt"/>
                <a:cs typeface="Arial" pitchFamily="34" charset="0"/>
              </a:rPr>
              <a:t> (mm = 320.15) sono messi in una beuta e sciolti con una </a:t>
            </a:r>
            <a:r>
              <a:rPr lang="it-IT" altLang="it-IT" b="1" u="sng" dirty="0">
                <a:latin typeface="+mj-lt"/>
                <a:cs typeface="Arial" pitchFamily="34" charset="0"/>
              </a:rPr>
              <a:t>imprecisata </a:t>
            </a:r>
            <a:r>
              <a:rPr lang="it-IT" altLang="it-IT" dirty="0">
                <a:latin typeface="+mj-lt"/>
                <a:cs typeface="Arial" pitchFamily="34" charset="0"/>
              </a:rPr>
              <a:t>aliquota di acqua. Da una buretta viene aggiunta una soluzione di un composto </a:t>
            </a:r>
            <a:r>
              <a:rPr lang="it-IT" altLang="it-IT" b="1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B</a:t>
            </a:r>
            <a:r>
              <a:rPr lang="it-IT" altLang="it-IT" b="1" dirty="0" smtClean="0">
                <a:latin typeface="+mj-lt"/>
                <a:cs typeface="Arial" pitchFamily="34" charset="0"/>
              </a:rPr>
              <a:t> </a:t>
            </a:r>
            <a:r>
              <a:rPr lang="it-IT" altLang="it-IT" dirty="0" smtClean="0">
                <a:latin typeface="+mj-lt"/>
                <a:cs typeface="Arial" pitchFamily="34" charset="0"/>
              </a:rPr>
              <a:t>di cui si vuole conoscere la concentrazione. </a:t>
            </a:r>
          </a:p>
          <a:p>
            <a:pPr eaLnBrk="1" hangingPunct="1"/>
            <a:r>
              <a:rPr lang="it-IT" altLang="it-IT" dirty="0" smtClean="0">
                <a:latin typeface="+mj-lt"/>
                <a:cs typeface="Arial" pitchFamily="34" charset="0"/>
              </a:rPr>
              <a:t>Il </a:t>
            </a:r>
            <a:r>
              <a:rPr lang="it-IT" altLang="it-IT" dirty="0">
                <a:latin typeface="+mj-lt"/>
                <a:cs typeface="Arial" pitchFamily="34" charset="0"/>
              </a:rPr>
              <a:t>punto equivalente si raggiunge quando dalla buretta sono stati aggiunti 23.4 </a:t>
            </a:r>
            <a:r>
              <a:rPr lang="it-IT" altLang="it-IT" dirty="0" err="1">
                <a:latin typeface="+mj-lt"/>
                <a:cs typeface="Arial" pitchFamily="34" charset="0"/>
              </a:rPr>
              <a:t>mL</a:t>
            </a:r>
            <a:r>
              <a:rPr lang="it-IT" altLang="it-IT" dirty="0">
                <a:latin typeface="+mj-lt"/>
                <a:cs typeface="Arial" pitchFamily="34" charset="0"/>
              </a:rPr>
              <a:t> di soluzione. Determinare la concentrazione di </a:t>
            </a:r>
            <a:r>
              <a:rPr lang="it-IT" altLang="it-IT" dirty="0">
                <a:solidFill>
                  <a:srgbClr val="FF0000"/>
                </a:solidFill>
                <a:latin typeface="+mj-lt"/>
                <a:cs typeface="Arial" pitchFamily="34" charset="0"/>
              </a:rPr>
              <a:t>B</a:t>
            </a:r>
            <a:r>
              <a:rPr lang="it-IT" altLang="it-IT" dirty="0">
                <a:latin typeface="+mj-lt"/>
                <a:cs typeface="Arial" pitchFamily="34" charset="0"/>
              </a:rPr>
              <a:t>.</a:t>
            </a:r>
          </a:p>
        </p:txBody>
      </p:sp>
      <p:pic>
        <p:nvPicPr>
          <p:cNvPr id="25609" name="Picture 13" descr="Burett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052736"/>
            <a:ext cx="876300" cy="366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sellaDiTesto 1"/>
          <p:cNvSpPr txBox="1"/>
          <p:nvPr/>
        </p:nvSpPr>
        <p:spPr>
          <a:xfrm>
            <a:off x="268830" y="4099071"/>
            <a:ext cx="583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latin typeface="+mj-lt"/>
                <a:cs typeface="Arial" pitchFamily="34" charset="0"/>
              </a:rPr>
              <a:t>si sa che a mm = me sia per A che per B</a:t>
            </a:r>
            <a:endParaRPr lang="it-IT" dirty="0">
              <a:latin typeface="+mj-lt"/>
              <a:cs typeface="Arial" pitchFamily="34" charset="0"/>
            </a:endParaRPr>
          </a:p>
        </p:txBody>
      </p:sp>
      <p:pic>
        <p:nvPicPr>
          <p:cNvPr id="14" name="Picture 14" descr="Beuta titolazione bl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859" y="4546171"/>
            <a:ext cx="905460" cy="13501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6334457" y="4873218"/>
            <a:ext cx="14176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2000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standard A</a:t>
            </a:r>
          </a:p>
        </p:txBody>
      </p:sp>
      <p:sp>
        <p:nvSpPr>
          <p:cNvPr id="16" name="Text Box 17"/>
          <p:cNvSpPr txBox="1">
            <a:spLocks noChangeArrowheads="1"/>
          </p:cNvSpPr>
          <p:nvPr/>
        </p:nvSpPr>
        <p:spPr bwMode="auto">
          <a:xfrm>
            <a:off x="7458992" y="411865"/>
            <a:ext cx="143348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20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soluz</a:t>
            </a:r>
            <a:r>
              <a:rPr lang="it-IT" altLang="it-IT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B incognita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89663E-45A4-4AB3-85D0-EF16F7E80C15}" type="slidenum">
              <a:rPr lang="it-IT" smtClean="0"/>
              <a:pPr>
                <a:defRPr/>
              </a:pPr>
              <a:t>50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7"/>
          <p:cNvSpPr txBox="1">
            <a:spLocks noChangeArrowheads="1"/>
          </p:cNvSpPr>
          <p:nvPr/>
        </p:nvSpPr>
        <p:spPr bwMode="auto">
          <a:xfrm>
            <a:off x="395536" y="2785789"/>
            <a:ext cx="4826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dirty="0">
                <a:latin typeface="+mj-lt"/>
                <a:cs typeface="Arial" pitchFamily="34" charset="0"/>
              </a:rPr>
              <a:t>al punto equivalente </a:t>
            </a:r>
            <a:r>
              <a:rPr lang="it-IT" altLang="it-IT" dirty="0" err="1">
                <a:latin typeface="+mj-lt"/>
                <a:cs typeface="Arial" pitchFamily="34" charset="0"/>
              </a:rPr>
              <a:t>mol</a:t>
            </a:r>
            <a:r>
              <a:rPr lang="it-IT" altLang="it-IT" baseline="-25000" dirty="0" err="1">
                <a:latin typeface="+mj-lt"/>
                <a:cs typeface="Arial" pitchFamily="34" charset="0"/>
              </a:rPr>
              <a:t>A</a:t>
            </a:r>
            <a:r>
              <a:rPr lang="it-IT" altLang="it-IT" dirty="0">
                <a:latin typeface="+mj-lt"/>
                <a:cs typeface="Arial" pitchFamily="34" charset="0"/>
              </a:rPr>
              <a:t> = </a:t>
            </a:r>
            <a:r>
              <a:rPr lang="it-IT" altLang="it-IT" dirty="0" err="1">
                <a:latin typeface="+mj-lt"/>
                <a:cs typeface="Arial" pitchFamily="34" charset="0"/>
              </a:rPr>
              <a:t>mol</a:t>
            </a:r>
            <a:r>
              <a:rPr lang="it-IT" altLang="it-IT" baseline="-25000" dirty="0" err="1">
                <a:latin typeface="+mj-lt"/>
                <a:cs typeface="Arial" pitchFamily="34" charset="0"/>
              </a:rPr>
              <a:t>B</a:t>
            </a:r>
            <a:endParaRPr lang="it-IT" altLang="it-IT" baseline="-25000" dirty="0">
              <a:latin typeface="+mj-lt"/>
              <a:cs typeface="Arial" pitchFamily="34" charset="0"/>
            </a:endParaRPr>
          </a:p>
        </p:txBody>
      </p:sp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393964" y="3263254"/>
            <a:ext cx="76344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dirty="0" err="1">
                <a:latin typeface="+mj-lt"/>
                <a:cs typeface="Arial" pitchFamily="34" charset="0"/>
              </a:rPr>
              <a:t>mol</a:t>
            </a:r>
            <a:r>
              <a:rPr lang="it-IT" altLang="it-IT" baseline="-25000" dirty="0" err="1">
                <a:latin typeface="+mj-lt"/>
                <a:cs typeface="Arial" pitchFamily="34" charset="0"/>
              </a:rPr>
              <a:t>A</a:t>
            </a:r>
            <a:r>
              <a:rPr lang="it-IT" altLang="it-IT" dirty="0">
                <a:latin typeface="+mj-lt"/>
                <a:cs typeface="Arial" pitchFamily="34" charset="0"/>
              </a:rPr>
              <a:t> = </a:t>
            </a:r>
            <a:r>
              <a:rPr lang="it-IT" altLang="it-IT" dirty="0" err="1">
                <a:latin typeface="+mj-lt"/>
                <a:cs typeface="Arial" pitchFamily="34" charset="0"/>
              </a:rPr>
              <a:t>g</a:t>
            </a:r>
            <a:r>
              <a:rPr lang="it-IT" altLang="it-IT" baseline="-25000" dirty="0" err="1">
                <a:latin typeface="+mj-lt"/>
                <a:cs typeface="Arial" pitchFamily="34" charset="0"/>
              </a:rPr>
              <a:t>A</a:t>
            </a:r>
            <a:r>
              <a:rPr lang="it-IT" altLang="it-IT" dirty="0">
                <a:latin typeface="+mj-lt"/>
                <a:cs typeface="Arial" pitchFamily="34" charset="0"/>
              </a:rPr>
              <a:t>/</a:t>
            </a:r>
            <a:r>
              <a:rPr lang="it-IT" altLang="it-IT" dirty="0" err="1">
                <a:latin typeface="+mj-lt"/>
                <a:cs typeface="Arial" pitchFamily="34" charset="0"/>
              </a:rPr>
              <a:t>mm</a:t>
            </a:r>
            <a:r>
              <a:rPr lang="it-IT" altLang="it-IT" baseline="-25000" dirty="0" err="1">
                <a:latin typeface="+mj-lt"/>
                <a:cs typeface="Arial" pitchFamily="34" charset="0"/>
              </a:rPr>
              <a:t>A</a:t>
            </a:r>
            <a:r>
              <a:rPr lang="it-IT" altLang="it-IT" dirty="0">
                <a:latin typeface="+mj-lt"/>
                <a:cs typeface="Arial" pitchFamily="34" charset="0"/>
              </a:rPr>
              <a:t>  = 0.3365 </a:t>
            </a:r>
            <a:r>
              <a:rPr lang="it-IT" altLang="it-IT" dirty="0" smtClean="0">
                <a:latin typeface="+mj-lt"/>
                <a:cs typeface="Arial" pitchFamily="34" charset="0"/>
              </a:rPr>
              <a:t>g / </a:t>
            </a:r>
            <a:r>
              <a:rPr lang="it-IT" altLang="it-IT" dirty="0">
                <a:latin typeface="+mj-lt"/>
                <a:cs typeface="Arial" pitchFamily="34" charset="0"/>
              </a:rPr>
              <a:t>320.15 </a:t>
            </a:r>
            <a:r>
              <a:rPr lang="it-IT" altLang="it-IT" dirty="0" smtClean="0">
                <a:latin typeface="+mj-lt"/>
                <a:cs typeface="Arial" pitchFamily="34" charset="0"/>
              </a:rPr>
              <a:t>g mol</a:t>
            </a:r>
            <a:r>
              <a:rPr lang="it-IT" altLang="it-IT" baseline="30000" dirty="0" smtClean="0">
                <a:latin typeface="+mj-lt"/>
                <a:cs typeface="Arial" pitchFamily="34" charset="0"/>
              </a:rPr>
              <a:t>-1 </a:t>
            </a:r>
            <a:r>
              <a:rPr lang="it-IT" altLang="it-IT" dirty="0" smtClean="0">
                <a:latin typeface="+mj-lt"/>
                <a:cs typeface="Arial" pitchFamily="34" charset="0"/>
              </a:rPr>
              <a:t>= </a:t>
            </a:r>
            <a:r>
              <a:rPr lang="it-IT" altLang="it-IT" dirty="0">
                <a:latin typeface="+mj-lt"/>
                <a:cs typeface="Arial" pitchFamily="34" charset="0"/>
              </a:rPr>
              <a:t>0.001051</a:t>
            </a:r>
          </a:p>
        </p:txBody>
      </p:sp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395536" y="3933056"/>
            <a:ext cx="42484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dirty="0" err="1">
                <a:latin typeface="+mj-lt"/>
                <a:cs typeface="Arial" pitchFamily="34" charset="0"/>
              </a:rPr>
              <a:t>mol</a:t>
            </a:r>
            <a:r>
              <a:rPr lang="it-IT" altLang="it-IT" baseline="-25000" dirty="0" err="1">
                <a:latin typeface="+mj-lt"/>
                <a:cs typeface="Arial" pitchFamily="34" charset="0"/>
              </a:rPr>
              <a:t>A</a:t>
            </a:r>
            <a:r>
              <a:rPr lang="it-IT" altLang="it-IT" dirty="0">
                <a:latin typeface="+mj-lt"/>
                <a:cs typeface="Arial" pitchFamily="34" charset="0"/>
              </a:rPr>
              <a:t> = </a:t>
            </a:r>
            <a:r>
              <a:rPr lang="it-IT" altLang="it-IT" dirty="0" err="1">
                <a:latin typeface="+mj-lt"/>
                <a:cs typeface="Arial" pitchFamily="34" charset="0"/>
              </a:rPr>
              <a:t>mol</a:t>
            </a:r>
            <a:r>
              <a:rPr lang="it-IT" altLang="it-IT" baseline="-25000" dirty="0" err="1" smtClean="0">
                <a:latin typeface="+mj-lt"/>
                <a:cs typeface="Arial" pitchFamily="34" charset="0"/>
              </a:rPr>
              <a:t>B</a:t>
            </a:r>
            <a:r>
              <a:rPr lang="it-IT" altLang="it-IT" dirty="0" smtClean="0">
                <a:latin typeface="+mj-lt"/>
                <a:cs typeface="Arial" pitchFamily="34" charset="0"/>
              </a:rPr>
              <a:t> </a:t>
            </a:r>
            <a:r>
              <a:rPr lang="it-IT" altLang="it-IT" dirty="0">
                <a:latin typeface="+mj-lt"/>
                <a:cs typeface="Arial" pitchFamily="34" charset="0"/>
              </a:rPr>
              <a:t>= M</a:t>
            </a:r>
            <a:r>
              <a:rPr lang="it-IT" altLang="it-IT" baseline="-25000" dirty="0">
                <a:latin typeface="+mj-lt"/>
                <a:cs typeface="Arial" pitchFamily="34" charset="0"/>
              </a:rPr>
              <a:t>B</a:t>
            </a:r>
            <a:r>
              <a:rPr lang="it-IT" altLang="it-IT" dirty="0">
                <a:latin typeface="+mj-lt"/>
                <a:cs typeface="Arial" pitchFamily="34" charset="0"/>
              </a:rPr>
              <a:t> </a:t>
            </a:r>
            <a:r>
              <a:rPr lang="it-IT" altLang="it-IT" dirty="0">
                <a:latin typeface="+mj-lt"/>
                <a:cs typeface="Arial" pitchFamily="34" charset="0"/>
                <a:sym typeface="Symbol" pitchFamily="18" charset="2"/>
              </a:rPr>
              <a:t></a:t>
            </a:r>
            <a:r>
              <a:rPr lang="it-IT" altLang="it-IT" dirty="0">
                <a:latin typeface="+mj-lt"/>
                <a:cs typeface="Arial" pitchFamily="34" charset="0"/>
              </a:rPr>
              <a:t> V</a:t>
            </a:r>
            <a:r>
              <a:rPr lang="it-IT" altLang="it-IT" baseline="-25000" dirty="0">
                <a:latin typeface="+mj-lt"/>
                <a:cs typeface="Arial" pitchFamily="34" charset="0"/>
              </a:rPr>
              <a:t>B</a:t>
            </a:r>
            <a:r>
              <a:rPr lang="it-IT" altLang="it-IT" dirty="0">
                <a:latin typeface="+mj-lt"/>
                <a:cs typeface="Arial" pitchFamily="34" charset="0"/>
              </a:rPr>
              <a:t>(L) </a:t>
            </a:r>
          </a:p>
        </p:txBody>
      </p:sp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395536" y="4581128"/>
            <a:ext cx="669674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dirty="0">
                <a:latin typeface="+mj-lt"/>
                <a:cs typeface="Arial" pitchFamily="34" charset="0"/>
              </a:rPr>
              <a:t>M</a:t>
            </a:r>
            <a:r>
              <a:rPr lang="it-IT" altLang="it-IT" baseline="-25000" dirty="0">
                <a:latin typeface="+mj-lt"/>
                <a:cs typeface="Arial" pitchFamily="34" charset="0"/>
              </a:rPr>
              <a:t>B</a:t>
            </a:r>
            <a:r>
              <a:rPr lang="it-IT" altLang="it-IT" dirty="0">
                <a:latin typeface="+mj-lt"/>
                <a:cs typeface="Arial" pitchFamily="34" charset="0"/>
              </a:rPr>
              <a:t> = </a:t>
            </a:r>
            <a:r>
              <a:rPr lang="it-IT" altLang="it-IT" dirty="0" err="1" smtClean="0">
                <a:latin typeface="+mj-lt"/>
                <a:cs typeface="Arial" pitchFamily="34" charset="0"/>
              </a:rPr>
              <a:t>mol</a:t>
            </a:r>
            <a:r>
              <a:rPr lang="it-IT" altLang="it-IT" baseline="-25000" dirty="0" err="1" smtClean="0">
                <a:latin typeface="+mj-lt"/>
                <a:cs typeface="Arial" pitchFamily="34" charset="0"/>
              </a:rPr>
              <a:t>B</a:t>
            </a:r>
            <a:r>
              <a:rPr lang="it-IT" altLang="it-IT" dirty="0" smtClean="0">
                <a:latin typeface="+mj-lt"/>
                <a:cs typeface="Arial" pitchFamily="34" charset="0"/>
              </a:rPr>
              <a:t> / V</a:t>
            </a:r>
            <a:r>
              <a:rPr lang="it-IT" altLang="it-IT" baseline="-25000" dirty="0" smtClean="0">
                <a:latin typeface="+mj-lt"/>
                <a:cs typeface="Arial" pitchFamily="34" charset="0"/>
              </a:rPr>
              <a:t>B</a:t>
            </a:r>
            <a:r>
              <a:rPr lang="it-IT" altLang="it-IT" dirty="0" smtClean="0">
                <a:latin typeface="+mj-lt"/>
                <a:cs typeface="Arial" pitchFamily="34" charset="0"/>
              </a:rPr>
              <a:t> = 0.001051 </a:t>
            </a:r>
            <a:r>
              <a:rPr lang="it-IT" altLang="it-IT" dirty="0">
                <a:latin typeface="+mj-lt"/>
                <a:cs typeface="Arial" pitchFamily="34" charset="0"/>
              </a:rPr>
              <a:t>/ 0.0234 L </a:t>
            </a:r>
          </a:p>
        </p:txBody>
      </p:sp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395536" y="5589240"/>
            <a:ext cx="2089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dirty="0">
                <a:latin typeface="+mj-lt"/>
                <a:cs typeface="Arial" pitchFamily="34" charset="0"/>
              </a:rPr>
              <a:t>M</a:t>
            </a:r>
            <a:r>
              <a:rPr lang="it-IT" altLang="it-IT" baseline="-25000" dirty="0">
                <a:latin typeface="+mj-lt"/>
                <a:cs typeface="Arial" pitchFamily="34" charset="0"/>
              </a:rPr>
              <a:t>B</a:t>
            </a:r>
            <a:r>
              <a:rPr lang="it-IT" altLang="it-IT" dirty="0">
                <a:latin typeface="+mj-lt"/>
                <a:cs typeface="Arial" pitchFamily="34" charset="0"/>
              </a:rPr>
              <a:t> = 0.0449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323528" y="180596"/>
            <a:ext cx="8424936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latin typeface="+mj-lt"/>
                <a:cs typeface="Arial" pitchFamily="34" charset="0"/>
              </a:rPr>
              <a:t>La quantità di acqua aggiunta nella beuta non cambia il numero di </a:t>
            </a:r>
            <a:r>
              <a:rPr lang="it-IT" dirty="0" err="1" smtClean="0">
                <a:latin typeface="+mj-lt"/>
                <a:cs typeface="Arial" pitchFamily="34" charset="0"/>
              </a:rPr>
              <a:t>eq</a:t>
            </a:r>
            <a:r>
              <a:rPr lang="it-IT" dirty="0" smtClean="0">
                <a:latin typeface="+mj-lt"/>
                <a:cs typeface="Arial" pitchFamily="34" charset="0"/>
              </a:rPr>
              <a:t> di </a:t>
            </a:r>
            <a:r>
              <a:rPr lang="it-IT" dirty="0" smtClean="0">
                <a:solidFill>
                  <a:srgbClr val="0000FF"/>
                </a:solidFill>
                <a:latin typeface="+mj-lt"/>
                <a:cs typeface="Arial" pitchFamily="34" charset="0"/>
              </a:rPr>
              <a:t>A</a:t>
            </a:r>
            <a:r>
              <a:rPr lang="it-IT" dirty="0" smtClean="0">
                <a:latin typeface="+mj-lt"/>
                <a:cs typeface="Arial" pitchFamily="34" charset="0"/>
              </a:rPr>
              <a:t> presenti che </a:t>
            </a:r>
            <a:r>
              <a:rPr lang="it-IT" b="1" dirty="0" smtClean="0">
                <a:latin typeface="+mj-lt"/>
                <a:cs typeface="Arial" pitchFamily="34" charset="0"/>
              </a:rPr>
              <a:t>sono determinati unicamente dalla pesata effettuata e non dalla diluizione</a:t>
            </a:r>
            <a:r>
              <a:rPr lang="it-IT" dirty="0" smtClean="0">
                <a:latin typeface="+mj-lt"/>
                <a:cs typeface="Arial" pitchFamily="34" charset="0"/>
              </a:rPr>
              <a:t>.</a:t>
            </a:r>
          </a:p>
          <a:p>
            <a:r>
              <a:rPr lang="it-IT" dirty="0" smtClean="0">
                <a:latin typeface="+mj-lt"/>
                <a:cs typeface="Arial" pitchFamily="34" charset="0"/>
              </a:rPr>
              <a:t>Questo significa anche che la beuta potrebbe </a:t>
            </a:r>
            <a:r>
              <a:rPr lang="it-IT" u="sng" dirty="0" smtClean="0">
                <a:latin typeface="+mj-lt"/>
                <a:cs typeface="Arial" pitchFamily="34" charset="0"/>
              </a:rPr>
              <a:t>anche essere</a:t>
            </a:r>
            <a:r>
              <a:rPr lang="it-IT" dirty="0" smtClean="0">
                <a:latin typeface="+mj-lt"/>
                <a:cs typeface="Arial" pitchFamily="34" charset="0"/>
              </a:rPr>
              <a:t> bagnata prima della pesata di </a:t>
            </a:r>
            <a:r>
              <a:rPr lang="it-IT" dirty="0" smtClean="0">
                <a:solidFill>
                  <a:srgbClr val="0000FF"/>
                </a:solidFill>
                <a:latin typeface="+mj-lt"/>
                <a:cs typeface="Arial" pitchFamily="34" charset="0"/>
              </a:rPr>
              <a:t>A</a:t>
            </a:r>
            <a:r>
              <a:rPr lang="it-IT" dirty="0" smtClean="0">
                <a:latin typeface="+mj-lt"/>
                <a:cs typeface="Arial" pitchFamily="34" charset="0"/>
              </a:rPr>
              <a:t> senza che tale fatto pregiudichi l'accuratezza del metodo.</a:t>
            </a:r>
            <a:endParaRPr lang="it-IT" dirty="0">
              <a:latin typeface="+mj-lt"/>
              <a:cs typeface="Arial" pitchFamily="34" charset="0"/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89663E-45A4-4AB3-85D0-EF16F7E80C15}" type="slidenum">
              <a:rPr lang="it-IT" smtClean="0"/>
              <a:pPr>
                <a:defRPr/>
              </a:pPr>
              <a:t>51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2424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467544" y="260648"/>
            <a:ext cx="828092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Una cisterna con V = 1000 L contiene una specie A, con </a:t>
            </a:r>
            <a:r>
              <a:rPr lang="it-IT" dirty="0" err="1" smtClean="0"/>
              <a:t>pm</a:t>
            </a:r>
            <a:r>
              <a:rPr lang="it-IT" dirty="0" smtClean="0"/>
              <a:t> = 80.0 g mol</a:t>
            </a:r>
            <a:r>
              <a:rPr lang="it-IT" baseline="30000" dirty="0" smtClean="0"/>
              <a:t>-1</a:t>
            </a:r>
            <a:r>
              <a:rPr lang="it-IT" dirty="0" smtClean="0"/>
              <a:t>, della quale si vuole conoscere la concentrazione e i g totali presenti.</a:t>
            </a:r>
          </a:p>
          <a:p>
            <a:r>
              <a:rPr lang="it-IT" dirty="0" smtClean="0"/>
              <a:t>Con una pipetta tarata vengono prelevati 100.0 </a:t>
            </a:r>
            <a:r>
              <a:rPr lang="it-IT" dirty="0" err="1" smtClean="0"/>
              <a:t>mL</a:t>
            </a:r>
            <a:r>
              <a:rPr lang="it-IT" dirty="0" smtClean="0"/>
              <a:t> dalla cisterna e diluiti in un matraccio tarato con V = 1.000 </a:t>
            </a:r>
            <a:r>
              <a:rPr lang="it-IT" dirty="0" err="1" smtClean="0"/>
              <a:t>mL</a:t>
            </a:r>
            <a:r>
              <a:rPr lang="it-IT" dirty="0" smtClean="0"/>
              <a:t> che viene portato a volume con H</a:t>
            </a:r>
            <a:r>
              <a:rPr lang="it-IT" baseline="-25000" dirty="0" smtClean="0"/>
              <a:t>2</a:t>
            </a:r>
            <a:r>
              <a:rPr lang="it-IT" dirty="0" smtClean="0"/>
              <a:t>O.</a:t>
            </a:r>
          </a:p>
          <a:p>
            <a:r>
              <a:rPr lang="it-IT" dirty="0" smtClean="0"/>
              <a:t>50.0 </a:t>
            </a:r>
            <a:r>
              <a:rPr lang="it-IT" dirty="0" err="1" smtClean="0"/>
              <a:t>mL</a:t>
            </a:r>
            <a:r>
              <a:rPr lang="it-IT" dirty="0" smtClean="0"/>
              <a:t> di questa soluzione vengono messi in una beuta e  titolati da 2.5 </a:t>
            </a:r>
            <a:r>
              <a:rPr lang="it-IT" dirty="0" err="1" smtClean="0"/>
              <a:t>mL</a:t>
            </a:r>
            <a:r>
              <a:rPr lang="it-IT" dirty="0" smtClean="0"/>
              <a:t>  di una soluzione contenente uno standard B ottenuta sciogliendo 5.000 g di B in 100.0 </a:t>
            </a:r>
            <a:r>
              <a:rPr lang="it-IT" dirty="0" err="1" smtClean="0"/>
              <a:t>mL</a:t>
            </a:r>
            <a:r>
              <a:rPr lang="it-IT" dirty="0" smtClean="0"/>
              <a:t> (</a:t>
            </a:r>
            <a:r>
              <a:rPr lang="it-IT" dirty="0" err="1" smtClean="0"/>
              <a:t>pm</a:t>
            </a:r>
            <a:r>
              <a:rPr lang="it-IT" dirty="0" smtClean="0"/>
              <a:t> = 400 g mol</a:t>
            </a:r>
            <a:r>
              <a:rPr lang="it-IT" baseline="30000" dirty="0" smtClean="0"/>
              <a:t>-1</a:t>
            </a:r>
            <a:r>
              <a:rPr lang="it-IT" dirty="0" smtClean="0"/>
              <a:t>).</a:t>
            </a:r>
          </a:p>
          <a:p>
            <a:r>
              <a:rPr lang="it-IT" dirty="0" smtClean="0"/>
              <a:t>Quel è la concentrazione di A nella cisterna? Quanti g di A sono presenti nella cisterna?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467544" y="5085184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M = N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89663E-45A4-4AB3-85D0-EF16F7E80C15}" type="slidenum">
              <a:rPr lang="it-IT" smtClean="0"/>
              <a:pPr>
                <a:defRPr/>
              </a:pPr>
              <a:t>52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4572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410350" y="1595510"/>
            <a:ext cx="55446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>
                <a:solidFill>
                  <a:srgbClr val="0000FF"/>
                </a:solidFill>
              </a:rPr>
              <a:t>neqA</a:t>
            </a:r>
            <a:r>
              <a:rPr lang="it-IT" dirty="0" smtClean="0">
                <a:solidFill>
                  <a:srgbClr val="0000FF"/>
                </a:solidFill>
              </a:rPr>
              <a:t> = </a:t>
            </a:r>
            <a:r>
              <a:rPr lang="it-IT" dirty="0" err="1" smtClean="0">
                <a:solidFill>
                  <a:srgbClr val="0000FF"/>
                </a:solidFill>
              </a:rPr>
              <a:t>neqB</a:t>
            </a:r>
            <a:r>
              <a:rPr lang="it-IT" dirty="0" smtClean="0">
                <a:solidFill>
                  <a:srgbClr val="0000FF"/>
                </a:solidFill>
              </a:rPr>
              <a:t>   al punto di titolazione</a:t>
            </a:r>
            <a:endParaRPr lang="it-IT" dirty="0">
              <a:solidFill>
                <a:srgbClr val="0000FF"/>
              </a:solidFill>
            </a:endParaRPr>
          </a:p>
          <a:p>
            <a:r>
              <a:rPr lang="it-IT" dirty="0" smtClean="0">
                <a:solidFill>
                  <a:srgbClr val="0000FF"/>
                </a:solidFill>
              </a:rPr>
              <a:t>MA </a:t>
            </a:r>
            <a:r>
              <a:rPr lang="it-IT" altLang="it-IT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 </a:t>
            </a:r>
            <a:r>
              <a:rPr lang="it-IT" dirty="0" smtClean="0">
                <a:solidFill>
                  <a:srgbClr val="0000FF"/>
                </a:solidFill>
              </a:rPr>
              <a:t>VA  =  MB </a:t>
            </a:r>
            <a:r>
              <a:rPr lang="it-IT" altLang="it-IT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 </a:t>
            </a:r>
            <a:r>
              <a:rPr lang="it-IT" dirty="0" smtClean="0">
                <a:solidFill>
                  <a:srgbClr val="0000FF"/>
                </a:solidFill>
              </a:rPr>
              <a:t>VB</a:t>
            </a:r>
            <a:endParaRPr lang="it-IT" dirty="0">
              <a:solidFill>
                <a:srgbClr val="0000FF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410350" y="326273"/>
            <a:ext cx="74020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>
                <a:solidFill>
                  <a:srgbClr val="FF0000"/>
                </a:solidFill>
              </a:rPr>
              <a:t>molB</a:t>
            </a:r>
            <a:r>
              <a:rPr lang="it-IT" dirty="0" smtClean="0">
                <a:solidFill>
                  <a:srgbClr val="FF0000"/>
                </a:solidFill>
              </a:rPr>
              <a:t> sciolte in 100 ml = 5g / 400 g mol</a:t>
            </a:r>
            <a:r>
              <a:rPr lang="it-IT" baseline="30000" dirty="0" smtClean="0">
                <a:solidFill>
                  <a:srgbClr val="FF0000"/>
                </a:solidFill>
              </a:rPr>
              <a:t>-1</a:t>
            </a:r>
            <a:r>
              <a:rPr lang="it-IT" dirty="0" smtClean="0">
                <a:solidFill>
                  <a:srgbClr val="FF0000"/>
                </a:solidFill>
              </a:rPr>
              <a:t> = 0.0125 </a:t>
            </a:r>
            <a:r>
              <a:rPr lang="it-IT" dirty="0" err="1" smtClean="0">
                <a:solidFill>
                  <a:srgbClr val="FF0000"/>
                </a:solidFill>
              </a:rPr>
              <a:t>mol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95536" y="980728"/>
            <a:ext cx="5961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MB = 0.0125 </a:t>
            </a:r>
            <a:r>
              <a:rPr lang="it-IT" dirty="0" err="1" smtClean="0">
                <a:solidFill>
                  <a:srgbClr val="FF0000"/>
                </a:solidFill>
              </a:rPr>
              <a:t>mol</a:t>
            </a:r>
            <a:r>
              <a:rPr lang="it-IT" dirty="0" smtClean="0">
                <a:solidFill>
                  <a:srgbClr val="FF0000"/>
                </a:solidFill>
              </a:rPr>
              <a:t> / 0.1 L = 0.125 </a:t>
            </a:r>
            <a:r>
              <a:rPr lang="it-IT" dirty="0" err="1" smtClean="0">
                <a:solidFill>
                  <a:srgbClr val="FF0000"/>
                </a:solidFill>
              </a:rPr>
              <a:t>mol</a:t>
            </a:r>
            <a:r>
              <a:rPr lang="it-IT" dirty="0" smtClean="0">
                <a:solidFill>
                  <a:srgbClr val="FF0000"/>
                </a:solidFill>
              </a:rPr>
              <a:t> L</a:t>
            </a:r>
            <a:r>
              <a:rPr lang="it-IT" baseline="30000" dirty="0" smtClean="0">
                <a:solidFill>
                  <a:srgbClr val="FF0000"/>
                </a:solidFill>
              </a:rPr>
              <a:t>-1</a:t>
            </a:r>
            <a:endParaRPr lang="it-IT" baseline="30000" dirty="0">
              <a:solidFill>
                <a:srgbClr val="FF0000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410350" y="2848355"/>
            <a:ext cx="43056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0000FF"/>
                </a:solidFill>
              </a:rPr>
              <a:t>MA </a:t>
            </a:r>
            <a:r>
              <a:rPr lang="it-IT" altLang="it-IT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</a:t>
            </a:r>
            <a:r>
              <a:rPr lang="it-IT" dirty="0" smtClean="0">
                <a:solidFill>
                  <a:srgbClr val="0000FF"/>
                </a:solidFill>
              </a:rPr>
              <a:t> 50 </a:t>
            </a:r>
            <a:r>
              <a:rPr lang="it-IT" dirty="0" err="1" smtClean="0">
                <a:solidFill>
                  <a:srgbClr val="0000FF"/>
                </a:solidFill>
              </a:rPr>
              <a:t>mL</a:t>
            </a:r>
            <a:r>
              <a:rPr lang="it-IT" dirty="0" smtClean="0">
                <a:solidFill>
                  <a:srgbClr val="0000FF"/>
                </a:solidFill>
              </a:rPr>
              <a:t> =  0.125 </a:t>
            </a:r>
            <a:r>
              <a:rPr lang="it-IT" altLang="it-IT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</a:t>
            </a:r>
            <a:r>
              <a:rPr lang="it-IT" dirty="0" smtClean="0">
                <a:solidFill>
                  <a:srgbClr val="0000FF"/>
                </a:solidFill>
              </a:rPr>
              <a:t> 2.5 </a:t>
            </a:r>
            <a:r>
              <a:rPr lang="it-IT" dirty="0" err="1" smtClean="0">
                <a:solidFill>
                  <a:srgbClr val="0000FF"/>
                </a:solidFill>
              </a:rPr>
              <a:t>mL</a:t>
            </a:r>
            <a:endParaRPr lang="it-IT" dirty="0">
              <a:solidFill>
                <a:srgbClr val="0000FF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4912975" y="2848355"/>
            <a:ext cx="37825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0000FF"/>
                </a:solidFill>
              </a:rPr>
              <a:t>MA nel matraccio = 0.00625 </a:t>
            </a:r>
            <a:endParaRPr lang="it-IT" dirty="0">
              <a:solidFill>
                <a:srgbClr val="0000FF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405948" y="3555349"/>
            <a:ext cx="62542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008000"/>
                </a:solidFill>
              </a:rPr>
              <a:t>MA nella cisterna = 0.00625 </a:t>
            </a:r>
            <a:r>
              <a:rPr lang="it-IT" altLang="it-IT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</a:t>
            </a:r>
            <a:r>
              <a:rPr lang="it-IT" dirty="0" smtClean="0">
                <a:solidFill>
                  <a:srgbClr val="008000"/>
                </a:solidFill>
              </a:rPr>
              <a:t> 10 = 0.0625</a:t>
            </a:r>
            <a:endParaRPr lang="it-IT" dirty="0">
              <a:solidFill>
                <a:srgbClr val="008000"/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410350" y="4179338"/>
            <a:ext cx="583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>
                <a:solidFill>
                  <a:srgbClr val="008000"/>
                </a:solidFill>
              </a:rPr>
              <a:t>mol</a:t>
            </a:r>
            <a:r>
              <a:rPr lang="it-IT" dirty="0" smtClean="0">
                <a:solidFill>
                  <a:srgbClr val="008000"/>
                </a:solidFill>
              </a:rPr>
              <a:t> A nella cisterna = 0.0625 </a:t>
            </a:r>
            <a:r>
              <a:rPr lang="it-IT" altLang="it-IT" dirty="0">
                <a:solidFill>
                  <a:srgbClr val="0080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</a:t>
            </a:r>
            <a:r>
              <a:rPr lang="it-IT" dirty="0" smtClean="0">
                <a:solidFill>
                  <a:srgbClr val="008000"/>
                </a:solidFill>
              </a:rPr>
              <a:t> 1000 = 62.5</a:t>
            </a:r>
            <a:endParaRPr lang="it-IT" dirty="0">
              <a:solidFill>
                <a:srgbClr val="00800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405948" y="4881087"/>
            <a:ext cx="61588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008000"/>
                </a:solidFill>
              </a:rPr>
              <a:t>g A nella cisterna = 62.5 </a:t>
            </a:r>
            <a:r>
              <a:rPr lang="it-IT" altLang="it-IT" dirty="0">
                <a:solidFill>
                  <a:srgbClr val="0080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</a:t>
            </a:r>
            <a:r>
              <a:rPr lang="it-IT" dirty="0">
                <a:solidFill>
                  <a:srgbClr val="008000"/>
                </a:solidFill>
              </a:rPr>
              <a:t> </a:t>
            </a:r>
            <a:r>
              <a:rPr lang="it-IT" dirty="0" smtClean="0">
                <a:solidFill>
                  <a:srgbClr val="008000"/>
                </a:solidFill>
              </a:rPr>
              <a:t> 80 =  5000</a:t>
            </a:r>
            <a:endParaRPr lang="it-IT" dirty="0">
              <a:solidFill>
                <a:srgbClr val="008000"/>
              </a:solidFill>
            </a:endParaRPr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89663E-45A4-4AB3-85D0-EF16F7E80C15}" type="slidenum">
              <a:rPr lang="it-IT" smtClean="0"/>
              <a:pPr>
                <a:defRPr/>
              </a:pPr>
              <a:t>53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7498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  <p:bldP spid="9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23528" y="476672"/>
            <a:ext cx="84249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Un pezzo di acciaio di peso 26.8151 g viene sciolto in una soluzione fortemente ossidante in modo che tutti i suoi componenti vadano in soluzione. Il V finale della soluzione = 100.0 </a:t>
            </a:r>
            <a:r>
              <a:rPr lang="it-IT" dirty="0" err="1" smtClean="0"/>
              <a:t>mL</a:t>
            </a:r>
            <a:r>
              <a:rPr lang="it-IT" dirty="0" smtClean="0"/>
              <a:t>.</a:t>
            </a:r>
          </a:p>
          <a:p>
            <a:r>
              <a:rPr lang="it-IT" dirty="0" smtClean="0"/>
              <a:t>Si vuole determinare la % di contenuto in Mn (</a:t>
            </a:r>
            <a:r>
              <a:rPr lang="it-IT" dirty="0" err="1" smtClean="0"/>
              <a:t>pm</a:t>
            </a:r>
            <a:r>
              <a:rPr lang="it-IT" dirty="0" smtClean="0"/>
              <a:t> = 54.94)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323528" y="2564904"/>
            <a:ext cx="81369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Con un opportuno reattivo (EDTA) si può titolare il solo Mn presente: EDTA che è uno standard primario con </a:t>
            </a:r>
            <a:r>
              <a:rPr lang="it-IT" dirty="0" err="1" smtClean="0"/>
              <a:t>pm</a:t>
            </a:r>
            <a:r>
              <a:rPr lang="it-IT" dirty="0" smtClean="0"/>
              <a:t> = 372.24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323528" y="3789040"/>
            <a:ext cx="81369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Si pesano in una beuta 0.5372 g di EDTA con i quali si titolano 19.5 ml della soluzione contenente Mn che viene aggiunta alla beuta per mezzo di una buretta.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323528" y="5517232"/>
            <a:ext cx="66967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Qual è la % in peso di Mn nel campione di acciaio?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89663E-45A4-4AB3-85D0-EF16F7E80C15}" type="slidenum">
              <a:rPr lang="it-IT" smtClean="0"/>
              <a:pPr>
                <a:defRPr/>
              </a:pPr>
              <a:t>54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1302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23528" y="476672"/>
            <a:ext cx="5040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al punto equivalente     </a:t>
            </a:r>
            <a:r>
              <a:rPr lang="it-IT" dirty="0" err="1" smtClean="0"/>
              <a:t>neq</a:t>
            </a:r>
            <a:r>
              <a:rPr lang="it-IT" baseline="-25000" dirty="0" err="1" smtClean="0"/>
              <a:t>Mn</a:t>
            </a:r>
            <a:r>
              <a:rPr lang="it-IT" dirty="0" smtClean="0"/>
              <a:t> = </a:t>
            </a:r>
            <a:r>
              <a:rPr lang="it-IT" dirty="0" err="1" smtClean="0"/>
              <a:t>neq</a:t>
            </a:r>
            <a:r>
              <a:rPr lang="it-IT" baseline="-25000" dirty="0" err="1" smtClean="0"/>
              <a:t>B</a:t>
            </a:r>
            <a:endParaRPr lang="it-IT" baseline="-250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755576" y="1196752"/>
            <a:ext cx="4464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M</a:t>
            </a:r>
            <a:r>
              <a:rPr lang="it-IT" baseline="-25000" dirty="0" err="1" smtClean="0"/>
              <a:t>Mn</a:t>
            </a:r>
            <a:r>
              <a:rPr lang="it-IT" dirty="0" smtClean="0"/>
              <a:t> </a:t>
            </a:r>
            <a:r>
              <a:rPr lang="it-IT" dirty="0" smtClean="0">
                <a:sym typeface="Symbol" panose="05050102010706020507" pitchFamily="18" charset="2"/>
              </a:rPr>
              <a:t>  V(L)</a:t>
            </a:r>
            <a:r>
              <a:rPr lang="it-IT" baseline="-25000" dirty="0" smtClean="0"/>
              <a:t>Mn</a:t>
            </a:r>
            <a:r>
              <a:rPr lang="it-IT" dirty="0" smtClean="0"/>
              <a:t> = </a:t>
            </a:r>
            <a:r>
              <a:rPr lang="it-IT" dirty="0" err="1" smtClean="0"/>
              <a:t>g</a:t>
            </a:r>
            <a:r>
              <a:rPr lang="it-IT" baseline="-25000" dirty="0" err="1" smtClean="0"/>
              <a:t>B</a:t>
            </a:r>
            <a:r>
              <a:rPr lang="it-IT" dirty="0" smtClean="0"/>
              <a:t>/</a:t>
            </a:r>
            <a:r>
              <a:rPr lang="it-IT" dirty="0" err="1" smtClean="0"/>
              <a:t>pm</a:t>
            </a:r>
            <a:r>
              <a:rPr lang="it-IT" baseline="-25000" dirty="0" err="1" smtClean="0"/>
              <a:t>B</a:t>
            </a:r>
            <a:endParaRPr lang="it-IT" baseline="-250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539552" y="2060848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è una </a:t>
            </a:r>
            <a:r>
              <a:rPr lang="it-IT" dirty="0" err="1" smtClean="0">
                <a:solidFill>
                  <a:srgbClr val="FF0000"/>
                </a:solidFill>
              </a:rPr>
              <a:t>soluz</a:t>
            </a:r>
            <a:r>
              <a:rPr lang="it-IT" dirty="0" smtClean="0">
                <a:solidFill>
                  <a:srgbClr val="FF0000"/>
                </a:solidFill>
              </a:rPr>
              <a:t>.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3383868" y="2082532"/>
            <a:ext cx="29163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0000FF"/>
                </a:solidFill>
              </a:rPr>
              <a:t>EDTA che è un solido</a:t>
            </a:r>
            <a:endParaRPr lang="it-IT" dirty="0">
              <a:solidFill>
                <a:srgbClr val="0000FF"/>
              </a:solidFill>
            </a:endParaRPr>
          </a:p>
        </p:txBody>
      </p:sp>
      <p:cxnSp>
        <p:nvCxnSpPr>
          <p:cNvPr id="7" name="Connettore 2 6"/>
          <p:cNvCxnSpPr/>
          <p:nvPr/>
        </p:nvCxnSpPr>
        <p:spPr bwMode="auto">
          <a:xfrm flipV="1">
            <a:off x="971600" y="1772816"/>
            <a:ext cx="288032" cy="288032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Connettore 2 8"/>
          <p:cNvCxnSpPr/>
          <p:nvPr/>
        </p:nvCxnSpPr>
        <p:spPr bwMode="auto">
          <a:xfrm flipH="1" flipV="1">
            <a:off x="3491880" y="1739313"/>
            <a:ext cx="432048" cy="288032"/>
          </a:xfrm>
          <a:prstGeom prst="straightConnector1">
            <a:avLst/>
          </a:prstGeom>
          <a:noFill/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CasellaDiTesto 9"/>
          <p:cNvSpPr txBox="1"/>
          <p:nvPr/>
        </p:nvSpPr>
        <p:spPr>
          <a:xfrm>
            <a:off x="467544" y="2924944"/>
            <a:ext cx="6408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M</a:t>
            </a:r>
            <a:r>
              <a:rPr lang="it-IT" baseline="-25000" dirty="0" err="1" smtClean="0"/>
              <a:t>Mn</a:t>
            </a:r>
            <a:r>
              <a:rPr lang="it-IT" dirty="0" smtClean="0"/>
              <a:t> </a:t>
            </a:r>
            <a:r>
              <a:rPr lang="it-IT" dirty="0" smtClean="0">
                <a:sym typeface="Symbol" panose="05050102010706020507" pitchFamily="18" charset="2"/>
              </a:rPr>
              <a:t>  V(L)</a:t>
            </a:r>
            <a:r>
              <a:rPr lang="it-IT" baseline="-25000" dirty="0" smtClean="0"/>
              <a:t>Mn</a:t>
            </a:r>
            <a:r>
              <a:rPr lang="it-IT" dirty="0" smtClean="0"/>
              <a:t> = </a:t>
            </a:r>
            <a:r>
              <a:rPr lang="it-IT" dirty="0"/>
              <a:t>0.5372 / 372.24   = </a:t>
            </a:r>
            <a:r>
              <a:rPr lang="it-IT" dirty="0" smtClean="0"/>
              <a:t>1.443</a:t>
            </a:r>
            <a:r>
              <a:rPr lang="it-IT" dirty="0">
                <a:sym typeface="Symbol" panose="05050102010706020507" pitchFamily="18" charset="2"/>
              </a:rPr>
              <a:t>  </a:t>
            </a:r>
            <a:r>
              <a:rPr lang="it-IT" dirty="0" smtClean="0"/>
              <a:t>10</a:t>
            </a:r>
            <a:r>
              <a:rPr lang="it-IT" baseline="30000" dirty="0" smtClean="0"/>
              <a:t>-3</a:t>
            </a:r>
            <a:endParaRPr lang="it-IT" baseline="30000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467544" y="3519601"/>
            <a:ext cx="6912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M</a:t>
            </a:r>
            <a:r>
              <a:rPr lang="it-IT" baseline="-25000" dirty="0" err="1" smtClean="0"/>
              <a:t>Mn</a:t>
            </a:r>
            <a:r>
              <a:rPr lang="it-IT" dirty="0" smtClean="0"/>
              <a:t> = </a:t>
            </a:r>
            <a:r>
              <a:rPr lang="it-IT" dirty="0"/>
              <a:t>1.443</a:t>
            </a:r>
            <a:r>
              <a:rPr lang="it-IT" dirty="0">
                <a:sym typeface="Symbol" panose="05050102010706020507" pitchFamily="18" charset="2"/>
              </a:rPr>
              <a:t>  </a:t>
            </a:r>
            <a:r>
              <a:rPr lang="it-IT" dirty="0"/>
              <a:t>10</a:t>
            </a:r>
            <a:r>
              <a:rPr lang="it-IT" baseline="30000" dirty="0"/>
              <a:t>-3</a:t>
            </a:r>
            <a:r>
              <a:rPr lang="it-IT" dirty="0" smtClean="0"/>
              <a:t> </a:t>
            </a:r>
            <a:r>
              <a:rPr lang="it-IT" dirty="0"/>
              <a:t>/ </a:t>
            </a:r>
            <a:r>
              <a:rPr lang="it-IT" dirty="0" smtClean="0"/>
              <a:t>0.0195   </a:t>
            </a:r>
            <a:r>
              <a:rPr lang="it-IT" dirty="0"/>
              <a:t>= </a:t>
            </a:r>
            <a:r>
              <a:rPr lang="it-IT" dirty="0" smtClean="0"/>
              <a:t>0.0740 </a:t>
            </a:r>
            <a:r>
              <a:rPr lang="it-IT" dirty="0" err="1" smtClean="0"/>
              <a:t>mol</a:t>
            </a:r>
            <a:r>
              <a:rPr lang="it-IT" dirty="0" smtClean="0"/>
              <a:t> L</a:t>
            </a:r>
            <a:r>
              <a:rPr lang="it-IT" baseline="30000" dirty="0" smtClean="0"/>
              <a:t>-1</a:t>
            </a:r>
            <a:endParaRPr lang="it-IT" baseline="30000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467544" y="4341189"/>
            <a:ext cx="68407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in </a:t>
            </a:r>
            <a:r>
              <a:rPr lang="it-IT" u="sng" dirty="0" smtClean="0">
                <a:solidFill>
                  <a:srgbClr val="33CC33"/>
                </a:solidFill>
              </a:rPr>
              <a:t>100 ml </a:t>
            </a:r>
            <a:r>
              <a:rPr lang="it-IT" dirty="0" smtClean="0"/>
              <a:t>sono contenute 0.00740 </a:t>
            </a:r>
            <a:r>
              <a:rPr lang="it-IT" dirty="0" err="1" smtClean="0"/>
              <a:t>mol</a:t>
            </a:r>
            <a:r>
              <a:rPr lang="it-IT" dirty="0" smtClean="0"/>
              <a:t> di Mn</a:t>
            </a:r>
          </a:p>
          <a:p>
            <a:r>
              <a:rPr lang="it-IT" dirty="0" smtClean="0"/>
              <a:t>pari a 0.00740 </a:t>
            </a:r>
            <a:r>
              <a:rPr lang="it-IT" dirty="0" smtClean="0">
                <a:sym typeface="Symbol" panose="05050102010706020507" pitchFamily="18" charset="2"/>
              </a:rPr>
              <a:t></a:t>
            </a:r>
            <a:r>
              <a:rPr lang="it-IT" dirty="0" smtClean="0"/>
              <a:t> 54.94 </a:t>
            </a:r>
            <a:r>
              <a:rPr lang="it-IT" dirty="0"/>
              <a:t>= </a:t>
            </a:r>
            <a:r>
              <a:rPr lang="it-IT" dirty="0" smtClean="0"/>
              <a:t>0.407 g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89663E-45A4-4AB3-85D0-EF16F7E80C15}" type="slidenum">
              <a:rPr lang="it-IT" smtClean="0"/>
              <a:pPr>
                <a:defRPr/>
              </a:pPr>
              <a:t>55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0026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10" grpId="0"/>
      <p:bldP spid="12" grpId="0"/>
      <p:bldP spid="13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187624" y="620688"/>
            <a:ext cx="68407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% in peso del Mn nell'acciaio</a:t>
            </a:r>
          </a:p>
          <a:p>
            <a:r>
              <a:rPr lang="it-IT" dirty="0" smtClean="0"/>
              <a:t>= </a:t>
            </a:r>
            <a:r>
              <a:rPr lang="it-IT" dirty="0"/>
              <a:t>(</a:t>
            </a:r>
            <a:r>
              <a:rPr lang="it-IT" dirty="0" smtClean="0"/>
              <a:t>0.407  /</a:t>
            </a:r>
            <a:r>
              <a:rPr lang="it-IT" dirty="0"/>
              <a:t> </a:t>
            </a:r>
            <a:r>
              <a:rPr lang="it-IT" dirty="0" smtClean="0"/>
              <a:t>26.8151) </a:t>
            </a:r>
            <a:r>
              <a:rPr lang="it-IT" dirty="0">
                <a:sym typeface="Symbol" panose="05050102010706020507" pitchFamily="18" charset="2"/>
              </a:rPr>
              <a:t> </a:t>
            </a:r>
            <a:r>
              <a:rPr lang="it-IT" dirty="0" smtClean="0"/>
              <a:t>100 = 1.52 % </a:t>
            </a:r>
            <a:endParaRPr lang="it-IT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89663E-45A4-4AB3-85D0-EF16F7E80C15}" type="slidenum">
              <a:rPr lang="it-IT" smtClean="0"/>
              <a:pPr>
                <a:defRPr/>
              </a:pPr>
              <a:t>56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542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79512" y="260648"/>
            <a:ext cx="842493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Una soluzione di 25.0 ml contenente </a:t>
            </a:r>
            <a:r>
              <a:rPr lang="it-IT" dirty="0" err="1"/>
              <a:t>NaCl</a:t>
            </a:r>
            <a:r>
              <a:rPr lang="it-IT" dirty="0"/>
              <a:t> (</a:t>
            </a:r>
            <a:r>
              <a:rPr lang="it-IT" dirty="0" err="1"/>
              <a:t>pm</a:t>
            </a:r>
            <a:r>
              <a:rPr lang="it-IT" dirty="0"/>
              <a:t> = 58.443) </a:t>
            </a:r>
            <a:r>
              <a:rPr lang="it-IT" dirty="0" smtClean="0"/>
              <a:t>viene messa in una beuta e </a:t>
            </a:r>
            <a:r>
              <a:rPr lang="it-IT" dirty="0"/>
              <a:t>titolata da 100.0 ml di una soluzione preparata sciogliendo 1.000 g di </a:t>
            </a:r>
            <a:r>
              <a:rPr lang="it-IT" dirty="0" err="1"/>
              <a:t>AgNO</a:t>
            </a:r>
            <a:r>
              <a:rPr lang="it-IT" baseline="-25000" dirty="0" err="1"/>
              <a:t>3</a:t>
            </a:r>
            <a:r>
              <a:rPr lang="it-IT" dirty="0"/>
              <a:t> (</a:t>
            </a:r>
            <a:r>
              <a:rPr lang="it-IT" dirty="0" err="1"/>
              <a:t>pm</a:t>
            </a:r>
            <a:r>
              <a:rPr lang="it-IT" dirty="0"/>
              <a:t> = 169.87, standard primario) in un matraccio tarato con V = 200.0 ml. Il precipitato </a:t>
            </a:r>
            <a:r>
              <a:rPr lang="it-IT" dirty="0" err="1"/>
              <a:t>AgCl</a:t>
            </a:r>
            <a:r>
              <a:rPr lang="it-IT" dirty="0"/>
              <a:t> (</a:t>
            </a:r>
            <a:r>
              <a:rPr lang="it-IT" dirty="0" err="1"/>
              <a:t>pm</a:t>
            </a:r>
            <a:r>
              <a:rPr lang="it-IT" dirty="0"/>
              <a:t> = 143.32) che si </a:t>
            </a:r>
            <a:r>
              <a:rPr lang="it-IT" dirty="0" smtClean="0"/>
              <a:t>forma, dopo separazione </a:t>
            </a:r>
            <a:r>
              <a:rPr lang="it-IT" dirty="0"/>
              <a:t>per filtrazione, </a:t>
            </a:r>
            <a:r>
              <a:rPr lang="it-IT" dirty="0" smtClean="0"/>
              <a:t>lavaggio e asciugatura  pesa </a:t>
            </a:r>
            <a:r>
              <a:rPr lang="it-IT" dirty="0"/>
              <a:t>0.3678 g. Determinare i g di </a:t>
            </a:r>
            <a:r>
              <a:rPr lang="it-IT" dirty="0" err="1"/>
              <a:t>NaCl</a:t>
            </a:r>
            <a:r>
              <a:rPr lang="it-IT" dirty="0"/>
              <a:t> presenti nella </a:t>
            </a:r>
            <a:r>
              <a:rPr lang="it-IT" dirty="0" smtClean="0"/>
              <a:t>soluzione e </a:t>
            </a:r>
            <a:r>
              <a:rPr lang="it-IT" dirty="0"/>
              <a:t>la sua M</a:t>
            </a:r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179512" y="2938304"/>
            <a:ext cx="87849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>
                <a:solidFill>
                  <a:srgbClr val="FF0000"/>
                </a:solidFill>
              </a:rPr>
              <a:t>NaCl</a:t>
            </a:r>
            <a:r>
              <a:rPr lang="it-IT" dirty="0">
                <a:solidFill>
                  <a:srgbClr val="FF0000"/>
                </a:solidFill>
              </a:rPr>
              <a:t>     +  </a:t>
            </a:r>
            <a:r>
              <a:rPr lang="it-IT" dirty="0" smtClean="0">
                <a:solidFill>
                  <a:srgbClr val="FF0000"/>
                </a:solidFill>
              </a:rPr>
              <a:t>  </a:t>
            </a:r>
            <a:r>
              <a:rPr lang="it-IT" dirty="0" err="1" smtClean="0">
                <a:solidFill>
                  <a:srgbClr val="FF0000"/>
                </a:solidFill>
              </a:rPr>
              <a:t>AgNO</a:t>
            </a:r>
            <a:r>
              <a:rPr lang="it-IT" baseline="-25000" dirty="0" err="1" smtClean="0">
                <a:solidFill>
                  <a:srgbClr val="FF0000"/>
                </a:solidFill>
              </a:rPr>
              <a:t>3</a:t>
            </a:r>
            <a:r>
              <a:rPr lang="it-IT" dirty="0" smtClean="0">
                <a:solidFill>
                  <a:srgbClr val="FF0000"/>
                </a:solidFill>
              </a:rPr>
              <a:t>   </a:t>
            </a:r>
            <a:r>
              <a:rPr lang="it-IT" dirty="0">
                <a:solidFill>
                  <a:srgbClr val="FF0000"/>
                </a:solidFill>
                <a:sym typeface="Wingdings" panose="05000000000000000000" pitchFamily="2" charset="2"/>
              </a:rPr>
              <a:t></a:t>
            </a:r>
            <a:r>
              <a:rPr lang="it-IT" dirty="0">
                <a:solidFill>
                  <a:srgbClr val="FF0000"/>
                </a:solidFill>
              </a:rPr>
              <a:t>   </a:t>
            </a:r>
            <a:r>
              <a:rPr lang="it-IT" dirty="0" err="1" smtClean="0">
                <a:solidFill>
                  <a:srgbClr val="FF0000"/>
                </a:solidFill>
              </a:rPr>
              <a:t>AgCl</a:t>
            </a:r>
            <a:r>
              <a:rPr lang="it-IT" dirty="0" smtClean="0">
                <a:solidFill>
                  <a:srgbClr val="FF0000"/>
                </a:solidFill>
              </a:rPr>
              <a:t>(s)   </a:t>
            </a:r>
            <a:r>
              <a:rPr lang="it-IT" dirty="0">
                <a:solidFill>
                  <a:srgbClr val="FF0000"/>
                </a:solidFill>
              </a:rPr>
              <a:t>+    </a:t>
            </a:r>
            <a:r>
              <a:rPr lang="it-IT" dirty="0" err="1" smtClean="0">
                <a:solidFill>
                  <a:srgbClr val="FF0000"/>
                </a:solidFill>
              </a:rPr>
              <a:t>NaNO</a:t>
            </a:r>
            <a:r>
              <a:rPr lang="it-IT" baseline="-25000" dirty="0" err="1" smtClean="0">
                <a:solidFill>
                  <a:srgbClr val="FF0000"/>
                </a:solidFill>
              </a:rPr>
              <a:t>3</a:t>
            </a:r>
            <a:r>
              <a:rPr lang="it-IT" dirty="0" smtClean="0">
                <a:solidFill>
                  <a:srgbClr val="FF0000"/>
                </a:solidFill>
              </a:rPr>
              <a:t>  reazione di titolazione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89663E-45A4-4AB3-85D0-EF16F7E80C15}" type="slidenum">
              <a:rPr lang="it-IT" smtClean="0"/>
              <a:pPr>
                <a:defRPr/>
              </a:pPr>
              <a:t>57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5158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95536" y="404664"/>
            <a:ext cx="8496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/>
              <a:t>mol</a:t>
            </a:r>
            <a:r>
              <a:rPr lang="it-IT" dirty="0"/>
              <a:t> di </a:t>
            </a:r>
            <a:r>
              <a:rPr lang="it-IT" dirty="0" err="1"/>
              <a:t>AgNO</a:t>
            </a:r>
            <a:r>
              <a:rPr lang="it-IT" baseline="-25000" dirty="0" err="1"/>
              <a:t>3</a:t>
            </a:r>
            <a:r>
              <a:rPr lang="it-IT" dirty="0"/>
              <a:t> in 200 ml = 1.000 </a:t>
            </a:r>
            <a:r>
              <a:rPr lang="it-IT" dirty="0" smtClean="0"/>
              <a:t>g / </a:t>
            </a:r>
            <a:r>
              <a:rPr lang="it-IT" dirty="0"/>
              <a:t>167.87 </a:t>
            </a:r>
            <a:r>
              <a:rPr lang="it-IT" dirty="0" smtClean="0"/>
              <a:t>g/</a:t>
            </a:r>
            <a:r>
              <a:rPr lang="it-IT" dirty="0" err="1" smtClean="0"/>
              <a:t>mol</a:t>
            </a:r>
            <a:r>
              <a:rPr lang="it-IT" dirty="0" smtClean="0"/>
              <a:t> = 0.005887 </a:t>
            </a:r>
            <a:r>
              <a:rPr lang="it-IT" dirty="0" err="1" smtClean="0"/>
              <a:t>mol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395536" y="1196752"/>
            <a:ext cx="84969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/>
              <a:t>mol</a:t>
            </a:r>
            <a:r>
              <a:rPr lang="it-IT" dirty="0"/>
              <a:t> di </a:t>
            </a:r>
            <a:r>
              <a:rPr lang="it-IT" dirty="0" err="1"/>
              <a:t>AgNO</a:t>
            </a:r>
            <a:r>
              <a:rPr lang="it-IT" baseline="-25000" dirty="0" err="1"/>
              <a:t>3</a:t>
            </a:r>
            <a:r>
              <a:rPr lang="it-IT" dirty="0"/>
              <a:t> usate per titolare (contenute in 100 ml) 0.005887 / 2 = </a:t>
            </a:r>
            <a:r>
              <a:rPr lang="it-IT" dirty="0" smtClean="0"/>
              <a:t>0.002943 </a:t>
            </a:r>
            <a:r>
              <a:rPr lang="it-IT" dirty="0" err="1" smtClean="0"/>
              <a:t>mol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395536" y="2342081"/>
            <a:ext cx="8496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/>
              <a:t>mol</a:t>
            </a:r>
            <a:r>
              <a:rPr lang="it-IT" dirty="0"/>
              <a:t> formate di </a:t>
            </a:r>
            <a:r>
              <a:rPr lang="it-IT" dirty="0" err="1"/>
              <a:t>AgCl</a:t>
            </a:r>
            <a:r>
              <a:rPr lang="it-IT" dirty="0"/>
              <a:t> = </a:t>
            </a:r>
            <a:r>
              <a:rPr lang="it-IT" dirty="0" smtClean="0"/>
              <a:t>0.3678 g </a:t>
            </a:r>
            <a:r>
              <a:rPr lang="it-IT" dirty="0"/>
              <a:t>/ 143.32 </a:t>
            </a:r>
            <a:r>
              <a:rPr lang="it-IT" dirty="0" smtClean="0"/>
              <a:t>g/</a:t>
            </a:r>
            <a:r>
              <a:rPr lang="it-IT" dirty="0" err="1" smtClean="0"/>
              <a:t>mol</a:t>
            </a:r>
            <a:r>
              <a:rPr lang="it-IT" dirty="0" smtClean="0"/>
              <a:t> = 0.002566 </a:t>
            </a:r>
            <a:r>
              <a:rPr lang="it-IT" dirty="0" err="1" smtClean="0"/>
              <a:t>mol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89663E-45A4-4AB3-85D0-EF16F7E80C15}" type="slidenum">
              <a:rPr lang="it-IT" smtClean="0"/>
              <a:pPr>
                <a:defRPr/>
              </a:pPr>
              <a:t>58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3587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79512" y="1412776"/>
            <a:ext cx="87849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dalla stechiometria della reazione si ricava che in </a:t>
            </a:r>
            <a:r>
              <a:rPr lang="it-IT" dirty="0"/>
              <a:t>25 ml di soluzione  ci sono 0.002566 </a:t>
            </a:r>
            <a:r>
              <a:rPr lang="it-IT" dirty="0" err="1"/>
              <a:t>mol</a:t>
            </a:r>
            <a:r>
              <a:rPr lang="it-IT" dirty="0"/>
              <a:t> di </a:t>
            </a:r>
            <a:r>
              <a:rPr lang="it-IT" dirty="0" err="1"/>
              <a:t>NaCl</a:t>
            </a:r>
            <a:r>
              <a:rPr lang="it-IT" dirty="0"/>
              <a:t> 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179512" y="2852936"/>
            <a:ext cx="85689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pari a </a:t>
            </a:r>
            <a:r>
              <a:rPr lang="it-IT" dirty="0" smtClean="0"/>
              <a:t>0.002566 </a:t>
            </a:r>
            <a:r>
              <a:rPr lang="it-IT" dirty="0" err="1" smtClean="0"/>
              <a:t>mol</a:t>
            </a:r>
            <a:r>
              <a:rPr lang="it-IT" dirty="0" smtClean="0"/>
              <a:t> </a:t>
            </a:r>
            <a:r>
              <a:rPr lang="it-IT" dirty="0" smtClean="0">
                <a:sym typeface="Symbol" panose="05050102010706020507" pitchFamily="18" charset="2"/>
              </a:rPr>
              <a:t></a:t>
            </a:r>
            <a:r>
              <a:rPr lang="it-IT" dirty="0" smtClean="0"/>
              <a:t> </a:t>
            </a:r>
            <a:r>
              <a:rPr lang="it-IT" dirty="0"/>
              <a:t>58.443 </a:t>
            </a:r>
            <a:r>
              <a:rPr lang="it-IT" dirty="0" smtClean="0"/>
              <a:t>g/</a:t>
            </a:r>
            <a:r>
              <a:rPr lang="it-IT" dirty="0" err="1" smtClean="0"/>
              <a:t>mol</a:t>
            </a:r>
            <a:r>
              <a:rPr lang="it-IT" dirty="0" smtClean="0"/>
              <a:t> = </a:t>
            </a:r>
            <a:r>
              <a:rPr lang="it-IT" dirty="0"/>
              <a:t>0.1500 g </a:t>
            </a:r>
          </a:p>
          <a:p>
            <a:r>
              <a:rPr lang="it-IT" dirty="0"/>
              <a:t>M = </a:t>
            </a:r>
            <a:r>
              <a:rPr lang="it-IT" dirty="0" err="1"/>
              <a:t>mol</a:t>
            </a:r>
            <a:r>
              <a:rPr lang="it-IT" dirty="0"/>
              <a:t> / V(L) = 0.002566 </a:t>
            </a:r>
            <a:r>
              <a:rPr lang="it-IT" dirty="0" err="1" smtClean="0"/>
              <a:t>mol</a:t>
            </a:r>
            <a:r>
              <a:rPr lang="it-IT" dirty="0" smtClean="0"/>
              <a:t> / </a:t>
            </a:r>
            <a:r>
              <a:rPr lang="it-IT" dirty="0"/>
              <a:t>0.025 </a:t>
            </a:r>
            <a:r>
              <a:rPr lang="it-IT" dirty="0" smtClean="0"/>
              <a:t>l = 0.0103 </a:t>
            </a:r>
            <a:r>
              <a:rPr lang="it-IT" dirty="0" err="1" smtClean="0"/>
              <a:t>mol</a:t>
            </a:r>
            <a:r>
              <a:rPr lang="it-IT" dirty="0" smtClean="0"/>
              <a:t>/l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79512" y="332656"/>
            <a:ext cx="87849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>
                <a:solidFill>
                  <a:srgbClr val="FF0000"/>
                </a:solidFill>
              </a:rPr>
              <a:t>NaCl</a:t>
            </a:r>
            <a:r>
              <a:rPr lang="it-IT" dirty="0">
                <a:solidFill>
                  <a:srgbClr val="FF0000"/>
                </a:solidFill>
              </a:rPr>
              <a:t>     +  </a:t>
            </a:r>
            <a:r>
              <a:rPr lang="it-IT" dirty="0" smtClean="0">
                <a:solidFill>
                  <a:srgbClr val="FF0000"/>
                </a:solidFill>
              </a:rPr>
              <a:t>  </a:t>
            </a:r>
            <a:r>
              <a:rPr lang="it-IT" dirty="0" err="1" smtClean="0">
                <a:solidFill>
                  <a:srgbClr val="FF0000"/>
                </a:solidFill>
              </a:rPr>
              <a:t>AgNO</a:t>
            </a:r>
            <a:r>
              <a:rPr lang="it-IT" baseline="-25000" dirty="0" err="1" smtClean="0">
                <a:solidFill>
                  <a:srgbClr val="FF0000"/>
                </a:solidFill>
              </a:rPr>
              <a:t>3</a:t>
            </a:r>
            <a:r>
              <a:rPr lang="it-IT" dirty="0" smtClean="0">
                <a:solidFill>
                  <a:srgbClr val="FF0000"/>
                </a:solidFill>
              </a:rPr>
              <a:t>   </a:t>
            </a:r>
            <a:r>
              <a:rPr lang="it-IT" dirty="0">
                <a:solidFill>
                  <a:srgbClr val="FF0000"/>
                </a:solidFill>
                <a:sym typeface="Wingdings" panose="05000000000000000000" pitchFamily="2" charset="2"/>
              </a:rPr>
              <a:t></a:t>
            </a:r>
            <a:r>
              <a:rPr lang="it-IT" dirty="0">
                <a:solidFill>
                  <a:srgbClr val="FF0000"/>
                </a:solidFill>
              </a:rPr>
              <a:t>   </a:t>
            </a:r>
            <a:r>
              <a:rPr lang="it-IT" dirty="0" err="1" smtClean="0">
                <a:solidFill>
                  <a:srgbClr val="FF0000"/>
                </a:solidFill>
              </a:rPr>
              <a:t>AgCl</a:t>
            </a:r>
            <a:r>
              <a:rPr lang="it-IT" dirty="0" smtClean="0">
                <a:solidFill>
                  <a:srgbClr val="FF0000"/>
                </a:solidFill>
              </a:rPr>
              <a:t>(s)   </a:t>
            </a:r>
            <a:r>
              <a:rPr lang="it-IT" dirty="0">
                <a:solidFill>
                  <a:srgbClr val="FF0000"/>
                </a:solidFill>
              </a:rPr>
              <a:t>+    </a:t>
            </a:r>
            <a:r>
              <a:rPr lang="it-IT" dirty="0" err="1" smtClean="0">
                <a:solidFill>
                  <a:srgbClr val="FF0000"/>
                </a:solidFill>
              </a:rPr>
              <a:t>NaNO</a:t>
            </a:r>
            <a:r>
              <a:rPr lang="it-IT" baseline="-25000" dirty="0" err="1" smtClean="0">
                <a:solidFill>
                  <a:srgbClr val="FF0000"/>
                </a:solidFill>
              </a:rPr>
              <a:t>3</a:t>
            </a:r>
            <a:r>
              <a:rPr lang="it-IT" dirty="0" smtClean="0">
                <a:solidFill>
                  <a:srgbClr val="FF0000"/>
                </a:solidFill>
              </a:rPr>
              <a:t>  reazione di titolazione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89663E-45A4-4AB3-85D0-EF16F7E80C15}" type="slidenum">
              <a:rPr lang="it-IT" smtClean="0"/>
              <a:pPr>
                <a:defRPr/>
              </a:pPr>
              <a:t>59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8892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115616" y="332656"/>
            <a:ext cx="777609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/>
            <a:r>
              <a:rPr lang="it-IT" altLang="it-IT" dirty="0"/>
              <a:t>La </a:t>
            </a:r>
            <a:r>
              <a:rPr lang="it-IT" altLang="it-IT" dirty="0">
                <a:solidFill>
                  <a:srgbClr val="FF0000"/>
                </a:solidFill>
              </a:rPr>
              <a:t>soluzione standard</a:t>
            </a:r>
            <a:r>
              <a:rPr lang="it-IT" altLang="it-IT" dirty="0"/>
              <a:t> può essere </a:t>
            </a:r>
            <a:r>
              <a:rPr lang="it-IT" altLang="it-IT" dirty="0" smtClean="0"/>
              <a:t>stata</a:t>
            </a:r>
          </a:p>
          <a:p>
            <a:pPr marL="342900" indent="-342900" algn="just" eaLnBrk="1" hangingPunct="1">
              <a:buFontTx/>
              <a:buChar char="-"/>
            </a:pPr>
            <a:r>
              <a:rPr lang="it-IT" altLang="it-IT" dirty="0" smtClean="0"/>
              <a:t>acquistata così com’è (ci si deve fidare) </a:t>
            </a:r>
          </a:p>
          <a:p>
            <a:pPr marL="342900" indent="-342900" algn="just" eaLnBrk="1" hangingPunct="1">
              <a:buFontTx/>
              <a:buChar char="-"/>
            </a:pPr>
            <a:r>
              <a:rPr lang="it-IT" altLang="it-IT" dirty="0" smtClean="0"/>
              <a:t>preparata </a:t>
            </a:r>
            <a:r>
              <a:rPr lang="it-IT" altLang="it-IT" b="1" dirty="0"/>
              <a:t>per pesata</a:t>
            </a:r>
            <a:r>
              <a:rPr lang="it-IT" altLang="it-IT" dirty="0"/>
              <a:t>, </a:t>
            </a:r>
            <a:endParaRPr lang="it-IT" altLang="it-IT" dirty="0" smtClean="0"/>
          </a:p>
          <a:p>
            <a:pPr marL="342900" indent="-342900" algn="just" eaLnBrk="1" hangingPunct="1">
              <a:buFontTx/>
              <a:buChar char="-"/>
            </a:pPr>
            <a:r>
              <a:rPr lang="it-IT" altLang="it-IT" dirty="0"/>
              <a:t>preparata </a:t>
            </a:r>
            <a:r>
              <a:rPr lang="it-IT" altLang="it-IT" b="1" dirty="0" smtClean="0"/>
              <a:t>per </a:t>
            </a:r>
            <a:r>
              <a:rPr lang="it-IT" altLang="it-IT" b="1" dirty="0"/>
              <a:t>diluizione</a:t>
            </a:r>
            <a:r>
              <a:rPr lang="it-IT" altLang="it-IT" dirty="0"/>
              <a:t> </a:t>
            </a:r>
            <a:endParaRPr lang="it-IT" altLang="it-IT" dirty="0" smtClean="0"/>
          </a:p>
          <a:p>
            <a:pPr marL="342900" indent="-342900" algn="just" eaLnBrk="1" hangingPunct="1">
              <a:buFontTx/>
              <a:buChar char="-"/>
            </a:pPr>
            <a:r>
              <a:rPr lang="it-IT" altLang="it-IT" dirty="0" smtClean="0"/>
              <a:t>se </a:t>
            </a:r>
            <a:r>
              <a:rPr lang="it-IT" altLang="it-IT" dirty="0"/>
              <a:t>ne può conoscere la concentrazione per precedente </a:t>
            </a:r>
            <a:r>
              <a:rPr lang="it-IT" altLang="it-IT" dirty="0">
                <a:solidFill>
                  <a:srgbClr val="D60093"/>
                </a:solidFill>
              </a:rPr>
              <a:t>titolazione.</a:t>
            </a:r>
            <a:r>
              <a:rPr lang="it-IT" altLang="it-IT" dirty="0"/>
              <a:t> 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89663E-45A4-4AB3-85D0-EF16F7E80C15}" type="slidenum">
              <a:rPr lang="it-IT" smtClean="0"/>
              <a:pPr>
                <a:defRPr/>
              </a:pPr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591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23528" y="548680"/>
            <a:ext cx="68407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0.6544 g di </a:t>
            </a:r>
            <a:r>
              <a:rPr lang="it-IT" dirty="0" err="1" smtClean="0"/>
              <a:t>NaOH</a:t>
            </a:r>
            <a:r>
              <a:rPr lang="it-IT" dirty="0" smtClean="0"/>
              <a:t> (mm = 40.00 g mol</a:t>
            </a:r>
            <a:r>
              <a:rPr lang="it-IT" baseline="30000" dirty="0" smtClean="0"/>
              <a:t>-1</a:t>
            </a:r>
            <a:r>
              <a:rPr lang="it-IT" dirty="0" smtClean="0"/>
              <a:t>) contenente </a:t>
            </a:r>
            <a:r>
              <a:rPr lang="it-IT" dirty="0"/>
              <a:t>delle </a:t>
            </a:r>
            <a:r>
              <a:rPr lang="it-IT" dirty="0" err="1" smtClean="0"/>
              <a:t>impurezze</a:t>
            </a:r>
            <a:r>
              <a:rPr lang="it-IT" dirty="0" smtClean="0"/>
              <a:t> vengono messi in un matraccio tarato da </a:t>
            </a:r>
            <a:r>
              <a:rPr lang="it-IT" dirty="0"/>
              <a:t>100.0 </a:t>
            </a:r>
            <a:r>
              <a:rPr lang="it-IT" dirty="0" err="1" smtClean="0"/>
              <a:t>mL</a:t>
            </a:r>
            <a:r>
              <a:rPr lang="it-IT" dirty="0" smtClean="0"/>
              <a:t> che viene portato a volume con acqua.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323528" y="3212976"/>
            <a:ext cx="73448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La soluzione di </a:t>
            </a:r>
            <a:r>
              <a:rPr lang="it-IT" dirty="0" err="1" smtClean="0"/>
              <a:t>NaOH</a:t>
            </a:r>
            <a:r>
              <a:rPr lang="it-IT" dirty="0" smtClean="0"/>
              <a:t> viene aggiunta per mezzo di una buretta </a:t>
            </a:r>
            <a:r>
              <a:rPr lang="it-IT" dirty="0"/>
              <a:t>alla soluzione </a:t>
            </a:r>
            <a:r>
              <a:rPr lang="it-IT" dirty="0" smtClean="0"/>
              <a:t>nella beuta e la titolazione avviene con l'aggiunta di 8.3 </a:t>
            </a:r>
            <a:r>
              <a:rPr lang="it-IT" dirty="0" err="1" smtClean="0"/>
              <a:t>mL</a:t>
            </a:r>
            <a:r>
              <a:rPr lang="it-IT" dirty="0"/>
              <a:t>.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323528" y="1844824"/>
            <a:ext cx="72728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In una beuta vengono messi 0.2400 g di uno standard primario acido solido con mm = 250.12 g mol</a:t>
            </a:r>
            <a:r>
              <a:rPr lang="it-IT" baseline="30000" dirty="0" smtClean="0"/>
              <a:t>-1 </a:t>
            </a:r>
            <a:r>
              <a:rPr lang="it-IT" dirty="0" smtClean="0"/>
              <a:t>che vengono sciolti in </a:t>
            </a:r>
            <a:r>
              <a:rPr lang="it-IT" b="1" dirty="0" smtClean="0"/>
              <a:t>circa</a:t>
            </a:r>
            <a:r>
              <a:rPr lang="it-IT" dirty="0" smtClean="0"/>
              <a:t> 200 </a:t>
            </a:r>
            <a:r>
              <a:rPr lang="it-IT" dirty="0" err="1" smtClean="0"/>
              <a:t>mL</a:t>
            </a:r>
            <a:r>
              <a:rPr lang="it-IT" dirty="0" smtClean="0"/>
              <a:t> di acqua.</a:t>
            </a:r>
            <a:endParaRPr lang="it-IT" baseline="30000" dirty="0" smtClean="0"/>
          </a:p>
        </p:txBody>
      </p:sp>
      <p:pic>
        <p:nvPicPr>
          <p:cNvPr id="5" name="Picture 13" descr="Burett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052736"/>
            <a:ext cx="876300" cy="366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4" descr="Beuta titolazione blu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859" y="4546171"/>
            <a:ext cx="905460" cy="13501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16"/>
          <p:cNvSpPr txBox="1">
            <a:spLocks noChangeArrowheads="1"/>
          </p:cNvSpPr>
          <p:nvPr/>
        </p:nvSpPr>
        <p:spPr bwMode="auto">
          <a:xfrm>
            <a:off x="6334457" y="4873218"/>
            <a:ext cx="14176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2000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standard A</a:t>
            </a:r>
          </a:p>
        </p:txBody>
      </p:sp>
      <p:sp>
        <p:nvSpPr>
          <p:cNvPr id="8" name="Text Box 17"/>
          <p:cNvSpPr txBox="1">
            <a:spLocks noChangeArrowheads="1"/>
          </p:cNvSpPr>
          <p:nvPr/>
        </p:nvSpPr>
        <p:spPr bwMode="auto">
          <a:xfrm>
            <a:off x="7452320" y="476672"/>
            <a:ext cx="143348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20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soluz</a:t>
            </a:r>
            <a:r>
              <a:rPr lang="it-IT" altLang="it-IT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B incognita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323528" y="4941168"/>
            <a:ext cx="56886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Determinare le concentrazioni teorica e reale del </a:t>
            </a:r>
            <a:r>
              <a:rPr lang="it-IT" dirty="0" err="1" smtClean="0"/>
              <a:t>NaOH</a:t>
            </a:r>
            <a:r>
              <a:rPr lang="it-IT" dirty="0" smtClean="0"/>
              <a:t> e la % di </a:t>
            </a:r>
            <a:r>
              <a:rPr lang="it-IT" dirty="0" err="1" smtClean="0"/>
              <a:t>impurezze</a:t>
            </a:r>
            <a:r>
              <a:rPr lang="it-IT" dirty="0" smtClean="0"/>
              <a:t> presenti</a:t>
            </a:r>
            <a:endParaRPr lang="it-IT" dirty="0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89663E-45A4-4AB3-85D0-EF16F7E80C15}" type="slidenum">
              <a:rPr lang="it-IT" smtClean="0"/>
              <a:pPr>
                <a:defRPr/>
              </a:pPr>
              <a:t>60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4553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9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539552" y="548680"/>
            <a:ext cx="7200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Concentrazione teorica: </a:t>
            </a:r>
          </a:p>
          <a:p>
            <a:r>
              <a:rPr lang="it-IT" dirty="0" err="1" smtClean="0"/>
              <a:t>mol</a:t>
            </a:r>
            <a:r>
              <a:rPr lang="it-IT" dirty="0" smtClean="0"/>
              <a:t> di </a:t>
            </a:r>
            <a:r>
              <a:rPr lang="it-IT" dirty="0" err="1" smtClean="0"/>
              <a:t>NaOH</a:t>
            </a:r>
            <a:r>
              <a:rPr lang="it-IT" dirty="0" smtClean="0"/>
              <a:t> = g/</a:t>
            </a:r>
            <a:r>
              <a:rPr lang="it-IT" dirty="0" err="1" smtClean="0"/>
              <a:t>pm</a:t>
            </a:r>
            <a:r>
              <a:rPr lang="it-IT" dirty="0" smtClean="0"/>
              <a:t>   = 0.6544 / 40.00 = 0.01636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539552" y="1844824"/>
            <a:ext cx="6912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M = </a:t>
            </a:r>
            <a:r>
              <a:rPr lang="it-IT" dirty="0" err="1" smtClean="0"/>
              <a:t>mol</a:t>
            </a:r>
            <a:r>
              <a:rPr lang="it-IT" dirty="0" smtClean="0"/>
              <a:t>/V(L) = 0.01636 / 0.1000 = </a:t>
            </a:r>
            <a:r>
              <a:rPr lang="it-IT" b="1" dirty="0" smtClean="0">
                <a:solidFill>
                  <a:srgbClr val="FF0000"/>
                </a:solidFill>
              </a:rPr>
              <a:t>0.1636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539552" y="2708920"/>
            <a:ext cx="29482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/>
              <a:t>Concentrazione </a:t>
            </a:r>
            <a:r>
              <a:rPr lang="it-IT" dirty="0" smtClean="0"/>
              <a:t>reale: 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539552" y="3140968"/>
            <a:ext cx="5184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al punto equivalente </a:t>
            </a:r>
            <a:r>
              <a:rPr lang="it-IT" dirty="0" err="1" smtClean="0"/>
              <a:t>molA</a:t>
            </a:r>
            <a:r>
              <a:rPr lang="it-IT" dirty="0" smtClean="0"/>
              <a:t> = </a:t>
            </a:r>
            <a:r>
              <a:rPr lang="it-IT" dirty="0" err="1" smtClean="0"/>
              <a:t>molB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539552" y="4149080"/>
            <a:ext cx="46085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gA</a:t>
            </a:r>
            <a:r>
              <a:rPr lang="it-IT" dirty="0" smtClean="0"/>
              <a:t>/</a:t>
            </a:r>
            <a:r>
              <a:rPr lang="it-IT" dirty="0" err="1" smtClean="0"/>
              <a:t>pm</a:t>
            </a:r>
            <a:r>
              <a:rPr lang="it-IT" dirty="0" smtClean="0"/>
              <a:t> A = MB </a:t>
            </a:r>
            <a:r>
              <a:rPr lang="it-IT" dirty="0" smtClean="0">
                <a:sym typeface="Symbol" panose="05050102010706020507" pitchFamily="18" charset="2"/>
              </a:rPr>
              <a:t> </a:t>
            </a:r>
            <a:r>
              <a:rPr lang="it-IT" dirty="0" smtClean="0"/>
              <a:t>VB(L)</a:t>
            </a:r>
          </a:p>
          <a:p>
            <a:r>
              <a:rPr lang="it-IT" dirty="0" smtClean="0"/>
              <a:t>0.2400 / 250.12 = MB </a:t>
            </a:r>
            <a:r>
              <a:rPr lang="it-IT" dirty="0">
                <a:sym typeface="Symbol" panose="05050102010706020507" pitchFamily="18" charset="2"/>
              </a:rPr>
              <a:t> </a:t>
            </a:r>
            <a:r>
              <a:rPr lang="it-IT" dirty="0" smtClean="0"/>
              <a:t>0.0083 L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539552" y="5373216"/>
            <a:ext cx="4176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MB reale = 0.1156 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89663E-45A4-4AB3-85D0-EF16F7E80C15}" type="slidenum">
              <a:rPr lang="it-IT" smtClean="0"/>
              <a:pPr>
                <a:defRPr/>
              </a:pPr>
              <a:t>61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8191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23528" y="620688"/>
            <a:ext cx="72728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Nel matraccio da 100 </a:t>
            </a:r>
            <a:r>
              <a:rPr lang="it-IT" dirty="0" err="1" smtClean="0"/>
              <a:t>mL</a:t>
            </a:r>
            <a:r>
              <a:rPr lang="it-IT" dirty="0" smtClean="0"/>
              <a:t> sono realmente contenuti: </a:t>
            </a:r>
          </a:p>
          <a:p>
            <a:r>
              <a:rPr lang="it-IT" dirty="0" smtClean="0"/>
              <a:t>0.01156 </a:t>
            </a:r>
            <a:r>
              <a:rPr lang="it-IT" dirty="0" err="1" smtClean="0"/>
              <a:t>mol</a:t>
            </a:r>
            <a:r>
              <a:rPr lang="it-IT" dirty="0" smtClean="0"/>
              <a:t> </a:t>
            </a:r>
            <a:r>
              <a:rPr lang="it-IT" dirty="0"/>
              <a:t>di </a:t>
            </a:r>
            <a:r>
              <a:rPr lang="it-IT" dirty="0" err="1"/>
              <a:t>NaOH</a:t>
            </a:r>
            <a:r>
              <a:rPr lang="it-IT" dirty="0"/>
              <a:t> pari </a:t>
            </a:r>
            <a:r>
              <a:rPr lang="it-IT" dirty="0" smtClean="0"/>
              <a:t>a 0.01156 </a:t>
            </a:r>
            <a:r>
              <a:rPr lang="it-IT" dirty="0">
                <a:sym typeface="Symbol" panose="05050102010706020507" pitchFamily="18" charset="2"/>
              </a:rPr>
              <a:t> </a:t>
            </a:r>
            <a:r>
              <a:rPr lang="it-IT" dirty="0" smtClean="0"/>
              <a:t>40.00 = 0.4624 g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323528" y="2852936"/>
            <a:ext cx="6336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g di </a:t>
            </a:r>
            <a:r>
              <a:rPr lang="it-IT" dirty="0" err="1" smtClean="0"/>
              <a:t>impurezze</a:t>
            </a:r>
            <a:r>
              <a:rPr lang="it-IT" dirty="0" smtClean="0"/>
              <a:t> 0.6544 g  - </a:t>
            </a:r>
            <a:r>
              <a:rPr lang="it-IT" dirty="0"/>
              <a:t>0.4624 </a:t>
            </a:r>
            <a:r>
              <a:rPr lang="it-IT" dirty="0" smtClean="0"/>
              <a:t>g = 0.192 g  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323528" y="2132856"/>
            <a:ext cx="7344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purezza </a:t>
            </a:r>
            <a:r>
              <a:rPr lang="it-IT" dirty="0" err="1" smtClean="0"/>
              <a:t>NaOH</a:t>
            </a:r>
            <a:r>
              <a:rPr lang="it-IT" dirty="0" smtClean="0"/>
              <a:t> = (0.4624 / 0.6544) </a:t>
            </a:r>
            <a:r>
              <a:rPr lang="it-IT" dirty="0" smtClean="0">
                <a:sym typeface="Symbol" panose="05050102010706020507" pitchFamily="18" charset="2"/>
              </a:rPr>
              <a:t> </a:t>
            </a:r>
            <a:r>
              <a:rPr lang="it-IT" dirty="0" smtClean="0"/>
              <a:t>100 = 70% 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323528" y="3717032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pari a (0.192 / 0.6544) </a:t>
            </a:r>
            <a:r>
              <a:rPr lang="it-IT" dirty="0">
                <a:sym typeface="Symbol" panose="05050102010706020507" pitchFamily="18" charset="2"/>
              </a:rPr>
              <a:t> </a:t>
            </a:r>
            <a:r>
              <a:rPr lang="it-IT" dirty="0"/>
              <a:t>100 = </a:t>
            </a:r>
            <a:r>
              <a:rPr lang="it-IT" dirty="0" smtClean="0"/>
              <a:t>30</a:t>
            </a:r>
            <a:r>
              <a:rPr lang="it-IT" dirty="0"/>
              <a:t>%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89663E-45A4-4AB3-85D0-EF16F7E80C15}" type="slidenum">
              <a:rPr lang="it-IT" smtClean="0"/>
              <a:pPr>
                <a:defRPr/>
              </a:pPr>
              <a:t>62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3646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323528" y="260648"/>
            <a:ext cx="73448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/>
              <a:t>Esempio di calcolo della % di acidità dell'aceto per </a:t>
            </a:r>
            <a:r>
              <a:rPr lang="it-IT" b="1" dirty="0" smtClean="0"/>
              <a:t>titolazione </a:t>
            </a:r>
            <a:r>
              <a:rPr lang="it-IT" b="1" dirty="0"/>
              <a:t>con </a:t>
            </a:r>
            <a:r>
              <a:rPr lang="it-IT" b="1" dirty="0" smtClean="0"/>
              <a:t>una soluzione di </a:t>
            </a:r>
            <a:r>
              <a:rPr lang="it-IT" b="1" dirty="0" err="1" smtClean="0"/>
              <a:t>NaOH</a:t>
            </a:r>
            <a:r>
              <a:rPr lang="it-IT" b="1" dirty="0" smtClean="0"/>
              <a:t> </a:t>
            </a:r>
            <a:endParaRPr lang="it-IT" b="1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323528" y="1340768"/>
            <a:ext cx="8077602" cy="175432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it-IT"/>
            </a:defPPr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L'acidità dell'aceto 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viene attribuita alla presenza del solo CH</a:t>
            </a:r>
            <a:r>
              <a:rPr lang="it-IT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COOH 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(mm 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60.0 g mol</a:t>
            </a:r>
            <a:r>
              <a:rPr lang="it-IT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anche se contribuiscono altri acidi, sebbene in quantità trascurabile, come 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tartarico e 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citrico. </a:t>
            </a:r>
            <a:endParaRPr lang="it-I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323528" y="3356992"/>
            <a:ext cx="8049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L'acidità </a:t>
            </a:r>
            <a:r>
              <a:rPr lang="it-IT" dirty="0"/>
              <a:t>si esprime come g di CH</a:t>
            </a:r>
            <a:r>
              <a:rPr lang="it-IT" baseline="-25000" dirty="0"/>
              <a:t>3</a:t>
            </a:r>
            <a:r>
              <a:rPr lang="it-IT" dirty="0"/>
              <a:t>COOH presenti in 100 g di aceto</a:t>
            </a:r>
            <a:r>
              <a:rPr lang="it-IT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851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89663E-45A4-4AB3-85D0-EF16F7E80C15}" type="slidenum">
              <a:rPr lang="it-IT" smtClean="0"/>
              <a:pPr>
                <a:defRPr/>
              </a:pPr>
              <a:t>64</a:t>
            </a:fld>
            <a:endParaRPr lang="it-IT"/>
          </a:p>
        </p:txBody>
      </p:sp>
      <p:sp>
        <p:nvSpPr>
          <p:cNvPr id="3" name="Rettangolo 2"/>
          <p:cNvSpPr/>
          <p:nvPr/>
        </p:nvSpPr>
        <p:spPr>
          <a:xfrm>
            <a:off x="467544" y="1556792"/>
            <a:ext cx="806489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1.0 </a:t>
            </a:r>
            <a:r>
              <a:rPr lang="it-IT" dirty="0" err="1"/>
              <a:t>mL</a:t>
            </a:r>
            <a:r>
              <a:rPr lang="it-IT" dirty="0"/>
              <a:t> di un aceto sono titolati da 7.5 </a:t>
            </a:r>
            <a:r>
              <a:rPr lang="it-IT" dirty="0" err="1"/>
              <a:t>mL</a:t>
            </a:r>
            <a:r>
              <a:rPr lang="it-IT" dirty="0"/>
              <a:t> della soluzione di </a:t>
            </a:r>
            <a:r>
              <a:rPr lang="it-IT" dirty="0" err="1"/>
              <a:t>NaOH</a:t>
            </a:r>
            <a:r>
              <a:rPr lang="it-IT" dirty="0"/>
              <a:t> diventata ora standard secondario.</a:t>
            </a:r>
          </a:p>
          <a:p>
            <a:endParaRPr lang="it-IT" dirty="0"/>
          </a:p>
          <a:p>
            <a:r>
              <a:rPr lang="it-IT" dirty="0">
                <a:solidFill>
                  <a:srgbClr val="0000FF"/>
                </a:solidFill>
              </a:rPr>
              <a:t>Determinare la M della soluzione del </a:t>
            </a:r>
            <a:r>
              <a:rPr lang="it-IT" dirty="0" err="1">
                <a:solidFill>
                  <a:srgbClr val="0000FF"/>
                </a:solidFill>
              </a:rPr>
              <a:t>NaOH</a:t>
            </a:r>
            <a:r>
              <a:rPr lang="it-IT" dirty="0">
                <a:solidFill>
                  <a:srgbClr val="0000FF"/>
                </a:solidFill>
              </a:rPr>
              <a:t> e la % di acidità dell'aceto.</a:t>
            </a:r>
          </a:p>
          <a:p>
            <a:r>
              <a:rPr lang="it-IT" dirty="0">
                <a:solidFill>
                  <a:srgbClr val="0000FF"/>
                </a:solidFill>
              </a:rPr>
              <a:t>La densità dell'aceto è 1.0 g/</a:t>
            </a:r>
            <a:r>
              <a:rPr lang="it-IT" dirty="0" err="1">
                <a:solidFill>
                  <a:srgbClr val="0000FF"/>
                </a:solidFill>
              </a:rPr>
              <a:t>mL</a:t>
            </a:r>
            <a:endParaRPr lang="it-IT" dirty="0">
              <a:solidFill>
                <a:srgbClr val="0000FF"/>
              </a:solidFill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467544" y="188640"/>
            <a:ext cx="801303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8.0 </a:t>
            </a:r>
            <a:r>
              <a:rPr lang="it-IT" dirty="0" err="1"/>
              <a:t>mL</a:t>
            </a:r>
            <a:r>
              <a:rPr lang="it-IT" dirty="0"/>
              <a:t> di una soluzione di </a:t>
            </a:r>
            <a:r>
              <a:rPr lang="it-IT" dirty="0" err="1"/>
              <a:t>NaOH</a:t>
            </a:r>
            <a:r>
              <a:rPr lang="it-IT" dirty="0"/>
              <a:t> sono titolati da 0.2126 g di idrogeno ftalato di potassio (mm = 204.233 g mol</a:t>
            </a:r>
            <a:r>
              <a:rPr lang="it-IT" baseline="30000" dirty="0"/>
              <a:t>-1</a:t>
            </a:r>
            <a:r>
              <a:rPr lang="it-IT" dirty="0"/>
              <a:t>) che è uno standard </a:t>
            </a:r>
            <a:r>
              <a:rPr lang="it-IT" dirty="0" smtClean="0"/>
              <a:t>primario.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12976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755576" y="908720"/>
            <a:ext cx="54726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+mn-lt"/>
                <a:cs typeface="Arial" panose="020B0604020202020204" pitchFamily="34" charset="0"/>
              </a:rPr>
              <a:t>Al punto equivalente        </a:t>
            </a:r>
            <a:r>
              <a:rPr lang="it-IT" dirty="0" err="1">
                <a:latin typeface="+mn-lt"/>
                <a:cs typeface="Arial" panose="020B0604020202020204" pitchFamily="34" charset="0"/>
              </a:rPr>
              <a:t>eq</a:t>
            </a:r>
            <a:r>
              <a:rPr lang="it-IT" baseline="-25000" dirty="0" err="1">
                <a:latin typeface="+mn-lt"/>
                <a:cs typeface="Arial" panose="020B0604020202020204" pitchFamily="34" charset="0"/>
              </a:rPr>
              <a:t>A</a:t>
            </a:r>
            <a:r>
              <a:rPr lang="it-IT" baseline="-25000" dirty="0">
                <a:latin typeface="+mn-lt"/>
                <a:cs typeface="Arial" panose="020B0604020202020204" pitchFamily="34" charset="0"/>
              </a:rPr>
              <a:t> </a:t>
            </a:r>
            <a:r>
              <a:rPr lang="it-IT" dirty="0">
                <a:latin typeface="+mn-lt"/>
                <a:cs typeface="Arial" panose="020B0604020202020204" pitchFamily="34" charset="0"/>
              </a:rPr>
              <a:t>= </a:t>
            </a:r>
            <a:r>
              <a:rPr lang="it-IT" dirty="0" err="1">
                <a:latin typeface="+mn-lt"/>
                <a:cs typeface="Arial" panose="020B0604020202020204" pitchFamily="34" charset="0"/>
              </a:rPr>
              <a:t>eq</a:t>
            </a:r>
            <a:r>
              <a:rPr lang="it-IT" baseline="-25000" dirty="0" err="1">
                <a:latin typeface="+mn-lt"/>
                <a:cs typeface="Arial" panose="020B0604020202020204" pitchFamily="34" charset="0"/>
              </a:rPr>
              <a:t>B</a:t>
            </a:r>
            <a:r>
              <a:rPr lang="it-IT" dirty="0">
                <a:latin typeface="+mn-lt"/>
                <a:cs typeface="Arial" panose="020B0604020202020204" pitchFamily="34" charset="0"/>
              </a:rPr>
              <a:t> </a:t>
            </a:r>
            <a:endParaRPr lang="it-IT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755576" y="1556792"/>
            <a:ext cx="36724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+mn-lt"/>
                <a:cs typeface="Arial" panose="020B0604020202020204" pitchFamily="34" charset="0"/>
              </a:rPr>
              <a:t>g </a:t>
            </a:r>
            <a:r>
              <a:rPr lang="it-IT" dirty="0" err="1">
                <a:latin typeface="+mn-lt"/>
                <a:cs typeface="Arial" panose="020B0604020202020204" pitchFamily="34" charset="0"/>
              </a:rPr>
              <a:t>ftal</a:t>
            </a:r>
            <a:r>
              <a:rPr lang="it-IT" dirty="0">
                <a:latin typeface="+mn-lt"/>
                <a:cs typeface="Arial" panose="020B0604020202020204" pitchFamily="34" charset="0"/>
              </a:rPr>
              <a:t> / mm </a:t>
            </a:r>
            <a:r>
              <a:rPr lang="it-IT" dirty="0" err="1">
                <a:latin typeface="+mn-lt"/>
                <a:cs typeface="Arial" panose="020B0604020202020204" pitchFamily="34" charset="0"/>
              </a:rPr>
              <a:t>ftal</a:t>
            </a:r>
            <a:r>
              <a:rPr lang="it-IT" dirty="0">
                <a:latin typeface="+mn-lt"/>
                <a:cs typeface="Arial" panose="020B0604020202020204" pitchFamily="34" charset="0"/>
              </a:rPr>
              <a:t> = M</a:t>
            </a:r>
            <a:r>
              <a:rPr lang="it-IT" baseline="-25000" dirty="0">
                <a:latin typeface="+mn-lt"/>
                <a:cs typeface="Arial" panose="020B0604020202020204" pitchFamily="34" charset="0"/>
              </a:rPr>
              <a:t>B</a:t>
            </a:r>
            <a:r>
              <a:rPr lang="it-IT" dirty="0">
                <a:latin typeface="+mn-lt"/>
                <a:cs typeface="Arial" panose="020B0604020202020204" pitchFamily="34" charset="0"/>
              </a:rPr>
              <a:t> </a:t>
            </a:r>
            <a:r>
              <a:rPr lang="it-IT" dirty="0">
                <a:latin typeface="+mn-lt"/>
                <a:cs typeface="Arial" panose="020B0604020202020204" pitchFamily="34" charset="0"/>
                <a:sym typeface="Symbol" panose="05050102010706020507" pitchFamily="18" charset="2"/>
              </a:rPr>
              <a:t></a:t>
            </a:r>
            <a:r>
              <a:rPr lang="it-IT" dirty="0">
                <a:latin typeface="+mn-lt"/>
                <a:cs typeface="Arial" panose="020B0604020202020204" pitchFamily="34" charset="0"/>
              </a:rPr>
              <a:t> V</a:t>
            </a:r>
            <a:r>
              <a:rPr lang="it-IT" baseline="-25000" dirty="0">
                <a:latin typeface="+mn-lt"/>
                <a:cs typeface="Arial" panose="020B0604020202020204" pitchFamily="34" charset="0"/>
              </a:rPr>
              <a:t>B</a:t>
            </a:r>
            <a:endParaRPr lang="it-IT" baseline="-25000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755576" y="3284984"/>
            <a:ext cx="6840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+mn-lt"/>
                <a:cs typeface="Arial" panose="020B0604020202020204" pitchFamily="34" charset="0"/>
              </a:rPr>
              <a:t>la soluzione di </a:t>
            </a:r>
            <a:r>
              <a:rPr lang="it-IT" dirty="0" err="1">
                <a:latin typeface="+mn-lt"/>
                <a:cs typeface="Arial" panose="020B0604020202020204" pitchFamily="34" charset="0"/>
              </a:rPr>
              <a:t>NaOH</a:t>
            </a:r>
            <a:r>
              <a:rPr lang="it-IT" dirty="0">
                <a:latin typeface="+mn-lt"/>
                <a:cs typeface="Arial" panose="020B0604020202020204" pitchFamily="34" charset="0"/>
              </a:rPr>
              <a:t> (B) ha concentrazione 0.13 M</a:t>
            </a:r>
            <a:endParaRPr lang="it-IT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755576" y="260648"/>
            <a:ext cx="3744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Titolazione del </a:t>
            </a:r>
            <a:r>
              <a:rPr lang="it-IT" dirty="0" err="1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NaOH</a:t>
            </a:r>
            <a:endParaRPr lang="it-IT" dirty="0">
              <a:solidFill>
                <a:srgbClr val="FF000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755576" y="2348880"/>
            <a:ext cx="59046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+mn-lt"/>
                <a:cs typeface="Arial" panose="020B0604020202020204" pitchFamily="34" charset="0"/>
              </a:rPr>
              <a:t>0.2126 g / 204.233 g mol</a:t>
            </a:r>
            <a:r>
              <a:rPr lang="it-IT" baseline="30000" dirty="0">
                <a:latin typeface="+mn-lt"/>
                <a:cs typeface="Arial" panose="020B0604020202020204" pitchFamily="34" charset="0"/>
              </a:rPr>
              <a:t>-1</a:t>
            </a:r>
            <a:r>
              <a:rPr lang="it-IT" dirty="0">
                <a:latin typeface="+mn-lt"/>
                <a:cs typeface="Arial" panose="020B0604020202020204" pitchFamily="34" charset="0"/>
              </a:rPr>
              <a:t> = M</a:t>
            </a:r>
            <a:r>
              <a:rPr lang="it-IT" baseline="-25000" dirty="0">
                <a:latin typeface="+mn-lt"/>
                <a:cs typeface="Arial" panose="020B0604020202020204" pitchFamily="34" charset="0"/>
              </a:rPr>
              <a:t>B</a:t>
            </a:r>
            <a:r>
              <a:rPr lang="it-IT" dirty="0">
                <a:latin typeface="+mn-lt"/>
                <a:cs typeface="Arial" panose="020B0604020202020204" pitchFamily="34" charset="0"/>
              </a:rPr>
              <a:t> </a:t>
            </a:r>
            <a:r>
              <a:rPr lang="it-IT" dirty="0">
                <a:latin typeface="+mn-lt"/>
                <a:cs typeface="Arial" panose="020B0604020202020204" pitchFamily="34" charset="0"/>
                <a:sym typeface="Symbol" panose="05050102010706020507" pitchFamily="18" charset="2"/>
              </a:rPr>
              <a:t></a:t>
            </a:r>
            <a:r>
              <a:rPr lang="it-IT" dirty="0">
                <a:latin typeface="+mn-lt"/>
                <a:cs typeface="Arial" panose="020B0604020202020204" pitchFamily="34" charset="0"/>
              </a:rPr>
              <a:t> </a:t>
            </a:r>
            <a:r>
              <a:rPr lang="it-IT" dirty="0" smtClean="0">
                <a:latin typeface="+mn-lt"/>
                <a:cs typeface="Arial" panose="020B0604020202020204" pitchFamily="34" charset="0"/>
              </a:rPr>
              <a:t>0.0080 L</a:t>
            </a:r>
            <a:endParaRPr lang="it-IT" dirty="0"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9730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89663E-45A4-4AB3-85D0-EF16F7E80C15}" type="slidenum">
              <a:rPr lang="it-IT" smtClean="0"/>
              <a:pPr>
                <a:defRPr/>
              </a:pPr>
              <a:t>66</a:t>
            </a:fld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1058040" y="188640"/>
            <a:ext cx="3384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00FF"/>
                </a:solidFill>
                <a:latin typeface="+mj-lt"/>
                <a:cs typeface="Arial" panose="020B0604020202020204" pitchFamily="34" charset="0"/>
              </a:rPr>
              <a:t>Titolazione </a:t>
            </a:r>
            <a:r>
              <a:rPr lang="it-IT" dirty="0" smtClean="0">
                <a:solidFill>
                  <a:srgbClr val="0000FF"/>
                </a:solidFill>
                <a:latin typeface="+mj-lt"/>
                <a:cs typeface="Arial" panose="020B0604020202020204" pitchFamily="34" charset="0"/>
              </a:rPr>
              <a:t>dell'aceto</a:t>
            </a:r>
            <a:endParaRPr lang="it-IT" dirty="0">
              <a:solidFill>
                <a:srgbClr val="0000FF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1058040" y="980728"/>
            <a:ext cx="28392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latin typeface="+mj-lt"/>
                <a:cs typeface="Arial" panose="020B0604020202020204" pitchFamily="34" charset="0"/>
              </a:rPr>
              <a:t>Al punto equivalente 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4716016" y="980728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+mj-lt"/>
                <a:cs typeface="Arial" panose="020B0604020202020204" pitchFamily="34" charset="0"/>
              </a:rPr>
              <a:t>M</a:t>
            </a:r>
            <a:r>
              <a:rPr lang="it-IT" baseline="-25000" dirty="0">
                <a:latin typeface="+mj-lt"/>
                <a:cs typeface="Arial" panose="020B0604020202020204" pitchFamily="34" charset="0"/>
              </a:rPr>
              <a:t>A </a:t>
            </a:r>
            <a:r>
              <a:rPr lang="it-IT" dirty="0">
                <a:latin typeface="+mj-lt"/>
                <a:cs typeface="Arial" panose="020B0604020202020204" pitchFamily="34" charset="0"/>
                <a:sym typeface="Symbol" panose="05050102010706020507" pitchFamily="18" charset="2"/>
              </a:rPr>
              <a:t> </a:t>
            </a:r>
            <a:r>
              <a:rPr lang="it-IT" dirty="0">
                <a:latin typeface="+mj-lt"/>
                <a:cs typeface="Arial" panose="020B0604020202020204" pitchFamily="34" charset="0"/>
              </a:rPr>
              <a:t>V</a:t>
            </a:r>
            <a:r>
              <a:rPr lang="it-IT" baseline="-25000" dirty="0">
                <a:latin typeface="+mj-lt"/>
                <a:cs typeface="Arial" panose="020B0604020202020204" pitchFamily="34" charset="0"/>
              </a:rPr>
              <a:t>A </a:t>
            </a:r>
            <a:r>
              <a:rPr lang="it-IT" dirty="0">
                <a:latin typeface="+mj-lt"/>
                <a:cs typeface="Arial" panose="020B0604020202020204" pitchFamily="34" charset="0"/>
              </a:rPr>
              <a:t> = M</a:t>
            </a:r>
            <a:r>
              <a:rPr lang="it-IT" baseline="-25000" dirty="0">
                <a:latin typeface="+mj-lt"/>
                <a:cs typeface="Arial" panose="020B0604020202020204" pitchFamily="34" charset="0"/>
              </a:rPr>
              <a:t>B </a:t>
            </a:r>
            <a:r>
              <a:rPr lang="it-IT" dirty="0">
                <a:latin typeface="+mj-lt"/>
                <a:cs typeface="Arial" panose="020B0604020202020204" pitchFamily="34" charset="0"/>
                <a:sym typeface="Symbol" panose="05050102010706020507" pitchFamily="18" charset="2"/>
              </a:rPr>
              <a:t> </a:t>
            </a:r>
            <a:r>
              <a:rPr lang="it-IT" dirty="0">
                <a:latin typeface="+mj-lt"/>
                <a:cs typeface="Arial" panose="020B0604020202020204" pitchFamily="34" charset="0"/>
              </a:rPr>
              <a:t>V</a:t>
            </a:r>
            <a:r>
              <a:rPr lang="it-IT" baseline="-25000" dirty="0">
                <a:latin typeface="+mj-lt"/>
                <a:cs typeface="Arial" panose="020B0604020202020204" pitchFamily="34" charset="0"/>
              </a:rPr>
              <a:t>B </a:t>
            </a:r>
            <a:endParaRPr lang="it-IT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058040" y="1628800"/>
            <a:ext cx="6768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+mj-lt"/>
                <a:cs typeface="Arial" panose="020B0604020202020204" pitchFamily="34" charset="0"/>
              </a:rPr>
              <a:t>M</a:t>
            </a:r>
            <a:r>
              <a:rPr lang="it-IT" baseline="-25000" dirty="0">
                <a:latin typeface="+mj-lt"/>
                <a:cs typeface="Arial" panose="020B0604020202020204" pitchFamily="34" charset="0"/>
              </a:rPr>
              <a:t>A</a:t>
            </a:r>
            <a:r>
              <a:rPr lang="it-IT" dirty="0">
                <a:latin typeface="+mj-lt"/>
                <a:cs typeface="Arial" panose="020B0604020202020204" pitchFamily="34" charset="0"/>
              </a:rPr>
              <a:t> = 0.13 </a:t>
            </a:r>
            <a:r>
              <a:rPr lang="it-IT" dirty="0" err="1">
                <a:latin typeface="+mj-lt"/>
                <a:cs typeface="Arial" panose="020B0604020202020204" pitchFamily="34" charset="0"/>
              </a:rPr>
              <a:t>mol</a:t>
            </a:r>
            <a:r>
              <a:rPr lang="it-IT" dirty="0">
                <a:latin typeface="+mj-lt"/>
                <a:cs typeface="Arial" panose="020B0604020202020204" pitchFamily="34" charset="0"/>
              </a:rPr>
              <a:t> L</a:t>
            </a:r>
            <a:r>
              <a:rPr lang="it-IT" baseline="30000" dirty="0">
                <a:latin typeface="+mj-lt"/>
                <a:cs typeface="Arial" panose="020B0604020202020204" pitchFamily="34" charset="0"/>
              </a:rPr>
              <a:t>-1</a:t>
            </a:r>
            <a:r>
              <a:rPr lang="it-IT" dirty="0">
                <a:latin typeface="+mj-lt"/>
                <a:cs typeface="Arial" panose="020B0604020202020204" pitchFamily="34" charset="0"/>
              </a:rPr>
              <a:t> </a:t>
            </a:r>
            <a:r>
              <a:rPr lang="it-IT" dirty="0">
                <a:latin typeface="+mj-lt"/>
                <a:cs typeface="Arial" panose="020B0604020202020204" pitchFamily="34" charset="0"/>
                <a:sym typeface="Symbol" panose="05050102010706020507" pitchFamily="18" charset="2"/>
              </a:rPr>
              <a:t></a:t>
            </a:r>
            <a:r>
              <a:rPr lang="it-IT" dirty="0">
                <a:latin typeface="+mj-lt"/>
                <a:cs typeface="Arial" panose="020B0604020202020204" pitchFamily="34" charset="0"/>
              </a:rPr>
              <a:t> 7.5 </a:t>
            </a:r>
            <a:r>
              <a:rPr lang="it-IT" dirty="0" err="1">
                <a:latin typeface="+mj-lt"/>
                <a:cs typeface="Arial" panose="020B0604020202020204" pitchFamily="34" charset="0"/>
              </a:rPr>
              <a:t>mL</a:t>
            </a:r>
            <a:r>
              <a:rPr lang="it-IT" dirty="0">
                <a:latin typeface="+mj-lt"/>
                <a:cs typeface="Arial" panose="020B0604020202020204" pitchFamily="34" charset="0"/>
              </a:rPr>
              <a:t> / 1.0 </a:t>
            </a:r>
            <a:r>
              <a:rPr lang="it-IT" dirty="0" err="1">
                <a:latin typeface="+mj-lt"/>
                <a:cs typeface="Arial" panose="020B0604020202020204" pitchFamily="34" charset="0"/>
              </a:rPr>
              <a:t>mL</a:t>
            </a:r>
            <a:r>
              <a:rPr lang="it-IT" dirty="0">
                <a:latin typeface="+mj-lt"/>
                <a:cs typeface="Arial" panose="020B0604020202020204" pitchFamily="34" charset="0"/>
              </a:rPr>
              <a:t>  = 0.98 </a:t>
            </a:r>
            <a:r>
              <a:rPr lang="it-IT" dirty="0" err="1">
                <a:latin typeface="+mj-lt"/>
                <a:cs typeface="Arial" panose="020B0604020202020204" pitchFamily="34" charset="0"/>
              </a:rPr>
              <a:t>mol</a:t>
            </a:r>
            <a:r>
              <a:rPr lang="it-IT" dirty="0">
                <a:latin typeface="+mj-lt"/>
                <a:cs typeface="Arial" panose="020B0604020202020204" pitchFamily="34" charset="0"/>
              </a:rPr>
              <a:t> L</a:t>
            </a:r>
            <a:r>
              <a:rPr lang="it-IT" baseline="30000" dirty="0">
                <a:latin typeface="+mj-lt"/>
                <a:cs typeface="Arial" panose="020B0604020202020204" pitchFamily="34" charset="0"/>
              </a:rPr>
              <a:t>-1</a:t>
            </a:r>
            <a:r>
              <a:rPr lang="it-IT" dirty="0">
                <a:latin typeface="+mj-lt"/>
                <a:cs typeface="Arial" panose="020B0604020202020204" pitchFamily="34" charset="0"/>
              </a:rPr>
              <a:t> </a:t>
            </a:r>
            <a:endParaRPr lang="it-IT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1058040" y="2132856"/>
            <a:ext cx="67039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+mj-lt"/>
                <a:cs typeface="Arial" panose="020B0604020202020204" pitchFamily="34" charset="0"/>
              </a:rPr>
              <a:t>pari a </a:t>
            </a:r>
            <a:r>
              <a:rPr lang="it-IT" dirty="0">
                <a:latin typeface="+mj-lt"/>
                <a:cs typeface="Arial" panose="020B0604020202020204" pitchFamily="34" charset="0"/>
              </a:rPr>
              <a:t>0.98 </a:t>
            </a:r>
            <a:r>
              <a:rPr lang="it-IT" dirty="0" err="1">
                <a:latin typeface="+mj-lt"/>
                <a:cs typeface="Arial" panose="020B0604020202020204" pitchFamily="34" charset="0"/>
              </a:rPr>
              <a:t>mol</a:t>
            </a:r>
            <a:r>
              <a:rPr lang="it-IT" dirty="0">
                <a:latin typeface="+mj-lt"/>
                <a:cs typeface="Arial" panose="020B0604020202020204" pitchFamily="34" charset="0"/>
              </a:rPr>
              <a:t> </a:t>
            </a:r>
            <a:r>
              <a:rPr lang="it-IT" dirty="0">
                <a:latin typeface="+mj-lt"/>
                <a:cs typeface="Arial" panose="020B0604020202020204" pitchFamily="34" charset="0"/>
              </a:rPr>
              <a:t>L</a:t>
            </a:r>
            <a:r>
              <a:rPr lang="it-IT" baseline="30000" dirty="0">
                <a:latin typeface="+mj-lt"/>
                <a:cs typeface="Arial" panose="020B0604020202020204" pitchFamily="34" charset="0"/>
              </a:rPr>
              <a:t>-1</a:t>
            </a:r>
            <a:r>
              <a:rPr lang="it-IT" dirty="0">
                <a:latin typeface="+mj-lt"/>
                <a:cs typeface="Arial" panose="020B0604020202020204" pitchFamily="34" charset="0"/>
              </a:rPr>
              <a:t> </a:t>
            </a:r>
            <a:r>
              <a:rPr lang="it-IT" dirty="0">
                <a:latin typeface="+mj-lt"/>
                <a:cs typeface="Arial" panose="020B0604020202020204" pitchFamily="34" charset="0"/>
                <a:sym typeface="Symbol" panose="05050102010706020507" pitchFamily="18" charset="2"/>
              </a:rPr>
              <a:t> 60 g mol</a:t>
            </a:r>
            <a:r>
              <a:rPr lang="it-IT" baseline="30000" dirty="0">
                <a:latin typeface="+mj-lt"/>
                <a:cs typeface="Arial" panose="020B0604020202020204" pitchFamily="34" charset="0"/>
                <a:sym typeface="Symbol" panose="05050102010706020507" pitchFamily="18" charset="2"/>
              </a:rPr>
              <a:t>-1</a:t>
            </a:r>
            <a:r>
              <a:rPr lang="it-IT" dirty="0">
                <a:latin typeface="+mj-lt"/>
                <a:cs typeface="Arial" panose="020B0604020202020204" pitchFamily="34" charset="0"/>
                <a:sym typeface="Symbol" panose="05050102010706020507" pitchFamily="18" charset="2"/>
              </a:rPr>
              <a:t> = 59 g L</a:t>
            </a:r>
            <a:r>
              <a:rPr lang="it-IT" baseline="30000" dirty="0">
                <a:latin typeface="+mj-lt"/>
                <a:cs typeface="Arial" panose="020B0604020202020204" pitchFamily="34" charset="0"/>
                <a:sym typeface="Symbol" panose="05050102010706020507" pitchFamily="18" charset="2"/>
              </a:rPr>
              <a:t>-1</a:t>
            </a:r>
            <a:r>
              <a:rPr lang="it-IT" dirty="0">
                <a:latin typeface="+mj-lt"/>
                <a:cs typeface="Arial" panose="020B0604020202020204" pitchFamily="34" charset="0"/>
              </a:rPr>
              <a:t>  </a:t>
            </a:r>
            <a:endParaRPr lang="it-IT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1058040" y="2636912"/>
            <a:ext cx="61999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+mj-lt"/>
                <a:cs typeface="Arial" panose="020B0604020202020204" pitchFamily="34" charset="0"/>
              </a:rPr>
              <a:t>d = m/V  quindi 1 L di aceto pesa 1 kg </a:t>
            </a:r>
            <a:endParaRPr lang="it-IT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1058040" y="3284984"/>
            <a:ext cx="75680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+mj-lt"/>
                <a:cs typeface="Arial" panose="020B0604020202020204" pitchFamily="34" charset="0"/>
                <a:sym typeface="Symbol" panose="05050102010706020507" pitchFamily="18" charset="2"/>
              </a:rPr>
              <a:t>59 g </a:t>
            </a:r>
            <a:r>
              <a:rPr lang="it-IT" dirty="0" err="1">
                <a:latin typeface="+mj-lt"/>
                <a:cs typeface="Arial" panose="020B0604020202020204" pitchFamily="34" charset="0"/>
                <a:sym typeface="Symbol" panose="05050102010706020507" pitchFamily="18" charset="2"/>
              </a:rPr>
              <a:t>a.acetico</a:t>
            </a:r>
            <a:r>
              <a:rPr lang="it-IT" dirty="0">
                <a:latin typeface="+mj-lt"/>
                <a:cs typeface="Arial" panose="020B0604020202020204" pitchFamily="34" charset="0"/>
                <a:sym typeface="Symbol" panose="05050102010706020507" pitchFamily="18" charset="2"/>
              </a:rPr>
              <a:t> : 1000 g aceto = x g </a:t>
            </a:r>
            <a:r>
              <a:rPr lang="it-IT" dirty="0" err="1">
                <a:latin typeface="+mj-lt"/>
                <a:cs typeface="Arial" panose="020B0604020202020204" pitchFamily="34" charset="0"/>
                <a:sym typeface="Symbol" panose="05050102010706020507" pitchFamily="18" charset="2"/>
              </a:rPr>
              <a:t>a.acetico</a:t>
            </a:r>
            <a:r>
              <a:rPr lang="it-IT" dirty="0">
                <a:latin typeface="+mj-lt"/>
                <a:cs typeface="Arial" panose="020B0604020202020204" pitchFamily="34" charset="0"/>
                <a:sym typeface="Symbol" panose="05050102010706020507" pitchFamily="18" charset="2"/>
              </a:rPr>
              <a:t> : 100 g aceto</a:t>
            </a:r>
            <a:endParaRPr lang="it-IT" dirty="0">
              <a:latin typeface="+mj-lt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1058040" y="4062245"/>
            <a:ext cx="27290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>
                <a:latin typeface="+mj-lt"/>
              </a:rPr>
              <a:t>acidità = 5.9 %</a:t>
            </a:r>
          </a:p>
        </p:txBody>
      </p:sp>
    </p:spTree>
    <p:extLst>
      <p:ext uri="{BB962C8B-B14F-4D97-AF65-F5344CB8AC3E}">
        <p14:creationId xmlns:p14="http://schemas.microsoft.com/office/powerpoint/2010/main" val="1044384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481514" y="1871291"/>
            <a:ext cx="7086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just" eaLnBrk="1" hangingPunct="1"/>
            <a:r>
              <a:rPr lang="it-IT" altLang="it-IT" b="1"/>
              <a:t>- </a:t>
            </a:r>
            <a:r>
              <a:rPr lang="it-IT" altLang="it-IT" b="1">
                <a:solidFill>
                  <a:srgbClr val="FF3300"/>
                </a:solidFill>
              </a:rPr>
              <a:t>Normalità</a:t>
            </a:r>
            <a:r>
              <a:rPr lang="it-IT" altLang="it-IT"/>
              <a:t> </a:t>
            </a:r>
            <a:r>
              <a:rPr lang="it-IT" altLang="it-IT" b="1">
                <a:solidFill>
                  <a:srgbClr val="FF3300"/>
                </a:solidFill>
              </a:rPr>
              <a:t>(N)</a:t>
            </a:r>
            <a:r>
              <a:rPr lang="it-IT" altLang="it-IT"/>
              <a:t> di una soluzione: n° equivalenti di soluto contenuti in un litro di soluzione.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481514" y="2879354"/>
            <a:ext cx="7056437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dirty="0"/>
              <a:t>per solido:  	n° di equivalenti = g / me</a:t>
            </a:r>
          </a:p>
          <a:p>
            <a:pPr eaLnBrk="1" hangingPunct="1"/>
            <a:r>
              <a:rPr lang="it-IT" altLang="it-IT" dirty="0"/>
              <a:t>per soluzione:	n° equivalenti = N </a:t>
            </a:r>
            <a:r>
              <a:rPr lang="it-IT" altLang="it-IT" dirty="0">
                <a:sym typeface="Symbol" pitchFamily="18" charset="2"/>
              </a:rPr>
              <a:t></a:t>
            </a:r>
            <a:r>
              <a:rPr lang="it-IT" altLang="it-IT" dirty="0"/>
              <a:t> </a:t>
            </a:r>
            <a:r>
              <a:rPr lang="it-IT" altLang="it-IT" dirty="0" smtClean="0"/>
              <a:t>V(L)</a:t>
            </a:r>
            <a:endParaRPr lang="it-IT" altLang="it-IT" dirty="0"/>
          </a:p>
        </p:txBody>
      </p:sp>
      <p:sp>
        <p:nvSpPr>
          <p:cNvPr id="7175" name="Text Box 8"/>
          <p:cNvSpPr txBox="1">
            <a:spLocks noChangeArrowheads="1"/>
          </p:cNvSpPr>
          <p:nvPr/>
        </p:nvSpPr>
        <p:spPr bwMode="auto">
          <a:xfrm>
            <a:off x="536572" y="404664"/>
            <a:ext cx="7848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dirty="0"/>
              <a:t>Nelle titolazioni si esprime la concentrazione in </a:t>
            </a:r>
            <a:r>
              <a:rPr lang="it-IT" altLang="it-IT" b="1" dirty="0"/>
              <a:t>normalità</a:t>
            </a:r>
            <a:r>
              <a:rPr lang="it-IT" altLang="it-IT" dirty="0"/>
              <a:t> </a:t>
            </a:r>
          </a:p>
        </p:txBody>
      </p:sp>
      <p:sp>
        <p:nvSpPr>
          <p:cNvPr id="2" name="Rettangolo arrotondato 1"/>
          <p:cNvSpPr/>
          <p:nvPr/>
        </p:nvSpPr>
        <p:spPr bwMode="auto">
          <a:xfrm>
            <a:off x="379011" y="2879354"/>
            <a:ext cx="5256584" cy="1004887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552951" y="1048409"/>
            <a:ext cx="5603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u="sng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Riassunto sul concetto di normalità</a:t>
            </a:r>
            <a:endParaRPr lang="it-IT" b="1" u="sng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89663E-45A4-4AB3-85D0-EF16F7E80C15}" type="slidenum">
              <a:rPr lang="it-IT" smtClean="0"/>
              <a:pPr>
                <a:defRPr/>
              </a:pPr>
              <a:t>7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autoUpdateAnimBg="0"/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1722175" y="836712"/>
            <a:ext cx="7056437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dirty="0"/>
              <a:t>per solido:  	n° di </a:t>
            </a:r>
            <a:r>
              <a:rPr lang="it-IT" altLang="it-IT" dirty="0" smtClean="0"/>
              <a:t>moli </a:t>
            </a:r>
            <a:r>
              <a:rPr lang="it-IT" altLang="it-IT" dirty="0"/>
              <a:t>= g / </a:t>
            </a:r>
            <a:r>
              <a:rPr lang="it-IT" altLang="it-IT" dirty="0" smtClean="0"/>
              <a:t>mm</a:t>
            </a:r>
            <a:endParaRPr lang="it-IT" altLang="it-IT" dirty="0"/>
          </a:p>
          <a:p>
            <a:pPr eaLnBrk="1" hangingPunct="1"/>
            <a:r>
              <a:rPr lang="it-IT" altLang="it-IT" dirty="0"/>
              <a:t>per soluzione:	n° </a:t>
            </a:r>
            <a:r>
              <a:rPr lang="it-IT" altLang="it-IT" dirty="0" smtClean="0"/>
              <a:t>di moli </a:t>
            </a:r>
            <a:r>
              <a:rPr lang="it-IT" altLang="it-IT" dirty="0"/>
              <a:t>= </a:t>
            </a:r>
            <a:r>
              <a:rPr lang="it-IT" altLang="it-IT" dirty="0" smtClean="0"/>
              <a:t>M </a:t>
            </a:r>
            <a:r>
              <a:rPr lang="it-IT" altLang="it-IT" dirty="0">
                <a:sym typeface="Symbol" pitchFamily="18" charset="2"/>
              </a:rPr>
              <a:t></a:t>
            </a:r>
            <a:r>
              <a:rPr lang="it-IT" altLang="it-IT" dirty="0"/>
              <a:t> </a:t>
            </a:r>
            <a:r>
              <a:rPr lang="it-IT" altLang="it-IT" dirty="0" smtClean="0"/>
              <a:t>V(L)</a:t>
            </a:r>
            <a:endParaRPr lang="it-IT" altLang="it-IT" dirty="0"/>
          </a:p>
        </p:txBody>
      </p:sp>
      <p:sp>
        <p:nvSpPr>
          <p:cNvPr id="3" name="Rettangolo arrotondato 2"/>
          <p:cNvSpPr/>
          <p:nvPr/>
        </p:nvSpPr>
        <p:spPr bwMode="auto">
          <a:xfrm>
            <a:off x="1619672" y="836712"/>
            <a:ext cx="5256584" cy="1004887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619672" y="260648"/>
            <a:ext cx="62092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si osservi l’analogia tra normalità e molarità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89663E-45A4-4AB3-85D0-EF16F7E80C15}" type="slidenum">
              <a:rPr lang="it-IT" smtClean="0"/>
              <a:pPr>
                <a:defRPr/>
              </a:pPr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7110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1361564" y="1426568"/>
            <a:ext cx="4530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it-IT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me per acidi</a:t>
            </a:r>
            <a:r>
              <a:rPr lang="it-IT" b="1">
                <a:solidFill>
                  <a:srgbClr val="FF3300"/>
                </a:solidFill>
              </a:rPr>
              <a:t> = 	mm / n° H</a:t>
            </a:r>
            <a:r>
              <a:rPr lang="it-IT" b="1" baseline="30000">
                <a:solidFill>
                  <a:srgbClr val="FF3300"/>
                </a:solidFill>
              </a:rPr>
              <a:t>+</a:t>
            </a: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1361564" y="1959968"/>
            <a:ext cx="472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b="1" dirty="0">
                <a:solidFill>
                  <a:schemeClr val="accent2"/>
                </a:solidFill>
              </a:rPr>
              <a:t>me per basi = 	</a:t>
            </a:r>
            <a:r>
              <a:rPr lang="it-IT" altLang="it-IT" b="1" dirty="0" smtClean="0">
                <a:solidFill>
                  <a:schemeClr val="accent2"/>
                </a:solidFill>
              </a:rPr>
              <a:t>	mm </a:t>
            </a:r>
            <a:r>
              <a:rPr lang="it-IT" altLang="it-IT" b="1" dirty="0">
                <a:solidFill>
                  <a:schemeClr val="accent2"/>
                </a:solidFill>
              </a:rPr>
              <a:t>/ n° OH</a:t>
            </a:r>
            <a:r>
              <a:rPr lang="it-IT" altLang="it-IT" sz="3200" b="1" baseline="30000" dirty="0">
                <a:solidFill>
                  <a:schemeClr val="accent2"/>
                </a:solidFill>
              </a:rPr>
              <a:t>-</a:t>
            </a: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1361564" y="2493368"/>
            <a:ext cx="647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b="1"/>
              <a:t>me per redox = 	mm / n° elettroni scambiati</a:t>
            </a:r>
          </a:p>
        </p:txBody>
      </p:sp>
      <p:sp>
        <p:nvSpPr>
          <p:cNvPr id="5" name="Rettangolo arrotondato 4"/>
          <p:cNvSpPr/>
          <p:nvPr/>
        </p:nvSpPr>
        <p:spPr bwMode="auto">
          <a:xfrm>
            <a:off x="1187624" y="1196752"/>
            <a:ext cx="6798478" cy="2016224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89663E-45A4-4AB3-85D0-EF16F7E80C15}" type="slidenum">
              <a:rPr lang="it-IT" smtClean="0"/>
              <a:pPr>
                <a:defRPr/>
              </a:pPr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8807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autoUpdateAnimBg="0"/>
      <p:bldP spid="5" grpId="0" animBg="1"/>
    </p:bldLst>
  </p:timing>
</p:sld>
</file>

<file path=ppt/theme/theme1.xml><?xml version="1.0" encoding="utf-8"?>
<a:theme xmlns:a="http://schemas.openxmlformats.org/drawingml/2006/main" name="Struttura predefinita">
  <a:themeElements>
    <a:clrScheme name="Struttura predefinit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spDef>
    <a:ln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3115</TotalTime>
  <Words>3373</Words>
  <Application>Microsoft Office PowerPoint</Application>
  <PresentationFormat>Presentazione su schermo (4:3)</PresentationFormat>
  <Paragraphs>365</Paragraphs>
  <Slides>66</Slides>
  <Notes>6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66</vt:i4>
      </vt:variant>
    </vt:vector>
  </HeadingPairs>
  <TitlesOfParts>
    <vt:vector size="73" baseType="lpstr">
      <vt:lpstr>Arial</vt:lpstr>
      <vt:lpstr>Calibri</vt:lpstr>
      <vt:lpstr>Symbol</vt:lpstr>
      <vt:lpstr>Times New Roman</vt:lpstr>
      <vt:lpstr>Wingdings</vt:lpstr>
      <vt:lpstr>Struttura predefinita</vt:lpstr>
      <vt:lpstr>CorelPhotoPaint.Image.7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UTS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Claudio Tavagnacco</dc:creator>
  <cp:lastModifiedBy>Claudio Tavagnacco</cp:lastModifiedBy>
  <cp:revision>1574</cp:revision>
  <dcterms:created xsi:type="dcterms:W3CDTF">2003-02-18T17:00:38Z</dcterms:created>
  <dcterms:modified xsi:type="dcterms:W3CDTF">2020-11-23T22:42:32Z</dcterms:modified>
</cp:coreProperties>
</file>