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2" r:id="rId16"/>
    <p:sldId id="271" r:id="rId17"/>
    <p:sldId id="273" r:id="rId18"/>
    <p:sldId id="274" r:id="rId19"/>
    <p:sldId id="276" r:id="rId20"/>
    <p:sldId id="275" r:id="rId21"/>
    <p:sldId id="277" r:id="rId22"/>
    <p:sldId id="279" r:id="rId23"/>
    <p:sldId id="278"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8" r:id="rId42"/>
    <p:sldId id="299" r:id="rId43"/>
    <p:sldId id="297" r:id="rId44"/>
    <p:sldId id="300" r:id="rId45"/>
    <p:sldId id="322" r:id="rId46"/>
    <p:sldId id="323" r:id="rId47"/>
    <p:sldId id="325" r:id="rId48"/>
    <p:sldId id="301" r:id="rId49"/>
    <p:sldId id="302" r:id="rId50"/>
    <p:sldId id="319" r:id="rId51"/>
    <p:sldId id="303" r:id="rId52"/>
    <p:sldId id="304" r:id="rId53"/>
    <p:sldId id="326" r:id="rId54"/>
    <p:sldId id="327" r:id="rId55"/>
    <p:sldId id="305" r:id="rId56"/>
    <p:sldId id="306" r:id="rId57"/>
    <p:sldId id="307" r:id="rId58"/>
    <p:sldId id="308" r:id="rId59"/>
    <p:sldId id="309" r:id="rId60"/>
    <p:sldId id="310" r:id="rId61"/>
    <p:sldId id="311" r:id="rId62"/>
    <p:sldId id="316" r:id="rId63"/>
    <p:sldId id="317" r:id="rId64"/>
    <p:sldId id="318" r:id="rId65"/>
    <p:sldId id="335" r:id="rId66"/>
    <p:sldId id="336" r:id="rId67"/>
    <p:sldId id="337" r:id="rId68"/>
    <p:sldId id="328" r:id="rId69"/>
    <p:sldId id="329" r:id="rId70"/>
    <p:sldId id="330" r:id="rId71"/>
    <p:sldId id="331" r:id="rId72"/>
    <p:sldId id="332" r:id="rId73"/>
    <p:sldId id="333" r:id="rId74"/>
    <p:sldId id="334" r:id="rId75"/>
    <p:sldId id="338" r:id="rId76"/>
    <p:sldId id="339" r:id="rId77"/>
    <p:sldId id="340" r:id="rId78"/>
    <p:sldId id="341" r:id="rId79"/>
    <p:sldId id="342" r:id="rId80"/>
    <p:sldId id="343" r:id="rId81"/>
    <p:sldId id="344" r:id="rId82"/>
    <p:sldId id="345" r:id="rId83"/>
    <p:sldId id="346" r:id="rId84"/>
    <p:sldId id="347" r:id="rId85"/>
    <p:sldId id="348" r:id="rId86"/>
    <p:sldId id="349" r:id="rId87"/>
    <p:sldId id="350" r:id="rId88"/>
    <p:sldId id="356" r:id="rId89"/>
    <p:sldId id="357" r:id="rId90"/>
    <p:sldId id="358" r:id="rId91"/>
    <p:sldId id="359" r:id="rId92"/>
    <p:sldId id="351" r:id="rId93"/>
    <p:sldId id="355" r:id="rId94"/>
    <p:sldId id="352" r:id="rId95"/>
    <p:sldId id="353" r:id="rId96"/>
    <p:sldId id="360" r:id="rId97"/>
    <p:sldId id="361" r:id="rId98"/>
    <p:sldId id="362" r:id="rId99"/>
    <p:sldId id="363" r:id="rId100"/>
    <p:sldId id="313" r:id="rId101"/>
    <p:sldId id="314" r:id="rId102"/>
    <p:sldId id="312" r:id="rId103"/>
    <p:sldId id="320" r:id="rId104"/>
    <p:sldId id="315" r:id="rId105"/>
    <p:sldId id="321" r:id="rId106"/>
    <p:sldId id="364" r:id="rId107"/>
    <p:sldId id="365" r:id="rId108"/>
    <p:sldId id="366" r:id="rId109"/>
    <p:sldId id="367" r:id="rId110"/>
    <p:sldId id="368" r:id="rId111"/>
    <p:sldId id="369" r:id="rId112"/>
    <p:sldId id="370" r:id="rId113"/>
    <p:sldId id="371" r:id="rId114"/>
    <p:sldId id="372" r:id="rId115"/>
    <p:sldId id="373" r:id="rId116"/>
    <p:sldId id="374" r:id="rId117"/>
    <p:sldId id="375" r:id="rId118"/>
    <p:sldId id="376" r:id="rId119"/>
    <p:sldId id="377" r:id="rId120"/>
    <p:sldId id="378" r:id="rId121"/>
    <p:sldId id="379" r:id="rId122"/>
    <p:sldId id="380" r:id="rId123"/>
    <p:sldId id="381" r:id="rId124"/>
    <p:sldId id="382" r:id="rId125"/>
    <p:sldId id="383" r:id="rId126"/>
    <p:sldId id="384" r:id="rId127"/>
    <p:sldId id="385" r:id="rId128"/>
    <p:sldId id="386" r:id="rId129"/>
    <p:sldId id="387" r:id="rId130"/>
    <p:sldId id="388" r:id="rId131"/>
    <p:sldId id="389" r:id="rId132"/>
    <p:sldId id="390" r:id="rId133"/>
    <p:sldId id="391" r:id="rId134"/>
    <p:sldId id="392" r:id="rId135"/>
    <p:sldId id="393" r:id="rId136"/>
    <p:sldId id="394" r:id="rId137"/>
    <p:sldId id="395" r:id="rId1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0" y="-1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presProps" Target="pres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tableStyles" Target="tableStyle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12/2/2020</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12/2/2020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t-IT" dirty="0" smtClean="0"/>
              <a:t>Storia economica e sociale del medioevo</a:t>
            </a:r>
            <a:endParaRPr lang="it-IT" dirty="0"/>
          </a:p>
        </p:txBody>
      </p:sp>
      <p:sp>
        <p:nvSpPr>
          <p:cNvPr id="3" name="Subtitle 2"/>
          <p:cNvSpPr>
            <a:spLocks noGrp="1"/>
          </p:cNvSpPr>
          <p:nvPr>
            <p:ph type="subTitle" idx="1"/>
          </p:nvPr>
        </p:nvSpPr>
        <p:spPr/>
        <p:txBody>
          <a:bodyPr/>
          <a:lstStyle/>
          <a:p>
            <a:endParaRPr lang="it-IT"/>
          </a:p>
        </p:txBody>
      </p:sp>
    </p:spTree>
    <p:extLst>
      <p:ext uri="{BB962C8B-B14F-4D97-AF65-F5344CB8AC3E}">
        <p14:creationId xmlns:p14="http://schemas.microsoft.com/office/powerpoint/2010/main" val="16221112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352811" y="751344"/>
            <a:ext cx="8154444" cy="4247317"/>
          </a:xfrm>
          <a:prstGeom prst="rect">
            <a:avLst/>
          </a:prstGeom>
        </p:spPr>
        <p:txBody>
          <a:bodyPr wrap="square">
            <a:spAutoFit/>
          </a:bodyPr>
          <a:lstStyle/>
          <a:p>
            <a:r>
              <a:rPr lang="it-IT" dirty="0"/>
              <a:t>1. Se un uomo trama o si consiglia [con qualcuno] contro la vita del re, la sua vita sia messa in pericolo e i suoi beni siano confiscati.</a:t>
            </a:r>
          </a:p>
          <a:p>
            <a:endParaRPr lang="it-IT" dirty="0"/>
          </a:p>
          <a:p>
            <a:r>
              <a:rPr lang="it-IT" dirty="0"/>
              <a:t>2. Se qualcuno si consiglia con il re per la morte di un altro, o ha ucciso un uomo su suo ordine, non sia [ritenuto] colpevole di nulla e né lui né i suoi eredi subiscano mai querela o molestie da parte di quell’altro o dei suoi eredi: infatti, dal momento che crediamo che il cuore del re sia nella mano di Dio, non è possibile che un uomo possa scagionare colui che il re ha ordinato di uccidere.</a:t>
            </a:r>
          </a:p>
          <a:p>
            <a:endParaRPr lang="it-IT" dirty="0"/>
          </a:p>
          <a:p>
            <a:r>
              <a:rPr lang="it-IT" dirty="0"/>
              <a:t>3. Se qualcuno tenta di fuggire al di fuori della provincia, corra pericolo di morte e i suoi beni siano confiscati.</a:t>
            </a:r>
          </a:p>
          <a:p>
            <a:endParaRPr lang="it-IT" dirty="0"/>
          </a:p>
          <a:p>
            <a:r>
              <a:rPr lang="it-IT" dirty="0"/>
              <a:t>4. Se qualcuno invita o fa entrare nella provincia un nemico, la sua vita sia messa in pericolo e i suoi beni siano confiscati.</a:t>
            </a:r>
          </a:p>
        </p:txBody>
      </p:sp>
    </p:spTree>
    <p:extLst>
      <p:ext uri="{BB962C8B-B14F-4D97-AF65-F5344CB8AC3E}">
        <p14:creationId xmlns:p14="http://schemas.microsoft.com/office/powerpoint/2010/main" val="1391973534"/>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07067" y="175364"/>
            <a:ext cx="7766936" cy="901874"/>
          </a:xfrm>
        </p:spPr>
        <p:txBody>
          <a:bodyPr/>
          <a:lstStyle/>
          <a:p>
            <a:pPr algn="just"/>
            <a:r>
              <a:rPr lang="it-IT" sz="2000" dirty="0"/>
              <a:t>Fonte: Volgarizzamento dell'«</a:t>
            </a:r>
            <a:r>
              <a:rPr lang="it-IT" sz="2000" dirty="0" err="1"/>
              <a:t>Oculus</a:t>
            </a:r>
            <a:r>
              <a:rPr lang="it-IT" sz="2000" dirty="0"/>
              <a:t> </a:t>
            </a:r>
            <a:r>
              <a:rPr lang="it-IT" sz="2000" dirty="0" err="1"/>
              <a:t>pastoralis</a:t>
            </a:r>
            <a:r>
              <a:rPr lang="it-IT" sz="2000" dirty="0"/>
              <a:t>», in D. FRANCESCHI, L' «</a:t>
            </a:r>
            <a:r>
              <a:rPr lang="it-IT" sz="2000" dirty="0" err="1"/>
              <a:t>Oculus</a:t>
            </a:r>
            <a:r>
              <a:rPr lang="it-IT" sz="2000" dirty="0"/>
              <a:t> </a:t>
            </a:r>
            <a:r>
              <a:rPr lang="it-IT" sz="1800" dirty="0" err="1"/>
              <a:t>pastoralis</a:t>
            </a:r>
            <a:r>
              <a:rPr lang="it-IT" sz="1800" dirty="0"/>
              <a:t>» e la sua fortuna, in «Atti dell'Accademia delle scienze di Torino», XCIX, 1964-65, pp. 259-60</a:t>
            </a:r>
          </a:p>
        </p:txBody>
      </p:sp>
      <p:sp>
        <p:nvSpPr>
          <p:cNvPr id="3" name="Sottotitolo 2"/>
          <p:cNvSpPr>
            <a:spLocks noGrp="1"/>
          </p:cNvSpPr>
          <p:nvPr>
            <p:ph type="subTitle" idx="1"/>
          </p:nvPr>
        </p:nvSpPr>
        <p:spPr>
          <a:xfrm>
            <a:off x="1507067" y="1440493"/>
            <a:ext cx="8150500" cy="4572000"/>
          </a:xfrm>
        </p:spPr>
        <p:txBody>
          <a:bodyPr>
            <a:noAutofit/>
          </a:bodyPr>
          <a:lstStyle/>
          <a:p>
            <a:r>
              <a:rPr lang="it-IT" dirty="0" smtClean="0">
                <a:solidFill>
                  <a:schemeClr val="tx1"/>
                </a:solidFill>
              </a:rPr>
              <a:t>De </a:t>
            </a:r>
            <a:r>
              <a:rPr lang="it-IT" dirty="0" err="1">
                <a:solidFill>
                  <a:schemeClr val="tx1"/>
                </a:solidFill>
              </a:rPr>
              <a:t>observantia</a:t>
            </a:r>
            <a:r>
              <a:rPr lang="it-IT" dirty="0">
                <a:solidFill>
                  <a:schemeClr val="tx1"/>
                </a:solidFill>
              </a:rPr>
              <a:t> </a:t>
            </a:r>
            <a:r>
              <a:rPr lang="it-IT" dirty="0" err="1">
                <a:solidFill>
                  <a:schemeClr val="tx1"/>
                </a:solidFill>
              </a:rPr>
              <a:t>iudicii</a:t>
            </a:r>
            <a:r>
              <a:rPr lang="it-IT" dirty="0">
                <a:solidFill>
                  <a:schemeClr val="tx1"/>
                </a:solidFill>
              </a:rPr>
              <a:t> et ordine </a:t>
            </a:r>
            <a:r>
              <a:rPr lang="it-IT" dirty="0" err="1">
                <a:solidFill>
                  <a:schemeClr val="tx1"/>
                </a:solidFill>
              </a:rPr>
              <a:t>iudiciorum</a:t>
            </a:r>
            <a:r>
              <a:rPr lang="it-IT" dirty="0">
                <a:solidFill>
                  <a:schemeClr val="tx1"/>
                </a:solidFill>
              </a:rPr>
              <a:t>].</a:t>
            </a:r>
          </a:p>
          <a:p>
            <a:pPr algn="just"/>
            <a:endParaRPr lang="it-IT" dirty="0">
              <a:solidFill>
                <a:schemeClr val="tx1"/>
              </a:solidFill>
            </a:endParaRPr>
          </a:p>
          <a:p>
            <a:pPr algn="just"/>
            <a:r>
              <a:rPr lang="it-IT" dirty="0">
                <a:solidFill>
                  <a:schemeClr val="tx1"/>
                </a:solidFill>
              </a:rPr>
              <a:t>Lo podestà, ch'è giudicatore, si conviene a tutti dare </a:t>
            </a:r>
            <a:r>
              <a:rPr lang="it-IT" dirty="0" err="1">
                <a:solidFill>
                  <a:schemeClr val="tx1"/>
                </a:solidFill>
              </a:rPr>
              <a:t>benivola</a:t>
            </a:r>
            <a:r>
              <a:rPr lang="it-IT" dirty="0">
                <a:solidFill>
                  <a:schemeClr val="tx1"/>
                </a:solidFill>
              </a:rPr>
              <a:t> udienza e tutte le cose cercare con piena inquisizione, acciò che della faccenda delle parti sia pienamente illuminato, però che alle </a:t>
            </a:r>
            <a:r>
              <a:rPr lang="it-IT" dirty="0" err="1">
                <a:solidFill>
                  <a:schemeClr val="tx1"/>
                </a:solidFill>
              </a:rPr>
              <a:t>quistioni</a:t>
            </a:r>
            <a:r>
              <a:rPr lang="it-IT" dirty="0">
                <a:solidFill>
                  <a:schemeClr val="tx1"/>
                </a:solidFill>
              </a:rPr>
              <a:t> per le </a:t>
            </a:r>
            <a:r>
              <a:rPr lang="it-IT" dirty="0" err="1">
                <a:solidFill>
                  <a:schemeClr val="tx1"/>
                </a:solidFill>
              </a:rPr>
              <a:t>pruove</a:t>
            </a:r>
            <a:r>
              <a:rPr lang="it-IT" dirty="0">
                <a:solidFill>
                  <a:schemeClr val="tx1"/>
                </a:solidFill>
              </a:rPr>
              <a:t> delle genti si manifestano. E non </a:t>
            </a:r>
            <a:r>
              <a:rPr lang="it-IT" dirty="0" err="1">
                <a:solidFill>
                  <a:schemeClr val="tx1"/>
                </a:solidFill>
              </a:rPr>
              <a:t>deba</a:t>
            </a:r>
            <a:r>
              <a:rPr lang="it-IT" dirty="0">
                <a:solidFill>
                  <a:schemeClr val="tx1"/>
                </a:solidFill>
              </a:rPr>
              <a:t> il giudice in prima </a:t>
            </a:r>
            <a:r>
              <a:rPr lang="it-IT" dirty="0" err="1">
                <a:solidFill>
                  <a:schemeClr val="tx1"/>
                </a:solidFill>
              </a:rPr>
              <a:t>contastare</a:t>
            </a:r>
            <a:r>
              <a:rPr lang="it-IT" dirty="0">
                <a:solidFill>
                  <a:schemeClr val="tx1"/>
                </a:solidFill>
              </a:rPr>
              <a:t> agli </a:t>
            </a:r>
            <a:r>
              <a:rPr lang="it-IT" dirty="0" err="1">
                <a:solidFill>
                  <a:schemeClr val="tx1"/>
                </a:solidFill>
              </a:rPr>
              <a:t>liticatori</a:t>
            </a:r>
            <a:r>
              <a:rPr lang="it-IT" dirty="0">
                <a:solidFill>
                  <a:schemeClr val="tx1"/>
                </a:solidFill>
              </a:rPr>
              <a:t> per sentenzia che si de' dare, se non quando </a:t>
            </a:r>
            <a:r>
              <a:rPr lang="it-IT" dirty="0" err="1">
                <a:solidFill>
                  <a:schemeClr val="tx1"/>
                </a:solidFill>
              </a:rPr>
              <a:t>sieno</a:t>
            </a:r>
            <a:r>
              <a:rPr lang="it-IT" dirty="0">
                <a:solidFill>
                  <a:schemeClr val="tx1"/>
                </a:solidFill>
              </a:rPr>
              <a:t> </a:t>
            </a:r>
            <a:r>
              <a:rPr lang="it-IT" dirty="0" err="1">
                <a:solidFill>
                  <a:schemeClr val="tx1"/>
                </a:solidFill>
              </a:rPr>
              <a:t>conpiute</a:t>
            </a:r>
            <a:r>
              <a:rPr lang="it-IT" dirty="0">
                <a:solidFill>
                  <a:schemeClr val="tx1"/>
                </a:solidFill>
              </a:rPr>
              <a:t> tutte le cose e che nella </a:t>
            </a:r>
            <a:r>
              <a:rPr lang="it-IT" dirty="0" err="1">
                <a:solidFill>
                  <a:schemeClr val="tx1"/>
                </a:solidFill>
              </a:rPr>
              <a:t>quistione</a:t>
            </a:r>
            <a:r>
              <a:rPr lang="it-IT" dirty="0">
                <a:solidFill>
                  <a:schemeClr val="tx1"/>
                </a:solidFill>
              </a:rPr>
              <a:t> non sia </a:t>
            </a:r>
            <a:r>
              <a:rPr lang="it-IT" dirty="0" err="1">
                <a:solidFill>
                  <a:schemeClr val="tx1"/>
                </a:solidFill>
              </a:rPr>
              <a:t>rimaso</a:t>
            </a:r>
            <a:r>
              <a:rPr lang="it-IT" dirty="0">
                <a:solidFill>
                  <a:schemeClr val="tx1"/>
                </a:solidFill>
              </a:rPr>
              <a:t> nulla da proporre d'alcuna delle parti, nulla d'</a:t>
            </a:r>
            <a:r>
              <a:rPr lang="it-IT" dirty="0" err="1">
                <a:solidFill>
                  <a:schemeClr val="tx1"/>
                </a:solidFill>
              </a:rPr>
              <a:t>albitrio</a:t>
            </a:r>
            <a:r>
              <a:rPr lang="it-IT" dirty="0">
                <a:solidFill>
                  <a:schemeClr val="tx1"/>
                </a:solidFill>
              </a:rPr>
              <a:t> o di dimestica </a:t>
            </a:r>
            <a:r>
              <a:rPr lang="it-IT" dirty="0" err="1">
                <a:solidFill>
                  <a:schemeClr val="tx1"/>
                </a:solidFill>
              </a:rPr>
              <a:t>volontade</a:t>
            </a:r>
            <a:r>
              <a:rPr lang="it-IT" dirty="0">
                <a:solidFill>
                  <a:schemeClr val="tx1"/>
                </a:solidFill>
              </a:rPr>
              <a:t> seguitando. Anzi tutto giudichi secondo leggi e come vuole ragione e </a:t>
            </a:r>
            <a:r>
              <a:rPr lang="it-IT" dirty="0" err="1">
                <a:solidFill>
                  <a:schemeClr val="tx1"/>
                </a:solidFill>
              </a:rPr>
              <a:t>pronu</a:t>
            </a:r>
            <a:r>
              <a:rPr lang="it-IT" dirty="0">
                <a:solidFill>
                  <a:schemeClr val="tx1"/>
                </a:solidFill>
              </a:rPr>
              <a:t>[n]zi sua sentenzia. E se ti mostri agevole nell'andare, non </a:t>
            </a:r>
            <a:r>
              <a:rPr lang="it-IT" dirty="0" err="1">
                <a:solidFill>
                  <a:schemeClr val="tx1"/>
                </a:solidFill>
              </a:rPr>
              <a:t>sofferire</a:t>
            </a:r>
            <a:r>
              <a:rPr lang="it-IT" dirty="0">
                <a:solidFill>
                  <a:schemeClr val="tx1"/>
                </a:solidFill>
              </a:rPr>
              <a:t> esser dispregiato e non ne avere troppa dimestichezza con veruno né in troppa </a:t>
            </a:r>
            <a:r>
              <a:rPr lang="it-IT" dirty="0" err="1">
                <a:solidFill>
                  <a:schemeClr val="tx1"/>
                </a:solidFill>
              </a:rPr>
              <a:t>estollenza</a:t>
            </a:r>
            <a:r>
              <a:rPr lang="it-IT" dirty="0">
                <a:solidFill>
                  <a:schemeClr val="tx1"/>
                </a:solidFill>
              </a:rPr>
              <a:t> né in altezza non monti, ma sicuramente vada per lo mezzo della via.</a:t>
            </a:r>
          </a:p>
        </p:txBody>
      </p:sp>
    </p:spTree>
    <p:extLst>
      <p:ext uri="{BB962C8B-B14F-4D97-AF65-F5344CB8AC3E}">
        <p14:creationId xmlns:p14="http://schemas.microsoft.com/office/powerpoint/2010/main" val="145601341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52186" y="1428152"/>
            <a:ext cx="8805798" cy="4247317"/>
          </a:xfrm>
          <a:prstGeom prst="rect">
            <a:avLst/>
          </a:prstGeom>
        </p:spPr>
        <p:txBody>
          <a:bodyPr wrap="square">
            <a:spAutoFit/>
          </a:bodyPr>
          <a:lstStyle/>
          <a:p>
            <a:pPr algn="just"/>
            <a:r>
              <a:rPr lang="it-IT" dirty="0"/>
              <a:t>De </a:t>
            </a:r>
            <a:r>
              <a:rPr lang="it-IT" dirty="0" err="1"/>
              <a:t>bampnis</a:t>
            </a:r>
            <a:r>
              <a:rPr lang="it-IT" dirty="0"/>
              <a:t> super </a:t>
            </a:r>
            <a:r>
              <a:rPr lang="it-IT" dirty="0" err="1"/>
              <a:t>maleficiis</a:t>
            </a:r>
            <a:r>
              <a:rPr lang="it-IT" dirty="0"/>
              <a:t> </a:t>
            </a:r>
            <a:r>
              <a:rPr lang="it-IT" dirty="0" err="1"/>
              <a:t>vel</a:t>
            </a:r>
            <a:r>
              <a:rPr lang="it-IT" dirty="0"/>
              <a:t> </a:t>
            </a:r>
            <a:r>
              <a:rPr lang="it-IT" dirty="0" smtClean="0"/>
              <a:t>quasi.</a:t>
            </a:r>
            <a:endParaRPr lang="it-IT" dirty="0"/>
          </a:p>
          <a:p>
            <a:pPr algn="just"/>
            <a:endParaRPr lang="it-IT" dirty="0"/>
          </a:p>
          <a:p>
            <a:pPr algn="just"/>
            <a:endParaRPr lang="it-IT" dirty="0"/>
          </a:p>
          <a:p>
            <a:pPr algn="just"/>
            <a:r>
              <a:rPr lang="it-IT" dirty="0" err="1"/>
              <a:t>Ànno</a:t>
            </a:r>
            <a:r>
              <a:rPr lang="it-IT" dirty="0"/>
              <a:t> recato in loro usanza le genti, ciascuno nelle sue contrade e terre, ordinare [gli statuti] per gli loro rettori e per altre persone </a:t>
            </a:r>
            <a:r>
              <a:rPr lang="it-IT" dirty="0" err="1"/>
              <a:t>spezialmente</a:t>
            </a:r>
            <a:r>
              <a:rPr lang="it-IT" dirty="0"/>
              <a:t>, nelle più lievi colpe e ne' gravi </a:t>
            </a:r>
            <a:r>
              <a:rPr lang="it-IT" dirty="0" err="1"/>
              <a:t>malifici</a:t>
            </a:r>
            <a:r>
              <a:rPr lang="it-IT" dirty="0"/>
              <a:t>, e spesse volte fargli bandire, </a:t>
            </a:r>
            <a:r>
              <a:rPr lang="it-IT" dirty="0" err="1"/>
              <a:t>aciò</a:t>
            </a:r>
            <a:r>
              <a:rPr lang="it-IT" dirty="0"/>
              <a:t> che l'audacia degli reprobi </a:t>
            </a:r>
            <a:r>
              <a:rPr lang="it-IT" dirty="0" err="1"/>
              <a:t>uomeni</a:t>
            </a:r>
            <a:r>
              <a:rPr lang="it-IT" dirty="0"/>
              <a:t> si ristringa e per tormento si spaventi. E </a:t>
            </a:r>
            <a:r>
              <a:rPr lang="it-IT" dirty="0" err="1"/>
              <a:t>deono</a:t>
            </a:r>
            <a:r>
              <a:rPr lang="it-IT" dirty="0"/>
              <a:t> guardare, chi fa gli statuti, che niuna cosa più dura o più lieve si metta nello statuto, che </a:t>
            </a:r>
            <a:r>
              <a:rPr lang="it-IT" dirty="0" err="1"/>
              <a:t>richiega</a:t>
            </a:r>
            <a:r>
              <a:rPr lang="it-IT" dirty="0"/>
              <a:t> la natura della cosa; e •</a:t>
            </a:r>
            <a:r>
              <a:rPr lang="it-IT" dirty="0" err="1"/>
              <a:t>lle</a:t>
            </a:r>
            <a:r>
              <a:rPr lang="it-IT" dirty="0"/>
              <a:t> più lievi cose non </a:t>
            </a:r>
            <a:r>
              <a:rPr lang="it-IT" dirty="0" err="1"/>
              <a:t>sieno</a:t>
            </a:r>
            <a:r>
              <a:rPr lang="it-IT" dirty="0"/>
              <a:t> troppo lievi e •</a:t>
            </a:r>
            <a:r>
              <a:rPr lang="it-IT" dirty="0" err="1"/>
              <a:t>lle</a:t>
            </a:r>
            <a:r>
              <a:rPr lang="it-IT" dirty="0"/>
              <a:t> più gravi non </a:t>
            </a:r>
            <a:r>
              <a:rPr lang="it-IT" dirty="0" err="1"/>
              <a:t>sieno</a:t>
            </a:r>
            <a:r>
              <a:rPr lang="it-IT" dirty="0"/>
              <a:t> più feroci che ragione </a:t>
            </a:r>
            <a:r>
              <a:rPr lang="it-IT" dirty="0" err="1"/>
              <a:t>dimandi</a:t>
            </a:r>
            <a:r>
              <a:rPr lang="it-IT" dirty="0"/>
              <a:t> e </a:t>
            </a:r>
            <a:r>
              <a:rPr lang="it-IT" dirty="0" err="1"/>
              <a:t>senpre</a:t>
            </a:r>
            <a:r>
              <a:rPr lang="it-IT" dirty="0"/>
              <a:t> </a:t>
            </a:r>
            <a:r>
              <a:rPr lang="it-IT" dirty="0" err="1"/>
              <a:t>sieno</a:t>
            </a:r>
            <a:r>
              <a:rPr lang="it-IT" dirty="0"/>
              <a:t> gli </a:t>
            </a:r>
            <a:r>
              <a:rPr lang="it-IT" dirty="0" err="1"/>
              <a:t>giudicj</a:t>
            </a:r>
            <a:r>
              <a:rPr lang="it-IT" dirty="0"/>
              <a:t> benigni alle genti. E quelli ordinamenti delle pene pienamente dei osservare, però che contengono giustizia molto discreta. Però la natura è oggi molto […] fragile e però umilmente si deve avere misericordia, ma fa che la sua pena sia </a:t>
            </a:r>
            <a:r>
              <a:rPr lang="it-IT" dirty="0" err="1"/>
              <a:t>asenpio</a:t>
            </a:r>
            <a:r>
              <a:rPr lang="it-IT" dirty="0"/>
              <a:t> a tutta gente.</a:t>
            </a:r>
          </a:p>
          <a:p>
            <a:endParaRPr lang="it-IT" dirty="0"/>
          </a:p>
          <a:p>
            <a:endParaRPr lang="it-IT" dirty="0"/>
          </a:p>
        </p:txBody>
      </p:sp>
    </p:spTree>
    <p:extLst>
      <p:ext uri="{BB962C8B-B14F-4D97-AF65-F5344CB8AC3E}">
        <p14:creationId xmlns:p14="http://schemas.microsoft.com/office/powerpoint/2010/main" val="130377371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1202499" y="1166843"/>
            <a:ext cx="8217074" cy="4401205"/>
          </a:xfrm>
          <a:prstGeom prst="rect">
            <a:avLst/>
          </a:prstGeom>
        </p:spPr>
        <p:txBody>
          <a:bodyPr wrap="square">
            <a:spAutoFit/>
          </a:bodyPr>
          <a:lstStyle/>
          <a:p>
            <a:pPr algn="just"/>
            <a:r>
              <a:rPr lang="it-IT" sz="2000" dirty="0" smtClean="0"/>
              <a:t>De </a:t>
            </a:r>
            <a:r>
              <a:rPr lang="it-IT" sz="2000" dirty="0" err="1"/>
              <a:t>premonendis</a:t>
            </a:r>
            <a:r>
              <a:rPr lang="it-IT" sz="2000" dirty="0"/>
              <a:t> </a:t>
            </a:r>
            <a:r>
              <a:rPr lang="it-IT" sz="2000" dirty="0" err="1" smtClean="0"/>
              <a:t>officialibus</a:t>
            </a:r>
            <a:r>
              <a:rPr lang="it-IT" sz="2000" dirty="0" smtClean="0"/>
              <a:t>.</a:t>
            </a:r>
            <a:endParaRPr lang="it-IT" sz="2000" dirty="0"/>
          </a:p>
          <a:p>
            <a:pPr algn="just"/>
            <a:endParaRPr lang="it-IT" sz="2000" dirty="0"/>
          </a:p>
          <a:p>
            <a:pPr algn="just"/>
            <a:endParaRPr lang="it-IT" sz="2000" dirty="0"/>
          </a:p>
          <a:p>
            <a:pPr algn="just"/>
            <a:r>
              <a:rPr lang="it-IT" sz="2000" dirty="0"/>
              <a:t>Prima che il podestà segga a banco per rendere ragione, </a:t>
            </a:r>
            <a:r>
              <a:rPr lang="it-IT" sz="2000" dirty="0" err="1"/>
              <a:t>raguni</a:t>
            </a:r>
            <a:r>
              <a:rPr lang="it-IT" sz="2000" dirty="0"/>
              <a:t> tutti li suoi </a:t>
            </a:r>
            <a:r>
              <a:rPr lang="it-IT" sz="2000" dirty="0" err="1"/>
              <a:t>uficiali</a:t>
            </a:r>
            <a:r>
              <a:rPr lang="it-IT" sz="2000" dirty="0"/>
              <a:t> in </a:t>
            </a:r>
            <a:r>
              <a:rPr lang="it-IT" sz="2000" dirty="0" err="1"/>
              <a:t>sagreto</a:t>
            </a:r>
            <a:r>
              <a:rPr lang="it-IT" sz="2000" dirty="0"/>
              <a:t> luogo e </a:t>
            </a:r>
            <a:r>
              <a:rPr lang="it-IT" sz="2000" dirty="0" err="1"/>
              <a:t>amuniscagli</a:t>
            </a:r>
            <a:r>
              <a:rPr lang="it-IT" sz="2000" dirty="0"/>
              <a:t> tutti che ne' loro </a:t>
            </a:r>
            <a:r>
              <a:rPr lang="it-IT" sz="2000" dirty="0" err="1"/>
              <a:t>ufici</a:t>
            </a:r>
            <a:r>
              <a:rPr lang="it-IT" sz="2000" dirty="0"/>
              <a:t> </a:t>
            </a:r>
            <a:r>
              <a:rPr lang="it-IT" sz="2000" dirty="0" err="1"/>
              <a:t>sieno</a:t>
            </a:r>
            <a:r>
              <a:rPr lang="it-IT" sz="2000" dirty="0"/>
              <a:t> </a:t>
            </a:r>
            <a:r>
              <a:rPr lang="it-IT" sz="2000" dirty="0" err="1"/>
              <a:t>continovi</a:t>
            </a:r>
            <a:r>
              <a:rPr lang="it-IT" sz="2000" dirty="0"/>
              <a:t>, studiosi e </a:t>
            </a:r>
            <a:r>
              <a:rPr lang="it-IT" sz="2000" dirty="0" err="1"/>
              <a:t>solliciti</a:t>
            </a:r>
            <a:r>
              <a:rPr lang="it-IT" sz="2000" dirty="0"/>
              <a:t>, avendo </a:t>
            </a:r>
            <a:r>
              <a:rPr lang="it-IT" sz="2000" dirty="0" err="1"/>
              <a:t>senpre</a:t>
            </a:r>
            <a:r>
              <a:rPr lang="it-IT" sz="2000" dirty="0"/>
              <a:t> a mente il detto del salmo, che dice: «Giustamente giudicate voi che giudicate la terra», e con </a:t>
            </a:r>
            <a:r>
              <a:rPr lang="it-IT" sz="2000" dirty="0" err="1"/>
              <a:t>benignitade</a:t>
            </a:r>
            <a:r>
              <a:rPr lang="it-IT" sz="2000" dirty="0"/>
              <a:t> odi ogni persona. E </a:t>
            </a:r>
            <a:r>
              <a:rPr lang="it-IT" sz="2000" dirty="0" err="1"/>
              <a:t>guardinsi</a:t>
            </a:r>
            <a:r>
              <a:rPr lang="it-IT" sz="2000" dirty="0"/>
              <a:t> da tutte rivenderie e baratterie; per veruno pregio né per veruno merito si </a:t>
            </a:r>
            <a:r>
              <a:rPr lang="it-IT" sz="2000" dirty="0" err="1"/>
              <a:t>corronpano</a:t>
            </a:r>
            <a:r>
              <a:rPr lang="it-IT" sz="2000" dirty="0"/>
              <a:t>; né per grazia né per veruna altra cosa non rimanga che non giudichino e sentenzino secondo vuole ragione. E non si volgano né da diritto né da sinistro e così giudichino il grande, come il piccolo, acciò vivano </a:t>
            </a:r>
            <a:r>
              <a:rPr lang="it-IT" sz="2000" dirty="0" err="1"/>
              <a:t>sanza</a:t>
            </a:r>
            <a:r>
              <a:rPr lang="it-IT" sz="2000" dirty="0"/>
              <a:t> </a:t>
            </a:r>
            <a:r>
              <a:rPr lang="it-IT" sz="2000" dirty="0" err="1"/>
              <a:t>riplensione</a:t>
            </a:r>
            <a:r>
              <a:rPr lang="it-IT" sz="2000" dirty="0"/>
              <a:t> e virilmente facendo loro </a:t>
            </a:r>
            <a:r>
              <a:rPr lang="it-IT" sz="2000" dirty="0" err="1"/>
              <a:t>uficio</a:t>
            </a:r>
            <a:r>
              <a:rPr lang="it-IT" sz="2000" dirty="0"/>
              <a:t>.</a:t>
            </a:r>
          </a:p>
        </p:txBody>
      </p:sp>
    </p:spTree>
    <p:extLst>
      <p:ext uri="{BB962C8B-B14F-4D97-AF65-F5344CB8AC3E}">
        <p14:creationId xmlns:p14="http://schemas.microsoft.com/office/powerpoint/2010/main" val="242421325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39334" y="325678"/>
            <a:ext cx="7766936" cy="1164920"/>
          </a:xfrm>
        </p:spPr>
        <p:txBody>
          <a:bodyPr/>
          <a:lstStyle/>
          <a:p>
            <a:pPr algn="just"/>
            <a:r>
              <a:rPr lang="it-IT" sz="1800" dirty="0"/>
              <a:t>Il «</a:t>
            </a:r>
            <a:r>
              <a:rPr lang="it-IT" sz="1800" dirty="0" err="1"/>
              <a:t>Rigestum</a:t>
            </a:r>
            <a:r>
              <a:rPr lang="it-IT" sz="1800" dirty="0"/>
              <a:t> </a:t>
            </a:r>
            <a:r>
              <a:rPr lang="it-IT" sz="1800" dirty="0" err="1"/>
              <a:t>comunis</a:t>
            </a:r>
            <a:r>
              <a:rPr lang="it-IT" sz="1800" dirty="0"/>
              <a:t> Albe», a cura di E. MILANO, Pinerolo, 1903 (Biblioteca della Società storica subalpina, XX), I, </a:t>
            </a:r>
            <a:r>
              <a:rPr lang="it-IT" sz="1800" dirty="0" err="1"/>
              <a:t>docc</a:t>
            </a:r>
            <a:r>
              <a:rPr lang="it-IT" sz="1800" dirty="0"/>
              <a:t>. 188-91, pp. 308-14.</a:t>
            </a:r>
          </a:p>
        </p:txBody>
      </p:sp>
      <p:sp>
        <p:nvSpPr>
          <p:cNvPr id="3" name="Sottotitolo 2"/>
          <p:cNvSpPr>
            <a:spLocks noGrp="1"/>
          </p:cNvSpPr>
          <p:nvPr>
            <p:ph type="subTitle" idx="1"/>
          </p:nvPr>
        </p:nvSpPr>
        <p:spPr>
          <a:xfrm>
            <a:off x="1507067" y="1653437"/>
            <a:ext cx="7766936" cy="3531874"/>
          </a:xfrm>
        </p:spPr>
        <p:txBody>
          <a:bodyPr>
            <a:noAutofit/>
          </a:bodyPr>
          <a:lstStyle/>
          <a:p>
            <a:pPr algn="just"/>
            <a:r>
              <a:rPr lang="it-IT" dirty="0">
                <a:solidFill>
                  <a:schemeClr val="tx1"/>
                </a:solidFill>
              </a:rPr>
              <a:t>[Avanti il 1215] Questi sono i nomi di coloro che sono stati messi al bando e non devono essere cancellati da questo libro se non per volontà del consiglio congregato al suono della campana: Guglielmo per l'omicidio di </a:t>
            </a:r>
            <a:r>
              <a:rPr lang="it-IT" dirty="0" err="1">
                <a:solidFill>
                  <a:schemeClr val="tx1"/>
                </a:solidFill>
              </a:rPr>
              <a:t>Cataneo</a:t>
            </a:r>
            <a:r>
              <a:rPr lang="it-IT" dirty="0">
                <a:solidFill>
                  <a:schemeClr val="tx1"/>
                </a:solidFill>
              </a:rPr>
              <a:t>. […] </a:t>
            </a:r>
            <a:endParaRPr lang="it-IT" dirty="0" smtClean="0">
              <a:solidFill>
                <a:schemeClr val="tx1"/>
              </a:solidFill>
            </a:endParaRPr>
          </a:p>
          <a:p>
            <a:pPr algn="just"/>
            <a:r>
              <a:rPr lang="it-IT" dirty="0" smtClean="0">
                <a:solidFill>
                  <a:schemeClr val="tx1"/>
                </a:solidFill>
              </a:rPr>
              <a:t>Guglielmo </a:t>
            </a:r>
            <a:r>
              <a:rPr lang="it-IT" dirty="0" err="1">
                <a:solidFill>
                  <a:schemeClr val="tx1"/>
                </a:solidFill>
              </a:rPr>
              <a:t>Beccaro</a:t>
            </a:r>
            <a:r>
              <a:rPr lang="it-IT" dirty="0">
                <a:solidFill>
                  <a:schemeClr val="tx1"/>
                </a:solidFill>
              </a:rPr>
              <a:t> per l'omicidio di </a:t>
            </a:r>
            <a:r>
              <a:rPr lang="it-IT" dirty="0" err="1">
                <a:solidFill>
                  <a:schemeClr val="tx1"/>
                </a:solidFill>
              </a:rPr>
              <a:t>Baldezzone</a:t>
            </a:r>
            <a:r>
              <a:rPr lang="it-IT" dirty="0">
                <a:solidFill>
                  <a:schemeClr val="tx1"/>
                </a:solidFill>
              </a:rPr>
              <a:t> e perché rubò a lui la borsa; non può essere tolto dal bando se non dopo aver pagato 50 lire per l'omicidio e 10 lire per il furto. […] </a:t>
            </a:r>
          </a:p>
          <a:p>
            <a:pPr algn="just"/>
            <a:r>
              <a:rPr lang="it-IT" dirty="0" err="1">
                <a:solidFill>
                  <a:schemeClr val="tx1"/>
                </a:solidFill>
              </a:rPr>
              <a:t>Ogerio</a:t>
            </a:r>
            <a:r>
              <a:rPr lang="it-IT" dirty="0">
                <a:solidFill>
                  <a:schemeClr val="tx1"/>
                </a:solidFill>
              </a:rPr>
              <a:t> Carrera per furto di lenzuola ad Adele; non sarà tolto dal bando se non dopo aver pagato 20 soldi e dopo che si sarà accordato con Adele </a:t>
            </a:r>
          </a:p>
        </p:txBody>
      </p:sp>
    </p:spTree>
    <p:extLst>
      <p:ext uri="{BB962C8B-B14F-4D97-AF65-F5344CB8AC3E}">
        <p14:creationId xmlns:p14="http://schemas.microsoft.com/office/powerpoint/2010/main" val="362114096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1515649" y="751344"/>
            <a:ext cx="7628351" cy="4247317"/>
          </a:xfrm>
          <a:prstGeom prst="rect">
            <a:avLst/>
          </a:prstGeom>
        </p:spPr>
        <p:txBody>
          <a:bodyPr wrap="square">
            <a:spAutoFit/>
          </a:bodyPr>
          <a:lstStyle/>
          <a:p>
            <a:r>
              <a:rPr lang="it-IT" dirty="0" err="1"/>
              <a:t>Guilacio</a:t>
            </a:r>
            <a:r>
              <a:rPr lang="it-IT" dirty="0"/>
              <a:t> fratello di </a:t>
            </a:r>
            <a:r>
              <a:rPr lang="it-IT" dirty="0" err="1"/>
              <a:t>Ammazzagrano</a:t>
            </a:r>
            <a:r>
              <a:rPr lang="it-IT" dirty="0"/>
              <a:t> perché picchiò Marenco con una pietra facendolo sanguinare; non sarà tolto dal bando se non avrà pagato 20 soldi. È stato cancellato dal consiglio perché ha pagato 20 soldi. […]</a:t>
            </a:r>
          </a:p>
          <a:p>
            <a:r>
              <a:rPr lang="it-IT" dirty="0"/>
              <a:t>I nomi di coloro che hanno commesso furti sono i seguenti: </a:t>
            </a:r>
            <a:r>
              <a:rPr lang="it-IT" dirty="0" err="1"/>
              <a:t>Aifredo</a:t>
            </a:r>
            <a:r>
              <a:rPr lang="it-IT" dirty="0"/>
              <a:t> di Asti commise furto nella chiesa di Pollenzo; </a:t>
            </a:r>
            <a:r>
              <a:rPr lang="it-IT" dirty="0" err="1"/>
              <a:t>Baldezzone</a:t>
            </a:r>
            <a:r>
              <a:rPr lang="it-IT" dirty="0"/>
              <a:t> di </a:t>
            </a:r>
            <a:r>
              <a:rPr lang="it-IT" dirty="0" err="1"/>
              <a:t>Mombazono</a:t>
            </a:r>
            <a:r>
              <a:rPr lang="it-IT" dirty="0"/>
              <a:t> e </a:t>
            </a:r>
            <a:r>
              <a:rPr lang="it-IT" dirty="0" err="1"/>
              <a:t>Foaceto</a:t>
            </a:r>
            <a:r>
              <a:rPr lang="it-IT" dirty="0"/>
              <a:t> commisero furto nella bottega di </a:t>
            </a:r>
            <a:r>
              <a:rPr lang="it-IT" dirty="0" err="1"/>
              <a:t>Mezzopiede</a:t>
            </a:r>
            <a:r>
              <a:rPr lang="it-IT" dirty="0"/>
              <a:t>. […] Questi sono posti al bando e resteranno fino a quando dimostreranno di essere stati assolti dei furti e intanto non coprano uffici pubblici né vengano accolti come testimoni.</a:t>
            </a:r>
          </a:p>
          <a:p>
            <a:r>
              <a:rPr lang="it-IT" dirty="0"/>
              <a:t>[1215] Questi sono i nomi di coloro che sono stati posti al bando durante la </a:t>
            </a:r>
            <a:r>
              <a:rPr lang="it-IT" dirty="0" err="1"/>
              <a:t>podestaria</a:t>
            </a:r>
            <a:r>
              <a:rPr lang="it-IT" dirty="0"/>
              <a:t> di Guglielmo Burro: […] poiché Guglielmo, figlio di Conte di Roddi, era accusato di aver giocato a dadi nella chiesa di S. Nicola e non aveva voluto prestare un pegno né comparire davanti al podestà è posto al bando da cui non potrà uscire se non avrà pagato 100 soldi;</a:t>
            </a:r>
          </a:p>
        </p:txBody>
      </p:sp>
    </p:spTree>
    <p:extLst>
      <p:ext uri="{BB962C8B-B14F-4D97-AF65-F5344CB8AC3E}">
        <p14:creationId xmlns:p14="http://schemas.microsoft.com/office/powerpoint/2010/main" val="412006217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63671" y="474345"/>
            <a:ext cx="9482203" cy="5632311"/>
          </a:xfrm>
          <a:prstGeom prst="rect">
            <a:avLst/>
          </a:prstGeom>
        </p:spPr>
        <p:txBody>
          <a:bodyPr wrap="square">
            <a:spAutoFit/>
          </a:bodyPr>
          <a:lstStyle/>
          <a:p>
            <a:pPr algn="just"/>
            <a:r>
              <a:rPr lang="it-IT" dirty="0"/>
              <a:t>poiché Bastardo Ottone di Piobesi commise un furto per 30 e più soldi e se ne ebbero le prove, sia chiamato infame e sia rimosso da ogni incarico né si creda a ciò che dice né sia accolto come testimone; poiché Ottone di Clavesana ricettò due maiali che erano stati rubati a Ottone </a:t>
            </a:r>
            <a:r>
              <a:rPr lang="it-IT" dirty="0" err="1"/>
              <a:t>Boverio</a:t>
            </a:r>
            <a:r>
              <a:rPr lang="it-IT" dirty="0"/>
              <a:t>, sia posto in bando da cui non può uscire se non avrà pagato 100 soldi; poiché Giordano di </a:t>
            </a:r>
            <a:r>
              <a:rPr lang="it-IT" dirty="0" err="1"/>
              <a:t>Monsordo</a:t>
            </a:r>
            <a:r>
              <a:rPr lang="it-IT" dirty="0"/>
              <a:t> confessò di aver commesso il furto dei due maiali di cui sopra sia posto al bando da cui non può uscire se non avrà pagato 25 lire; poiché Alberto Bocca di Asti non volle custodire la porta di S. Biagio come gli era stato comandato dal podestà, sia posto al bando da cui non può uscire se non avrà pagato 10 soldi.</a:t>
            </a:r>
          </a:p>
          <a:p>
            <a:pPr algn="just"/>
            <a:r>
              <a:rPr lang="it-IT" dirty="0"/>
              <a:t>[1216] Nomi dei </a:t>
            </a:r>
            <a:r>
              <a:rPr lang="it-IT" dirty="0" err="1"/>
              <a:t>banniti</a:t>
            </a:r>
            <a:r>
              <a:rPr lang="it-IT" dirty="0"/>
              <a:t> al tempo del podestà </a:t>
            </a:r>
            <a:r>
              <a:rPr lang="it-IT" dirty="0" err="1"/>
              <a:t>Galvagno</a:t>
            </a:r>
            <a:r>
              <a:rPr lang="it-IT" dirty="0"/>
              <a:t> Grasselli: […] Bastardo di Nova perché ferì con un coltello un ragazzo e lo fece sanguinare e citato più volte non venne davanti al podestà; non ne esca se non avrà pagato 25 lire; Il podestà mise al bando Alberto Rolando perché aveva rubato una zappa a </a:t>
            </a:r>
            <a:r>
              <a:rPr lang="it-IT" dirty="0" err="1"/>
              <a:t>Guiliero</a:t>
            </a:r>
            <a:r>
              <a:rPr lang="it-IT" dirty="0"/>
              <a:t> </a:t>
            </a:r>
            <a:r>
              <a:rPr lang="it-IT" dirty="0" err="1"/>
              <a:t>Brailardo</a:t>
            </a:r>
            <a:r>
              <a:rPr lang="it-IT" dirty="0"/>
              <a:t>; non ne esca se non avrà pagato 12 lire e mezza; </a:t>
            </a:r>
            <a:r>
              <a:rPr lang="it-IT" dirty="0" smtClean="0"/>
              <a:t>[…]</a:t>
            </a:r>
          </a:p>
          <a:p>
            <a:pPr algn="just"/>
            <a:r>
              <a:rPr lang="it-IT" dirty="0"/>
              <a:t>[1217] Nomi dei </a:t>
            </a:r>
            <a:r>
              <a:rPr lang="it-IT" dirty="0" err="1"/>
              <a:t>banniti</a:t>
            </a:r>
            <a:r>
              <a:rPr lang="it-IT" dirty="0"/>
              <a:t> al tempo del podestà Ugo del Carretto: […] Armellina, perché ospitò la prostituta Galiana; non ne sia prosciolta se non avrà pagato 20 soldi; […] </a:t>
            </a:r>
            <a:r>
              <a:rPr lang="it-IT" dirty="0" err="1"/>
              <a:t>Malono</a:t>
            </a:r>
            <a:r>
              <a:rPr lang="it-IT" dirty="0"/>
              <a:t>, al bando per 3 soldi perché bestemmiò; […] Ottone Presbitero che abita nel borgo, perché fu sorpreso a tagliare legna altrui; non ne esca se non avrà pagato 2 soldi; […] Guglielma di S. Giovanni, al bando per 2 soldi perché gettò acqua sporca sulla strada. Cancellata perché pagò la multa. </a:t>
            </a:r>
          </a:p>
        </p:txBody>
      </p:sp>
    </p:spTree>
    <p:extLst>
      <p:ext uri="{BB962C8B-B14F-4D97-AF65-F5344CB8AC3E}">
        <p14:creationId xmlns:p14="http://schemas.microsoft.com/office/powerpoint/2010/main" val="82601785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07067" y="237995"/>
            <a:ext cx="7766936" cy="663879"/>
          </a:xfrm>
        </p:spPr>
        <p:txBody>
          <a:bodyPr/>
          <a:lstStyle/>
          <a:p>
            <a:r>
              <a:rPr lang="it-IT" sz="2000" b="1" dirty="0"/>
              <a:t>Reato di assassinio</a:t>
            </a:r>
            <a:r>
              <a:rPr lang="it-IT" sz="2000" dirty="0"/>
              <a:t>. Trieste, 08.11.1384. (</a:t>
            </a:r>
            <a:r>
              <a:rPr lang="it-IT" sz="2000" i="1" dirty="0" err="1"/>
              <a:t>Banchus</a:t>
            </a:r>
            <a:r>
              <a:rPr lang="it-IT" sz="2000" i="1" dirty="0"/>
              <a:t> </a:t>
            </a:r>
            <a:r>
              <a:rPr lang="it-IT" sz="2000" i="1" dirty="0" err="1"/>
              <a:t>Maleficiorum</a:t>
            </a:r>
            <a:r>
              <a:rPr lang="it-IT" sz="2000" dirty="0"/>
              <a:t>, IX, c. 3r)</a:t>
            </a:r>
          </a:p>
        </p:txBody>
      </p:sp>
      <p:sp>
        <p:nvSpPr>
          <p:cNvPr id="3" name="Sottotitolo 2"/>
          <p:cNvSpPr>
            <a:spLocks noGrp="1"/>
          </p:cNvSpPr>
          <p:nvPr>
            <p:ph type="subTitle" idx="1"/>
          </p:nvPr>
        </p:nvSpPr>
        <p:spPr>
          <a:xfrm>
            <a:off x="350729" y="1052186"/>
            <a:ext cx="10033348" cy="4283901"/>
          </a:xfrm>
        </p:spPr>
        <p:txBody>
          <a:bodyPr>
            <a:normAutofit fontScale="92500" lnSpcReduction="10000"/>
          </a:bodyPr>
          <a:lstStyle/>
          <a:p>
            <a:pPr algn="just"/>
            <a:r>
              <a:rPr lang="it-IT" sz="2000" dirty="0">
                <a:solidFill>
                  <a:schemeClr val="tx1"/>
                </a:solidFill>
              </a:rPr>
              <a:t>Die VIIII </a:t>
            </a:r>
            <a:r>
              <a:rPr lang="it-IT" sz="2000" dirty="0" err="1">
                <a:solidFill>
                  <a:schemeClr val="tx1"/>
                </a:solidFill>
              </a:rPr>
              <a:t>mensis</a:t>
            </a:r>
            <a:r>
              <a:rPr lang="it-IT" sz="2000" dirty="0">
                <a:solidFill>
                  <a:schemeClr val="tx1"/>
                </a:solidFill>
              </a:rPr>
              <a:t> </a:t>
            </a:r>
            <a:r>
              <a:rPr lang="it-IT" sz="2000" dirty="0" err="1">
                <a:solidFill>
                  <a:schemeClr val="tx1"/>
                </a:solidFill>
              </a:rPr>
              <a:t>novembris</a:t>
            </a:r>
            <a:r>
              <a:rPr lang="it-IT" sz="2000" dirty="0">
                <a:solidFill>
                  <a:schemeClr val="tx1"/>
                </a:solidFill>
              </a:rPr>
              <a:t> in </a:t>
            </a:r>
            <a:r>
              <a:rPr lang="it-IT" sz="2000" dirty="0" err="1">
                <a:solidFill>
                  <a:schemeClr val="tx1"/>
                </a:solidFill>
              </a:rPr>
              <a:t>districtu</a:t>
            </a:r>
            <a:r>
              <a:rPr lang="it-IT" sz="2000" dirty="0">
                <a:solidFill>
                  <a:schemeClr val="tx1"/>
                </a:solidFill>
              </a:rPr>
              <a:t> Tergesti in contrata </a:t>
            </a:r>
            <a:r>
              <a:rPr lang="it-IT" sz="2000" dirty="0" err="1">
                <a:solidFill>
                  <a:schemeClr val="tx1"/>
                </a:solidFill>
              </a:rPr>
              <a:t>que</a:t>
            </a:r>
            <a:r>
              <a:rPr lang="it-IT" sz="2000" dirty="0">
                <a:solidFill>
                  <a:schemeClr val="tx1"/>
                </a:solidFill>
              </a:rPr>
              <a:t> </a:t>
            </a:r>
            <a:r>
              <a:rPr lang="it-IT" sz="2000" dirty="0" err="1">
                <a:solidFill>
                  <a:schemeClr val="tx1"/>
                </a:solidFill>
              </a:rPr>
              <a:t>dicitur</a:t>
            </a:r>
            <a:r>
              <a:rPr lang="it-IT" sz="2000" dirty="0">
                <a:solidFill>
                  <a:schemeClr val="tx1"/>
                </a:solidFill>
              </a:rPr>
              <a:t> </a:t>
            </a:r>
            <a:r>
              <a:rPr lang="it-IT" sz="2000" dirty="0" err="1">
                <a:solidFill>
                  <a:schemeClr val="tx1"/>
                </a:solidFill>
              </a:rPr>
              <a:t>Sigarolla</a:t>
            </a:r>
            <a:r>
              <a:rPr lang="it-IT" sz="2000" dirty="0">
                <a:solidFill>
                  <a:schemeClr val="tx1"/>
                </a:solidFill>
              </a:rPr>
              <a:t> in vinea per </a:t>
            </a:r>
            <a:r>
              <a:rPr lang="it-IT" sz="2000" dirty="0" err="1">
                <a:solidFill>
                  <a:schemeClr val="tx1"/>
                </a:solidFill>
              </a:rPr>
              <a:t>dominum</a:t>
            </a:r>
            <a:r>
              <a:rPr lang="it-IT" sz="2000" dirty="0">
                <a:solidFill>
                  <a:schemeClr val="tx1"/>
                </a:solidFill>
              </a:rPr>
              <a:t> </a:t>
            </a:r>
            <a:r>
              <a:rPr lang="it-IT" sz="2000" dirty="0" err="1">
                <a:solidFill>
                  <a:schemeClr val="tx1"/>
                </a:solidFill>
              </a:rPr>
              <a:t>judicem</a:t>
            </a:r>
            <a:r>
              <a:rPr lang="it-IT" sz="2000" dirty="0">
                <a:solidFill>
                  <a:schemeClr val="tx1"/>
                </a:solidFill>
              </a:rPr>
              <a:t> </a:t>
            </a:r>
            <a:r>
              <a:rPr lang="it-IT" sz="2000" dirty="0" err="1">
                <a:solidFill>
                  <a:schemeClr val="tx1"/>
                </a:solidFill>
              </a:rPr>
              <a:t>maleficiorum</a:t>
            </a:r>
            <a:r>
              <a:rPr lang="it-IT" sz="2000" dirty="0">
                <a:solidFill>
                  <a:schemeClr val="tx1"/>
                </a:solidFill>
              </a:rPr>
              <a:t> et </a:t>
            </a:r>
            <a:r>
              <a:rPr lang="it-IT" sz="2000" dirty="0" err="1">
                <a:solidFill>
                  <a:schemeClr val="tx1"/>
                </a:solidFill>
              </a:rPr>
              <a:t>dominum</a:t>
            </a:r>
            <a:r>
              <a:rPr lang="it-IT" sz="2000" dirty="0">
                <a:solidFill>
                  <a:schemeClr val="tx1"/>
                </a:solidFill>
              </a:rPr>
              <a:t> </a:t>
            </a:r>
            <a:r>
              <a:rPr lang="it-IT" sz="2000" dirty="0" err="1">
                <a:solidFill>
                  <a:schemeClr val="tx1"/>
                </a:solidFill>
              </a:rPr>
              <a:t>Maurum</a:t>
            </a:r>
            <a:r>
              <a:rPr lang="it-IT" sz="2000" dirty="0">
                <a:solidFill>
                  <a:schemeClr val="tx1"/>
                </a:solidFill>
              </a:rPr>
              <a:t> </a:t>
            </a:r>
            <a:r>
              <a:rPr lang="it-IT" sz="2000" dirty="0" err="1">
                <a:solidFill>
                  <a:schemeClr val="tx1"/>
                </a:solidFill>
              </a:rPr>
              <a:t>preconem</a:t>
            </a:r>
            <a:r>
              <a:rPr lang="it-IT" sz="2000" dirty="0">
                <a:solidFill>
                  <a:schemeClr val="tx1"/>
                </a:solidFill>
              </a:rPr>
              <a:t> per</a:t>
            </a:r>
            <a:r>
              <a:rPr lang="it-IT" sz="2000" dirty="0" smtClean="0">
                <a:solidFill>
                  <a:schemeClr val="tx1"/>
                </a:solidFill>
              </a:rPr>
              <a:t> </a:t>
            </a:r>
            <a:r>
              <a:rPr lang="it-IT" sz="2000" dirty="0" err="1">
                <a:solidFill>
                  <a:schemeClr val="tx1"/>
                </a:solidFill>
              </a:rPr>
              <a:t>relacionem</a:t>
            </a:r>
            <a:r>
              <a:rPr lang="it-IT" sz="2000" dirty="0">
                <a:solidFill>
                  <a:schemeClr val="tx1"/>
                </a:solidFill>
              </a:rPr>
              <a:t> </a:t>
            </a:r>
            <a:r>
              <a:rPr lang="it-IT" sz="2000" dirty="0" err="1">
                <a:solidFill>
                  <a:schemeClr val="tx1"/>
                </a:solidFill>
              </a:rPr>
              <a:t>eis</a:t>
            </a:r>
            <a:r>
              <a:rPr lang="it-IT" sz="2000" dirty="0">
                <a:solidFill>
                  <a:schemeClr val="tx1"/>
                </a:solidFill>
              </a:rPr>
              <a:t> </a:t>
            </a:r>
            <a:r>
              <a:rPr lang="it-IT" sz="2000" dirty="0" err="1">
                <a:solidFill>
                  <a:schemeClr val="tx1"/>
                </a:solidFill>
              </a:rPr>
              <a:t>factam</a:t>
            </a:r>
            <a:r>
              <a:rPr lang="it-IT" sz="2000" dirty="0">
                <a:solidFill>
                  <a:schemeClr val="tx1"/>
                </a:solidFill>
              </a:rPr>
              <a:t> per </a:t>
            </a:r>
            <a:r>
              <a:rPr lang="it-IT" sz="2000" dirty="0" err="1">
                <a:solidFill>
                  <a:schemeClr val="tx1"/>
                </a:solidFill>
              </a:rPr>
              <a:t>Georgium</a:t>
            </a:r>
            <a:r>
              <a:rPr lang="it-IT" sz="2000" dirty="0">
                <a:solidFill>
                  <a:schemeClr val="tx1"/>
                </a:solidFill>
              </a:rPr>
              <a:t> de Pago </a:t>
            </a:r>
            <a:r>
              <a:rPr lang="it-IT" sz="2000" dirty="0" err="1">
                <a:solidFill>
                  <a:schemeClr val="tx1"/>
                </a:solidFill>
              </a:rPr>
              <a:t>familiarem</a:t>
            </a:r>
            <a:r>
              <a:rPr lang="it-IT" sz="2000" dirty="0">
                <a:solidFill>
                  <a:schemeClr val="tx1"/>
                </a:solidFill>
              </a:rPr>
              <a:t> Petri de </a:t>
            </a:r>
            <a:r>
              <a:rPr lang="it-IT" sz="2000" dirty="0" smtClean="0">
                <a:solidFill>
                  <a:schemeClr val="tx1"/>
                </a:solidFill>
              </a:rPr>
              <a:t>Insula </a:t>
            </a:r>
            <a:r>
              <a:rPr lang="it-IT" sz="2000" dirty="0">
                <a:solidFill>
                  <a:schemeClr val="tx1"/>
                </a:solidFill>
              </a:rPr>
              <a:t>quondam </a:t>
            </a:r>
            <a:r>
              <a:rPr lang="it-IT" sz="2000" dirty="0" err="1">
                <a:solidFill>
                  <a:schemeClr val="tx1"/>
                </a:solidFill>
              </a:rPr>
              <a:t>Galdii</a:t>
            </a:r>
            <a:r>
              <a:rPr lang="it-IT" sz="2000" dirty="0">
                <a:solidFill>
                  <a:schemeClr val="tx1"/>
                </a:solidFill>
              </a:rPr>
              <a:t> </a:t>
            </a:r>
            <a:r>
              <a:rPr lang="it-IT" sz="2000" dirty="0" err="1">
                <a:solidFill>
                  <a:schemeClr val="tx1"/>
                </a:solidFill>
              </a:rPr>
              <a:t>habitatoris</a:t>
            </a:r>
            <a:r>
              <a:rPr lang="it-IT" sz="2000" dirty="0">
                <a:solidFill>
                  <a:schemeClr val="tx1"/>
                </a:solidFill>
              </a:rPr>
              <a:t> </a:t>
            </a:r>
            <a:r>
              <a:rPr lang="it-IT" sz="2000" dirty="0" err="1">
                <a:solidFill>
                  <a:schemeClr val="tx1"/>
                </a:solidFill>
              </a:rPr>
              <a:t>Mugle</a:t>
            </a:r>
            <a:r>
              <a:rPr lang="it-IT" sz="2000" dirty="0">
                <a:solidFill>
                  <a:schemeClr val="tx1"/>
                </a:solidFill>
              </a:rPr>
              <a:t> </a:t>
            </a:r>
            <a:r>
              <a:rPr lang="it-IT" sz="2000" dirty="0" err="1">
                <a:solidFill>
                  <a:schemeClr val="tx1"/>
                </a:solidFill>
              </a:rPr>
              <a:t>repertum</a:t>
            </a:r>
            <a:r>
              <a:rPr lang="it-IT" sz="2000" dirty="0">
                <a:solidFill>
                  <a:schemeClr val="tx1"/>
                </a:solidFill>
              </a:rPr>
              <a:t> </a:t>
            </a:r>
            <a:r>
              <a:rPr lang="it-IT" sz="2000" dirty="0" err="1">
                <a:solidFill>
                  <a:schemeClr val="tx1"/>
                </a:solidFill>
              </a:rPr>
              <a:t>fuit</a:t>
            </a:r>
            <a:r>
              <a:rPr lang="it-IT" sz="2000" dirty="0">
                <a:solidFill>
                  <a:schemeClr val="tx1"/>
                </a:solidFill>
              </a:rPr>
              <a:t> </a:t>
            </a:r>
            <a:r>
              <a:rPr lang="it-IT" sz="2000" dirty="0" err="1">
                <a:solidFill>
                  <a:schemeClr val="tx1"/>
                </a:solidFill>
              </a:rPr>
              <a:t>cadaver</a:t>
            </a:r>
            <a:r>
              <a:rPr lang="it-IT" sz="2000" dirty="0">
                <a:solidFill>
                  <a:schemeClr val="tx1"/>
                </a:solidFill>
              </a:rPr>
              <a:t> </a:t>
            </a:r>
            <a:r>
              <a:rPr lang="it-IT" sz="2000" dirty="0" err="1">
                <a:solidFill>
                  <a:schemeClr val="tx1"/>
                </a:solidFill>
              </a:rPr>
              <a:t>dicti</a:t>
            </a:r>
            <a:r>
              <a:rPr lang="it-IT" sz="2000" dirty="0">
                <a:solidFill>
                  <a:schemeClr val="tx1"/>
                </a:solidFill>
              </a:rPr>
              <a:t> Petri de Insula </a:t>
            </a:r>
            <a:r>
              <a:rPr lang="it-IT" sz="2000" dirty="0" err="1">
                <a:solidFill>
                  <a:schemeClr val="tx1"/>
                </a:solidFill>
              </a:rPr>
              <a:t>vulneratus</a:t>
            </a:r>
            <a:r>
              <a:rPr lang="it-IT" sz="2000" dirty="0">
                <a:solidFill>
                  <a:schemeClr val="tx1"/>
                </a:solidFill>
              </a:rPr>
              <a:t> in </a:t>
            </a:r>
            <a:r>
              <a:rPr lang="it-IT" sz="2000" dirty="0" err="1">
                <a:solidFill>
                  <a:schemeClr val="tx1"/>
                </a:solidFill>
              </a:rPr>
              <a:t>certis</a:t>
            </a:r>
            <a:r>
              <a:rPr lang="it-IT" sz="2000" dirty="0">
                <a:solidFill>
                  <a:schemeClr val="tx1"/>
                </a:solidFill>
              </a:rPr>
              <a:t> </a:t>
            </a:r>
            <a:r>
              <a:rPr lang="it-IT" sz="2000" dirty="0" err="1">
                <a:solidFill>
                  <a:schemeClr val="tx1"/>
                </a:solidFill>
              </a:rPr>
              <a:t>vulneribus</a:t>
            </a:r>
            <a:r>
              <a:rPr lang="it-IT" sz="2000" dirty="0">
                <a:solidFill>
                  <a:schemeClr val="tx1"/>
                </a:solidFill>
              </a:rPr>
              <a:t> </a:t>
            </a:r>
            <a:r>
              <a:rPr lang="it-IT" sz="2000" dirty="0" err="1">
                <a:solidFill>
                  <a:schemeClr val="tx1"/>
                </a:solidFill>
              </a:rPr>
              <a:t>videlicet</a:t>
            </a:r>
            <a:r>
              <a:rPr lang="it-IT" sz="2000" dirty="0">
                <a:solidFill>
                  <a:schemeClr val="tx1"/>
                </a:solidFill>
              </a:rPr>
              <a:t> uno in capite a latere sinistro super </a:t>
            </a:r>
            <a:r>
              <a:rPr lang="it-IT" sz="2000" dirty="0" err="1">
                <a:solidFill>
                  <a:schemeClr val="tx1"/>
                </a:solidFill>
              </a:rPr>
              <a:t>maxillam</a:t>
            </a:r>
            <a:r>
              <a:rPr lang="it-IT" sz="2000" dirty="0">
                <a:solidFill>
                  <a:schemeClr val="tx1"/>
                </a:solidFill>
              </a:rPr>
              <a:t>, uno in </a:t>
            </a:r>
            <a:r>
              <a:rPr lang="it-IT" sz="2000" dirty="0" err="1">
                <a:solidFill>
                  <a:schemeClr val="tx1"/>
                </a:solidFill>
              </a:rPr>
              <a:t>brachio</a:t>
            </a:r>
            <a:r>
              <a:rPr lang="it-IT" sz="2000" dirty="0">
                <a:solidFill>
                  <a:schemeClr val="tx1"/>
                </a:solidFill>
              </a:rPr>
              <a:t> sinistro, </a:t>
            </a:r>
            <a:r>
              <a:rPr lang="it-IT" sz="2000" dirty="0" err="1">
                <a:solidFill>
                  <a:schemeClr val="tx1"/>
                </a:solidFill>
              </a:rPr>
              <a:t>duobus</a:t>
            </a:r>
            <a:r>
              <a:rPr lang="it-IT" sz="2000" dirty="0">
                <a:solidFill>
                  <a:schemeClr val="tx1"/>
                </a:solidFill>
              </a:rPr>
              <a:t> in </a:t>
            </a:r>
            <a:r>
              <a:rPr lang="it-IT" sz="2000" dirty="0" err="1">
                <a:solidFill>
                  <a:schemeClr val="tx1"/>
                </a:solidFill>
              </a:rPr>
              <a:t>brachio</a:t>
            </a:r>
            <a:r>
              <a:rPr lang="it-IT" sz="2000" dirty="0">
                <a:solidFill>
                  <a:schemeClr val="tx1"/>
                </a:solidFill>
              </a:rPr>
              <a:t> destro, uno in mano sinistra, uno in </a:t>
            </a:r>
            <a:r>
              <a:rPr lang="it-IT" sz="2000" dirty="0" err="1">
                <a:solidFill>
                  <a:schemeClr val="tx1"/>
                </a:solidFill>
              </a:rPr>
              <a:t>crure</a:t>
            </a:r>
            <a:r>
              <a:rPr lang="it-IT" sz="2000" dirty="0">
                <a:solidFill>
                  <a:schemeClr val="tx1"/>
                </a:solidFill>
              </a:rPr>
              <a:t> destra, uno in </a:t>
            </a:r>
            <a:r>
              <a:rPr lang="it-IT" sz="2000" dirty="0" err="1">
                <a:solidFill>
                  <a:schemeClr val="tx1"/>
                </a:solidFill>
              </a:rPr>
              <a:t>crure</a:t>
            </a:r>
            <a:r>
              <a:rPr lang="it-IT" sz="2000" dirty="0">
                <a:solidFill>
                  <a:schemeClr val="tx1"/>
                </a:solidFill>
              </a:rPr>
              <a:t> sinistro, uno in cimo capite, uno in </a:t>
            </a:r>
            <a:r>
              <a:rPr lang="it-IT" sz="2000" dirty="0" err="1">
                <a:solidFill>
                  <a:schemeClr val="tx1"/>
                </a:solidFill>
              </a:rPr>
              <a:t>flancho</a:t>
            </a:r>
            <a:r>
              <a:rPr lang="it-IT" sz="2000" dirty="0">
                <a:solidFill>
                  <a:schemeClr val="tx1"/>
                </a:solidFill>
              </a:rPr>
              <a:t> sinistro, omnibus </a:t>
            </a:r>
            <a:r>
              <a:rPr lang="it-IT" sz="2000" dirty="0" err="1">
                <a:solidFill>
                  <a:schemeClr val="tx1"/>
                </a:solidFill>
              </a:rPr>
              <a:t>cum</a:t>
            </a:r>
            <a:r>
              <a:rPr lang="it-IT" sz="2000" dirty="0">
                <a:solidFill>
                  <a:schemeClr val="tx1"/>
                </a:solidFill>
              </a:rPr>
              <a:t> </a:t>
            </a:r>
            <a:r>
              <a:rPr lang="it-IT" sz="2000" dirty="0" err="1">
                <a:solidFill>
                  <a:schemeClr val="tx1"/>
                </a:solidFill>
              </a:rPr>
              <a:t>maxima</a:t>
            </a:r>
            <a:r>
              <a:rPr lang="it-IT" sz="2000" dirty="0">
                <a:solidFill>
                  <a:schemeClr val="tx1"/>
                </a:solidFill>
              </a:rPr>
              <a:t> </a:t>
            </a:r>
            <a:r>
              <a:rPr lang="it-IT" sz="2000" dirty="0" err="1">
                <a:solidFill>
                  <a:schemeClr val="tx1"/>
                </a:solidFill>
              </a:rPr>
              <a:t>sanguinis</a:t>
            </a:r>
            <a:r>
              <a:rPr lang="it-IT" sz="2000" dirty="0">
                <a:solidFill>
                  <a:schemeClr val="tx1"/>
                </a:solidFill>
              </a:rPr>
              <a:t> effusione qui </a:t>
            </a:r>
            <a:r>
              <a:rPr lang="it-IT" sz="2000" dirty="0" err="1">
                <a:solidFill>
                  <a:schemeClr val="tx1"/>
                </a:solidFill>
              </a:rPr>
              <a:t>Georgius</a:t>
            </a:r>
            <a:r>
              <a:rPr lang="it-IT" sz="2000" dirty="0">
                <a:solidFill>
                  <a:schemeClr val="tx1"/>
                </a:solidFill>
              </a:rPr>
              <a:t> </a:t>
            </a:r>
            <a:r>
              <a:rPr lang="it-IT" sz="2000" dirty="0" err="1">
                <a:solidFill>
                  <a:schemeClr val="tx1"/>
                </a:solidFill>
              </a:rPr>
              <a:t>interrogatus</a:t>
            </a:r>
            <a:r>
              <a:rPr lang="it-IT" sz="2000" dirty="0">
                <a:solidFill>
                  <a:schemeClr val="tx1"/>
                </a:solidFill>
              </a:rPr>
              <a:t> et </a:t>
            </a:r>
            <a:r>
              <a:rPr lang="it-IT" sz="2000" dirty="0" err="1">
                <a:solidFill>
                  <a:schemeClr val="tx1"/>
                </a:solidFill>
              </a:rPr>
              <a:t>examinatus</a:t>
            </a:r>
            <a:r>
              <a:rPr lang="it-IT" sz="2000" dirty="0">
                <a:solidFill>
                  <a:schemeClr val="tx1"/>
                </a:solidFill>
              </a:rPr>
              <a:t> super </a:t>
            </a:r>
            <a:r>
              <a:rPr lang="it-IT" sz="2000" dirty="0" err="1">
                <a:solidFill>
                  <a:schemeClr val="tx1"/>
                </a:solidFill>
              </a:rPr>
              <a:t>predictis</a:t>
            </a:r>
            <a:r>
              <a:rPr lang="it-IT" sz="2000" dirty="0">
                <a:solidFill>
                  <a:schemeClr val="tx1"/>
                </a:solidFill>
              </a:rPr>
              <a:t> per </a:t>
            </a:r>
            <a:r>
              <a:rPr lang="it-IT" sz="2000" dirty="0" err="1">
                <a:solidFill>
                  <a:schemeClr val="tx1"/>
                </a:solidFill>
              </a:rPr>
              <a:t>predictos</a:t>
            </a:r>
            <a:r>
              <a:rPr lang="it-IT" sz="2000" dirty="0">
                <a:solidFill>
                  <a:schemeClr val="tx1"/>
                </a:solidFill>
              </a:rPr>
              <a:t> </a:t>
            </a:r>
            <a:r>
              <a:rPr lang="it-IT" sz="2000" dirty="0" err="1">
                <a:solidFill>
                  <a:schemeClr val="tx1"/>
                </a:solidFill>
              </a:rPr>
              <a:t>dominos</a:t>
            </a:r>
            <a:r>
              <a:rPr lang="it-IT" sz="2000" dirty="0">
                <a:solidFill>
                  <a:schemeClr val="tx1"/>
                </a:solidFill>
              </a:rPr>
              <a:t> </a:t>
            </a:r>
            <a:r>
              <a:rPr lang="it-IT" sz="2000" dirty="0" err="1">
                <a:solidFill>
                  <a:schemeClr val="tx1"/>
                </a:solidFill>
              </a:rPr>
              <a:t>judicem</a:t>
            </a:r>
            <a:r>
              <a:rPr lang="it-IT" sz="2000" dirty="0">
                <a:solidFill>
                  <a:schemeClr val="tx1"/>
                </a:solidFill>
              </a:rPr>
              <a:t> et </a:t>
            </a:r>
            <a:r>
              <a:rPr lang="it-IT" sz="2000" dirty="0" err="1">
                <a:solidFill>
                  <a:schemeClr val="tx1"/>
                </a:solidFill>
              </a:rPr>
              <a:t>preconem</a:t>
            </a:r>
            <a:r>
              <a:rPr lang="it-IT" sz="2000" dirty="0">
                <a:solidFill>
                  <a:schemeClr val="tx1"/>
                </a:solidFill>
              </a:rPr>
              <a:t> qui suo sacramento dixit se tantum scire de morte </a:t>
            </a:r>
            <a:r>
              <a:rPr lang="it-IT" sz="2000" dirty="0" err="1">
                <a:solidFill>
                  <a:schemeClr val="tx1"/>
                </a:solidFill>
              </a:rPr>
              <a:t>ipsius</a:t>
            </a:r>
            <a:r>
              <a:rPr lang="it-IT" sz="2000" dirty="0">
                <a:solidFill>
                  <a:schemeClr val="tx1"/>
                </a:solidFill>
              </a:rPr>
              <a:t> Petri </a:t>
            </a:r>
            <a:r>
              <a:rPr lang="it-IT" sz="2000" dirty="0" err="1">
                <a:solidFill>
                  <a:schemeClr val="tx1"/>
                </a:solidFill>
              </a:rPr>
              <a:t>videlicet</a:t>
            </a:r>
            <a:r>
              <a:rPr lang="it-IT" sz="2000" dirty="0">
                <a:solidFill>
                  <a:schemeClr val="tx1"/>
                </a:solidFill>
              </a:rPr>
              <a:t> </a:t>
            </a:r>
            <a:r>
              <a:rPr lang="it-IT" sz="2000" dirty="0" err="1">
                <a:solidFill>
                  <a:schemeClr val="tx1"/>
                </a:solidFill>
              </a:rPr>
              <a:t>quod</a:t>
            </a:r>
            <a:r>
              <a:rPr lang="it-IT" sz="2000" dirty="0">
                <a:solidFill>
                  <a:schemeClr val="tx1"/>
                </a:solidFill>
              </a:rPr>
              <a:t> ipse </a:t>
            </a:r>
            <a:r>
              <a:rPr lang="it-IT" sz="2000" dirty="0" err="1">
                <a:solidFill>
                  <a:schemeClr val="tx1"/>
                </a:solidFill>
              </a:rPr>
              <a:t>Petrus</a:t>
            </a:r>
            <a:r>
              <a:rPr lang="it-IT" sz="2000" dirty="0">
                <a:solidFill>
                  <a:schemeClr val="tx1"/>
                </a:solidFill>
              </a:rPr>
              <a:t> </a:t>
            </a:r>
            <a:r>
              <a:rPr lang="it-IT" sz="2000" dirty="0" err="1">
                <a:solidFill>
                  <a:schemeClr val="tx1"/>
                </a:solidFill>
              </a:rPr>
              <a:t>cum</a:t>
            </a:r>
            <a:r>
              <a:rPr lang="it-IT" sz="2000" dirty="0">
                <a:solidFill>
                  <a:schemeClr val="tx1"/>
                </a:solidFill>
              </a:rPr>
              <a:t> </a:t>
            </a:r>
            <a:r>
              <a:rPr lang="it-IT" sz="2000" dirty="0" err="1">
                <a:solidFill>
                  <a:schemeClr val="tx1"/>
                </a:solidFill>
              </a:rPr>
              <a:t>dicto</a:t>
            </a:r>
            <a:r>
              <a:rPr lang="it-IT" sz="2000" dirty="0">
                <a:solidFill>
                  <a:schemeClr val="tx1"/>
                </a:solidFill>
              </a:rPr>
              <a:t> </a:t>
            </a:r>
            <a:r>
              <a:rPr lang="it-IT" sz="2000" dirty="0" err="1">
                <a:solidFill>
                  <a:schemeClr val="tx1"/>
                </a:solidFill>
              </a:rPr>
              <a:t>Georgio</a:t>
            </a:r>
            <a:r>
              <a:rPr lang="it-IT" sz="2000" dirty="0">
                <a:solidFill>
                  <a:schemeClr val="tx1"/>
                </a:solidFill>
              </a:rPr>
              <a:t> </a:t>
            </a:r>
            <a:r>
              <a:rPr lang="it-IT" sz="2000" dirty="0" err="1">
                <a:solidFill>
                  <a:schemeClr val="tx1"/>
                </a:solidFill>
              </a:rPr>
              <a:t>eius</a:t>
            </a:r>
            <a:r>
              <a:rPr lang="it-IT" sz="2000" dirty="0">
                <a:solidFill>
                  <a:schemeClr val="tx1"/>
                </a:solidFill>
              </a:rPr>
              <a:t> famulo </a:t>
            </a:r>
            <a:r>
              <a:rPr lang="it-IT" sz="2000" dirty="0" err="1">
                <a:solidFill>
                  <a:schemeClr val="tx1"/>
                </a:solidFill>
              </a:rPr>
              <a:t>unaa</a:t>
            </a:r>
            <a:r>
              <a:rPr lang="it-IT" sz="2000" dirty="0">
                <a:solidFill>
                  <a:schemeClr val="tx1"/>
                </a:solidFill>
              </a:rPr>
              <a:t> </a:t>
            </a:r>
            <a:r>
              <a:rPr lang="it-IT" sz="2000" dirty="0" err="1">
                <a:solidFill>
                  <a:schemeClr val="tx1"/>
                </a:solidFill>
              </a:rPr>
              <a:t>cum</a:t>
            </a:r>
            <a:r>
              <a:rPr lang="it-IT" sz="2000" dirty="0">
                <a:solidFill>
                  <a:schemeClr val="tx1"/>
                </a:solidFill>
              </a:rPr>
              <a:t> Marino </a:t>
            </a:r>
            <a:r>
              <a:rPr lang="it-IT" sz="2000" dirty="0" err="1">
                <a:solidFill>
                  <a:schemeClr val="tx1"/>
                </a:solidFill>
              </a:rPr>
              <a:t>Crovativo</a:t>
            </a:r>
            <a:r>
              <a:rPr lang="it-IT" sz="2000" dirty="0">
                <a:solidFill>
                  <a:schemeClr val="tx1"/>
                </a:solidFill>
              </a:rPr>
              <a:t>, </a:t>
            </a:r>
            <a:r>
              <a:rPr lang="it-IT" sz="2000" dirty="0" err="1">
                <a:solidFill>
                  <a:schemeClr val="tx1"/>
                </a:solidFill>
              </a:rPr>
              <a:t>Lucha</a:t>
            </a:r>
            <a:r>
              <a:rPr lang="it-IT" sz="2000" dirty="0">
                <a:solidFill>
                  <a:schemeClr val="tx1"/>
                </a:solidFill>
              </a:rPr>
              <a:t> de </a:t>
            </a:r>
            <a:r>
              <a:rPr lang="it-IT" sz="2000" dirty="0" err="1">
                <a:solidFill>
                  <a:schemeClr val="tx1"/>
                </a:solidFill>
              </a:rPr>
              <a:t>Mugla</a:t>
            </a:r>
            <a:r>
              <a:rPr lang="it-IT" sz="2000" dirty="0">
                <a:solidFill>
                  <a:schemeClr val="tx1"/>
                </a:solidFill>
              </a:rPr>
              <a:t> et </a:t>
            </a:r>
            <a:r>
              <a:rPr lang="it-IT" sz="2000" dirty="0" err="1">
                <a:solidFill>
                  <a:schemeClr val="tx1"/>
                </a:solidFill>
              </a:rPr>
              <a:t>Michaele</a:t>
            </a:r>
            <a:r>
              <a:rPr lang="it-IT" sz="2000" dirty="0">
                <a:solidFill>
                  <a:schemeClr val="tx1"/>
                </a:solidFill>
              </a:rPr>
              <a:t> de la Malta </a:t>
            </a:r>
            <a:r>
              <a:rPr lang="it-IT" sz="2000" dirty="0" err="1">
                <a:solidFill>
                  <a:schemeClr val="tx1"/>
                </a:solidFill>
              </a:rPr>
              <a:t>dicto</a:t>
            </a:r>
            <a:r>
              <a:rPr lang="it-IT" sz="2000" dirty="0">
                <a:solidFill>
                  <a:schemeClr val="tx1"/>
                </a:solidFill>
              </a:rPr>
              <a:t> Gambero </a:t>
            </a:r>
            <a:r>
              <a:rPr lang="it-IT" sz="2000" dirty="0" err="1">
                <a:solidFill>
                  <a:schemeClr val="tx1"/>
                </a:solidFill>
              </a:rPr>
              <a:t>recesserunt</a:t>
            </a:r>
            <a:r>
              <a:rPr lang="it-IT" sz="2000" dirty="0">
                <a:solidFill>
                  <a:schemeClr val="tx1"/>
                </a:solidFill>
              </a:rPr>
              <a:t> de </a:t>
            </a:r>
            <a:r>
              <a:rPr lang="it-IT" sz="2000" dirty="0" err="1">
                <a:solidFill>
                  <a:schemeClr val="tx1"/>
                </a:solidFill>
              </a:rPr>
              <a:t>Duyno</a:t>
            </a:r>
            <a:r>
              <a:rPr lang="it-IT" sz="2000" dirty="0">
                <a:solidFill>
                  <a:schemeClr val="tx1"/>
                </a:solidFill>
              </a:rPr>
              <a:t> et </a:t>
            </a:r>
            <a:r>
              <a:rPr lang="it-IT" sz="2000" dirty="0" err="1">
                <a:solidFill>
                  <a:schemeClr val="tx1"/>
                </a:solidFill>
              </a:rPr>
              <a:t>venientes</a:t>
            </a:r>
            <a:r>
              <a:rPr lang="it-IT" sz="2000" dirty="0">
                <a:solidFill>
                  <a:schemeClr val="tx1"/>
                </a:solidFill>
              </a:rPr>
              <a:t> per </a:t>
            </a:r>
            <a:r>
              <a:rPr lang="it-IT" sz="2000" dirty="0" err="1">
                <a:solidFill>
                  <a:schemeClr val="tx1"/>
                </a:solidFill>
              </a:rPr>
              <a:t>viam</a:t>
            </a:r>
            <a:r>
              <a:rPr lang="it-IT" sz="2000" dirty="0">
                <a:solidFill>
                  <a:schemeClr val="tx1"/>
                </a:solidFill>
              </a:rPr>
              <a:t> </a:t>
            </a:r>
            <a:r>
              <a:rPr lang="it-IT" sz="2000" dirty="0" err="1">
                <a:solidFill>
                  <a:schemeClr val="tx1"/>
                </a:solidFill>
              </a:rPr>
              <a:t>predicti</a:t>
            </a:r>
            <a:r>
              <a:rPr lang="it-IT" sz="2000" dirty="0">
                <a:solidFill>
                  <a:schemeClr val="tx1"/>
                </a:solidFill>
              </a:rPr>
              <a:t> </a:t>
            </a:r>
            <a:r>
              <a:rPr lang="it-IT" sz="2000" dirty="0" err="1">
                <a:solidFill>
                  <a:schemeClr val="tx1"/>
                </a:solidFill>
              </a:rPr>
              <a:t>Marinus</a:t>
            </a:r>
            <a:r>
              <a:rPr lang="it-IT" sz="2000" dirty="0">
                <a:solidFill>
                  <a:schemeClr val="tx1"/>
                </a:solidFill>
              </a:rPr>
              <a:t>, </a:t>
            </a:r>
            <a:r>
              <a:rPr lang="it-IT" sz="2000" dirty="0" err="1">
                <a:solidFill>
                  <a:schemeClr val="tx1"/>
                </a:solidFill>
              </a:rPr>
              <a:t>Luchas</a:t>
            </a:r>
            <a:r>
              <a:rPr lang="it-IT" sz="2000" dirty="0">
                <a:solidFill>
                  <a:schemeClr val="tx1"/>
                </a:solidFill>
              </a:rPr>
              <a:t> et Michael ab ipso Petro et </a:t>
            </a:r>
            <a:r>
              <a:rPr lang="it-IT" sz="2000" dirty="0" err="1">
                <a:solidFill>
                  <a:schemeClr val="tx1"/>
                </a:solidFill>
              </a:rPr>
              <a:t>Georgio</a:t>
            </a:r>
            <a:r>
              <a:rPr lang="it-IT" sz="2000" dirty="0">
                <a:solidFill>
                  <a:schemeClr val="tx1"/>
                </a:solidFill>
              </a:rPr>
              <a:t> </a:t>
            </a:r>
            <a:r>
              <a:rPr lang="it-IT" sz="2000" dirty="0" err="1">
                <a:solidFill>
                  <a:schemeClr val="tx1"/>
                </a:solidFill>
              </a:rPr>
              <a:t>recesserunt</a:t>
            </a:r>
            <a:r>
              <a:rPr lang="it-IT" sz="2000" dirty="0">
                <a:solidFill>
                  <a:schemeClr val="tx1"/>
                </a:solidFill>
              </a:rPr>
              <a:t> et </a:t>
            </a:r>
            <a:r>
              <a:rPr lang="it-IT" sz="2000" dirty="0" err="1">
                <a:solidFill>
                  <a:schemeClr val="tx1"/>
                </a:solidFill>
              </a:rPr>
              <a:t>quandam</a:t>
            </a:r>
            <a:r>
              <a:rPr lang="it-IT" sz="2000" dirty="0">
                <a:solidFill>
                  <a:schemeClr val="tx1"/>
                </a:solidFill>
              </a:rPr>
              <a:t> </a:t>
            </a:r>
            <a:r>
              <a:rPr lang="it-IT" sz="2000" dirty="0" err="1">
                <a:solidFill>
                  <a:schemeClr val="tx1"/>
                </a:solidFill>
              </a:rPr>
              <a:t>viam</a:t>
            </a:r>
            <a:r>
              <a:rPr lang="it-IT" sz="2000" dirty="0">
                <a:solidFill>
                  <a:schemeClr val="tx1"/>
                </a:solidFill>
              </a:rPr>
              <a:t> </a:t>
            </a:r>
            <a:r>
              <a:rPr lang="it-IT" sz="2000" dirty="0" err="1">
                <a:solidFill>
                  <a:schemeClr val="tx1"/>
                </a:solidFill>
              </a:rPr>
              <a:t>aliam</a:t>
            </a:r>
            <a:r>
              <a:rPr lang="it-IT" sz="2000" dirty="0">
                <a:solidFill>
                  <a:schemeClr val="tx1"/>
                </a:solidFill>
              </a:rPr>
              <a:t> </a:t>
            </a:r>
            <a:r>
              <a:rPr lang="it-IT" sz="2000" dirty="0" err="1">
                <a:solidFill>
                  <a:schemeClr val="tx1"/>
                </a:solidFill>
              </a:rPr>
              <a:t>iverunt</a:t>
            </a:r>
            <a:r>
              <a:rPr lang="it-IT" sz="2000" dirty="0">
                <a:solidFill>
                  <a:schemeClr val="tx1"/>
                </a:solidFill>
              </a:rPr>
              <a:t> et </a:t>
            </a:r>
            <a:r>
              <a:rPr lang="it-IT" sz="2000" dirty="0" err="1">
                <a:solidFill>
                  <a:schemeClr val="tx1"/>
                </a:solidFill>
              </a:rPr>
              <a:t>predicti</a:t>
            </a:r>
            <a:r>
              <a:rPr lang="it-IT" sz="2000" dirty="0">
                <a:solidFill>
                  <a:schemeClr val="tx1"/>
                </a:solidFill>
              </a:rPr>
              <a:t> </a:t>
            </a:r>
            <a:r>
              <a:rPr lang="it-IT" sz="2000" dirty="0" err="1">
                <a:solidFill>
                  <a:schemeClr val="tx1"/>
                </a:solidFill>
              </a:rPr>
              <a:t>Petrus</a:t>
            </a:r>
            <a:r>
              <a:rPr lang="it-IT" sz="2000" dirty="0">
                <a:solidFill>
                  <a:schemeClr val="tx1"/>
                </a:solidFill>
              </a:rPr>
              <a:t> et </a:t>
            </a:r>
            <a:r>
              <a:rPr lang="it-IT" sz="2000" dirty="0" err="1">
                <a:solidFill>
                  <a:schemeClr val="tx1"/>
                </a:solidFill>
              </a:rPr>
              <a:t>Georgius</a:t>
            </a:r>
            <a:r>
              <a:rPr lang="it-IT" sz="2000" dirty="0">
                <a:solidFill>
                  <a:schemeClr val="tx1"/>
                </a:solidFill>
              </a:rPr>
              <a:t> per </a:t>
            </a:r>
            <a:r>
              <a:rPr lang="it-IT" sz="2000" dirty="0" err="1">
                <a:solidFill>
                  <a:schemeClr val="tx1"/>
                </a:solidFill>
              </a:rPr>
              <a:t>viam</a:t>
            </a:r>
            <a:r>
              <a:rPr lang="it-IT" sz="2000" dirty="0">
                <a:solidFill>
                  <a:schemeClr val="tx1"/>
                </a:solidFill>
              </a:rPr>
              <a:t> </a:t>
            </a:r>
            <a:r>
              <a:rPr lang="it-IT" sz="2000" dirty="0" err="1">
                <a:solidFill>
                  <a:schemeClr val="tx1"/>
                </a:solidFill>
              </a:rPr>
              <a:t>rectam</a:t>
            </a:r>
            <a:r>
              <a:rPr lang="it-IT" sz="2000" dirty="0">
                <a:solidFill>
                  <a:schemeClr val="tx1"/>
                </a:solidFill>
              </a:rPr>
              <a:t> versus </a:t>
            </a:r>
            <a:r>
              <a:rPr lang="it-IT" sz="2000" dirty="0" err="1">
                <a:solidFill>
                  <a:schemeClr val="tx1"/>
                </a:solidFill>
              </a:rPr>
              <a:t>Tergestum</a:t>
            </a:r>
            <a:r>
              <a:rPr lang="it-IT" sz="2000" dirty="0">
                <a:solidFill>
                  <a:schemeClr val="tx1"/>
                </a:solidFill>
              </a:rPr>
              <a:t> </a:t>
            </a:r>
            <a:r>
              <a:rPr lang="it-IT" sz="2000" dirty="0" err="1">
                <a:solidFill>
                  <a:schemeClr val="tx1"/>
                </a:solidFill>
              </a:rPr>
              <a:t>venieba</a:t>
            </a:r>
            <a:r>
              <a:rPr lang="it-IT" sz="2000" dirty="0">
                <a:solidFill>
                  <a:schemeClr val="tx1"/>
                </a:solidFill>
              </a:rPr>
              <a:t>&lt;n&lt;t et </a:t>
            </a:r>
            <a:r>
              <a:rPr lang="it-IT" sz="2000" dirty="0" err="1">
                <a:solidFill>
                  <a:schemeClr val="tx1"/>
                </a:solidFill>
              </a:rPr>
              <a:t>cum</a:t>
            </a:r>
            <a:r>
              <a:rPr lang="it-IT" sz="2000" dirty="0">
                <a:solidFill>
                  <a:schemeClr val="tx1"/>
                </a:solidFill>
              </a:rPr>
              <a:t> </a:t>
            </a:r>
            <a:r>
              <a:rPr lang="it-IT" sz="2000" dirty="0" err="1">
                <a:solidFill>
                  <a:schemeClr val="tx1"/>
                </a:solidFill>
              </a:rPr>
              <a:t>predicti</a:t>
            </a:r>
            <a:r>
              <a:rPr lang="it-IT" sz="2000" dirty="0">
                <a:solidFill>
                  <a:schemeClr val="tx1"/>
                </a:solidFill>
              </a:rPr>
              <a:t> </a:t>
            </a:r>
            <a:r>
              <a:rPr lang="it-IT" sz="2000" dirty="0" err="1">
                <a:solidFill>
                  <a:schemeClr val="tx1"/>
                </a:solidFill>
              </a:rPr>
              <a:t>Petrus</a:t>
            </a:r>
            <a:r>
              <a:rPr lang="it-IT" sz="2000" dirty="0">
                <a:solidFill>
                  <a:schemeClr val="tx1"/>
                </a:solidFill>
              </a:rPr>
              <a:t> et </a:t>
            </a:r>
            <a:r>
              <a:rPr lang="it-IT" sz="2000" dirty="0" err="1">
                <a:solidFill>
                  <a:schemeClr val="tx1"/>
                </a:solidFill>
              </a:rPr>
              <a:t>Georgius</a:t>
            </a:r>
            <a:r>
              <a:rPr lang="it-IT" sz="2000" dirty="0">
                <a:solidFill>
                  <a:schemeClr val="tx1"/>
                </a:solidFill>
              </a:rPr>
              <a:t> non </a:t>
            </a:r>
            <a:r>
              <a:rPr lang="it-IT" sz="2000" dirty="0" err="1">
                <a:solidFill>
                  <a:schemeClr val="tx1"/>
                </a:solidFill>
              </a:rPr>
              <a:t>vidissent</a:t>
            </a:r>
            <a:r>
              <a:rPr lang="it-IT" sz="2000" dirty="0">
                <a:solidFill>
                  <a:schemeClr val="tx1"/>
                </a:solidFill>
              </a:rPr>
              <a:t> </a:t>
            </a:r>
            <a:r>
              <a:rPr lang="it-IT" sz="2000" dirty="0" err="1">
                <a:solidFill>
                  <a:schemeClr val="tx1"/>
                </a:solidFill>
              </a:rPr>
              <a:t>predictos</a:t>
            </a:r>
            <a:r>
              <a:rPr lang="it-IT" sz="2000" dirty="0">
                <a:solidFill>
                  <a:schemeClr val="tx1"/>
                </a:solidFill>
              </a:rPr>
              <a:t> </a:t>
            </a:r>
            <a:r>
              <a:rPr lang="it-IT" sz="2000" dirty="0" err="1">
                <a:solidFill>
                  <a:schemeClr val="tx1"/>
                </a:solidFill>
              </a:rPr>
              <a:t>Marinum</a:t>
            </a:r>
            <a:r>
              <a:rPr lang="it-IT" sz="2000" dirty="0">
                <a:solidFill>
                  <a:schemeClr val="tx1"/>
                </a:solidFill>
              </a:rPr>
              <a:t>, </a:t>
            </a:r>
            <a:r>
              <a:rPr lang="it-IT" sz="2000" dirty="0" err="1">
                <a:solidFill>
                  <a:schemeClr val="tx1"/>
                </a:solidFill>
              </a:rPr>
              <a:t>Lucham</a:t>
            </a:r>
            <a:r>
              <a:rPr lang="it-IT" sz="2000" dirty="0">
                <a:solidFill>
                  <a:schemeClr val="tx1"/>
                </a:solidFill>
              </a:rPr>
              <a:t> et </a:t>
            </a:r>
            <a:r>
              <a:rPr lang="it-IT" sz="2000" dirty="0" err="1">
                <a:solidFill>
                  <a:schemeClr val="tx1"/>
                </a:solidFill>
              </a:rPr>
              <a:t>Michalem</a:t>
            </a:r>
            <a:r>
              <a:rPr lang="it-IT" sz="2000" dirty="0">
                <a:solidFill>
                  <a:schemeClr val="tx1"/>
                </a:solidFill>
              </a:rPr>
              <a:t> </a:t>
            </a:r>
            <a:r>
              <a:rPr lang="it-IT" sz="2000" dirty="0" err="1">
                <a:solidFill>
                  <a:schemeClr val="tx1"/>
                </a:solidFill>
              </a:rPr>
              <a:t>ipsos</a:t>
            </a:r>
            <a:r>
              <a:rPr lang="it-IT" sz="2000" dirty="0">
                <a:solidFill>
                  <a:schemeClr val="tx1"/>
                </a:solidFill>
              </a:rPr>
              <a:t> </a:t>
            </a:r>
            <a:r>
              <a:rPr lang="it-IT" sz="2000" dirty="0" err="1">
                <a:solidFill>
                  <a:schemeClr val="tx1"/>
                </a:solidFill>
              </a:rPr>
              <a:t>vocaverunt</a:t>
            </a:r>
            <a:r>
              <a:rPr lang="it-IT" sz="2000" dirty="0">
                <a:solidFill>
                  <a:schemeClr val="tx1"/>
                </a:solidFill>
              </a:rPr>
              <a:t> et dum non </a:t>
            </a:r>
            <a:r>
              <a:rPr lang="it-IT" sz="2000" dirty="0" err="1">
                <a:solidFill>
                  <a:schemeClr val="tx1"/>
                </a:solidFill>
              </a:rPr>
              <a:t>responderent</a:t>
            </a:r>
            <a:r>
              <a:rPr lang="it-IT" sz="2000" dirty="0">
                <a:solidFill>
                  <a:schemeClr val="tx1"/>
                </a:solidFill>
              </a:rPr>
              <a:t>. </a:t>
            </a:r>
            <a:r>
              <a:rPr lang="it-IT" sz="2000" dirty="0" err="1">
                <a:solidFill>
                  <a:schemeClr val="tx1"/>
                </a:solidFill>
              </a:rPr>
              <a:t>Ipsi</a:t>
            </a:r>
            <a:r>
              <a:rPr lang="it-IT" sz="2000" dirty="0">
                <a:solidFill>
                  <a:schemeClr val="tx1"/>
                </a:solidFill>
              </a:rPr>
              <a:t> </a:t>
            </a:r>
            <a:r>
              <a:rPr lang="it-IT" sz="2000" dirty="0" err="1">
                <a:solidFill>
                  <a:schemeClr val="tx1"/>
                </a:solidFill>
              </a:rPr>
              <a:t>Petrus</a:t>
            </a:r>
            <a:r>
              <a:rPr lang="it-IT" sz="2000" dirty="0">
                <a:solidFill>
                  <a:schemeClr val="tx1"/>
                </a:solidFill>
              </a:rPr>
              <a:t> et </a:t>
            </a:r>
            <a:r>
              <a:rPr lang="it-IT" sz="2000" dirty="0" err="1">
                <a:solidFill>
                  <a:schemeClr val="tx1"/>
                </a:solidFill>
              </a:rPr>
              <a:t>Georgius</a:t>
            </a:r>
            <a:r>
              <a:rPr lang="it-IT" sz="2000" dirty="0">
                <a:solidFill>
                  <a:schemeClr val="tx1"/>
                </a:solidFill>
              </a:rPr>
              <a:t> </a:t>
            </a:r>
            <a:r>
              <a:rPr lang="it-IT" sz="2000" dirty="0" err="1">
                <a:solidFill>
                  <a:schemeClr val="tx1"/>
                </a:solidFill>
              </a:rPr>
              <a:t>iverunt</a:t>
            </a:r>
            <a:r>
              <a:rPr lang="it-IT" sz="2000" dirty="0">
                <a:solidFill>
                  <a:schemeClr val="tx1"/>
                </a:solidFill>
              </a:rPr>
              <a:t> ad villa </a:t>
            </a:r>
            <a:r>
              <a:rPr lang="it-IT" sz="2000" dirty="0" err="1">
                <a:solidFill>
                  <a:schemeClr val="tx1"/>
                </a:solidFill>
              </a:rPr>
              <a:t>Liurixine</a:t>
            </a:r>
            <a:r>
              <a:rPr lang="it-IT" sz="2000" dirty="0">
                <a:solidFill>
                  <a:schemeClr val="tx1"/>
                </a:solidFill>
              </a:rPr>
              <a:t> et </a:t>
            </a:r>
            <a:r>
              <a:rPr lang="it-IT" sz="2000" dirty="0" err="1">
                <a:solidFill>
                  <a:schemeClr val="tx1"/>
                </a:solidFill>
              </a:rPr>
              <a:t>ibi</a:t>
            </a:r>
            <a:r>
              <a:rPr lang="it-IT" sz="2000" dirty="0">
                <a:solidFill>
                  <a:schemeClr val="tx1"/>
                </a:solidFill>
              </a:rPr>
              <a:t> </a:t>
            </a:r>
            <a:r>
              <a:rPr lang="it-IT" sz="2000" dirty="0" err="1">
                <a:solidFill>
                  <a:schemeClr val="tx1"/>
                </a:solidFill>
              </a:rPr>
              <a:t>invenerunt</a:t>
            </a:r>
            <a:r>
              <a:rPr lang="it-IT" sz="2000" dirty="0">
                <a:solidFill>
                  <a:schemeClr val="tx1"/>
                </a:solidFill>
              </a:rPr>
              <a:t> </a:t>
            </a:r>
            <a:r>
              <a:rPr lang="it-IT" sz="2000" dirty="0" err="1">
                <a:solidFill>
                  <a:schemeClr val="tx1"/>
                </a:solidFill>
              </a:rPr>
              <a:t>predictos</a:t>
            </a:r>
            <a:r>
              <a:rPr lang="it-IT" sz="2000" dirty="0">
                <a:solidFill>
                  <a:schemeClr val="tx1"/>
                </a:solidFill>
              </a:rPr>
              <a:t> </a:t>
            </a:r>
            <a:r>
              <a:rPr lang="it-IT" sz="2000" dirty="0" err="1">
                <a:solidFill>
                  <a:schemeClr val="tx1"/>
                </a:solidFill>
              </a:rPr>
              <a:t>Marinum</a:t>
            </a:r>
            <a:r>
              <a:rPr lang="it-IT" sz="2000" dirty="0">
                <a:solidFill>
                  <a:schemeClr val="tx1"/>
                </a:solidFill>
              </a:rPr>
              <a:t>, </a:t>
            </a:r>
            <a:r>
              <a:rPr lang="it-IT" sz="2000" dirty="0" err="1">
                <a:solidFill>
                  <a:schemeClr val="tx1"/>
                </a:solidFill>
              </a:rPr>
              <a:t>Lucham</a:t>
            </a:r>
            <a:r>
              <a:rPr lang="it-IT" sz="2000" dirty="0">
                <a:solidFill>
                  <a:schemeClr val="tx1"/>
                </a:solidFill>
              </a:rPr>
              <a:t> et </a:t>
            </a:r>
            <a:r>
              <a:rPr lang="it-IT" sz="2000" dirty="0" err="1">
                <a:solidFill>
                  <a:schemeClr val="tx1"/>
                </a:solidFill>
              </a:rPr>
              <a:t>Michaelem</a:t>
            </a:r>
            <a:r>
              <a:rPr lang="it-IT" sz="2000" dirty="0">
                <a:solidFill>
                  <a:schemeClr val="tx1"/>
                </a:solidFill>
              </a:rPr>
              <a:t> </a:t>
            </a:r>
            <a:r>
              <a:rPr lang="it-IT" sz="2000" dirty="0" err="1">
                <a:solidFill>
                  <a:schemeClr val="tx1"/>
                </a:solidFill>
              </a:rPr>
              <a:t>comedentes</a:t>
            </a:r>
            <a:r>
              <a:rPr lang="it-IT" sz="2000" dirty="0">
                <a:solidFill>
                  <a:schemeClr val="tx1"/>
                </a:solidFill>
              </a:rPr>
              <a:t>.</a:t>
            </a:r>
          </a:p>
        </p:txBody>
      </p:sp>
    </p:spTree>
    <p:extLst>
      <p:ext uri="{BB962C8B-B14F-4D97-AF65-F5344CB8AC3E}">
        <p14:creationId xmlns:p14="http://schemas.microsoft.com/office/powerpoint/2010/main" val="256671994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14399" y="438411"/>
            <a:ext cx="8642959" cy="4401205"/>
          </a:xfrm>
          <a:prstGeom prst="rect">
            <a:avLst/>
          </a:prstGeom>
        </p:spPr>
        <p:txBody>
          <a:bodyPr wrap="square">
            <a:spAutoFit/>
          </a:bodyPr>
          <a:lstStyle/>
          <a:p>
            <a:pPr algn="just"/>
            <a:r>
              <a:rPr lang="it-IT" sz="2000" b="1" dirty="0"/>
              <a:t>Et </a:t>
            </a:r>
            <a:r>
              <a:rPr lang="it-IT" sz="2000" b="1" dirty="0" err="1"/>
              <a:t>predictus</a:t>
            </a:r>
            <a:r>
              <a:rPr lang="it-IT" sz="2000" b="1" dirty="0"/>
              <a:t> </a:t>
            </a:r>
            <a:r>
              <a:rPr lang="it-IT" sz="2000" b="1" dirty="0" err="1" smtClean="0"/>
              <a:t>Petrus</a:t>
            </a:r>
            <a:r>
              <a:rPr lang="it-IT" sz="2000" b="1" dirty="0" smtClean="0"/>
              <a:t> </a:t>
            </a:r>
            <a:r>
              <a:rPr lang="it-IT" sz="2000" b="1" dirty="0" err="1"/>
              <a:t>eis</a:t>
            </a:r>
            <a:r>
              <a:rPr lang="it-IT" sz="2000" b="1" dirty="0"/>
              <a:t> dixit </a:t>
            </a:r>
            <a:r>
              <a:rPr lang="it-IT" sz="2000" b="1" dirty="0" err="1"/>
              <a:t>quod</a:t>
            </a:r>
            <a:r>
              <a:rPr lang="it-IT" sz="2000" b="1" dirty="0"/>
              <a:t> non bene </a:t>
            </a:r>
            <a:r>
              <a:rPr lang="it-IT" sz="2000" b="1" dirty="0" err="1"/>
              <a:t>fecerant</a:t>
            </a:r>
            <a:r>
              <a:rPr lang="it-IT" sz="2000" b="1" dirty="0"/>
              <a:t> recedere ab ipso redarguendo </a:t>
            </a:r>
            <a:r>
              <a:rPr lang="it-IT" sz="2000" b="1" dirty="0" err="1"/>
              <a:t>eos</a:t>
            </a:r>
            <a:r>
              <a:rPr lang="it-IT" sz="2000" b="1" dirty="0"/>
              <a:t>, dicendo </a:t>
            </a:r>
            <a:r>
              <a:rPr lang="it-IT" sz="2000" b="1" dirty="0" err="1"/>
              <a:t>eis</a:t>
            </a:r>
            <a:r>
              <a:rPr lang="it-IT" sz="2000" b="1" dirty="0"/>
              <a:t>: </a:t>
            </a:r>
            <a:r>
              <a:rPr lang="it-IT" sz="2000" b="1" dirty="0" err="1"/>
              <a:t>eamus</a:t>
            </a:r>
            <a:r>
              <a:rPr lang="it-IT" sz="2000" b="1" dirty="0"/>
              <a:t> et sic </a:t>
            </a:r>
            <a:r>
              <a:rPr lang="it-IT" sz="2000" b="1" dirty="0" err="1"/>
              <a:t>omnes</a:t>
            </a:r>
            <a:r>
              <a:rPr lang="it-IT" sz="2000" b="1" dirty="0"/>
              <a:t> </a:t>
            </a:r>
            <a:r>
              <a:rPr lang="it-IT" sz="2000" b="1" dirty="0" err="1"/>
              <a:t>quinque</a:t>
            </a:r>
            <a:r>
              <a:rPr lang="it-IT" sz="2000" b="1" dirty="0"/>
              <a:t> in </a:t>
            </a:r>
            <a:r>
              <a:rPr lang="it-IT" sz="2000" b="1" dirty="0" err="1"/>
              <a:t>societate</a:t>
            </a:r>
            <a:r>
              <a:rPr lang="it-IT" sz="2000" b="1" dirty="0"/>
              <a:t> </a:t>
            </a:r>
            <a:r>
              <a:rPr lang="it-IT" sz="2000" b="1" dirty="0" err="1"/>
              <a:t>recesserunt</a:t>
            </a:r>
            <a:r>
              <a:rPr lang="it-IT" sz="2000" b="1" dirty="0"/>
              <a:t> de villa </a:t>
            </a:r>
            <a:r>
              <a:rPr lang="it-IT" sz="2000" b="1" dirty="0" err="1"/>
              <a:t>Liurixine</a:t>
            </a:r>
            <a:r>
              <a:rPr lang="it-IT" sz="2000" b="1" dirty="0"/>
              <a:t> et </a:t>
            </a:r>
            <a:r>
              <a:rPr lang="it-IT" sz="2000" b="1" dirty="0" err="1"/>
              <a:t>venebant</a:t>
            </a:r>
            <a:r>
              <a:rPr lang="it-IT" sz="2000" b="1" dirty="0"/>
              <a:t> versus </a:t>
            </a:r>
            <a:r>
              <a:rPr lang="it-IT" sz="2000" b="1" dirty="0" err="1"/>
              <a:t>Tergestum</a:t>
            </a:r>
            <a:r>
              <a:rPr lang="it-IT" sz="2000" b="1" dirty="0"/>
              <a:t>. </a:t>
            </a:r>
            <a:r>
              <a:rPr lang="it-IT" sz="2000" b="1" dirty="0" err="1"/>
              <a:t>Predictus</a:t>
            </a:r>
            <a:r>
              <a:rPr lang="it-IT" sz="2000" b="1" dirty="0"/>
              <a:t> </a:t>
            </a:r>
            <a:r>
              <a:rPr lang="it-IT" sz="2000" b="1" dirty="0" err="1"/>
              <a:t>Petrus</a:t>
            </a:r>
            <a:r>
              <a:rPr lang="it-IT" sz="2000" b="1" dirty="0"/>
              <a:t> dixit </a:t>
            </a:r>
            <a:r>
              <a:rPr lang="it-IT" sz="2000" b="1" dirty="0" err="1"/>
              <a:t>eis</a:t>
            </a:r>
            <a:r>
              <a:rPr lang="it-IT" sz="2000" b="1" dirty="0"/>
              <a:t>: </a:t>
            </a:r>
            <a:r>
              <a:rPr lang="it-IT" sz="2000" b="1" dirty="0" err="1"/>
              <a:t>eamus</a:t>
            </a:r>
            <a:r>
              <a:rPr lang="it-IT" sz="2000" b="1" dirty="0"/>
              <a:t> per </a:t>
            </a:r>
            <a:r>
              <a:rPr lang="it-IT" sz="2000" b="1" dirty="0" err="1" smtClean="0"/>
              <a:t>viam</a:t>
            </a:r>
            <a:r>
              <a:rPr lang="it-IT" sz="2000" b="1" dirty="0" smtClean="0"/>
              <a:t> </a:t>
            </a:r>
            <a:r>
              <a:rPr lang="it-IT" sz="2000" b="1" dirty="0" err="1" smtClean="0"/>
              <a:t>que</a:t>
            </a:r>
            <a:r>
              <a:rPr lang="it-IT" sz="2000" b="1" dirty="0" smtClean="0"/>
              <a:t> </a:t>
            </a:r>
            <a:r>
              <a:rPr lang="it-IT" sz="2000" b="1" dirty="0" err="1"/>
              <a:t>intendit</a:t>
            </a:r>
            <a:r>
              <a:rPr lang="it-IT" sz="2000" b="1" dirty="0"/>
              <a:t> per </a:t>
            </a:r>
            <a:r>
              <a:rPr lang="it-IT" sz="2000" b="1" dirty="0" err="1"/>
              <a:t>villam</a:t>
            </a:r>
            <a:r>
              <a:rPr lang="it-IT" sz="2000" b="1" dirty="0"/>
              <a:t> </a:t>
            </a:r>
            <a:r>
              <a:rPr lang="it-IT" sz="2000" b="1" dirty="0" err="1"/>
              <a:t>Sancte</a:t>
            </a:r>
            <a:r>
              <a:rPr lang="it-IT" sz="2000" b="1" dirty="0"/>
              <a:t> Crucis </a:t>
            </a:r>
            <a:r>
              <a:rPr lang="it-IT" sz="2000" b="1" dirty="0" err="1"/>
              <a:t>quia</a:t>
            </a:r>
            <a:r>
              <a:rPr lang="it-IT" sz="2000" b="1" dirty="0"/>
              <a:t> est </a:t>
            </a:r>
            <a:r>
              <a:rPr lang="it-IT" sz="2000" b="1" dirty="0" err="1"/>
              <a:t>magis</a:t>
            </a:r>
            <a:r>
              <a:rPr lang="it-IT" sz="2000" b="1" dirty="0"/>
              <a:t> tuta et sic </a:t>
            </a:r>
            <a:r>
              <a:rPr lang="it-IT" sz="2000" b="1" dirty="0" err="1"/>
              <a:t>venerunt</a:t>
            </a:r>
            <a:r>
              <a:rPr lang="it-IT" sz="2000" b="1" dirty="0"/>
              <a:t> in </a:t>
            </a:r>
            <a:r>
              <a:rPr lang="it-IT" sz="2000" b="1" dirty="0" err="1"/>
              <a:t>simul</a:t>
            </a:r>
            <a:r>
              <a:rPr lang="it-IT" sz="2000" b="1" dirty="0"/>
              <a:t> </a:t>
            </a:r>
            <a:r>
              <a:rPr lang="it-IT" sz="2000" b="1" dirty="0" err="1"/>
              <a:t>usque</a:t>
            </a:r>
            <a:r>
              <a:rPr lang="it-IT" sz="2000" b="1" dirty="0"/>
              <a:t> in cimo vinee </a:t>
            </a:r>
            <a:r>
              <a:rPr lang="it-IT" sz="2000" b="1" dirty="0" err="1"/>
              <a:t>ubi</a:t>
            </a:r>
            <a:r>
              <a:rPr lang="it-IT" sz="2000" b="1" dirty="0"/>
              <a:t> </a:t>
            </a:r>
            <a:r>
              <a:rPr lang="it-IT" sz="2000" b="1" dirty="0" err="1"/>
              <a:t>descenditur</a:t>
            </a:r>
            <a:r>
              <a:rPr lang="it-IT" sz="2000" b="1" dirty="0"/>
              <a:t> in </a:t>
            </a:r>
            <a:r>
              <a:rPr lang="it-IT" sz="2000" b="1" dirty="0" err="1"/>
              <a:t>vineis</a:t>
            </a:r>
            <a:r>
              <a:rPr lang="it-IT" sz="2000" b="1" dirty="0"/>
              <a:t>. Et </a:t>
            </a:r>
            <a:r>
              <a:rPr lang="it-IT" sz="2000" b="1" dirty="0" err="1"/>
              <a:t>ibi</a:t>
            </a:r>
            <a:r>
              <a:rPr lang="it-IT" sz="2000" b="1" dirty="0"/>
              <a:t> </a:t>
            </a:r>
            <a:r>
              <a:rPr lang="it-IT" sz="2000" b="1" dirty="0" err="1"/>
              <a:t>predicti</a:t>
            </a:r>
            <a:r>
              <a:rPr lang="it-IT" sz="2000" b="1" dirty="0"/>
              <a:t> </a:t>
            </a:r>
            <a:r>
              <a:rPr lang="it-IT" sz="2000" b="1" dirty="0" err="1"/>
              <a:t>Marinus</a:t>
            </a:r>
            <a:r>
              <a:rPr lang="it-IT" sz="2000" b="1" dirty="0"/>
              <a:t>, </a:t>
            </a:r>
            <a:r>
              <a:rPr lang="it-IT" sz="2000" b="1" dirty="0" err="1"/>
              <a:t>Luchas</a:t>
            </a:r>
            <a:r>
              <a:rPr lang="it-IT" sz="2000" b="1" dirty="0"/>
              <a:t> et Michael </a:t>
            </a:r>
            <a:r>
              <a:rPr lang="it-IT" sz="2000" b="1" dirty="0" err="1"/>
              <a:t>remanserunt</a:t>
            </a:r>
            <a:r>
              <a:rPr lang="it-IT" sz="2000" b="1" dirty="0"/>
              <a:t> et </a:t>
            </a:r>
            <a:r>
              <a:rPr lang="it-IT" sz="2000" b="1" dirty="0" err="1"/>
              <a:t>predicti</a:t>
            </a:r>
            <a:r>
              <a:rPr lang="it-IT" sz="2000" b="1" dirty="0"/>
              <a:t> </a:t>
            </a:r>
            <a:r>
              <a:rPr lang="it-IT" sz="2000" b="1" dirty="0" err="1"/>
              <a:t>Petrus</a:t>
            </a:r>
            <a:r>
              <a:rPr lang="it-IT" sz="2000" b="1" dirty="0"/>
              <a:t> et </a:t>
            </a:r>
            <a:r>
              <a:rPr lang="it-IT" sz="2000" b="1" dirty="0" err="1"/>
              <a:t>Georgius</a:t>
            </a:r>
            <a:r>
              <a:rPr lang="it-IT" sz="2000" b="1" dirty="0"/>
              <a:t> </a:t>
            </a:r>
            <a:r>
              <a:rPr lang="it-IT" sz="2000" b="1" dirty="0" err="1"/>
              <a:t>eius</a:t>
            </a:r>
            <a:r>
              <a:rPr lang="it-IT" sz="2000" b="1" dirty="0"/>
              <a:t> </a:t>
            </a:r>
            <a:r>
              <a:rPr lang="it-IT" sz="2000" b="1" dirty="0" err="1"/>
              <a:t>famulus</a:t>
            </a:r>
            <a:r>
              <a:rPr lang="it-IT" sz="2000" b="1" dirty="0"/>
              <a:t> </a:t>
            </a:r>
            <a:r>
              <a:rPr lang="it-IT" sz="2000" b="1" dirty="0" err="1"/>
              <a:t>venerunt</a:t>
            </a:r>
            <a:r>
              <a:rPr lang="it-IT" sz="2000" b="1" dirty="0"/>
              <a:t> </a:t>
            </a:r>
            <a:r>
              <a:rPr lang="it-IT" sz="2000" b="1" dirty="0" smtClean="0"/>
              <a:t>versus </a:t>
            </a:r>
            <a:r>
              <a:rPr lang="it-IT" sz="2000" b="1" dirty="0" err="1"/>
              <a:t>Ecclesiam</a:t>
            </a:r>
            <a:r>
              <a:rPr lang="it-IT" sz="2000" b="1" dirty="0"/>
              <a:t> </a:t>
            </a:r>
            <a:r>
              <a:rPr lang="it-IT" sz="2000" b="1" dirty="0" err="1"/>
              <a:t>Sancte</a:t>
            </a:r>
            <a:r>
              <a:rPr lang="it-IT" sz="2000" b="1" dirty="0"/>
              <a:t> Marie de Grignano et dum </a:t>
            </a:r>
            <a:r>
              <a:rPr lang="it-IT" sz="2000" b="1" dirty="0" err="1"/>
              <a:t>venissent</a:t>
            </a:r>
            <a:r>
              <a:rPr lang="it-IT" sz="2000" b="1" dirty="0"/>
              <a:t> per </a:t>
            </a:r>
            <a:r>
              <a:rPr lang="it-IT" sz="2000" b="1" dirty="0" err="1"/>
              <a:t>parvum</a:t>
            </a:r>
            <a:r>
              <a:rPr lang="it-IT" sz="2000" b="1" dirty="0"/>
              <a:t> </a:t>
            </a:r>
            <a:r>
              <a:rPr lang="it-IT" sz="2000" b="1" dirty="0" err="1"/>
              <a:t>spacium</a:t>
            </a:r>
            <a:r>
              <a:rPr lang="it-IT" sz="2000" b="1" dirty="0"/>
              <a:t> </a:t>
            </a:r>
            <a:r>
              <a:rPr lang="it-IT" sz="2000" b="1" dirty="0" err="1"/>
              <a:t>supradictus</a:t>
            </a:r>
            <a:r>
              <a:rPr lang="it-IT" sz="2000" b="1" dirty="0"/>
              <a:t> </a:t>
            </a:r>
            <a:r>
              <a:rPr lang="it-IT" sz="2000" b="1" dirty="0" err="1"/>
              <a:t>Marinus</a:t>
            </a:r>
            <a:r>
              <a:rPr lang="it-IT" sz="2000" b="1" dirty="0"/>
              <a:t> </a:t>
            </a:r>
            <a:r>
              <a:rPr lang="it-IT" sz="2000" b="1" dirty="0" err="1"/>
              <a:t>solus</a:t>
            </a:r>
            <a:r>
              <a:rPr lang="it-IT" sz="2000" b="1" dirty="0"/>
              <a:t> </a:t>
            </a:r>
            <a:r>
              <a:rPr lang="it-IT" sz="2000" b="1" dirty="0" err="1"/>
              <a:t>aplicuit</a:t>
            </a:r>
            <a:r>
              <a:rPr lang="it-IT" sz="2000" b="1" dirty="0"/>
              <a:t> ad </a:t>
            </a:r>
            <a:r>
              <a:rPr lang="it-IT" sz="2000" b="1" dirty="0" err="1"/>
              <a:t>predictos</a:t>
            </a:r>
            <a:r>
              <a:rPr lang="it-IT" sz="2000" b="1" dirty="0"/>
              <a:t> </a:t>
            </a:r>
            <a:r>
              <a:rPr lang="it-IT" sz="2000" b="1" dirty="0" err="1"/>
              <a:t>Petrum</a:t>
            </a:r>
            <a:r>
              <a:rPr lang="it-IT" sz="2000" b="1" dirty="0"/>
              <a:t> et </a:t>
            </a:r>
            <a:r>
              <a:rPr lang="it-IT" sz="2000" b="1" dirty="0" err="1"/>
              <a:t>Georgium</a:t>
            </a:r>
            <a:r>
              <a:rPr lang="it-IT" sz="2000" b="1" dirty="0"/>
              <a:t> et </a:t>
            </a:r>
            <a:r>
              <a:rPr lang="it-IT" sz="2000" b="1" dirty="0" err="1"/>
              <a:t>cum</a:t>
            </a:r>
            <a:r>
              <a:rPr lang="it-IT" sz="2000" b="1" dirty="0"/>
              <a:t> </a:t>
            </a:r>
            <a:r>
              <a:rPr lang="it-IT" sz="2000" b="1" dirty="0" err="1"/>
              <a:t>dicto</a:t>
            </a:r>
            <a:r>
              <a:rPr lang="it-IT" sz="2000" b="1" dirty="0"/>
              <a:t> Petro per </a:t>
            </a:r>
            <a:r>
              <a:rPr lang="it-IT" sz="2000" b="1" dirty="0" err="1"/>
              <a:t>viam</a:t>
            </a:r>
            <a:r>
              <a:rPr lang="it-IT" sz="2000" b="1" dirty="0"/>
              <a:t> </a:t>
            </a:r>
            <a:r>
              <a:rPr lang="it-IT" sz="2000" b="1" dirty="0" err="1"/>
              <a:t>veniebat</a:t>
            </a:r>
            <a:r>
              <a:rPr lang="it-IT" sz="2000" b="1" dirty="0"/>
              <a:t> </a:t>
            </a:r>
            <a:r>
              <a:rPr lang="it-IT" sz="2000" b="1" dirty="0" err="1" smtClean="0"/>
              <a:t>loquendo</a:t>
            </a:r>
            <a:r>
              <a:rPr lang="it-IT" sz="2000" b="1" dirty="0" smtClean="0"/>
              <a:t> </a:t>
            </a:r>
            <a:r>
              <a:rPr lang="it-IT" sz="2000" b="1" dirty="0"/>
              <a:t>et </a:t>
            </a:r>
            <a:r>
              <a:rPr lang="it-IT" sz="2000" b="1" dirty="0" err="1"/>
              <a:t>predictus</a:t>
            </a:r>
            <a:r>
              <a:rPr lang="it-IT" sz="2000" b="1" dirty="0"/>
              <a:t> </a:t>
            </a:r>
            <a:r>
              <a:rPr lang="it-IT" sz="2000" b="1" dirty="0" err="1"/>
              <a:t>Georgius</a:t>
            </a:r>
            <a:r>
              <a:rPr lang="it-IT" sz="2000" b="1" dirty="0"/>
              <a:t> ante </a:t>
            </a:r>
            <a:r>
              <a:rPr lang="it-IT" sz="2000" b="1" dirty="0" err="1"/>
              <a:t>ipsis</a:t>
            </a:r>
            <a:r>
              <a:rPr lang="it-IT" sz="2000" b="1" dirty="0"/>
              <a:t> </a:t>
            </a:r>
            <a:r>
              <a:rPr lang="it-IT" sz="2000" b="1" dirty="0" err="1"/>
              <a:t>veniebat</a:t>
            </a:r>
            <a:r>
              <a:rPr lang="it-IT" sz="2000" b="1" dirty="0"/>
              <a:t> per </a:t>
            </a:r>
            <a:r>
              <a:rPr lang="it-IT" sz="2000" b="1" dirty="0" err="1"/>
              <a:t>iactum</a:t>
            </a:r>
            <a:r>
              <a:rPr lang="it-IT" sz="2000" b="1" dirty="0"/>
              <a:t> </a:t>
            </a:r>
            <a:r>
              <a:rPr lang="it-IT" sz="2000" b="1" dirty="0" err="1"/>
              <a:t>unius</a:t>
            </a:r>
            <a:r>
              <a:rPr lang="it-IT" sz="2000" b="1" dirty="0"/>
              <a:t> </a:t>
            </a:r>
            <a:r>
              <a:rPr lang="it-IT" sz="2000" b="1" dirty="0" err="1"/>
              <a:t>lapidis</a:t>
            </a:r>
            <a:r>
              <a:rPr lang="it-IT" sz="2000" b="1" dirty="0"/>
              <a:t> et sic </a:t>
            </a:r>
            <a:r>
              <a:rPr lang="it-IT" sz="2000" b="1" dirty="0" err="1"/>
              <a:t>venientes</a:t>
            </a:r>
            <a:r>
              <a:rPr lang="it-IT" sz="2000" b="1" dirty="0"/>
              <a:t> </a:t>
            </a:r>
            <a:r>
              <a:rPr lang="it-IT" sz="2000" b="1" dirty="0" err="1"/>
              <a:t>audivit</a:t>
            </a:r>
            <a:r>
              <a:rPr lang="it-IT" sz="2000" b="1" dirty="0"/>
              <a:t> </a:t>
            </a:r>
            <a:r>
              <a:rPr lang="it-IT" sz="2000" b="1" dirty="0" err="1"/>
              <a:t>predictum</a:t>
            </a:r>
            <a:r>
              <a:rPr lang="it-IT" sz="2000" b="1" dirty="0"/>
              <a:t> </a:t>
            </a:r>
            <a:r>
              <a:rPr lang="it-IT" sz="2000" b="1" dirty="0" err="1"/>
              <a:t>Petrum</a:t>
            </a:r>
            <a:r>
              <a:rPr lang="it-IT" sz="2000" b="1" dirty="0"/>
              <a:t> fortissime </a:t>
            </a:r>
            <a:r>
              <a:rPr lang="it-IT" sz="2000" b="1" dirty="0" err="1"/>
              <a:t>cridare</a:t>
            </a:r>
            <a:r>
              <a:rPr lang="it-IT" sz="2000" b="1" dirty="0"/>
              <a:t> dicendo: “oimè”. </a:t>
            </a:r>
            <a:r>
              <a:rPr lang="it-IT" sz="2000" b="1" dirty="0" err="1"/>
              <a:t>Tunc</a:t>
            </a:r>
            <a:r>
              <a:rPr lang="it-IT" sz="2000" b="1" dirty="0"/>
              <a:t> </a:t>
            </a:r>
            <a:r>
              <a:rPr lang="it-IT" sz="2000" b="1" dirty="0" err="1"/>
              <a:t>predictus</a:t>
            </a:r>
            <a:r>
              <a:rPr lang="it-IT" sz="2000" b="1" dirty="0"/>
              <a:t> </a:t>
            </a:r>
            <a:r>
              <a:rPr lang="it-IT" sz="2000" b="1" dirty="0" err="1"/>
              <a:t>Georgius</a:t>
            </a:r>
            <a:r>
              <a:rPr lang="it-IT" sz="2000" b="1" dirty="0"/>
              <a:t> </a:t>
            </a:r>
            <a:r>
              <a:rPr lang="it-IT" sz="2000" b="1" dirty="0" err="1"/>
              <a:t>voluit</a:t>
            </a:r>
            <a:r>
              <a:rPr lang="it-IT" sz="2000" b="1" dirty="0"/>
              <a:t> se et </a:t>
            </a:r>
            <a:r>
              <a:rPr lang="it-IT" sz="2000" b="1" dirty="0" err="1"/>
              <a:t>vidit</a:t>
            </a:r>
            <a:r>
              <a:rPr lang="it-IT" sz="2000" b="1" dirty="0"/>
              <a:t> </a:t>
            </a:r>
            <a:r>
              <a:rPr lang="it-IT" sz="2000" b="1" dirty="0" err="1"/>
              <a:t>Marinum</a:t>
            </a:r>
            <a:r>
              <a:rPr lang="it-IT" sz="2000" b="1" dirty="0"/>
              <a:t> </a:t>
            </a:r>
            <a:r>
              <a:rPr lang="it-IT" sz="2000" b="1" dirty="0" err="1"/>
              <a:t>predictum</a:t>
            </a:r>
            <a:r>
              <a:rPr lang="it-IT" sz="2000" b="1" dirty="0"/>
              <a:t> </a:t>
            </a:r>
            <a:r>
              <a:rPr lang="it-IT" sz="2000" b="1" dirty="0" err="1"/>
              <a:t>cum</a:t>
            </a:r>
            <a:r>
              <a:rPr lang="it-IT" sz="2000" b="1" dirty="0"/>
              <a:t> uno </a:t>
            </a:r>
            <a:r>
              <a:rPr lang="it-IT" sz="2000" b="1" dirty="0" err="1"/>
              <a:t>bergamascho</a:t>
            </a:r>
            <a:r>
              <a:rPr lang="it-IT" sz="2000" b="1" dirty="0"/>
              <a:t> </a:t>
            </a:r>
            <a:r>
              <a:rPr lang="it-IT" sz="2000" b="1" dirty="0" err="1"/>
              <a:t>amenantem</a:t>
            </a:r>
            <a:r>
              <a:rPr lang="it-IT" sz="2000" b="1" dirty="0"/>
              <a:t> et </a:t>
            </a:r>
            <a:r>
              <a:rPr lang="it-IT" sz="2000" b="1" dirty="0" err="1"/>
              <a:t>vulnerantem</a:t>
            </a:r>
            <a:r>
              <a:rPr lang="it-IT" sz="2000" b="1" dirty="0"/>
              <a:t> </a:t>
            </a:r>
            <a:r>
              <a:rPr lang="it-IT" sz="2000" b="1" dirty="0" err="1"/>
              <a:t>ipsum</a:t>
            </a:r>
            <a:r>
              <a:rPr lang="it-IT" sz="2000" b="1" dirty="0"/>
              <a:t> </a:t>
            </a:r>
            <a:r>
              <a:rPr lang="it-IT" sz="2000" b="1" dirty="0" err="1"/>
              <a:t>Petrum</a:t>
            </a:r>
            <a:r>
              <a:rPr lang="it-IT" sz="2000" b="1" dirty="0"/>
              <a:t>.</a:t>
            </a:r>
          </a:p>
        </p:txBody>
      </p:sp>
    </p:spTree>
    <p:extLst>
      <p:ext uri="{BB962C8B-B14F-4D97-AF65-F5344CB8AC3E}">
        <p14:creationId xmlns:p14="http://schemas.microsoft.com/office/powerpoint/2010/main" val="356762919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88307" y="288099"/>
            <a:ext cx="8755693" cy="5293757"/>
          </a:xfrm>
          <a:prstGeom prst="rect">
            <a:avLst/>
          </a:prstGeom>
        </p:spPr>
        <p:txBody>
          <a:bodyPr wrap="square">
            <a:spAutoFit/>
          </a:bodyPr>
          <a:lstStyle/>
          <a:p>
            <a:pPr algn="just"/>
            <a:r>
              <a:rPr lang="it-IT" sz="2000" b="1" dirty="0" err="1"/>
              <a:t>Tunc</a:t>
            </a:r>
            <a:r>
              <a:rPr lang="it-IT" sz="2000" b="1" dirty="0"/>
              <a:t> ipse </a:t>
            </a:r>
            <a:r>
              <a:rPr lang="it-IT" sz="2000" b="1" dirty="0" err="1"/>
              <a:t>Georgius</a:t>
            </a:r>
            <a:r>
              <a:rPr lang="it-IT" sz="2000" b="1" dirty="0"/>
              <a:t> </a:t>
            </a:r>
            <a:r>
              <a:rPr lang="it-IT" sz="2000" b="1" dirty="0" err="1"/>
              <a:t>cepit</a:t>
            </a:r>
            <a:r>
              <a:rPr lang="it-IT" sz="2000" b="1" dirty="0"/>
              <a:t> </a:t>
            </a:r>
            <a:r>
              <a:rPr lang="it-IT" sz="2000" b="1" dirty="0" err="1"/>
              <a:t>duos</a:t>
            </a:r>
            <a:r>
              <a:rPr lang="it-IT" sz="2000" b="1" dirty="0"/>
              <a:t> </a:t>
            </a:r>
            <a:r>
              <a:rPr lang="it-IT" sz="2000" b="1" dirty="0" err="1"/>
              <a:t>lapides</a:t>
            </a:r>
            <a:r>
              <a:rPr lang="it-IT" sz="2000" b="1" dirty="0"/>
              <a:t> in </a:t>
            </a:r>
            <a:r>
              <a:rPr lang="it-IT" sz="2000" b="1" dirty="0" err="1"/>
              <a:t>manu</a:t>
            </a:r>
            <a:r>
              <a:rPr lang="it-IT" sz="2000" b="1" dirty="0"/>
              <a:t> et </a:t>
            </a:r>
            <a:r>
              <a:rPr lang="it-IT" sz="2000" b="1" dirty="0" err="1"/>
              <a:t>cucurit</a:t>
            </a:r>
            <a:r>
              <a:rPr lang="it-IT" sz="2000" b="1" dirty="0"/>
              <a:t> ad </a:t>
            </a:r>
            <a:r>
              <a:rPr lang="it-IT" sz="2000" b="1" dirty="0" err="1"/>
              <a:t>dictum</a:t>
            </a:r>
            <a:r>
              <a:rPr lang="it-IT" sz="2000" b="1" dirty="0"/>
              <a:t> </a:t>
            </a:r>
            <a:r>
              <a:rPr lang="it-IT" sz="2000" b="1" dirty="0" err="1"/>
              <a:t>Marinum</a:t>
            </a:r>
            <a:r>
              <a:rPr lang="it-IT" sz="2000" b="1" dirty="0"/>
              <a:t> et </a:t>
            </a:r>
            <a:r>
              <a:rPr lang="it-IT" sz="2000" b="1" dirty="0" err="1"/>
              <a:t>proiecit</a:t>
            </a:r>
            <a:r>
              <a:rPr lang="it-IT" sz="2000" b="1" dirty="0"/>
              <a:t> unum ex </a:t>
            </a:r>
            <a:r>
              <a:rPr lang="it-IT" sz="2000" b="1" dirty="0" err="1"/>
              <a:t>dictis</a:t>
            </a:r>
            <a:r>
              <a:rPr lang="it-IT" sz="2000" b="1" dirty="0"/>
              <a:t> </a:t>
            </a:r>
            <a:r>
              <a:rPr lang="it-IT" sz="2000" b="1" dirty="0" err="1"/>
              <a:t>lapidibus</a:t>
            </a:r>
            <a:r>
              <a:rPr lang="it-IT" sz="2000" b="1" dirty="0"/>
              <a:t> versus </a:t>
            </a:r>
            <a:r>
              <a:rPr lang="it-IT" sz="2000" b="1" dirty="0" err="1"/>
              <a:t>eum</a:t>
            </a:r>
            <a:r>
              <a:rPr lang="it-IT" sz="2000" b="1" dirty="0"/>
              <a:t> et non </a:t>
            </a:r>
            <a:r>
              <a:rPr lang="it-IT" sz="2000" b="1" dirty="0" err="1"/>
              <a:t>tetigit</a:t>
            </a:r>
            <a:r>
              <a:rPr lang="it-IT" sz="2000" b="1" dirty="0"/>
              <a:t> </a:t>
            </a:r>
            <a:r>
              <a:rPr lang="it-IT" sz="2000" b="1" dirty="0" err="1"/>
              <a:t>eum</a:t>
            </a:r>
            <a:r>
              <a:rPr lang="it-IT" sz="2000" b="1" dirty="0"/>
              <a:t> et </a:t>
            </a:r>
            <a:r>
              <a:rPr lang="it-IT" sz="2000" b="1" dirty="0" err="1"/>
              <a:t>postea</a:t>
            </a:r>
            <a:r>
              <a:rPr lang="it-IT" sz="2000" b="1" dirty="0"/>
              <a:t> </a:t>
            </a:r>
            <a:r>
              <a:rPr lang="it-IT" sz="2000" b="1" dirty="0" err="1"/>
              <a:t>cum</a:t>
            </a:r>
            <a:r>
              <a:rPr lang="it-IT" sz="2000" b="1" dirty="0"/>
              <a:t> alio lapide </a:t>
            </a:r>
            <a:r>
              <a:rPr lang="it-IT" sz="2000" b="1" dirty="0" err="1"/>
              <a:t>percuxit</a:t>
            </a:r>
            <a:r>
              <a:rPr lang="it-IT" sz="2000" b="1" dirty="0"/>
              <a:t> </a:t>
            </a:r>
            <a:r>
              <a:rPr lang="it-IT" sz="2000" b="1" dirty="0" err="1"/>
              <a:t>ipsum</a:t>
            </a:r>
            <a:r>
              <a:rPr lang="it-IT" sz="2000" b="1" dirty="0"/>
              <a:t> </a:t>
            </a:r>
            <a:r>
              <a:rPr lang="it-IT" sz="2000" b="1" dirty="0" err="1"/>
              <a:t>Marinum</a:t>
            </a:r>
            <a:r>
              <a:rPr lang="it-IT" sz="2000" b="1" dirty="0"/>
              <a:t> in </a:t>
            </a:r>
            <a:r>
              <a:rPr lang="it-IT" sz="2000" b="1" dirty="0" err="1"/>
              <a:t>flancho</a:t>
            </a:r>
            <a:r>
              <a:rPr lang="it-IT" sz="2000" b="1" dirty="0"/>
              <a:t> </a:t>
            </a:r>
            <a:r>
              <a:rPr lang="it-IT" sz="2000" b="1" dirty="0" err="1"/>
              <a:t>tunc</a:t>
            </a:r>
            <a:r>
              <a:rPr lang="it-IT" sz="2000" b="1" dirty="0"/>
              <a:t> </a:t>
            </a:r>
            <a:r>
              <a:rPr lang="it-IT" sz="2000" b="1" dirty="0" err="1"/>
              <a:t>predictus</a:t>
            </a:r>
            <a:r>
              <a:rPr lang="it-IT" sz="2000" b="1" dirty="0"/>
              <a:t> </a:t>
            </a:r>
            <a:r>
              <a:rPr lang="it-IT" sz="2000" b="1" dirty="0" err="1"/>
              <a:t>Marinus</a:t>
            </a:r>
            <a:r>
              <a:rPr lang="it-IT" sz="2000" b="1" dirty="0"/>
              <a:t> post </a:t>
            </a:r>
            <a:r>
              <a:rPr lang="it-IT" sz="2000" b="1" dirty="0" err="1"/>
              <a:t>dictum</a:t>
            </a:r>
            <a:r>
              <a:rPr lang="it-IT" sz="2000" b="1" dirty="0"/>
              <a:t> </a:t>
            </a:r>
            <a:r>
              <a:rPr lang="it-IT" sz="2000" b="1" dirty="0" err="1"/>
              <a:t>Georgium</a:t>
            </a:r>
            <a:r>
              <a:rPr lang="it-IT" sz="2000" b="1" dirty="0"/>
              <a:t> </a:t>
            </a:r>
            <a:r>
              <a:rPr lang="it-IT" sz="2000" b="1" dirty="0" err="1" smtClean="0"/>
              <a:t>cucurit</a:t>
            </a:r>
            <a:r>
              <a:rPr lang="it-IT" sz="2000" b="1" dirty="0" smtClean="0"/>
              <a:t> </a:t>
            </a:r>
            <a:r>
              <a:rPr lang="it-IT" sz="2000" b="1" dirty="0"/>
              <a:t>post </a:t>
            </a:r>
            <a:r>
              <a:rPr lang="it-IT" sz="2000" b="1" dirty="0" err="1"/>
              <a:t>dictum</a:t>
            </a:r>
            <a:r>
              <a:rPr lang="it-IT" sz="2000" b="1" dirty="0"/>
              <a:t> </a:t>
            </a:r>
            <a:r>
              <a:rPr lang="it-IT" sz="2000" b="1" dirty="0" err="1"/>
              <a:t>Georgium</a:t>
            </a:r>
            <a:r>
              <a:rPr lang="it-IT" sz="2000" b="1" dirty="0"/>
              <a:t> </a:t>
            </a:r>
            <a:r>
              <a:rPr lang="it-IT" sz="2000" b="1" dirty="0" err="1"/>
              <a:t>cum</a:t>
            </a:r>
            <a:r>
              <a:rPr lang="it-IT" sz="2000" b="1" dirty="0"/>
              <a:t> </a:t>
            </a:r>
            <a:r>
              <a:rPr lang="it-IT" sz="2000" b="1" dirty="0" err="1"/>
              <a:t>bergamascho</a:t>
            </a:r>
            <a:r>
              <a:rPr lang="it-IT" sz="2000" b="1" dirty="0"/>
              <a:t> qui </a:t>
            </a:r>
            <a:r>
              <a:rPr lang="it-IT" sz="2000" b="1" dirty="0" err="1"/>
              <a:t>Georgius</a:t>
            </a:r>
            <a:r>
              <a:rPr lang="it-IT" sz="2000" b="1" dirty="0"/>
              <a:t> </a:t>
            </a:r>
            <a:r>
              <a:rPr lang="it-IT" sz="2000" b="1" dirty="0" err="1"/>
              <a:t>rapuit</a:t>
            </a:r>
            <a:r>
              <a:rPr lang="it-IT" sz="2000" b="1" dirty="0"/>
              <a:t> </a:t>
            </a:r>
            <a:r>
              <a:rPr lang="it-IT" sz="2000" b="1" dirty="0" err="1"/>
              <a:t>fugam</a:t>
            </a:r>
            <a:r>
              <a:rPr lang="it-IT" sz="2000" b="1" dirty="0"/>
              <a:t> et sic </a:t>
            </a:r>
            <a:r>
              <a:rPr lang="it-IT" sz="2000" b="1" dirty="0" err="1"/>
              <a:t>fugendo</a:t>
            </a:r>
            <a:r>
              <a:rPr lang="it-IT" sz="2000" b="1" dirty="0"/>
              <a:t> </a:t>
            </a:r>
            <a:r>
              <a:rPr lang="it-IT" sz="2000" b="1" dirty="0" err="1"/>
              <a:t>proclamabat</a:t>
            </a:r>
            <a:r>
              <a:rPr lang="it-IT" sz="2000" b="1" dirty="0"/>
              <a:t> alta voce dicendo: “Aida”. </a:t>
            </a:r>
            <a:r>
              <a:rPr lang="it-IT" sz="2000" b="1" dirty="0" err="1"/>
              <a:t>Tunc</a:t>
            </a:r>
            <a:r>
              <a:rPr lang="it-IT" sz="2000" b="1" dirty="0"/>
              <a:t> </a:t>
            </a:r>
            <a:r>
              <a:rPr lang="it-IT" sz="2000" b="1" dirty="0" err="1"/>
              <a:t>predictus</a:t>
            </a:r>
            <a:r>
              <a:rPr lang="it-IT" sz="2000" b="1" dirty="0"/>
              <a:t> </a:t>
            </a:r>
            <a:r>
              <a:rPr lang="it-IT" sz="2000" b="1" dirty="0" err="1"/>
              <a:t>Marinus</a:t>
            </a:r>
            <a:r>
              <a:rPr lang="it-IT" sz="2000" b="1" dirty="0"/>
              <a:t> </a:t>
            </a:r>
            <a:r>
              <a:rPr lang="it-IT" sz="2000" b="1" dirty="0" err="1"/>
              <a:t>acepit</a:t>
            </a:r>
            <a:r>
              <a:rPr lang="it-IT" sz="2000" b="1" dirty="0"/>
              <a:t> </a:t>
            </a:r>
            <a:r>
              <a:rPr lang="it-IT" sz="2000" b="1" dirty="0" err="1"/>
              <a:t>çingulum</a:t>
            </a:r>
            <a:r>
              <a:rPr lang="it-IT" sz="2000" b="1" dirty="0"/>
              <a:t> </a:t>
            </a:r>
            <a:r>
              <a:rPr lang="it-IT" sz="2000" b="1" dirty="0" err="1"/>
              <a:t>cum</a:t>
            </a:r>
            <a:r>
              <a:rPr lang="it-IT" sz="2000" b="1" dirty="0"/>
              <a:t> pera </a:t>
            </a:r>
            <a:r>
              <a:rPr lang="it-IT" sz="2000" b="1" dirty="0" err="1"/>
              <a:t>ipsius</a:t>
            </a:r>
            <a:r>
              <a:rPr lang="it-IT" sz="2000" b="1" dirty="0"/>
              <a:t> Petri </a:t>
            </a:r>
            <a:r>
              <a:rPr lang="it-IT" sz="2000" b="1" dirty="0" err="1"/>
              <a:t>cum</a:t>
            </a:r>
            <a:r>
              <a:rPr lang="it-IT" sz="2000" b="1" dirty="0"/>
              <a:t> certa </a:t>
            </a:r>
            <a:r>
              <a:rPr lang="it-IT" sz="2000" b="1" dirty="0" err="1"/>
              <a:t>quantitate</a:t>
            </a:r>
            <a:r>
              <a:rPr lang="it-IT" sz="2000" b="1" dirty="0"/>
              <a:t> pecunie </a:t>
            </a:r>
            <a:r>
              <a:rPr lang="it-IT" sz="2000" b="1" dirty="0" err="1"/>
              <a:t>que</a:t>
            </a:r>
            <a:r>
              <a:rPr lang="it-IT" sz="2000" b="1" dirty="0"/>
              <a:t> </a:t>
            </a:r>
            <a:r>
              <a:rPr lang="it-IT" sz="2000" b="1" dirty="0" err="1"/>
              <a:t>erat</a:t>
            </a:r>
            <a:r>
              <a:rPr lang="it-IT" sz="2000" b="1" dirty="0"/>
              <a:t> in </a:t>
            </a:r>
            <a:r>
              <a:rPr lang="it-IT" sz="2000" b="1" dirty="0" err="1"/>
              <a:t>dicta</a:t>
            </a:r>
            <a:r>
              <a:rPr lang="it-IT" sz="2000" b="1" dirty="0"/>
              <a:t> pera et </a:t>
            </a:r>
            <a:r>
              <a:rPr lang="it-IT" sz="2000" b="1" dirty="0" err="1"/>
              <a:t>rapuit</a:t>
            </a:r>
            <a:r>
              <a:rPr lang="it-IT" sz="2000" b="1" dirty="0"/>
              <a:t> </a:t>
            </a:r>
            <a:r>
              <a:rPr lang="it-IT" sz="2000" b="1" dirty="0" err="1"/>
              <a:t>fugam</a:t>
            </a:r>
            <a:r>
              <a:rPr lang="it-IT" sz="2000" b="1" dirty="0"/>
              <a:t> </a:t>
            </a:r>
            <a:r>
              <a:rPr lang="it-IT" sz="2000" b="1" dirty="0" err="1"/>
              <a:t>descendendo</a:t>
            </a:r>
            <a:r>
              <a:rPr lang="it-IT" sz="2000" b="1" dirty="0"/>
              <a:t> per </a:t>
            </a:r>
            <a:r>
              <a:rPr lang="it-IT" sz="2000" b="1" dirty="0" err="1"/>
              <a:t>vineam</a:t>
            </a:r>
            <a:r>
              <a:rPr lang="it-IT" sz="2000" b="1" dirty="0"/>
              <a:t> versus </a:t>
            </a:r>
            <a:r>
              <a:rPr lang="it-IT" sz="2000" b="1" dirty="0" err="1"/>
              <a:t>ripam</a:t>
            </a:r>
            <a:r>
              <a:rPr lang="it-IT" sz="2000" b="1" dirty="0"/>
              <a:t> </a:t>
            </a:r>
            <a:r>
              <a:rPr lang="it-IT" sz="2000" b="1" dirty="0" err="1"/>
              <a:t>maris</a:t>
            </a:r>
            <a:r>
              <a:rPr lang="it-IT" sz="2000" b="1" dirty="0"/>
              <a:t> </a:t>
            </a:r>
            <a:r>
              <a:rPr lang="it-IT" sz="2000" b="1" dirty="0" err="1"/>
              <a:t>tunc</a:t>
            </a:r>
            <a:r>
              <a:rPr lang="it-IT" sz="2000" b="1" dirty="0"/>
              <a:t> </a:t>
            </a:r>
            <a:r>
              <a:rPr lang="it-IT" sz="2000" b="1" dirty="0" err="1"/>
              <a:t>predictus</a:t>
            </a:r>
            <a:r>
              <a:rPr lang="it-IT" sz="2000" b="1" dirty="0"/>
              <a:t> </a:t>
            </a:r>
            <a:r>
              <a:rPr lang="it-IT" sz="2000" b="1" dirty="0" err="1"/>
              <a:t>Georgius</a:t>
            </a:r>
            <a:r>
              <a:rPr lang="it-IT" sz="2000" b="1" dirty="0"/>
              <a:t> </a:t>
            </a:r>
            <a:r>
              <a:rPr lang="it-IT" sz="2000" b="1" dirty="0" err="1"/>
              <a:t>reversus</a:t>
            </a:r>
            <a:r>
              <a:rPr lang="it-IT" sz="2000" b="1" dirty="0"/>
              <a:t> </a:t>
            </a:r>
            <a:r>
              <a:rPr lang="it-IT" sz="2000" b="1" dirty="0" err="1"/>
              <a:t>fuit</a:t>
            </a:r>
            <a:r>
              <a:rPr lang="it-IT" sz="2000" b="1" dirty="0"/>
              <a:t> ad </a:t>
            </a:r>
            <a:r>
              <a:rPr lang="it-IT" sz="2000" b="1" dirty="0" err="1"/>
              <a:t>dictum</a:t>
            </a:r>
            <a:r>
              <a:rPr lang="it-IT" sz="2000" b="1" dirty="0"/>
              <a:t> </a:t>
            </a:r>
            <a:r>
              <a:rPr lang="it-IT" sz="2000" b="1" dirty="0" err="1"/>
              <a:t>Petrum</a:t>
            </a:r>
            <a:r>
              <a:rPr lang="it-IT" sz="2000" b="1" dirty="0"/>
              <a:t> et </a:t>
            </a:r>
            <a:r>
              <a:rPr lang="it-IT" sz="2000" b="1" dirty="0" err="1"/>
              <a:t>ivenit</a:t>
            </a:r>
            <a:r>
              <a:rPr lang="it-IT" sz="2000" b="1" dirty="0"/>
              <a:t> </a:t>
            </a:r>
            <a:r>
              <a:rPr lang="it-IT" sz="2000" b="1" dirty="0" err="1"/>
              <a:t>ipsum</a:t>
            </a:r>
            <a:r>
              <a:rPr lang="it-IT" sz="2000" b="1" dirty="0"/>
              <a:t> </a:t>
            </a:r>
            <a:r>
              <a:rPr lang="it-IT" sz="2000" b="1" dirty="0" err="1"/>
              <a:t>mortum</a:t>
            </a:r>
            <a:r>
              <a:rPr lang="it-IT" sz="2000" b="1" dirty="0"/>
              <a:t> et </a:t>
            </a:r>
            <a:r>
              <a:rPr lang="it-IT" sz="2000" b="1" dirty="0" err="1"/>
              <a:t>tunc</a:t>
            </a:r>
            <a:r>
              <a:rPr lang="it-IT" sz="2000" b="1" dirty="0"/>
              <a:t> </a:t>
            </a:r>
            <a:r>
              <a:rPr lang="it-IT" sz="2000" b="1" dirty="0" err="1"/>
              <a:t>cepit</a:t>
            </a:r>
            <a:r>
              <a:rPr lang="it-IT" sz="2000" b="1" dirty="0"/>
              <a:t> fortissime clamare et ad </a:t>
            </a:r>
            <a:r>
              <a:rPr lang="it-IT" sz="2000" b="1" dirty="0" err="1"/>
              <a:t>dictum</a:t>
            </a:r>
            <a:r>
              <a:rPr lang="it-IT" sz="2000" b="1" dirty="0"/>
              <a:t> </a:t>
            </a:r>
            <a:r>
              <a:rPr lang="it-IT" sz="2000" b="1" dirty="0" err="1"/>
              <a:t>clamorem</a:t>
            </a:r>
            <a:r>
              <a:rPr lang="it-IT" sz="2000" b="1" dirty="0"/>
              <a:t> </a:t>
            </a:r>
            <a:r>
              <a:rPr lang="it-IT" sz="2000" b="1" dirty="0" err="1"/>
              <a:t>venit</a:t>
            </a:r>
            <a:r>
              <a:rPr lang="it-IT" sz="2000" b="1" dirty="0"/>
              <a:t> </a:t>
            </a:r>
            <a:r>
              <a:rPr lang="it-IT" sz="2000" b="1" dirty="0" err="1"/>
              <a:t>dictus</a:t>
            </a:r>
            <a:r>
              <a:rPr lang="it-IT" sz="2000" b="1" dirty="0"/>
              <a:t> </a:t>
            </a:r>
            <a:r>
              <a:rPr lang="it-IT" sz="2000" b="1" dirty="0" err="1"/>
              <a:t>Luchas</a:t>
            </a:r>
            <a:r>
              <a:rPr lang="it-IT" sz="2000" b="1" dirty="0"/>
              <a:t> de </a:t>
            </a:r>
            <a:r>
              <a:rPr lang="it-IT" sz="2000" b="1" dirty="0" err="1"/>
              <a:t>Mugla</a:t>
            </a:r>
            <a:r>
              <a:rPr lang="it-IT" sz="2000" b="1" dirty="0"/>
              <a:t> ad </a:t>
            </a:r>
            <a:r>
              <a:rPr lang="it-IT" sz="2000" b="1" dirty="0" err="1"/>
              <a:t>ipsum</a:t>
            </a:r>
            <a:r>
              <a:rPr lang="it-IT" sz="2000" b="1" dirty="0"/>
              <a:t> et </a:t>
            </a:r>
            <a:r>
              <a:rPr lang="it-IT" sz="2000" b="1" dirty="0" err="1"/>
              <a:t>cum</a:t>
            </a:r>
            <a:r>
              <a:rPr lang="it-IT" sz="2000" b="1" dirty="0"/>
              <a:t> </a:t>
            </a:r>
            <a:r>
              <a:rPr lang="it-IT" sz="2000" b="1" dirty="0" err="1"/>
              <a:t>vidisset</a:t>
            </a:r>
            <a:r>
              <a:rPr lang="it-IT" sz="2000" b="1" dirty="0"/>
              <a:t> </a:t>
            </a:r>
            <a:r>
              <a:rPr lang="it-IT" sz="2000" b="1" dirty="0" err="1"/>
              <a:t>dictus</a:t>
            </a:r>
            <a:r>
              <a:rPr lang="it-IT" sz="2000" b="1" dirty="0"/>
              <a:t> </a:t>
            </a:r>
            <a:r>
              <a:rPr lang="it-IT" sz="2000" b="1" dirty="0" err="1"/>
              <a:t>Georgius</a:t>
            </a:r>
            <a:r>
              <a:rPr lang="it-IT" sz="2000" b="1" dirty="0"/>
              <a:t> </a:t>
            </a:r>
            <a:r>
              <a:rPr lang="it-IT" sz="2000" b="1" dirty="0" err="1"/>
              <a:t>predictum</a:t>
            </a:r>
            <a:r>
              <a:rPr lang="it-IT" sz="2000" b="1" dirty="0"/>
              <a:t> </a:t>
            </a:r>
            <a:r>
              <a:rPr lang="it-IT" sz="2000" b="1" dirty="0" err="1"/>
              <a:t>Lucam</a:t>
            </a:r>
            <a:r>
              <a:rPr lang="it-IT" sz="2000" b="1" dirty="0"/>
              <a:t> dixit ei: </a:t>
            </a:r>
            <a:r>
              <a:rPr lang="it-IT" sz="2000" b="1" dirty="0" err="1"/>
              <a:t>Marinum</a:t>
            </a:r>
            <a:r>
              <a:rPr lang="it-IT" sz="2000" b="1" dirty="0"/>
              <a:t> </a:t>
            </a:r>
            <a:r>
              <a:rPr lang="it-IT" sz="2000" b="1" dirty="0" err="1"/>
              <a:t>interfecit</a:t>
            </a:r>
            <a:r>
              <a:rPr lang="it-IT" sz="2000" b="1" dirty="0"/>
              <a:t> </a:t>
            </a:r>
            <a:r>
              <a:rPr lang="it-IT" sz="2000" b="1" dirty="0" err="1"/>
              <a:t>Petrum</a:t>
            </a:r>
            <a:r>
              <a:rPr lang="it-IT" sz="2000" b="1" dirty="0"/>
              <a:t> qui </a:t>
            </a:r>
            <a:r>
              <a:rPr lang="it-IT" sz="2000" b="1" dirty="0" err="1"/>
              <a:t>Lucha</a:t>
            </a:r>
            <a:r>
              <a:rPr lang="it-IT" sz="2000" b="1" dirty="0"/>
              <a:t> </a:t>
            </a:r>
            <a:r>
              <a:rPr lang="it-IT" sz="2000" b="1" dirty="0" err="1"/>
              <a:t>eidem</a:t>
            </a:r>
            <a:r>
              <a:rPr lang="it-IT" sz="2000" b="1" dirty="0"/>
              <a:t> </a:t>
            </a:r>
            <a:r>
              <a:rPr lang="it-IT" sz="2000" b="1" dirty="0" err="1"/>
              <a:t>Georgio</a:t>
            </a:r>
            <a:r>
              <a:rPr lang="it-IT" sz="2000" b="1" dirty="0"/>
              <a:t> dixit in </a:t>
            </a:r>
            <a:r>
              <a:rPr lang="it-IT" sz="2000" b="1" dirty="0" err="1"/>
              <a:t>linguam</a:t>
            </a:r>
            <a:r>
              <a:rPr lang="it-IT" sz="2000" b="1" dirty="0"/>
              <a:t> </a:t>
            </a:r>
            <a:r>
              <a:rPr lang="it-IT" sz="2000" b="1" dirty="0" err="1"/>
              <a:t>sclabam</a:t>
            </a:r>
            <a:r>
              <a:rPr lang="it-IT" sz="2000" b="1" dirty="0"/>
              <a:t> </a:t>
            </a:r>
            <a:r>
              <a:rPr lang="it-IT" sz="2000" b="1" dirty="0" err="1"/>
              <a:t>quod</a:t>
            </a:r>
            <a:r>
              <a:rPr lang="it-IT" sz="2000" b="1" dirty="0"/>
              <a:t> </a:t>
            </a:r>
            <a:r>
              <a:rPr lang="it-IT" sz="2000" b="1" dirty="0" err="1"/>
              <a:t>taceret</a:t>
            </a:r>
            <a:r>
              <a:rPr lang="it-IT" sz="2000" b="1" dirty="0"/>
              <a:t>. </a:t>
            </a:r>
            <a:r>
              <a:rPr lang="fr-FR" sz="2000" b="1" dirty="0"/>
              <a:t>Et si </a:t>
            </a:r>
            <a:r>
              <a:rPr lang="fr-FR" sz="2000" b="1" dirty="0" err="1"/>
              <a:t>predictis</a:t>
            </a:r>
            <a:r>
              <a:rPr lang="fr-FR" sz="2000" b="1" dirty="0"/>
              <a:t> </a:t>
            </a:r>
            <a:r>
              <a:rPr lang="fr-FR" sz="2000" b="1" dirty="0" err="1"/>
              <a:t>Georgius</a:t>
            </a:r>
            <a:r>
              <a:rPr lang="fr-FR" sz="2000" b="1" dirty="0"/>
              <a:t> </a:t>
            </a:r>
            <a:r>
              <a:rPr lang="fr-FR" sz="2000" b="1" dirty="0" err="1"/>
              <a:t>venit</a:t>
            </a:r>
            <a:r>
              <a:rPr lang="fr-FR" sz="2000" b="1" dirty="0"/>
              <a:t> ad </a:t>
            </a:r>
            <a:r>
              <a:rPr lang="fr-FR" sz="2000" b="1" dirty="0" err="1"/>
              <a:t>domum</a:t>
            </a:r>
            <a:r>
              <a:rPr lang="fr-FR" sz="2000" b="1" dirty="0"/>
              <a:t> </a:t>
            </a:r>
            <a:r>
              <a:rPr lang="fr-FR" sz="2000" b="1" dirty="0" err="1"/>
              <a:t>Venerii</a:t>
            </a:r>
            <a:r>
              <a:rPr lang="fr-FR" sz="2000" b="1" dirty="0"/>
              <a:t> de </a:t>
            </a:r>
            <a:r>
              <a:rPr lang="fr-FR" sz="2000" b="1" dirty="0" err="1"/>
              <a:t>Crignano</a:t>
            </a:r>
            <a:r>
              <a:rPr lang="fr-FR" sz="2000" b="1" dirty="0"/>
              <a:t> et </a:t>
            </a:r>
            <a:r>
              <a:rPr lang="fr-FR" sz="2000" b="1" dirty="0" err="1"/>
              <a:t>predicti</a:t>
            </a:r>
            <a:r>
              <a:rPr lang="fr-FR" sz="2000" b="1" dirty="0"/>
              <a:t> Luchas et Michael </a:t>
            </a:r>
            <a:r>
              <a:rPr lang="fr-FR" sz="2000" b="1" dirty="0" err="1"/>
              <a:t>remaserunt</a:t>
            </a:r>
            <a:r>
              <a:rPr lang="fr-FR" sz="2000" b="1" dirty="0"/>
              <a:t> </a:t>
            </a:r>
            <a:r>
              <a:rPr lang="fr-FR" sz="2000" b="1" dirty="0" err="1"/>
              <a:t>ibi</a:t>
            </a:r>
            <a:r>
              <a:rPr lang="fr-FR" sz="2000" b="1" dirty="0"/>
              <a:t> </a:t>
            </a:r>
            <a:r>
              <a:rPr lang="fr-FR" sz="2000" b="1" dirty="0" err="1"/>
              <a:t>illa</a:t>
            </a:r>
            <a:r>
              <a:rPr lang="fr-FR" sz="2000" b="1" dirty="0"/>
              <a:t> </a:t>
            </a:r>
            <a:r>
              <a:rPr lang="fr-FR" sz="2000" b="1" dirty="0" err="1"/>
              <a:t>nocte</a:t>
            </a:r>
            <a:r>
              <a:rPr lang="fr-FR" sz="2000" b="1" dirty="0"/>
              <a:t> et </a:t>
            </a:r>
            <a:r>
              <a:rPr lang="fr-FR" sz="2000" b="1" dirty="0" err="1"/>
              <a:t>summomane</a:t>
            </a:r>
            <a:r>
              <a:rPr lang="fr-FR" sz="2000" b="1" dirty="0"/>
              <a:t> </a:t>
            </a:r>
            <a:r>
              <a:rPr lang="fr-FR" sz="2000" b="1" dirty="0" err="1"/>
              <a:t>venerunt</a:t>
            </a:r>
            <a:r>
              <a:rPr lang="fr-FR" sz="2000" b="1" dirty="0"/>
              <a:t> ad </a:t>
            </a:r>
            <a:r>
              <a:rPr lang="fr-FR" sz="2000" b="1" dirty="0" err="1"/>
              <a:t>domum</a:t>
            </a:r>
            <a:r>
              <a:rPr lang="fr-FR" sz="2000" b="1" dirty="0"/>
              <a:t> </a:t>
            </a:r>
            <a:r>
              <a:rPr lang="fr-FR" sz="2000" b="1" dirty="0" err="1"/>
              <a:t>dicti</a:t>
            </a:r>
            <a:r>
              <a:rPr lang="fr-FR" sz="2000" b="1" dirty="0"/>
              <a:t> </a:t>
            </a:r>
            <a:r>
              <a:rPr lang="fr-FR" sz="2000" b="1" dirty="0" err="1"/>
              <a:t>Venerii</a:t>
            </a:r>
            <a:r>
              <a:rPr lang="fr-FR" sz="2000" b="1" dirty="0"/>
              <a:t> etc</a:t>
            </a:r>
            <a:r>
              <a:rPr lang="fr-FR" sz="2000" dirty="0"/>
              <a:t>.</a:t>
            </a:r>
            <a:endParaRPr lang="it-IT" sz="2000" dirty="0"/>
          </a:p>
          <a:p>
            <a:pPr algn="just"/>
            <a:endParaRPr lang="it-IT" dirty="0"/>
          </a:p>
        </p:txBody>
      </p:sp>
    </p:spTree>
    <p:extLst>
      <p:ext uri="{BB962C8B-B14F-4D97-AF65-F5344CB8AC3E}">
        <p14:creationId xmlns:p14="http://schemas.microsoft.com/office/powerpoint/2010/main" val="39544833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07067" y="263046"/>
            <a:ext cx="7766936" cy="826717"/>
          </a:xfrm>
        </p:spPr>
        <p:txBody>
          <a:bodyPr/>
          <a:lstStyle/>
          <a:p>
            <a:pPr algn="just"/>
            <a:r>
              <a:rPr lang="it-IT" dirty="0" smtClean="0"/>
              <a:t> </a:t>
            </a:r>
            <a:r>
              <a:rPr lang="it-IT" sz="2000" dirty="0"/>
              <a:t>Reato di bestemmia. Trieste, 11.05.1381 (</a:t>
            </a:r>
            <a:r>
              <a:rPr lang="it-IT" sz="2000" dirty="0" err="1"/>
              <a:t>Banchus</a:t>
            </a:r>
            <a:r>
              <a:rPr lang="it-IT" sz="2000" dirty="0"/>
              <a:t> </a:t>
            </a:r>
            <a:r>
              <a:rPr lang="it-IT" sz="2000" dirty="0" err="1"/>
              <a:t>Maleficiorum</a:t>
            </a:r>
            <a:r>
              <a:rPr lang="it-IT" sz="2000" dirty="0"/>
              <a:t>, r. VIII, c. 117v)</a:t>
            </a:r>
          </a:p>
        </p:txBody>
      </p:sp>
      <p:sp>
        <p:nvSpPr>
          <p:cNvPr id="3" name="Sottotitolo 2"/>
          <p:cNvSpPr>
            <a:spLocks noGrp="1"/>
          </p:cNvSpPr>
          <p:nvPr>
            <p:ph type="subTitle" idx="1"/>
          </p:nvPr>
        </p:nvSpPr>
        <p:spPr>
          <a:xfrm>
            <a:off x="400833" y="1189973"/>
            <a:ext cx="9306838" cy="3957759"/>
          </a:xfrm>
        </p:spPr>
        <p:txBody>
          <a:bodyPr>
            <a:noAutofit/>
          </a:bodyPr>
          <a:lstStyle/>
          <a:p>
            <a:pPr algn="just"/>
            <a:r>
              <a:rPr lang="it-IT" b="1" dirty="0">
                <a:solidFill>
                  <a:schemeClr val="tx1"/>
                </a:solidFill>
              </a:rPr>
              <a:t>Die XII </a:t>
            </a:r>
            <a:r>
              <a:rPr lang="it-IT" b="1" dirty="0" err="1">
                <a:solidFill>
                  <a:schemeClr val="tx1"/>
                </a:solidFill>
              </a:rPr>
              <a:t>mensis</a:t>
            </a:r>
            <a:r>
              <a:rPr lang="it-IT" b="1" dirty="0">
                <a:solidFill>
                  <a:schemeClr val="tx1"/>
                </a:solidFill>
              </a:rPr>
              <a:t> </a:t>
            </a:r>
            <a:r>
              <a:rPr lang="it-IT" b="1" dirty="0" err="1" smtClean="0">
                <a:solidFill>
                  <a:schemeClr val="tx1"/>
                </a:solidFill>
              </a:rPr>
              <a:t>maii</a:t>
            </a:r>
            <a:r>
              <a:rPr lang="it-IT" b="1" dirty="0" smtClean="0">
                <a:solidFill>
                  <a:schemeClr val="tx1"/>
                </a:solidFill>
              </a:rPr>
              <a:t> […] </a:t>
            </a:r>
            <a:r>
              <a:rPr lang="it-IT" b="1" dirty="0">
                <a:solidFill>
                  <a:schemeClr val="tx1"/>
                </a:solidFill>
              </a:rPr>
              <a:t>quondam </a:t>
            </a:r>
            <a:r>
              <a:rPr lang="it-IT" b="1" dirty="0" err="1">
                <a:solidFill>
                  <a:schemeClr val="tx1"/>
                </a:solidFill>
              </a:rPr>
              <a:t>Chandi</a:t>
            </a:r>
            <a:r>
              <a:rPr lang="it-IT" b="1" dirty="0">
                <a:solidFill>
                  <a:schemeClr val="tx1"/>
                </a:solidFill>
              </a:rPr>
              <a:t> de </a:t>
            </a:r>
            <a:r>
              <a:rPr lang="it-IT" b="1" dirty="0" err="1">
                <a:solidFill>
                  <a:schemeClr val="tx1"/>
                </a:solidFill>
              </a:rPr>
              <a:t>Utino</a:t>
            </a:r>
            <a:r>
              <a:rPr lang="it-IT" b="1" dirty="0">
                <a:solidFill>
                  <a:schemeClr val="tx1"/>
                </a:solidFill>
              </a:rPr>
              <a:t> </a:t>
            </a:r>
            <a:r>
              <a:rPr lang="it-IT" b="1" dirty="0" err="1">
                <a:solidFill>
                  <a:schemeClr val="tx1"/>
                </a:solidFill>
              </a:rPr>
              <a:t>familiaris</a:t>
            </a:r>
            <a:r>
              <a:rPr lang="it-IT" b="1" dirty="0">
                <a:solidFill>
                  <a:schemeClr val="tx1"/>
                </a:solidFill>
              </a:rPr>
              <a:t> domini </a:t>
            </a:r>
            <a:r>
              <a:rPr lang="it-IT" b="1" dirty="0" err="1">
                <a:solidFill>
                  <a:schemeClr val="tx1"/>
                </a:solidFill>
              </a:rPr>
              <a:t>capitanei</a:t>
            </a:r>
            <a:r>
              <a:rPr lang="it-IT" b="1" dirty="0">
                <a:solidFill>
                  <a:schemeClr val="tx1"/>
                </a:solidFill>
              </a:rPr>
              <a:t> ad </a:t>
            </a:r>
            <a:r>
              <a:rPr lang="it-IT" b="1" dirty="0" err="1">
                <a:solidFill>
                  <a:schemeClr val="tx1"/>
                </a:solidFill>
              </a:rPr>
              <a:t>presenciam</a:t>
            </a:r>
            <a:r>
              <a:rPr lang="it-IT" b="1" dirty="0">
                <a:solidFill>
                  <a:schemeClr val="tx1"/>
                </a:solidFill>
              </a:rPr>
              <a:t> </a:t>
            </a:r>
            <a:r>
              <a:rPr lang="it-IT" b="1" dirty="0" err="1">
                <a:solidFill>
                  <a:schemeClr val="tx1"/>
                </a:solidFill>
              </a:rPr>
              <a:t>dominorum</a:t>
            </a:r>
            <a:r>
              <a:rPr lang="it-IT" b="1" dirty="0">
                <a:solidFill>
                  <a:schemeClr val="tx1"/>
                </a:solidFill>
              </a:rPr>
              <a:t> </a:t>
            </a:r>
            <a:r>
              <a:rPr lang="it-IT" b="1" dirty="0" err="1">
                <a:solidFill>
                  <a:schemeClr val="tx1"/>
                </a:solidFill>
              </a:rPr>
              <a:t>vicarii</a:t>
            </a:r>
            <a:r>
              <a:rPr lang="it-IT" b="1" dirty="0">
                <a:solidFill>
                  <a:schemeClr val="tx1"/>
                </a:solidFill>
              </a:rPr>
              <a:t> et </a:t>
            </a:r>
            <a:r>
              <a:rPr lang="it-IT" b="1" dirty="0" err="1" smtClean="0">
                <a:solidFill>
                  <a:schemeClr val="tx1"/>
                </a:solidFill>
              </a:rPr>
              <a:t>protectoris</a:t>
            </a:r>
            <a:r>
              <a:rPr lang="it-IT" b="1" dirty="0" smtClean="0">
                <a:solidFill>
                  <a:schemeClr val="tx1"/>
                </a:solidFill>
              </a:rPr>
              <a:t> </a:t>
            </a:r>
            <a:r>
              <a:rPr lang="it-IT" b="1" dirty="0">
                <a:solidFill>
                  <a:schemeClr val="tx1"/>
                </a:solidFill>
              </a:rPr>
              <a:t>suo sacramento </a:t>
            </a:r>
            <a:r>
              <a:rPr lang="it-IT" b="1" dirty="0" err="1">
                <a:solidFill>
                  <a:schemeClr val="tx1"/>
                </a:solidFill>
              </a:rPr>
              <a:t>denunciavit</a:t>
            </a:r>
            <a:r>
              <a:rPr lang="it-IT" b="1" dirty="0">
                <a:solidFill>
                  <a:schemeClr val="tx1"/>
                </a:solidFill>
              </a:rPr>
              <a:t> et </a:t>
            </a:r>
            <a:r>
              <a:rPr lang="it-IT" b="1" dirty="0" err="1">
                <a:solidFill>
                  <a:schemeClr val="tx1"/>
                </a:solidFill>
              </a:rPr>
              <a:t>acusavit</a:t>
            </a:r>
            <a:r>
              <a:rPr lang="it-IT" b="1" dirty="0">
                <a:solidFill>
                  <a:schemeClr val="tx1"/>
                </a:solidFill>
              </a:rPr>
              <a:t> </a:t>
            </a:r>
            <a:r>
              <a:rPr lang="it-IT" b="1" dirty="0" err="1" smtClean="0">
                <a:solidFill>
                  <a:schemeClr val="tx1"/>
                </a:solidFill>
              </a:rPr>
              <a:t>Jacobum</a:t>
            </a:r>
            <a:r>
              <a:rPr lang="it-IT" b="1" dirty="0" smtClean="0">
                <a:solidFill>
                  <a:schemeClr val="tx1"/>
                </a:solidFill>
              </a:rPr>
              <a:t> </a:t>
            </a:r>
            <a:r>
              <a:rPr lang="it-IT" b="1" dirty="0">
                <a:solidFill>
                  <a:schemeClr val="tx1"/>
                </a:solidFill>
              </a:rPr>
              <a:t>de </a:t>
            </a:r>
            <a:r>
              <a:rPr lang="it-IT" b="1" dirty="0" err="1">
                <a:solidFill>
                  <a:schemeClr val="tx1"/>
                </a:solidFill>
              </a:rPr>
              <a:t>Goppo</a:t>
            </a:r>
            <a:r>
              <a:rPr lang="it-IT" b="1" dirty="0">
                <a:solidFill>
                  <a:schemeClr val="tx1"/>
                </a:solidFill>
              </a:rPr>
              <a:t> </a:t>
            </a:r>
            <a:r>
              <a:rPr lang="it-IT" b="1" dirty="0" err="1">
                <a:solidFill>
                  <a:schemeClr val="tx1"/>
                </a:solidFill>
              </a:rPr>
              <a:t>civem</a:t>
            </a:r>
            <a:r>
              <a:rPr lang="it-IT" b="1" dirty="0">
                <a:solidFill>
                  <a:schemeClr val="tx1"/>
                </a:solidFill>
              </a:rPr>
              <a:t> Tergesti in </a:t>
            </a:r>
            <a:r>
              <a:rPr lang="it-IT" b="1" dirty="0" err="1">
                <a:solidFill>
                  <a:schemeClr val="tx1"/>
                </a:solidFill>
              </a:rPr>
              <a:t>eo</a:t>
            </a:r>
            <a:r>
              <a:rPr lang="it-IT" b="1" dirty="0">
                <a:solidFill>
                  <a:schemeClr val="tx1"/>
                </a:solidFill>
              </a:rPr>
              <a:t> et super </a:t>
            </a:r>
            <a:r>
              <a:rPr lang="it-IT" b="1" dirty="0" err="1">
                <a:solidFill>
                  <a:schemeClr val="tx1"/>
                </a:solidFill>
              </a:rPr>
              <a:t>eo</a:t>
            </a:r>
            <a:r>
              <a:rPr lang="it-IT" b="1" dirty="0">
                <a:solidFill>
                  <a:schemeClr val="tx1"/>
                </a:solidFill>
              </a:rPr>
              <a:t> </a:t>
            </a:r>
            <a:r>
              <a:rPr lang="it-IT" b="1" dirty="0" err="1">
                <a:solidFill>
                  <a:schemeClr val="tx1"/>
                </a:solidFill>
              </a:rPr>
              <a:t>quod</a:t>
            </a:r>
            <a:r>
              <a:rPr lang="it-IT" b="1" dirty="0">
                <a:solidFill>
                  <a:schemeClr val="tx1"/>
                </a:solidFill>
              </a:rPr>
              <a:t> </a:t>
            </a:r>
            <a:r>
              <a:rPr lang="it-IT" b="1" dirty="0" err="1">
                <a:solidFill>
                  <a:schemeClr val="tx1"/>
                </a:solidFill>
              </a:rPr>
              <a:t>Deum</a:t>
            </a:r>
            <a:r>
              <a:rPr lang="it-IT" b="1" dirty="0">
                <a:solidFill>
                  <a:schemeClr val="tx1"/>
                </a:solidFill>
              </a:rPr>
              <a:t> </a:t>
            </a:r>
            <a:r>
              <a:rPr lang="it-IT" b="1" dirty="0" err="1">
                <a:solidFill>
                  <a:schemeClr val="tx1"/>
                </a:solidFill>
              </a:rPr>
              <a:t>pre</a:t>
            </a:r>
            <a:r>
              <a:rPr lang="it-IT" b="1" dirty="0">
                <a:solidFill>
                  <a:schemeClr val="tx1"/>
                </a:solidFill>
              </a:rPr>
              <a:t> </a:t>
            </a:r>
            <a:r>
              <a:rPr lang="it-IT" b="1" dirty="0" err="1">
                <a:solidFill>
                  <a:schemeClr val="tx1"/>
                </a:solidFill>
              </a:rPr>
              <a:t>occulis</a:t>
            </a:r>
            <a:r>
              <a:rPr lang="it-IT" b="1" dirty="0">
                <a:solidFill>
                  <a:schemeClr val="tx1"/>
                </a:solidFill>
              </a:rPr>
              <a:t> non </a:t>
            </a:r>
            <a:r>
              <a:rPr lang="it-IT" b="1" dirty="0" err="1">
                <a:solidFill>
                  <a:schemeClr val="tx1"/>
                </a:solidFill>
              </a:rPr>
              <a:t>habendo</a:t>
            </a:r>
            <a:r>
              <a:rPr lang="it-IT" b="1" dirty="0">
                <a:solidFill>
                  <a:schemeClr val="tx1"/>
                </a:solidFill>
              </a:rPr>
              <a:t> </a:t>
            </a:r>
            <a:r>
              <a:rPr lang="it-IT" b="1" dirty="0" err="1">
                <a:solidFill>
                  <a:schemeClr val="tx1"/>
                </a:solidFill>
              </a:rPr>
              <a:t>sed</a:t>
            </a:r>
            <a:r>
              <a:rPr lang="it-IT" b="1" dirty="0">
                <a:solidFill>
                  <a:schemeClr val="tx1"/>
                </a:solidFill>
              </a:rPr>
              <a:t> in </a:t>
            </a:r>
            <a:r>
              <a:rPr lang="it-IT" b="1" dirty="0" err="1">
                <a:solidFill>
                  <a:schemeClr val="tx1"/>
                </a:solidFill>
              </a:rPr>
              <a:t>opprobrium</a:t>
            </a:r>
            <a:r>
              <a:rPr lang="it-IT" b="1" dirty="0">
                <a:solidFill>
                  <a:schemeClr val="tx1"/>
                </a:solidFill>
              </a:rPr>
              <a:t> Dei et </a:t>
            </a:r>
            <a:r>
              <a:rPr lang="it-IT" b="1" dirty="0" err="1">
                <a:solidFill>
                  <a:schemeClr val="tx1"/>
                </a:solidFill>
              </a:rPr>
              <a:t>Ordinis</a:t>
            </a:r>
            <a:r>
              <a:rPr lang="it-IT" b="1" dirty="0">
                <a:solidFill>
                  <a:schemeClr val="tx1"/>
                </a:solidFill>
              </a:rPr>
              <a:t> </a:t>
            </a:r>
            <a:r>
              <a:rPr lang="it-IT" b="1" dirty="0" err="1">
                <a:solidFill>
                  <a:schemeClr val="tx1"/>
                </a:solidFill>
              </a:rPr>
              <a:t>celestialis</a:t>
            </a:r>
            <a:r>
              <a:rPr lang="it-IT" b="1" dirty="0">
                <a:solidFill>
                  <a:schemeClr val="tx1"/>
                </a:solidFill>
              </a:rPr>
              <a:t> Curie dixit </a:t>
            </a:r>
            <a:r>
              <a:rPr lang="it-IT" b="1" dirty="0" err="1">
                <a:solidFill>
                  <a:schemeClr val="tx1"/>
                </a:solidFill>
              </a:rPr>
              <a:t>verba</a:t>
            </a:r>
            <a:r>
              <a:rPr lang="it-IT" b="1" dirty="0">
                <a:solidFill>
                  <a:schemeClr val="tx1"/>
                </a:solidFill>
              </a:rPr>
              <a:t> </a:t>
            </a:r>
            <a:r>
              <a:rPr lang="it-IT" b="1" dirty="0" err="1">
                <a:solidFill>
                  <a:schemeClr val="tx1"/>
                </a:solidFill>
              </a:rPr>
              <a:t>iniuriossa</a:t>
            </a:r>
            <a:r>
              <a:rPr lang="it-IT" b="1" dirty="0">
                <a:solidFill>
                  <a:schemeClr val="tx1"/>
                </a:solidFill>
              </a:rPr>
              <a:t> et vituperosa Deo et Beate Virginia Marie </a:t>
            </a:r>
            <a:r>
              <a:rPr lang="it-IT" b="1" dirty="0" err="1">
                <a:solidFill>
                  <a:schemeClr val="tx1"/>
                </a:solidFill>
              </a:rPr>
              <a:t>videlicet</a:t>
            </a:r>
            <a:r>
              <a:rPr lang="it-IT" b="1" dirty="0">
                <a:solidFill>
                  <a:schemeClr val="tx1"/>
                </a:solidFill>
              </a:rPr>
              <a:t>: “pota de la Vergine Maria” et </a:t>
            </a:r>
            <a:r>
              <a:rPr lang="it-IT" b="1" dirty="0" err="1">
                <a:solidFill>
                  <a:schemeClr val="tx1"/>
                </a:solidFill>
              </a:rPr>
              <a:t>allia</a:t>
            </a:r>
            <a:r>
              <a:rPr lang="it-IT" b="1" dirty="0">
                <a:solidFill>
                  <a:schemeClr val="tx1"/>
                </a:solidFill>
              </a:rPr>
              <a:t> </a:t>
            </a:r>
            <a:r>
              <a:rPr lang="it-IT" b="1" dirty="0" err="1">
                <a:solidFill>
                  <a:schemeClr val="tx1"/>
                </a:solidFill>
              </a:rPr>
              <a:t>verba</a:t>
            </a:r>
            <a:r>
              <a:rPr lang="it-IT" b="1" dirty="0">
                <a:solidFill>
                  <a:schemeClr val="tx1"/>
                </a:solidFill>
              </a:rPr>
              <a:t> illata </a:t>
            </a:r>
            <a:r>
              <a:rPr lang="it-IT" b="1" dirty="0" err="1" smtClean="0">
                <a:solidFill>
                  <a:schemeClr val="tx1"/>
                </a:solidFill>
              </a:rPr>
              <a:t>opprobria</a:t>
            </a:r>
            <a:r>
              <a:rPr lang="it-IT" b="1" dirty="0" smtClean="0">
                <a:solidFill>
                  <a:schemeClr val="tx1"/>
                </a:solidFill>
              </a:rPr>
              <a:t> Dei </a:t>
            </a:r>
            <a:r>
              <a:rPr lang="it-IT" b="1" dirty="0">
                <a:solidFill>
                  <a:schemeClr val="tx1"/>
                </a:solidFill>
              </a:rPr>
              <a:t>et sanctorum. Et </a:t>
            </a:r>
            <a:r>
              <a:rPr lang="it-IT" b="1" dirty="0" err="1">
                <a:solidFill>
                  <a:schemeClr val="tx1"/>
                </a:solidFill>
              </a:rPr>
              <a:t>predicta</a:t>
            </a:r>
            <a:r>
              <a:rPr lang="it-IT" b="1" dirty="0">
                <a:solidFill>
                  <a:schemeClr val="tx1"/>
                </a:solidFill>
              </a:rPr>
              <a:t> </a:t>
            </a:r>
            <a:r>
              <a:rPr lang="it-IT" b="1" dirty="0" err="1">
                <a:solidFill>
                  <a:schemeClr val="tx1"/>
                </a:solidFill>
              </a:rPr>
              <a:t>fuerunt</a:t>
            </a:r>
            <a:r>
              <a:rPr lang="it-IT" b="1" dirty="0">
                <a:solidFill>
                  <a:schemeClr val="tx1"/>
                </a:solidFill>
              </a:rPr>
              <a:t> de anno et mense </a:t>
            </a:r>
            <a:r>
              <a:rPr lang="it-IT" b="1" dirty="0" err="1" smtClean="0">
                <a:solidFill>
                  <a:schemeClr val="tx1"/>
                </a:solidFill>
              </a:rPr>
              <a:t>predictis</a:t>
            </a:r>
            <a:r>
              <a:rPr lang="it-IT" b="1" dirty="0" smtClean="0">
                <a:solidFill>
                  <a:schemeClr val="tx1"/>
                </a:solidFill>
              </a:rPr>
              <a:t>, </a:t>
            </a:r>
            <a:r>
              <a:rPr lang="it-IT" b="1" dirty="0">
                <a:solidFill>
                  <a:schemeClr val="tx1"/>
                </a:solidFill>
              </a:rPr>
              <a:t>die </a:t>
            </a:r>
            <a:r>
              <a:rPr lang="it-IT" b="1" dirty="0" err="1">
                <a:solidFill>
                  <a:schemeClr val="tx1"/>
                </a:solidFill>
              </a:rPr>
              <a:t>luno</a:t>
            </a:r>
            <a:r>
              <a:rPr lang="it-IT" b="1" dirty="0">
                <a:solidFill>
                  <a:schemeClr val="tx1"/>
                </a:solidFill>
              </a:rPr>
              <a:t> </a:t>
            </a:r>
            <a:r>
              <a:rPr lang="it-IT" b="1" dirty="0" err="1">
                <a:solidFill>
                  <a:schemeClr val="tx1"/>
                </a:solidFill>
              </a:rPr>
              <a:t>proxime</a:t>
            </a:r>
            <a:r>
              <a:rPr lang="it-IT" b="1" dirty="0">
                <a:solidFill>
                  <a:schemeClr val="tx1"/>
                </a:solidFill>
              </a:rPr>
              <a:t> </a:t>
            </a:r>
            <a:r>
              <a:rPr lang="it-IT" b="1" dirty="0" err="1" smtClean="0">
                <a:solidFill>
                  <a:schemeClr val="tx1"/>
                </a:solidFill>
              </a:rPr>
              <a:t>elapsa</a:t>
            </a:r>
            <a:r>
              <a:rPr lang="it-IT" b="1" dirty="0" smtClean="0">
                <a:solidFill>
                  <a:schemeClr val="tx1"/>
                </a:solidFill>
              </a:rPr>
              <a:t> </a:t>
            </a:r>
            <a:r>
              <a:rPr lang="it-IT" b="1" dirty="0" err="1" smtClean="0">
                <a:solidFill>
                  <a:schemeClr val="tx1"/>
                </a:solidFill>
              </a:rPr>
              <a:t>videlicet</a:t>
            </a:r>
            <a:r>
              <a:rPr lang="it-IT" b="1" dirty="0" smtClean="0">
                <a:solidFill>
                  <a:schemeClr val="tx1"/>
                </a:solidFill>
              </a:rPr>
              <a:t> </a:t>
            </a:r>
            <a:r>
              <a:rPr lang="it-IT" b="1" dirty="0" err="1">
                <a:solidFill>
                  <a:schemeClr val="tx1"/>
                </a:solidFill>
              </a:rPr>
              <a:t>sexto</a:t>
            </a:r>
            <a:r>
              <a:rPr lang="it-IT" b="1" dirty="0">
                <a:solidFill>
                  <a:schemeClr val="tx1"/>
                </a:solidFill>
              </a:rPr>
              <a:t> </a:t>
            </a:r>
            <a:r>
              <a:rPr lang="it-IT" b="1" dirty="0" err="1">
                <a:solidFill>
                  <a:schemeClr val="tx1"/>
                </a:solidFill>
              </a:rPr>
              <a:t>predicti</a:t>
            </a:r>
            <a:r>
              <a:rPr lang="it-IT" b="1" dirty="0">
                <a:solidFill>
                  <a:schemeClr val="tx1"/>
                </a:solidFill>
              </a:rPr>
              <a:t> </a:t>
            </a:r>
            <a:r>
              <a:rPr lang="it-IT" b="1" dirty="0" err="1">
                <a:solidFill>
                  <a:schemeClr val="tx1"/>
                </a:solidFill>
              </a:rPr>
              <a:t>mensis</a:t>
            </a:r>
            <a:r>
              <a:rPr lang="it-IT" b="1" dirty="0">
                <a:solidFill>
                  <a:schemeClr val="tx1"/>
                </a:solidFill>
              </a:rPr>
              <a:t> in via pubblica </a:t>
            </a:r>
            <a:r>
              <a:rPr lang="it-IT" b="1" dirty="0" smtClean="0">
                <a:solidFill>
                  <a:schemeClr val="tx1"/>
                </a:solidFill>
              </a:rPr>
              <a:t>in</a:t>
            </a:r>
            <a:r>
              <a:rPr lang="it-IT" b="1" dirty="0">
                <a:solidFill>
                  <a:schemeClr val="tx1"/>
                </a:solidFill>
              </a:rPr>
              <a:t>contrata Mercati in </a:t>
            </a:r>
            <a:r>
              <a:rPr lang="it-IT" b="1" dirty="0" err="1">
                <a:solidFill>
                  <a:schemeClr val="tx1"/>
                </a:solidFill>
              </a:rPr>
              <a:t>taberna</a:t>
            </a:r>
            <a:r>
              <a:rPr lang="it-IT" b="1" dirty="0">
                <a:solidFill>
                  <a:schemeClr val="tx1"/>
                </a:solidFill>
              </a:rPr>
              <a:t> ser </a:t>
            </a:r>
            <a:r>
              <a:rPr lang="it-IT" b="1" dirty="0" err="1">
                <a:solidFill>
                  <a:schemeClr val="tx1"/>
                </a:solidFill>
              </a:rPr>
              <a:t>Iusti</a:t>
            </a:r>
            <a:r>
              <a:rPr lang="it-IT" b="1" dirty="0">
                <a:solidFill>
                  <a:schemeClr val="tx1"/>
                </a:solidFill>
              </a:rPr>
              <a:t> </a:t>
            </a:r>
            <a:r>
              <a:rPr lang="it-IT" b="1" dirty="0" err="1">
                <a:solidFill>
                  <a:schemeClr val="tx1"/>
                </a:solidFill>
              </a:rPr>
              <a:t>Massarii</a:t>
            </a:r>
            <a:r>
              <a:rPr lang="it-IT" b="1" dirty="0">
                <a:solidFill>
                  <a:schemeClr val="tx1"/>
                </a:solidFill>
              </a:rPr>
              <a:t> </a:t>
            </a:r>
            <a:r>
              <a:rPr lang="it-IT" b="1" dirty="0" err="1">
                <a:solidFill>
                  <a:schemeClr val="tx1"/>
                </a:solidFill>
              </a:rPr>
              <a:t>contram</a:t>
            </a:r>
            <a:r>
              <a:rPr lang="it-IT" b="1" dirty="0">
                <a:solidFill>
                  <a:schemeClr val="tx1"/>
                </a:solidFill>
              </a:rPr>
              <a:t> </a:t>
            </a:r>
            <a:r>
              <a:rPr lang="it-IT" b="1" dirty="0" err="1">
                <a:solidFill>
                  <a:schemeClr val="tx1"/>
                </a:solidFill>
              </a:rPr>
              <a:t>formam</a:t>
            </a:r>
            <a:r>
              <a:rPr lang="it-IT" b="1" dirty="0">
                <a:solidFill>
                  <a:schemeClr val="tx1"/>
                </a:solidFill>
              </a:rPr>
              <a:t> </a:t>
            </a:r>
            <a:r>
              <a:rPr lang="it-IT" b="1" dirty="0" err="1">
                <a:solidFill>
                  <a:schemeClr val="tx1"/>
                </a:solidFill>
              </a:rPr>
              <a:t>Statutorum</a:t>
            </a:r>
            <a:r>
              <a:rPr lang="it-IT" b="1" dirty="0">
                <a:solidFill>
                  <a:schemeClr val="tx1"/>
                </a:solidFill>
              </a:rPr>
              <a:t> </a:t>
            </a:r>
            <a:r>
              <a:rPr lang="it-IT" b="1" dirty="0" err="1">
                <a:solidFill>
                  <a:schemeClr val="tx1"/>
                </a:solidFill>
              </a:rPr>
              <a:t>Civitatis</a:t>
            </a:r>
            <a:r>
              <a:rPr lang="it-IT" b="1" dirty="0">
                <a:solidFill>
                  <a:schemeClr val="tx1"/>
                </a:solidFill>
              </a:rPr>
              <a:t> Tergesti.  </a:t>
            </a:r>
          </a:p>
          <a:p>
            <a:pPr algn="just"/>
            <a:r>
              <a:rPr lang="it-IT" b="1" dirty="0" err="1">
                <a:solidFill>
                  <a:schemeClr val="tx1"/>
                </a:solidFill>
              </a:rPr>
              <a:t>Testes</a:t>
            </a:r>
            <a:r>
              <a:rPr lang="it-IT" b="1" dirty="0">
                <a:solidFill>
                  <a:schemeClr val="tx1"/>
                </a:solidFill>
              </a:rPr>
              <a:t>: ser </a:t>
            </a:r>
            <a:r>
              <a:rPr lang="it-IT" b="1" dirty="0" err="1">
                <a:solidFill>
                  <a:schemeClr val="tx1"/>
                </a:solidFill>
              </a:rPr>
              <a:t>Iusto</a:t>
            </a:r>
            <a:r>
              <a:rPr lang="it-IT" b="1" dirty="0">
                <a:solidFill>
                  <a:schemeClr val="tx1"/>
                </a:solidFill>
              </a:rPr>
              <a:t> </a:t>
            </a:r>
            <a:r>
              <a:rPr lang="it-IT" b="1" dirty="0" err="1">
                <a:solidFill>
                  <a:schemeClr val="tx1"/>
                </a:solidFill>
              </a:rPr>
              <a:t>Massarius</a:t>
            </a:r>
            <a:r>
              <a:rPr lang="it-IT" b="1" dirty="0">
                <a:solidFill>
                  <a:schemeClr val="tx1"/>
                </a:solidFill>
              </a:rPr>
              <a:t>, </a:t>
            </a:r>
            <a:r>
              <a:rPr lang="it-IT" b="1" dirty="0" err="1">
                <a:solidFill>
                  <a:schemeClr val="tx1"/>
                </a:solidFill>
              </a:rPr>
              <a:t>Sclavulinus</a:t>
            </a:r>
            <a:r>
              <a:rPr lang="it-IT" b="1" dirty="0">
                <a:solidFill>
                  <a:schemeClr val="tx1"/>
                </a:solidFill>
              </a:rPr>
              <a:t> de </a:t>
            </a:r>
            <a:r>
              <a:rPr lang="it-IT" b="1" dirty="0" err="1">
                <a:solidFill>
                  <a:schemeClr val="tx1"/>
                </a:solidFill>
              </a:rPr>
              <a:t>Tragurio</a:t>
            </a:r>
            <a:r>
              <a:rPr lang="it-IT" b="1" dirty="0">
                <a:solidFill>
                  <a:schemeClr val="tx1"/>
                </a:solidFill>
              </a:rPr>
              <a:t>, </a:t>
            </a:r>
            <a:r>
              <a:rPr lang="it-IT" b="1" dirty="0" err="1">
                <a:solidFill>
                  <a:schemeClr val="tx1"/>
                </a:solidFill>
              </a:rPr>
              <a:t>habitatores</a:t>
            </a:r>
            <a:r>
              <a:rPr lang="it-IT" b="1" dirty="0">
                <a:solidFill>
                  <a:schemeClr val="tx1"/>
                </a:solidFill>
              </a:rPr>
              <a:t> Tergesti,</a:t>
            </a:r>
          </a:p>
          <a:p>
            <a:pPr algn="just"/>
            <a:r>
              <a:rPr lang="it-IT" b="1" dirty="0" err="1">
                <a:solidFill>
                  <a:schemeClr val="tx1"/>
                </a:solidFill>
              </a:rPr>
              <a:t>Condempntur</a:t>
            </a:r>
            <a:r>
              <a:rPr lang="it-IT" b="1" dirty="0">
                <a:solidFill>
                  <a:schemeClr val="tx1"/>
                </a:solidFill>
              </a:rPr>
              <a:t> </a:t>
            </a:r>
            <a:r>
              <a:rPr lang="it-IT" b="1" dirty="0" err="1">
                <a:solidFill>
                  <a:schemeClr val="tx1"/>
                </a:solidFill>
              </a:rPr>
              <a:t>dictus</a:t>
            </a:r>
            <a:r>
              <a:rPr lang="it-IT" b="1" dirty="0">
                <a:solidFill>
                  <a:schemeClr val="tx1"/>
                </a:solidFill>
              </a:rPr>
              <a:t> </a:t>
            </a:r>
            <a:r>
              <a:rPr lang="it-IT" b="1" dirty="0" err="1">
                <a:solidFill>
                  <a:schemeClr val="tx1"/>
                </a:solidFill>
              </a:rPr>
              <a:t>Jacobus</a:t>
            </a:r>
            <a:r>
              <a:rPr lang="it-IT" b="1" dirty="0">
                <a:solidFill>
                  <a:schemeClr val="tx1"/>
                </a:solidFill>
              </a:rPr>
              <a:t> pro </a:t>
            </a:r>
            <a:r>
              <a:rPr lang="it-IT" b="1" dirty="0" err="1">
                <a:solidFill>
                  <a:schemeClr val="tx1"/>
                </a:solidFill>
              </a:rPr>
              <a:t>predictis</a:t>
            </a:r>
            <a:r>
              <a:rPr lang="it-IT" b="1" dirty="0">
                <a:solidFill>
                  <a:schemeClr val="tx1"/>
                </a:solidFill>
              </a:rPr>
              <a:t> in </a:t>
            </a:r>
            <a:r>
              <a:rPr lang="it-IT" b="1" dirty="0" err="1">
                <a:solidFill>
                  <a:schemeClr val="tx1"/>
                </a:solidFill>
              </a:rPr>
              <a:t>libras</a:t>
            </a:r>
            <a:r>
              <a:rPr lang="it-IT" b="1" dirty="0">
                <a:solidFill>
                  <a:schemeClr val="tx1"/>
                </a:solidFill>
              </a:rPr>
              <a:t> XXV Communi et si non </a:t>
            </a:r>
            <a:r>
              <a:rPr lang="it-IT" b="1" dirty="0" err="1">
                <a:solidFill>
                  <a:schemeClr val="tx1"/>
                </a:solidFill>
              </a:rPr>
              <a:t>habet</a:t>
            </a:r>
            <a:r>
              <a:rPr lang="it-IT" b="1" dirty="0">
                <a:solidFill>
                  <a:schemeClr val="tx1"/>
                </a:solidFill>
              </a:rPr>
              <a:t> </a:t>
            </a:r>
            <a:r>
              <a:rPr lang="it-IT" b="1" dirty="0" err="1">
                <a:solidFill>
                  <a:schemeClr val="tx1"/>
                </a:solidFill>
              </a:rPr>
              <a:t>unde</a:t>
            </a:r>
            <a:r>
              <a:rPr lang="it-IT" b="1" dirty="0">
                <a:solidFill>
                  <a:schemeClr val="tx1"/>
                </a:solidFill>
              </a:rPr>
              <a:t> solvere </a:t>
            </a:r>
            <a:r>
              <a:rPr lang="it-IT" b="1" dirty="0" err="1">
                <a:solidFill>
                  <a:schemeClr val="tx1"/>
                </a:solidFill>
              </a:rPr>
              <a:t>Batizetum</a:t>
            </a:r>
            <a:r>
              <a:rPr lang="it-IT" b="1" dirty="0">
                <a:solidFill>
                  <a:schemeClr val="tx1"/>
                </a:solidFill>
              </a:rPr>
              <a:t> in mari </a:t>
            </a:r>
            <a:r>
              <a:rPr lang="it-IT" b="1" dirty="0" err="1">
                <a:solidFill>
                  <a:schemeClr val="tx1"/>
                </a:solidFill>
              </a:rPr>
              <a:t>duobus</a:t>
            </a:r>
            <a:r>
              <a:rPr lang="it-IT" b="1" dirty="0">
                <a:solidFill>
                  <a:schemeClr val="tx1"/>
                </a:solidFill>
              </a:rPr>
              <a:t> </a:t>
            </a:r>
            <a:r>
              <a:rPr lang="it-IT" b="1" dirty="0" err="1">
                <a:solidFill>
                  <a:schemeClr val="tx1"/>
                </a:solidFill>
              </a:rPr>
              <a:t>diebus</a:t>
            </a:r>
            <a:r>
              <a:rPr lang="it-IT" b="1" dirty="0">
                <a:solidFill>
                  <a:schemeClr val="tx1"/>
                </a:solidFill>
              </a:rPr>
              <a:t> </a:t>
            </a:r>
            <a:r>
              <a:rPr lang="it-IT" b="1" dirty="0" err="1">
                <a:solidFill>
                  <a:schemeClr val="tx1"/>
                </a:solidFill>
              </a:rPr>
              <a:t>tribus</a:t>
            </a:r>
            <a:r>
              <a:rPr lang="it-IT" b="1" dirty="0">
                <a:solidFill>
                  <a:schemeClr val="tx1"/>
                </a:solidFill>
              </a:rPr>
              <a:t> </a:t>
            </a:r>
            <a:r>
              <a:rPr lang="it-IT" b="1" dirty="0" err="1">
                <a:solidFill>
                  <a:schemeClr val="tx1"/>
                </a:solidFill>
              </a:rPr>
              <a:t>vicibus</a:t>
            </a:r>
            <a:r>
              <a:rPr lang="it-IT" b="1" dirty="0">
                <a:solidFill>
                  <a:schemeClr val="tx1"/>
                </a:solidFill>
              </a:rPr>
              <a:t> in die et </a:t>
            </a:r>
            <a:r>
              <a:rPr lang="it-IT" b="1" dirty="0" err="1">
                <a:solidFill>
                  <a:schemeClr val="tx1"/>
                </a:solidFill>
              </a:rPr>
              <a:t>submergatur</a:t>
            </a:r>
            <a:r>
              <a:rPr lang="it-IT" b="1" dirty="0">
                <a:solidFill>
                  <a:schemeClr val="tx1"/>
                </a:solidFill>
              </a:rPr>
              <a:t> et </a:t>
            </a:r>
            <a:r>
              <a:rPr lang="it-IT" b="1" dirty="0" err="1">
                <a:solidFill>
                  <a:schemeClr val="tx1"/>
                </a:solidFill>
              </a:rPr>
              <a:t>tertia</a:t>
            </a:r>
            <a:r>
              <a:rPr lang="it-IT" b="1" dirty="0">
                <a:solidFill>
                  <a:schemeClr val="tx1"/>
                </a:solidFill>
              </a:rPr>
              <a:t> die </a:t>
            </a:r>
            <a:r>
              <a:rPr lang="it-IT" b="1" dirty="0" err="1">
                <a:solidFill>
                  <a:schemeClr val="tx1"/>
                </a:solidFill>
              </a:rPr>
              <a:t>sequenti</a:t>
            </a:r>
            <a:r>
              <a:rPr lang="it-IT" b="1" dirty="0">
                <a:solidFill>
                  <a:schemeClr val="tx1"/>
                </a:solidFill>
              </a:rPr>
              <a:t> </a:t>
            </a:r>
            <a:r>
              <a:rPr lang="it-IT" b="1" dirty="0" err="1">
                <a:solidFill>
                  <a:schemeClr val="tx1"/>
                </a:solidFill>
              </a:rPr>
              <a:t>stet</a:t>
            </a:r>
            <a:r>
              <a:rPr lang="it-IT" b="1" dirty="0">
                <a:solidFill>
                  <a:schemeClr val="tx1"/>
                </a:solidFill>
              </a:rPr>
              <a:t> ad </a:t>
            </a:r>
            <a:r>
              <a:rPr lang="it-IT" b="1" dirty="0" err="1">
                <a:solidFill>
                  <a:schemeClr val="tx1"/>
                </a:solidFill>
              </a:rPr>
              <a:t>berlinam</a:t>
            </a:r>
            <a:r>
              <a:rPr lang="it-IT" b="1" dirty="0">
                <a:solidFill>
                  <a:schemeClr val="tx1"/>
                </a:solidFill>
              </a:rPr>
              <a:t> pro </a:t>
            </a:r>
            <a:r>
              <a:rPr lang="it-IT" b="1" dirty="0" err="1">
                <a:solidFill>
                  <a:schemeClr val="tx1"/>
                </a:solidFill>
              </a:rPr>
              <a:t>totam</a:t>
            </a:r>
            <a:r>
              <a:rPr lang="it-IT" b="1" dirty="0">
                <a:solidFill>
                  <a:schemeClr val="tx1"/>
                </a:solidFill>
              </a:rPr>
              <a:t> diem. </a:t>
            </a:r>
          </a:p>
          <a:p>
            <a:pPr algn="just"/>
            <a:endParaRPr lang="it-IT" b="1" dirty="0"/>
          </a:p>
        </p:txBody>
      </p:sp>
    </p:spTree>
    <p:extLst>
      <p:ext uri="{BB962C8B-B14F-4D97-AF65-F5344CB8AC3E}">
        <p14:creationId xmlns:p14="http://schemas.microsoft.com/office/powerpoint/2010/main" val="35446084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88932" y="1166843"/>
            <a:ext cx="8455068" cy="3693319"/>
          </a:xfrm>
          <a:prstGeom prst="rect">
            <a:avLst/>
          </a:prstGeom>
        </p:spPr>
        <p:txBody>
          <a:bodyPr wrap="square">
            <a:spAutoFit/>
          </a:bodyPr>
          <a:lstStyle/>
          <a:p>
            <a:r>
              <a:rPr lang="it-IT" dirty="0"/>
              <a:t>5. Si </a:t>
            </a:r>
            <a:r>
              <a:rPr lang="it-IT" dirty="0" err="1"/>
              <a:t>quis</a:t>
            </a:r>
            <a:r>
              <a:rPr lang="it-IT" dirty="0"/>
              <a:t> </a:t>
            </a:r>
            <a:r>
              <a:rPr lang="it-IT" dirty="0" err="1"/>
              <a:t>escamaras</a:t>
            </a:r>
            <a:r>
              <a:rPr lang="it-IT" dirty="0"/>
              <a:t> intra provincia </a:t>
            </a:r>
            <a:r>
              <a:rPr lang="it-IT" dirty="0" err="1"/>
              <a:t>caelaverit</a:t>
            </a:r>
            <a:r>
              <a:rPr lang="it-IT" dirty="0"/>
              <a:t> aut </a:t>
            </a:r>
            <a:r>
              <a:rPr lang="it-IT" dirty="0" err="1"/>
              <a:t>anonam</a:t>
            </a:r>
            <a:r>
              <a:rPr lang="it-IT" dirty="0"/>
              <a:t> </a:t>
            </a:r>
            <a:r>
              <a:rPr lang="it-IT" dirty="0" err="1"/>
              <a:t>dederit</a:t>
            </a:r>
            <a:r>
              <a:rPr lang="it-IT" dirty="0"/>
              <a:t>, </a:t>
            </a:r>
            <a:r>
              <a:rPr lang="it-IT" dirty="0" err="1"/>
              <a:t>animae</a:t>
            </a:r>
            <a:r>
              <a:rPr lang="it-IT" dirty="0"/>
              <a:t> </a:t>
            </a:r>
            <a:r>
              <a:rPr lang="it-IT" dirty="0" err="1"/>
              <a:t>suae</a:t>
            </a:r>
            <a:r>
              <a:rPr lang="it-IT" dirty="0"/>
              <a:t> </a:t>
            </a:r>
            <a:r>
              <a:rPr lang="it-IT" dirty="0" err="1"/>
              <a:t>incurrat</a:t>
            </a:r>
            <a:r>
              <a:rPr lang="it-IT" dirty="0"/>
              <a:t> </a:t>
            </a:r>
            <a:r>
              <a:rPr lang="it-IT" dirty="0" err="1"/>
              <a:t>periculum</a:t>
            </a:r>
            <a:r>
              <a:rPr lang="it-IT" dirty="0"/>
              <a:t>, aut certe </a:t>
            </a:r>
            <a:r>
              <a:rPr lang="it-IT" dirty="0" err="1"/>
              <a:t>conponat</a:t>
            </a:r>
            <a:r>
              <a:rPr lang="it-IT" dirty="0"/>
              <a:t> regi </a:t>
            </a:r>
            <a:r>
              <a:rPr lang="it-IT" dirty="0" err="1"/>
              <a:t>solidus</a:t>
            </a:r>
            <a:r>
              <a:rPr lang="it-IT" dirty="0"/>
              <a:t> </a:t>
            </a:r>
            <a:r>
              <a:rPr lang="it-IT" dirty="0" err="1"/>
              <a:t>noningentos</a:t>
            </a:r>
            <a:r>
              <a:rPr lang="it-IT" dirty="0"/>
              <a:t>.</a:t>
            </a:r>
          </a:p>
          <a:p>
            <a:endParaRPr lang="it-IT" dirty="0"/>
          </a:p>
          <a:p>
            <a:r>
              <a:rPr lang="it-IT" dirty="0"/>
              <a:t>6. Si </a:t>
            </a:r>
            <a:r>
              <a:rPr lang="it-IT" dirty="0" err="1"/>
              <a:t>quis</a:t>
            </a:r>
            <a:r>
              <a:rPr lang="it-IT" dirty="0"/>
              <a:t> </a:t>
            </a:r>
            <a:r>
              <a:rPr lang="it-IT" dirty="0" err="1"/>
              <a:t>foris</a:t>
            </a:r>
            <a:r>
              <a:rPr lang="it-IT" dirty="0"/>
              <a:t> in </a:t>
            </a:r>
            <a:r>
              <a:rPr lang="it-IT" dirty="0" err="1"/>
              <a:t>exercitum</a:t>
            </a:r>
            <a:r>
              <a:rPr lang="it-IT" dirty="0"/>
              <a:t> </a:t>
            </a:r>
            <a:r>
              <a:rPr lang="it-IT" dirty="0" err="1"/>
              <a:t>seditionem</a:t>
            </a:r>
            <a:r>
              <a:rPr lang="it-IT" dirty="0"/>
              <a:t> </a:t>
            </a:r>
            <a:r>
              <a:rPr lang="it-IT" dirty="0" err="1"/>
              <a:t>levaverit</a:t>
            </a:r>
            <a:r>
              <a:rPr lang="it-IT" dirty="0"/>
              <a:t> contra </a:t>
            </a:r>
            <a:r>
              <a:rPr lang="it-IT" dirty="0" err="1"/>
              <a:t>ducem</a:t>
            </a:r>
            <a:r>
              <a:rPr lang="it-IT" dirty="0"/>
              <a:t> </a:t>
            </a:r>
            <a:r>
              <a:rPr lang="it-IT" dirty="0" err="1"/>
              <a:t>suum</a:t>
            </a:r>
            <a:r>
              <a:rPr lang="it-IT" dirty="0"/>
              <a:t> aut contra </a:t>
            </a:r>
            <a:r>
              <a:rPr lang="it-IT" dirty="0" err="1"/>
              <a:t>eum</a:t>
            </a:r>
            <a:r>
              <a:rPr lang="it-IT" dirty="0"/>
              <a:t>, qui </a:t>
            </a:r>
            <a:r>
              <a:rPr lang="it-IT" dirty="0" err="1"/>
              <a:t>ordinatus</a:t>
            </a:r>
            <a:r>
              <a:rPr lang="it-IT" dirty="0"/>
              <a:t> est a rege ad </a:t>
            </a:r>
            <a:r>
              <a:rPr lang="it-IT" dirty="0" err="1"/>
              <a:t>exercitum</a:t>
            </a:r>
            <a:r>
              <a:rPr lang="it-IT" dirty="0"/>
              <a:t> </a:t>
            </a:r>
            <a:r>
              <a:rPr lang="it-IT" dirty="0" err="1"/>
              <a:t>gubernandi</a:t>
            </a:r>
            <a:r>
              <a:rPr lang="it-IT" dirty="0"/>
              <a:t>, aut </a:t>
            </a:r>
            <a:r>
              <a:rPr lang="it-IT" dirty="0" err="1"/>
              <a:t>aliquam</a:t>
            </a:r>
            <a:r>
              <a:rPr lang="it-IT" dirty="0"/>
              <a:t> </a:t>
            </a:r>
            <a:r>
              <a:rPr lang="it-IT" dirty="0" err="1"/>
              <a:t>partem</a:t>
            </a:r>
            <a:r>
              <a:rPr lang="it-IT" dirty="0"/>
              <a:t> </a:t>
            </a:r>
            <a:r>
              <a:rPr lang="it-IT" dirty="0" err="1"/>
              <a:t>exercetum</a:t>
            </a:r>
            <a:r>
              <a:rPr lang="it-IT" dirty="0"/>
              <a:t> </a:t>
            </a:r>
            <a:r>
              <a:rPr lang="it-IT" dirty="0" err="1"/>
              <a:t>seduxerit</a:t>
            </a:r>
            <a:r>
              <a:rPr lang="it-IT" dirty="0"/>
              <a:t>, </a:t>
            </a:r>
            <a:r>
              <a:rPr lang="it-IT" dirty="0" err="1"/>
              <a:t>sanguinis</a:t>
            </a:r>
            <a:r>
              <a:rPr lang="it-IT" dirty="0"/>
              <a:t> sui </a:t>
            </a:r>
            <a:r>
              <a:rPr lang="it-IT" dirty="0" err="1"/>
              <a:t>incurrat</a:t>
            </a:r>
            <a:r>
              <a:rPr lang="it-IT" dirty="0"/>
              <a:t> </a:t>
            </a:r>
            <a:r>
              <a:rPr lang="it-IT" dirty="0" err="1"/>
              <a:t>periculum</a:t>
            </a:r>
            <a:r>
              <a:rPr lang="it-IT" dirty="0"/>
              <a:t>.</a:t>
            </a:r>
          </a:p>
          <a:p>
            <a:endParaRPr lang="it-IT" dirty="0"/>
          </a:p>
          <a:p>
            <a:r>
              <a:rPr lang="it-IT" dirty="0"/>
              <a:t>7. Si </a:t>
            </a:r>
            <a:r>
              <a:rPr lang="it-IT" dirty="0" err="1"/>
              <a:t>quis</a:t>
            </a:r>
            <a:r>
              <a:rPr lang="it-IT" dirty="0"/>
              <a:t> contra </a:t>
            </a:r>
            <a:r>
              <a:rPr lang="it-IT" dirty="0" err="1"/>
              <a:t>inimicus</a:t>
            </a:r>
            <a:r>
              <a:rPr lang="it-IT" dirty="0"/>
              <a:t> pugnando </a:t>
            </a:r>
            <a:r>
              <a:rPr lang="it-IT" dirty="0" err="1"/>
              <a:t>collegam</a:t>
            </a:r>
            <a:r>
              <a:rPr lang="it-IT" dirty="0"/>
              <a:t> </a:t>
            </a:r>
            <a:r>
              <a:rPr lang="it-IT" dirty="0" err="1"/>
              <a:t>suum</a:t>
            </a:r>
            <a:r>
              <a:rPr lang="it-IT" dirty="0"/>
              <a:t> </a:t>
            </a:r>
            <a:r>
              <a:rPr lang="it-IT" dirty="0" err="1"/>
              <a:t>dimiserit</a:t>
            </a:r>
            <a:r>
              <a:rPr lang="it-IT" dirty="0"/>
              <a:t> aut </a:t>
            </a:r>
            <a:r>
              <a:rPr lang="it-IT" dirty="0" err="1"/>
              <a:t>astalin</a:t>
            </a:r>
            <a:r>
              <a:rPr lang="it-IT" dirty="0"/>
              <a:t> </a:t>
            </a:r>
            <a:r>
              <a:rPr lang="it-IT" dirty="0" err="1"/>
              <a:t>fecerit</a:t>
            </a:r>
            <a:r>
              <a:rPr lang="it-IT" dirty="0"/>
              <a:t>, id est si </a:t>
            </a:r>
            <a:r>
              <a:rPr lang="it-IT" dirty="0" err="1"/>
              <a:t>eum</a:t>
            </a:r>
            <a:r>
              <a:rPr lang="it-IT" dirty="0"/>
              <a:t> </a:t>
            </a:r>
            <a:r>
              <a:rPr lang="it-IT" dirty="0" err="1"/>
              <a:t>diceperit</a:t>
            </a:r>
            <a:r>
              <a:rPr lang="it-IT" dirty="0"/>
              <a:t> et </a:t>
            </a:r>
            <a:r>
              <a:rPr lang="it-IT" dirty="0" err="1"/>
              <a:t>cum</a:t>
            </a:r>
            <a:r>
              <a:rPr lang="it-IT" dirty="0"/>
              <a:t> </a:t>
            </a:r>
            <a:r>
              <a:rPr lang="it-IT" dirty="0" err="1"/>
              <a:t>eum</a:t>
            </a:r>
            <a:r>
              <a:rPr lang="it-IT" dirty="0"/>
              <a:t> non </a:t>
            </a:r>
            <a:r>
              <a:rPr lang="it-IT" dirty="0" err="1"/>
              <a:t>laboraverit</a:t>
            </a:r>
            <a:r>
              <a:rPr lang="it-IT" dirty="0"/>
              <a:t>, </a:t>
            </a:r>
            <a:r>
              <a:rPr lang="it-IT" dirty="0" err="1"/>
              <a:t>animae</a:t>
            </a:r>
            <a:r>
              <a:rPr lang="it-IT" dirty="0"/>
              <a:t> </a:t>
            </a:r>
            <a:r>
              <a:rPr lang="it-IT" dirty="0" err="1"/>
              <a:t>suae</a:t>
            </a:r>
            <a:r>
              <a:rPr lang="it-IT" dirty="0"/>
              <a:t> </a:t>
            </a:r>
            <a:r>
              <a:rPr lang="it-IT" dirty="0" err="1"/>
              <a:t>incurrat</a:t>
            </a:r>
            <a:r>
              <a:rPr lang="it-IT" dirty="0"/>
              <a:t> </a:t>
            </a:r>
            <a:r>
              <a:rPr lang="it-IT" dirty="0" err="1"/>
              <a:t>periculum</a:t>
            </a:r>
            <a:r>
              <a:rPr lang="it-IT" dirty="0"/>
              <a:t>.</a:t>
            </a:r>
          </a:p>
          <a:p>
            <a:endParaRPr lang="it-IT" dirty="0"/>
          </a:p>
          <a:p>
            <a:r>
              <a:rPr lang="it-IT" dirty="0"/>
              <a:t>8 Si </a:t>
            </a:r>
            <a:r>
              <a:rPr lang="it-IT" dirty="0" err="1"/>
              <a:t>quis</a:t>
            </a:r>
            <a:r>
              <a:rPr lang="it-IT" dirty="0"/>
              <a:t> in </a:t>
            </a:r>
            <a:r>
              <a:rPr lang="it-IT" dirty="0" err="1"/>
              <a:t>consilio</a:t>
            </a:r>
            <a:r>
              <a:rPr lang="it-IT" dirty="0"/>
              <a:t> </a:t>
            </a:r>
            <a:r>
              <a:rPr lang="it-IT" dirty="0" err="1"/>
              <a:t>vel</a:t>
            </a:r>
            <a:r>
              <a:rPr lang="it-IT" dirty="0"/>
              <a:t> </a:t>
            </a:r>
            <a:r>
              <a:rPr lang="it-IT" dirty="0" err="1"/>
              <a:t>quolibet</a:t>
            </a:r>
            <a:r>
              <a:rPr lang="it-IT" dirty="0"/>
              <a:t> </a:t>
            </a:r>
            <a:r>
              <a:rPr lang="it-IT" dirty="0" err="1"/>
              <a:t>conventu</a:t>
            </a:r>
            <a:r>
              <a:rPr lang="it-IT" dirty="0"/>
              <a:t> </a:t>
            </a:r>
            <a:r>
              <a:rPr lang="it-IT" dirty="0" err="1"/>
              <a:t>scandalum</a:t>
            </a:r>
            <a:r>
              <a:rPr lang="it-IT" dirty="0"/>
              <a:t> </a:t>
            </a:r>
            <a:r>
              <a:rPr lang="it-IT" dirty="0" err="1"/>
              <a:t>conmiserit</a:t>
            </a:r>
            <a:r>
              <a:rPr lang="it-IT" dirty="0"/>
              <a:t>, </a:t>
            </a:r>
            <a:r>
              <a:rPr lang="it-IT" dirty="0" err="1"/>
              <a:t>noningentos</a:t>
            </a:r>
            <a:r>
              <a:rPr lang="it-IT" dirty="0"/>
              <a:t> </a:t>
            </a:r>
            <a:r>
              <a:rPr lang="it-IT" dirty="0" err="1"/>
              <a:t>solidus</a:t>
            </a:r>
            <a:r>
              <a:rPr lang="it-IT" dirty="0"/>
              <a:t> </a:t>
            </a:r>
            <a:r>
              <a:rPr lang="it-IT" dirty="0" err="1"/>
              <a:t>sit</a:t>
            </a:r>
            <a:r>
              <a:rPr lang="it-IT" dirty="0"/>
              <a:t> </a:t>
            </a:r>
            <a:r>
              <a:rPr lang="it-IT" dirty="0" err="1"/>
              <a:t>culpabiles</a:t>
            </a:r>
            <a:r>
              <a:rPr lang="it-IT" dirty="0"/>
              <a:t> regi.</a:t>
            </a:r>
          </a:p>
        </p:txBody>
      </p:sp>
    </p:spTree>
    <p:extLst>
      <p:ext uri="{BB962C8B-B14F-4D97-AF65-F5344CB8AC3E}">
        <p14:creationId xmlns:p14="http://schemas.microsoft.com/office/powerpoint/2010/main" val="2443872277"/>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07067" y="175364"/>
            <a:ext cx="7766936" cy="864296"/>
          </a:xfrm>
        </p:spPr>
        <p:txBody>
          <a:bodyPr/>
          <a:lstStyle/>
          <a:p>
            <a:pPr algn="l"/>
            <a:r>
              <a:rPr lang="it-IT" sz="1800" b="1" dirty="0"/>
              <a:t>Accusa di lesioni personali</a:t>
            </a:r>
            <a:r>
              <a:rPr lang="it-IT" sz="1800" dirty="0"/>
              <a:t>, 18.06.1359 (</a:t>
            </a:r>
            <a:r>
              <a:rPr lang="it-IT" sz="1800" i="1" dirty="0" err="1"/>
              <a:t>Banchus</a:t>
            </a:r>
            <a:r>
              <a:rPr lang="it-IT" sz="1800" i="1" dirty="0"/>
              <a:t> </a:t>
            </a:r>
            <a:r>
              <a:rPr lang="it-IT" sz="1800" i="1" dirty="0" err="1"/>
              <a:t>Maleficiorum</a:t>
            </a:r>
            <a:r>
              <a:rPr lang="it-IT" sz="1800" dirty="0"/>
              <a:t>, VII, c. 15r)</a:t>
            </a:r>
          </a:p>
        </p:txBody>
      </p:sp>
      <p:sp>
        <p:nvSpPr>
          <p:cNvPr id="3" name="Sottotitolo 2"/>
          <p:cNvSpPr>
            <a:spLocks noGrp="1"/>
          </p:cNvSpPr>
          <p:nvPr>
            <p:ph type="subTitle" idx="1"/>
          </p:nvPr>
        </p:nvSpPr>
        <p:spPr>
          <a:xfrm>
            <a:off x="839244" y="1240077"/>
            <a:ext cx="8805797" cy="4371583"/>
          </a:xfrm>
        </p:spPr>
        <p:txBody>
          <a:bodyPr>
            <a:normAutofit/>
          </a:bodyPr>
          <a:lstStyle/>
          <a:p>
            <a:pPr algn="just"/>
            <a:r>
              <a:rPr lang="it-IT" b="1" dirty="0" err="1">
                <a:solidFill>
                  <a:schemeClr val="tx1"/>
                </a:solidFill>
              </a:rPr>
              <a:t>Defensio</a:t>
            </a:r>
            <a:r>
              <a:rPr lang="it-IT" b="1" dirty="0">
                <a:solidFill>
                  <a:schemeClr val="tx1"/>
                </a:solidFill>
              </a:rPr>
              <a:t> </a:t>
            </a:r>
            <a:r>
              <a:rPr lang="it-IT" b="1" dirty="0" err="1">
                <a:solidFill>
                  <a:schemeClr val="tx1"/>
                </a:solidFill>
              </a:rPr>
              <a:t>Viglelmi</a:t>
            </a:r>
            <a:r>
              <a:rPr lang="it-IT" b="1" dirty="0">
                <a:solidFill>
                  <a:schemeClr val="tx1"/>
                </a:solidFill>
              </a:rPr>
              <a:t> filli </a:t>
            </a:r>
            <a:r>
              <a:rPr lang="it-IT" b="1" dirty="0" err="1">
                <a:solidFill>
                  <a:schemeClr val="tx1"/>
                </a:solidFill>
              </a:rPr>
              <a:t>Giroldi</a:t>
            </a:r>
            <a:r>
              <a:rPr lang="it-IT" b="1" dirty="0">
                <a:solidFill>
                  <a:schemeClr val="tx1"/>
                </a:solidFill>
              </a:rPr>
              <a:t> de </a:t>
            </a:r>
            <a:r>
              <a:rPr lang="it-IT" b="1" dirty="0" err="1">
                <a:solidFill>
                  <a:schemeClr val="tx1"/>
                </a:solidFill>
              </a:rPr>
              <a:t>Giroldo</a:t>
            </a:r>
            <a:r>
              <a:rPr lang="it-IT" b="1" dirty="0">
                <a:solidFill>
                  <a:schemeClr val="tx1"/>
                </a:solidFill>
              </a:rPr>
              <a:t>.</a:t>
            </a:r>
          </a:p>
          <a:p>
            <a:pPr algn="just"/>
            <a:r>
              <a:rPr lang="it-IT" b="1" dirty="0">
                <a:solidFill>
                  <a:schemeClr val="tx1"/>
                </a:solidFill>
              </a:rPr>
              <a:t>Die </a:t>
            </a:r>
            <a:r>
              <a:rPr lang="it-IT" b="1" dirty="0" err="1">
                <a:solidFill>
                  <a:schemeClr val="tx1"/>
                </a:solidFill>
              </a:rPr>
              <a:t>decimooctavo</a:t>
            </a:r>
            <a:r>
              <a:rPr lang="it-IT" b="1" dirty="0">
                <a:solidFill>
                  <a:schemeClr val="tx1"/>
                </a:solidFill>
              </a:rPr>
              <a:t> </a:t>
            </a:r>
            <a:r>
              <a:rPr lang="it-IT" b="1" dirty="0" err="1">
                <a:solidFill>
                  <a:schemeClr val="tx1"/>
                </a:solidFill>
              </a:rPr>
              <a:t>mensis</a:t>
            </a:r>
            <a:r>
              <a:rPr lang="it-IT" b="1" dirty="0">
                <a:solidFill>
                  <a:schemeClr val="tx1"/>
                </a:solidFill>
              </a:rPr>
              <a:t> </a:t>
            </a:r>
            <a:r>
              <a:rPr lang="it-IT" b="1" dirty="0" err="1">
                <a:solidFill>
                  <a:schemeClr val="tx1"/>
                </a:solidFill>
              </a:rPr>
              <a:t>juni</a:t>
            </a:r>
            <a:r>
              <a:rPr lang="it-IT" b="1" dirty="0">
                <a:solidFill>
                  <a:schemeClr val="tx1"/>
                </a:solidFill>
              </a:rPr>
              <a:t> ad </a:t>
            </a:r>
            <a:r>
              <a:rPr lang="it-IT" b="1" dirty="0" err="1">
                <a:solidFill>
                  <a:schemeClr val="tx1"/>
                </a:solidFill>
              </a:rPr>
              <a:t>presenciam</a:t>
            </a:r>
            <a:r>
              <a:rPr lang="it-IT" b="1" dirty="0">
                <a:solidFill>
                  <a:schemeClr val="tx1"/>
                </a:solidFill>
              </a:rPr>
              <a:t> </a:t>
            </a:r>
            <a:r>
              <a:rPr lang="it-IT" b="1" dirty="0" err="1">
                <a:solidFill>
                  <a:schemeClr val="tx1"/>
                </a:solidFill>
              </a:rPr>
              <a:t>dominrum</a:t>
            </a:r>
            <a:r>
              <a:rPr lang="it-IT" b="1" dirty="0">
                <a:solidFill>
                  <a:schemeClr val="tx1"/>
                </a:solidFill>
              </a:rPr>
              <a:t> </a:t>
            </a:r>
            <a:r>
              <a:rPr lang="it-IT" b="1" dirty="0" err="1">
                <a:solidFill>
                  <a:schemeClr val="tx1"/>
                </a:solidFill>
              </a:rPr>
              <a:t>vicariis</a:t>
            </a:r>
            <a:r>
              <a:rPr lang="it-IT" b="1" dirty="0">
                <a:solidFill>
                  <a:schemeClr val="tx1"/>
                </a:solidFill>
              </a:rPr>
              <a:t> et vice </a:t>
            </a:r>
            <a:r>
              <a:rPr lang="it-IT" b="1" dirty="0" err="1">
                <a:solidFill>
                  <a:schemeClr val="tx1"/>
                </a:solidFill>
              </a:rPr>
              <a:t>protectoris</a:t>
            </a:r>
            <a:r>
              <a:rPr lang="it-IT" b="1" dirty="0">
                <a:solidFill>
                  <a:schemeClr val="tx1"/>
                </a:solidFill>
              </a:rPr>
              <a:t> </a:t>
            </a:r>
            <a:r>
              <a:rPr lang="it-IT" b="1" dirty="0" err="1">
                <a:solidFill>
                  <a:schemeClr val="tx1"/>
                </a:solidFill>
              </a:rPr>
              <a:t>predicta</a:t>
            </a:r>
            <a:r>
              <a:rPr lang="it-IT" b="1" dirty="0">
                <a:solidFill>
                  <a:schemeClr val="tx1"/>
                </a:solidFill>
              </a:rPr>
              <a:t> </a:t>
            </a:r>
            <a:r>
              <a:rPr lang="it-IT" b="1" dirty="0" err="1">
                <a:solidFill>
                  <a:schemeClr val="tx1"/>
                </a:solidFill>
              </a:rPr>
              <a:t>fuit</a:t>
            </a:r>
            <a:r>
              <a:rPr lang="it-IT" b="1" dirty="0">
                <a:solidFill>
                  <a:schemeClr val="tx1"/>
                </a:solidFill>
              </a:rPr>
              <a:t> </a:t>
            </a:r>
            <a:r>
              <a:rPr lang="it-IT" b="1" dirty="0" err="1">
                <a:solidFill>
                  <a:schemeClr val="tx1"/>
                </a:solidFill>
              </a:rPr>
              <a:t>infrascripta</a:t>
            </a:r>
            <a:r>
              <a:rPr lang="it-IT" b="1" dirty="0">
                <a:solidFill>
                  <a:schemeClr val="tx1"/>
                </a:solidFill>
              </a:rPr>
              <a:t> </a:t>
            </a:r>
            <a:r>
              <a:rPr lang="it-IT" b="1" dirty="0" err="1">
                <a:solidFill>
                  <a:schemeClr val="tx1"/>
                </a:solidFill>
              </a:rPr>
              <a:t>defensio</a:t>
            </a:r>
            <a:r>
              <a:rPr lang="it-IT" b="1" dirty="0">
                <a:solidFill>
                  <a:schemeClr val="tx1"/>
                </a:solidFill>
              </a:rPr>
              <a:t> per </a:t>
            </a:r>
            <a:r>
              <a:rPr lang="it-IT" b="1" dirty="0" err="1">
                <a:solidFill>
                  <a:schemeClr val="tx1"/>
                </a:solidFill>
              </a:rPr>
              <a:t>Viglelmum</a:t>
            </a:r>
            <a:r>
              <a:rPr lang="it-IT" b="1" dirty="0">
                <a:solidFill>
                  <a:schemeClr val="tx1"/>
                </a:solidFill>
              </a:rPr>
              <a:t> </a:t>
            </a:r>
            <a:r>
              <a:rPr lang="it-IT" b="1" dirty="0" err="1">
                <a:solidFill>
                  <a:schemeClr val="tx1"/>
                </a:solidFill>
              </a:rPr>
              <a:t>fillium</a:t>
            </a:r>
            <a:r>
              <a:rPr lang="it-IT" b="1" dirty="0">
                <a:solidFill>
                  <a:schemeClr val="tx1"/>
                </a:solidFill>
              </a:rPr>
              <a:t> </a:t>
            </a:r>
            <a:r>
              <a:rPr lang="it-IT" b="1" dirty="0" err="1">
                <a:solidFill>
                  <a:schemeClr val="tx1"/>
                </a:solidFill>
              </a:rPr>
              <a:t>Giroldi</a:t>
            </a:r>
            <a:r>
              <a:rPr lang="it-IT" b="1" dirty="0">
                <a:solidFill>
                  <a:schemeClr val="tx1"/>
                </a:solidFill>
              </a:rPr>
              <a:t> de </a:t>
            </a:r>
            <a:r>
              <a:rPr lang="it-IT" b="1" dirty="0" err="1">
                <a:solidFill>
                  <a:schemeClr val="tx1"/>
                </a:solidFill>
              </a:rPr>
              <a:t>Giroldo</a:t>
            </a:r>
            <a:endParaRPr lang="it-IT" b="1" dirty="0">
              <a:solidFill>
                <a:schemeClr val="tx1"/>
              </a:solidFill>
            </a:endParaRPr>
          </a:p>
          <a:p>
            <a:pPr algn="just"/>
            <a:r>
              <a:rPr lang="it-IT" b="1" dirty="0">
                <a:solidFill>
                  <a:schemeClr val="tx1"/>
                </a:solidFill>
              </a:rPr>
              <a:t>Super </a:t>
            </a:r>
            <a:r>
              <a:rPr lang="it-IT" b="1" dirty="0" err="1">
                <a:solidFill>
                  <a:schemeClr val="tx1"/>
                </a:solidFill>
              </a:rPr>
              <a:t>eo</a:t>
            </a:r>
            <a:r>
              <a:rPr lang="it-IT" b="1" dirty="0">
                <a:solidFill>
                  <a:schemeClr val="tx1"/>
                </a:solidFill>
              </a:rPr>
              <a:t> </a:t>
            </a:r>
            <a:r>
              <a:rPr lang="it-IT" b="1" dirty="0" err="1">
                <a:solidFill>
                  <a:schemeClr val="tx1"/>
                </a:solidFill>
              </a:rPr>
              <a:t>quod</a:t>
            </a:r>
            <a:r>
              <a:rPr lang="it-IT" b="1" dirty="0">
                <a:solidFill>
                  <a:schemeClr val="tx1"/>
                </a:solidFill>
              </a:rPr>
              <a:t> </a:t>
            </a:r>
            <a:r>
              <a:rPr lang="it-IT" b="1" dirty="0" err="1">
                <a:solidFill>
                  <a:schemeClr val="tx1"/>
                </a:solidFill>
              </a:rPr>
              <a:t>Viglelmus</a:t>
            </a:r>
            <a:r>
              <a:rPr lang="it-IT" b="1" dirty="0">
                <a:solidFill>
                  <a:schemeClr val="tx1"/>
                </a:solidFill>
              </a:rPr>
              <a:t> </a:t>
            </a:r>
            <a:r>
              <a:rPr lang="it-IT" b="1" dirty="0" err="1">
                <a:solidFill>
                  <a:schemeClr val="tx1"/>
                </a:solidFill>
              </a:rPr>
              <a:t>fillius</a:t>
            </a:r>
            <a:r>
              <a:rPr lang="it-IT" b="1" dirty="0">
                <a:solidFill>
                  <a:schemeClr val="tx1"/>
                </a:solidFill>
              </a:rPr>
              <a:t> </a:t>
            </a:r>
            <a:r>
              <a:rPr lang="it-IT" b="1" dirty="0" err="1">
                <a:solidFill>
                  <a:schemeClr val="tx1"/>
                </a:solidFill>
              </a:rPr>
              <a:t>Giroldi</a:t>
            </a:r>
            <a:r>
              <a:rPr lang="it-IT" b="1" dirty="0">
                <a:solidFill>
                  <a:schemeClr val="tx1"/>
                </a:solidFill>
              </a:rPr>
              <a:t> de </a:t>
            </a:r>
            <a:r>
              <a:rPr lang="it-IT" b="1" dirty="0" err="1">
                <a:solidFill>
                  <a:schemeClr val="tx1"/>
                </a:solidFill>
              </a:rPr>
              <a:t>Giroldo</a:t>
            </a:r>
            <a:r>
              <a:rPr lang="it-IT" b="1" dirty="0">
                <a:solidFill>
                  <a:schemeClr val="tx1"/>
                </a:solidFill>
              </a:rPr>
              <a:t> </a:t>
            </a:r>
            <a:r>
              <a:rPr lang="it-IT" b="1" dirty="0" err="1">
                <a:solidFill>
                  <a:schemeClr val="tx1"/>
                </a:solidFill>
              </a:rPr>
              <a:t>proclamatus</a:t>
            </a:r>
            <a:r>
              <a:rPr lang="it-IT" b="1" dirty="0">
                <a:solidFill>
                  <a:schemeClr val="tx1"/>
                </a:solidFill>
              </a:rPr>
              <a:t> est in </a:t>
            </a:r>
            <a:r>
              <a:rPr lang="it-IT" b="1" dirty="0" err="1">
                <a:solidFill>
                  <a:schemeClr val="tx1"/>
                </a:solidFill>
              </a:rPr>
              <a:t>excusis</a:t>
            </a:r>
            <a:r>
              <a:rPr lang="it-IT" b="1" dirty="0">
                <a:solidFill>
                  <a:schemeClr val="tx1"/>
                </a:solidFill>
              </a:rPr>
              <a:t> ex </a:t>
            </a:r>
            <a:r>
              <a:rPr lang="it-IT" b="1" dirty="0" err="1">
                <a:solidFill>
                  <a:schemeClr val="tx1"/>
                </a:solidFill>
              </a:rPr>
              <a:t>acusa</a:t>
            </a:r>
            <a:r>
              <a:rPr lang="it-IT" b="1" dirty="0">
                <a:solidFill>
                  <a:schemeClr val="tx1"/>
                </a:solidFill>
              </a:rPr>
              <a:t> </a:t>
            </a:r>
            <a:r>
              <a:rPr lang="it-IT" b="1" dirty="0" err="1">
                <a:solidFill>
                  <a:schemeClr val="tx1"/>
                </a:solidFill>
              </a:rPr>
              <a:t>contram</a:t>
            </a:r>
            <a:r>
              <a:rPr lang="it-IT" b="1" dirty="0">
                <a:solidFill>
                  <a:schemeClr val="tx1"/>
                </a:solidFill>
              </a:rPr>
              <a:t> </a:t>
            </a:r>
            <a:r>
              <a:rPr lang="it-IT" b="1" dirty="0" err="1">
                <a:solidFill>
                  <a:schemeClr val="tx1"/>
                </a:solidFill>
              </a:rPr>
              <a:t>eum</a:t>
            </a:r>
            <a:r>
              <a:rPr lang="it-IT" b="1" dirty="0">
                <a:solidFill>
                  <a:schemeClr val="tx1"/>
                </a:solidFill>
              </a:rPr>
              <a:t> </a:t>
            </a:r>
            <a:r>
              <a:rPr lang="it-IT" b="1" dirty="0" err="1">
                <a:solidFill>
                  <a:schemeClr val="tx1"/>
                </a:solidFill>
              </a:rPr>
              <a:t>factam</a:t>
            </a:r>
            <a:r>
              <a:rPr lang="it-IT" b="1" dirty="0">
                <a:solidFill>
                  <a:schemeClr val="tx1"/>
                </a:solidFill>
              </a:rPr>
              <a:t> per </a:t>
            </a:r>
            <a:r>
              <a:rPr lang="it-IT" b="1" dirty="0" err="1">
                <a:solidFill>
                  <a:schemeClr val="tx1"/>
                </a:solidFill>
              </a:rPr>
              <a:t>dictam</a:t>
            </a:r>
            <a:r>
              <a:rPr lang="it-IT" b="1" dirty="0">
                <a:solidFill>
                  <a:schemeClr val="tx1"/>
                </a:solidFill>
              </a:rPr>
              <a:t> </a:t>
            </a:r>
            <a:r>
              <a:rPr lang="it-IT" b="1" dirty="0" err="1">
                <a:solidFill>
                  <a:schemeClr val="tx1"/>
                </a:solidFill>
              </a:rPr>
              <a:t>Franciscam</a:t>
            </a:r>
            <a:r>
              <a:rPr lang="it-IT" b="1" dirty="0">
                <a:solidFill>
                  <a:schemeClr val="tx1"/>
                </a:solidFill>
              </a:rPr>
              <a:t> </a:t>
            </a:r>
            <a:r>
              <a:rPr lang="it-IT" b="1" dirty="0" err="1">
                <a:solidFill>
                  <a:schemeClr val="tx1"/>
                </a:solidFill>
              </a:rPr>
              <a:t>uxorem</a:t>
            </a:r>
            <a:r>
              <a:rPr lang="it-IT" b="1" dirty="0">
                <a:solidFill>
                  <a:schemeClr val="tx1"/>
                </a:solidFill>
              </a:rPr>
              <a:t> </a:t>
            </a:r>
            <a:r>
              <a:rPr lang="it-IT" b="1" dirty="0" err="1">
                <a:solidFill>
                  <a:schemeClr val="tx1"/>
                </a:solidFill>
              </a:rPr>
              <a:t>magistri</a:t>
            </a:r>
            <a:r>
              <a:rPr lang="it-IT" b="1" dirty="0">
                <a:solidFill>
                  <a:schemeClr val="tx1"/>
                </a:solidFill>
              </a:rPr>
              <a:t> </a:t>
            </a:r>
            <a:r>
              <a:rPr lang="it-IT" b="1" dirty="0" err="1">
                <a:solidFill>
                  <a:schemeClr val="tx1"/>
                </a:solidFill>
              </a:rPr>
              <a:t>Portafloris</a:t>
            </a:r>
            <a:r>
              <a:rPr lang="it-IT" b="1" dirty="0">
                <a:solidFill>
                  <a:schemeClr val="tx1"/>
                </a:solidFill>
              </a:rPr>
              <a:t> </a:t>
            </a:r>
            <a:r>
              <a:rPr lang="it-IT" b="1" dirty="0" err="1">
                <a:solidFill>
                  <a:schemeClr val="tx1"/>
                </a:solidFill>
              </a:rPr>
              <a:t>ciroici</a:t>
            </a:r>
            <a:r>
              <a:rPr lang="it-IT" b="1" dirty="0">
                <a:solidFill>
                  <a:schemeClr val="tx1"/>
                </a:solidFill>
              </a:rPr>
              <a:t> salariati pro Communi Tergesti de </a:t>
            </a:r>
            <a:r>
              <a:rPr lang="it-IT" b="1" dirty="0" err="1">
                <a:solidFill>
                  <a:schemeClr val="tx1"/>
                </a:solidFill>
              </a:rPr>
              <a:t>voluntate</a:t>
            </a:r>
            <a:r>
              <a:rPr lang="it-IT" b="1" dirty="0">
                <a:solidFill>
                  <a:schemeClr val="tx1"/>
                </a:solidFill>
              </a:rPr>
              <a:t> et </a:t>
            </a:r>
            <a:r>
              <a:rPr lang="it-IT" b="1" dirty="0" err="1">
                <a:solidFill>
                  <a:schemeClr val="tx1"/>
                </a:solidFill>
              </a:rPr>
              <a:t>consensu</a:t>
            </a:r>
            <a:r>
              <a:rPr lang="it-IT" b="1" dirty="0">
                <a:solidFill>
                  <a:schemeClr val="tx1"/>
                </a:solidFill>
              </a:rPr>
              <a:t> </a:t>
            </a:r>
            <a:r>
              <a:rPr lang="it-IT" b="1" dirty="0" err="1">
                <a:solidFill>
                  <a:schemeClr val="tx1"/>
                </a:solidFill>
              </a:rPr>
              <a:t>dicti</a:t>
            </a:r>
            <a:r>
              <a:rPr lang="it-IT" b="1" dirty="0">
                <a:solidFill>
                  <a:schemeClr val="tx1"/>
                </a:solidFill>
              </a:rPr>
              <a:t> viri. Die quarto </a:t>
            </a:r>
            <a:r>
              <a:rPr lang="it-IT" b="1" dirty="0" err="1">
                <a:solidFill>
                  <a:schemeClr val="tx1"/>
                </a:solidFill>
              </a:rPr>
              <a:t>mensis</a:t>
            </a:r>
            <a:r>
              <a:rPr lang="it-IT" b="1" dirty="0">
                <a:solidFill>
                  <a:schemeClr val="tx1"/>
                </a:solidFill>
              </a:rPr>
              <a:t> </a:t>
            </a:r>
            <a:r>
              <a:rPr lang="it-IT" b="1" dirty="0" err="1">
                <a:solidFill>
                  <a:schemeClr val="tx1"/>
                </a:solidFill>
              </a:rPr>
              <a:t>Junii</a:t>
            </a:r>
            <a:r>
              <a:rPr lang="it-IT" b="1" dirty="0">
                <a:solidFill>
                  <a:schemeClr val="tx1"/>
                </a:solidFill>
              </a:rPr>
              <a:t> </a:t>
            </a:r>
            <a:r>
              <a:rPr lang="it-IT" b="1" dirty="0" err="1">
                <a:solidFill>
                  <a:schemeClr val="tx1"/>
                </a:solidFill>
              </a:rPr>
              <a:t>eius</a:t>
            </a:r>
            <a:r>
              <a:rPr lang="it-IT" b="1" dirty="0">
                <a:solidFill>
                  <a:schemeClr val="tx1"/>
                </a:solidFill>
              </a:rPr>
              <a:t> sacramento ad </a:t>
            </a:r>
            <a:r>
              <a:rPr lang="it-IT" b="1" dirty="0" err="1">
                <a:solidFill>
                  <a:schemeClr val="tx1"/>
                </a:solidFill>
              </a:rPr>
              <a:t>presenciam</a:t>
            </a:r>
            <a:r>
              <a:rPr lang="it-IT" b="1" dirty="0">
                <a:solidFill>
                  <a:schemeClr val="tx1"/>
                </a:solidFill>
              </a:rPr>
              <a:t> </a:t>
            </a:r>
            <a:r>
              <a:rPr lang="it-IT" b="1" dirty="0" err="1">
                <a:solidFill>
                  <a:schemeClr val="tx1"/>
                </a:solidFill>
              </a:rPr>
              <a:t>domirum</a:t>
            </a:r>
            <a:r>
              <a:rPr lang="it-IT" b="1" dirty="0">
                <a:solidFill>
                  <a:schemeClr val="tx1"/>
                </a:solidFill>
              </a:rPr>
              <a:t> </a:t>
            </a:r>
            <a:r>
              <a:rPr lang="it-IT" b="1" dirty="0" err="1">
                <a:solidFill>
                  <a:schemeClr val="tx1"/>
                </a:solidFill>
              </a:rPr>
              <a:t>vicaris</a:t>
            </a:r>
            <a:r>
              <a:rPr lang="it-IT" b="1" dirty="0">
                <a:solidFill>
                  <a:schemeClr val="tx1"/>
                </a:solidFill>
              </a:rPr>
              <a:t> et </a:t>
            </a:r>
            <a:r>
              <a:rPr lang="it-IT" b="1" dirty="0" err="1">
                <a:solidFill>
                  <a:schemeClr val="tx1"/>
                </a:solidFill>
              </a:rPr>
              <a:t>protectoris</a:t>
            </a:r>
            <a:r>
              <a:rPr lang="it-IT" b="1" dirty="0">
                <a:solidFill>
                  <a:schemeClr val="tx1"/>
                </a:solidFill>
              </a:rPr>
              <a:t> in </a:t>
            </a:r>
            <a:r>
              <a:rPr lang="it-IT" b="1" dirty="0" err="1">
                <a:solidFill>
                  <a:schemeClr val="tx1"/>
                </a:solidFill>
              </a:rPr>
              <a:t>eo</a:t>
            </a:r>
            <a:r>
              <a:rPr lang="it-IT" b="1" dirty="0">
                <a:solidFill>
                  <a:schemeClr val="tx1"/>
                </a:solidFill>
              </a:rPr>
              <a:t> </a:t>
            </a:r>
            <a:r>
              <a:rPr lang="it-IT" b="1" dirty="0" err="1">
                <a:solidFill>
                  <a:schemeClr val="tx1"/>
                </a:solidFill>
              </a:rPr>
              <a:t>quod</a:t>
            </a:r>
            <a:r>
              <a:rPr lang="it-IT" b="1" dirty="0">
                <a:solidFill>
                  <a:schemeClr val="tx1"/>
                </a:solidFill>
              </a:rPr>
              <a:t> </a:t>
            </a:r>
            <a:r>
              <a:rPr lang="it-IT" b="1" dirty="0" err="1">
                <a:solidFill>
                  <a:schemeClr val="tx1"/>
                </a:solidFill>
              </a:rPr>
              <a:t>dictus</a:t>
            </a:r>
            <a:r>
              <a:rPr lang="it-IT" b="1" dirty="0">
                <a:solidFill>
                  <a:schemeClr val="tx1"/>
                </a:solidFill>
              </a:rPr>
              <a:t> </a:t>
            </a:r>
            <a:r>
              <a:rPr lang="it-IT" b="1" dirty="0" err="1">
                <a:solidFill>
                  <a:schemeClr val="tx1"/>
                </a:solidFill>
              </a:rPr>
              <a:t>Viglelmus</a:t>
            </a:r>
            <a:r>
              <a:rPr lang="it-IT" b="1" dirty="0">
                <a:solidFill>
                  <a:schemeClr val="tx1"/>
                </a:solidFill>
              </a:rPr>
              <a:t> irato animo et animo </a:t>
            </a:r>
            <a:r>
              <a:rPr lang="it-IT" b="1" dirty="0" err="1">
                <a:solidFill>
                  <a:schemeClr val="tx1"/>
                </a:solidFill>
              </a:rPr>
              <a:t>iniuriandi</a:t>
            </a:r>
            <a:r>
              <a:rPr lang="it-IT" b="1" dirty="0">
                <a:solidFill>
                  <a:schemeClr val="tx1"/>
                </a:solidFill>
              </a:rPr>
              <a:t> </a:t>
            </a:r>
            <a:r>
              <a:rPr lang="it-IT" b="1" dirty="0" err="1">
                <a:solidFill>
                  <a:schemeClr val="tx1"/>
                </a:solidFill>
              </a:rPr>
              <a:t>ipsam</a:t>
            </a:r>
            <a:r>
              <a:rPr lang="it-IT" b="1" dirty="0">
                <a:solidFill>
                  <a:schemeClr val="tx1"/>
                </a:solidFill>
              </a:rPr>
              <a:t> </a:t>
            </a:r>
            <a:r>
              <a:rPr lang="it-IT" b="1" dirty="0" err="1">
                <a:solidFill>
                  <a:schemeClr val="tx1"/>
                </a:solidFill>
              </a:rPr>
              <a:t>dominam</a:t>
            </a:r>
            <a:r>
              <a:rPr lang="it-IT" b="1" dirty="0">
                <a:solidFill>
                  <a:schemeClr val="tx1"/>
                </a:solidFill>
              </a:rPr>
              <a:t> </a:t>
            </a:r>
            <a:r>
              <a:rPr lang="it-IT" b="1" dirty="0" err="1">
                <a:solidFill>
                  <a:schemeClr val="tx1"/>
                </a:solidFill>
              </a:rPr>
              <a:t>Franciscam</a:t>
            </a:r>
            <a:r>
              <a:rPr lang="it-IT" b="1" dirty="0">
                <a:solidFill>
                  <a:schemeClr val="tx1"/>
                </a:solidFill>
              </a:rPr>
              <a:t> </a:t>
            </a:r>
            <a:r>
              <a:rPr lang="it-IT" b="1" dirty="0" err="1">
                <a:solidFill>
                  <a:schemeClr val="tx1"/>
                </a:solidFill>
              </a:rPr>
              <a:t>proiecit</a:t>
            </a:r>
            <a:r>
              <a:rPr lang="it-IT" b="1" dirty="0">
                <a:solidFill>
                  <a:schemeClr val="tx1"/>
                </a:solidFill>
              </a:rPr>
              <a:t> unum </a:t>
            </a:r>
            <a:r>
              <a:rPr lang="it-IT" b="1" dirty="0" err="1">
                <a:solidFill>
                  <a:schemeClr val="tx1"/>
                </a:solidFill>
              </a:rPr>
              <a:t>lapidem</a:t>
            </a:r>
            <a:r>
              <a:rPr lang="it-IT" b="1" dirty="0">
                <a:solidFill>
                  <a:schemeClr val="tx1"/>
                </a:solidFill>
              </a:rPr>
              <a:t> et </a:t>
            </a:r>
            <a:r>
              <a:rPr lang="it-IT" b="1" dirty="0" err="1">
                <a:solidFill>
                  <a:schemeClr val="tx1"/>
                </a:solidFill>
              </a:rPr>
              <a:t>eam</a:t>
            </a:r>
            <a:r>
              <a:rPr lang="it-IT" b="1" dirty="0">
                <a:solidFill>
                  <a:schemeClr val="tx1"/>
                </a:solidFill>
              </a:rPr>
              <a:t> </a:t>
            </a:r>
            <a:r>
              <a:rPr lang="it-IT" b="1" dirty="0" err="1">
                <a:solidFill>
                  <a:schemeClr val="tx1"/>
                </a:solidFill>
              </a:rPr>
              <a:t>percuxit</a:t>
            </a:r>
            <a:r>
              <a:rPr lang="it-IT" b="1" dirty="0">
                <a:solidFill>
                  <a:schemeClr val="tx1"/>
                </a:solidFill>
              </a:rPr>
              <a:t> </a:t>
            </a:r>
            <a:r>
              <a:rPr lang="it-IT" b="1" dirty="0" err="1">
                <a:solidFill>
                  <a:schemeClr val="tx1"/>
                </a:solidFill>
              </a:rPr>
              <a:t>cum</a:t>
            </a:r>
            <a:r>
              <a:rPr lang="it-IT" b="1" dirty="0">
                <a:solidFill>
                  <a:schemeClr val="tx1"/>
                </a:solidFill>
              </a:rPr>
              <a:t> </a:t>
            </a:r>
            <a:r>
              <a:rPr lang="it-IT" b="1" dirty="0" err="1">
                <a:solidFill>
                  <a:schemeClr val="tx1"/>
                </a:solidFill>
              </a:rPr>
              <a:t>dicto</a:t>
            </a:r>
            <a:r>
              <a:rPr lang="it-IT" b="1" dirty="0">
                <a:solidFill>
                  <a:schemeClr val="tx1"/>
                </a:solidFill>
              </a:rPr>
              <a:t> lapide super </a:t>
            </a:r>
            <a:r>
              <a:rPr lang="it-IT" b="1" dirty="0" err="1">
                <a:solidFill>
                  <a:schemeClr val="tx1"/>
                </a:solidFill>
              </a:rPr>
              <a:t>capud</a:t>
            </a:r>
            <a:r>
              <a:rPr lang="it-IT" b="1" dirty="0">
                <a:solidFill>
                  <a:schemeClr val="tx1"/>
                </a:solidFill>
              </a:rPr>
              <a:t> a parte posteriore sine </a:t>
            </a:r>
            <a:r>
              <a:rPr lang="it-IT" b="1" dirty="0" err="1">
                <a:solidFill>
                  <a:schemeClr val="tx1"/>
                </a:solidFill>
              </a:rPr>
              <a:t>efusione</a:t>
            </a:r>
            <a:r>
              <a:rPr lang="it-IT" b="1" dirty="0">
                <a:solidFill>
                  <a:schemeClr val="tx1"/>
                </a:solidFill>
              </a:rPr>
              <a:t> </a:t>
            </a:r>
            <a:r>
              <a:rPr lang="it-IT" b="1" dirty="0" err="1">
                <a:solidFill>
                  <a:schemeClr val="tx1"/>
                </a:solidFill>
              </a:rPr>
              <a:t>sanguinis</a:t>
            </a:r>
            <a:r>
              <a:rPr lang="it-IT" b="1" dirty="0">
                <a:solidFill>
                  <a:schemeClr val="tx1"/>
                </a:solidFill>
              </a:rPr>
              <a:t> </a:t>
            </a:r>
            <a:r>
              <a:rPr lang="it-IT" b="1" dirty="0" err="1">
                <a:solidFill>
                  <a:schemeClr val="tx1"/>
                </a:solidFill>
              </a:rPr>
              <a:t>quod</a:t>
            </a:r>
            <a:r>
              <a:rPr lang="it-IT" b="1" dirty="0">
                <a:solidFill>
                  <a:schemeClr val="tx1"/>
                </a:solidFill>
              </a:rPr>
              <a:t> </a:t>
            </a:r>
            <a:r>
              <a:rPr lang="it-IT" b="1" dirty="0" err="1">
                <a:solidFill>
                  <a:schemeClr val="tx1"/>
                </a:solidFill>
              </a:rPr>
              <a:t>dicta</a:t>
            </a:r>
            <a:r>
              <a:rPr lang="it-IT" b="1" dirty="0">
                <a:solidFill>
                  <a:schemeClr val="tx1"/>
                </a:solidFill>
              </a:rPr>
              <a:t> domina </a:t>
            </a:r>
            <a:r>
              <a:rPr lang="it-IT" b="1" dirty="0" err="1">
                <a:solidFill>
                  <a:schemeClr val="tx1"/>
                </a:solidFill>
              </a:rPr>
              <a:t>Francisca</a:t>
            </a:r>
            <a:r>
              <a:rPr lang="it-IT" b="1" dirty="0">
                <a:solidFill>
                  <a:schemeClr val="tx1"/>
                </a:solidFill>
              </a:rPr>
              <a:t> </a:t>
            </a:r>
            <a:r>
              <a:rPr lang="it-IT" b="1" dirty="0" err="1">
                <a:solidFill>
                  <a:schemeClr val="tx1"/>
                </a:solidFill>
              </a:rPr>
              <a:t>sibi</a:t>
            </a:r>
            <a:r>
              <a:rPr lang="it-IT" b="1" dirty="0">
                <a:solidFill>
                  <a:schemeClr val="tx1"/>
                </a:solidFill>
              </a:rPr>
              <a:t> in magnum </a:t>
            </a:r>
            <a:r>
              <a:rPr lang="it-IT" b="1" dirty="0" err="1">
                <a:solidFill>
                  <a:schemeClr val="tx1"/>
                </a:solidFill>
              </a:rPr>
              <a:t>dedecus</a:t>
            </a:r>
            <a:r>
              <a:rPr lang="it-IT" b="1" dirty="0">
                <a:solidFill>
                  <a:schemeClr val="tx1"/>
                </a:solidFill>
              </a:rPr>
              <a:t> et </a:t>
            </a:r>
            <a:r>
              <a:rPr lang="it-IT" b="1" dirty="0" err="1">
                <a:solidFill>
                  <a:schemeClr val="tx1"/>
                </a:solidFill>
              </a:rPr>
              <a:t>predicta</a:t>
            </a:r>
            <a:r>
              <a:rPr lang="it-IT" b="1" dirty="0">
                <a:solidFill>
                  <a:schemeClr val="tx1"/>
                </a:solidFill>
              </a:rPr>
              <a:t> </a:t>
            </a:r>
            <a:r>
              <a:rPr lang="it-IT" b="1" dirty="0" err="1">
                <a:solidFill>
                  <a:schemeClr val="tx1"/>
                </a:solidFill>
              </a:rPr>
              <a:t>fuerunt</a:t>
            </a:r>
            <a:r>
              <a:rPr lang="it-IT" b="1" dirty="0">
                <a:solidFill>
                  <a:schemeClr val="tx1"/>
                </a:solidFill>
              </a:rPr>
              <a:t> de anno, mense et die presente in </a:t>
            </a:r>
            <a:r>
              <a:rPr lang="it-IT" b="1" dirty="0" err="1">
                <a:solidFill>
                  <a:schemeClr val="tx1"/>
                </a:solidFill>
              </a:rPr>
              <a:t>civitate</a:t>
            </a:r>
            <a:r>
              <a:rPr lang="it-IT" b="1" dirty="0">
                <a:solidFill>
                  <a:schemeClr val="tx1"/>
                </a:solidFill>
              </a:rPr>
              <a:t> Tergesti in contrata </a:t>
            </a:r>
            <a:r>
              <a:rPr lang="it-IT" b="1" dirty="0" err="1">
                <a:solidFill>
                  <a:schemeClr val="tx1"/>
                </a:solidFill>
              </a:rPr>
              <a:t>Riburgi</a:t>
            </a:r>
            <a:r>
              <a:rPr lang="it-IT" b="1" dirty="0">
                <a:solidFill>
                  <a:schemeClr val="tx1"/>
                </a:solidFill>
              </a:rPr>
              <a:t> ante </a:t>
            </a:r>
            <a:r>
              <a:rPr lang="it-IT" b="1" dirty="0" err="1">
                <a:solidFill>
                  <a:schemeClr val="tx1"/>
                </a:solidFill>
              </a:rPr>
              <a:t>domum</a:t>
            </a:r>
            <a:r>
              <a:rPr lang="it-IT" b="1" dirty="0">
                <a:solidFill>
                  <a:schemeClr val="tx1"/>
                </a:solidFill>
              </a:rPr>
              <a:t> ser </a:t>
            </a:r>
            <a:r>
              <a:rPr lang="it-IT" b="1" dirty="0" err="1">
                <a:solidFill>
                  <a:schemeClr val="tx1"/>
                </a:solidFill>
              </a:rPr>
              <a:t>Bathini</a:t>
            </a:r>
            <a:r>
              <a:rPr lang="it-IT" b="1" dirty="0">
                <a:solidFill>
                  <a:schemeClr val="tx1"/>
                </a:solidFill>
              </a:rPr>
              <a:t> de </a:t>
            </a:r>
            <a:r>
              <a:rPr lang="it-IT" b="1" dirty="0" err="1">
                <a:solidFill>
                  <a:schemeClr val="tx1"/>
                </a:solidFill>
              </a:rPr>
              <a:t>Glemona</a:t>
            </a:r>
            <a:r>
              <a:rPr lang="it-IT" b="1" dirty="0">
                <a:solidFill>
                  <a:schemeClr val="tx1"/>
                </a:solidFill>
              </a:rPr>
              <a:t>, cui </a:t>
            </a:r>
            <a:r>
              <a:rPr lang="it-IT" b="1" dirty="0" err="1">
                <a:solidFill>
                  <a:schemeClr val="tx1"/>
                </a:solidFill>
              </a:rPr>
              <a:t>coherent</a:t>
            </a:r>
            <a:r>
              <a:rPr lang="it-IT" b="1" dirty="0">
                <a:solidFill>
                  <a:schemeClr val="tx1"/>
                </a:solidFill>
              </a:rPr>
              <a:t> </a:t>
            </a:r>
            <a:r>
              <a:rPr lang="it-IT" b="1" dirty="0" err="1">
                <a:solidFill>
                  <a:schemeClr val="tx1"/>
                </a:solidFill>
              </a:rPr>
              <a:t>domum</a:t>
            </a:r>
            <a:r>
              <a:rPr lang="it-IT" b="1" dirty="0">
                <a:solidFill>
                  <a:schemeClr val="tx1"/>
                </a:solidFill>
              </a:rPr>
              <a:t> ser </a:t>
            </a:r>
            <a:r>
              <a:rPr lang="it-IT" b="1" dirty="0" err="1">
                <a:solidFill>
                  <a:schemeClr val="tx1"/>
                </a:solidFill>
              </a:rPr>
              <a:t>Odorlici</a:t>
            </a:r>
            <a:r>
              <a:rPr lang="it-IT" b="1" dirty="0">
                <a:solidFill>
                  <a:schemeClr val="tx1"/>
                </a:solidFill>
              </a:rPr>
              <a:t> de </a:t>
            </a:r>
            <a:r>
              <a:rPr lang="it-IT" b="1" dirty="0" err="1">
                <a:solidFill>
                  <a:schemeClr val="tx1"/>
                </a:solidFill>
              </a:rPr>
              <a:t>Prebissa</a:t>
            </a:r>
            <a:r>
              <a:rPr lang="it-IT" b="1" dirty="0">
                <a:solidFill>
                  <a:schemeClr val="tx1"/>
                </a:solidFill>
              </a:rPr>
              <a:t> etc.</a:t>
            </a:r>
          </a:p>
        </p:txBody>
      </p:sp>
    </p:spTree>
    <p:extLst>
      <p:ext uri="{BB962C8B-B14F-4D97-AF65-F5344CB8AC3E}">
        <p14:creationId xmlns:p14="http://schemas.microsoft.com/office/powerpoint/2010/main" val="205500423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63879" y="1166843"/>
            <a:ext cx="8868428" cy="3139321"/>
          </a:xfrm>
          <a:prstGeom prst="rect">
            <a:avLst/>
          </a:prstGeom>
        </p:spPr>
        <p:txBody>
          <a:bodyPr wrap="square">
            <a:spAutoFit/>
          </a:bodyPr>
          <a:lstStyle/>
          <a:p>
            <a:pPr algn="just"/>
            <a:r>
              <a:rPr lang="it-IT" dirty="0" err="1"/>
              <a:t>Etiam</a:t>
            </a:r>
            <a:r>
              <a:rPr lang="it-IT" dirty="0"/>
              <a:t> </a:t>
            </a:r>
            <a:r>
              <a:rPr lang="it-IT" dirty="0" err="1"/>
              <a:t>supradictus</a:t>
            </a:r>
            <a:r>
              <a:rPr lang="it-IT" dirty="0"/>
              <a:t> </a:t>
            </a:r>
            <a:r>
              <a:rPr lang="it-IT" dirty="0" err="1"/>
              <a:t>Viglelmus</a:t>
            </a:r>
            <a:r>
              <a:rPr lang="it-IT" dirty="0"/>
              <a:t> </a:t>
            </a:r>
            <a:r>
              <a:rPr lang="it-IT" dirty="0" err="1"/>
              <a:t>seu</a:t>
            </a:r>
            <a:r>
              <a:rPr lang="it-IT" dirty="0"/>
              <a:t> pro parte </a:t>
            </a:r>
            <a:r>
              <a:rPr lang="it-IT" dirty="0" err="1"/>
              <a:t>dicti</a:t>
            </a:r>
            <a:r>
              <a:rPr lang="it-IT" dirty="0"/>
              <a:t> </a:t>
            </a:r>
            <a:r>
              <a:rPr lang="it-IT" dirty="0" err="1"/>
              <a:t>Viglelmi</a:t>
            </a:r>
            <a:r>
              <a:rPr lang="it-IT" dirty="0"/>
              <a:t> </a:t>
            </a:r>
            <a:r>
              <a:rPr lang="it-IT" dirty="0" err="1"/>
              <a:t>prodicuntur</a:t>
            </a:r>
            <a:r>
              <a:rPr lang="it-IT" dirty="0"/>
              <a:t> </a:t>
            </a:r>
            <a:r>
              <a:rPr lang="it-IT" dirty="0" err="1"/>
              <a:t>capitula</a:t>
            </a:r>
            <a:r>
              <a:rPr lang="it-IT" dirty="0"/>
              <a:t> </a:t>
            </a:r>
            <a:r>
              <a:rPr lang="it-IT" dirty="0" err="1"/>
              <a:t>infrascripta</a:t>
            </a:r>
            <a:r>
              <a:rPr lang="it-IT" dirty="0"/>
              <a:t> et </a:t>
            </a:r>
            <a:r>
              <a:rPr lang="it-IT" dirty="0" err="1"/>
              <a:t>jura</a:t>
            </a:r>
            <a:r>
              <a:rPr lang="it-IT" dirty="0"/>
              <a:t> </a:t>
            </a:r>
            <a:r>
              <a:rPr lang="it-IT" dirty="0" err="1"/>
              <a:t>que</a:t>
            </a:r>
            <a:r>
              <a:rPr lang="it-IT" dirty="0"/>
              <a:t> </a:t>
            </a:r>
            <a:r>
              <a:rPr lang="it-IT" dirty="0" err="1"/>
              <a:t>probare</a:t>
            </a:r>
            <a:r>
              <a:rPr lang="it-IT" dirty="0"/>
              <a:t> </a:t>
            </a:r>
            <a:r>
              <a:rPr lang="it-IT" dirty="0" err="1"/>
              <a:t>intendit</a:t>
            </a:r>
            <a:r>
              <a:rPr lang="it-IT" dirty="0"/>
              <a:t> et se </a:t>
            </a:r>
            <a:r>
              <a:rPr lang="it-IT" dirty="0" err="1"/>
              <a:t>ofert</a:t>
            </a:r>
            <a:r>
              <a:rPr lang="it-IT" dirty="0"/>
              <a:t> pro ut </a:t>
            </a:r>
            <a:r>
              <a:rPr lang="it-IT" dirty="0" err="1"/>
              <a:t>iuris</a:t>
            </a:r>
            <a:r>
              <a:rPr lang="it-IT" dirty="0"/>
              <a:t> </a:t>
            </a:r>
            <a:r>
              <a:rPr lang="it-IT" dirty="0" err="1"/>
              <a:t>ordo</a:t>
            </a:r>
            <a:r>
              <a:rPr lang="it-IT" dirty="0"/>
              <a:t> </a:t>
            </a:r>
            <a:r>
              <a:rPr lang="it-IT" dirty="0" err="1"/>
              <a:t>postulat</a:t>
            </a:r>
            <a:r>
              <a:rPr lang="it-IT" dirty="0"/>
              <a:t> et </a:t>
            </a:r>
            <a:r>
              <a:rPr lang="it-IT" dirty="0" err="1"/>
              <a:t>requirit</a:t>
            </a:r>
            <a:r>
              <a:rPr lang="it-IT" dirty="0"/>
              <a:t> vigore et </a:t>
            </a:r>
            <a:r>
              <a:rPr lang="it-IT" dirty="0" err="1"/>
              <a:t>virtute</a:t>
            </a:r>
            <a:r>
              <a:rPr lang="it-IT" dirty="0"/>
              <a:t> quorum </a:t>
            </a:r>
            <a:r>
              <a:rPr lang="it-IT" dirty="0" err="1"/>
              <a:t>iurium</a:t>
            </a:r>
            <a:r>
              <a:rPr lang="it-IT" dirty="0"/>
              <a:t> petit et </a:t>
            </a:r>
            <a:r>
              <a:rPr lang="it-IT" dirty="0" err="1"/>
              <a:t>dicit</a:t>
            </a:r>
            <a:r>
              <a:rPr lang="it-IT" dirty="0"/>
              <a:t> se </a:t>
            </a:r>
            <a:r>
              <a:rPr lang="it-IT" dirty="0" err="1"/>
              <a:t>debere</a:t>
            </a:r>
            <a:r>
              <a:rPr lang="it-IT" dirty="0"/>
              <a:t> </a:t>
            </a:r>
            <a:r>
              <a:rPr lang="it-IT" dirty="0" err="1"/>
              <a:t>absolvi</a:t>
            </a:r>
            <a:r>
              <a:rPr lang="it-IT" dirty="0"/>
              <a:t> et </a:t>
            </a:r>
            <a:r>
              <a:rPr lang="it-IT" dirty="0" err="1"/>
              <a:t>fore</a:t>
            </a:r>
            <a:r>
              <a:rPr lang="it-IT" dirty="0"/>
              <a:t> </a:t>
            </a:r>
            <a:r>
              <a:rPr lang="it-IT" dirty="0" err="1"/>
              <a:t>absolvendum</a:t>
            </a:r>
            <a:r>
              <a:rPr lang="it-IT" dirty="0"/>
              <a:t>, negando </a:t>
            </a:r>
            <a:r>
              <a:rPr lang="it-IT" dirty="0" err="1"/>
              <a:t>tamen</a:t>
            </a:r>
            <a:r>
              <a:rPr lang="it-IT" dirty="0"/>
              <a:t> </a:t>
            </a:r>
            <a:r>
              <a:rPr lang="it-IT" dirty="0" err="1"/>
              <a:t>semper</a:t>
            </a:r>
            <a:r>
              <a:rPr lang="it-IT" dirty="0"/>
              <a:t> in </a:t>
            </a:r>
            <a:r>
              <a:rPr lang="it-IT" dirty="0" err="1"/>
              <a:t>acusa</a:t>
            </a:r>
            <a:r>
              <a:rPr lang="it-IT" dirty="0"/>
              <a:t> </a:t>
            </a:r>
            <a:r>
              <a:rPr lang="it-IT" dirty="0" err="1"/>
              <a:t>predicta</a:t>
            </a:r>
            <a:r>
              <a:rPr lang="it-IT" dirty="0"/>
              <a:t> contenta.</a:t>
            </a:r>
          </a:p>
          <a:p>
            <a:pPr algn="just"/>
            <a:r>
              <a:rPr lang="it-IT" dirty="0" err="1"/>
              <a:t>I.Primo</a:t>
            </a:r>
            <a:r>
              <a:rPr lang="it-IT" dirty="0"/>
              <a:t> </a:t>
            </a:r>
            <a:r>
              <a:rPr lang="it-IT" dirty="0" err="1"/>
              <a:t>quod</a:t>
            </a:r>
            <a:r>
              <a:rPr lang="it-IT" dirty="0"/>
              <a:t> </a:t>
            </a:r>
            <a:r>
              <a:rPr lang="it-IT" dirty="0" err="1"/>
              <a:t>dictus</a:t>
            </a:r>
            <a:r>
              <a:rPr lang="it-IT" dirty="0"/>
              <a:t> </a:t>
            </a:r>
            <a:r>
              <a:rPr lang="it-IT" dirty="0" err="1"/>
              <a:t>Viglelmus</a:t>
            </a:r>
            <a:r>
              <a:rPr lang="it-IT" dirty="0"/>
              <a:t> est minor </a:t>
            </a:r>
            <a:r>
              <a:rPr lang="it-IT" dirty="0" err="1"/>
              <a:t>quindecim</a:t>
            </a:r>
            <a:r>
              <a:rPr lang="it-IT" dirty="0"/>
              <a:t> </a:t>
            </a:r>
            <a:r>
              <a:rPr lang="it-IT" dirty="0" err="1"/>
              <a:t>annos</a:t>
            </a:r>
            <a:r>
              <a:rPr lang="it-IT" dirty="0"/>
              <a:t> et pro minore </a:t>
            </a:r>
            <a:r>
              <a:rPr lang="it-IT" dirty="0" err="1"/>
              <a:t>quindecim</a:t>
            </a:r>
            <a:r>
              <a:rPr lang="it-IT" dirty="0"/>
              <a:t> </a:t>
            </a:r>
            <a:r>
              <a:rPr lang="it-IT" dirty="0" err="1"/>
              <a:t>annorum</a:t>
            </a:r>
            <a:r>
              <a:rPr lang="it-IT" dirty="0"/>
              <a:t> </a:t>
            </a:r>
            <a:r>
              <a:rPr lang="it-IT" dirty="0" err="1"/>
              <a:t>tractatur</a:t>
            </a:r>
            <a:r>
              <a:rPr lang="it-IT" dirty="0"/>
              <a:t> et </a:t>
            </a:r>
            <a:r>
              <a:rPr lang="it-IT" dirty="0" err="1"/>
              <a:t>reputatur</a:t>
            </a:r>
            <a:r>
              <a:rPr lang="it-IT" dirty="0"/>
              <a:t> </a:t>
            </a:r>
            <a:r>
              <a:rPr lang="it-IT" dirty="0" err="1"/>
              <a:t>publice</a:t>
            </a:r>
            <a:r>
              <a:rPr lang="it-IT" dirty="0"/>
              <a:t> in </a:t>
            </a:r>
            <a:r>
              <a:rPr lang="it-IT" dirty="0" err="1"/>
              <a:t>civitate</a:t>
            </a:r>
            <a:r>
              <a:rPr lang="it-IT" dirty="0"/>
              <a:t> Tergesti </a:t>
            </a:r>
            <a:r>
              <a:rPr lang="it-IT" dirty="0" err="1"/>
              <a:t>tam</a:t>
            </a:r>
            <a:r>
              <a:rPr lang="it-IT" dirty="0"/>
              <a:t> ex </a:t>
            </a:r>
            <a:r>
              <a:rPr lang="it-IT" dirty="0" err="1"/>
              <a:t>aspectum</a:t>
            </a:r>
            <a:r>
              <a:rPr lang="it-IT" dirty="0"/>
              <a:t> </a:t>
            </a:r>
            <a:r>
              <a:rPr lang="it-IT" dirty="0" err="1"/>
              <a:t>corporis</a:t>
            </a:r>
            <a:r>
              <a:rPr lang="it-IT" dirty="0"/>
              <a:t> </a:t>
            </a:r>
            <a:r>
              <a:rPr lang="it-IT" dirty="0" err="1"/>
              <a:t>quam</a:t>
            </a:r>
            <a:r>
              <a:rPr lang="it-IT" dirty="0"/>
              <a:t> </a:t>
            </a:r>
            <a:r>
              <a:rPr lang="it-IT" dirty="0" err="1"/>
              <a:t>eciam</a:t>
            </a:r>
            <a:r>
              <a:rPr lang="it-IT" dirty="0"/>
              <a:t> ab </a:t>
            </a:r>
            <a:r>
              <a:rPr lang="it-IT" dirty="0" err="1"/>
              <a:t>ominibus</a:t>
            </a:r>
            <a:r>
              <a:rPr lang="it-IT" dirty="0"/>
              <a:t> </a:t>
            </a:r>
            <a:r>
              <a:rPr lang="it-IT" dirty="0" err="1"/>
              <a:t>fidedignis</a:t>
            </a:r>
            <a:endParaRPr lang="it-IT" dirty="0"/>
          </a:p>
          <a:p>
            <a:pPr algn="just"/>
            <a:r>
              <a:rPr lang="it-IT" dirty="0"/>
              <a:t>II. Item </a:t>
            </a:r>
            <a:r>
              <a:rPr lang="it-IT" dirty="0" err="1"/>
              <a:t>quod</a:t>
            </a:r>
            <a:r>
              <a:rPr lang="it-IT" dirty="0"/>
              <a:t> </a:t>
            </a:r>
            <a:r>
              <a:rPr lang="it-IT" dirty="0" err="1"/>
              <a:t>secundum</a:t>
            </a:r>
            <a:r>
              <a:rPr lang="it-IT" dirty="0"/>
              <a:t> </a:t>
            </a:r>
            <a:r>
              <a:rPr lang="it-IT" dirty="0" err="1"/>
              <a:t>formam</a:t>
            </a:r>
            <a:r>
              <a:rPr lang="it-IT" dirty="0"/>
              <a:t> </a:t>
            </a:r>
            <a:r>
              <a:rPr lang="it-IT" dirty="0" err="1"/>
              <a:t>statutorum</a:t>
            </a:r>
            <a:r>
              <a:rPr lang="it-IT" dirty="0"/>
              <a:t> </a:t>
            </a:r>
            <a:r>
              <a:rPr lang="it-IT" dirty="0" err="1"/>
              <a:t>civitatis</a:t>
            </a:r>
            <a:r>
              <a:rPr lang="it-IT" dirty="0"/>
              <a:t> Tergesti, libro </a:t>
            </a:r>
            <a:r>
              <a:rPr lang="it-IT" dirty="0" err="1"/>
              <a:t>secundo</a:t>
            </a:r>
            <a:r>
              <a:rPr lang="it-IT" dirty="0"/>
              <a:t>, </a:t>
            </a:r>
            <a:r>
              <a:rPr lang="it-IT" dirty="0" err="1"/>
              <a:t>capitulo</a:t>
            </a:r>
            <a:r>
              <a:rPr lang="it-IT" dirty="0"/>
              <a:t> </a:t>
            </a:r>
            <a:r>
              <a:rPr lang="it-IT" dirty="0" err="1"/>
              <a:t>sexto</a:t>
            </a:r>
            <a:r>
              <a:rPr lang="it-IT" dirty="0"/>
              <a:t> est in </a:t>
            </a:r>
            <a:r>
              <a:rPr lang="it-IT" dirty="0" err="1"/>
              <a:t>libratis</a:t>
            </a:r>
            <a:r>
              <a:rPr lang="it-IT" dirty="0"/>
              <a:t> […] a libris </a:t>
            </a:r>
            <a:r>
              <a:rPr lang="it-IT" dirty="0" err="1"/>
              <a:t>decem</a:t>
            </a:r>
            <a:r>
              <a:rPr lang="it-IT" dirty="0"/>
              <a:t> </a:t>
            </a:r>
            <a:r>
              <a:rPr lang="it-IT" dirty="0" err="1"/>
              <a:t>denariorum</a:t>
            </a:r>
            <a:r>
              <a:rPr lang="it-IT" dirty="0"/>
              <a:t> </a:t>
            </a:r>
            <a:r>
              <a:rPr lang="it-IT" dirty="0" err="1"/>
              <a:t>venatorum</a:t>
            </a:r>
            <a:r>
              <a:rPr lang="it-IT" dirty="0"/>
              <a:t> </a:t>
            </a:r>
            <a:r>
              <a:rPr lang="it-IT" dirty="0" err="1"/>
              <a:t>parvorum</a:t>
            </a:r>
            <a:endParaRPr lang="it-IT" dirty="0"/>
          </a:p>
          <a:p>
            <a:pPr algn="just"/>
            <a:r>
              <a:rPr lang="it-IT" dirty="0" err="1"/>
              <a:t>Testes</a:t>
            </a:r>
            <a:r>
              <a:rPr lang="it-IT" dirty="0"/>
              <a:t>: domina </a:t>
            </a:r>
            <a:r>
              <a:rPr lang="it-IT" dirty="0" err="1"/>
              <a:t>Grisolema</a:t>
            </a:r>
            <a:r>
              <a:rPr lang="it-IT" dirty="0"/>
              <a:t> </a:t>
            </a:r>
            <a:r>
              <a:rPr lang="it-IT" dirty="0" err="1"/>
              <a:t>uxor</a:t>
            </a:r>
            <a:r>
              <a:rPr lang="it-IT" dirty="0"/>
              <a:t> quondam </a:t>
            </a:r>
            <a:r>
              <a:rPr lang="it-IT" dirty="0" err="1"/>
              <a:t>Giroldi</a:t>
            </a:r>
            <a:r>
              <a:rPr lang="it-IT" dirty="0"/>
              <a:t>, </a:t>
            </a:r>
            <a:r>
              <a:rPr lang="it-IT" dirty="0" err="1"/>
              <a:t>Zanonus</a:t>
            </a:r>
            <a:r>
              <a:rPr lang="it-IT" dirty="0"/>
              <a:t> de </a:t>
            </a:r>
            <a:r>
              <a:rPr lang="it-IT" dirty="0" err="1"/>
              <a:t>Iustinipoli</a:t>
            </a:r>
            <a:r>
              <a:rPr lang="it-IT" dirty="0"/>
              <a:t>, ser Thomas Ade et </a:t>
            </a:r>
            <a:r>
              <a:rPr lang="it-IT" dirty="0" err="1"/>
              <a:t>Lançelottus</a:t>
            </a:r>
            <a:r>
              <a:rPr lang="it-IT" dirty="0"/>
              <a:t> de </a:t>
            </a:r>
            <a:r>
              <a:rPr lang="it-IT" dirty="0" err="1"/>
              <a:t>Fantisello</a:t>
            </a:r>
            <a:r>
              <a:rPr lang="it-IT" dirty="0"/>
              <a:t>. </a:t>
            </a:r>
          </a:p>
        </p:txBody>
      </p:sp>
    </p:spTree>
    <p:extLst>
      <p:ext uri="{BB962C8B-B14F-4D97-AF65-F5344CB8AC3E}">
        <p14:creationId xmlns:p14="http://schemas.microsoft.com/office/powerpoint/2010/main" val="375024306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31494" y="387844"/>
            <a:ext cx="7766936" cy="488978"/>
          </a:xfrm>
        </p:spPr>
        <p:txBody>
          <a:bodyPr/>
          <a:lstStyle/>
          <a:p>
            <a:r>
              <a:rPr lang="it-IT" sz="2000" dirty="0"/>
              <a:t>Reato di ingiuria, 16.10.1347 (</a:t>
            </a:r>
            <a:r>
              <a:rPr lang="it-IT" sz="2000" dirty="0" err="1"/>
              <a:t>Banchus</a:t>
            </a:r>
            <a:r>
              <a:rPr lang="it-IT" sz="2000" dirty="0"/>
              <a:t> </a:t>
            </a:r>
            <a:r>
              <a:rPr lang="it-IT" sz="2000" dirty="0" err="1"/>
              <a:t>Maleficiorum</a:t>
            </a:r>
            <a:r>
              <a:rPr lang="it-IT" sz="2000" dirty="0"/>
              <a:t>, I, c. 43v)</a:t>
            </a:r>
          </a:p>
        </p:txBody>
      </p:sp>
      <p:sp>
        <p:nvSpPr>
          <p:cNvPr id="3" name="Sottotitolo 2"/>
          <p:cNvSpPr>
            <a:spLocks noGrp="1"/>
          </p:cNvSpPr>
          <p:nvPr>
            <p:ph type="subTitle" idx="1"/>
          </p:nvPr>
        </p:nvSpPr>
        <p:spPr>
          <a:xfrm>
            <a:off x="350728" y="1352811"/>
            <a:ext cx="9519781" cy="3794921"/>
          </a:xfrm>
        </p:spPr>
        <p:txBody>
          <a:bodyPr>
            <a:normAutofit/>
          </a:bodyPr>
          <a:lstStyle/>
          <a:p>
            <a:pPr algn="just"/>
            <a:r>
              <a:rPr lang="it-IT" b="1" dirty="0">
                <a:solidFill>
                  <a:schemeClr val="tx1"/>
                </a:solidFill>
              </a:rPr>
              <a:t>In </a:t>
            </a:r>
            <a:r>
              <a:rPr lang="it-IT" b="1" dirty="0" err="1">
                <a:solidFill>
                  <a:schemeClr val="tx1"/>
                </a:solidFill>
              </a:rPr>
              <a:t>mediam</a:t>
            </a:r>
            <a:r>
              <a:rPr lang="it-IT" b="1" dirty="0">
                <a:solidFill>
                  <a:schemeClr val="tx1"/>
                </a:solidFill>
              </a:rPr>
              <a:t> </a:t>
            </a:r>
            <a:r>
              <a:rPr lang="it-IT" b="1" dirty="0" err="1">
                <a:solidFill>
                  <a:schemeClr val="tx1"/>
                </a:solidFill>
              </a:rPr>
              <a:t>marcham</a:t>
            </a:r>
            <a:r>
              <a:rPr lang="it-IT" b="1" dirty="0">
                <a:solidFill>
                  <a:schemeClr val="tx1"/>
                </a:solidFill>
              </a:rPr>
              <a:t> </a:t>
            </a:r>
            <a:r>
              <a:rPr lang="it-IT" b="1" dirty="0" err="1">
                <a:solidFill>
                  <a:schemeClr val="tx1"/>
                </a:solidFill>
              </a:rPr>
              <a:t>minus</a:t>
            </a:r>
            <a:r>
              <a:rPr lang="it-IT" b="1" dirty="0">
                <a:solidFill>
                  <a:schemeClr val="tx1"/>
                </a:solidFill>
              </a:rPr>
              <a:t> uno grosso</a:t>
            </a:r>
          </a:p>
          <a:p>
            <a:pPr algn="just"/>
            <a:r>
              <a:rPr lang="it-IT" b="1" dirty="0" err="1">
                <a:solidFill>
                  <a:schemeClr val="tx1"/>
                </a:solidFill>
              </a:rPr>
              <a:t>Juricha</a:t>
            </a:r>
            <a:r>
              <a:rPr lang="it-IT" b="1" dirty="0">
                <a:solidFill>
                  <a:schemeClr val="tx1"/>
                </a:solidFill>
              </a:rPr>
              <a:t> tabernaria </a:t>
            </a:r>
            <a:r>
              <a:rPr lang="it-IT" b="1" dirty="0" err="1">
                <a:solidFill>
                  <a:schemeClr val="tx1"/>
                </a:solidFill>
              </a:rPr>
              <a:t>uxor</a:t>
            </a:r>
            <a:r>
              <a:rPr lang="it-IT" b="1" dirty="0">
                <a:solidFill>
                  <a:schemeClr val="tx1"/>
                </a:solidFill>
              </a:rPr>
              <a:t> quondam </a:t>
            </a:r>
            <a:r>
              <a:rPr lang="it-IT" b="1" dirty="0" err="1">
                <a:solidFill>
                  <a:schemeClr val="tx1"/>
                </a:solidFill>
              </a:rPr>
              <a:t>Vuruçolli</a:t>
            </a:r>
            <a:r>
              <a:rPr lang="it-IT" b="1" dirty="0">
                <a:solidFill>
                  <a:schemeClr val="tx1"/>
                </a:solidFill>
              </a:rPr>
              <a:t> ad </a:t>
            </a:r>
            <a:r>
              <a:rPr lang="it-IT" b="1" dirty="0" err="1">
                <a:solidFill>
                  <a:schemeClr val="tx1"/>
                </a:solidFill>
              </a:rPr>
              <a:t>presenciam</a:t>
            </a:r>
            <a:r>
              <a:rPr lang="it-IT" b="1" dirty="0">
                <a:solidFill>
                  <a:schemeClr val="tx1"/>
                </a:solidFill>
              </a:rPr>
              <a:t> domini </a:t>
            </a:r>
            <a:r>
              <a:rPr lang="it-IT" b="1" dirty="0" err="1">
                <a:solidFill>
                  <a:schemeClr val="tx1"/>
                </a:solidFill>
              </a:rPr>
              <a:t>vicaris</a:t>
            </a:r>
            <a:r>
              <a:rPr lang="it-IT" b="1" dirty="0">
                <a:solidFill>
                  <a:schemeClr val="tx1"/>
                </a:solidFill>
              </a:rPr>
              <a:t> denunciata et </a:t>
            </a:r>
            <a:r>
              <a:rPr lang="it-IT" b="1" dirty="0" err="1">
                <a:solidFill>
                  <a:schemeClr val="tx1"/>
                </a:solidFill>
              </a:rPr>
              <a:t>acusata</a:t>
            </a:r>
            <a:r>
              <a:rPr lang="it-IT" b="1" dirty="0">
                <a:solidFill>
                  <a:schemeClr val="tx1"/>
                </a:solidFill>
              </a:rPr>
              <a:t> </a:t>
            </a:r>
            <a:r>
              <a:rPr lang="it-IT" b="1" dirty="0" err="1">
                <a:solidFill>
                  <a:schemeClr val="tx1"/>
                </a:solidFill>
              </a:rPr>
              <a:t>fuit</a:t>
            </a:r>
            <a:r>
              <a:rPr lang="it-IT" b="1" dirty="0">
                <a:solidFill>
                  <a:schemeClr val="tx1"/>
                </a:solidFill>
              </a:rPr>
              <a:t> per </a:t>
            </a:r>
            <a:r>
              <a:rPr lang="it-IT" b="1" dirty="0" err="1">
                <a:solidFill>
                  <a:schemeClr val="tx1"/>
                </a:solidFill>
              </a:rPr>
              <a:t>dominam</a:t>
            </a:r>
            <a:r>
              <a:rPr lang="it-IT" b="1" dirty="0">
                <a:solidFill>
                  <a:schemeClr val="tx1"/>
                </a:solidFill>
              </a:rPr>
              <a:t> </a:t>
            </a:r>
            <a:r>
              <a:rPr lang="it-IT" b="1" dirty="0" err="1">
                <a:solidFill>
                  <a:schemeClr val="tx1"/>
                </a:solidFill>
              </a:rPr>
              <a:t>Agnetem</a:t>
            </a:r>
            <a:r>
              <a:rPr lang="it-IT" b="1" dirty="0">
                <a:solidFill>
                  <a:schemeClr val="tx1"/>
                </a:solidFill>
              </a:rPr>
              <a:t> </a:t>
            </a:r>
            <a:r>
              <a:rPr lang="it-IT" b="1" dirty="0" err="1">
                <a:solidFill>
                  <a:schemeClr val="tx1"/>
                </a:solidFill>
              </a:rPr>
              <a:t>uxorem</a:t>
            </a:r>
            <a:r>
              <a:rPr lang="it-IT" b="1" dirty="0">
                <a:solidFill>
                  <a:schemeClr val="tx1"/>
                </a:solidFill>
              </a:rPr>
              <a:t> </a:t>
            </a:r>
            <a:r>
              <a:rPr lang="it-IT" b="1" dirty="0" err="1">
                <a:solidFill>
                  <a:schemeClr val="tx1"/>
                </a:solidFill>
              </a:rPr>
              <a:t>Jacobi</a:t>
            </a:r>
            <a:r>
              <a:rPr lang="it-IT" b="1" dirty="0">
                <a:solidFill>
                  <a:schemeClr val="tx1"/>
                </a:solidFill>
              </a:rPr>
              <a:t> quondam Marini </a:t>
            </a:r>
            <a:r>
              <a:rPr lang="it-IT" b="1" dirty="0" err="1">
                <a:solidFill>
                  <a:schemeClr val="tx1"/>
                </a:solidFill>
              </a:rPr>
              <a:t>Dobriçe</a:t>
            </a:r>
            <a:r>
              <a:rPr lang="it-IT" b="1" dirty="0">
                <a:solidFill>
                  <a:schemeClr val="tx1"/>
                </a:solidFill>
              </a:rPr>
              <a:t> in </a:t>
            </a:r>
            <a:r>
              <a:rPr lang="it-IT" b="1" dirty="0" err="1">
                <a:solidFill>
                  <a:schemeClr val="tx1"/>
                </a:solidFill>
              </a:rPr>
              <a:t>eo</a:t>
            </a:r>
            <a:r>
              <a:rPr lang="it-IT" b="1" dirty="0">
                <a:solidFill>
                  <a:schemeClr val="tx1"/>
                </a:solidFill>
              </a:rPr>
              <a:t> et super </a:t>
            </a:r>
            <a:r>
              <a:rPr lang="it-IT" b="1" dirty="0" err="1">
                <a:solidFill>
                  <a:schemeClr val="tx1"/>
                </a:solidFill>
              </a:rPr>
              <a:t>eo</a:t>
            </a:r>
            <a:r>
              <a:rPr lang="it-IT" b="1" dirty="0">
                <a:solidFill>
                  <a:schemeClr val="tx1"/>
                </a:solidFill>
              </a:rPr>
              <a:t> </a:t>
            </a:r>
            <a:r>
              <a:rPr lang="it-IT" b="1" dirty="0" err="1">
                <a:solidFill>
                  <a:schemeClr val="tx1"/>
                </a:solidFill>
              </a:rPr>
              <a:t>quod</a:t>
            </a:r>
            <a:r>
              <a:rPr lang="it-IT" b="1" dirty="0">
                <a:solidFill>
                  <a:schemeClr val="tx1"/>
                </a:solidFill>
              </a:rPr>
              <a:t> de anno et mense </a:t>
            </a:r>
            <a:r>
              <a:rPr lang="it-IT" b="1" dirty="0" err="1">
                <a:solidFill>
                  <a:schemeClr val="tx1"/>
                </a:solidFill>
              </a:rPr>
              <a:t>presentibus</a:t>
            </a:r>
            <a:r>
              <a:rPr lang="it-IT" b="1" dirty="0">
                <a:solidFill>
                  <a:schemeClr val="tx1"/>
                </a:solidFill>
              </a:rPr>
              <a:t>, die duodecimo </a:t>
            </a:r>
            <a:r>
              <a:rPr lang="it-IT" b="1" dirty="0" err="1">
                <a:solidFill>
                  <a:schemeClr val="tx1"/>
                </a:solidFill>
              </a:rPr>
              <a:t>intrante</a:t>
            </a:r>
            <a:r>
              <a:rPr lang="it-IT" b="1" dirty="0">
                <a:solidFill>
                  <a:schemeClr val="tx1"/>
                </a:solidFill>
              </a:rPr>
              <a:t>, animo </a:t>
            </a:r>
            <a:r>
              <a:rPr lang="it-IT" b="1" dirty="0" err="1">
                <a:solidFill>
                  <a:schemeClr val="tx1"/>
                </a:solidFill>
              </a:rPr>
              <a:t>iniuriandi</a:t>
            </a:r>
            <a:r>
              <a:rPr lang="it-IT" b="1" dirty="0">
                <a:solidFill>
                  <a:schemeClr val="tx1"/>
                </a:solidFill>
              </a:rPr>
              <a:t> </a:t>
            </a:r>
            <a:r>
              <a:rPr lang="it-IT" b="1" dirty="0" err="1">
                <a:solidFill>
                  <a:schemeClr val="tx1"/>
                </a:solidFill>
              </a:rPr>
              <a:t>eam</a:t>
            </a:r>
            <a:r>
              <a:rPr lang="it-IT" b="1" dirty="0">
                <a:solidFill>
                  <a:schemeClr val="tx1"/>
                </a:solidFill>
              </a:rPr>
              <a:t> dixit </a:t>
            </a:r>
            <a:r>
              <a:rPr lang="it-IT" b="1" dirty="0" err="1">
                <a:solidFill>
                  <a:schemeClr val="tx1"/>
                </a:solidFill>
              </a:rPr>
              <a:t>sibi</a:t>
            </a:r>
            <a:r>
              <a:rPr lang="it-IT" b="1" dirty="0">
                <a:solidFill>
                  <a:schemeClr val="tx1"/>
                </a:solidFill>
              </a:rPr>
              <a:t>: “bruta </a:t>
            </a:r>
            <a:r>
              <a:rPr lang="it-IT" b="1" dirty="0" err="1">
                <a:solidFill>
                  <a:schemeClr val="tx1"/>
                </a:solidFill>
              </a:rPr>
              <a:t>putana</a:t>
            </a:r>
            <a:r>
              <a:rPr lang="it-IT" b="1" dirty="0">
                <a:solidFill>
                  <a:schemeClr val="tx1"/>
                </a:solidFill>
              </a:rPr>
              <a:t>, </a:t>
            </a:r>
            <a:r>
              <a:rPr lang="it-IT" b="1" dirty="0" err="1">
                <a:solidFill>
                  <a:schemeClr val="tx1"/>
                </a:solidFill>
              </a:rPr>
              <a:t>vade</a:t>
            </a:r>
            <a:r>
              <a:rPr lang="it-IT" b="1" dirty="0">
                <a:solidFill>
                  <a:schemeClr val="tx1"/>
                </a:solidFill>
              </a:rPr>
              <a:t> stare </a:t>
            </a:r>
            <a:r>
              <a:rPr lang="it-IT" b="1" dirty="0" err="1">
                <a:solidFill>
                  <a:schemeClr val="tx1"/>
                </a:solidFill>
              </a:rPr>
              <a:t>cullos</a:t>
            </a:r>
            <a:r>
              <a:rPr lang="it-IT" b="1" dirty="0">
                <a:solidFill>
                  <a:schemeClr val="tx1"/>
                </a:solidFill>
              </a:rPr>
              <a:t> </a:t>
            </a:r>
            <a:r>
              <a:rPr lang="it-IT" b="1" dirty="0" err="1">
                <a:solidFill>
                  <a:schemeClr val="tx1"/>
                </a:solidFill>
              </a:rPr>
              <a:t>fratrum</a:t>
            </a:r>
            <a:r>
              <a:rPr lang="it-IT" b="1" dirty="0">
                <a:solidFill>
                  <a:schemeClr val="tx1"/>
                </a:solidFill>
              </a:rPr>
              <a:t> </a:t>
            </a:r>
            <a:r>
              <a:rPr lang="it-IT" b="1" dirty="0" err="1">
                <a:solidFill>
                  <a:schemeClr val="tx1"/>
                </a:solidFill>
              </a:rPr>
              <a:t>Sancte</a:t>
            </a:r>
            <a:r>
              <a:rPr lang="it-IT" b="1" dirty="0">
                <a:solidFill>
                  <a:schemeClr val="tx1"/>
                </a:solidFill>
              </a:rPr>
              <a:t> Marie </a:t>
            </a:r>
            <a:r>
              <a:rPr lang="it-IT" b="1" dirty="0" err="1">
                <a:solidFill>
                  <a:schemeClr val="tx1"/>
                </a:solidFill>
              </a:rPr>
              <a:t>Crucisferorum</a:t>
            </a:r>
            <a:r>
              <a:rPr lang="it-IT" b="1" dirty="0">
                <a:solidFill>
                  <a:schemeClr val="tx1"/>
                </a:solidFill>
              </a:rPr>
              <a:t> et </a:t>
            </a:r>
            <a:r>
              <a:rPr lang="it-IT" b="1" dirty="0" err="1">
                <a:solidFill>
                  <a:schemeClr val="tx1"/>
                </a:solidFill>
              </a:rPr>
              <a:t>eris</a:t>
            </a:r>
            <a:r>
              <a:rPr lang="it-IT" b="1" dirty="0">
                <a:solidFill>
                  <a:schemeClr val="tx1"/>
                </a:solidFill>
              </a:rPr>
              <a:t> </a:t>
            </a:r>
            <a:r>
              <a:rPr lang="it-IT" b="1" dirty="0" err="1">
                <a:solidFill>
                  <a:schemeClr val="tx1"/>
                </a:solidFill>
              </a:rPr>
              <a:t>meretrix</a:t>
            </a:r>
            <a:r>
              <a:rPr lang="it-IT" b="1" dirty="0">
                <a:solidFill>
                  <a:schemeClr val="tx1"/>
                </a:solidFill>
              </a:rPr>
              <a:t> </a:t>
            </a:r>
            <a:r>
              <a:rPr lang="it-IT" b="1" dirty="0" err="1">
                <a:solidFill>
                  <a:schemeClr val="tx1"/>
                </a:solidFill>
              </a:rPr>
              <a:t>sicut</a:t>
            </a:r>
            <a:r>
              <a:rPr lang="it-IT" b="1" dirty="0">
                <a:solidFill>
                  <a:schemeClr val="tx1"/>
                </a:solidFill>
              </a:rPr>
              <a:t> </a:t>
            </a:r>
            <a:r>
              <a:rPr lang="it-IT" b="1" dirty="0" err="1">
                <a:solidFill>
                  <a:schemeClr val="tx1"/>
                </a:solidFill>
              </a:rPr>
              <a:t>sorores</a:t>
            </a:r>
            <a:r>
              <a:rPr lang="it-IT" b="1" dirty="0">
                <a:solidFill>
                  <a:schemeClr val="tx1"/>
                </a:solidFill>
              </a:rPr>
              <a:t> tue et </a:t>
            </a:r>
            <a:r>
              <a:rPr lang="it-IT" b="1" dirty="0" err="1">
                <a:solidFill>
                  <a:schemeClr val="tx1"/>
                </a:solidFill>
              </a:rPr>
              <a:t>facturadresse</a:t>
            </a:r>
            <a:r>
              <a:rPr lang="it-IT" b="1" dirty="0">
                <a:solidFill>
                  <a:schemeClr val="tx1"/>
                </a:solidFill>
              </a:rPr>
              <a:t>”. Et </a:t>
            </a:r>
            <a:r>
              <a:rPr lang="it-IT" b="1" dirty="0" err="1">
                <a:solidFill>
                  <a:schemeClr val="tx1"/>
                </a:solidFill>
              </a:rPr>
              <a:t>predicta</a:t>
            </a:r>
            <a:r>
              <a:rPr lang="it-IT" b="1" dirty="0">
                <a:solidFill>
                  <a:schemeClr val="tx1"/>
                </a:solidFill>
              </a:rPr>
              <a:t> </a:t>
            </a:r>
            <a:r>
              <a:rPr lang="it-IT" b="1" dirty="0" err="1">
                <a:solidFill>
                  <a:schemeClr val="tx1"/>
                </a:solidFill>
              </a:rPr>
              <a:t>fuerunt</a:t>
            </a:r>
            <a:r>
              <a:rPr lang="it-IT" b="1" dirty="0">
                <a:solidFill>
                  <a:schemeClr val="tx1"/>
                </a:solidFill>
              </a:rPr>
              <a:t> in contrata </a:t>
            </a:r>
            <a:r>
              <a:rPr lang="it-IT" b="1" dirty="0" err="1">
                <a:solidFill>
                  <a:schemeClr val="tx1"/>
                </a:solidFill>
              </a:rPr>
              <a:t>Riburgi</a:t>
            </a:r>
            <a:r>
              <a:rPr lang="it-IT" b="1" dirty="0">
                <a:solidFill>
                  <a:schemeClr val="tx1"/>
                </a:solidFill>
              </a:rPr>
              <a:t> in </a:t>
            </a:r>
            <a:r>
              <a:rPr lang="it-IT" b="1" dirty="0" err="1">
                <a:solidFill>
                  <a:schemeClr val="tx1"/>
                </a:solidFill>
              </a:rPr>
              <a:t>strata</a:t>
            </a:r>
            <a:r>
              <a:rPr lang="it-IT" b="1" dirty="0">
                <a:solidFill>
                  <a:schemeClr val="tx1"/>
                </a:solidFill>
              </a:rPr>
              <a:t> </a:t>
            </a:r>
            <a:r>
              <a:rPr lang="it-IT" b="1" dirty="0" err="1">
                <a:solidFill>
                  <a:schemeClr val="tx1"/>
                </a:solidFill>
              </a:rPr>
              <a:t>publica</a:t>
            </a:r>
            <a:r>
              <a:rPr lang="it-IT" b="1" dirty="0">
                <a:solidFill>
                  <a:schemeClr val="tx1"/>
                </a:solidFill>
              </a:rPr>
              <a:t> </a:t>
            </a:r>
            <a:r>
              <a:rPr lang="it-IT" b="1" dirty="0" err="1">
                <a:solidFill>
                  <a:schemeClr val="tx1"/>
                </a:solidFill>
              </a:rPr>
              <a:t>prope</a:t>
            </a:r>
            <a:r>
              <a:rPr lang="it-IT" b="1" dirty="0">
                <a:solidFill>
                  <a:schemeClr val="tx1"/>
                </a:solidFill>
              </a:rPr>
              <a:t> </a:t>
            </a:r>
            <a:r>
              <a:rPr lang="it-IT" b="1" dirty="0" err="1">
                <a:solidFill>
                  <a:schemeClr val="tx1"/>
                </a:solidFill>
              </a:rPr>
              <a:t>domum</a:t>
            </a:r>
            <a:r>
              <a:rPr lang="it-IT" b="1" dirty="0">
                <a:solidFill>
                  <a:schemeClr val="tx1"/>
                </a:solidFill>
              </a:rPr>
              <a:t> </a:t>
            </a:r>
            <a:r>
              <a:rPr lang="it-IT" b="1" dirty="0" err="1">
                <a:solidFill>
                  <a:schemeClr val="tx1"/>
                </a:solidFill>
              </a:rPr>
              <a:t>domine</a:t>
            </a:r>
            <a:r>
              <a:rPr lang="it-IT" b="1" dirty="0">
                <a:solidFill>
                  <a:schemeClr val="tx1"/>
                </a:solidFill>
              </a:rPr>
              <a:t> </a:t>
            </a:r>
            <a:r>
              <a:rPr lang="it-IT" b="1" dirty="0" err="1">
                <a:solidFill>
                  <a:schemeClr val="tx1"/>
                </a:solidFill>
              </a:rPr>
              <a:t>Juriche</a:t>
            </a:r>
            <a:r>
              <a:rPr lang="it-IT" b="1" dirty="0">
                <a:solidFill>
                  <a:schemeClr val="tx1"/>
                </a:solidFill>
              </a:rPr>
              <a:t>.</a:t>
            </a:r>
          </a:p>
          <a:p>
            <a:pPr algn="just"/>
            <a:r>
              <a:rPr lang="it-IT" b="1" dirty="0" err="1">
                <a:solidFill>
                  <a:schemeClr val="tx1"/>
                </a:solidFill>
              </a:rPr>
              <a:t>Testes</a:t>
            </a:r>
            <a:r>
              <a:rPr lang="it-IT" b="1" dirty="0">
                <a:solidFill>
                  <a:schemeClr val="tx1"/>
                </a:solidFill>
              </a:rPr>
              <a:t>: item domina </a:t>
            </a:r>
            <a:r>
              <a:rPr lang="it-IT" b="1" dirty="0" err="1">
                <a:solidFill>
                  <a:schemeClr val="tx1"/>
                </a:solidFill>
              </a:rPr>
              <a:t>Aliota</a:t>
            </a:r>
            <a:r>
              <a:rPr lang="it-IT" b="1" dirty="0">
                <a:solidFill>
                  <a:schemeClr val="tx1"/>
                </a:solidFill>
              </a:rPr>
              <a:t> </a:t>
            </a:r>
            <a:r>
              <a:rPr lang="it-IT" b="1" dirty="0" err="1">
                <a:solidFill>
                  <a:schemeClr val="tx1"/>
                </a:solidFill>
              </a:rPr>
              <a:t>uxor</a:t>
            </a:r>
            <a:r>
              <a:rPr lang="it-IT" b="1" dirty="0">
                <a:solidFill>
                  <a:schemeClr val="tx1"/>
                </a:solidFill>
              </a:rPr>
              <a:t> Benvenuti </a:t>
            </a:r>
            <a:r>
              <a:rPr lang="it-IT" b="1" dirty="0" err="1">
                <a:solidFill>
                  <a:schemeClr val="tx1"/>
                </a:solidFill>
              </a:rPr>
              <a:t>Laçari</a:t>
            </a:r>
            <a:r>
              <a:rPr lang="it-IT" b="1" dirty="0">
                <a:solidFill>
                  <a:schemeClr val="tx1"/>
                </a:solidFill>
              </a:rPr>
              <a:t>, item </a:t>
            </a:r>
            <a:r>
              <a:rPr lang="it-IT" b="1" dirty="0" err="1">
                <a:solidFill>
                  <a:schemeClr val="tx1"/>
                </a:solidFill>
              </a:rPr>
              <a:t>Paxota</a:t>
            </a:r>
            <a:r>
              <a:rPr lang="it-IT" b="1" dirty="0">
                <a:solidFill>
                  <a:schemeClr val="tx1"/>
                </a:solidFill>
              </a:rPr>
              <a:t> </a:t>
            </a:r>
            <a:r>
              <a:rPr lang="it-IT" b="1" dirty="0" err="1">
                <a:solidFill>
                  <a:schemeClr val="tx1"/>
                </a:solidFill>
              </a:rPr>
              <a:t>uxor</a:t>
            </a:r>
            <a:r>
              <a:rPr lang="it-IT" b="1" dirty="0">
                <a:solidFill>
                  <a:schemeClr val="tx1"/>
                </a:solidFill>
              </a:rPr>
              <a:t> </a:t>
            </a:r>
            <a:r>
              <a:rPr lang="it-IT" b="1" dirty="0" err="1">
                <a:solidFill>
                  <a:schemeClr val="tx1"/>
                </a:solidFill>
              </a:rPr>
              <a:t>Flabiani</a:t>
            </a:r>
            <a:r>
              <a:rPr lang="it-IT" b="1" dirty="0">
                <a:solidFill>
                  <a:schemeClr val="tx1"/>
                </a:solidFill>
              </a:rPr>
              <a:t> </a:t>
            </a:r>
            <a:r>
              <a:rPr lang="it-IT" b="1" dirty="0" err="1">
                <a:solidFill>
                  <a:schemeClr val="tx1"/>
                </a:solidFill>
              </a:rPr>
              <a:t>Sthaseç</a:t>
            </a:r>
            <a:r>
              <a:rPr lang="it-IT" b="1" dirty="0">
                <a:solidFill>
                  <a:schemeClr val="tx1"/>
                </a:solidFill>
              </a:rPr>
              <a:t>, item Domenica </a:t>
            </a:r>
            <a:r>
              <a:rPr lang="it-IT" b="1" dirty="0" err="1">
                <a:solidFill>
                  <a:schemeClr val="tx1"/>
                </a:solidFill>
              </a:rPr>
              <a:t>filia</a:t>
            </a:r>
            <a:r>
              <a:rPr lang="it-IT" b="1" dirty="0">
                <a:solidFill>
                  <a:schemeClr val="tx1"/>
                </a:solidFill>
              </a:rPr>
              <a:t> quondam </a:t>
            </a:r>
            <a:r>
              <a:rPr lang="it-IT" b="1" dirty="0" err="1">
                <a:solidFill>
                  <a:schemeClr val="tx1"/>
                </a:solidFill>
              </a:rPr>
              <a:t>Nuorici</a:t>
            </a:r>
            <a:r>
              <a:rPr lang="it-IT" b="1" dirty="0">
                <a:solidFill>
                  <a:schemeClr val="tx1"/>
                </a:solidFill>
              </a:rPr>
              <a:t> </a:t>
            </a:r>
            <a:r>
              <a:rPr lang="it-IT" b="1" dirty="0" err="1">
                <a:solidFill>
                  <a:schemeClr val="tx1"/>
                </a:solidFill>
              </a:rPr>
              <a:t>sartoris</a:t>
            </a:r>
            <a:r>
              <a:rPr lang="it-IT" b="1" dirty="0">
                <a:solidFill>
                  <a:schemeClr val="tx1"/>
                </a:solidFill>
              </a:rPr>
              <a:t>, item </a:t>
            </a:r>
            <a:r>
              <a:rPr lang="it-IT" b="1" dirty="0" err="1">
                <a:solidFill>
                  <a:schemeClr val="tx1"/>
                </a:solidFill>
              </a:rPr>
              <a:t>magister</a:t>
            </a:r>
            <a:r>
              <a:rPr lang="it-IT" b="1" dirty="0">
                <a:solidFill>
                  <a:schemeClr val="tx1"/>
                </a:solidFill>
              </a:rPr>
              <a:t> </a:t>
            </a:r>
            <a:r>
              <a:rPr lang="it-IT" b="1" dirty="0" err="1">
                <a:solidFill>
                  <a:schemeClr val="tx1"/>
                </a:solidFill>
              </a:rPr>
              <a:t>Hendricus</a:t>
            </a:r>
            <a:r>
              <a:rPr lang="it-IT" b="1" dirty="0">
                <a:solidFill>
                  <a:schemeClr val="tx1"/>
                </a:solidFill>
              </a:rPr>
              <a:t> </a:t>
            </a:r>
            <a:r>
              <a:rPr lang="it-IT" b="1" dirty="0" err="1">
                <a:solidFill>
                  <a:schemeClr val="tx1"/>
                </a:solidFill>
              </a:rPr>
              <a:t>piliparius</a:t>
            </a:r>
            <a:r>
              <a:rPr lang="it-IT" b="1" dirty="0">
                <a:solidFill>
                  <a:schemeClr val="tx1"/>
                </a:solidFill>
              </a:rPr>
              <a:t>, item </a:t>
            </a:r>
            <a:r>
              <a:rPr lang="it-IT" b="1" dirty="0" err="1">
                <a:solidFill>
                  <a:schemeClr val="tx1"/>
                </a:solidFill>
              </a:rPr>
              <a:t>Çaneta</a:t>
            </a:r>
            <a:r>
              <a:rPr lang="it-IT" b="1" dirty="0">
                <a:solidFill>
                  <a:schemeClr val="tx1"/>
                </a:solidFill>
              </a:rPr>
              <a:t> </a:t>
            </a:r>
            <a:r>
              <a:rPr lang="it-IT" b="1" dirty="0" err="1">
                <a:solidFill>
                  <a:schemeClr val="tx1"/>
                </a:solidFill>
              </a:rPr>
              <a:t>uxor</a:t>
            </a:r>
            <a:r>
              <a:rPr lang="it-IT" b="1" dirty="0">
                <a:solidFill>
                  <a:schemeClr val="tx1"/>
                </a:solidFill>
              </a:rPr>
              <a:t> </a:t>
            </a:r>
            <a:r>
              <a:rPr lang="it-IT" b="1" dirty="0" err="1">
                <a:solidFill>
                  <a:schemeClr val="tx1"/>
                </a:solidFill>
              </a:rPr>
              <a:t>Johannis</a:t>
            </a:r>
            <a:r>
              <a:rPr lang="it-IT" b="1" dirty="0">
                <a:solidFill>
                  <a:schemeClr val="tx1"/>
                </a:solidFill>
              </a:rPr>
              <a:t> </a:t>
            </a:r>
            <a:r>
              <a:rPr lang="it-IT" b="1" dirty="0" err="1">
                <a:solidFill>
                  <a:schemeClr val="tx1"/>
                </a:solidFill>
              </a:rPr>
              <a:t>Masari</a:t>
            </a:r>
            <a:r>
              <a:rPr lang="it-IT" b="1" dirty="0">
                <a:solidFill>
                  <a:schemeClr val="tx1"/>
                </a:solidFill>
              </a:rPr>
              <a:t>, item Agnes </a:t>
            </a:r>
            <a:r>
              <a:rPr lang="it-IT" b="1" dirty="0" err="1">
                <a:solidFill>
                  <a:schemeClr val="tx1"/>
                </a:solidFill>
              </a:rPr>
              <a:t>uxor</a:t>
            </a:r>
            <a:r>
              <a:rPr lang="it-IT" b="1" dirty="0">
                <a:solidFill>
                  <a:schemeClr val="tx1"/>
                </a:solidFill>
              </a:rPr>
              <a:t> </a:t>
            </a:r>
            <a:r>
              <a:rPr lang="it-IT" b="1" dirty="0" err="1">
                <a:solidFill>
                  <a:schemeClr val="tx1"/>
                </a:solidFill>
              </a:rPr>
              <a:t>Andree</a:t>
            </a:r>
            <a:r>
              <a:rPr lang="it-IT" b="1" dirty="0">
                <a:solidFill>
                  <a:schemeClr val="tx1"/>
                </a:solidFill>
              </a:rPr>
              <a:t>, item </a:t>
            </a:r>
            <a:r>
              <a:rPr lang="it-IT" b="1" dirty="0" err="1">
                <a:solidFill>
                  <a:schemeClr val="tx1"/>
                </a:solidFill>
              </a:rPr>
              <a:t>Sebocha</a:t>
            </a:r>
            <a:r>
              <a:rPr lang="it-IT" b="1" dirty="0">
                <a:solidFill>
                  <a:schemeClr val="tx1"/>
                </a:solidFill>
              </a:rPr>
              <a:t> </a:t>
            </a:r>
            <a:r>
              <a:rPr lang="it-IT" b="1" dirty="0" err="1">
                <a:solidFill>
                  <a:schemeClr val="tx1"/>
                </a:solidFill>
              </a:rPr>
              <a:t>uxor</a:t>
            </a:r>
            <a:r>
              <a:rPr lang="it-IT" b="1" dirty="0">
                <a:solidFill>
                  <a:schemeClr val="tx1"/>
                </a:solidFill>
              </a:rPr>
              <a:t> </a:t>
            </a:r>
            <a:r>
              <a:rPr lang="it-IT" b="1" dirty="0" err="1">
                <a:solidFill>
                  <a:schemeClr val="tx1"/>
                </a:solidFill>
              </a:rPr>
              <a:t>Laurencii</a:t>
            </a:r>
            <a:r>
              <a:rPr lang="it-IT" b="1" dirty="0">
                <a:solidFill>
                  <a:schemeClr val="tx1"/>
                </a:solidFill>
              </a:rPr>
              <a:t> </a:t>
            </a:r>
            <a:r>
              <a:rPr lang="it-IT" b="1" dirty="0" err="1">
                <a:solidFill>
                  <a:schemeClr val="tx1"/>
                </a:solidFill>
              </a:rPr>
              <a:t>cerdonis</a:t>
            </a:r>
            <a:r>
              <a:rPr lang="it-IT" b="1" dirty="0">
                <a:solidFill>
                  <a:schemeClr val="tx1"/>
                </a:solidFill>
              </a:rPr>
              <a:t>, item </a:t>
            </a:r>
            <a:r>
              <a:rPr lang="it-IT" b="1" dirty="0" err="1">
                <a:solidFill>
                  <a:schemeClr val="tx1"/>
                </a:solidFill>
              </a:rPr>
              <a:t>Blasia</a:t>
            </a:r>
            <a:r>
              <a:rPr lang="it-IT" b="1" dirty="0">
                <a:solidFill>
                  <a:schemeClr val="tx1"/>
                </a:solidFill>
              </a:rPr>
              <a:t> </a:t>
            </a:r>
            <a:r>
              <a:rPr lang="it-IT" b="1" dirty="0" err="1">
                <a:solidFill>
                  <a:schemeClr val="tx1"/>
                </a:solidFill>
              </a:rPr>
              <a:t>filia</a:t>
            </a:r>
            <a:r>
              <a:rPr lang="it-IT" b="1" dirty="0">
                <a:solidFill>
                  <a:schemeClr val="tx1"/>
                </a:solidFill>
              </a:rPr>
              <a:t> </a:t>
            </a:r>
            <a:r>
              <a:rPr lang="it-IT" b="1" dirty="0" err="1">
                <a:solidFill>
                  <a:schemeClr val="tx1"/>
                </a:solidFill>
              </a:rPr>
              <a:t>Hendrici</a:t>
            </a:r>
            <a:r>
              <a:rPr lang="it-IT" b="1" dirty="0">
                <a:solidFill>
                  <a:schemeClr val="tx1"/>
                </a:solidFill>
              </a:rPr>
              <a:t>, item domina </a:t>
            </a:r>
            <a:r>
              <a:rPr lang="it-IT" b="1" dirty="0" err="1">
                <a:solidFill>
                  <a:schemeClr val="tx1"/>
                </a:solidFill>
              </a:rPr>
              <a:t>Odorliga</a:t>
            </a:r>
            <a:r>
              <a:rPr lang="it-IT" b="1" dirty="0">
                <a:solidFill>
                  <a:schemeClr val="tx1"/>
                </a:solidFill>
              </a:rPr>
              <a:t>, item </a:t>
            </a:r>
            <a:r>
              <a:rPr lang="it-IT" b="1" dirty="0" err="1">
                <a:solidFill>
                  <a:schemeClr val="tx1"/>
                </a:solidFill>
              </a:rPr>
              <a:t>Cuniça</a:t>
            </a:r>
            <a:r>
              <a:rPr lang="it-IT" b="1" dirty="0">
                <a:solidFill>
                  <a:schemeClr val="tx1"/>
                </a:solidFill>
              </a:rPr>
              <a:t> </a:t>
            </a:r>
            <a:r>
              <a:rPr lang="it-IT" b="1" dirty="0" err="1">
                <a:solidFill>
                  <a:schemeClr val="tx1"/>
                </a:solidFill>
              </a:rPr>
              <a:t>uxor</a:t>
            </a:r>
            <a:r>
              <a:rPr lang="it-IT" b="1" dirty="0">
                <a:solidFill>
                  <a:schemeClr val="tx1"/>
                </a:solidFill>
              </a:rPr>
              <a:t> Druse </a:t>
            </a:r>
            <a:r>
              <a:rPr lang="it-IT" b="1" dirty="0" err="1">
                <a:solidFill>
                  <a:schemeClr val="tx1"/>
                </a:solidFill>
              </a:rPr>
              <a:t>Schuge</a:t>
            </a:r>
            <a:r>
              <a:rPr lang="it-IT" b="1" dirty="0">
                <a:solidFill>
                  <a:schemeClr val="tx1"/>
                </a:solidFill>
              </a:rPr>
              <a:t>, </a:t>
            </a:r>
            <a:r>
              <a:rPr lang="it-IT" b="1" dirty="0" err="1">
                <a:solidFill>
                  <a:schemeClr val="tx1"/>
                </a:solidFill>
              </a:rPr>
              <a:t>itme</a:t>
            </a:r>
            <a:r>
              <a:rPr lang="it-IT" b="1" dirty="0">
                <a:solidFill>
                  <a:schemeClr val="tx1"/>
                </a:solidFill>
              </a:rPr>
              <a:t> Margarita </a:t>
            </a:r>
            <a:r>
              <a:rPr lang="it-IT" b="1" dirty="0" err="1">
                <a:solidFill>
                  <a:schemeClr val="tx1"/>
                </a:solidFill>
              </a:rPr>
              <a:t>neptis</a:t>
            </a:r>
            <a:r>
              <a:rPr lang="it-IT" b="1" dirty="0">
                <a:solidFill>
                  <a:schemeClr val="tx1"/>
                </a:solidFill>
              </a:rPr>
              <a:t> </a:t>
            </a:r>
            <a:r>
              <a:rPr lang="it-IT" b="1" dirty="0" err="1">
                <a:solidFill>
                  <a:schemeClr val="tx1"/>
                </a:solidFill>
              </a:rPr>
              <a:t>Gerxe</a:t>
            </a:r>
            <a:r>
              <a:rPr lang="it-IT" b="1" dirty="0">
                <a:solidFill>
                  <a:schemeClr val="tx1"/>
                </a:solidFill>
              </a:rPr>
              <a:t>.</a:t>
            </a:r>
          </a:p>
          <a:p>
            <a:pPr algn="just"/>
            <a:endParaRPr lang="it-IT" dirty="0"/>
          </a:p>
        </p:txBody>
      </p:sp>
    </p:spTree>
    <p:extLst>
      <p:ext uri="{BB962C8B-B14F-4D97-AF65-F5344CB8AC3E}">
        <p14:creationId xmlns:p14="http://schemas.microsoft.com/office/powerpoint/2010/main" val="1615811516"/>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13567" y="513567"/>
            <a:ext cx="8630433" cy="4524315"/>
          </a:xfrm>
          <a:prstGeom prst="rect">
            <a:avLst/>
          </a:prstGeom>
        </p:spPr>
        <p:txBody>
          <a:bodyPr wrap="square">
            <a:spAutoFit/>
          </a:bodyPr>
          <a:lstStyle/>
          <a:p>
            <a:pPr algn="just"/>
            <a:r>
              <a:rPr lang="it-IT" b="1" dirty="0"/>
              <a:t>Item die XVII </a:t>
            </a:r>
            <a:r>
              <a:rPr lang="it-IT" b="1" dirty="0" err="1"/>
              <a:t>mensis</a:t>
            </a:r>
            <a:r>
              <a:rPr lang="it-IT" b="1" dirty="0"/>
              <a:t> </a:t>
            </a:r>
            <a:r>
              <a:rPr lang="it-IT" b="1" dirty="0" err="1"/>
              <a:t>octubris</a:t>
            </a:r>
            <a:r>
              <a:rPr lang="it-IT" b="1" dirty="0"/>
              <a:t> </a:t>
            </a:r>
            <a:r>
              <a:rPr lang="it-IT" b="1" dirty="0" err="1"/>
              <a:t>Cuniça</a:t>
            </a:r>
            <a:r>
              <a:rPr lang="it-IT" b="1" dirty="0"/>
              <a:t> </a:t>
            </a:r>
            <a:r>
              <a:rPr lang="it-IT" b="1" dirty="0" err="1"/>
              <a:t>uxor</a:t>
            </a:r>
            <a:r>
              <a:rPr lang="it-IT" b="1" dirty="0"/>
              <a:t> </a:t>
            </a:r>
            <a:r>
              <a:rPr lang="it-IT" b="1" dirty="0" err="1"/>
              <a:t>Diuse</a:t>
            </a:r>
            <a:r>
              <a:rPr lang="it-IT" b="1" dirty="0"/>
              <a:t> </a:t>
            </a:r>
            <a:r>
              <a:rPr lang="it-IT" b="1" dirty="0" err="1"/>
              <a:t>iurata</a:t>
            </a:r>
            <a:r>
              <a:rPr lang="it-IT" b="1" dirty="0"/>
              <a:t> ut </a:t>
            </a:r>
            <a:r>
              <a:rPr lang="it-IT" b="1" dirty="0" err="1"/>
              <a:t>supra</a:t>
            </a:r>
            <a:r>
              <a:rPr lang="it-IT" b="1" dirty="0"/>
              <a:t> dixit se tantum scire </a:t>
            </a:r>
            <a:r>
              <a:rPr lang="it-IT" b="1" dirty="0" err="1"/>
              <a:t>quod</a:t>
            </a:r>
            <a:r>
              <a:rPr lang="it-IT" b="1" dirty="0"/>
              <a:t> </a:t>
            </a:r>
            <a:r>
              <a:rPr lang="it-IT" b="1" dirty="0" err="1"/>
              <a:t>audivit</a:t>
            </a:r>
            <a:r>
              <a:rPr lang="it-IT" b="1" dirty="0"/>
              <a:t> </a:t>
            </a:r>
            <a:r>
              <a:rPr lang="it-IT" b="1" dirty="0" err="1"/>
              <a:t>dictam</a:t>
            </a:r>
            <a:r>
              <a:rPr lang="it-IT" b="1" dirty="0"/>
              <a:t> </a:t>
            </a:r>
            <a:r>
              <a:rPr lang="it-IT" b="1" dirty="0" err="1"/>
              <a:t>Juricam</a:t>
            </a:r>
            <a:r>
              <a:rPr lang="it-IT" b="1" dirty="0"/>
              <a:t> </a:t>
            </a:r>
            <a:r>
              <a:rPr lang="it-IT" b="1" dirty="0" err="1"/>
              <a:t>dicentem</a:t>
            </a:r>
            <a:r>
              <a:rPr lang="it-IT" b="1" dirty="0"/>
              <a:t> versus </a:t>
            </a:r>
            <a:r>
              <a:rPr lang="it-IT" b="1" dirty="0" err="1"/>
              <a:t>dictam</a:t>
            </a:r>
            <a:r>
              <a:rPr lang="it-IT" b="1" dirty="0"/>
              <a:t> </a:t>
            </a:r>
            <a:r>
              <a:rPr lang="it-IT" b="1" dirty="0" err="1"/>
              <a:t>Agnetem</a:t>
            </a:r>
            <a:r>
              <a:rPr lang="it-IT" b="1" dirty="0"/>
              <a:t> : “</a:t>
            </a:r>
            <a:r>
              <a:rPr lang="it-IT" b="1" dirty="0" err="1"/>
              <a:t>vade</a:t>
            </a:r>
            <a:r>
              <a:rPr lang="it-IT" b="1" dirty="0"/>
              <a:t> </a:t>
            </a:r>
            <a:r>
              <a:rPr lang="it-IT" b="1" dirty="0" err="1"/>
              <a:t>ostende</a:t>
            </a:r>
            <a:r>
              <a:rPr lang="it-IT" b="1" dirty="0"/>
              <a:t> </a:t>
            </a:r>
            <a:r>
              <a:rPr lang="it-IT" b="1" dirty="0" err="1"/>
              <a:t>culum</a:t>
            </a:r>
            <a:r>
              <a:rPr lang="it-IT" b="1" dirty="0"/>
              <a:t> </a:t>
            </a:r>
            <a:r>
              <a:rPr lang="it-IT" b="1" dirty="0" err="1"/>
              <a:t>sororis</a:t>
            </a:r>
            <a:r>
              <a:rPr lang="it-IT" b="1" dirty="0"/>
              <a:t> tue </a:t>
            </a:r>
            <a:r>
              <a:rPr lang="it-IT" b="1" dirty="0" err="1"/>
              <a:t>fratribus</a:t>
            </a:r>
            <a:r>
              <a:rPr lang="it-IT" b="1" dirty="0"/>
              <a:t> </a:t>
            </a:r>
            <a:r>
              <a:rPr lang="it-IT" b="1" dirty="0" err="1"/>
              <a:t>Sancte</a:t>
            </a:r>
            <a:r>
              <a:rPr lang="it-IT" b="1" dirty="0"/>
              <a:t> Marie </a:t>
            </a:r>
            <a:r>
              <a:rPr lang="it-IT" b="1" dirty="0" err="1"/>
              <a:t>Crucisferorum</a:t>
            </a:r>
            <a:r>
              <a:rPr lang="it-IT" b="1" dirty="0"/>
              <a:t> et </a:t>
            </a:r>
            <a:r>
              <a:rPr lang="it-IT" b="1" dirty="0" err="1"/>
              <a:t>aliud</a:t>
            </a:r>
            <a:r>
              <a:rPr lang="it-IT" b="1" dirty="0"/>
              <a:t> dixit se </a:t>
            </a:r>
            <a:r>
              <a:rPr lang="it-IT" b="1" dirty="0" err="1"/>
              <a:t>nescire</a:t>
            </a:r>
            <a:r>
              <a:rPr lang="it-IT" b="1" dirty="0"/>
              <a:t>”.</a:t>
            </a:r>
          </a:p>
          <a:p>
            <a:pPr algn="just"/>
            <a:r>
              <a:rPr lang="it-IT" b="1" dirty="0"/>
              <a:t>Item die </a:t>
            </a:r>
            <a:r>
              <a:rPr lang="it-IT" b="1" dirty="0" err="1"/>
              <a:t>predicta</a:t>
            </a:r>
            <a:r>
              <a:rPr lang="it-IT" b="1" dirty="0"/>
              <a:t> </a:t>
            </a:r>
            <a:r>
              <a:rPr lang="it-IT" b="1" dirty="0" err="1"/>
              <a:t>Paxata</a:t>
            </a:r>
            <a:r>
              <a:rPr lang="it-IT" b="1" dirty="0"/>
              <a:t> </a:t>
            </a:r>
            <a:r>
              <a:rPr lang="it-IT" b="1" dirty="0" err="1"/>
              <a:t>iurata</a:t>
            </a:r>
            <a:r>
              <a:rPr lang="it-IT" b="1" dirty="0"/>
              <a:t> ut </a:t>
            </a:r>
            <a:r>
              <a:rPr lang="it-IT" b="1" dirty="0" err="1"/>
              <a:t>supra</a:t>
            </a:r>
            <a:r>
              <a:rPr lang="it-IT" b="1" dirty="0"/>
              <a:t> dixit se </a:t>
            </a:r>
            <a:r>
              <a:rPr lang="it-IT" b="1" dirty="0" err="1"/>
              <a:t>nichil</a:t>
            </a:r>
            <a:r>
              <a:rPr lang="it-IT" b="1" dirty="0"/>
              <a:t> </a:t>
            </a:r>
            <a:r>
              <a:rPr lang="it-IT" b="1" dirty="0" err="1"/>
              <a:t>aliud</a:t>
            </a:r>
            <a:r>
              <a:rPr lang="it-IT" b="1" dirty="0"/>
              <a:t> scire </a:t>
            </a:r>
            <a:r>
              <a:rPr lang="it-IT" b="1" dirty="0" err="1"/>
              <a:t>preterquam</a:t>
            </a:r>
            <a:r>
              <a:rPr lang="it-IT" b="1" dirty="0"/>
              <a:t> </a:t>
            </a:r>
            <a:r>
              <a:rPr lang="it-IT" b="1" dirty="0" err="1"/>
              <a:t>audivit</a:t>
            </a:r>
            <a:r>
              <a:rPr lang="it-IT" b="1" dirty="0"/>
              <a:t> ab ore </a:t>
            </a:r>
            <a:r>
              <a:rPr lang="it-IT" b="1" dirty="0" err="1"/>
              <a:t>dicte</a:t>
            </a:r>
            <a:r>
              <a:rPr lang="it-IT" b="1" dirty="0"/>
              <a:t> </a:t>
            </a:r>
            <a:r>
              <a:rPr lang="it-IT" b="1" dirty="0" err="1"/>
              <a:t>Juriche</a:t>
            </a:r>
            <a:r>
              <a:rPr lang="it-IT" b="1" dirty="0"/>
              <a:t> </a:t>
            </a:r>
            <a:r>
              <a:rPr lang="it-IT" b="1" dirty="0" err="1"/>
              <a:t>dicentis</a:t>
            </a:r>
            <a:r>
              <a:rPr lang="it-IT" b="1" dirty="0"/>
              <a:t> </a:t>
            </a:r>
            <a:r>
              <a:rPr lang="it-IT" b="1" dirty="0" err="1"/>
              <a:t>quod</a:t>
            </a:r>
            <a:r>
              <a:rPr lang="it-IT" b="1" dirty="0"/>
              <a:t> </a:t>
            </a:r>
            <a:r>
              <a:rPr lang="it-IT" b="1" dirty="0" err="1"/>
              <a:t>dixerit</a:t>
            </a:r>
            <a:r>
              <a:rPr lang="it-IT" b="1" dirty="0"/>
              <a:t> </a:t>
            </a:r>
            <a:r>
              <a:rPr lang="it-IT" b="1" dirty="0" err="1"/>
              <a:t>predicte</a:t>
            </a:r>
            <a:r>
              <a:rPr lang="it-IT" b="1" dirty="0"/>
              <a:t> Agnati </a:t>
            </a:r>
            <a:r>
              <a:rPr lang="it-IT" b="1" dirty="0" err="1"/>
              <a:t>verba</a:t>
            </a:r>
            <a:r>
              <a:rPr lang="it-IT" b="1" dirty="0"/>
              <a:t> </a:t>
            </a:r>
            <a:r>
              <a:rPr lang="it-IT" b="1" dirty="0" err="1"/>
              <a:t>predicta</a:t>
            </a:r>
            <a:r>
              <a:rPr lang="it-IT" b="1" dirty="0"/>
              <a:t> et hoc </a:t>
            </a:r>
            <a:r>
              <a:rPr lang="it-IT" b="1" dirty="0" err="1"/>
              <a:t>fuit</a:t>
            </a:r>
            <a:r>
              <a:rPr lang="it-IT" b="1" dirty="0"/>
              <a:t> </a:t>
            </a:r>
            <a:r>
              <a:rPr lang="it-IT" b="1" dirty="0" err="1"/>
              <a:t>ipsa</a:t>
            </a:r>
            <a:r>
              <a:rPr lang="it-IT" b="1" dirty="0"/>
              <a:t> Agneta </a:t>
            </a:r>
            <a:r>
              <a:rPr lang="it-IT" b="1" dirty="0" err="1"/>
              <a:t>absente</a:t>
            </a:r>
            <a:endParaRPr lang="it-IT" b="1" dirty="0"/>
          </a:p>
          <a:p>
            <a:pPr algn="just"/>
            <a:r>
              <a:rPr lang="it-IT" b="1" dirty="0"/>
              <a:t>Item die </a:t>
            </a:r>
            <a:r>
              <a:rPr lang="it-IT" b="1" dirty="0" err="1"/>
              <a:t>predicta</a:t>
            </a:r>
            <a:r>
              <a:rPr lang="it-IT" b="1" dirty="0"/>
              <a:t> domina </a:t>
            </a:r>
            <a:r>
              <a:rPr lang="it-IT" b="1" dirty="0" err="1"/>
              <a:t>Aliota</a:t>
            </a:r>
            <a:r>
              <a:rPr lang="it-IT" b="1" dirty="0"/>
              <a:t> </a:t>
            </a:r>
            <a:r>
              <a:rPr lang="it-IT" b="1" dirty="0" err="1"/>
              <a:t>uxor</a:t>
            </a:r>
            <a:r>
              <a:rPr lang="it-IT" b="1" dirty="0"/>
              <a:t> Benvenuti </a:t>
            </a:r>
            <a:r>
              <a:rPr lang="it-IT" b="1" dirty="0" err="1"/>
              <a:t>Laçarii</a:t>
            </a:r>
            <a:r>
              <a:rPr lang="it-IT" b="1" dirty="0"/>
              <a:t> </a:t>
            </a:r>
            <a:r>
              <a:rPr lang="it-IT" b="1" dirty="0" err="1"/>
              <a:t>iurata</a:t>
            </a:r>
            <a:r>
              <a:rPr lang="it-IT" b="1" dirty="0"/>
              <a:t> ut </a:t>
            </a:r>
            <a:r>
              <a:rPr lang="it-IT" b="1" dirty="0" err="1"/>
              <a:t>sibi</a:t>
            </a:r>
            <a:r>
              <a:rPr lang="it-IT" b="1" dirty="0"/>
              <a:t> dixit se </a:t>
            </a:r>
            <a:r>
              <a:rPr lang="it-IT" b="1" dirty="0" err="1"/>
              <a:t>nichil</a:t>
            </a:r>
            <a:r>
              <a:rPr lang="it-IT" b="1" dirty="0"/>
              <a:t> scire</a:t>
            </a:r>
          </a:p>
          <a:p>
            <a:pPr algn="just"/>
            <a:r>
              <a:rPr lang="it-IT" b="1" dirty="0"/>
              <a:t>Item die </a:t>
            </a:r>
            <a:r>
              <a:rPr lang="it-IT" b="1" dirty="0" err="1"/>
              <a:t>predicta</a:t>
            </a:r>
            <a:r>
              <a:rPr lang="it-IT" b="1" dirty="0"/>
              <a:t> </a:t>
            </a:r>
            <a:r>
              <a:rPr lang="it-IT" b="1" dirty="0" err="1"/>
              <a:t>Çaneota</a:t>
            </a:r>
            <a:r>
              <a:rPr lang="it-IT" b="1" dirty="0"/>
              <a:t> </a:t>
            </a:r>
            <a:r>
              <a:rPr lang="it-IT" b="1" dirty="0" err="1"/>
              <a:t>uxor</a:t>
            </a:r>
            <a:r>
              <a:rPr lang="it-IT" b="1" dirty="0"/>
              <a:t> </a:t>
            </a:r>
            <a:r>
              <a:rPr lang="it-IT" b="1" dirty="0" err="1"/>
              <a:t>Çanculi</a:t>
            </a:r>
            <a:r>
              <a:rPr lang="it-IT" b="1" dirty="0"/>
              <a:t> </a:t>
            </a:r>
            <a:r>
              <a:rPr lang="it-IT" b="1" dirty="0" err="1"/>
              <a:t>Masarii</a:t>
            </a:r>
            <a:r>
              <a:rPr lang="it-IT" b="1" dirty="0"/>
              <a:t> </a:t>
            </a:r>
            <a:r>
              <a:rPr lang="it-IT" b="1" dirty="0" err="1"/>
              <a:t>iuratat</a:t>
            </a:r>
            <a:r>
              <a:rPr lang="it-IT" b="1" dirty="0"/>
              <a:t> ut </a:t>
            </a:r>
            <a:r>
              <a:rPr lang="it-IT" b="1" dirty="0" err="1"/>
              <a:t>supra</a:t>
            </a:r>
            <a:r>
              <a:rPr lang="it-IT" b="1" dirty="0"/>
              <a:t> dixit se </a:t>
            </a:r>
            <a:r>
              <a:rPr lang="it-IT" b="1" dirty="0" err="1"/>
              <a:t>nichil</a:t>
            </a:r>
            <a:r>
              <a:rPr lang="it-IT" b="1" dirty="0"/>
              <a:t> </a:t>
            </a:r>
            <a:r>
              <a:rPr lang="it-IT" b="1" dirty="0" smtClean="0"/>
              <a:t>scire</a:t>
            </a:r>
          </a:p>
          <a:p>
            <a:pPr algn="just"/>
            <a:r>
              <a:rPr lang="it-IT" b="1" dirty="0"/>
              <a:t>Item die </a:t>
            </a:r>
            <a:r>
              <a:rPr lang="it-IT" b="1" dirty="0" err="1"/>
              <a:t>predicta</a:t>
            </a:r>
            <a:r>
              <a:rPr lang="it-IT" b="1" dirty="0"/>
              <a:t> </a:t>
            </a:r>
            <a:r>
              <a:rPr lang="it-IT" b="1" dirty="0" err="1"/>
              <a:t>Sebecha</a:t>
            </a:r>
            <a:r>
              <a:rPr lang="it-IT" b="1" dirty="0"/>
              <a:t> </a:t>
            </a:r>
            <a:r>
              <a:rPr lang="it-IT" b="1" dirty="0" err="1"/>
              <a:t>uxor</a:t>
            </a:r>
            <a:r>
              <a:rPr lang="it-IT" b="1" dirty="0"/>
              <a:t> </a:t>
            </a:r>
            <a:r>
              <a:rPr lang="it-IT" b="1" dirty="0" err="1"/>
              <a:t>Laurencii</a:t>
            </a:r>
            <a:r>
              <a:rPr lang="it-IT" b="1" dirty="0"/>
              <a:t> </a:t>
            </a:r>
            <a:r>
              <a:rPr lang="it-IT" b="1" dirty="0" err="1"/>
              <a:t>cerdonis</a:t>
            </a:r>
            <a:r>
              <a:rPr lang="it-IT" b="1" dirty="0"/>
              <a:t> </a:t>
            </a:r>
            <a:r>
              <a:rPr lang="it-IT" b="1" dirty="0" err="1"/>
              <a:t>iurata</a:t>
            </a:r>
            <a:r>
              <a:rPr lang="it-IT" b="1" dirty="0"/>
              <a:t> ut </a:t>
            </a:r>
            <a:r>
              <a:rPr lang="it-IT" b="1" dirty="0" err="1"/>
              <a:t>supra</a:t>
            </a:r>
            <a:r>
              <a:rPr lang="it-IT" b="1" dirty="0"/>
              <a:t> dixit se </a:t>
            </a:r>
            <a:r>
              <a:rPr lang="it-IT" b="1" dirty="0" err="1"/>
              <a:t>nichil</a:t>
            </a:r>
            <a:r>
              <a:rPr lang="it-IT" b="1" dirty="0"/>
              <a:t> </a:t>
            </a:r>
            <a:r>
              <a:rPr lang="it-IT" b="1" dirty="0" err="1"/>
              <a:t>aliud</a:t>
            </a:r>
            <a:r>
              <a:rPr lang="it-IT" b="1" dirty="0"/>
              <a:t> scire </a:t>
            </a:r>
            <a:r>
              <a:rPr lang="it-IT" b="1" dirty="0" err="1"/>
              <a:t>preterque</a:t>
            </a:r>
            <a:r>
              <a:rPr lang="it-IT" b="1" dirty="0"/>
              <a:t> </a:t>
            </a:r>
            <a:r>
              <a:rPr lang="it-IT" b="1" dirty="0" err="1"/>
              <a:t>audivit</a:t>
            </a:r>
            <a:r>
              <a:rPr lang="it-IT" b="1" dirty="0"/>
              <a:t> </a:t>
            </a:r>
            <a:r>
              <a:rPr lang="it-IT" b="1" dirty="0" err="1"/>
              <a:t>dictam</a:t>
            </a:r>
            <a:r>
              <a:rPr lang="it-IT" b="1" dirty="0"/>
              <a:t> </a:t>
            </a:r>
            <a:r>
              <a:rPr lang="it-IT" b="1" dirty="0" err="1"/>
              <a:t>Juricham</a:t>
            </a:r>
            <a:r>
              <a:rPr lang="it-IT" b="1" dirty="0"/>
              <a:t> </a:t>
            </a:r>
            <a:r>
              <a:rPr lang="it-IT" b="1" dirty="0" err="1"/>
              <a:t>decentem</a:t>
            </a:r>
            <a:r>
              <a:rPr lang="it-IT" b="1" dirty="0"/>
              <a:t> versus </a:t>
            </a:r>
            <a:r>
              <a:rPr lang="it-IT" b="1" dirty="0" err="1"/>
              <a:t>dictam</a:t>
            </a:r>
            <a:r>
              <a:rPr lang="it-IT" b="1" dirty="0"/>
              <a:t> </a:t>
            </a:r>
            <a:r>
              <a:rPr lang="it-IT" b="1" dirty="0" err="1" smtClean="0"/>
              <a:t>Agnetem</a:t>
            </a:r>
            <a:r>
              <a:rPr lang="it-IT" b="1" dirty="0" smtClean="0"/>
              <a:t>: </a:t>
            </a:r>
            <a:r>
              <a:rPr lang="it-IT" b="1" dirty="0"/>
              <a:t>“tu </a:t>
            </a:r>
            <a:r>
              <a:rPr lang="it-IT" b="1" dirty="0" err="1"/>
              <a:t>eris</a:t>
            </a:r>
            <a:r>
              <a:rPr lang="it-IT" b="1" dirty="0"/>
              <a:t> </a:t>
            </a:r>
            <a:r>
              <a:rPr lang="it-IT" b="1" dirty="0" err="1"/>
              <a:t>faturadressa</a:t>
            </a:r>
            <a:r>
              <a:rPr lang="it-IT" b="1" dirty="0"/>
              <a:t> </a:t>
            </a:r>
            <a:r>
              <a:rPr lang="it-IT" b="1" dirty="0" err="1"/>
              <a:t>sicut</a:t>
            </a:r>
            <a:r>
              <a:rPr lang="it-IT" b="1" dirty="0"/>
              <a:t> </a:t>
            </a:r>
            <a:r>
              <a:rPr lang="it-IT" b="1" dirty="0" err="1"/>
              <a:t>fuerunt</a:t>
            </a:r>
            <a:r>
              <a:rPr lang="it-IT" b="1" dirty="0"/>
              <a:t> </a:t>
            </a:r>
            <a:r>
              <a:rPr lang="it-IT" b="1" dirty="0" err="1"/>
              <a:t>sorores</a:t>
            </a:r>
            <a:r>
              <a:rPr lang="it-IT" b="1" dirty="0"/>
              <a:t> tue </a:t>
            </a:r>
            <a:r>
              <a:rPr lang="it-IT" b="1" dirty="0" err="1"/>
              <a:t>Bruneta</a:t>
            </a:r>
            <a:r>
              <a:rPr lang="it-IT" b="1" dirty="0"/>
              <a:t> et </a:t>
            </a:r>
            <a:r>
              <a:rPr lang="it-IT" b="1" dirty="0" err="1"/>
              <a:t>Laurençia</a:t>
            </a:r>
            <a:r>
              <a:rPr lang="it-IT" b="1" i="1" dirty="0"/>
              <a:t>.</a:t>
            </a:r>
            <a:endParaRPr lang="it-IT" b="1" dirty="0"/>
          </a:p>
          <a:p>
            <a:endParaRPr lang="it-IT" dirty="0"/>
          </a:p>
        </p:txBody>
      </p:sp>
    </p:spTree>
    <p:extLst>
      <p:ext uri="{BB962C8B-B14F-4D97-AF65-F5344CB8AC3E}">
        <p14:creationId xmlns:p14="http://schemas.microsoft.com/office/powerpoint/2010/main" val="345639938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13151" y="263047"/>
            <a:ext cx="9507254" cy="4678204"/>
          </a:xfrm>
          <a:prstGeom prst="rect">
            <a:avLst/>
          </a:prstGeom>
        </p:spPr>
        <p:txBody>
          <a:bodyPr wrap="square">
            <a:spAutoFit/>
          </a:bodyPr>
          <a:lstStyle/>
          <a:p>
            <a:pPr algn="just"/>
            <a:r>
              <a:rPr lang="it-IT" sz="2000" b="1" dirty="0"/>
              <a:t>Item die </a:t>
            </a:r>
            <a:r>
              <a:rPr lang="it-IT" sz="2000" b="1" dirty="0" err="1"/>
              <a:t>predicta</a:t>
            </a:r>
            <a:r>
              <a:rPr lang="it-IT" sz="2000" b="1" dirty="0"/>
              <a:t> </a:t>
            </a:r>
            <a:r>
              <a:rPr lang="it-IT" sz="2000" b="1" dirty="0" err="1"/>
              <a:t>Odoriga</a:t>
            </a:r>
            <a:r>
              <a:rPr lang="it-IT" sz="2000" b="1" dirty="0"/>
              <a:t> </a:t>
            </a:r>
            <a:r>
              <a:rPr lang="it-IT" sz="2000" b="1" dirty="0" err="1"/>
              <a:t>textris</a:t>
            </a:r>
            <a:r>
              <a:rPr lang="it-IT" sz="2000" b="1" dirty="0"/>
              <a:t>  </a:t>
            </a:r>
            <a:r>
              <a:rPr lang="it-IT" sz="2000" b="1" dirty="0" err="1"/>
              <a:t>iurata</a:t>
            </a:r>
            <a:r>
              <a:rPr lang="it-IT" sz="2000" b="1" dirty="0"/>
              <a:t> ut </a:t>
            </a:r>
            <a:r>
              <a:rPr lang="it-IT" sz="2000" b="1" dirty="0" err="1"/>
              <a:t>supra</a:t>
            </a:r>
            <a:r>
              <a:rPr lang="it-IT" sz="2000" b="1" dirty="0"/>
              <a:t> dixit se </a:t>
            </a:r>
            <a:r>
              <a:rPr lang="it-IT" sz="2000" b="1" dirty="0" err="1"/>
              <a:t>nichil</a:t>
            </a:r>
            <a:r>
              <a:rPr lang="it-IT" sz="2000" b="1" dirty="0"/>
              <a:t> scire.</a:t>
            </a:r>
          </a:p>
          <a:p>
            <a:pPr algn="just"/>
            <a:r>
              <a:rPr lang="it-IT" sz="2000" b="1" dirty="0"/>
              <a:t>Item die </a:t>
            </a:r>
            <a:r>
              <a:rPr lang="it-IT" sz="2000" b="1" dirty="0" err="1"/>
              <a:t>predicta</a:t>
            </a:r>
            <a:r>
              <a:rPr lang="it-IT" sz="2000" b="1" dirty="0"/>
              <a:t> Agnes </a:t>
            </a:r>
            <a:r>
              <a:rPr lang="it-IT" sz="2000" b="1" dirty="0" err="1"/>
              <a:t>uxor</a:t>
            </a:r>
            <a:r>
              <a:rPr lang="it-IT" sz="2000" b="1" dirty="0"/>
              <a:t> </a:t>
            </a:r>
            <a:r>
              <a:rPr lang="it-IT" sz="2000" b="1" dirty="0" err="1"/>
              <a:t>Andree</a:t>
            </a:r>
            <a:r>
              <a:rPr lang="it-IT" sz="2000" b="1" dirty="0"/>
              <a:t> </a:t>
            </a:r>
            <a:r>
              <a:rPr lang="it-IT" sz="2000" b="1" dirty="0" err="1"/>
              <a:t>deValçigatur</a:t>
            </a:r>
            <a:r>
              <a:rPr lang="it-IT" sz="2000" b="1" dirty="0"/>
              <a:t> </a:t>
            </a:r>
            <a:r>
              <a:rPr lang="it-IT" sz="2000" b="1" dirty="0" err="1"/>
              <a:t>iurata</a:t>
            </a:r>
            <a:r>
              <a:rPr lang="it-IT" sz="2000" b="1" dirty="0"/>
              <a:t> ut </a:t>
            </a:r>
            <a:r>
              <a:rPr lang="it-IT" sz="2000" b="1" dirty="0" err="1"/>
              <a:t>supra</a:t>
            </a:r>
            <a:r>
              <a:rPr lang="it-IT" sz="2000" b="1" dirty="0"/>
              <a:t> dixit se </a:t>
            </a:r>
            <a:r>
              <a:rPr lang="it-IT" sz="2000" b="1" dirty="0" err="1"/>
              <a:t>nichil</a:t>
            </a:r>
            <a:r>
              <a:rPr lang="it-IT" sz="2000" b="1" dirty="0"/>
              <a:t> scire</a:t>
            </a:r>
          </a:p>
          <a:p>
            <a:pPr algn="just"/>
            <a:r>
              <a:rPr lang="it-IT" sz="2000" b="1" dirty="0"/>
              <a:t>Item die </a:t>
            </a:r>
            <a:r>
              <a:rPr lang="it-IT" sz="2000" b="1" dirty="0" err="1"/>
              <a:t>predicta</a:t>
            </a:r>
            <a:r>
              <a:rPr lang="it-IT" sz="2000" b="1" dirty="0"/>
              <a:t> </a:t>
            </a:r>
            <a:r>
              <a:rPr lang="it-IT" sz="2000" b="1" dirty="0" err="1" smtClean="0"/>
              <a:t>Blasia</a:t>
            </a:r>
            <a:r>
              <a:rPr lang="it-IT" sz="2000" b="1" dirty="0" smtClean="0"/>
              <a:t> </a:t>
            </a:r>
            <a:r>
              <a:rPr lang="it-IT" sz="2000" b="1" dirty="0" err="1"/>
              <a:t>filia</a:t>
            </a:r>
            <a:r>
              <a:rPr lang="it-IT" sz="2000" b="1" dirty="0"/>
              <a:t> </a:t>
            </a:r>
            <a:r>
              <a:rPr lang="it-IT" sz="2000" b="1" dirty="0" err="1"/>
              <a:t>Hendrigini</a:t>
            </a:r>
            <a:r>
              <a:rPr lang="it-IT" sz="2000" b="1" dirty="0"/>
              <a:t> </a:t>
            </a:r>
            <a:r>
              <a:rPr lang="it-IT" sz="2000" b="1" dirty="0" err="1"/>
              <a:t>piliparii</a:t>
            </a:r>
            <a:r>
              <a:rPr lang="it-IT" sz="2000" b="1" dirty="0"/>
              <a:t> </a:t>
            </a:r>
            <a:r>
              <a:rPr lang="it-IT" sz="2000" b="1" dirty="0" err="1"/>
              <a:t>iurata</a:t>
            </a:r>
            <a:r>
              <a:rPr lang="it-IT" sz="2000" b="1" dirty="0"/>
              <a:t> ut </a:t>
            </a:r>
            <a:r>
              <a:rPr lang="it-IT" sz="2000" b="1" dirty="0" err="1"/>
              <a:t>supra</a:t>
            </a:r>
            <a:r>
              <a:rPr lang="it-IT" sz="2000" b="1" dirty="0"/>
              <a:t> dixit se tantum scire </a:t>
            </a:r>
            <a:r>
              <a:rPr lang="it-IT" sz="2000" b="1" dirty="0" err="1"/>
              <a:t>quod</a:t>
            </a:r>
            <a:r>
              <a:rPr lang="it-IT" sz="2000" b="1" dirty="0"/>
              <a:t> die et loco </a:t>
            </a:r>
            <a:r>
              <a:rPr lang="it-IT" sz="2000" b="1" dirty="0" err="1"/>
              <a:t>predictis</a:t>
            </a:r>
            <a:r>
              <a:rPr lang="it-IT" sz="2000" b="1" dirty="0"/>
              <a:t>, </a:t>
            </a:r>
            <a:r>
              <a:rPr lang="it-IT" sz="2000" b="1" dirty="0" err="1"/>
              <a:t>audivit</a:t>
            </a:r>
            <a:r>
              <a:rPr lang="it-IT" sz="2000" b="1" dirty="0"/>
              <a:t> </a:t>
            </a:r>
            <a:r>
              <a:rPr lang="it-IT" sz="2000" b="1" dirty="0" err="1"/>
              <a:t>dictam</a:t>
            </a:r>
            <a:r>
              <a:rPr lang="it-IT" sz="2000" b="1" dirty="0"/>
              <a:t> </a:t>
            </a:r>
            <a:r>
              <a:rPr lang="it-IT" sz="2000" b="1" dirty="0" err="1"/>
              <a:t>Juricham</a:t>
            </a:r>
            <a:r>
              <a:rPr lang="it-IT" sz="2000" b="1" dirty="0"/>
              <a:t> </a:t>
            </a:r>
            <a:r>
              <a:rPr lang="it-IT" sz="2000" b="1" dirty="0" err="1"/>
              <a:t>dicentem</a:t>
            </a:r>
            <a:r>
              <a:rPr lang="it-IT" sz="2000" b="1" dirty="0"/>
              <a:t> </a:t>
            </a:r>
            <a:r>
              <a:rPr lang="it-IT" sz="2000" b="1" dirty="0" err="1"/>
              <a:t>predicte</a:t>
            </a:r>
            <a:r>
              <a:rPr lang="it-IT" sz="2000" b="1" dirty="0"/>
              <a:t> </a:t>
            </a:r>
            <a:r>
              <a:rPr lang="it-IT" sz="2000" b="1" dirty="0" err="1"/>
              <a:t>Agneti</a:t>
            </a:r>
            <a:r>
              <a:rPr lang="it-IT" sz="2000" b="1" dirty="0"/>
              <a:t>: “</a:t>
            </a:r>
            <a:r>
              <a:rPr lang="it-IT" sz="2000" b="1" dirty="0" err="1"/>
              <a:t>vade</a:t>
            </a:r>
            <a:r>
              <a:rPr lang="it-IT" sz="2000" b="1" dirty="0"/>
              <a:t> et </a:t>
            </a:r>
            <a:r>
              <a:rPr lang="it-IT" sz="2000" b="1" dirty="0" err="1"/>
              <a:t>sterie</a:t>
            </a:r>
            <a:r>
              <a:rPr lang="it-IT" sz="2000" b="1" dirty="0"/>
              <a:t> </a:t>
            </a:r>
            <a:r>
              <a:rPr lang="it-IT" sz="2000" b="1" dirty="0" err="1"/>
              <a:t>culum</a:t>
            </a:r>
            <a:r>
              <a:rPr lang="it-IT" sz="2000" b="1" dirty="0"/>
              <a:t> </a:t>
            </a:r>
            <a:r>
              <a:rPr lang="it-IT" sz="2000" b="1" dirty="0" err="1"/>
              <a:t>fratrum</a:t>
            </a:r>
            <a:r>
              <a:rPr lang="it-IT" sz="2000" b="1" dirty="0"/>
              <a:t> </a:t>
            </a:r>
            <a:r>
              <a:rPr lang="it-IT" sz="2000" b="1" dirty="0" err="1"/>
              <a:t>Sancte</a:t>
            </a:r>
            <a:r>
              <a:rPr lang="it-IT" sz="2000" b="1" dirty="0"/>
              <a:t> Marie </a:t>
            </a:r>
            <a:r>
              <a:rPr lang="it-IT" sz="2000" b="1" dirty="0" err="1"/>
              <a:t>sicut</a:t>
            </a:r>
            <a:r>
              <a:rPr lang="it-IT" sz="2000" b="1" dirty="0"/>
              <a:t> </a:t>
            </a:r>
            <a:r>
              <a:rPr lang="it-IT" sz="2000" b="1" dirty="0" err="1"/>
              <a:t>fecit</a:t>
            </a:r>
            <a:r>
              <a:rPr lang="it-IT" sz="2000" b="1" dirty="0"/>
              <a:t> </a:t>
            </a:r>
            <a:r>
              <a:rPr lang="it-IT" sz="2000" b="1" dirty="0" err="1"/>
              <a:t>soror</a:t>
            </a:r>
            <a:r>
              <a:rPr lang="it-IT" sz="2000" b="1" dirty="0"/>
              <a:t> tua et </a:t>
            </a:r>
            <a:r>
              <a:rPr lang="it-IT" sz="2000" b="1" dirty="0" err="1"/>
              <a:t>aliud</a:t>
            </a:r>
            <a:r>
              <a:rPr lang="it-IT" sz="2000" b="1" dirty="0"/>
              <a:t> dixit se </a:t>
            </a:r>
            <a:r>
              <a:rPr lang="it-IT" sz="2000" b="1" dirty="0" err="1"/>
              <a:t>nescire</a:t>
            </a:r>
            <a:endParaRPr lang="it-IT" sz="2000" b="1" dirty="0"/>
          </a:p>
          <a:p>
            <a:pPr algn="just"/>
            <a:r>
              <a:rPr lang="it-IT" sz="2000" b="1" dirty="0"/>
              <a:t>Item </a:t>
            </a:r>
            <a:r>
              <a:rPr lang="it-IT" sz="2000" b="1" dirty="0" err="1"/>
              <a:t>predicta</a:t>
            </a:r>
            <a:r>
              <a:rPr lang="it-IT" sz="2000" b="1" dirty="0"/>
              <a:t> </a:t>
            </a:r>
            <a:r>
              <a:rPr lang="it-IT" sz="2000" b="1" dirty="0" err="1"/>
              <a:t>Margiereta</a:t>
            </a:r>
            <a:r>
              <a:rPr lang="it-IT" sz="2000" b="1" dirty="0"/>
              <a:t> </a:t>
            </a:r>
            <a:r>
              <a:rPr lang="it-IT" sz="2000" b="1" dirty="0" err="1"/>
              <a:t>neptis</a:t>
            </a:r>
            <a:r>
              <a:rPr lang="it-IT" sz="2000" b="1" dirty="0"/>
              <a:t> </a:t>
            </a:r>
            <a:r>
              <a:rPr lang="it-IT" sz="2000" b="1" dirty="0" err="1"/>
              <a:t>Gorxe</a:t>
            </a:r>
            <a:r>
              <a:rPr lang="it-IT" sz="2000" b="1" dirty="0"/>
              <a:t> de Premo </a:t>
            </a:r>
            <a:r>
              <a:rPr lang="it-IT" sz="2000" b="1" dirty="0" err="1"/>
              <a:t>iurata</a:t>
            </a:r>
            <a:r>
              <a:rPr lang="it-IT" sz="2000" b="1" dirty="0"/>
              <a:t> ut </a:t>
            </a:r>
            <a:r>
              <a:rPr lang="it-IT" sz="2000" b="1" dirty="0" err="1"/>
              <a:t>supra</a:t>
            </a:r>
            <a:r>
              <a:rPr lang="it-IT" sz="2000" b="1" dirty="0"/>
              <a:t> dixit se </a:t>
            </a:r>
            <a:r>
              <a:rPr lang="it-IT" sz="2000" b="1" dirty="0" err="1"/>
              <a:t>nichil</a:t>
            </a:r>
            <a:r>
              <a:rPr lang="it-IT" sz="2000" b="1" dirty="0"/>
              <a:t> </a:t>
            </a:r>
            <a:r>
              <a:rPr lang="it-IT" sz="2000" b="1" dirty="0" err="1"/>
              <a:t>aliud</a:t>
            </a:r>
            <a:r>
              <a:rPr lang="it-IT" sz="2000" b="1" dirty="0"/>
              <a:t> </a:t>
            </a:r>
            <a:r>
              <a:rPr lang="it-IT" sz="2000" b="1" dirty="0" err="1"/>
              <a:t>audivisse</a:t>
            </a:r>
            <a:r>
              <a:rPr lang="it-IT" sz="2000" b="1" dirty="0"/>
              <a:t> </a:t>
            </a:r>
            <a:r>
              <a:rPr lang="it-IT" sz="2000" b="1" dirty="0" err="1"/>
              <a:t>preterque</a:t>
            </a:r>
            <a:r>
              <a:rPr lang="it-IT" sz="2000" b="1" dirty="0"/>
              <a:t> </a:t>
            </a:r>
            <a:r>
              <a:rPr lang="it-IT" sz="2000" b="1" dirty="0" err="1"/>
              <a:t>audivit</a:t>
            </a:r>
            <a:r>
              <a:rPr lang="it-IT" sz="2000" b="1" dirty="0"/>
              <a:t> </a:t>
            </a:r>
            <a:r>
              <a:rPr lang="it-IT" sz="2000" b="1" dirty="0" err="1"/>
              <a:t>dictam</a:t>
            </a:r>
            <a:r>
              <a:rPr lang="it-IT" sz="2000" b="1" dirty="0"/>
              <a:t> </a:t>
            </a:r>
            <a:r>
              <a:rPr lang="it-IT" sz="2000" b="1" dirty="0" err="1"/>
              <a:t>Juricham</a:t>
            </a:r>
            <a:r>
              <a:rPr lang="it-IT" sz="2000" b="1" dirty="0"/>
              <a:t> </a:t>
            </a:r>
            <a:r>
              <a:rPr lang="it-IT" sz="2000" b="1" dirty="0" err="1"/>
              <a:t>dicentem</a:t>
            </a:r>
            <a:r>
              <a:rPr lang="it-IT" sz="2000" b="1" dirty="0"/>
              <a:t> versus </a:t>
            </a:r>
            <a:r>
              <a:rPr lang="it-IT" sz="2000" b="1" dirty="0" err="1"/>
              <a:t>Agnetem</a:t>
            </a:r>
            <a:r>
              <a:rPr lang="it-IT" sz="2000" b="1" dirty="0"/>
              <a:t>: “</a:t>
            </a:r>
            <a:r>
              <a:rPr lang="it-IT" sz="2000" b="1" dirty="0" err="1"/>
              <a:t>vade</a:t>
            </a:r>
            <a:r>
              <a:rPr lang="it-IT" sz="2000" b="1" dirty="0"/>
              <a:t> et </a:t>
            </a:r>
            <a:r>
              <a:rPr lang="it-IT" sz="2000" b="1" dirty="0" err="1"/>
              <a:t>fac</a:t>
            </a:r>
            <a:r>
              <a:rPr lang="it-IT" sz="2000" b="1" dirty="0"/>
              <a:t> </a:t>
            </a:r>
            <a:r>
              <a:rPr lang="it-IT" sz="2000" b="1" dirty="0" err="1"/>
              <a:t>tibi</a:t>
            </a:r>
            <a:r>
              <a:rPr lang="it-IT" sz="2000" b="1" dirty="0"/>
              <a:t> </a:t>
            </a:r>
            <a:r>
              <a:rPr lang="it-IT" sz="2000" b="1" dirty="0" err="1"/>
              <a:t>scorzere</a:t>
            </a:r>
            <a:r>
              <a:rPr lang="it-IT" sz="2000" b="1" dirty="0"/>
              <a:t> </a:t>
            </a:r>
            <a:r>
              <a:rPr lang="it-IT" sz="2000" b="1" dirty="0" err="1"/>
              <a:t>culum</a:t>
            </a:r>
            <a:r>
              <a:rPr lang="it-IT" sz="2000" b="1" dirty="0"/>
              <a:t> </a:t>
            </a:r>
            <a:r>
              <a:rPr lang="it-IT" sz="2000" b="1" dirty="0" err="1"/>
              <a:t>fratribus</a:t>
            </a:r>
            <a:r>
              <a:rPr lang="it-IT" sz="2000" b="1" dirty="0"/>
              <a:t> </a:t>
            </a:r>
            <a:r>
              <a:rPr lang="it-IT" sz="2000" b="1" dirty="0" err="1"/>
              <a:t>Sancte</a:t>
            </a:r>
            <a:r>
              <a:rPr lang="it-IT" sz="2000" b="1" dirty="0"/>
              <a:t> Marie </a:t>
            </a:r>
            <a:r>
              <a:rPr lang="it-IT" sz="2000" b="1" dirty="0" err="1"/>
              <a:t>sicut</a:t>
            </a:r>
            <a:r>
              <a:rPr lang="it-IT" sz="2000" b="1" dirty="0"/>
              <a:t> </a:t>
            </a:r>
            <a:r>
              <a:rPr lang="it-IT" sz="2000" b="1" dirty="0" err="1"/>
              <a:t>soror</a:t>
            </a:r>
            <a:r>
              <a:rPr lang="it-IT" sz="2000" b="1" dirty="0"/>
              <a:t> sua.</a:t>
            </a:r>
          </a:p>
          <a:p>
            <a:pPr algn="just"/>
            <a:r>
              <a:rPr lang="it-IT" sz="2000" b="1" dirty="0"/>
              <a:t>// Die ante dico </a:t>
            </a:r>
            <a:r>
              <a:rPr lang="it-IT" sz="2000" b="1" dirty="0" err="1"/>
              <a:t>magistri</a:t>
            </a:r>
            <a:r>
              <a:rPr lang="it-IT" sz="2000" b="1" dirty="0"/>
              <a:t> </a:t>
            </a:r>
            <a:r>
              <a:rPr lang="it-IT" sz="2000" b="1" dirty="0" err="1"/>
              <a:t>Hendrigucius</a:t>
            </a:r>
            <a:r>
              <a:rPr lang="it-IT" sz="2000" b="1" dirty="0"/>
              <a:t> </a:t>
            </a:r>
            <a:r>
              <a:rPr lang="it-IT" sz="2000" b="1" dirty="0" err="1"/>
              <a:t>piliparius</a:t>
            </a:r>
            <a:r>
              <a:rPr lang="it-IT" sz="2000" b="1" dirty="0"/>
              <a:t> </a:t>
            </a:r>
            <a:r>
              <a:rPr lang="it-IT" sz="2000" b="1" dirty="0" err="1"/>
              <a:t>iuratua</a:t>
            </a:r>
            <a:r>
              <a:rPr lang="it-IT" sz="2000" b="1" dirty="0"/>
              <a:t> ut </a:t>
            </a:r>
            <a:r>
              <a:rPr lang="it-IT" sz="2000" b="1" dirty="0" err="1"/>
              <a:t>sibi</a:t>
            </a:r>
            <a:r>
              <a:rPr lang="it-IT" sz="2000" b="1" dirty="0"/>
              <a:t> dixit se </a:t>
            </a:r>
            <a:r>
              <a:rPr lang="it-IT" sz="2000" b="1" dirty="0" err="1"/>
              <a:t>nichil</a:t>
            </a:r>
            <a:r>
              <a:rPr lang="it-IT" sz="2000" b="1" dirty="0"/>
              <a:t> scire </a:t>
            </a:r>
            <a:r>
              <a:rPr lang="it-IT" sz="2000" b="1" dirty="0" err="1"/>
              <a:t>neque</a:t>
            </a:r>
            <a:r>
              <a:rPr lang="it-IT" sz="2000" b="1" dirty="0"/>
              <a:t> </a:t>
            </a:r>
            <a:r>
              <a:rPr lang="it-IT" sz="2000" b="1" dirty="0" err="1"/>
              <a:t>audivisse</a:t>
            </a:r>
            <a:r>
              <a:rPr lang="it-IT" sz="2000" b="1" dirty="0"/>
              <a:t> </a:t>
            </a:r>
            <a:r>
              <a:rPr lang="it-IT" sz="2000" b="1" dirty="0" err="1"/>
              <a:t>quia</a:t>
            </a:r>
            <a:r>
              <a:rPr lang="it-IT" sz="2000" b="1" dirty="0"/>
              <a:t> non </a:t>
            </a:r>
            <a:r>
              <a:rPr lang="it-IT" sz="2000" b="1" dirty="0" err="1"/>
              <a:t>interfuit</a:t>
            </a:r>
            <a:r>
              <a:rPr lang="it-IT" sz="2000" b="1" dirty="0"/>
              <a:t>.</a:t>
            </a:r>
          </a:p>
          <a:p>
            <a:pPr algn="just"/>
            <a:r>
              <a:rPr lang="it-IT" sz="2000" b="1" dirty="0"/>
              <a:t>Die penultima </a:t>
            </a:r>
            <a:r>
              <a:rPr lang="it-IT" sz="2000" b="1" dirty="0" err="1"/>
              <a:t>octubris</a:t>
            </a:r>
            <a:r>
              <a:rPr lang="it-IT" sz="2000" b="1" dirty="0"/>
              <a:t> Dominica </a:t>
            </a:r>
            <a:r>
              <a:rPr lang="it-IT" sz="2000" b="1" dirty="0" err="1"/>
              <a:t>filia</a:t>
            </a:r>
            <a:r>
              <a:rPr lang="it-IT" sz="2000" b="1" dirty="0"/>
              <a:t> del quondam </a:t>
            </a:r>
            <a:r>
              <a:rPr lang="it-IT" sz="2000" b="1" dirty="0" err="1"/>
              <a:t>magistri</a:t>
            </a:r>
            <a:r>
              <a:rPr lang="it-IT" sz="2000" b="1" dirty="0"/>
              <a:t> </a:t>
            </a:r>
            <a:r>
              <a:rPr lang="it-IT" sz="2000" b="1" dirty="0" err="1"/>
              <a:t>Vuorici</a:t>
            </a:r>
            <a:r>
              <a:rPr lang="it-IT" sz="2000" b="1" dirty="0"/>
              <a:t> </a:t>
            </a:r>
            <a:r>
              <a:rPr lang="it-IT" sz="2000" b="1" dirty="0" err="1"/>
              <a:t>sartoris</a:t>
            </a:r>
            <a:r>
              <a:rPr lang="it-IT" sz="2000" b="1" dirty="0"/>
              <a:t> </a:t>
            </a:r>
            <a:r>
              <a:rPr lang="it-IT" sz="2000" b="1" dirty="0" err="1"/>
              <a:t>iurata</a:t>
            </a:r>
            <a:r>
              <a:rPr lang="it-IT" sz="2000" b="1" dirty="0"/>
              <a:t> ut </a:t>
            </a:r>
            <a:r>
              <a:rPr lang="it-IT" sz="2000" b="1" dirty="0" err="1"/>
              <a:t>supra</a:t>
            </a:r>
            <a:r>
              <a:rPr lang="it-IT" sz="2000" b="1" dirty="0"/>
              <a:t> dixit se </a:t>
            </a:r>
            <a:r>
              <a:rPr lang="it-IT" sz="2000" b="1" dirty="0" err="1"/>
              <a:t>nichil</a:t>
            </a:r>
            <a:r>
              <a:rPr lang="it-IT" sz="2000" b="1" dirty="0"/>
              <a:t> scire </a:t>
            </a:r>
          </a:p>
          <a:p>
            <a:pPr algn="just"/>
            <a:endParaRPr lang="it-IT" dirty="0"/>
          </a:p>
        </p:txBody>
      </p:sp>
    </p:spTree>
    <p:extLst>
      <p:ext uri="{BB962C8B-B14F-4D97-AF65-F5344CB8AC3E}">
        <p14:creationId xmlns:p14="http://schemas.microsoft.com/office/powerpoint/2010/main" val="206596059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02082" y="901873"/>
            <a:ext cx="8141918" cy="2831544"/>
          </a:xfrm>
          <a:prstGeom prst="rect">
            <a:avLst/>
          </a:prstGeom>
        </p:spPr>
        <p:txBody>
          <a:bodyPr wrap="square">
            <a:spAutoFit/>
          </a:bodyPr>
          <a:lstStyle/>
          <a:p>
            <a:pPr algn="just"/>
            <a:r>
              <a:rPr lang="it-IT" sz="2000" b="1" dirty="0" err="1"/>
              <a:t>Excusatio</a:t>
            </a:r>
            <a:r>
              <a:rPr lang="it-IT" sz="2000" b="1" dirty="0"/>
              <a:t> </a:t>
            </a:r>
            <a:r>
              <a:rPr lang="it-IT" sz="2000" b="1" dirty="0" err="1"/>
              <a:t>Juriche</a:t>
            </a:r>
            <a:r>
              <a:rPr lang="it-IT" sz="2000" b="1" dirty="0"/>
              <a:t> </a:t>
            </a:r>
            <a:r>
              <a:rPr lang="it-IT" sz="2000" b="1" dirty="0" err="1"/>
              <a:t>tabernarii</a:t>
            </a:r>
            <a:r>
              <a:rPr lang="it-IT" sz="2000" b="1" dirty="0"/>
              <a:t>, die vigesimo </a:t>
            </a:r>
            <a:r>
              <a:rPr lang="it-IT" sz="2000" b="1" dirty="0" err="1"/>
              <a:t>mensis</a:t>
            </a:r>
            <a:r>
              <a:rPr lang="it-IT" sz="2000" b="1" dirty="0"/>
              <a:t> </a:t>
            </a:r>
            <a:r>
              <a:rPr lang="it-IT" sz="2000" b="1" dirty="0" err="1"/>
              <a:t>octubris</a:t>
            </a:r>
            <a:r>
              <a:rPr lang="it-IT" sz="2000" b="1" dirty="0"/>
              <a:t>, </a:t>
            </a:r>
            <a:r>
              <a:rPr lang="it-IT" sz="2000" b="1" dirty="0" err="1"/>
              <a:t>predicta</a:t>
            </a:r>
            <a:r>
              <a:rPr lang="it-IT" sz="2000" b="1" dirty="0"/>
              <a:t> </a:t>
            </a:r>
            <a:r>
              <a:rPr lang="it-IT" sz="2000" b="1" dirty="0" err="1"/>
              <a:t>Juricha</a:t>
            </a:r>
            <a:r>
              <a:rPr lang="it-IT" sz="2000" b="1" dirty="0"/>
              <a:t> ad </a:t>
            </a:r>
            <a:r>
              <a:rPr lang="it-IT" sz="2000" b="1" dirty="0" err="1"/>
              <a:t>presenciam</a:t>
            </a:r>
            <a:r>
              <a:rPr lang="it-IT" sz="2000" b="1" dirty="0"/>
              <a:t> domini </a:t>
            </a:r>
            <a:r>
              <a:rPr lang="it-IT" sz="2000" b="1" dirty="0" err="1"/>
              <a:t>vicaris</a:t>
            </a:r>
            <a:r>
              <a:rPr lang="it-IT" sz="2000" b="1" dirty="0"/>
              <a:t> se </a:t>
            </a:r>
            <a:r>
              <a:rPr lang="it-IT" sz="2000" b="1" dirty="0" err="1"/>
              <a:t>excusando</a:t>
            </a:r>
            <a:r>
              <a:rPr lang="it-IT" sz="2000" b="1" dirty="0"/>
              <a:t> </a:t>
            </a:r>
            <a:r>
              <a:rPr lang="it-IT" sz="2000" b="1" dirty="0" err="1" smtClean="0"/>
              <a:t>superantedicta</a:t>
            </a:r>
            <a:r>
              <a:rPr lang="it-IT" sz="2000" b="1" dirty="0" smtClean="0"/>
              <a:t> </a:t>
            </a:r>
            <a:r>
              <a:rPr lang="it-IT" sz="2000" b="1" dirty="0" err="1" smtClean="0"/>
              <a:t>acusa</a:t>
            </a:r>
            <a:r>
              <a:rPr lang="it-IT" sz="2000" b="1" dirty="0" smtClean="0"/>
              <a:t> </a:t>
            </a:r>
            <a:r>
              <a:rPr lang="it-IT" sz="2000" b="1" dirty="0" err="1"/>
              <a:t>negavit</a:t>
            </a:r>
            <a:r>
              <a:rPr lang="it-IT" sz="2000" b="1" dirty="0"/>
              <a:t> contenta in </a:t>
            </a:r>
            <a:r>
              <a:rPr lang="it-IT" sz="2000" b="1" dirty="0" err="1"/>
              <a:t>dicta</a:t>
            </a:r>
            <a:r>
              <a:rPr lang="it-IT" sz="2000" b="1" dirty="0"/>
              <a:t> </a:t>
            </a:r>
            <a:r>
              <a:rPr lang="it-IT" sz="2000" b="1" dirty="0" err="1"/>
              <a:t>acusa</a:t>
            </a:r>
            <a:r>
              <a:rPr lang="it-IT" sz="2000" b="1" dirty="0"/>
              <a:t> vera esse et me </a:t>
            </a:r>
            <a:r>
              <a:rPr lang="it-IT" sz="2000" b="1" dirty="0" err="1"/>
              <a:t>reperietur</a:t>
            </a:r>
            <a:r>
              <a:rPr lang="it-IT" sz="2000" b="1" dirty="0"/>
              <a:t> de vero cui </a:t>
            </a:r>
            <a:r>
              <a:rPr lang="it-IT" sz="2000" b="1" dirty="0" err="1"/>
              <a:t>dictus</a:t>
            </a:r>
            <a:r>
              <a:rPr lang="it-IT" sz="2000" b="1" dirty="0"/>
              <a:t> </a:t>
            </a:r>
            <a:r>
              <a:rPr lang="it-IT" sz="2000" b="1" dirty="0" err="1"/>
              <a:t>vicarius</a:t>
            </a:r>
            <a:r>
              <a:rPr lang="it-IT" sz="2000" b="1" dirty="0"/>
              <a:t> </a:t>
            </a:r>
            <a:r>
              <a:rPr lang="it-IT" sz="2000" b="1" dirty="0" err="1"/>
              <a:t>statuit</a:t>
            </a:r>
            <a:r>
              <a:rPr lang="it-IT" sz="2000" b="1" dirty="0"/>
              <a:t> </a:t>
            </a:r>
            <a:r>
              <a:rPr lang="it-IT" sz="2000" b="1" dirty="0" err="1"/>
              <a:t>terminum</a:t>
            </a:r>
            <a:r>
              <a:rPr lang="it-IT" sz="2000" b="1" dirty="0"/>
              <a:t> </a:t>
            </a:r>
            <a:r>
              <a:rPr lang="it-IT" sz="2000" b="1" dirty="0" err="1"/>
              <a:t>trium</a:t>
            </a:r>
            <a:r>
              <a:rPr lang="it-IT" sz="2000" b="1" dirty="0"/>
              <a:t> </a:t>
            </a:r>
            <a:r>
              <a:rPr lang="it-IT" sz="2000" b="1" dirty="0" err="1"/>
              <a:t>dierum</a:t>
            </a:r>
            <a:r>
              <a:rPr lang="it-IT" sz="2000" b="1" dirty="0"/>
              <a:t> ad </a:t>
            </a:r>
            <a:r>
              <a:rPr lang="it-IT" sz="2000" b="1" dirty="0" err="1"/>
              <a:t>eius</a:t>
            </a:r>
            <a:r>
              <a:rPr lang="it-IT" sz="2000" b="1" dirty="0"/>
              <a:t> </a:t>
            </a:r>
            <a:r>
              <a:rPr lang="it-IT" sz="2000" b="1" dirty="0" err="1"/>
              <a:t>defensionem</a:t>
            </a:r>
            <a:r>
              <a:rPr lang="it-IT" sz="2000" b="1" dirty="0"/>
              <a:t> </a:t>
            </a:r>
            <a:r>
              <a:rPr lang="it-IT" sz="2000" b="1" dirty="0" err="1"/>
              <a:t>facendiam</a:t>
            </a:r>
            <a:r>
              <a:rPr lang="it-IT" sz="2000" b="1" dirty="0"/>
              <a:t> super </a:t>
            </a:r>
            <a:r>
              <a:rPr lang="it-IT" sz="2000" b="1" dirty="0" err="1"/>
              <a:t>predictis</a:t>
            </a:r>
            <a:r>
              <a:rPr lang="it-IT" sz="2000" b="1" dirty="0"/>
              <a:t> et die </a:t>
            </a:r>
            <a:r>
              <a:rPr lang="it-IT" sz="2000" b="1" dirty="0" err="1"/>
              <a:t>predicta</a:t>
            </a:r>
            <a:r>
              <a:rPr lang="it-IT" sz="2000" b="1" dirty="0"/>
              <a:t> dominus </a:t>
            </a:r>
            <a:r>
              <a:rPr lang="it-IT" sz="2000" b="1" dirty="0" err="1"/>
              <a:t>Vitalis</a:t>
            </a:r>
            <a:r>
              <a:rPr lang="it-IT" sz="2000" b="1" dirty="0"/>
              <a:t> </a:t>
            </a:r>
            <a:r>
              <a:rPr lang="it-IT" sz="2000" b="1" dirty="0" err="1"/>
              <a:t>Bayardus</a:t>
            </a:r>
            <a:r>
              <a:rPr lang="it-IT" sz="2000" b="1" dirty="0"/>
              <a:t>, </a:t>
            </a:r>
            <a:r>
              <a:rPr lang="it-IT" sz="2000" b="1" dirty="0" err="1"/>
              <a:t>Benvenutus</a:t>
            </a:r>
            <a:r>
              <a:rPr lang="it-IT" sz="2000" b="1" dirty="0"/>
              <a:t> </a:t>
            </a:r>
            <a:r>
              <a:rPr lang="it-IT" sz="2000" b="1" dirty="0" err="1"/>
              <a:t>Burello</a:t>
            </a:r>
            <a:r>
              <a:rPr lang="it-IT" sz="2000" b="1" dirty="0"/>
              <a:t> </a:t>
            </a:r>
            <a:r>
              <a:rPr lang="it-IT" sz="2000" b="1" dirty="0" err="1"/>
              <a:t>fecerunt</a:t>
            </a:r>
            <a:r>
              <a:rPr lang="it-IT" sz="2000" b="1" dirty="0"/>
              <a:t> </a:t>
            </a:r>
            <a:r>
              <a:rPr lang="it-IT" sz="2000" b="1" dirty="0" err="1"/>
              <a:t>securitatem</a:t>
            </a:r>
            <a:r>
              <a:rPr lang="it-IT" sz="2000" b="1" dirty="0"/>
              <a:t> pro </a:t>
            </a:r>
            <a:r>
              <a:rPr lang="it-IT" sz="2000" b="1" dirty="0" err="1"/>
              <a:t>dicta</a:t>
            </a:r>
            <a:r>
              <a:rPr lang="it-IT" sz="2000" b="1" dirty="0"/>
              <a:t> </a:t>
            </a:r>
            <a:r>
              <a:rPr lang="it-IT" sz="2000" b="1" dirty="0" err="1"/>
              <a:t>Juricha</a:t>
            </a:r>
            <a:r>
              <a:rPr lang="it-IT" sz="2000" b="1" dirty="0"/>
              <a:t>.</a:t>
            </a:r>
          </a:p>
          <a:p>
            <a:pPr algn="just"/>
            <a:r>
              <a:rPr lang="it-IT" sz="2000" b="1" dirty="0"/>
              <a:t> </a:t>
            </a:r>
          </a:p>
          <a:p>
            <a:endParaRPr lang="it-IT" dirty="0"/>
          </a:p>
        </p:txBody>
      </p:sp>
    </p:spTree>
    <p:extLst>
      <p:ext uri="{BB962C8B-B14F-4D97-AF65-F5344CB8AC3E}">
        <p14:creationId xmlns:p14="http://schemas.microsoft.com/office/powerpoint/2010/main" val="22133831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07067" y="325678"/>
            <a:ext cx="7766936" cy="851770"/>
          </a:xfrm>
        </p:spPr>
        <p:txBody>
          <a:bodyPr/>
          <a:lstStyle/>
          <a:p>
            <a:pPr algn="just"/>
            <a:r>
              <a:rPr lang="it-IT" sz="1800" b="1" dirty="0"/>
              <a:t>Reato di furto e reato di danneggiamento</a:t>
            </a:r>
            <a:r>
              <a:rPr lang="it-IT" sz="1800" dirty="0"/>
              <a:t>, 15.10.1327 (</a:t>
            </a:r>
            <a:r>
              <a:rPr lang="it-IT" sz="1800" i="1" dirty="0" err="1"/>
              <a:t>Banchus</a:t>
            </a:r>
            <a:r>
              <a:rPr lang="it-IT" sz="1800" i="1" dirty="0"/>
              <a:t> </a:t>
            </a:r>
            <a:r>
              <a:rPr lang="it-IT" sz="1800" i="1" dirty="0" err="1"/>
              <a:t>Maleficiorum</a:t>
            </a:r>
            <a:r>
              <a:rPr lang="it-IT" sz="1800" dirty="0"/>
              <a:t>, I, c. 1v)</a:t>
            </a:r>
          </a:p>
        </p:txBody>
      </p:sp>
      <p:sp>
        <p:nvSpPr>
          <p:cNvPr id="3" name="Sottotitolo 2"/>
          <p:cNvSpPr>
            <a:spLocks noGrp="1"/>
          </p:cNvSpPr>
          <p:nvPr>
            <p:ph type="subTitle" idx="1"/>
          </p:nvPr>
        </p:nvSpPr>
        <p:spPr>
          <a:xfrm>
            <a:off x="1507067" y="1465545"/>
            <a:ext cx="7766936" cy="3682187"/>
          </a:xfrm>
        </p:spPr>
        <p:txBody>
          <a:bodyPr>
            <a:normAutofit fontScale="92500" lnSpcReduction="20000"/>
          </a:bodyPr>
          <a:lstStyle/>
          <a:p>
            <a:pPr algn="just"/>
            <a:r>
              <a:rPr lang="it-IT" sz="2000" b="1" dirty="0" err="1">
                <a:solidFill>
                  <a:schemeClr val="tx1"/>
                </a:solidFill>
              </a:rPr>
              <a:t>Mensis</a:t>
            </a:r>
            <a:r>
              <a:rPr lang="it-IT" sz="2000" b="1" dirty="0">
                <a:solidFill>
                  <a:schemeClr val="tx1"/>
                </a:solidFill>
              </a:rPr>
              <a:t> </a:t>
            </a:r>
            <a:r>
              <a:rPr lang="it-IT" sz="2000" b="1" dirty="0" err="1">
                <a:solidFill>
                  <a:schemeClr val="tx1"/>
                </a:solidFill>
              </a:rPr>
              <a:t>octubris</a:t>
            </a:r>
            <a:endParaRPr lang="it-IT" sz="2000" b="1" dirty="0">
              <a:solidFill>
                <a:schemeClr val="tx1"/>
              </a:solidFill>
            </a:endParaRPr>
          </a:p>
          <a:p>
            <a:pPr algn="just"/>
            <a:r>
              <a:rPr lang="it-IT" sz="2000" b="1" dirty="0">
                <a:solidFill>
                  <a:schemeClr val="tx1"/>
                </a:solidFill>
              </a:rPr>
              <a:t>[</a:t>
            </a:r>
            <a:r>
              <a:rPr lang="it-IT" sz="2000" b="1" dirty="0" err="1">
                <a:solidFill>
                  <a:schemeClr val="tx1"/>
                </a:solidFill>
              </a:rPr>
              <a:t>Alxibeta</a:t>
            </a:r>
            <a:r>
              <a:rPr lang="it-IT" sz="2000" b="1" dirty="0">
                <a:solidFill>
                  <a:schemeClr val="tx1"/>
                </a:solidFill>
              </a:rPr>
              <a:t>] </a:t>
            </a:r>
            <a:r>
              <a:rPr lang="it-IT" sz="2000" b="1" dirty="0" err="1">
                <a:solidFill>
                  <a:schemeClr val="tx1"/>
                </a:solidFill>
              </a:rPr>
              <a:t>Feragù</a:t>
            </a:r>
            <a:r>
              <a:rPr lang="it-IT" sz="2000" b="1" dirty="0">
                <a:solidFill>
                  <a:schemeClr val="tx1"/>
                </a:solidFill>
              </a:rPr>
              <a:t> </a:t>
            </a:r>
            <a:r>
              <a:rPr lang="it-IT" sz="2000" b="1" dirty="0" err="1">
                <a:solidFill>
                  <a:schemeClr val="tx1"/>
                </a:solidFill>
              </a:rPr>
              <a:t>acusata</a:t>
            </a:r>
            <a:r>
              <a:rPr lang="it-IT" sz="2000" b="1" dirty="0">
                <a:solidFill>
                  <a:schemeClr val="tx1"/>
                </a:solidFill>
              </a:rPr>
              <a:t> per </a:t>
            </a:r>
            <a:r>
              <a:rPr lang="it-IT" sz="2000" b="1" dirty="0" err="1" smtClean="0">
                <a:solidFill>
                  <a:schemeClr val="tx1"/>
                </a:solidFill>
              </a:rPr>
              <a:t>predictos</a:t>
            </a:r>
            <a:r>
              <a:rPr lang="it-IT" sz="2000" b="1" dirty="0" smtClean="0">
                <a:solidFill>
                  <a:schemeClr val="tx1"/>
                </a:solidFill>
              </a:rPr>
              <a:t> </a:t>
            </a:r>
            <a:r>
              <a:rPr lang="it-IT" sz="2000" b="1" dirty="0" err="1" smtClean="0">
                <a:solidFill>
                  <a:schemeClr val="tx1"/>
                </a:solidFill>
              </a:rPr>
              <a:t>custodes</a:t>
            </a:r>
            <a:r>
              <a:rPr lang="it-IT" sz="2000" b="1" dirty="0" smtClean="0">
                <a:solidFill>
                  <a:schemeClr val="tx1"/>
                </a:solidFill>
              </a:rPr>
              <a:t> </a:t>
            </a:r>
            <a:r>
              <a:rPr lang="it-IT" sz="2000" b="1" dirty="0">
                <a:solidFill>
                  <a:schemeClr val="tx1"/>
                </a:solidFill>
              </a:rPr>
              <a:t>esse inventa </a:t>
            </a:r>
            <a:r>
              <a:rPr lang="it-IT" sz="2000" b="1" dirty="0" err="1">
                <a:solidFill>
                  <a:schemeClr val="tx1"/>
                </a:solidFill>
              </a:rPr>
              <a:t>caligendo</a:t>
            </a:r>
            <a:r>
              <a:rPr lang="it-IT" sz="2000" b="1" dirty="0">
                <a:solidFill>
                  <a:schemeClr val="tx1"/>
                </a:solidFill>
              </a:rPr>
              <a:t> [</a:t>
            </a:r>
            <a:r>
              <a:rPr lang="it-IT" sz="2000" b="1" dirty="0" err="1">
                <a:solidFill>
                  <a:schemeClr val="tx1"/>
                </a:solidFill>
              </a:rPr>
              <a:t>olivas</a:t>
            </a:r>
            <a:r>
              <a:rPr lang="it-IT" sz="2000" b="1" dirty="0">
                <a:solidFill>
                  <a:schemeClr val="tx1"/>
                </a:solidFill>
              </a:rPr>
              <a:t>] et frangendo </a:t>
            </a:r>
            <a:r>
              <a:rPr lang="it-IT" sz="2000" b="1" dirty="0" err="1">
                <a:solidFill>
                  <a:schemeClr val="tx1"/>
                </a:solidFill>
              </a:rPr>
              <a:t>vites</a:t>
            </a:r>
            <a:r>
              <a:rPr lang="it-IT" sz="2000" b="1" dirty="0">
                <a:solidFill>
                  <a:schemeClr val="tx1"/>
                </a:solidFill>
              </a:rPr>
              <a:t> ad </a:t>
            </a:r>
            <a:r>
              <a:rPr lang="it-IT" sz="2000" b="1" dirty="0" err="1">
                <a:solidFill>
                  <a:schemeClr val="tx1"/>
                </a:solidFill>
              </a:rPr>
              <a:t>ordinem</a:t>
            </a:r>
            <a:r>
              <a:rPr lang="it-IT" sz="2000" b="1" dirty="0">
                <a:solidFill>
                  <a:schemeClr val="tx1"/>
                </a:solidFill>
              </a:rPr>
              <a:t> in contrata Carbonare, die </a:t>
            </a:r>
            <a:r>
              <a:rPr lang="it-IT" sz="2000" b="1" dirty="0" err="1">
                <a:solidFill>
                  <a:schemeClr val="tx1"/>
                </a:solidFill>
              </a:rPr>
              <a:t>septimo</a:t>
            </a:r>
            <a:r>
              <a:rPr lang="it-IT" sz="2000" b="1" dirty="0">
                <a:solidFill>
                  <a:schemeClr val="tx1"/>
                </a:solidFill>
              </a:rPr>
              <a:t>. </a:t>
            </a:r>
          </a:p>
          <a:p>
            <a:pPr algn="just"/>
            <a:r>
              <a:rPr lang="it-IT" sz="2000" b="1" dirty="0">
                <a:solidFill>
                  <a:schemeClr val="tx1"/>
                </a:solidFill>
              </a:rPr>
              <a:t>[Item] die XV </a:t>
            </a:r>
            <a:r>
              <a:rPr lang="it-IT" sz="2000" b="1" dirty="0" err="1">
                <a:solidFill>
                  <a:schemeClr val="tx1"/>
                </a:solidFill>
              </a:rPr>
              <a:t>mensis</a:t>
            </a:r>
            <a:r>
              <a:rPr lang="it-IT" sz="2000" b="1" dirty="0">
                <a:solidFill>
                  <a:schemeClr val="tx1"/>
                </a:solidFill>
              </a:rPr>
              <a:t> </a:t>
            </a:r>
            <a:r>
              <a:rPr lang="it-IT" sz="2000" b="1" dirty="0" err="1">
                <a:solidFill>
                  <a:schemeClr val="tx1"/>
                </a:solidFill>
              </a:rPr>
              <a:t>octubris</a:t>
            </a:r>
            <a:r>
              <a:rPr lang="it-IT" sz="2000" b="1" dirty="0">
                <a:solidFill>
                  <a:schemeClr val="tx1"/>
                </a:solidFill>
              </a:rPr>
              <a:t> </a:t>
            </a:r>
            <a:r>
              <a:rPr lang="it-IT" sz="2000" b="1" dirty="0" err="1">
                <a:solidFill>
                  <a:schemeClr val="tx1"/>
                </a:solidFill>
              </a:rPr>
              <a:t>Alxibeta</a:t>
            </a:r>
            <a:r>
              <a:rPr lang="it-IT" sz="2000" b="1" dirty="0">
                <a:solidFill>
                  <a:schemeClr val="tx1"/>
                </a:solidFill>
              </a:rPr>
              <a:t> mater </a:t>
            </a:r>
            <a:r>
              <a:rPr lang="it-IT" sz="2000" b="1" dirty="0" err="1">
                <a:solidFill>
                  <a:schemeClr val="tx1"/>
                </a:solidFill>
              </a:rPr>
              <a:t>dicti</a:t>
            </a:r>
            <a:r>
              <a:rPr lang="it-IT" sz="2000" b="1" dirty="0">
                <a:solidFill>
                  <a:schemeClr val="tx1"/>
                </a:solidFill>
              </a:rPr>
              <a:t> </a:t>
            </a:r>
            <a:r>
              <a:rPr lang="it-IT" sz="2000" b="1" dirty="0" err="1">
                <a:solidFill>
                  <a:schemeClr val="tx1"/>
                </a:solidFill>
              </a:rPr>
              <a:t>Faragù</a:t>
            </a:r>
            <a:r>
              <a:rPr lang="it-IT" sz="2000" b="1" dirty="0">
                <a:solidFill>
                  <a:schemeClr val="tx1"/>
                </a:solidFill>
              </a:rPr>
              <a:t> se </a:t>
            </a:r>
            <a:r>
              <a:rPr lang="it-IT" sz="2000" b="1" dirty="0" err="1">
                <a:solidFill>
                  <a:schemeClr val="tx1"/>
                </a:solidFill>
              </a:rPr>
              <a:t>excusando</a:t>
            </a:r>
            <a:r>
              <a:rPr lang="it-IT" sz="2000" b="1" dirty="0">
                <a:solidFill>
                  <a:schemeClr val="tx1"/>
                </a:solidFill>
              </a:rPr>
              <a:t> dixit </a:t>
            </a:r>
            <a:r>
              <a:rPr lang="it-IT" sz="2000" b="1" dirty="0" err="1">
                <a:solidFill>
                  <a:schemeClr val="tx1"/>
                </a:solidFill>
              </a:rPr>
              <a:t>quod</a:t>
            </a:r>
            <a:r>
              <a:rPr lang="it-IT" sz="2000" b="1" dirty="0">
                <a:solidFill>
                  <a:schemeClr val="tx1"/>
                </a:solidFill>
              </a:rPr>
              <a:t> </a:t>
            </a:r>
            <a:r>
              <a:rPr lang="it-IT" sz="2000" b="1" dirty="0" err="1">
                <a:solidFill>
                  <a:schemeClr val="tx1"/>
                </a:solidFill>
              </a:rPr>
              <a:t>ivit</a:t>
            </a:r>
            <a:r>
              <a:rPr lang="it-IT" sz="2000" b="1" dirty="0">
                <a:solidFill>
                  <a:schemeClr val="tx1"/>
                </a:solidFill>
              </a:rPr>
              <a:t> ad </a:t>
            </a:r>
            <a:r>
              <a:rPr lang="it-IT" sz="2000" b="1" dirty="0" err="1">
                <a:solidFill>
                  <a:schemeClr val="tx1"/>
                </a:solidFill>
              </a:rPr>
              <a:t>vineam</a:t>
            </a:r>
            <a:r>
              <a:rPr lang="it-IT" sz="2000" b="1" dirty="0">
                <a:solidFill>
                  <a:schemeClr val="tx1"/>
                </a:solidFill>
              </a:rPr>
              <a:t> </a:t>
            </a:r>
            <a:r>
              <a:rPr lang="it-IT" sz="2000" b="1" dirty="0" err="1">
                <a:solidFill>
                  <a:schemeClr val="tx1"/>
                </a:solidFill>
              </a:rPr>
              <a:t>domine</a:t>
            </a:r>
            <a:r>
              <a:rPr lang="it-IT" sz="2000" b="1" dirty="0">
                <a:solidFill>
                  <a:schemeClr val="tx1"/>
                </a:solidFill>
              </a:rPr>
              <a:t> Marie in Carbonare ad  caligando </a:t>
            </a:r>
            <a:r>
              <a:rPr lang="it-IT" sz="2000" b="1" dirty="0" err="1">
                <a:solidFill>
                  <a:schemeClr val="tx1"/>
                </a:solidFill>
              </a:rPr>
              <a:t>olivas</a:t>
            </a:r>
            <a:r>
              <a:rPr lang="it-IT" sz="2000" b="1" dirty="0">
                <a:solidFill>
                  <a:schemeClr val="tx1"/>
                </a:solidFill>
              </a:rPr>
              <a:t> de </a:t>
            </a:r>
            <a:r>
              <a:rPr lang="it-IT" sz="2000" b="1" dirty="0" err="1">
                <a:solidFill>
                  <a:schemeClr val="tx1"/>
                </a:solidFill>
              </a:rPr>
              <a:t>eius</a:t>
            </a:r>
            <a:r>
              <a:rPr lang="it-IT" sz="2000" b="1" dirty="0">
                <a:solidFill>
                  <a:schemeClr val="tx1"/>
                </a:solidFill>
              </a:rPr>
              <a:t> mandato et non </a:t>
            </a:r>
            <a:r>
              <a:rPr lang="it-IT" sz="2000" b="1" dirty="0" err="1">
                <a:solidFill>
                  <a:schemeClr val="tx1"/>
                </a:solidFill>
              </a:rPr>
              <a:t>collegit</a:t>
            </a:r>
            <a:r>
              <a:rPr lang="it-IT" sz="2000" b="1" dirty="0">
                <a:solidFill>
                  <a:schemeClr val="tx1"/>
                </a:solidFill>
              </a:rPr>
              <a:t> </a:t>
            </a:r>
            <a:r>
              <a:rPr lang="it-IT" sz="2000" b="1" dirty="0" err="1">
                <a:solidFill>
                  <a:schemeClr val="tx1"/>
                </a:solidFill>
              </a:rPr>
              <a:t>castaneas</a:t>
            </a:r>
            <a:r>
              <a:rPr lang="it-IT" sz="2000" b="1" dirty="0">
                <a:solidFill>
                  <a:schemeClr val="tx1"/>
                </a:solidFill>
              </a:rPr>
              <a:t> </a:t>
            </a:r>
            <a:r>
              <a:rPr lang="it-IT" sz="2000" b="1" dirty="0" err="1">
                <a:solidFill>
                  <a:schemeClr val="tx1"/>
                </a:solidFill>
              </a:rPr>
              <a:t>neque</a:t>
            </a:r>
            <a:r>
              <a:rPr lang="it-IT" sz="2000" b="1" dirty="0">
                <a:solidFill>
                  <a:schemeClr val="tx1"/>
                </a:solidFill>
              </a:rPr>
              <a:t> </a:t>
            </a:r>
            <a:r>
              <a:rPr lang="it-IT" sz="2000" b="1" dirty="0" err="1">
                <a:solidFill>
                  <a:schemeClr val="tx1"/>
                </a:solidFill>
              </a:rPr>
              <a:t>fregit</a:t>
            </a:r>
            <a:r>
              <a:rPr lang="it-IT" sz="2000" b="1" dirty="0">
                <a:solidFill>
                  <a:schemeClr val="tx1"/>
                </a:solidFill>
              </a:rPr>
              <a:t> </a:t>
            </a:r>
            <a:r>
              <a:rPr lang="it-IT" sz="2000" b="1" dirty="0" err="1">
                <a:solidFill>
                  <a:schemeClr val="tx1"/>
                </a:solidFill>
              </a:rPr>
              <a:t>vites</a:t>
            </a:r>
            <a:r>
              <a:rPr lang="it-IT" sz="2000" b="1" dirty="0">
                <a:solidFill>
                  <a:schemeClr val="tx1"/>
                </a:solidFill>
              </a:rPr>
              <a:t> </a:t>
            </a:r>
            <a:r>
              <a:rPr lang="it-IT" sz="2000" b="1" dirty="0" err="1">
                <a:solidFill>
                  <a:schemeClr val="tx1"/>
                </a:solidFill>
              </a:rPr>
              <a:t>aliquas</a:t>
            </a:r>
            <a:r>
              <a:rPr lang="it-IT" sz="2000" b="1" dirty="0">
                <a:solidFill>
                  <a:schemeClr val="tx1"/>
                </a:solidFill>
              </a:rPr>
              <a:t> et non </a:t>
            </a:r>
            <a:r>
              <a:rPr lang="it-IT" sz="2000" b="1" dirty="0" err="1">
                <a:solidFill>
                  <a:schemeClr val="tx1"/>
                </a:solidFill>
              </a:rPr>
              <a:t>erat</a:t>
            </a:r>
            <a:r>
              <a:rPr lang="it-IT" sz="2000" b="1" dirty="0">
                <a:solidFill>
                  <a:schemeClr val="tx1"/>
                </a:solidFill>
              </a:rPr>
              <a:t> de </a:t>
            </a:r>
            <a:r>
              <a:rPr lang="it-IT" sz="2000" b="1" dirty="0" err="1">
                <a:solidFill>
                  <a:schemeClr val="tx1"/>
                </a:solidFill>
              </a:rPr>
              <a:t>eius</a:t>
            </a:r>
            <a:r>
              <a:rPr lang="it-IT" sz="2000" b="1" dirty="0">
                <a:solidFill>
                  <a:schemeClr val="tx1"/>
                </a:solidFill>
              </a:rPr>
              <a:t> officio </a:t>
            </a:r>
            <a:r>
              <a:rPr lang="it-IT" sz="2000" b="1" dirty="0" err="1">
                <a:solidFill>
                  <a:schemeClr val="tx1"/>
                </a:solidFill>
              </a:rPr>
              <a:t>illa</a:t>
            </a:r>
            <a:r>
              <a:rPr lang="it-IT" sz="2000" b="1" dirty="0">
                <a:solidFill>
                  <a:schemeClr val="tx1"/>
                </a:solidFill>
              </a:rPr>
              <a:t> die </a:t>
            </a:r>
            <a:r>
              <a:rPr lang="it-IT" sz="2000" b="1" dirty="0" err="1">
                <a:solidFill>
                  <a:schemeClr val="tx1"/>
                </a:solidFill>
              </a:rPr>
              <a:t>tamen</a:t>
            </a:r>
            <a:r>
              <a:rPr lang="it-IT" sz="2000" b="1" dirty="0">
                <a:solidFill>
                  <a:schemeClr val="tx1"/>
                </a:solidFill>
              </a:rPr>
              <a:t> </a:t>
            </a:r>
            <a:r>
              <a:rPr lang="it-IT" sz="2000" b="1" dirty="0" err="1">
                <a:solidFill>
                  <a:schemeClr val="tx1"/>
                </a:solidFill>
              </a:rPr>
              <a:t>erat</a:t>
            </a:r>
            <a:r>
              <a:rPr lang="it-IT" sz="2000" b="1" dirty="0">
                <a:solidFill>
                  <a:schemeClr val="tx1"/>
                </a:solidFill>
              </a:rPr>
              <a:t> de officio </a:t>
            </a:r>
            <a:r>
              <a:rPr lang="it-IT" sz="2000" b="1" dirty="0" err="1">
                <a:solidFill>
                  <a:schemeClr val="tx1"/>
                </a:solidFill>
              </a:rPr>
              <a:t>saltarii</a:t>
            </a:r>
            <a:r>
              <a:rPr lang="it-IT" sz="2000" b="1" dirty="0">
                <a:solidFill>
                  <a:schemeClr val="tx1"/>
                </a:solidFill>
              </a:rPr>
              <a:t> </a:t>
            </a:r>
            <a:r>
              <a:rPr lang="it-IT" sz="2000" b="1" dirty="0" err="1">
                <a:solidFill>
                  <a:schemeClr val="tx1"/>
                </a:solidFill>
              </a:rPr>
              <a:t>Communis</a:t>
            </a:r>
            <a:r>
              <a:rPr lang="it-IT" sz="2000" b="1" dirty="0">
                <a:solidFill>
                  <a:schemeClr val="tx1"/>
                </a:solidFill>
              </a:rPr>
              <a:t> et est </a:t>
            </a:r>
            <a:r>
              <a:rPr lang="it-IT" sz="2000" b="1" dirty="0" err="1">
                <a:solidFill>
                  <a:schemeClr val="tx1"/>
                </a:solidFill>
              </a:rPr>
              <a:t>ille</a:t>
            </a:r>
            <a:r>
              <a:rPr lang="it-IT" sz="2000" b="1" dirty="0">
                <a:solidFill>
                  <a:schemeClr val="tx1"/>
                </a:solidFill>
              </a:rPr>
              <a:t> </a:t>
            </a:r>
            <a:r>
              <a:rPr lang="it-IT" sz="2000" b="1" dirty="0" err="1">
                <a:solidFill>
                  <a:schemeClr val="tx1"/>
                </a:solidFill>
              </a:rPr>
              <a:t>Iacob</a:t>
            </a:r>
            <a:r>
              <a:rPr lang="it-IT" sz="2000" b="1" dirty="0">
                <a:solidFill>
                  <a:schemeClr val="tx1"/>
                </a:solidFill>
              </a:rPr>
              <a:t> </a:t>
            </a:r>
            <a:r>
              <a:rPr lang="it-IT" sz="2000" b="1" dirty="0" err="1">
                <a:solidFill>
                  <a:schemeClr val="tx1"/>
                </a:solidFill>
              </a:rPr>
              <a:t>custos</a:t>
            </a:r>
            <a:r>
              <a:rPr lang="it-IT" sz="2000" b="1" dirty="0">
                <a:solidFill>
                  <a:schemeClr val="tx1"/>
                </a:solidFill>
              </a:rPr>
              <a:t> </a:t>
            </a:r>
            <a:r>
              <a:rPr lang="it-IT" sz="2000" b="1" dirty="0" err="1">
                <a:solidFill>
                  <a:schemeClr val="tx1"/>
                </a:solidFill>
              </a:rPr>
              <a:t>subditus</a:t>
            </a:r>
            <a:r>
              <a:rPr lang="it-IT" sz="2000" b="1" dirty="0">
                <a:solidFill>
                  <a:schemeClr val="tx1"/>
                </a:solidFill>
              </a:rPr>
              <a:t> cui dominus </a:t>
            </a:r>
            <a:r>
              <a:rPr lang="it-IT" sz="2000" b="1" dirty="0" err="1">
                <a:solidFill>
                  <a:schemeClr val="tx1"/>
                </a:solidFill>
              </a:rPr>
              <a:t>vicarius</a:t>
            </a:r>
            <a:r>
              <a:rPr lang="it-IT" sz="2000" b="1" dirty="0">
                <a:solidFill>
                  <a:schemeClr val="tx1"/>
                </a:solidFill>
              </a:rPr>
              <a:t> </a:t>
            </a:r>
            <a:r>
              <a:rPr lang="it-IT" sz="2000" b="1" dirty="0" err="1">
                <a:solidFill>
                  <a:schemeClr val="tx1"/>
                </a:solidFill>
              </a:rPr>
              <a:t>statuit</a:t>
            </a:r>
            <a:r>
              <a:rPr lang="it-IT" sz="2000" b="1" dirty="0">
                <a:solidFill>
                  <a:schemeClr val="tx1"/>
                </a:solidFill>
              </a:rPr>
              <a:t> </a:t>
            </a:r>
            <a:r>
              <a:rPr lang="it-IT" sz="2000" b="1" dirty="0" err="1">
                <a:solidFill>
                  <a:schemeClr val="tx1"/>
                </a:solidFill>
              </a:rPr>
              <a:t>terminum</a:t>
            </a:r>
            <a:r>
              <a:rPr lang="it-IT" sz="2000" b="1" dirty="0">
                <a:solidFill>
                  <a:schemeClr val="tx1"/>
                </a:solidFill>
              </a:rPr>
              <a:t> </a:t>
            </a:r>
            <a:r>
              <a:rPr lang="it-IT" sz="2000" b="1" dirty="0" err="1">
                <a:solidFill>
                  <a:schemeClr val="tx1"/>
                </a:solidFill>
              </a:rPr>
              <a:t>quinque</a:t>
            </a:r>
            <a:r>
              <a:rPr lang="it-IT" sz="2000" b="1" dirty="0">
                <a:solidFill>
                  <a:schemeClr val="tx1"/>
                </a:solidFill>
              </a:rPr>
              <a:t> </a:t>
            </a:r>
            <a:r>
              <a:rPr lang="it-IT" sz="2000" b="1" dirty="0" err="1">
                <a:solidFill>
                  <a:schemeClr val="tx1"/>
                </a:solidFill>
              </a:rPr>
              <a:t>dierum</a:t>
            </a:r>
            <a:r>
              <a:rPr lang="it-IT" sz="2000" b="1" dirty="0">
                <a:solidFill>
                  <a:schemeClr val="tx1"/>
                </a:solidFill>
              </a:rPr>
              <a:t> ad </a:t>
            </a:r>
            <a:r>
              <a:rPr lang="it-IT" sz="2000" b="1" dirty="0" err="1">
                <a:solidFill>
                  <a:schemeClr val="tx1"/>
                </a:solidFill>
              </a:rPr>
              <a:t>eius</a:t>
            </a:r>
            <a:r>
              <a:rPr lang="it-IT" sz="2000" b="1" dirty="0">
                <a:solidFill>
                  <a:schemeClr val="tx1"/>
                </a:solidFill>
              </a:rPr>
              <a:t> </a:t>
            </a:r>
            <a:r>
              <a:rPr lang="it-IT" sz="2000" b="1" dirty="0" err="1">
                <a:solidFill>
                  <a:schemeClr val="tx1"/>
                </a:solidFill>
              </a:rPr>
              <a:t>defensionem</a:t>
            </a:r>
            <a:r>
              <a:rPr lang="it-IT" sz="2000" b="1" dirty="0">
                <a:solidFill>
                  <a:schemeClr val="tx1"/>
                </a:solidFill>
              </a:rPr>
              <a:t>.</a:t>
            </a:r>
          </a:p>
          <a:p>
            <a:pPr algn="just"/>
            <a:r>
              <a:rPr lang="it-IT" sz="2000" b="1" dirty="0">
                <a:solidFill>
                  <a:schemeClr val="tx1"/>
                </a:solidFill>
              </a:rPr>
              <a:t> </a:t>
            </a:r>
            <a:r>
              <a:rPr lang="en-GB" sz="2000" b="1" dirty="0">
                <a:solidFill>
                  <a:schemeClr val="tx1"/>
                </a:solidFill>
              </a:rPr>
              <a:t>Item </a:t>
            </a:r>
            <a:r>
              <a:rPr lang="en-GB" sz="2000" b="1" dirty="0" err="1">
                <a:solidFill>
                  <a:schemeClr val="tx1"/>
                </a:solidFill>
              </a:rPr>
              <a:t>Bridon</a:t>
            </a:r>
            <a:r>
              <a:rPr lang="en-GB" sz="2000" b="1" dirty="0">
                <a:solidFill>
                  <a:schemeClr val="tx1"/>
                </a:solidFill>
              </a:rPr>
              <a:t> </a:t>
            </a:r>
            <a:r>
              <a:rPr lang="en-GB" sz="2000" b="1" dirty="0" err="1">
                <a:solidFill>
                  <a:schemeClr val="tx1"/>
                </a:solidFill>
              </a:rPr>
              <a:t>eius</a:t>
            </a:r>
            <a:r>
              <a:rPr lang="en-GB" sz="2000" b="1" dirty="0">
                <a:solidFill>
                  <a:schemeClr val="tx1"/>
                </a:solidFill>
              </a:rPr>
              <a:t> </a:t>
            </a:r>
            <a:r>
              <a:rPr lang="en-GB" sz="2000" b="1" dirty="0" err="1">
                <a:solidFill>
                  <a:schemeClr val="tx1"/>
                </a:solidFill>
              </a:rPr>
              <a:t>filius</a:t>
            </a:r>
            <a:r>
              <a:rPr lang="en-GB" sz="2000" b="1" dirty="0">
                <a:solidFill>
                  <a:schemeClr val="tx1"/>
                </a:solidFill>
              </a:rPr>
              <a:t> in </a:t>
            </a:r>
            <a:r>
              <a:rPr lang="en-GB" sz="2000" b="1" dirty="0" err="1">
                <a:solidFill>
                  <a:schemeClr val="tx1"/>
                </a:solidFill>
              </a:rPr>
              <a:t>solidum</a:t>
            </a:r>
            <a:r>
              <a:rPr lang="en-GB" sz="2000" b="1" dirty="0">
                <a:solidFill>
                  <a:schemeClr val="tx1"/>
                </a:solidFill>
              </a:rPr>
              <a:t> </a:t>
            </a:r>
            <a:r>
              <a:rPr lang="en-GB" sz="2000" b="1" dirty="0" err="1">
                <a:solidFill>
                  <a:schemeClr val="tx1"/>
                </a:solidFill>
              </a:rPr>
              <a:t>fecit</a:t>
            </a:r>
            <a:r>
              <a:rPr lang="en-GB" sz="2000" b="1" dirty="0">
                <a:solidFill>
                  <a:schemeClr val="tx1"/>
                </a:solidFill>
              </a:rPr>
              <a:t> </a:t>
            </a:r>
            <a:r>
              <a:rPr lang="en-GB" sz="2000" b="1" dirty="0" err="1">
                <a:solidFill>
                  <a:schemeClr val="tx1"/>
                </a:solidFill>
              </a:rPr>
              <a:t>securitate</a:t>
            </a:r>
            <a:r>
              <a:rPr lang="en-GB" sz="2000" b="1" dirty="0">
                <a:solidFill>
                  <a:schemeClr val="tx1"/>
                </a:solidFill>
              </a:rPr>
              <a:t> pro </a:t>
            </a:r>
            <a:r>
              <a:rPr lang="en-GB" sz="2000" b="1" dirty="0" err="1">
                <a:solidFill>
                  <a:schemeClr val="tx1"/>
                </a:solidFill>
              </a:rPr>
              <a:t>ea</a:t>
            </a:r>
            <a:endParaRPr lang="it-IT" sz="2000" b="1" dirty="0">
              <a:solidFill>
                <a:schemeClr val="tx1"/>
              </a:solidFill>
            </a:endParaRPr>
          </a:p>
          <a:p>
            <a:pPr algn="just"/>
            <a:r>
              <a:rPr lang="en-GB" sz="2000" b="1" dirty="0">
                <a:solidFill>
                  <a:schemeClr val="tx1"/>
                </a:solidFill>
              </a:rPr>
              <a:t>Marche </a:t>
            </a:r>
            <a:r>
              <a:rPr lang="en-GB" sz="2000" b="1" dirty="0" err="1">
                <a:solidFill>
                  <a:schemeClr val="tx1"/>
                </a:solidFill>
              </a:rPr>
              <a:t>frisacensi</a:t>
            </a:r>
            <a:r>
              <a:rPr lang="en-GB" sz="2000" b="1" dirty="0">
                <a:solidFill>
                  <a:schemeClr val="tx1"/>
                </a:solidFill>
              </a:rPr>
              <a:t> XXVIII</a:t>
            </a:r>
            <a:endParaRPr lang="it-IT" sz="2000" b="1" dirty="0">
              <a:solidFill>
                <a:schemeClr val="tx1"/>
              </a:solidFill>
            </a:endParaRPr>
          </a:p>
          <a:p>
            <a:pPr algn="just"/>
            <a:endParaRPr lang="it-IT" dirty="0"/>
          </a:p>
        </p:txBody>
      </p:sp>
    </p:spTree>
    <p:extLst>
      <p:ext uri="{BB962C8B-B14F-4D97-AF65-F5344CB8AC3E}">
        <p14:creationId xmlns:p14="http://schemas.microsoft.com/office/powerpoint/2010/main" val="132063921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26510" y="197346"/>
            <a:ext cx="9306838" cy="4801314"/>
          </a:xfrm>
          <a:prstGeom prst="rect">
            <a:avLst/>
          </a:prstGeom>
        </p:spPr>
        <p:txBody>
          <a:bodyPr wrap="square">
            <a:spAutoFit/>
          </a:bodyPr>
          <a:lstStyle/>
          <a:p>
            <a:pPr algn="just"/>
            <a:r>
              <a:rPr lang="it-IT" b="1" dirty="0"/>
              <a:t>Item </a:t>
            </a:r>
            <a:r>
              <a:rPr lang="it-IT" b="1" dirty="0" err="1"/>
              <a:t>Leonardus</a:t>
            </a:r>
            <a:r>
              <a:rPr lang="it-IT" b="1" dirty="0"/>
              <a:t> </a:t>
            </a:r>
            <a:r>
              <a:rPr lang="it-IT" b="1" dirty="0" err="1"/>
              <a:t>becarius</a:t>
            </a:r>
            <a:r>
              <a:rPr lang="it-IT" b="1" dirty="0"/>
              <a:t> ad </a:t>
            </a:r>
            <a:r>
              <a:rPr lang="it-IT" b="1" dirty="0" err="1"/>
              <a:t>presenciam</a:t>
            </a:r>
            <a:r>
              <a:rPr lang="it-IT" b="1" dirty="0"/>
              <a:t> </a:t>
            </a:r>
            <a:r>
              <a:rPr lang="it-IT" b="1" dirty="0" err="1"/>
              <a:t>dicti</a:t>
            </a:r>
            <a:r>
              <a:rPr lang="it-IT" b="1" dirty="0"/>
              <a:t> domini </a:t>
            </a:r>
            <a:r>
              <a:rPr lang="it-IT" b="1" dirty="0" err="1"/>
              <a:t>potestatis</a:t>
            </a:r>
            <a:r>
              <a:rPr lang="it-IT" b="1" dirty="0"/>
              <a:t> </a:t>
            </a:r>
            <a:r>
              <a:rPr lang="it-IT" b="1" dirty="0" err="1"/>
              <a:t>accusatus</a:t>
            </a:r>
            <a:r>
              <a:rPr lang="it-IT" b="1" dirty="0"/>
              <a:t> per </a:t>
            </a:r>
            <a:r>
              <a:rPr lang="it-IT" b="1" dirty="0" err="1"/>
              <a:t>custodes</a:t>
            </a:r>
            <a:r>
              <a:rPr lang="it-IT" b="1" dirty="0"/>
              <a:t> </a:t>
            </a:r>
            <a:r>
              <a:rPr lang="it-IT" b="1" dirty="0" err="1"/>
              <a:t>silvarum</a:t>
            </a:r>
            <a:r>
              <a:rPr lang="it-IT" b="1" dirty="0"/>
              <a:t>  pro </a:t>
            </a:r>
            <a:r>
              <a:rPr lang="it-IT" b="1" dirty="0" err="1"/>
              <a:t>bestiis</a:t>
            </a:r>
            <a:r>
              <a:rPr lang="it-IT" b="1" dirty="0"/>
              <a:t> </a:t>
            </a:r>
            <a:r>
              <a:rPr lang="it-IT" b="1" dirty="0" err="1"/>
              <a:t>suis</a:t>
            </a:r>
            <a:r>
              <a:rPr lang="it-IT" b="1" dirty="0"/>
              <a:t> </a:t>
            </a:r>
            <a:r>
              <a:rPr lang="it-IT" b="1" dirty="0" err="1"/>
              <a:t>minutis</a:t>
            </a:r>
            <a:r>
              <a:rPr lang="it-IT" b="1" dirty="0"/>
              <a:t> XX </a:t>
            </a:r>
            <a:r>
              <a:rPr lang="it-IT" b="1" dirty="0" err="1"/>
              <a:t>cum</a:t>
            </a:r>
            <a:r>
              <a:rPr lang="it-IT" b="1" dirty="0"/>
              <a:t> pastore </a:t>
            </a:r>
            <a:r>
              <a:rPr lang="it-IT" b="1" dirty="0" err="1"/>
              <a:t>inventus</a:t>
            </a:r>
            <a:r>
              <a:rPr lang="it-IT" b="1" dirty="0"/>
              <a:t> dare </a:t>
            </a:r>
            <a:r>
              <a:rPr lang="it-IT" b="1" dirty="0" err="1"/>
              <a:t>dampnum</a:t>
            </a:r>
            <a:r>
              <a:rPr lang="it-IT" b="1" dirty="0"/>
              <a:t> ad </a:t>
            </a:r>
            <a:r>
              <a:rPr lang="it-IT" b="1" dirty="0" err="1"/>
              <a:t>ordinem</a:t>
            </a:r>
            <a:r>
              <a:rPr lang="it-IT" b="1" dirty="0"/>
              <a:t> per </a:t>
            </a:r>
            <a:r>
              <a:rPr lang="it-IT" b="1" dirty="0" err="1"/>
              <a:t>vineas</a:t>
            </a:r>
            <a:r>
              <a:rPr lang="it-IT" b="1" dirty="0"/>
              <a:t> contrate </a:t>
            </a:r>
            <a:r>
              <a:rPr lang="it-IT" b="1" dirty="0" err="1"/>
              <a:t>Sexfontanarum</a:t>
            </a:r>
            <a:r>
              <a:rPr lang="it-IT" b="1" dirty="0"/>
              <a:t>  die </a:t>
            </a:r>
            <a:r>
              <a:rPr lang="it-IT" b="1" dirty="0" err="1"/>
              <a:t>septimo</a:t>
            </a:r>
            <a:r>
              <a:rPr lang="it-IT" b="1" dirty="0"/>
              <a:t> </a:t>
            </a:r>
            <a:r>
              <a:rPr lang="it-IT" b="1" dirty="0" err="1"/>
              <a:t>octubris</a:t>
            </a:r>
            <a:r>
              <a:rPr lang="it-IT" b="1" dirty="0"/>
              <a:t> in die </a:t>
            </a:r>
            <a:r>
              <a:rPr lang="it-IT" b="1" dirty="0" err="1"/>
              <a:t>Sancti</a:t>
            </a:r>
            <a:r>
              <a:rPr lang="it-IT" b="1" dirty="0"/>
              <a:t> </a:t>
            </a:r>
            <a:r>
              <a:rPr lang="it-IT" b="1" dirty="0" err="1"/>
              <a:t>Sercii</a:t>
            </a:r>
            <a:r>
              <a:rPr lang="it-IT" b="1" dirty="0"/>
              <a:t>.</a:t>
            </a:r>
          </a:p>
          <a:p>
            <a:pPr algn="just"/>
            <a:r>
              <a:rPr lang="it-IT" b="1" dirty="0"/>
              <a:t>Die XV </a:t>
            </a:r>
            <a:r>
              <a:rPr lang="it-IT" b="1" dirty="0" err="1"/>
              <a:t>mensis</a:t>
            </a:r>
            <a:r>
              <a:rPr lang="it-IT" b="1" dirty="0"/>
              <a:t> </a:t>
            </a:r>
            <a:r>
              <a:rPr lang="it-IT" b="1" dirty="0" err="1"/>
              <a:t>octubris</a:t>
            </a:r>
            <a:r>
              <a:rPr lang="it-IT" b="1" dirty="0"/>
              <a:t> </a:t>
            </a:r>
            <a:r>
              <a:rPr lang="it-IT" b="1" dirty="0" err="1"/>
              <a:t>dictus</a:t>
            </a:r>
            <a:r>
              <a:rPr lang="it-IT" b="1" dirty="0"/>
              <a:t> </a:t>
            </a:r>
            <a:r>
              <a:rPr lang="it-IT" b="1" dirty="0" err="1"/>
              <a:t>Leonardus</a:t>
            </a:r>
            <a:r>
              <a:rPr lang="it-IT" b="1" dirty="0"/>
              <a:t> se </a:t>
            </a:r>
            <a:r>
              <a:rPr lang="it-IT" b="1" dirty="0" err="1"/>
              <a:t>excusando</a:t>
            </a:r>
            <a:r>
              <a:rPr lang="it-IT" b="1" dirty="0"/>
              <a:t> </a:t>
            </a:r>
            <a:r>
              <a:rPr lang="it-IT" b="1" dirty="0" err="1"/>
              <a:t>negat</a:t>
            </a:r>
            <a:r>
              <a:rPr lang="it-IT" b="1" dirty="0"/>
              <a:t> contenta in </a:t>
            </a:r>
            <a:r>
              <a:rPr lang="it-IT" b="1" dirty="0" err="1"/>
              <a:t>dicta</a:t>
            </a:r>
            <a:r>
              <a:rPr lang="it-IT" b="1" dirty="0"/>
              <a:t> </a:t>
            </a:r>
            <a:r>
              <a:rPr lang="it-IT" b="1" dirty="0" err="1"/>
              <a:t>acusa</a:t>
            </a:r>
            <a:r>
              <a:rPr lang="it-IT" b="1" dirty="0"/>
              <a:t> vera esse et non est de officio </a:t>
            </a:r>
            <a:r>
              <a:rPr lang="it-IT" b="1" dirty="0" err="1"/>
              <a:t>dicti</a:t>
            </a:r>
            <a:r>
              <a:rPr lang="it-IT" b="1" dirty="0"/>
              <a:t> </a:t>
            </a:r>
            <a:r>
              <a:rPr lang="it-IT" b="1" dirty="0" err="1"/>
              <a:t>custodis</a:t>
            </a:r>
            <a:r>
              <a:rPr lang="it-IT" b="1" dirty="0"/>
              <a:t> </a:t>
            </a:r>
            <a:r>
              <a:rPr lang="it-IT" b="1" dirty="0" err="1"/>
              <a:t>quia</a:t>
            </a:r>
            <a:r>
              <a:rPr lang="it-IT" b="1" dirty="0"/>
              <a:t> </a:t>
            </a:r>
            <a:r>
              <a:rPr lang="it-IT" b="1" dirty="0" err="1"/>
              <a:t>saltarii</a:t>
            </a:r>
            <a:r>
              <a:rPr lang="it-IT" b="1" dirty="0"/>
              <a:t> </a:t>
            </a:r>
            <a:r>
              <a:rPr lang="it-IT" b="1" dirty="0" err="1"/>
              <a:t>habent</a:t>
            </a:r>
            <a:r>
              <a:rPr lang="it-IT" b="1" dirty="0"/>
              <a:t> custodire ad </a:t>
            </a:r>
            <a:r>
              <a:rPr lang="it-IT" b="1" dirty="0" err="1"/>
              <a:t>hunc</a:t>
            </a:r>
            <a:r>
              <a:rPr lang="it-IT" b="1" dirty="0"/>
              <a:t> per </a:t>
            </a:r>
            <a:r>
              <a:rPr lang="it-IT" b="1" dirty="0" err="1"/>
              <a:t>illam</a:t>
            </a:r>
            <a:r>
              <a:rPr lang="it-IT" b="1" dirty="0"/>
              <a:t> diem [</a:t>
            </a:r>
            <a:r>
              <a:rPr lang="it-IT" b="1" dirty="0" err="1"/>
              <a:t>veneris</a:t>
            </a:r>
            <a:r>
              <a:rPr lang="it-IT" b="1" dirty="0"/>
              <a:t>] </a:t>
            </a:r>
            <a:r>
              <a:rPr lang="it-IT" b="1" dirty="0" err="1"/>
              <a:t>dictus</a:t>
            </a:r>
            <a:r>
              <a:rPr lang="it-IT" b="1" dirty="0"/>
              <a:t> </a:t>
            </a:r>
            <a:r>
              <a:rPr lang="it-IT" b="1" dirty="0" err="1"/>
              <a:t>Jacobus</a:t>
            </a:r>
            <a:r>
              <a:rPr lang="it-IT" b="1" dirty="0"/>
              <a:t> </a:t>
            </a:r>
            <a:r>
              <a:rPr lang="it-IT" b="1" dirty="0" err="1"/>
              <a:t>custos</a:t>
            </a:r>
            <a:r>
              <a:rPr lang="it-IT" b="1" dirty="0"/>
              <a:t> est </a:t>
            </a:r>
            <a:r>
              <a:rPr lang="it-IT" b="1" dirty="0" err="1"/>
              <a:t>subditus</a:t>
            </a:r>
            <a:r>
              <a:rPr lang="it-IT" b="1" dirty="0"/>
              <a:t> et ex forma </a:t>
            </a:r>
            <a:r>
              <a:rPr lang="it-IT" b="1" dirty="0" err="1"/>
              <a:t>Statutorum</a:t>
            </a:r>
            <a:r>
              <a:rPr lang="it-IT" b="1" dirty="0"/>
              <a:t> </a:t>
            </a:r>
            <a:r>
              <a:rPr lang="it-IT" b="1" dirty="0" err="1"/>
              <a:t>nullus</a:t>
            </a:r>
            <a:r>
              <a:rPr lang="it-IT" b="1" dirty="0"/>
              <a:t> </a:t>
            </a:r>
            <a:r>
              <a:rPr lang="it-IT" b="1" dirty="0" err="1"/>
              <a:t>subditus</a:t>
            </a:r>
            <a:r>
              <a:rPr lang="it-IT" b="1" dirty="0"/>
              <a:t> </a:t>
            </a:r>
            <a:r>
              <a:rPr lang="it-IT" b="1" dirty="0" err="1"/>
              <a:t>potest</a:t>
            </a:r>
            <a:r>
              <a:rPr lang="it-IT" b="1" dirty="0"/>
              <a:t> </a:t>
            </a:r>
            <a:r>
              <a:rPr lang="it-IT" b="1" dirty="0" err="1"/>
              <a:t>acusari</a:t>
            </a:r>
            <a:r>
              <a:rPr lang="it-IT" b="1" dirty="0"/>
              <a:t> cui. dominus </a:t>
            </a:r>
            <a:r>
              <a:rPr lang="it-IT" b="1" dirty="0" err="1"/>
              <a:t>Vicarius</a:t>
            </a:r>
            <a:r>
              <a:rPr lang="it-IT" b="1" dirty="0"/>
              <a:t> </a:t>
            </a:r>
            <a:r>
              <a:rPr lang="it-IT" b="1" dirty="0" err="1"/>
              <a:t>statuit</a:t>
            </a:r>
            <a:r>
              <a:rPr lang="it-IT" b="1" dirty="0"/>
              <a:t> </a:t>
            </a:r>
            <a:r>
              <a:rPr lang="it-IT" b="1" dirty="0" err="1"/>
              <a:t>terminum</a:t>
            </a:r>
            <a:r>
              <a:rPr lang="it-IT" b="1" dirty="0"/>
              <a:t> </a:t>
            </a:r>
            <a:r>
              <a:rPr lang="it-IT" b="1" dirty="0" err="1"/>
              <a:t>quinque</a:t>
            </a:r>
            <a:r>
              <a:rPr lang="it-IT" b="1" dirty="0"/>
              <a:t> </a:t>
            </a:r>
            <a:r>
              <a:rPr lang="it-IT" b="1" dirty="0" err="1"/>
              <a:t>dies</a:t>
            </a:r>
            <a:r>
              <a:rPr lang="it-IT" b="1" dirty="0"/>
              <a:t> </a:t>
            </a:r>
            <a:r>
              <a:rPr lang="it-IT" b="1" dirty="0" err="1"/>
              <a:t>dierum</a:t>
            </a:r>
            <a:r>
              <a:rPr lang="it-IT" b="1" dirty="0"/>
              <a:t> ad </a:t>
            </a:r>
            <a:r>
              <a:rPr lang="it-IT" b="1" dirty="0" err="1"/>
              <a:t>eius</a:t>
            </a:r>
            <a:r>
              <a:rPr lang="it-IT" b="1" dirty="0"/>
              <a:t> </a:t>
            </a:r>
            <a:r>
              <a:rPr lang="it-IT" b="1" dirty="0" err="1"/>
              <a:t>defensionem</a:t>
            </a:r>
            <a:r>
              <a:rPr lang="it-IT" b="1" dirty="0"/>
              <a:t> facendo</a:t>
            </a:r>
          </a:p>
          <a:p>
            <a:pPr algn="just"/>
            <a:r>
              <a:rPr lang="it-IT" b="1" dirty="0"/>
              <a:t>Marche </a:t>
            </a:r>
            <a:r>
              <a:rPr lang="it-IT" b="1" dirty="0" err="1"/>
              <a:t>frixiacensis</a:t>
            </a:r>
            <a:r>
              <a:rPr lang="it-IT" b="1" dirty="0"/>
              <a:t>  XXXVI </a:t>
            </a:r>
          </a:p>
          <a:p>
            <a:pPr algn="just"/>
            <a:r>
              <a:rPr lang="it-IT" b="1" dirty="0"/>
              <a:t>Item </a:t>
            </a:r>
            <a:r>
              <a:rPr lang="it-IT" b="1" dirty="0" err="1"/>
              <a:t>Nicolaus</a:t>
            </a:r>
            <a:r>
              <a:rPr lang="it-IT" b="1" dirty="0"/>
              <a:t> </a:t>
            </a:r>
            <a:r>
              <a:rPr lang="it-IT" b="1" dirty="0" err="1"/>
              <a:t>Becarius</a:t>
            </a:r>
            <a:r>
              <a:rPr lang="it-IT" b="1" dirty="0"/>
              <a:t> per </a:t>
            </a:r>
            <a:r>
              <a:rPr lang="it-IT" b="1" dirty="0" err="1"/>
              <a:t>predictos</a:t>
            </a:r>
            <a:r>
              <a:rPr lang="it-IT" b="1" dirty="0"/>
              <a:t> </a:t>
            </a:r>
            <a:r>
              <a:rPr lang="it-IT" b="1" dirty="0" err="1"/>
              <a:t>custodes</a:t>
            </a:r>
            <a:r>
              <a:rPr lang="it-IT" b="1" dirty="0"/>
              <a:t> </a:t>
            </a:r>
            <a:r>
              <a:rPr lang="it-IT" b="1" dirty="0" err="1"/>
              <a:t>silvarum</a:t>
            </a:r>
            <a:r>
              <a:rPr lang="it-IT" b="1" dirty="0"/>
              <a:t> </a:t>
            </a:r>
            <a:r>
              <a:rPr lang="it-IT" b="1" dirty="0" err="1"/>
              <a:t>acusatus</a:t>
            </a:r>
            <a:r>
              <a:rPr lang="it-IT" b="1" dirty="0"/>
              <a:t> pro XX </a:t>
            </a:r>
            <a:r>
              <a:rPr lang="it-IT" b="1" dirty="0" err="1"/>
              <a:t>suis</a:t>
            </a:r>
            <a:r>
              <a:rPr lang="it-IT" b="1" dirty="0"/>
              <a:t> </a:t>
            </a:r>
            <a:r>
              <a:rPr lang="it-IT" b="1" dirty="0" err="1"/>
              <a:t>bestiis</a:t>
            </a:r>
            <a:r>
              <a:rPr lang="it-IT" b="1" dirty="0"/>
              <a:t> </a:t>
            </a:r>
            <a:r>
              <a:rPr lang="it-IT" b="1" dirty="0" err="1"/>
              <a:t>cum</a:t>
            </a:r>
            <a:r>
              <a:rPr lang="it-IT" b="1" dirty="0"/>
              <a:t> pastore et pro uno equo </a:t>
            </a:r>
            <a:r>
              <a:rPr lang="it-IT" b="1" dirty="0" err="1"/>
              <a:t>inventus</a:t>
            </a:r>
            <a:r>
              <a:rPr lang="it-IT" b="1" dirty="0"/>
              <a:t> dare </a:t>
            </a:r>
            <a:r>
              <a:rPr lang="it-IT" b="1" dirty="0" err="1"/>
              <a:t>dampnum</a:t>
            </a:r>
            <a:r>
              <a:rPr lang="it-IT" b="1" dirty="0"/>
              <a:t> per </a:t>
            </a:r>
            <a:r>
              <a:rPr lang="it-IT" b="1" dirty="0" err="1"/>
              <a:t>vineas</a:t>
            </a:r>
            <a:r>
              <a:rPr lang="it-IT" b="1" dirty="0"/>
              <a:t> </a:t>
            </a:r>
            <a:r>
              <a:rPr lang="it-IT" b="1" dirty="0" err="1"/>
              <a:t>dicte</a:t>
            </a:r>
            <a:r>
              <a:rPr lang="it-IT" b="1" dirty="0"/>
              <a:t> contrate ad </a:t>
            </a:r>
            <a:r>
              <a:rPr lang="it-IT" b="1" dirty="0" err="1"/>
              <a:t>ordinem</a:t>
            </a:r>
            <a:r>
              <a:rPr lang="it-IT" b="1" dirty="0"/>
              <a:t> die </a:t>
            </a:r>
            <a:r>
              <a:rPr lang="it-IT" b="1" dirty="0" err="1"/>
              <a:t>predicta</a:t>
            </a:r>
            <a:r>
              <a:rPr lang="it-IT" b="1" dirty="0"/>
              <a:t>,</a:t>
            </a:r>
          </a:p>
          <a:p>
            <a:pPr algn="just"/>
            <a:r>
              <a:rPr lang="it-IT" b="1" dirty="0"/>
              <a:t>Item die XV </a:t>
            </a:r>
            <a:r>
              <a:rPr lang="it-IT" b="1" dirty="0" err="1"/>
              <a:t>mensis</a:t>
            </a:r>
            <a:r>
              <a:rPr lang="it-IT" b="1" dirty="0"/>
              <a:t> </a:t>
            </a:r>
            <a:r>
              <a:rPr lang="it-IT" b="1" dirty="0" err="1"/>
              <a:t>octubris</a:t>
            </a:r>
            <a:r>
              <a:rPr lang="it-IT" b="1" dirty="0"/>
              <a:t> </a:t>
            </a:r>
            <a:r>
              <a:rPr lang="it-IT" b="1" dirty="0" err="1"/>
              <a:t>Nicolaus</a:t>
            </a:r>
            <a:r>
              <a:rPr lang="it-IT" b="1" dirty="0"/>
              <a:t> </a:t>
            </a:r>
            <a:r>
              <a:rPr lang="it-IT" b="1" dirty="0" err="1"/>
              <a:t>becarius</a:t>
            </a:r>
            <a:r>
              <a:rPr lang="it-IT" b="1" dirty="0"/>
              <a:t> se </a:t>
            </a:r>
            <a:r>
              <a:rPr lang="it-IT" b="1" dirty="0" err="1"/>
              <a:t>excusando</a:t>
            </a:r>
            <a:r>
              <a:rPr lang="it-IT" b="1" dirty="0"/>
              <a:t> dixit </a:t>
            </a:r>
            <a:r>
              <a:rPr lang="it-IT" b="1" dirty="0" err="1"/>
              <a:t>quod</a:t>
            </a:r>
            <a:r>
              <a:rPr lang="it-IT" b="1" dirty="0"/>
              <a:t> non </a:t>
            </a:r>
            <a:r>
              <a:rPr lang="it-IT" b="1" dirty="0" err="1"/>
              <a:t>potit</a:t>
            </a:r>
            <a:r>
              <a:rPr lang="it-IT" b="1" dirty="0"/>
              <a:t> de iure </a:t>
            </a:r>
            <a:r>
              <a:rPr lang="it-IT" b="1" dirty="0" err="1"/>
              <a:t>acusare</a:t>
            </a:r>
            <a:r>
              <a:rPr lang="it-IT" b="1" dirty="0"/>
              <a:t> </a:t>
            </a:r>
            <a:r>
              <a:rPr lang="it-IT" b="1" dirty="0" err="1"/>
              <a:t>cum</a:t>
            </a:r>
            <a:r>
              <a:rPr lang="it-IT" b="1" dirty="0"/>
              <a:t> non </a:t>
            </a:r>
            <a:r>
              <a:rPr lang="it-IT" b="1" dirty="0" err="1"/>
              <a:t>erat</a:t>
            </a:r>
            <a:r>
              <a:rPr lang="it-IT" b="1" dirty="0"/>
              <a:t> de suo officio ea die </a:t>
            </a:r>
            <a:r>
              <a:rPr lang="it-IT" b="1" dirty="0" err="1"/>
              <a:t>sed</a:t>
            </a:r>
            <a:r>
              <a:rPr lang="it-IT" b="1" dirty="0"/>
              <a:t> </a:t>
            </a:r>
            <a:r>
              <a:rPr lang="it-IT" b="1" dirty="0" err="1"/>
              <a:t>erat</a:t>
            </a:r>
            <a:r>
              <a:rPr lang="it-IT" b="1" dirty="0"/>
              <a:t> de officio </a:t>
            </a:r>
            <a:r>
              <a:rPr lang="it-IT" b="1" dirty="0" err="1"/>
              <a:t>saltarii</a:t>
            </a:r>
            <a:r>
              <a:rPr lang="it-IT" b="1" dirty="0"/>
              <a:t> tantum et </a:t>
            </a:r>
            <a:r>
              <a:rPr lang="it-IT" b="1" dirty="0" err="1"/>
              <a:t>tamen</a:t>
            </a:r>
            <a:r>
              <a:rPr lang="it-IT" b="1" dirty="0"/>
              <a:t> est </a:t>
            </a:r>
            <a:r>
              <a:rPr lang="it-IT" b="1" dirty="0" err="1"/>
              <a:t>subditus</a:t>
            </a:r>
            <a:r>
              <a:rPr lang="it-IT" b="1" dirty="0"/>
              <a:t> et ex forma </a:t>
            </a:r>
            <a:r>
              <a:rPr lang="it-IT" b="1" dirty="0" err="1"/>
              <a:t>statutorum</a:t>
            </a:r>
            <a:r>
              <a:rPr lang="it-IT" b="1" dirty="0"/>
              <a:t> non </a:t>
            </a:r>
            <a:r>
              <a:rPr lang="it-IT" b="1" dirty="0" err="1"/>
              <a:t>potuit</a:t>
            </a:r>
            <a:r>
              <a:rPr lang="it-IT" b="1" dirty="0"/>
              <a:t> </a:t>
            </a:r>
            <a:r>
              <a:rPr lang="it-IT" b="1" dirty="0" err="1"/>
              <a:t>acusari</a:t>
            </a:r>
            <a:r>
              <a:rPr lang="it-IT" b="1" dirty="0"/>
              <a:t> cui dominus </a:t>
            </a:r>
            <a:r>
              <a:rPr lang="it-IT" b="1" dirty="0" err="1"/>
              <a:t>vicarius</a:t>
            </a:r>
            <a:r>
              <a:rPr lang="it-IT" b="1" dirty="0"/>
              <a:t> </a:t>
            </a:r>
            <a:r>
              <a:rPr lang="it-IT" b="1" dirty="0" err="1"/>
              <a:t>statuit</a:t>
            </a:r>
            <a:r>
              <a:rPr lang="it-IT" b="1" dirty="0"/>
              <a:t> </a:t>
            </a:r>
            <a:r>
              <a:rPr lang="it-IT" b="1" dirty="0" err="1"/>
              <a:t>terminum</a:t>
            </a:r>
            <a:r>
              <a:rPr lang="it-IT" b="1" dirty="0"/>
              <a:t> </a:t>
            </a:r>
            <a:r>
              <a:rPr lang="it-IT" b="1" dirty="0" err="1"/>
              <a:t>quinque</a:t>
            </a:r>
            <a:r>
              <a:rPr lang="it-IT" b="1" dirty="0"/>
              <a:t> </a:t>
            </a:r>
            <a:r>
              <a:rPr lang="it-IT" b="1" dirty="0" err="1"/>
              <a:t>dierum</a:t>
            </a:r>
            <a:r>
              <a:rPr lang="it-IT" b="1" dirty="0"/>
              <a:t> ad </a:t>
            </a:r>
            <a:r>
              <a:rPr lang="it-IT" b="1" dirty="0" err="1"/>
              <a:t>eius</a:t>
            </a:r>
            <a:r>
              <a:rPr lang="it-IT" b="1" dirty="0"/>
              <a:t> </a:t>
            </a:r>
            <a:r>
              <a:rPr lang="it-IT" b="1" dirty="0" err="1"/>
              <a:t>defensionem</a:t>
            </a:r>
            <a:r>
              <a:rPr lang="it-IT" b="1" dirty="0"/>
              <a:t> et etc.</a:t>
            </a:r>
          </a:p>
        </p:txBody>
      </p:sp>
    </p:spTree>
    <p:extLst>
      <p:ext uri="{BB962C8B-B14F-4D97-AF65-F5344CB8AC3E}">
        <p14:creationId xmlns:p14="http://schemas.microsoft.com/office/powerpoint/2010/main" val="1740074293"/>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63047" y="162838"/>
            <a:ext cx="8880953" cy="646331"/>
          </a:xfrm>
          <a:prstGeom prst="rect">
            <a:avLst/>
          </a:prstGeom>
        </p:spPr>
        <p:txBody>
          <a:bodyPr wrap="square">
            <a:spAutoFit/>
          </a:bodyPr>
          <a:lstStyle/>
          <a:p>
            <a:endParaRPr lang="it-IT" dirty="0"/>
          </a:p>
          <a:p>
            <a:endParaRPr lang="it-IT" dirty="0"/>
          </a:p>
        </p:txBody>
      </p:sp>
      <p:sp>
        <p:nvSpPr>
          <p:cNvPr id="3" name="Rettangolo 2"/>
          <p:cNvSpPr/>
          <p:nvPr/>
        </p:nvSpPr>
        <p:spPr>
          <a:xfrm>
            <a:off x="551145" y="486003"/>
            <a:ext cx="9281787" cy="5078313"/>
          </a:xfrm>
          <a:prstGeom prst="rect">
            <a:avLst/>
          </a:prstGeom>
        </p:spPr>
        <p:txBody>
          <a:bodyPr wrap="square">
            <a:spAutoFit/>
          </a:bodyPr>
          <a:lstStyle/>
          <a:p>
            <a:pPr algn="just"/>
            <a:r>
              <a:rPr lang="it-IT" b="1" dirty="0"/>
              <a:t>II </a:t>
            </a:r>
            <a:r>
              <a:rPr lang="it-IT" b="1" dirty="0" err="1"/>
              <a:t>grossos</a:t>
            </a:r>
            <a:r>
              <a:rPr lang="it-IT" b="1" dirty="0"/>
              <a:t> Item Ser </a:t>
            </a:r>
            <a:r>
              <a:rPr lang="it-IT" b="1" dirty="0" err="1"/>
              <a:t>Iusto</a:t>
            </a:r>
            <a:r>
              <a:rPr lang="it-IT" b="1" dirty="0"/>
              <a:t> de </a:t>
            </a:r>
            <a:r>
              <a:rPr lang="it-IT" b="1" dirty="0" err="1"/>
              <a:t>Therino</a:t>
            </a:r>
            <a:r>
              <a:rPr lang="it-IT" b="1" dirty="0"/>
              <a:t> non se </a:t>
            </a:r>
            <a:r>
              <a:rPr lang="it-IT" b="1" dirty="0" err="1"/>
              <a:t>presentavit</a:t>
            </a:r>
            <a:r>
              <a:rPr lang="it-IT" b="1" dirty="0"/>
              <a:t> hora debita ad </a:t>
            </a:r>
            <a:r>
              <a:rPr lang="it-IT" b="1" dirty="0" err="1"/>
              <a:t>eius</a:t>
            </a:r>
            <a:r>
              <a:rPr lang="it-IT" b="1" dirty="0"/>
              <a:t> </a:t>
            </a:r>
            <a:r>
              <a:rPr lang="it-IT" b="1" dirty="0" err="1"/>
              <a:t>supravandam</a:t>
            </a:r>
            <a:r>
              <a:rPr lang="it-IT" b="1" dirty="0"/>
              <a:t> de </a:t>
            </a:r>
            <a:r>
              <a:rPr lang="it-IT" b="1" dirty="0" err="1"/>
              <a:t>primase</a:t>
            </a:r>
            <a:r>
              <a:rPr lang="it-IT" b="1" dirty="0"/>
              <a:t> die </a:t>
            </a:r>
            <a:r>
              <a:rPr lang="it-IT" b="1" dirty="0" err="1"/>
              <a:t>octavo</a:t>
            </a:r>
            <a:r>
              <a:rPr lang="it-IT" b="1" dirty="0"/>
              <a:t> </a:t>
            </a:r>
            <a:r>
              <a:rPr lang="it-IT" b="1" dirty="0" err="1"/>
              <a:t>mensis</a:t>
            </a:r>
            <a:r>
              <a:rPr lang="it-IT" b="1" dirty="0"/>
              <a:t> </a:t>
            </a:r>
            <a:r>
              <a:rPr lang="it-IT" b="1" dirty="0" err="1"/>
              <a:t>octubris</a:t>
            </a:r>
            <a:r>
              <a:rPr lang="it-IT" b="1" dirty="0"/>
              <a:t> </a:t>
            </a:r>
            <a:r>
              <a:rPr lang="it-IT" b="1" dirty="0" err="1"/>
              <a:t>nec</a:t>
            </a:r>
            <a:r>
              <a:rPr lang="it-IT" b="1" dirty="0"/>
              <a:t> </a:t>
            </a:r>
            <a:r>
              <a:rPr lang="it-IT" b="1" dirty="0" err="1"/>
              <a:t>aliquis</a:t>
            </a:r>
            <a:r>
              <a:rPr lang="it-IT" b="1" dirty="0"/>
              <a:t> pro </a:t>
            </a:r>
            <a:r>
              <a:rPr lang="it-IT" b="1" dirty="0" err="1"/>
              <a:t>eo</a:t>
            </a:r>
            <a:r>
              <a:rPr lang="it-IT" b="1" dirty="0"/>
              <a:t>      </a:t>
            </a:r>
          </a:p>
          <a:p>
            <a:pPr algn="just"/>
            <a:r>
              <a:rPr lang="it-IT" b="1" dirty="0" err="1"/>
              <a:t>Mensis</a:t>
            </a:r>
            <a:r>
              <a:rPr lang="it-IT" b="1" dirty="0"/>
              <a:t> </a:t>
            </a:r>
            <a:r>
              <a:rPr lang="it-IT" b="1" dirty="0" err="1"/>
              <a:t>octubris</a:t>
            </a:r>
            <a:endParaRPr lang="it-IT" b="1" dirty="0"/>
          </a:p>
          <a:p>
            <a:pPr algn="just"/>
            <a:r>
              <a:rPr lang="it-IT" b="1" dirty="0"/>
              <a:t>[</a:t>
            </a:r>
            <a:r>
              <a:rPr lang="it-IT" b="1" dirty="0" err="1"/>
              <a:t>Alxibeta</a:t>
            </a:r>
            <a:r>
              <a:rPr lang="it-IT" b="1" dirty="0"/>
              <a:t>] </a:t>
            </a:r>
            <a:r>
              <a:rPr lang="it-IT" b="1" dirty="0" err="1"/>
              <a:t>Feragù</a:t>
            </a:r>
            <a:r>
              <a:rPr lang="it-IT" b="1" dirty="0"/>
              <a:t> </a:t>
            </a:r>
            <a:r>
              <a:rPr lang="it-IT" b="1" dirty="0" err="1"/>
              <a:t>acusata</a:t>
            </a:r>
            <a:r>
              <a:rPr lang="it-IT" b="1" dirty="0"/>
              <a:t> per </a:t>
            </a:r>
            <a:r>
              <a:rPr lang="it-IT" b="1" dirty="0" err="1" smtClean="0"/>
              <a:t>predictos</a:t>
            </a:r>
            <a:r>
              <a:rPr lang="it-IT" b="1" dirty="0" smtClean="0"/>
              <a:t> </a:t>
            </a:r>
            <a:r>
              <a:rPr lang="it-IT" b="1" dirty="0" err="1" smtClean="0"/>
              <a:t>custodes</a:t>
            </a:r>
            <a:r>
              <a:rPr lang="it-IT" b="1" dirty="0" smtClean="0"/>
              <a:t> </a:t>
            </a:r>
            <a:r>
              <a:rPr lang="it-IT" b="1" dirty="0"/>
              <a:t>esse inventa </a:t>
            </a:r>
            <a:r>
              <a:rPr lang="it-IT" b="1" dirty="0" err="1"/>
              <a:t>caligendo</a:t>
            </a:r>
            <a:r>
              <a:rPr lang="it-IT" b="1" dirty="0"/>
              <a:t> [</a:t>
            </a:r>
            <a:r>
              <a:rPr lang="it-IT" b="1" dirty="0" err="1"/>
              <a:t>olivas</a:t>
            </a:r>
            <a:r>
              <a:rPr lang="it-IT" b="1" dirty="0"/>
              <a:t>] et frangendo </a:t>
            </a:r>
            <a:r>
              <a:rPr lang="it-IT" b="1" dirty="0" err="1"/>
              <a:t>vites</a:t>
            </a:r>
            <a:r>
              <a:rPr lang="it-IT" b="1" dirty="0"/>
              <a:t> ad </a:t>
            </a:r>
            <a:r>
              <a:rPr lang="it-IT" b="1" dirty="0" err="1"/>
              <a:t>ordinem</a:t>
            </a:r>
            <a:r>
              <a:rPr lang="it-IT" b="1" dirty="0"/>
              <a:t> in contrata Carbonare, die </a:t>
            </a:r>
            <a:r>
              <a:rPr lang="it-IT" b="1" dirty="0" err="1"/>
              <a:t>septimo</a:t>
            </a:r>
            <a:r>
              <a:rPr lang="it-IT" b="1" dirty="0"/>
              <a:t>. </a:t>
            </a:r>
          </a:p>
          <a:p>
            <a:pPr algn="just"/>
            <a:r>
              <a:rPr lang="it-IT" b="1" dirty="0"/>
              <a:t>[Item] die XV </a:t>
            </a:r>
            <a:r>
              <a:rPr lang="it-IT" b="1" dirty="0" err="1"/>
              <a:t>mensis</a:t>
            </a:r>
            <a:r>
              <a:rPr lang="it-IT" b="1" dirty="0"/>
              <a:t> </a:t>
            </a:r>
            <a:r>
              <a:rPr lang="it-IT" b="1" dirty="0" err="1"/>
              <a:t>octubris</a:t>
            </a:r>
            <a:r>
              <a:rPr lang="it-IT" b="1" dirty="0"/>
              <a:t> </a:t>
            </a:r>
            <a:r>
              <a:rPr lang="it-IT" b="1" dirty="0" err="1"/>
              <a:t>Alxibeta</a:t>
            </a:r>
            <a:r>
              <a:rPr lang="it-IT" b="1" dirty="0"/>
              <a:t> mater </a:t>
            </a:r>
            <a:r>
              <a:rPr lang="it-IT" b="1" dirty="0" err="1"/>
              <a:t>dicti</a:t>
            </a:r>
            <a:r>
              <a:rPr lang="it-IT" b="1" dirty="0"/>
              <a:t> </a:t>
            </a:r>
            <a:r>
              <a:rPr lang="it-IT" b="1" dirty="0" err="1"/>
              <a:t>Faragù</a:t>
            </a:r>
            <a:r>
              <a:rPr lang="it-IT" b="1" dirty="0"/>
              <a:t> se </a:t>
            </a:r>
            <a:r>
              <a:rPr lang="it-IT" b="1" dirty="0" err="1"/>
              <a:t>excusando</a:t>
            </a:r>
            <a:r>
              <a:rPr lang="it-IT" b="1" dirty="0"/>
              <a:t> dixit </a:t>
            </a:r>
            <a:r>
              <a:rPr lang="it-IT" b="1" dirty="0" err="1"/>
              <a:t>quod</a:t>
            </a:r>
            <a:r>
              <a:rPr lang="it-IT" b="1" dirty="0"/>
              <a:t> </a:t>
            </a:r>
            <a:r>
              <a:rPr lang="it-IT" b="1" dirty="0" err="1"/>
              <a:t>ivit</a:t>
            </a:r>
            <a:r>
              <a:rPr lang="it-IT" b="1" dirty="0"/>
              <a:t> ad </a:t>
            </a:r>
            <a:r>
              <a:rPr lang="it-IT" b="1" dirty="0" err="1"/>
              <a:t>vineam</a:t>
            </a:r>
            <a:r>
              <a:rPr lang="it-IT" b="1" dirty="0"/>
              <a:t> </a:t>
            </a:r>
            <a:r>
              <a:rPr lang="it-IT" b="1" dirty="0" err="1"/>
              <a:t>domine</a:t>
            </a:r>
            <a:r>
              <a:rPr lang="it-IT" b="1" dirty="0"/>
              <a:t> Marie in Carbonare ad  caligando </a:t>
            </a:r>
            <a:r>
              <a:rPr lang="it-IT" b="1" dirty="0" err="1"/>
              <a:t>olivas</a:t>
            </a:r>
            <a:r>
              <a:rPr lang="it-IT" b="1" dirty="0"/>
              <a:t> de </a:t>
            </a:r>
            <a:r>
              <a:rPr lang="it-IT" b="1" dirty="0" err="1"/>
              <a:t>eius</a:t>
            </a:r>
            <a:r>
              <a:rPr lang="it-IT" b="1" dirty="0"/>
              <a:t> mandato et non </a:t>
            </a:r>
            <a:r>
              <a:rPr lang="it-IT" b="1" dirty="0" err="1"/>
              <a:t>collegit</a:t>
            </a:r>
            <a:r>
              <a:rPr lang="it-IT" b="1" dirty="0"/>
              <a:t> </a:t>
            </a:r>
            <a:r>
              <a:rPr lang="it-IT" b="1" dirty="0" err="1"/>
              <a:t>castaneas</a:t>
            </a:r>
            <a:r>
              <a:rPr lang="it-IT" b="1" dirty="0"/>
              <a:t> </a:t>
            </a:r>
            <a:r>
              <a:rPr lang="it-IT" b="1" dirty="0" err="1"/>
              <a:t>neque</a:t>
            </a:r>
            <a:r>
              <a:rPr lang="it-IT" b="1" dirty="0"/>
              <a:t> </a:t>
            </a:r>
            <a:r>
              <a:rPr lang="it-IT" b="1" dirty="0" err="1"/>
              <a:t>fregit</a:t>
            </a:r>
            <a:r>
              <a:rPr lang="it-IT" b="1" dirty="0"/>
              <a:t> vi </a:t>
            </a:r>
            <a:r>
              <a:rPr lang="it-IT" b="1" dirty="0" err="1"/>
              <a:t>tesaliquas</a:t>
            </a:r>
            <a:r>
              <a:rPr lang="it-IT" b="1" dirty="0"/>
              <a:t> et non </a:t>
            </a:r>
            <a:r>
              <a:rPr lang="it-IT" b="1" dirty="0" err="1"/>
              <a:t>erat</a:t>
            </a:r>
            <a:r>
              <a:rPr lang="it-IT" b="1" dirty="0"/>
              <a:t> de </a:t>
            </a:r>
            <a:r>
              <a:rPr lang="it-IT" b="1" dirty="0" err="1"/>
              <a:t>eius</a:t>
            </a:r>
            <a:r>
              <a:rPr lang="it-IT" b="1" dirty="0"/>
              <a:t> officio </a:t>
            </a:r>
            <a:r>
              <a:rPr lang="it-IT" b="1" dirty="0" err="1"/>
              <a:t>illa</a:t>
            </a:r>
            <a:r>
              <a:rPr lang="it-IT" b="1" dirty="0"/>
              <a:t> die </a:t>
            </a:r>
            <a:r>
              <a:rPr lang="it-IT" b="1" dirty="0" err="1"/>
              <a:t>tamen</a:t>
            </a:r>
            <a:r>
              <a:rPr lang="it-IT" b="1" dirty="0"/>
              <a:t> </a:t>
            </a:r>
            <a:r>
              <a:rPr lang="it-IT" b="1" dirty="0" err="1"/>
              <a:t>erat</a:t>
            </a:r>
            <a:r>
              <a:rPr lang="it-IT" b="1" dirty="0"/>
              <a:t> de officio </a:t>
            </a:r>
            <a:r>
              <a:rPr lang="it-IT" b="1" dirty="0" err="1"/>
              <a:t>saltarii</a:t>
            </a:r>
            <a:r>
              <a:rPr lang="it-IT" b="1" dirty="0"/>
              <a:t> </a:t>
            </a:r>
            <a:r>
              <a:rPr lang="it-IT" b="1" dirty="0" err="1"/>
              <a:t>Communis</a:t>
            </a:r>
            <a:r>
              <a:rPr lang="it-IT" b="1" dirty="0"/>
              <a:t> et est </a:t>
            </a:r>
            <a:r>
              <a:rPr lang="it-IT" b="1" dirty="0" err="1"/>
              <a:t>ille</a:t>
            </a:r>
            <a:r>
              <a:rPr lang="it-IT" b="1" dirty="0"/>
              <a:t> </a:t>
            </a:r>
            <a:r>
              <a:rPr lang="it-IT" b="1" dirty="0" err="1"/>
              <a:t>Iacob</a:t>
            </a:r>
            <a:r>
              <a:rPr lang="it-IT" b="1" dirty="0"/>
              <a:t> </a:t>
            </a:r>
            <a:r>
              <a:rPr lang="it-IT" b="1" dirty="0" err="1"/>
              <a:t>custos</a:t>
            </a:r>
            <a:r>
              <a:rPr lang="it-IT" b="1" dirty="0"/>
              <a:t> </a:t>
            </a:r>
            <a:r>
              <a:rPr lang="it-IT" b="1" dirty="0" err="1"/>
              <a:t>subditus</a:t>
            </a:r>
            <a:r>
              <a:rPr lang="it-IT" b="1" dirty="0"/>
              <a:t> cui dominus </a:t>
            </a:r>
            <a:r>
              <a:rPr lang="it-IT" b="1" dirty="0" err="1"/>
              <a:t>vicarius</a:t>
            </a:r>
            <a:r>
              <a:rPr lang="it-IT" b="1" dirty="0"/>
              <a:t> </a:t>
            </a:r>
            <a:r>
              <a:rPr lang="it-IT" b="1" dirty="0" err="1"/>
              <a:t>statuit</a:t>
            </a:r>
            <a:r>
              <a:rPr lang="it-IT" b="1" dirty="0"/>
              <a:t> </a:t>
            </a:r>
            <a:r>
              <a:rPr lang="it-IT" b="1" dirty="0" err="1"/>
              <a:t>terminum</a:t>
            </a:r>
            <a:r>
              <a:rPr lang="it-IT" b="1" dirty="0"/>
              <a:t> </a:t>
            </a:r>
            <a:r>
              <a:rPr lang="it-IT" b="1" dirty="0" err="1"/>
              <a:t>quinque</a:t>
            </a:r>
            <a:r>
              <a:rPr lang="it-IT" b="1" dirty="0"/>
              <a:t> </a:t>
            </a:r>
            <a:r>
              <a:rPr lang="it-IT" b="1" dirty="0" err="1"/>
              <a:t>dierum</a:t>
            </a:r>
            <a:r>
              <a:rPr lang="it-IT" b="1" dirty="0"/>
              <a:t> ad </a:t>
            </a:r>
            <a:r>
              <a:rPr lang="it-IT" b="1" dirty="0" err="1"/>
              <a:t>eius</a:t>
            </a:r>
            <a:r>
              <a:rPr lang="it-IT" b="1" dirty="0"/>
              <a:t> </a:t>
            </a:r>
            <a:r>
              <a:rPr lang="it-IT" b="1" dirty="0" err="1"/>
              <a:t>defensionem</a:t>
            </a:r>
            <a:r>
              <a:rPr lang="it-IT" b="1" dirty="0"/>
              <a:t>.</a:t>
            </a:r>
          </a:p>
          <a:p>
            <a:pPr algn="just"/>
            <a:r>
              <a:rPr lang="it-IT" b="1" dirty="0"/>
              <a:t> </a:t>
            </a:r>
            <a:r>
              <a:rPr lang="en-GB" b="1" dirty="0"/>
              <a:t>Item </a:t>
            </a:r>
            <a:r>
              <a:rPr lang="en-GB" b="1" dirty="0" err="1"/>
              <a:t>Bridon</a:t>
            </a:r>
            <a:r>
              <a:rPr lang="en-GB" b="1" dirty="0"/>
              <a:t> </a:t>
            </a:r>
            <a:r>
              <a:rPr lang="en-GB" b="1" dirty="0" err="1"/>
              <a:t>eius</a:t>
            </a:r>
            <a:r>
              <a:rPr lang="en-GB" b="1" dirty="0"/>
              <a:t> </a:t>
            </a:r>
            <a:r>
              <a:rPr lang="en-GB" b="1" dirty="0" err="1"/>
              <a:t>filius</a:t>
            </a:r>
            <a:r>
              <a:rPr lang="en-GB" b="1" dirty="0"/>
              <a:t> in </a:t>
            </a:r>
            <a:r>
              <a:rPr lang="en-GB" b="1" dirty="0" err="1"/>
              <a:t>solidum</a:t>
            </a:r>
            <a:r>
              <a:rPr lang="en-GB" b="1" dirty="0"/>
              <a:t> </a:t>
            </a:r>
            <a:r>
              <a:rPr lang="en-GB" b="1" dirty="0" err="1"/>
              <a:t>fecit</a:t>
            </a:r>
            <a:r>
              <a:rPr lang="en-GB" b="1" dirty="0"/>
              <a:t> </a:t>
            </a:r>
            <a:r>
              <a:rPr lang="en-GB" b="1" dirty="0" err="1"/>
              <a:t>securitate</a:t>
            </a:r>
            <a:r>
              <a:rPr lang="en-GB" b="1" dirty="0"/>
              <a:t> pro </a:t>
            </a:r>
            <a:r>
              <a:rPr lang="en-GB" b="1" dirty="0" err="1"/>
              <a:t>ea</a:t>
            </a:r>
            <a:endParaRPr lang="it-IT" b="1" dirty="0"/>
          </a:p>
          <a:p>
            <a:pPr algn="just"/>
            <a:r>
              <a:rPr lang="en-GB" b="1" dirty="0"/>
              <a:t>Marche </a:t>
            </a:r>
            <a:r>
              <a:rPr lang="en-GB" b="1" dirty="0" err="1"/>
              <a:t>frisacensi</a:t>
            </a:r>
            <a:r>
              <a:rPr lang="en-GB" b="1" dirty="0"/>
              <a:t> </a:t>
            </a:r>
            <a:r>
              <a:rPr lang="en-GB" b="1" dirty="0" smtClean="0"/>
              <a:t>XXVIII</a:t>
            </a:r>
          </a:p>
          <a:p>
            <a:pPr algn="just"/>
            <a:r>
              <a:rPr lang="en-GB" b="1" dirty="0"/>
              <a:t>Item </a:t>
            </a:r>
            <a:r>
              <a:rPr lang="en-GB" b="1" dirty="0" err="1"/>
              <a:t>Leonardus</a:t>
            </a:r>
            <a:r>
              <a:rPr lang="en-GB" b="1" dirty="0"/>
              <a:t> </a:t>
            </a:r>
            <a:r>
              <a:rPr lang="en-GB" b="1" dirty="0" err="1"/>
              <a:t>becarius</a:t>
            </a:r>
            <a:r>
              <a:rPr lang="en-GB" b="1" dirty="0"/>
              <a:t> ad </a:t>
            </a:r>
            <a:r>
              <a:rPr lang="en-GB" b="1" dirty="0" err="1"/>
              <a:t>presenciam</a:t>
            </a:r>
            <a:r>
              <a:rPr lang="en-GB" b="1" dirty="0"/>
              <a:t> </a:t>
            </a:r>
            <a:r>
              <a:rPr lang="en-GB" b="1" dirty="0" err="1"/>
              <a:t>dicti</a:t>
            </a:r>
            <a:r>
              <a:rPr lang="en-GB" b="1" dirty="0"/>
              <a:t> </a:t>
            </a:r>
            <a:r>
              <a:rPr lang="en-GB" b="1" dirty="0" err="1"/>
              <a:t>domini</a:t>
            </a:r>
            <a:r>
              <a:rPr lang="en-GB" b="1" dirty="0"/>
              <a:t> </a:t>
            </a:r>
            <a:r>
              <a:rPr lang="en-GB" b="1" dirty="0" err="1"/>
              <a:t>potestatis</a:t>
            </a:r>
            <a:r>
              <a:rPr lang="en-GB" b="1" dirty="0"/>
              <a:t> </a:t>
            </a:r>
            <a:r>
              <a:rPr lang="en-GB" b="1" dirty="0" err="1"/>
              <a:t>accusatus</a:t>
            </a:r>
            <a:r>
              <a:rPr lang="en-GB" b="1" dirty="0"/>
              <a:t> per </a:t>
            </a:r>
            <a:r>
              <a:rPr lang="en-GB" b="1" dirty="0" err="1"/>
              <a:t>custodes</a:t>
            </a:r>
            <a:r>
              <a:rPr lang="en-GB" b="1" dirty="0"/>
              <a:t> </a:t>
            </a:r>
            <a:r>
              <a:rPr lang="en-GB" b="1" dirty="0" err="1" smtClean="0"/>
              <a:t>silvarum</a:t>
            </a:r>
            <a:r>
              <a:rPr lang="en-GB" b="1" dirty="0" smtClean="0"/>
              <a:t> pro </a:t>
            </a:r>
            <a:r>
              <a:rPr lang="en-GB" b="1" dirty="0" err="1"/>
              <a:t>bestiis</a:t>
            </a:r>
            <a:r>
              <a:rPr lang="en-GB" b="1" dirty="0"/>
              <a:t> </a:t>
            </a:r>
            <a:r>
              <a:rPr lang="en-GB" b="1" dirty="0" err="1"/>
              <a:t>suis</a:t>
            </a:r>
            <a:r>
              <a:rPr lang="en-GB" b="1" dirty="0"/>
              <a:t> </a:t>
            </a:r>
            <a:r>
              <a:rPr lang="en-GB" b="1" dirty="0" err="1"/>
              <a:t>minutis</a:t>
            </a:r>
            <a:r>
              <a:rPr lang="en-GB" b="1" dirty="0"/>
              <a:t> XX cum </a:t>
            </a:r>
            <a:r>
              <a:rPr lang="en-GB" b="1" dirty="0" err="1"/>
              <a:t>pastore</a:t>
            </a:r>
            <a:r>
              <a:rPr lang="en-GB" b="1" dirty="0"/>
              <a:t> </a:t>
            </a:r>
            <a:r>
              <a:rPr lang="en-GB" b="1" dirty="0" err="1"/>
              <a:t>inventus</a:t>
            </a:r>
            <a:r>
              <a:rPr lang="en-GB" b="1" dirty="0"/>
              <a:t> dare </a:t>
            </a:r>
            <a:r>
              <a:rPr lang="en-GB" b="1" dirty="0" err="1"/>
              <a:t>dampnum</a:t>
            </a:r>
            <a:r>
              <a:rPr lang="en-GB" b="1" dirty="0"/>
              <a:t> ad </a:t>
            </a:r>
            <a:r>
              <a:rPr lang="en-GB" b="1" dirty="0" err="1"/>
              <a:t>ordinem</a:t>
            </a:r>
            <a:r>
              <a:rPr lang="en-GB" b="1" dirty="0"/>
              <a:t> per </a:t>
            </a:r>
            <a:r>
              <a:rPr lang="en-GB" b="1" dirty="0" err="1"/>
              <a:t>vineas</a:t>
            </a:r>
            <a:r>
              <a:rPr lang="en-GB" b="1" dirty="0"/>
              <a:t> </a:t>
            </a:r>
            <a:r>
              <a:rPr lang="en-GB" b="1" dirty="0" err="1"/>
              <a:t>contrate</a:t>
            </a:r>
            <a:r>
              <a:rPr lang="en-GB" b="1" dirty="0"/>
              <a:t> </a:t>
            </a:r>
            <a:r>
              <a:rPr lang="en-GB" b="1" dirty="0" err="1"/>
              <a:t>Sexfontanarum</a:t>
            </a:r>
            <a:r>
              <a:rPr lang="en-GB" b="1" dirty="0"/>
              <a:t>  die </a:t>
            </a:r>
            <a:r>
              <a:rPr lang="en-GB" b="1" dirty="0" err="1"/>
              <a:t>septimo</a:t>
            </a:r>
            <a:r>
              <a:rPr lang="en-GB" b="1" dirty="0"/>
              <a:t> </a:t>
            </a:r>
            <a:r>
              <a:rPr lang="en-GB" b="1" dirty="0" err="1"/>
              <a:t>octubris</a:t>
            </a:r>
            <a:r>
              <a:rPr lang="en-GB" b="1" dirty="0"/>
              <a:t> in die Sancti </a:t>
            </a:r>
            <a:r>
              <a:rPr lang="en-GB" b="1" dirty="0" err="1"/>
              <a:t>Sercii</a:t>
            </a:r>
            <a:r>
              <a:rPr lang="en-GB" b="1" dirty="0"/>
              <a:t>.</a:t>
            </a:r>
            <a:endParaRPr lang="it-IT" b="1" dirty="0"/>
          </a:p>
          <a:p>
            <a:pPr algn="just"/>
            <a:endParaRPr lang="it-IT" b="1" dirty="0"/>
          </a:p>
          <a:p>
            <a:pPr algn="just"/>
            <a:endParaRPr lang="it-IT" dirty="0"/>
          </a:p>
        </p:txBody>
      </p:sp>
    </p:spTree>
    <p:extLst>
      <p:ext uri="{BB962C8B-B14F-4D97-AF65-F5344CB8AC3E}">
        <p14:creationId xmlns:p14="http://schemas.microsoft.com/office/powerpoint/2010/main" val="67650432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6718" y="335846"/>
            <a:ext cx="9043792" cy="4524315"/>
          </a:xfrm>
          <a:prstGeom prst="rect">
            <a:avLst/>
          </a:prstGeom>
        </p:spPr>
        <p:txBody>
          <a:bodyPr wrap="square">
            <a:spAutoFit/>
          </a:bodyPr>
          <a:lstStyle/>
          <a:p>
            <a:pPr algn="just"/>
            <a:r>
              <a:rPr lang="it-IT" b="1" dirty="0"/>
              <a:t>Die XV </a:t>
            </a:r>
            <a:r>
              <a:rPr lang="it-IT" b="1" dirty="0" err="1"/>
              <a:t>mensis</a:t>
            </a:r>
            <a:r>
              <a:rPr lang="it-IT" b="1" dirty="0"/>
              <a:t> </a:t>
            </a:r>
            <a:r>
              <a:rPr lang="it-IT" b="1" dirty="0" err="1"/>
              <a:t>octubris</a:t>
            </a:r>
            <a:r>
              <a:rPr lang="it-IT" b="1" dirty="0"/>
              <a:t> </a:t>
            </a:r>
            <a:r>
              <a:rPr lang="it-IT" b="1" dirty="0" err="1"/>
              <a:t>dictus</a:t>
            </a:r>
            <a:r>
              <a:rPr lang="it-IT" b="1" dirty="0"/>
              <a:t> </a:t>
            </a:r>
            <a:r>
              <a:rPr lang="it-IT" b="1" dirty="0" err="1"/>
              <a:t>Leonardus</a:t>
            </a:r>
            <a:r>
              <a:rPr lang="it-IT" b="1" dirty="0"/>
              <a:t> se </a:t>
            </a:r>
            <a:r>
              <a:rPr lang="it-IT" b="1" dirty="0" err="1"/>
              <a:t>excusando</a:t>
            </a:r>
            <a:r>
              <a:rPr lang="it-IT" b="1" dirty="0"/>
              <a:t> </a:t>
            </a:r>
            <a:r>
              <a:rPr lang="it-IT" b="1" dirty="0" err="1"/>
              <a:t>negat</a:t>
            </a:r>
            <a:r>
              <a:rPr lang="it-IT" b="1" dirty="0"/>
              <a:t> contenta in </a:t>
            </a:r>
            <a:r>
              <a:rPr lang="it-IT" b="1" dirty="0" err="1"/>
              <a:t>dicta</a:t>
            </a:r>
            <a:r>
              <a:rPr lang="it-IT" b="1" dirty="0"/>
              <a:t> </a:t>
            </a:r>
            <a:r>
              <a:rPr lang="it-IT" b="1" dirty="0" err="1"/>
              <a:t>acusa</a:t>
            </a:r>
            <a:r>
              <a:rPr lang="it-IT" b="1" dirty="0"/>
              <a:t> vera esse et non est de officio </a:t>
            </a:r>
            <a:r>
              <a:rPr lang="it-IT" b="1" dirty="0" err="1"/>
              <a:t>dicti</a:t>
            </a:r>
            <a:r>
              <a:rPr lang="it-IT" b="1" dirty="0"/>
              <a:t> </a:t>
            </a:r>
            <a:r>
              <a:rPr lang="it-IT" b="1" dirty="0" err="1"/>
              <a:t>custodis</a:t>
            </a:r>
            <a:r>
              <a:rPr lang="it-IT" b="1" dirty="0"/>
              <a:t> </a:t>
            </a:r>
            <a:r>
              <a:rPr lang="it-IT" b="1" dirty="0" err="1"/>
              <a:t>quia</a:t>
            </a:r>
            <a:r>
              <a:rPr lang="it-IT" b="1" dirty="0"/>
              <a:t> </a:t>
            </a:r>
            <a:r>
              <a:rPr lang="it-IT" b="1" dirty="0" err="1"/>
              <a:t>saltarii</a:t>
            </a:r>
            <a:r>
              <a:rPr lang="it-IT" b="1" dirty="0"/>
              <a:t> </a:t>
            </a:r>
            <a:r>
              <a:rPr lang="it-IT" b="1" dirty="0" err="1"/>
              <a:t>habent</a:t>
            </a:r>
            <a:r>
              <a:rPr lang="it-IT" b="1" dirty="0"/>
              <a:t> custodire ad </a:t>
            </a:r>
            <a:r>
              <a:rPr lang="it-IT" b="1" dirty="0" err="1"/>
              <a:t>hunc</a:t>
            </a:r>
            <a:r>
              <a:rPr lang="it-IT" b="1" dirty="0"/>
              <a:t> per </a:t>
            </a:r>
            <a:r>
              <a:rPr lang="it-IT" b="1" dirty="0" err="1"/>
              <a:t>illam</a:t>
            </a:r>
            <a:r>
              <a:rPr lang="it-IT" b="1" dirty="0"/>
              <a:t> diem [</a:t>
            </a:r>
            <a:r>
              <a:rPr lang="it-IT" b="1" dirty="0" err="1"/>
              <a:t>veneris</a:t>
            </a:r>
            <a:r>
              <a:rPr lang="it-IT" b="1" dirty="0"/>
              <a:t>] </a:t>
            </a:r>
            <a:r>
              <a:rPr lang="it-IT" b="1" dirty="0" err="1"/>
              <a:t>dictus</a:t>
            </a:r>
            <a:r>
              <a:rPr lang="it-IT" b="1" dirty="0"/>
              <a:t> </a:t>
            </a:r>
            <a:r>
              <a:rPr lang="it-IT" b="1" dirty="0" err="1"/>
              <a:t>Jacobus</a:t>
            </a:r>
            <a:r>
              <a:rPr lang="it-IT" b="1" dirty="0"/>
              <a:t> </a:t>
            </a:r>
            <a:r>
              <a:rPr lang="it-IT" b="1" dirty="0" err="1"/>
              <a:t>custos</a:t>
            </a:r>
            <a:r>
              <a:rPr lang="it-IT" b="1" dirty="0"/>
              <a:t> est </a:t>
            </a:r>
            <a:r>
              <a:rPr lang="it-IT" b="1" dirty="0" err="1"/>
              <a:t>subditus</a:t>
            </a:r>
            <a:r>
              <a:rPr lang="it-IT" b="1" dirty="0"/>
              <a:t> et ex forma </a:t>
            </a:r>
            <a:r>
              <a:rPr lang="it-IT" b="1" dirty="0" err="1"/>
              <a:t>Statutorum</a:t>
            </a:r>
            <a:r>
              <a:rPr lang="it-IT" b="1" dirty="0"/>
              <a:t> </a:t>
            </a:r>
            <a:r>
              <a:rPr lang="it-IT" b="1" dirty="0" err="1"/>
              <a:t>nullus</a:t>
            </a:r>
            <a:r>
              <a:rPr lang="it-IT" b="1" dirty="0"/>
              <a:t> </a:t>
            </a:r>
            <a:r>
              <a:rPr lang="it-IT" b="1" dirty="0" err="1"/>
              <a:t>subditus</a:t>
            </a:r>
            <a:r>
              <a:rPr lang="it-IT" b="1" dirty="0"/>
              <a:t> </a:t>
            </a:r>
            <a:r>
              <a:rPr lang="it-IT" b="1" dirty="0" err="1"/>
              <a:t>potest</a:t>
            </a:r>
            <a:r>
              <a:rPr lang="it-IT" b="1" dirty="0"/>
              <a:t> </a:t>
            </a:r>
            <a:r>
              <a:rPr lang="it-IT" b="1" dirty="0" err="1"/>
              <a:t>acusari</a:t>
            </a:r>
            <a:r>
              <a:rPr lang="it-IT" b="1" dirty="0"/>
              <a:t> cui. dominus </a:t>
            </a:r>
            <a:r>
              <a:rPr lang="it-IT" b="1" dirty="0" err="1"/>
              <a:t>Vicarius</a:t>
            </a:r>
            <a:r>
              <a:rPr lang="it-IT" b="1" dirty="0"/>
              <a:t> </a:t>
            </a:r>
            <a:r>
              <a:rPr lang="it-IT" b="1" dirty="0" err="1"/>
              <a:t>statuit</a:t>
            </a:r>
            <a:r>
              <a:rPr lang="it-IT" b="1" dirty="0"/>
              <a:t> </a:t>
            </a:r>
            <a:r>
              <a:rPr lang="it-IT" b="1" dirty="0" err="1"/>
              <a:t>terminum</a:t>
            </a:r>
            <a:r>
              <a:rPr lang="it-IT" b="1" dirty="0"/>
              <a:t> </a:t>
            </a:r>
            <a:r>
              <a:rPr lang="it-IT" b="1" dirty="0" err="1"/>
              <a:t>quinque</a:t>
            </a:r>
            <a:r>
              <a:rPr lang="it-IT" b="1" dirty="0"/>
              <a:t> </a:t>
            </a:r>
            <a:r>
              <a:rPr lang="it-IT" b="1" dirty="0" err="1"/>
              <a:t>dies</a:t>
            </a:r>
            <a:r>
              <a:rPr lang="it-IT" b="1" dirty="0"/>
              <a:t> </a:t>
            </a:r>
            <a:r>
              <a:rPr lang="it-IT" b="1" dirty="0" err="1"/>
              <a:t>dierum</a:t>
            </a:r>
            <a:r>
              <a:rPr lang="it-IT" b="1" dirty="0"/>
              <a:t> ad </a:t>
            </a:r>
            <a:r>
              <a:rPr lang="it-IT" b="1" dirty="0" err="1"/>
              <a:t>eius</a:t>
            </a:r>
            <a:r>
              <a:rPr lang="it-IT" b="1" dirty="0"/>
              <a:t> </a:t>
            </a:r>
            <a:r>
              <a:rPr lang="it-IT" b="1" dirty="0" err="1"/>
              <a:t>defensionem</a:t>
            </a:r>
            <a:r>
              <a:rPr lang="it-IT" b="1" dirty="0"/>
              <a:t> facendo</a:t>
            </a:r>
          </a:p>
          <a:p>
            <a:pPr algn="just"/>
            <a:r>
              <a:rPr lang="it-IT" b="1" dirty="0"/>
              <a:t>Marche </a:t>
            </a:r>
            <a:r>
              <a:rPr lang="it-IT" b="1" dirty="0" err="1"/>
              <a:t>frixiacensis</a:t>
            </a:r>
            <a:r>
              <a:rPr lang="it-IT" b="1" dirty="0"/>
              <a:t>  XXXVI </a:t>
            </a:r>
          </a:p>
          <a:p>
            <a:pPr algn="just"/>
            <a:r>
              <a:rPr lang="it-IT" b="1" dirty="0"/>
              <a:t>Item </a:t>
            </a:r>
            <a:r>
              <a:rPr lang="it-IT" b="1" dirty="0" err="1"/>
              <a:t>Nicolaus</a:t>
            </a:r>
            <a:r>
              <a:rPr lang="it-IT" b="1" dirty="0"/>
              <a:t> </a:t>
            </a:r>
            <a:r>
              <a:rPr lang="it-IT" b="1" dirty="0" err="1"/>
              <a:t>Becarius</a:t>
            </a:r>
            <a:r>
              <a:rPr lang="it-IT" b="1" dirty="0"/>
              <a:t> per </a:t>
            </a:r>
            <a:r>
              <a:rPr lang="it-IT" b="1" dirty="0" err="1"/>
              <a:t>predictos</a:t>
            </a:r>
            <a:r>
              <a:rPr lang="it-IT" b="1" dirty="0"/>
              <a:t> </a:t>
            </a:r>
            <a:r>
              <a:rPr lang="it-IT" b="1" dirty="0" err="1"/>
              <a:t>custodes</a:t>
            </a:r>
            <a:r>
              <a:rPr lang="it-IT" b="1" dirty="0"/>
              <a:t> </a:t>
            </a:r>
            <a:r>
              <a:rPr lang="it-IT" b="1" dirty="0" err="1"/>
              <a:t>silvarum</a:t>
            </a:r>
            <a:r>
              <a:rPr lang="it-IT" b="1" dirty="0"/>
              <a:t> </a:t>
            </a:r>
            <a:r>
              <a:rPr lang="it-IT" b="1" dirty="0" err="1"/>
              <a:t>acusatus</a:t>
            </a:r>
            <a:r>
              <a:rPr lang="it-IT" b="1" dirty="0"/>
              <a:t> pro XX </a:t>
            </a:r>
            <a:r>
              <a:rPr lang="it-IT" b="1" dirty="0" err="1"/>
              <a:t>suis</a:t>
            </a:r>
            <a:r>
              <a:rPr lang="it-IT" b="1" dirty="0"/>
              <a:t> </a:t>
            </a:r>
            <a:r>
              <a:rPr lang="it-IT" b="1" dirty="0" err="1"/>
              <a:t>bestiis</a:t>
            </a:r>
            <a:r>
              <a:rPr lang="it-IT" b="1" dirty="0"/>
              <a:t> </a:t>
            </a:r>
            <a:r>
              <a:rPr lang="it-IT" b="1" dirty="0" err="1"/>
              <a:t>cum</a:t>
            </a:r>
            <a:r>
              <a:rPr lang="it-IT" b="1" dirty="0"/>
              <a:t> pastore et pro uno equo </a:t>
            </a:r>
            <a:r>
              <a:rPr lang="it-IT" b="1" dirty="0" err="1"/>
              <a:t>inventus</a:t>
            </a:r>
            <a:r>
              <a:rPr lang="it-IT" b="1" dirty="0"/>
              <a:t> dare </a:t>
            </a:r>
            <a:r>
              <a:rPr lang="it-IT" b="1" dirty="0" err="1"/>
              <a:t>dampnum</a:t>
            </a:r>
            <a:r>
              <a:rPr lang="it-IT" b="1" dirty="0"/>
              <a:t> per </a:t>
            </a:r>
            <a:r>
              <a:rPr lang="it-IT" b="1" dirty="0" err="1"/>
              <a:t>vineas</a:t>
            </a:r>
            <a:r>
              <a:rPr lang="it-IT" b="1" dirty="0"/>
              <a:t> </a:t>
            </a:r>
            <a:r>
              <a:rPr lang="it-IT" b="1" dirty="0" err="1"/>
              <a:t>dicte</a:t>
            </a:r>
            <a:r>
              <a:rPr lang="it-IT" b="1" dirty="0"/>
              <a:t> contrate ad </a:t>
            </a:r>
            <a:r>
              <a:rPr lang="it-IT" b="1" dirty="0" err="1"/>
              <a:t>ordinem</a:t>
            </a:r>
            <a:r>
              <a:rPr lang="it-IT" b="1" dirty="0"/>
              <a:t> die </a:t>
            </a:r>
            <a:r>
              <a:rPr lang="it-IT" b="1" dirty="0" err="1"/>
              <a:t>predicta</a:t>
            </a:r>
            <a:r>
              <a:rPr lang="it-IT" b="1" dirty="0"/>
              <a:t>,</a:t>
            </a:r>
          </a:p>
          <a:p>
            <a:pPr algn="just"/>
            <a:r>
              <a:rPr lang="it-IT" b="1" dirty="0"/>
              <a:t>Item die XV </a:t>
            </a:r>
            <a:r>
              <a:rPr lang="it-IT" b="1" dirty="0" err="1"/>
              <a:t>mensis</a:t>
            </a:r>
            <a:r>
              <a:rPr lang="it-IT" b="1" dirty="0"/>
              <a:t> </a:t>
            </a:r>
            <a:r>
              <a:rPr lang="it-IT" b="1" dirty="0" err="1"/>
              <a:t>octubris</a:t>
            </a:r>
            <a:r>
              <a:rPr lang="it-IT" b="1" dirty="0"/>
              <a:t> </a:t>
            </a:r>
            <a:r>
              <a:rPr lang="it-IT" b="1" dirty="0" err="1"/>
              <a:t>Nicolaus</a:t>
            </a:r>
            <a:r>
              <a:rPr lang="it-IT" b="1" dirty="0"/>
              <a:t> </a:t>
            </a:r>
            <a:r>
              <a:rPr lang="it-IT" b="1" dirty="0" err="1"/>
              <a:t>becarius</a:t>
            </a:r>
            <a:r>
              <a:rPr lang="it-IT" b="1" dirty="0"/>
              <a:t> se </a:t>
            </a:r>
            <a:r>
              <a:rPr lang="it-IT" b="1" dirty="0" err="1"/>
              <a:t>excusando</a:t>
            </a:r>
            <a:r>
              <a:rPr lang="it-IT" b="1" dirty="0"/>
              <a:t> dixit </a:t>
            </a:r>
            <a:r>
              <a:rPr lang="it-IT" b="1" dirty="0" err="1"/>
              <a:t>quod</a:t>
            </a:r>
            <a:r>
              <a:rPr lang="it-IT" b="1" dirty="0"/>
              <a:t> non </a:t>
            </a:r>
            <a:r>
              <a:rPr lang="it-IT" b="1" dirty="0" err="1"/>
              <a:t>potit</a:t>
            </a:r>
            <a:r>
              <a:rPr lang="it-IT" b="1" dirty="0"/>
              <a:t> de iure </a:t>
            </a:r>
            <a:r>
              <a:rPr lang="it-IT" b="1" dirty="0" err="1"/>
              <a:t>acusare</a:t>
            </a:r>
            <a:r>
              <a:rPr lang="it-IT" b="1" dirty="0"/>
              <a:t> </a:t>
            </a:r>
            <a:r>
              <a:rPr lang="it-IT" b="1" dirty="0" err="1"/>
              <a:t>cum</a:t>
            </a:r>
            <a:r>
              <a:rPr lang="it-IT" b="1" dirty="0"/>
              <a:t> non </a:t>
            </a:r>
            <a:r>
              <a:rPr lang="it-IT" b="1" dirty="0" err="1"/>
              <a:t>erat</a:t>
            </a:r>
            <a:r>
              <a:rPr lang="it-IT" b="1" dirty="0"/>
              <a:t> de suo officio ea die </a:t>
            </a:r>
            <a:r>
              <a:rPr lang="it-IT" b="1" dirty="0" err="1"/>
              <a:t>sed</a:t>
            </a:r>
            <a:r>
              <a:rPr lang="it-IT" b="1" dirty="0"/>
              <a:t> </a:t>
            </a:r>
            <a:r>
              <a:rPr lang="it-IT" b="1" dirty="0" err="1"/>
              <a:t>erat</a:t>
            </a:r>
            <a:r>
              <a:rPr lang="it-IT" b="1" dirty="0"/>
              <a:t> de officio </a:t>
            </a:r>
            <a:r>
              <a:rPr lang="it-IT" b="1" dirty="0" err="1"/>
              <a:t>saltarii</a:t>
            </a:r>
            <a:r>
              <a:rPr lang="it-IT" b="1" dirty="0"/>
              <a:t> tantum et </a:t>
            </a:r>
            <a:r>
              <a:rPr lang="it-IT" b="1" dirty="0" err="1"/>
              <a:t>tamen</a:t>
            </a:r>
            <a:r>
              <a:rPr lang="it-IT" b="1" dirty="0"/>
              <a:t> est </a:t>
            </a:r>
            <a:r>
              <a:rPr lang="it-IT" b="1" dirty="0" err="1"/>
              <a:t>subditus</a:t>
            </a:r>
            <a:r>
              <a:rPr lang="it-IT" b="1" dirty="0"/>
              <a:t> et ex forma </a:t>
            </a:r>
            <a:r>
              <a:rPr lang="it-IT" b="1" dirty="0" err="1"/>
              <a:t>statutorum</a:t>
            </a:r>
            <a:r>
              <a:rPr lang="it-IT" b="1" dirty="0"/>
              <a:t> non </a:t>
            </a:r>
            <a:r>
              <a:rPr lang="it-IT" b="1" dirty="0" err="1"/>
              <a:t>potuit</a:t>
            </a:r>
            <a:r>
              <a:rPr lang="it-IT" b="1" dirty="0"/>
              <a:t> </a:t>
            </a:r>
            <a:r>
              <a:rPr lang="it-IT" b="1" dirty="0" err="1"/>
              <a:t>acusari</a:t>
            </a:r>
            <a:r>
              <a:rPr lang="it-IT" b="1" dirty="0"/>
              <a:t> cui dominus </a:t>
            </a:r>
            <a:r>
              <a:rPr lang="it-IT" b="1" dirty="0" err="1"/>
              <a:t>vicarius</a:t>
            </a:r>
            <a:r>
              <a:rPr lang="it-IT" b="1" dirty="0"/>
              <a:t> </a:t>
            </a:r>
            <a:r>
              <a:rPr lang="it-IT" b="1" dirty="0" err="1"/>
              <a:t>statuit</a:t>
            </a:r>
            <a:r>
              <a:rPr lang="it-IT" b="1" dirty="0"/>
              <a:t> </a:t>
            </a:r>
            <a:r>
              <a:rPr lang="it-IT" b="1" dirty="0" err="1"/>
              <a:t>terminum</a:t>
            </a:r>
            <a:r>
              <a:rPr lang="it-IT" b="1" dirty="0"/>
              <a:t> </a:t>
            </a:r>
            <a:r>
              <a:rPr lang="it-IT" b="1" dirty="0" err="1"/>
              <a:t>quinque</a:t>
            </a:r>
            <a:r>
              <a:rPr lang="it-IT" b="1" dirty="0"/>
              <a:t> </a:t>
            </a:r>
            <a:r>
              <a:rPr lang="it-IT" b="1" dirty="0" err="1"/>
              <a:t>dierum</a:t>
            </a:r>
            <a:r>
              <a:rPr lang="it-IT" b="1" dirty="0"/>
              <a:t> ad </a:t>
            </a:r>
            <a:r>
              <a:rPr lang="it-IT" b="1" dirty="0" err="1"/>
              <a:t>eius</a:t>
            </a:r>
            <a:r>
              <a:rPr lang="it-IT" b="1" dirty="0"/>
              <a:t> </a:t>
            </a:r>
            <a:r>
              <a:rPr lang="it-IT" b="1" dirty="0" err="1"/>
              <a:t>defensionem</a:t>
            </a:r>
            <a:r>
              <a:rPr lang="it-IT" b="1" dirty="0"/>
              <a:t> et etc.</a:t>
            </a:r>
          </a:p>
          <a:p>
            <a:pPr algn="just"/>
            <a:r>
              <a:rPr lang="it-IT" b="1" dirty="0"/>
              <a:t>II </a:t>
            </a:r>
            <a:r>
              <a:rPr lang="it-IT" b="1" dirty="0" err="1"/>
              <a:t>grossos</a:t>
            </a:r>
            <a:r>
              <a:rPr lang="it-IT" b="1" dirty="0"/>
              <a:t> Item Ser </a:t>
            </a:r>
            <a:r>
              <a:rPr lang="it-IT" b="1" dirty="0" err="1"/>
              <a:t>Iusto</a:t>
            </a:r>
            <a:r>
              <a:rPr lang="it-IT" b="1" dirty="0"/>
              <a:t> de </a:t>
            </a:r>
            <a:r>
              <a:rPr lang="it-IT" b="1" dirty="0" err="1"/>
              <a:t>Therino</a:t>
            </a:r>
            <a:r>
              <a:rPr lang="it-IT" b="1" dirty="0"/>
              <a:t> non se </a:t>
            </a:r>
            <a:r>
              <a:rPr lang="it-IT" b="1" dirty="0" err="1"/>
              <a:t>presentavit</a:t>
            </a:r>
            <a:r>
              <a:rPr lang="it-IT" b="1" dirty="0"/>
              <a:t> hora debita ad </a:t>
            </a:r>
            <a:r>
              <a:rPr lang="it-IT" b="1" dirty="0" err="1"/>
              <a:t>eius</a:t>
            </a:r>
            <a:r>
              <a:rPr lang="it-IT" b="1" dirty="0"/>
              <a:t> </a:t>
            </a:r>
            <a:r>
              <a:rPr lang="it-IT" b="1" dirty="0" err="1"/>
              <a:t>supravandam</a:t>
            </a:r>
            <a:r>
              <a:rPr lang="it-IT" b="1" dirty="0"/>
              <a:t> de </a:t>
            </a:r>
            <a:r>
              <a:rPr lang="it-IT" b="1" dirty="0" err="1"/>
              <a:t>primase</a:t>
            </a:r>
            <a:r>
              <a:rPr lang="it-IT" b="1" dirty="0"/>
              <a:t> die </a:t>
            </a:r>
            <a:r>
              <a:rPr lang="it-IT" b="1" dirty="0" err="1"/>
              <a:t>octavo</a:t>
            </a:r>
            <a:r>
              <a:rPr lang="it-IT" b="1" dirty="0"/>
              <a:t> </a:t>
            </a:r>
            <a:r>
              <a:rPr lang="it-IT" b="1" dirty="0" err="1"/>
              <a:t>mensis</a:t>
            </a:r>
            <a:r>
              <a:rPr lang="it-IT" b="1" dirty="0"/>
              <a:t> </a:t>
            </a:r>
            <a:r>
              <a:rPr lang="it-IT" b="1" dirty="0" err="1"/>
              <a:t>octubris</a:t>
            </a:r>
            <a:r>
              <a:rPr lang="it-IT" b="1" dirty="0"/>
              <a:t> </a:t>
            </a:r>
            <a:r>
              <a:rPr lang="it-IT" b="1" dirty="0" err="1"/>
              <a:t>nec</a:t>
            </a:r>
            <a:r>
              <a:rPr lang="it-IT" b="1" dirty="0"/>
              <a:t> </a:t>
            </a:r>
            <a:r>
              <a:rPr lang="it-IT" b="1" dirty="0" err="1"/>
              <a:t>aliquis</a:t>
            </a:r>
            <a:r>
              <a:rPr lang="it-IT" b="1" dirty="0"/>
              <a:t> pro </a:t>
            </a:r>
            <a:r>
              <a:rPr lang="it-IT" b="1" dirty="0" err="1"/>
              <a:t>eo</a:t>
            </a:r>
            <a:r>
              <a:rPr lang="it-IT" b="1" dirty="0"/>
              <a:t>      </a:t>
            </a:r>
          </a:p>
          <a:p>
            <a:endParaRPr lang="it-IT" dirty="0"/>
          </a:p>
        </p:txBody>
      </p:sp>
    </p:spTree>
    <p:extLst>
      <p:ext uri="{BB962C8B-B14F-4D97-AF65-F5344CB8AC3E}">
        <p14:creationId xmlns:p14="http://schemas.microsoft.com/office/powerpoint/2010/main" val="29874699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01874" y="889844"/>
            <a:ext cx="8242126" cy="4247317"/>
          </a:xfrm>
          <a:prstGeom prst="rect">
            <a:avLst/>
          </a:prstGeom>
        </p:spPr>
        <p:txBody>
          <a:bodyPr wrap="square">
            <a:spAutoFit/>
          </a:bodyPr>
          <a:lstStyle/>
          <a:p>
            <a:r>
              <a:rPr lang="it-IT" dirty="0"/>
              <a:t>5. Se qualcuno tiene nascoste delle spie nella provincia o fornisce loro dei viveri, la sua vita sia messa in pericolo o almeno paghi al re una composizione di 900 solidi.</a:t>
            </a:r>
          </a:p>
          <a:p>
            <a:endParaRPr lang="it-IT" dirty="0"/>
          </a:p>
          <a:p>
            <a:r>
              <a:rPr lang="it-IT" dirty="0"/>
              <a:t>6. Se qualcuno durante una campagna militare fomenta una rivolta contro il proprio duca o contro colui che è stato posto dal re al comando dell’esercito, o se induce alla rivolta una qualche parte dell’esercito, il suo sangue sia messo in pericolo.</a:t>
            </a:r>
          </a:p>
          <a:p>
            <a:endParaRPr lang="it-IT" dirty="0"/>
          </a:p>
          <a:p>
            <a:r>
              <a:rPr lang="it-IT" dirty="0"/>
              <a:t>7. Se qualcuno, combattendo contro il nemico, abbandona il proprio compagno o commette </a:t>
            </a:r>
            <a:r>
              <a:rPr lang="it-IT" dirty="0" err="1">
                <a:solidFill>
                  <a:srgbClr val="FF0000"/>
                </a:solidFill>
              </a:rPr>
              <a:t>astalin</a:t>
            </a:r>
            <a:r>
              <a:rPr lang="it-IT" dirty="0"/>
              <a:t> (cioè lo tradisce) e non combatte insieme a lui, la sua vita sia messa in pericolo.</a:t>
            </a:r>
          </a:p>
          <a:p>
            <a:endParaRPr lang="it-IT" dirty="0"/>
          </a:p>
          <a:p>
            <a:r>
              <a:rPr lang="it-IT" dirty="0"/>
              <a:t>8. Se qualcuno suscita un tumulto durante un consiglio o una qualsiasi assemblea, sia condannato a pagare al re 900 solidi.</a:t>
            </a:r>
          </a:p>
        </p:txBody>
      </p:sp>
    </p:spTree>
    <p:extLst>
      <p:ext uri="{BB962C8B-B14F-4D97-AF65-F5344CB8AC3E}">
        <p14:creationId xmlns:p14="http://schemas.microsoft.com/office/powerpoint/2010/main" val="2907296023"/>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07067" y="212943"/>
            <a:ext cx="7766936" cy="576198"/>
          </a:xfrm>
        </p:spPr>
        <p:txBody>
          <a:bodyPr/>
          <a:lstStyle/>
          <a:p>
            <a:pPr algn="just"/>
            <a:r>
              <a:rPr lang="it-IT" sz="1800" b="1" dirty="0"/>
              <a:t>Processo inquisitoriale voluto dal podestà per mantenere l’ordine pubblico</a:t>
            </a:r>
            <a:r>
              <a:rPr lang="it-IT" sz="1800" dirty="0"/>
              <a:t>. 17.10.1327 (</a:t>
            </a:r>
            <a:r>
              <a:rPr lang="it-IT" sz="1800" i="1" dirty="0" err="1"/>
              <a:t>Banchus</a:t>
            </a:r>
            <a:r>
              <a:rPr lang="it-IT" sz="1800" i="1" dirty="0"/>
              <a:t> </a:t>
            </a:r>
            <a:r>
              <a:rPr lang="it-IT" sz="1800" i="1" dirty="0" err="1"/>
              <a:t>Maleficiorum</a:t>
            </a:r>
            <a:r>
              <a:rPr lang="it-IT" sz="1800" dirty="0"/>
              <a:t>, I, c. 25r)</a:t>
            </a:r>
          </a:p>
        </p:txBody>
      </p:sp>
      <p:sp>
        <p:nvSpPr>
          <p:cNvPr id="3" name="Sottotitolo 2"/>
          <p:cNvSpPr>
            <a:spLocks noGrp="1"/>
          </p:cNvSpPr>
          <p:nvPr>
            <p:ph type="subTitle" idx="1"/>
          </p:nvPr>
        </p:nvSpPr>
        <p:spPr>
          <a:xfrm>
            <a:off x="313150" y="1014608"/>
            <a:ext cx="10797435" cy="4972833"/>
          </a:xfrm>
        </p:spPr>
        <p:txBody>
          <a:bodyPr>
            <a:normAutofit fontScale="92500" lnSpcReduction="10000"/>
          </a:bodyPr>
          <a:lstStyle/>
          <a:p>
            <a:pPr algn="just"/>
            <a:r>
              <a:rPr lang="it-IT" b="1" dirty="0">
                <a:solidFill>
                  <a:schemeClr val="tx1"/>
                </a:solidFill>
              </a:rPr>
              <a:t>Item die </a:t>
            </a:r>
            <a:r>
              <a:rPr lang="it-IT" b="1" dirty="0" err="1">
                <a:solidFill>
                  <a:schemeClr val="tx1"/>
                </a:solidFill>
              </a:rPr>
              <a:t>septima</a:t>
            </a:r>
            <a:r>
              <a:rPr lang="it-IT" b="1" dirty="0">
                <a:solidFill>
                  <a:schemeClr val="tx1"/>
                </a:solidFill>
              </a:rPr>
              <a:t> </a:t>
            </a:r>
            <a:r>
              <a:rPr lang="it-IT" b="1" dirty="0" err="1">
                <a:solidFill>
                  <a:schemeClr val="tx1"/>
                </a:solidFill>
              </a:rPr>
              <a:t>mensis</a:t>
            </a:r>
            <a:r>
              <a:rPr lang="it-IT" b="1" dirty="0">
                <a:solidFill>
                  <a:schemeClr val="tx1"/>
                </a:solidFill>
              </a:rPr>
              <a:t> </a:t>
            </a:r>
            <a:r>
              <a:rPr lang="it-IT" b="1" dirty="0" err="1">
                <a:solidFill>
                  <a:schemeClr val="tx1"/>
                </a:solidFill>
              </a:rPr>
              <a:t>octubris</a:t>
            </a:r>
            <a:endParaRPr lang="it-IT" b="1" dirty="0">
              <a:solidFill>
                <a:schemeClr val="tx1"/>
              </a:solidFill>
            </a:endParaRPr>
          </a:p>
          <a:p>
            <a:pPr algn="just"/>
            <a:r>
              <a:rPr lang="it-IT" b="1" dirty="0" err="1">
                <a:solidFill>
                  <a:schemeClr val="tx1"/>
                </a:solidFill>
              </a:rPr>
              <a:t>Hec</a:t>
            </a:r>
            <a:r>
              <a:rPr lang="it-IT" b="1" dirty="0">
                <a:solidFill>
                  <a:schemeClr val="tx1"/>
                </a:solidFill>
              </a:rPr>
              <a:t> est </a:t>
            </a:r>
            <a:r>
              <a:rPr lang="it-IT" b="1" dirty="0" err="1">
                <a:solidFill>
                  <a:schemeClr val="tx1"/>
                </a:solidFill>
              </a:rPr>
              <a:t>inquisicio</a:t>
            </a:r>
            <a:r>
              <a:rPr lang="it-IT" b="1" dirty="0">
                <a:solidFill>
                  <a:schemeClr val="tx1"/>
                </a:solidFill>
              </a:rPr>
              <a:t> </a:t>
            </a:r>
            <a:r>
              <a:rPr lang="it-IT" b="1" dirty="0" err="1">
                <a:solidFill>
                  <a:schemeClr val="tx1"/>
                </a:solidFill>
              </a:rPr>
              <a:t>que</a:t>
            </a:r>
            <a:r>
              <a:rPr lang="it-IT" b="1" dirty="0">
                <a:solidFill>
                  <a:schemeClr val="tx1"/>
                </a:solidFill>
              </a:rPr>
              <a:t> </a:t>
            </a:r>
            <a:r>
              <a:rPr lang="it-IT" b="1" dirty="0" err="1">
                <a:solidFill>
                  <a:schemeClr val="tx1"/>
                </a:solidFill>
              </a:rPr>
              <a:t>sit</a:t>
            </a:r>
            <a:r>
              <a:rPr lang="it-IT" b="1" dirty="0">
                <a:solidFill>
                  <a:schemeClr val="tx1"/>
                </a:solidFill>
              </a:rPr>
              <a:t> et </a:t>
            </a:r>
            <a:r>
              <a:rPr lang="it-IT" b="1" dirty="0" err="1">
                <a:solidFill>
                  <a:schemeClr val="tx1"/>
                </a:solidFill>
              </a:rPr>
              <a:t>indenditur</a:t>
            </a:r>
            <a:r>
              <a:rPr lang="it-IT" b="1" dirty="0">
                <a:solidFill>
                  <a:schemeClr val="tx1"/>
                </a:solidFill>
              </a:rPr>
              <a:t> fieri per </a:t>
            </a:r>
            <a:r>
              <a:rPr lang="it-IT" b="1" dirty="0" err="1">
                <a:solidFill>
                  <a:schemeClr val="tx1"/>
                </a:solidFill>
              </a:rPr>
              <a:t>nobillem</a:t>
            </a:r>
            <a:r>
              <a:rPr lang="it-IT" b="1" dirty="0">
                <a:solidFill>
                  <a:schemeClr val="tx1"/>
                </a:solidFill>
              </a:rPr>
              <a:t> et </a:t>
            </a:r>
            <a:r>
              <a:rPr lang="it-IT" b="1" dirty="0" err="1">
                <a:solidFill>
                  <a:schemeClr val="tx1"/>
                </a:solidFill>
              </a:rPr>
              <a:t>potetem</a:t>
            </a:r>
            <a:r>
              <a:rPr lang="it-IT" b="1" dirty="0">
                <a:solidFill>
                  <a:schemeClr val="tx1"/>
                </a:solidFill>
              </a:rPr>
              <a:t> </a:t>
            </a:r>
            <a:r>
              <a:rPr lang="it-IT" b="1" dirty="0" err="1">
                <a:solidFill>
                  <a:schemeClr val="tx1"/>
                </a:solidFill>
              </a:rPr>
              <a:t>virum</a:t>
            </a:r>
            <a:r>
              <a:rPr lang="it-IT" b="1" dirty="0">
                <a:solidFill>
                  <a:schemeClr val="tx1"/>
                </a:solidFill>
              </a:rPr>
              <a:t> </a:t>
            </a:r>
            <a:r>
              <a:rPr lang="it-IT" b="1" dirty="0" err="1">
                <a:solidFill>
                  <a:schemeClr val="tx1"/>
                </a:solidFill>
              </a:rPr>
              <a:t>dominum</a:t>
            </a:r>
            <a:r>
              <a:rPr lang="it-IT" b="1" dirty="0">
                <a:solidFill>
                  <a:schemeClr val="tx1"/>
                </a:solidFill>
              </a:rPr>
              <a:t> </a:t>
            </a:r>
            <a:r>
              <a:rPr lang="it-IT" b="1" dirty="0" err="1">
                <a:solidFill>
                  <a:schemeClr val="tx1"/>
                </a:solidFill>
              </a:rPr>
              <a:t>Phebum</a:t>
            </a:r>
            <a:r>
              <a:rPr lang="it-IT" b="1" dirty="0">
                <a:solidFill>
                  <a:schemeClr val="tx1"/>
                </a:solidFill>
              </a:rPr>
              <a:t> de la </a:t>
            </a:r>
            <a:r>
              <a:rPr lang="it-IT" b="1" dirty="0" err="1">
                <a:solidFill>
                  <a:schemeClr val="tx1"/>
                </a:solidFill>
              </a:rPr>
              <a:t>Turre</a:t>
            </a:r>
            <a:r>
              <a:rPr lang="it-IT" b="1" dirty="0">
                <a:solidFill>
                  <a:schemeClr val="tx1"/>
                </a:solidFill>
              </a:rPr>
              <a:t> </a:t>
            </a:r>
            <a:r>
              <a:rPr lang="it-IT" b="1" dirty="0" err="1">
                <a:solidFill>
                  <a:schemeClr val="tx1"/>
                </a:solidFill>
              </a:rPr>
              <a:t>honorabilem</a:t>
            </a:r>
            <a:r>
              <a:rPr lang="it-IT" b="1" dirty="0">
                <a:solidFill>
                  <a:schemeClr val="tx1"/>
                </a:solidFill>
              </a:rPr>
              <a:t> </a:t>
            </a:r>
            <a:r>
              <a:rPr lang="it-IT" b="1" dirty="0" err="1">
                <a:solidFill>
                  <a:schemeClr val="tx1"/>
                </a:solidFill>
              </a:rPr>
              <a:t>potestatem</a:t>
            </a:r>
            <a:r>
              <a:rPr lang="it-IT" b="1" dirty="0">
                <a:solidFill>
                  <a:schemeClr val="tx1"/>
                </a:solidFill>
              </a:rPr>
              <a:t> </a:t>
            </a:r>
            <a:r>
              <a:rPr lang="it-IT" b="1" dirty="0" err="1">
                <a:solidFill>
                  <a:schemeClr val="tx1"/>
                </a:solidFill>
              </a:rPr>
              <a:t>civitatis</a:t>
            </a:r>
            <a:r>
              <a:rPr lang="it-IT" b="1" dirty="0">
                <a:solidFill>
                  <a:schemeClr val="tx1"/>
                </a:solidFill>
              </a:rPr>
              <a:t> Tergesti </a:t>
            </a:r>
            <a:r>
              <a:rPr lang="it-IT" b="1" dirty="0" err="1">
                <a:solidFill>
                  <a:schemeClr val="tx1"/>
                </a:solidFill>
              </a:rPr>
              <a:t>contram</a:t>
            </a:r>
            <a:r>
              <a:rPr lang="it-IT" b="1" dirty="0">
                <a:solidFill>
                  <a:schemeClr val="tx1"/>
                </a:solidFill>
              </a:rPr>
              <a:t> et </a:t>
            </a:r>
            <a:r>
              <a:rPr lang="it-IT" b="1" dirty="0" err="1">
                <a:solidFill>
                  <a:schemeClr val="tx1"/>
                </a:solidFill>
              </a:rPr>
              <a:t>adversus</a:t>
            </a:r>
            <a:r>
              <a:rPr lang="it-IT" b="1" dirty="0">
                <a:solidFill>
                  <a:schemeClr val="tx1"/>
                </a:solidFill>
              </a:rPr>
              <a:t> </a:t>
            </a:r>
            <a:r>
              <a:rPr lang="it-IT" b="1" dirty="0" err="1">
                <a:solidFill>
                  <a:schemeClr val="tx1"/>
                </a:solidFill>
              </a:rPr>
              <a:t>Natalem</a:t>
            </a:r>
            <a:r>
              <a:rPr lang="it-IT" b="1" dirty="0">
                <a:solidFill>
                  <a:schemeClr val="tx1"/>
                </a:solidFill>
              </a:rPr>
              <a:t> de </a:t>
            </a:r>
            <a:r>
              <a:rPr lang="it-IT" b="1" dirty="0" err="1">
                <a:solidFill>
                  <a:schemeClr val="tx1"/>
                </a:solidFill>
              </a:rPr>
              <a:t>Iudicibus</a:t>
            </a:r>
            <a:r>
              <a:rPr lang="it-IT" b="1" dirty="0">
                <a:solidFill>
                  <a:schemeClr val="tx1"/>
                </a:solidFill>
              </a:rPr>
              <a:t>, </a:t>
            </a:r>
            <a:r>
              <a:rPr lang="it-IT" b="1" dirty="0" err="1">
                <a:solidFill>
                  <a:schemeClr val="tx1"/>
                </a:solidFill>
              </a:rPr>
              <a:t>Flurmium</a:t>
            </a:r>
            <a:r>
              <a:rPr lang="it-IT" b="1" dirty="0">
                <a:solidFill>
                  <a:schemeClr val="tx1"/>
                </a:solidFill>
              </a:rPr>
              <a:t> de </a:t>
            </a:r>
            <a:r>
              <a:rPr lang="it-IT" b="1" dirty="0" err="1">
                <a:solidFill>
                  <a:schemeClr val="tx1"/>
                </a:solidFill>
              </a:rPr>
              <a:t>Iudicibus</a:t>
            </a:r>
            <a:r>
              <a:rPr lang="it-IT" b="1" dirty="0">
                <a:solidFill>
                  <a:schemeClr val="tx1"/>
                </a:solidFill>
              </a:rPr>
              <a:t> et </a:t>
            </a:r>
            <a:r>
              <a:rPr lang="it-IT" b="1" dirty="0" err="1">
                <a:solidFill>
                  <a:schemeClr val="tx1"/>
                </a:solidFill>
              </a:rPr>
              <a:t>Manolum</a:t>
            </a:r>
            <a:r>
              <a:rPr lang="it-IT" b="1" dirty="0">
                <a:solidFill>
                  <a:schemeClr val="tx1"/>
                </a:solidFill>
              </a:rPr>
              <a:t> </a:t>
            </a:r>
            <a:r>
              <a:rPr lang="it-IT" b="1" dirty="0" err="1">
                <a:solidFill>
                  <a:schemeClr val="tx1"/>
                </a:solidFill>
              </a:rPr>
              <a:t>filium</a:t>
            </a:r>
            <a:r>
              <a:rPr lang="it-IT" b="1" dirty="0">
                <a:solidFill>
                  <a:schemeClr val="tx1"/>
                </a:solidFill>
              </a:rPr>
              <a:t> Dominici </a:t>
            </a:r>
            <a:r>
              <a:rPr lang="it-IT" b="1" dirty="0" err="1">
                <a:solidFill>
                  <a:schemeClr val="tx1"/>
                </a:solidFill>
              </a:rPr>
              <a:t>çampary</a:t>
            </a:r>
            <a:r>
              <a:rPr lang="it-IT" b="1" dirty="0">
                <a:solidFill>
                  <a:schemeClr val="tx1"/>
                </a:solidFill>
              </a:rPr>
              <a:t> et </a:t>
            </a:r>
            <a:r>
              <a:rPr lang="it-IT" b="1" dirty="0" err="1">
                <a:solidFill>
                  <a:schemeClr val="tx1"/>
                </a:solidFill>
              </a:rPr>
              <a:t>quemlibet</a:t>
            </a:r>
            <a:r>
              <a:rPr lang="it-IT" b="1" dirty="0">
                <a:solidFill>
                  <a:schemeClr val="tx1"/>
                </a:solidFill>
              </a:rPr>
              <a:t> </a:t>
            </a:r>
            <a:r>
              <a:rPr lang="it-IT" b="1" dirty="0" err="1">
                <a:solidFill>
                  <a:schemeClr val="tx1"/>
                </a:solidFill>
              </a:rPr>
              <a:t>eorum</a:t>
            </a:r>
            <a:r>
              <a:rPr lang="it-IT" b="1" dirty="0">
                <a:solidFill>
                  <a:schemeClr val="tx1"/>
                </a:solidFill>
              </a:rPr>
              <a:t> de </a:t>
            </a:r>
            <a:r>
              <a:rPr lang="it-IT" b="1" dirty="0" err="1">
                <a:solidFill>
                  <a:schemeClr val="tx1"/>
                </a:solidFill>
              </a:rPr>
              <a:t>eo</a:t>
            </a:r>
            <a:r>
              <a:rPr lang="it-IT" b="1" dirty="0">
                <a:solidFill>
                  <a:schemeClr val="tx1"/>
                </a:solidFill>
              </a:rPr>
              <a:t> et super </a:t>
            </a:r>
            <a:r>
              <a:rPr lang="it-IT" b="1" dirty="0" err="1">
                <a:solidFill>
                  <a:schemeClr val="tx1"/>
                </a:solidFill>
              </a:rPr>
              <a:t>eo</a:t>
            </a:r>
            <a:r>
              <a:rPr lang="it-IT" b="1" dirty="0">
                <a:solidFill>
                  <a:schemeClr val="tx1"/>
                </a:solidFill>
              </a:rPr>
              <a:t> </a:t>
            </a:r>
            <a:r>
              <a:rPr lang="it-IT" b="1" dirty="0" err="1">
                <a:solidFill>
                  <a:schemeClr val="tx1"/>
                </a:solidFill>
              </a:rPr>
              <a:t>quod</a:t>
            </a:r>
            <a:r>
              <a:rPr lang="it-IT" b="1" dirty="0">
                <a:solidFill>
                  <a:schemeClr val="tx1"/>
                </a:solidFill>
              </a:rPr>
              <a:t> ad </a:t>
            </a:r>
            <a:r>
              <a:rPr lang="it-IT" b="1" dirty="0" err="1">
                <a:solidFill>
                  <a:schemeClr val="tx1"/>
                </a:solidFill>
              </a:rPr>
              <a:t>aures</a:t>
            </a:r>
            <a:r>
              <a:rPr lang="it-IT" b="1" dirty="0">
                <a:solidFill>
                  <a:schemeClr val="tx1"/>
                </a:solidFill>
              </a:rPr>
              <a:t> et </a:t>
            </a:r>
            <a:r>
              <a:rPr lang="it-IT" b="1" dirty="0" err="1">
                <a:solidFill>
                  <a:schemeClr val="tx1"/>
                </a:solidFill>
              </a:rPr>
              <a:t>noticiam</a:t>
            </a:r>
            <a:r>
              <a:rPr lang="it-IT" b="1" dirty="0">
                <a:solidFill>
                  <a:schemeClr val="tx1"/>
                </a:solidFill>
              </a:rPr>
              <a:t> </a:t>
            </a:r>
            <a:r>
              <a:rPr lang="it-IT" b="1" dirty="0" err="1">
                <a:solidFill>
                  <a:schemeClr val="tx1"/>
                </a:solidFill>
              </a:rPr>
              <a:t>eius</a:t>
            </a:r>
            <a:r>
              <a:rPr lang="it-IT" b="1" dirty="0">
                <a:solidFill>
                  <a:schemeClr val="tx1"/>
                </a:solidFill>
              </a:rPr>
              <a:t> </a:t>
            </a:r>
            <a:r>
              <a:rPr lang="it-IT" b="1" dirty="0" err="1">
                <a:solidFill>
                  <a:schemeClr val="tx1"/>
                </a:solidFill>
              </a:rPr>
              <a:t>pervenit</a:t>
            </a:r>
            <a:r>
              <a:rPr lang="it-IT" b="1" dirty="0">
                <a:solidFill>
                  <a:schemeClr val="tx1"/>
                </a:solidFill>
              </a:rPr>
              <a:t> ex </a:t>
            </a:r>
            <a:r>
              <a:rPr lang="it-IT" b="1" dirty="0" err="1">
                <a:solidFill>
                  <a:schemeClr val="tx1"/>
                </a:solidFill>
              </a:rPr>
              <a:t>denunciacione</a:t>
            </a:r>
            <a:r>
              <a:rPr lang="it-IT" b="1" dirty="0">
                <a:solidFill>
                  <a:schemeClr val="tx1"/>
                </a:solidFill>
              </a:rPr>
              <a:t> </a:t>
            </a:r>
            <a:r>
              <a:rPr lang="it-IT" b="1" dirty="0" err="1">
                <a:solidFill>
                  <a:schemeClr val="tx1"/>
                </a:solidFill>
              </a:rPr>
              <a:t>facta</a:t>
            </a:r>
            <a:r>
              <a:rPr lang="it-IT" b="1" dirty="0">
                <a:solidFill>
                  <a:schemeClr val="tx1"/>
                </a:solidFill>
              </a:rPr>
              <a:t> per </a:t>
            </a:r>
            <a:r>
              <a:rPr lang="it-IT" b="1" dirty="0" err="1">
                <a:solidFill>
                  <a:schemeClr val="tx1"/>
                </a:solidFill>
              </a:rPr>
              <a:t>dominum</a:t>
            </a:r>
            <a:r>
              <a:rPr lang="it-IT" b="1" dirty="0">
                <a:solidFill>
                  <a:schemeClr val="tx1"/>
                </a:solidFill>
              </a:rPr>
              <a:t> </a:t>
            </a:r>
            <a:r>
              <a:rPr lang="it-IT" b="1" dirty="0" err="1">
                <a:solidFill>
                  <a:schemeClr val="tx1"/>
                </a:solidFill>
              </a:rPr>
              <a:t>Andream</a:t>
            </a:r>
            <a:r>
              <a:rPr lang="it-IT" b="1" dirty="0">
                <a:solidFill>
                  <a:schemeClr val="tx1"/>
                </a:solidFill>
              </a:rPr>
              <a:t> </a:t>
            </a:r>
            <a:r>
              <a:rPr lang="it-IT" b="1" dirty="0" err="1">
                <a:solidFill>
                  <a:schemeClr val="tx1"/>
                </a:solidFill>
              </a:rPr>
              <a:t>Mesaltum</a:t>
            </a:r>
            <a:r>
              <a:rPr lang="it-IT" b="1" dirty="0">
                <a:solidFill>
                  <a:schemeClr val="tx1"/>
                </a:solidFill>
              </a:rPr>
              <a:t>, </a:t>
            </a:r>
            <a:r>
              <a:rPr lang="it-IT" b="1" dirty="0" err="1">
                <a:solidFill>
                  <a:schemeClr val="tx1"/>
                </a:solidFill>
              </a:rPr>
              <a:t>iudicem</a:t>
            </a:r>
            <a:r>
              <a:rPr lang="it-IT" b="1" dirty="0">
                <a:solidFill>
                  <a:schemeClr val="tx1"/>
                </a:solidFill>
              </a:rPr>
              <a:t> </a:t>
            </a:r>
            <a:r>
              <a:rPr lang="it-IT" b="1" dirty="0" err="1">
                <a:solidFill>
                  <a:schemeClr val="tx1"/>
                </a:solidFill>
              </a:rPr>
              <a:t>communis</a:t>
            </a:r>
            <a:r>
              <a:rPr lang="it-IT" b="1" dirty="0">
                <a:solidFill>
                  <a:schemeClr val="tx1"/>
                </a:solidFill>
              </a:rPr>
              <a:t> Tergesti </a:t>
            </a:r>
            <a:r>
              <a:rPr lang="it-IT" b="1" dirty="0" err="1">
                <a:solidFill>
                  <a:schemeClr val="tx1"/>
                </a:solidFill>
              </a:rPr>
              <a:t>etiam</a:t>
            </a:r>
            <a:r>
              <a:rPr lang="it-IT" b="1" dirty="0">
                <a:solidFill>
                  <a:schemeClr val="tx1"/>
                </a:solidFill>
              </a:rPr>
              <a:t> fama pubblica precedente </a:t>
            </a:r>
            <a:r>
              <a:rPr lang="it-IT" b="1" dirty="0" err="1">
                <a:solidFill>
                  <a:schemeClr val="tx1"/>
                </a:solidFill>
              </a:rPr>
              <a:t>quod</a:t>
            </a:r>
            <a:r>
              <a:rPr lang="it-IT" b="1" dirty="0">
                <a:solidFill>
                  <a:schemeClr val="tx1"/>
                </a:solidFill>
              </a:rPr>
              <a:t> </a:t>
            </a:r>
            <a:r>
              <a:rPr lang="it-IT" b="1" dirty="0" err="1">
                <a:solidFill>
                  <a:schemeClr val="tx1"/>
                </a:solidFill>
              </a:rPr>
              <a:t>cum</a:t>
            </a:r>
            <a:r>
              <a:rPr lang="it-IT" b="1" dirty="0">
                <a:solidFill>
                  <a:schemeClr val="tx1"/>
                </a:solidFill>
              </a:rPr>
              <a:t> </a:t>
            </a:r>
            <a:r>
              <a:rPr lang="it-IT" b="1" dirty="0" err="1">
                <a:solidFill>
                  <a:schemeClr val="tx1"/>
                </a:solidFill>
              </a:rPr>
              <a:t>ipsi</a:t>
            </a:r>
            <a:r>
              <a:rPr lang="it-IT" b="1" dirty="0">
                <a:solidFill>
                  <a:schemeClr val="tx1"/>
                </a:solidFill>
              </a:rPr>
              <a:t> </a:t>
            </a:r>
            <a:r>
              <a:rPr lang="it-IT" b="1" dirty="0" err="1">
                <a:solidFill>
                  <a:schemeClr val="tx1"/>
                </a:solidFill>
              </a:rPr>
              <a:t>Natalis</a:t>
            </a:r>
            <a:r>
              <a:rPr lang="it-IT" b="1" dirty="0">
                <a:solidFill>
                  <a:schemeClr val="tx1"/>
                </a:solidFill>
              </a:rPr>
              <a:t>, </a:t>
            </a:r>
            <a:r>
              <a:rPr lang="it-IT" b="1" dirty="0" err="1">
                <a:solidFill>
                  <a:schemeClr val="tx1"/>
                </a:solidFill>
              </a:rPr>
              <a:t>Flurius</a:t>
            </a:r>
            <a:r>
              <a:rPr lang="it-IT" b="1" dirty="0">
                <a:solidFill>
                  <a:schemeClr val="tx1"/>
                </a:solidFill>
              </a:rPr>
              <a:t> et </a:t>
            </a:r>
            <a:r>
              <a:rPr lang="it-IT" b="1" dirty="0" err="1">
                <a:solidFill>
                  <a:schemeClr val="tx1"/>
                </a:solidFill>
              </a:rPr>
              <a:t>Manollus</a:t>
            </a:r>
            <a:r>
              <a:rPr lang="it-IT" b="1" dirty="0">
                <a:solidFill>
                  <a:schemeClr val="tx1"/>
                </a:solidFill>
              </a:rPr>
              <a:t> de anno, mense presente die dominico quarto </a:t>
            </a:r>
            <a:r>
              <a:rPr lang="it-IT" b="1" dirty="0" err="1">
                <a:solidFill>
                  <a:schemeClr val="tx1"/>
                </a:solidFill>
              </a:rPr>
              <a:t>intrante</a:t>
            </a:r>
            <a:r>
              <a:rPr lang="it-IT" b="1" dirty="0">
                <a:solidFill>
                  <a:schemeClr val="tx1"/>
                </a:solidFill>
              </a:rPr>
              <a:t> </a:t>
            </a:r>
            <a:r>
              <a:rPr lang="it-IT" b="1" dirty="0" err="1">
                <a:solidFill>
                  <a:schemeClr val="tx1"/>
                </a:solidFill>
              </a:rPr>
              <a:t>essent</a:t>
            </a:r>
            <a:r>
              <a:rPr lang="it-IT" b="1" dirty="0">
                <a:solidFill>
                  <a:schemeClr val="tx1"/>
                </a:solidFill>
              </a:rPr>
              <a:t> in platea </a:t>
            </a:r>
            <a:r>
              <a:rPr lang="it-IT" b="1" dirty="0" err="1">
                <a:solidFill>
                  <a:schemeClr val="tx1"/>
                </a:solidFill>
              </a:rPr>
              <a:t>communis</a:t>
            </a:r>
            <a:r>
              <a:rPr lang="it-IT" b="1" dirty="0">
                <a:solidFill>
                  <a:schemeClr val="tx1"/>
                </a:solidFill>
              </a:rPr>
              <a:t> ante </a:t>
            </a:r>
            <a:r>
              <a:rPr lang="it-IT" b="1" dirty="0" err="1">
                <a:solidFill>
                  <a:schemeClr val="tx1"/>
                </a:solidFill>
              </a:rPr>
              <a:t>logiam</a:t>
            </a:r>
            <a:r>
              <a:rPr lang="it-IT" b="1" dirty="0">
                <a:solidFill>
                  <a:schemeClr val="tx1"/>
                </a:solidFill>
              </a:rPr>
              <a:t> et </a:t>
            </a:r>
            <a:r>
              <a:rPr lang="it-IT" b="1" dirty="0" err="1">
                <a:solidFill>
                  <a:schemeClr val="tx1"/>
                </a:solidFill>
              </a:rPr>
              <a:t>dicerent</a:t>
            </a:r>
            <a:r>
              <a:rPr lang="it-IT" b="1" dirty="0">
                <a:solidFill>
                  <a:schemeClr val="tx1"/>
                </a:solidFill>
              </a:rPr>
              <a:t> </a:t>
            </a:r>
            <a:r>
              <a:rPr lang="it-IT" b="1" dirty="0" err="1">
                <a:solidFill>
                  <a:schemeClr val="tx1"/>
                </a:solidFill>
              </a:rPr>
              <a:t>seu</a:t>
            </a:r>
            <a:r>
              <a:rPr lang="it-IT" b="1" dirty="0">
                <a:solidFill>
                  <a:schemeClr val="tx1"/>
                </a:solidFill>
              </a:rPr>
              <a:t> </a:t>
            </a:r>
            <a:r>
              <a:rPr lang="it-IT" b="1" dirty="0" err="1">
                <a:solidFill>
                  <a:schemeClr val="tx1"/>
                </a:solidFill>
              </a:rPr>
              <a:t>concordarent</a:t>
            </a:r>
            <a:r>
              <a:rPr lang="it-IT" b="1" dirty="0">
                <a:solidFill>
                  <a:schemeClr val="tx1"/>
                </a:solidFill>
              </a:rPr>
              <a:t> </a:t>
            </a:r>
            <a:r>
              <a:rPr lang="it-IT" b="1" dirty="0" err="1">
                <a:solidFill>
                  <a:schemeClr val="tx1"/>
                </a:solidFill>
              </a:rPr>
              <a:t>verba</a:t>
            </a:r>
            <a:r>
              <a:rPr lang="it-IT" b="1" dirty="0">
                <a:solidFill>
                  <a:schemeClr val="tx1"/>
                </a:solidFill>
              </a:rPr>
              <a:t> ex </a:t>
            </a:r>
            <a:r>
              <a:rPr lang="it-IT" b="1" dirty="0" err="1">
                <a:solidFill>
                  <a:schemeClr val="tx1"/>
                </a:solidFill>
              </a:rPr>
              <a:t>quibus</a:t>
            </a:r>
            <a:r>
              <a:rPr lang="it-IT" b="1" dirty="0">
                <a:solidFill>
                  <a:schemeClr val="tx1"/>
                </a:solidFill>
              </a:rPr>
              <a:t> </a:t>
            </a:r>
            <a:r>
              <a:rPr lang="it-IT" b="1" dirty="0" err="1">
                <a:solidFill>
                  <a:schemeClr val="tx1"/>
                </a:solidFill>
              </a:rPr>
              <a:t>videbatur</a:t>
            </a:r>
            <a:r>
              <a:rPr lang="it-IT" b="1" dirty="0">
                <a:solidFill>
                  <a:schemeClr val="tx1"/>
                </a:solidFill>
              </a:rPr>
              <a:t> </a:t>
            </a:r>
            <a:r>
              <a:rPr lang="it-IT" b="1" dirty="0" err="1">
                <a:solidFill>
                  <a:schemeClr val="tx1"/>
                </a:solidFill>
              </a:rPr>
              <a:t>oriri</a:t>
            </a:r>
            <a:r>
              <a:rPr lang="it-IT" b="1" dirty="0">
                <a:solidFill>
                  <a:schemeClr val="tx1"/>
                </a:solidFill>
              </a:rPr>
              <a:t> posse </a:t>
            </a:r>
            <a:r>
              <a:rPr lang="it-IT" b="1" dirty="0" err="1">
                <a:solidFill>
                  <a:schemeClr val="tx1"/>
                </a:solidFill>
              </a:rPr>
              <a:t>contencio</a:t>
            </a:r>
            <a:r>
              <a:rPr lang="it-IT" b="1" dirty="0">
                <a:solidFill>
                  <a:schemeClr val="tx1"/>
                </a:solidFill>
              </a:rPr>
              <a:t> et </a:t>
            </a:r>
            <a:r>
              <a:rPr lang="it-IT" b="1" dirty="0" smtClean="0">
                <a:solidFill>
                  <a:schemeClr val="tx1"/>
                </a:solidFill>
              </a:rPr>
              <a:t>discordia </a:t>
            </a:r>
            <a:r>
              <a:rPr lang="it-IT" b="1" dirty="0">
                <a:solidFill>
                  <a:schemeClr val="tx1"/>
                </a:solidFill>
              </a:rPr>
              <a:t>inter </a:t>
            </a:r>
            <a:r>
              <a:rPr lang="it-IT" b="1" dirty="0" err="1">
                <a:solidFill>
                  <a:schemeClr val="tx1"/>
                </a:solidFill>
              </a:rPr>
              <a:t>cives</a:t>
            </a:r>
            <a:r>
              <a:rPr lang="it-IT" b="1" dirty="0">
                <a:solidFill>
                  <a:schemeClr val="tx1"/>
                </a:solidFill>
              </a:rPr>
              <a:t> et </a:t>
            </a:r>
            <a:r>
              <a:rPr lang="it-IT" b="1" dirty="0" err="1">
                <a:solidFill>
                  <a:schemeClr val="tx1"/>
                </a:solidFill>
              </a:rPr>
              <a:t>homines</a:t>
            </a:r>
            <a:r>
              <a:rPr lang="it-IT" b="1" dirty="0">
                <a:solidFill>
                  <a:schemeClr val="tx1"/>
                </a:solidFill>
              </a:rPr>
              <a:t> </a:t>
            </a:r>
            <a:r>
              <a:rPr lang="it-IT" b="1" dirty="0" err="1">
                <a:solidFill>
                  <a:schemeClr val="tx1"/>
                </a:solidFill>
              </a:rPr>
              <a:t>Communis</a:t>
            </a:r>
            <a:r>
              <a:rPr lang="it-IT" b="1" dirty="0">
                <a:solidFill>
                  <a:schemeClr val="tx1"/>
                </a:solidFill>
              </a:rPr>
              <a:t> </a:t>
            </a:r>
            <a:r>
              <a:rPr lang="it-IT" b="1" dirty="0" err="1">
                <a:solidFill>
                  <a:schemeClr val="tx1"/>
                </a:solidFill>
              </a:rPr>
              <a:t>civitatis</a:t>
            </a:r>
            <a:r>
              <a:rPr lang="it-IT" b="1" dirty="0">
                <a:solidFill>
                  <a:schemeClr val="tx1"/>
                </a:solidFill>
              </a:rPr>
              <a:t> Tergesti </a:t>
            </a:r>
            <a:r>
              <a:rPr lang="it-IT" b="1" dirty="0" err="1">
                <a:solidFill>
                  <a:schemeClr val="tx1"/>
                </a:solidFill>
              </a:rPr>
              <a:t>ob</a:t>
            </a:r>
            <a:r>
              <a:rPr lang="it-IT" b="1" dirty="0">
                <a:solidFill>
                  <a:schemeClr val="tx1"/>
                </a:solidFill>
              </a:rPr>
              <a:t> </a:t>
            </a:r>
            <a:r>
              <a:rPr lang="it-IT" b="1" dirty="0" err="1">
                <a:solidFill>
                  <a:schemeClr val="tx1"/>
                </a:solidFill>
              </a:rPr>
              <a:t>quam</a:t>
            </a:r>
            <a:r>
              <a:rPr lang="it-IT" b="1" dirty="0">
                <a:solidFill>
                  <a:schemeClr val="tx1"/>
                </a:solidFill>
              </a:rPr>
              <a:t> </a:t>
            </a:r>
            <a:r>
              <a:rPr lang="it-IT" b="1" dirty="0" err="1">
                <a:solidFill>
                  <a:schemeClr val="tx1"/>
                </a:solidFill>
              </a:rPr>
              <a:t>discordiam</a:t>
            </a:r>
            <a:r>
              <a:rPr lang="it-IT" b="1" dirty="0">
                <a:solidFill>
                  <a:schemeClr val="tx1"/>
                </a:solidFill>
              </a:rPr>
              <a:t> </a:t>
            </a:r>
            <a:r>
              <a:rPr lang="it-IT" b="1" dirty="0" err="1">
                <a:solidFill>
                  <a:schemeClr val="tx1"/>
                </a:solidFill>
              </a:rPr>
              <a:t>dictum</a:t>
            </a:r>
            <a:r>
              <a:rPr lang="it-IT" b="1" dirty="0">
                <a:solidFill>
                  <a:schemeClr val="tx1"/>
                </a:solidFill>
              </a:rPr>
              <a:t> Comune et </a:t>
            </a:r>
            <a:r>
              <a:rPr lang="it-IT" b="1" dirty="0" err="1">
                <a:solidFill>
                  <a:schemeClr val="tx1"/>
                </a:solidFill>
              </a:rPr>
              <a:t>homines</a:t>
            </a:r>
            <a:r>
              <a:rPr lang="it-IT" b="1" dirty="0">
                <a:solidFill>
                  <a:schemeClr val="tx1"/>
                </a:solidFill>
              </a:rPr>
              <a:t> Tergesti esse </a:t>
            </a:r>
            <a:r>
              <a:rPr lang="it-IT" b="1" dirty="0" err="1">
                <a:solidFill>
                  <a:schemeClr val="tx1"/>
                </a:solidFill>
              </a:rPr>
              <a:t>videbatur</a:t>
            </a:r>
            <a:r>
              <a:rPr lang="it-IT" b="1" dirty="0">
                <a:solidFill>
                  <a:schemeClr val="tx1"/>
                </a:solidFill>
              </a:rPr>
              <a:t> </a:t>
            </a:r>
            <a:r>
              <a:rPr lang="it-IT" b="1" dirty="0" err="1">
                <a:solidFill>
                  <a:schemeClr val="tx1"/>
                </a:solidFill>
              </a:rPr>
              <a:t>vel</a:t>
            </a:r>
            <a:r>
              <a:rPr lang="it-IT" b="1" dirty="0">
                <a:solidFill>
                  <a:schemeClr val="tx1"/>
                </a:solidFill>
              </a:rPr>
              <a:t> </a:t>
            </a:r>
            <a:r>
              <a:rPr lang="it-IT" b="1" dirty="0" err="1">
                <a:solidFill>
                  <a:schemeClr val="tx1"/>
                </a:solidFill>
              </a:rPr>
              <a:t>poterat</a:t>
            </a:r>
            <a:r>
              <a:rPr lang="it-IT" b="1" dirty="0">
                <a:solidFill>
                  <a:schemeClr val="tx1"/>
                </a:solidFill>
              </a:rPr>
              <a:t> in </a:t>
            </a:r>
            <a:r>
              <a:rPr lang="it-IT" b="1" dirty="0" err="1">
                <a:solidFill>
                  <a:schemeClr val="tx1"/>
                </a:solidFill>
              </a:rPr>
              <a:t>periculum</a:t>
            </a:r>
            <a:r>
              <a:rPr lang="it-IT" b="1" dirty="0">
                <a:solidFill>
                  <a:schemeClr val="tx1"/>
                </a:solidFill>
              </a:rPr>
              <a:t> mutando </a:t>
            </a:r>
            <a:r>
              <a:rPr lang="it-IT" b="1" dirty="0" err="1">
                <a:solidFill>
                  <a:schemeClr val="tx1"/>
                </a:solidFill>
              </a:rPr>
              <a:t>bonum</a:t>
            </a:r>
            <a:r>
              <a:rPr lang="it-IT" b="1" dirty="0">
                <a:solidFill>
                  <a:schemeClr val="tx1"/>
                </a:solidFill>
              </a:rPr>
              <a:t> </a:t>
            </a:r>
            <a:r>
              <a:rPr lang="it-IT" b="1" dirty="0" err="1">
                <a:solidFill>
                  <a:schemeClr val="tx1"/>
                </a:solidFill>
              </a:rPr>
              <a:t>statum</a:t>
            </a:r>
            <a:r>
              <a:rPr lang="it-IT" b="1" dirty="0">
                <a:solidFill>
                  <a:schemeClr val="tx1"/>
                </a:solidFill>
              </a:rPr>
              <a:t> </a:t>
            </a:r>
            <a:r>
              <a:rPr lang="it-IT" b="1" dirty="0" err="1">
                <a:solidFill>
                  <a:schemeClr val="tx1"/>
                </a:solidFill>
              </a:rPr>
              <a:t>dicte</a:t>
            </a:r>
            <a:r>
              <a:rPr lang="it-IT" b="1" dirty="0">
                <a:solidFill>
                  <a:schemeClr val="tx1"/>
                </a:solidFill>
              </a:rPr>
              <a:t> </a:t>
            </a:r>
            <a:r>
              <a:rPr lang="it-IT" b="1" dirty="0" err="1">
                <a:solidFill>
                  <a:schemeClr val="tx1"/>
                </a:solidFill>
              </a:rPr>
              <a:t>civitate</a:t>
            </a:r>
            <a:r>
              <a:rPr lang="it-IT" b="1" dirty="0">
                <a:solidFill>
                  <a:schemeClr val="tx1"/>
                </a:solidFill>
              </a:rPr>
              <a:t> Tergesti </a:t>
            </a:r>
            <a:r>
              <a:rPr lang="it-IT" b="1" dirty="0" err="1">
                <a:solidFill>
                  <a:schemeClr val="tx1"/>
                </a:solidFill>
              </a:rPr>
              <a:t>quod</a:t>
            </a:r>
            <a:r>
              <a:rPr lang="it-IT" b="1" dirty="0">
                <a:solidFill>
                  <a:schemeClr val="tx1"/>
                </a:solidFill>
              </a:rPr>
              <a:t> </a:t>
            </a:r>
            <a:r>
              <a:rPr lang="it-IT" b="1" dirty="0" err="1">
                <a:solidFill>
                  <a:schemeClr val="tx1"/>
                </a:solidFill>
              </a:rPr>
              <a:t>videbatur</a:t>
            </a:r>
            <a:r>
              <a:rPr lang="it-IT" b="1" dirty="0">
                <a:solidFill>
                  <a:schemeClr val="tx1"/>
                </a:solidFill>
              </a:rPr>
              <a:t> et esse </a:t>
            </a:r>
            <a:r>
              <a:rPr lang="it-IT" b="1" dirty="0" err="1">
                <a:solidFill>
                  <a:schemeClr val="tx1"/>
                </a:solidFill>
              </a:rPr>
              <a:t>poterat</a:t>
            </a:r>
            <a:r>
              <a:rPr lang="it-IT" b="1" dirty="0">
                <a:solidFill>
                  <a:schemeClr val="tx1"/>
                </a:solidFill>
              </a:rPr>
              <a:t> in maximum </a:t>
            </a:r>
            <a:r>
              <a:rPr lang="it-IT" b="1" dirty="0" err="1">
                <a:solidFill>
                  <a:schemeClr val="tx1"/>
                </a:solidFill>
              </a:rPr>
              <a:t>periculum</a:t>
            </a:r>
            <a:r>
              <a:rPr lang="it-IT" b="1" dirty="0">
                <a:solidFill>
                  <a:schemeClr val="tx1"/>
                </a:solidFill>
              </a:rPr>
              <a:t> et </a:t>
            </a:r>
            <a:r>
              <a:rPr lang="it-IT" b="1" dirty="0" err="1">
                <a:solidFill>
                  <a:schemeClr val="tx1"/>
                </a:solidFill>
              </a:rPr>
              <a:t>dampnum</a:t>
            </a:r>
            <a:r>
              <a:rPr lang="it-IT" b="1" dirty="0">
                <a:solidFill>
                  <a:schemeClr val="tx1"/>
                </a:solidFill>
              </a:rPr>
              <a:t> </a:t>
            </a:r>
            <a:r>
              <a:rPr lang="it-IT" b="1" dirty="0" err="1">
                <a:solidFill>
                  <a:schemeClr val="tx1"/>
                </a:solidFill>
              </a:rPr>
              <a:t>dicte</a:t>
            </a:r>
            <a:r>
              <a:rPr lang="it-IT" b="1" dirty="0">
                <a:solidFill>
                  <a:schemeClr val="tx1"/>
                </a:solidFill>
              </a:rPr>
              <a:t> </a:t>
            </a:r>
            <a:r>
              <a:rPr lang="it-IT" b="1" dirty="0" err="1">
                <a:solidFill>
                  <a:schemeClr val="tx1"/>
                </a:solidFill>
              </a:rPr>
              <a:t>civitatis</a:t>
            </a:r>
            <a:r>
              <a:rPr lang="it-IT" b="1" dirty="0">
                <a:solidFill>
                  <a:schemeClr val="tx1"/>
                </a:solidFill>
              </a:rPr>
              <a:t> et </a:t>
            </a:r>
            <a:r>
              <a:rPr lang="it-IT" b="1" dirty="0" err="1">
                <a:solidFill>
                  <a:schemeClr val="tx1"/>
                </a:solidFill>
              </a:rPr>
              <a:t>dictus</a:t>
            </a:r>
            <a:r>
              <a:rPr lang="it-IT" b="1" dirty="0">
                <a:solidFill>
                  <a:schemeClr val="tx1"/>
                </a:solidFill>
              </a:rPr>
              <a:t> dominus Andreas ex vigore sui </a:t>
            </a:r>
            <a:r>
              <a:rPr lang="it-IT" b="1" dirty="0" err="1">
                <a:solidFill>
                  <a:schemeClr val="tx1"/>
                </a:solidFill>
              </a:rPr>
              <a:t>officii</a:t>
            </a:r>
            <a:r>
              <a:rPr lang="it-IT" b="1" dirty="0">
                <a:solidFill>
                  <a:schemeClr val="tx1"/>
                </a:solidFill>
              </a:rPr>
              <a:t> et ex </a:t>
            </a:r>
            <a:r>
              <a:rPr lang="it-IT" b="1" dirty="0" err="1">
                <a:solidFill>
                  <a:schemeClr val="tx1"/>
                </a:solidFill>
              </a:rPr>
              <a:t>libertate</a:t>
            </a:r>
            <a:r>
              <a:rPr lang="it-IT" b="1" dirty="0">
                <a:solidFill>
                  <a:schemeClr val="tx1"/>
                </a:solidFill>
              </a:rPr>
              <a:t> </a:t>
            </a:r>
            <a:r>
              <a:rPr lang="it-IT" b="1" dirty="0" err="1">
                <a:solidFill>
                  <a:schemeClr val="tx1"/>
                </a:solidFill>
              </a:rPr>
              <a:t>sibi</a:t>
            </a:r>
            <a:r>
              <a:rPr lang="it-IT" b="1" dirty="0">
                <a:solidFill>
                  <a:schemeClr val="tx1"/>
                </a:solidFill>
              </a:rPr>
              <a:t> concessa, ex vigore </a:t>
            </a:r>
            <a:r>
              <a:rPr lang="it-IT" b="1" dirty="0" err="1">
                <a:solidFill>
                  <a:schemeClr val="tx1"/>
                </a:solidFill>
              </a:rPr>
              <a:t>statutorum</a:t>
            </a:r>
            <a:r>
              <a:rPr lang="it-IT" b="1" dirty="0">
                <a:solidFill>
                  <a:schemeClr val="tx1"/>
                </a:solidFill>
              </a:rPr>
              <a:t> </a:t>
            </a:r>
            <a:r>
              <a:rPr lang="it-IT" b="1" dirty="0" err="1">
                <a:solidFill>
                  <a:schemeClr val="tx1"/>
                </a:solidFill>
              </a:rPr>
              <a:t>dicte</a:t>
            </a:r>
            <a:r>
              <a:rPr lang="it-IT" b="1" dirty="0">
                <a:solidFill>
                  <a:schemeClr val="tx1"/>
                </a:solidFill>
              </a:rPr>
              <a:t> </a:t>
            </a:r>
            <a:r>
              <a:rPr lang="it-IT" b="1" dirty="0" err="1">
                <a:solidFill>
                  <a:schemeClr val="tx1"/>
                </a:solidFill>
              </a:rPr>
              <a:t>civitatis</a:t>
            </a:r>
            <a:r>
              <a:rPr lang="it-IT" b="1" dirty="0">
                <a:solidFill>
                  <a:schemeClr val="tx1"/>
                </a:solidFill>
              </a:rPr>
              <a:t>, </a:t>
            </a:r>
            <a:r>
              <a:rPr lang="it-IT" b="1" dirty="0" err="1">
                <a:solidFill>
                  <a:schemeClr val="tx1"/>
                </a:solidFill>
              </a:rPr>
              <a:t>omni</a:t>
            </a:r>
            <a:r>
              <a:rPr lang="it-IT" b="1" dirty="0">
                <a:solidFill>
                  <a:schemeClr val="tx1"/>
                </a:solidFill>
              </a:rPr>
              <a:t> modo et forma </a:t>
            </a:r>
            <a:r>
              <a:rPr lang="it-IT" b="1" dirty="0" err="1">
                <a:solidFill>
                  <a:schemeClr val="tx1"/>
                </a:solidFill>
              </a:rPr>
              <a:t>quibus</a:t>
            </a:r>
            <a:r>
              <a:rPr lang="it-IT" b="1" dirty="0">
                <a:solidFill>
                  <a:schemeClr val="tx1"/>
                </a:solidFill>
              </a:rPr>
              <a:t> </a:t>
            </a:r>
            <a:r>
              <a:rPr lang="it-IT" b="1" dirty="0" err="1">
                <a:solidFill>
                  <a:schemeClr val="tx1"/>
                </a:solidFill>
              </a:rPr>
              <a:t>melius</a:t>
            </a:r>
            <a:r>
              <a:rPr lang="it-IT" b="1" dirty="0">
                <a:solidFill>
                  <a:schemeClr val="tx1"/>
                </a:solidFill>
              </a:rPr>
              <a:t> </a:t>
            </a:r>
            <a:r>
              <a:rPr lang="it-IT" b="1" dirty="0" err="1">
                <a:solidFill>
                  <a:schemeClr val="tx1"/>
                </a:solidFill>
              </a:rPr>
              <a:t>potuit</a:t>
            </a:r>
            <a:r>
              <a:rPr lang="it-IT" b="1" dirty="0">
                <a:solidFill>
                  <a:schemeClr val="tx1"/>
                </a:solidFill>
              </a:rPr>
              <a:t> </a:t>
            </a:r>
            <a:r>
              <a:rPr lang="it-IT" b="1" dirty="0" err="1">
                <a:solidFill>
                  <a:schemeClr val="tx1"/>
                </a:solidFill>
              </a:rPr>
              <a:t>eis</a:t>
            </a:r>
            <a:r>
              <a:rPr lang="it-IT" b="1" dirty="0">
                <a:solidFill>
                  <a:schemeClr val="tx1"/>
                </a:solidFill>
              </a:rPr>
              <a:t> et </a:t>
            </a:r>
            <a:r>
              <a:rPr lang="it-IT" b="1" dirty="0" err="1">
                <a:solidFill>
                  <a:schemeClr val="tx1"/>
                </a:solidFill>
              </a:rPr>
              <a:t>cuilibet</a:t>
            </a:r>
            <a:r>
              <a:rPr lang="it-IT" b="1" dirty="0">
                <a:solidFill>
                  <a:schemeClr val="tx1"/>
                </a:solidFill>
              </a:rPr>
              <a:t> </a:t>
            </a:r>
            <a:r>
              <a:rPr lang="it-IT" b="1" dirty="0" err="1">
                <a:solidFill>
                  <a:schemeClr val="tx1"/>
                </a:solidFill>
              </a:rPr>
              <a:t>eorum</a:t>
            </a:r>
            <a:r>
              <a:rPr lang="it-IT" b="1" dirty="0">
                <a:solidFill>
                  <a:schemeClr val="tx1"/>
                </a:solidFill>
              </a:rPr>
              <a:t> </a:t>
            </a:r>
            <a:r>
              <a:rPr lang="it-IT" b="1" dirty="0" err="1">
                <a:solidFill>
                  <a:schemeClr val="tx1"/>
                </a:solidFill>
              </a:rPr>
              <a:t>preceperit</a:t>
            </a:r>
            <a:r>
              <a:rPr lang="it-IT" b="1" dirty="0">
                <a:solidFill>
                  <a:schemeClr val="tx1"/>
                </a:solidFill>
              </a:rPr>
              <a:t> in pluribus </a:t>
            </a:r>
            <a:r>
              <a:rPr lang="it-IT" b="1" dirty="0" err="1">
                <a:solidFill>
                  <a:schemeClr val="tx1"/>
                </a:solidFill>
              </a:rPr>
              <a:t>preceptis</a:t>
            </a:r>
            <a:r>
              <a:rPr lang="it-IT" b="1" dirty="0">
                <a:solidFill>
                  <a:schemeClr val="tx1"/>
                </a:solidFill>
              </a:rPr>
              <a:t> </a:t>
            </a:r>
            <a:r>
              <a:rPr lang="it-IT" b="1" dirty="0" err="1">
                <a:solidFill>
                  <a:schemeClr val="tx1"/>
                </a:solidFill>
              </a:rPr>
              <a:t>videlicet</a:t>
            </a:r>
            <a:r>
              <a:rPr lang="it-IT" b="1" dirty="0">
                <a:solidFill>
                  <a:schemeClr val="tx1"/>
                </a:solidFill>
              </a:rPr>
              <a:t> in </a:t>
            </a:r>
            <a:r>
              <a:rPr lang="it-IT" b="1" dirty="0" err="1">
                <a:solidFill>
                  <a:schemeClr val="tx1"/>
                </a:solidFill>
              </a:rPr>
              <a:t>tribus</a:t>
            </a:r>
            <a:r>
              <a:rPr lang="it-IT" b="1" dirty="0">
                <a:solidFill>
                  <a:schemeClr val="tx1"/>
                </a:solidFill>
              </a:rPr>
              <a:t>, primo sub </a:t>
            </a:r>
            <a:r>
              <a:rPr lang="it-IT" b="1" dirty="0" err="1">
                <a:solidFill>
                  <a:schemeClr val="tx1"/>
                </a:solidFill>
              </a:rPr>
              <a:t>penam</a:t>
            </a:r>
            <a:r>
              <a:rPr lang="it-IT" b="1" dirty="0">
                <a:solidFill>
                  <a:schemeClr val="tx1"/>
                </a:solidFill>
              </a:rPr>
              <a:t> </a:t>
            </a:r>
            <a:r>
              <a:rPr lang="it-IT" b="1" dirty="0" err="1">
                <a:solidFill>
                  <a:schemeClr val="tx1"/>
                </a:solidFill>
              </a:rPr>
              <a:t>librarum</a:t>
            </a:r>
            <a:r>
              <a:rPr lang="it-IT" b="1" dirty="0">
                <a:solidFill>
                  <a:schemeClr val="tx1"/>
                </a:solidFill>
              </a:rPr>
              <a:t> </a:t>
            </a:r>
            <a:r>
              <a:rPr lang="it-IT" b="1" dirty="0" err="1">
                <a:solidFill>
                  <a:schemeClr val="tx1"/>
                </a:solidFill>
              </a:rPr>
              <a:t>parvorum</a:t>
            </a:r>
            <a:r>
              <a:rPr lang="it-IT" b="1" dirty="0">
                <a:solidFill>
                  <a:schemeClr val="tx1"/>
                </a:solidFill>
              </a:rPr>
              <a:t> </a:t>
            </a:r>
            <a:r>
              <a:rPr lang="it-IT" b="1" dirty="0" err="1">
                <a:solidFill>
                  <a:schemeClr val="tx1"/>
                </a:solidFill>
              </a:rPr>
              <a:t>vigintiquinque</a:t>
            </a:r>
            <a:r>
              <a:rPr lang="it-IT" b="1" dirty="0">
                <a:solidFill>
                  <a:schemeClr val="tx1"/>
                </a:solidFill>
              </a:rPr>
              <a:t>, secondo sub </a:t>
            </a:r>
            <a:r>
              <a:rPr lang="it-IT" b="1" dirty="0" err="1">
                <a:solidFill>
                  <a:schemeClr val="tx1"/>
                </a:solidFill>
              </a:rPr>
              <a:t>penam</a:t>
            </a:r>
            <a:r>
              <a:rPr lang="it-IT" b="1" dirty="0">
                <a:solidFill>
                  <a:schemeClr val="tx1"/>
                </a:solidFill>
              </a:rPr>
              <a:t> </a:t>
            </a:r>
            <a:r>
              <a:rPr lang="it-IT" b="1" dirty="0" err="1">
                <a:solidFill>
                  <a:schemeClr val="tx1"/>
                </a:solidFill>
              </a:rPr>
              <a:t>librarum</a:t>
            </a:r>
            <a:r>
              <a:rPr lang="it-IT" b="1" dirty="0">
                <a:solidFill>
                  <a:schemeClr val="tx1"/>
                </a:solidFill>
              </a:rPr>
              <a:t> </a:t>
            </a:r>
            <a:r>
              <a:rPr lang="it-IT" b="1" dirty="0" err="1">
                <a:solidFill>
                  <a:schemeClr val="tx1"/>
                </a:solidFill>
              </a:rPr>
              <a:t>quinquaginta</a:t>
            </a:r>
            <a:r>
              <a:rPr lang="it-IT" b="1" dirty="0">
                <a:solidFill>
                  <a:schemeClr val="tx1"/>
                </a:solidFill>
              </a:rPr>
              <a:t> et sub </a:t>
            </a:r>
            <a:r>
              <a:rPr lang="it-IT" b="1" dirty="0" err="1">
                <a:solidFill>
                  <a:schemeClr val="tx1"/>
                </a:solidFill>
              </a:rPr>
              <a:t>penam</a:t>
            </a:r>
            <a:r>
              <a:rPr lang="it-IT" b="1" dirty="0">
                <a:solidFill>
                  <a:schemeClr val="tx1"/>
                </a:solidFill>
              </a:rPr>
              <a:t> </a:t>
            </a:r>
            <a:r>
              <a:rPr lang="it-IT" b="1" dirty="0" err="1">
                <a:solidFill>
                  <a:schemeClr val="tx1"/>
                </a:solidFill>
              </a:rPr>
              <a:t>librarum</a:t>
            </a:r>
            <a:r>
              <a:rPr lang="it-IT" b="1" dirty="0">
                <a:solidFill>
                  <a:schemeClr val="tx1"/>
                </a:solidFill>
              </a:rPr>
              <a:t> </a:t>
            </a:r>
            <a:r>
              <a:rPr lang="it-IT" b="1" dirty="0" err="1">
                <a:solidFill>
                  <a:schemeClr val="tx1"/>
                </a:solidFill>
              </a:rPr>
              <a:t>centum</a:t>
            </a:r>
            <a:r>
              <a:rPr lang="it-IT" b="1" dirty="0">
                <a:solidFill>
                  <a:schemeClr val="tx1"/>
                </a:solidFill>
              </a:rPr>
              <a:t>, pro </a:t>
            </a:r>
            <a:r>
              <a:rPr lang="it-IT" b="1" dirty="0" err="1">
                <a:solidFill>
                  <a:schemeClr val="tx1"/>
                </a:solidFill>
              </a:rPr>
              <a:t>tercio</a:t>
            </a:r>
            <a:r>
              <a:rPr lang="it-IT" b="1" dirty="0">
                <a:solidFill>
                  <a:schemeClr val="tx1"/>
                </a:solidFill>
              </a:rPr>
              <a:t> </a:t>
            </a:r>
            <a:r>
              <a:rPr lang="it-IT" b="1" dirty="0" err="1">
                <a:solidFill>
                  <a:schemeClr val="tx1"/>
                </a:solidFill>
              </a:rPr>
              <a:t>precepto</a:t>
            </a:r>
            <a:r>
              <a:rPr lang="it-IT" b="1" dirty="0">
                <a:solidFill>
                  <a:schemeClr val="tx1"/>
                </a:solidFill>
              </a:rPr>
              <a:t> </a:t>
            </a:r>
            <a:r>
              <a:rPr lang="it-IT" b="1" dirty="0" err="1">
                <a:solidFill>
                  <a:schemeClr val="tx1"/>
                </a:solidFill>
              </a:rPr>
              <a:t>quod</a:t>
            </a:r>
            <a:r>
              <a:rPr lang="it-IT" b="1" dirty="0">
                <a:solidFill>
                  <a:schemeClr val="tx1"/>
                </a:solidFill>
              </a:rPr>
              <a:t> </a:t>
            </a:r>
            <a:r>
              <a:rPr lang="it-IT" b="1" dirty="0" err="1">
                <a:solidFill>
                  <a:schemeClr val="tx1"/>
                </a:solidFill>
              </a:rPr>
              <a:t>deberent</a:t>
            </a:r>
            <a:r>
              <a:rPr lang="it-IT" b="1" dirty="0">
                <a:solidFill>
                  <a:schemeClr val="tx1"/>
                </a:solidFill>
              </a:rPr>
              <a:t> </a:t>
            </a:r>
            <a:r>
              <a:rPr lang="it-IT" b="1" dirty="0" err="1">
                <a:solidFill>
                  <a:schemeClr val="tx1"/>
                </a:solidFill>
              </a:rPr>
              <a:t>reccedere</a:t>
            </a:r>
            <a:r>
              <a:rPr lang="it-IT" b="1" dirty="0">
                <a:solidFill>
                  <a:schemeClr val="tx1"/>
                </a:solidFill>
              </a:rPr>
              <a:t> de </a:t>
            </a:r>
            <a:r>
              <a:rPr lang="it-IT" b="1" dirty="0" err="1">
                <a:solidFill>
                  <a:schemeClr val="tx1"/>
                </a:solidFill>
              </a:rPr>
              <a:t>plathea</a:t>
            </a:r>
            <a:r>
              <a:rPr lang="it-IT" b="1" dirty="0">
                <a:solidFill>
                  <a:schemeClr val="tx1"/>
                </a:solidFill>
              </a:rPr>
              <a:t> ad hoc ut </a:t>
            </a:r>
            <a:r>
              <a:rPr lang="it-IT" b="1" dirty="0" err="1">
                <a:solidFill>
                  <a:schemeClr val="tx1"/>
                </a:solidFill>
              </a:rPr>
              <a:t>dicta</a:t>
            </a:r>
            <a:r>
              <a:rPr lang="it-IT" b="1" dirty="0">
                <a:solidFill>
                  <a:schemeClr val="tx1"/>
                </a:solidFill>
              </a:rPr>
              <a:t> </a:t>
            </a:r>
            <a:r>
              <a:rPr lang="it-IT" b="1" dirty="0" err="1">
                <a:solidFill>
                  <a:schemeClr val="tx1"/>
                </a:solidFill>
              </a:rPr>
              <a:t>verba</a:t>
            </a:r>
            <a:r>
              <a:rPr lang="it-IT" b="1" dirty="0">
                <a:solidFill>
                  <a:schemeClr val="tx1"/>
                </a:solidFill>
              </a:rPr>
              <a:t> </a:t>
            </a:r>
            <a:r>
              <a:rPr lang="it-IT" b="1" dirty="0" err="1">
                <a:solidFill>
                  <a:schemeClr val="tx1"/>
                </a:solidFill>
              </a:rPr>
              <a:t>iniurosa</a:t>
            </a:r>
            <a:r>
              <a:rPr lang="it-IT" b="1" dirty="0">
                <a:solidFill>
                  <a:schemeClr val="tx1"/>
                </a:solidFill>
              </a:rPr>
              <a:t> et pericolosa </a:t>
            </a:r>
            <a:r>
              <a:rPr lang="it-IT" b="1" dirty="0" err="1">
                <a:solidFill>
                  <a:schemeClr val="tx1"/>
                </a:solidFill>
              </a:rPr>
              <a:t>cessarent</a:t>
            </a:r>
            <a:r>
              <a:rPr lang="it-IT" b="1" dirty="0">
                <a:solidFill>
                  <a:schemeClr val="tx1"/>
                </a:solidFill>
              </a:rPr>
              <a:t> et causa </a:t>
            </a:r>
            <a:r>
              <a:rPr lang="it-IT" b="1" dirty="0" err="1">
                <a:solidFill>
                  <a:schemeClr val="tx1"/>
                </a:solidFill>
              </a:rPr>
              <a:t>evitandi</a:t>
            </a:r>
            <a:r>
              <a:rPr lang="it-IT" b="1" dirty="0">
                <a:solidFill>
                  <a:schemeClr val="tx1"/>
                </a:solidFill>
              </a:rPr>
              <a:t> </a:t>
            </a:r>
            <a:r>
              <a:rPr lang="it-IT" b="1" dirty="0" err="1">
                <a:solidFill>
                  <a:schemeClr val="tx1"/>
                </a:solidFill>
              </a:rPr>
              <a:t>periculum</a:t>
            </a:r>
            <a:r>
              <a:rPr lang="it-IT" b="1" dirty="0">
                <a:solidFill>
                  <a:schemeClr val="tx1"/>
                </a:solidFill>
              </a:rPr>
              <a:t> boni status </a:t>
            </a:r>
            <a:r>
              <a:rPr lang="it-IT" b="1" dirty="0" err="1">
                <a:solidFill>
                  <a:schemeClr val="tx1"/>
                </a:solidFill>
              </a:rPr>
              <a:t>eius</a:t>
            </a:r>
            <a:r>
              <a:rPr lang="it-IT" b="1" dirty="0">
                <a:solidFill>
                  <a:schemeClr val="tx1"/>
                </a:solidFill>
              </a:rPr>
              <a:t> </a:t>
            </a:r>
            <a:r>
              <a:rPr lang="it-IT" b="1" dirty="0" err="1">
                <a:solidFill>
                  <a:schemeClr val="tx1"/>
                </a:solidFill>
              </a:rPr>
              <a:t>communis</a:t>
            </a:r>
            <a:r>
              <a:rPr lang="it-IT" b="1" dirty="0">
                <a:solidFill>
                  <a:schemeClr val="tx1"/>
                </a:solidFill>
              </a:rPr>
              <a:t> </a:t>
            </a:r>
            <a:r>
              <a:rPr lang="it-IT" b="1" dirty="0" err="1">
                <a:solidFill>
                  <a:schemeClr val="tx1"/>
                </a:solidFill>
              </a:rPr>
              <a:t>civitatis</a:t>
            </a:r>
            <a:r>
              <a:rPr lang="it-IT" b="1" dirty="0">
                <a:solidFill>
                  <a:schemeClr val="tx1"/>
                </a:solidFill>
              </a:rPr>
              <a:t> </a:t>
            </a:r>
            <a:r>
              <a:rPr lang="it-IT" b="1" dirty="0" err="1">
                <a:solidFill>
                  <a:schemeClr val="tx1"/>
                </a:solidFill>
              </a:rPr>
              <a:t>predicte</a:t>
            </a:r>
            <a:r>
              <a:rPr lang="it-IT" b="1" dirty="0">
                <a:solidFill>
                  <a:schemeClr val="tx1"/>
                </a:solidFill>
              </a:rPr>
              <a:t> </a:t>
            </a:r>
            <a:r>
              <a:rPr lang="it-IT" b="1" dirty="0" err="1">
                <a:solidFill>
                  <a:schemeClr val="tx1"/>
                </a:solidFill>
              </a:rPr>
              <a:t>que</a:t>
            </a:r>
            <a:r>
              <a:rPr lang="it-IT" b="1" dirty="0">
                <a:solidFill>
                  <a:schemeClr val="tx1"/>
                </a:solidFill>
              </a:rPr>
              <a:t> </a:t>
            </a:r>
            <a:r>
              <a:rPr lang="it-IT" b="1" dirty="0" err="1">
                <a:solidFill>
                  <a:schemeClr val="tx1"/>
                </a:solidFill>
              </a:rPr>
              <a:t>precepta</a:t>
            </a:r>
            <a:r>
              <a:rPr lang="it-IT" b="1" dirty="0">
                <a:solidFill>
                  <a:schemeClr val="tx1"/>
                </a:solidFill>
              </a:rPr>
              <a:t> </a:t>
            </a:r>
            <a:r>
              <a:rPr lang="it-IT" b="1" dirty="0" err="1">
                <a:solidFill>
                  <a:schemeClr val="tx1"/>
                </a:solidFill>
              </a:rPr>
              <a:t>predicti</a:t>
            </a:r>
            <a:r>
              <a:rPr lang="it-IT" b="1" dirty="0">
                <a:solidFill>
                  <a:schemeClr val="tx1"/>
                </a:solidFill>
              </a:rPr>
              <a:t> </a:t>
            </a:r>
            <a:r>
              <a:rPr lang="it-IT" b="1" dirty="0" err="1">
                <a:solidFill>
                  <a:schemeClr val="tx1"/>
                </a:solidFill>
              </a:rPr>
              <a:t>Natalis</a:t>
            </a:r>
            <a:r>
              <a:rPr lang="it-IT" b="1" dirty="0">
                <a:solidFill>
                  <a:schemeClr val="tx1"/>
                </a:solidFill>
              </a:rPr>
              <a:t>, </a:t>
            </a:r>
            <a:r>
              <a:rPr lang="it-IT" b="1" dirty="0" err="1">
                <a:solidFill>
                  <a:schemeClr val="tx1"/>
                </a:solidFill>
              </a:rPr>
              <a:t>Flurmius</a:t>
            </a:r>
            <a:r>
              <a:rPr lang="it-IT" b="1" dirty="0">
                <a:solidFill>
                  <a:schemeClr val="tx1"/>
                </a:solidFill>
              </a:rPr>
              <a:t> et </a:t>
            </a:r>
            <a:r>
              <a:rPr lang="it-IT" b="1" dirty="0" err="1">
                <a:solidFill>
                  <a:schemeClr val="tx1"/>
                </a:solidFill>
              </a:rPr>
              <a:t>Manollus</a:t>
            </a:r>
            <a:r>
              <a:rPr lang="it-IT" b="1" dirty="0">
                <a:solidFill>
                  <a:schemeClr val="tx1"/>
                </a:solidFill>
              </a:rPr>
              <a:t> </a:t>
            </a:r>
            <a:r>
              <a:rPr lang="it-IT" b="1" dirty="0" err="1">
                <a:solidFill>
                  <a:schemeClr val="tx1"/>
                </a:solidFill>
              </a:rPr>
              <a:t>contempserunt</a:t>
            </a:r>
            <a:r>
              <a:rPr lang="it-IT" b="1" dirty="0">
                <a:solidFill>
                  <a:schemeClr val="tx1"/>
                </a:solidFill>
              </a:rPr>
              <a:t>  </a:t>
            </a:r>
            <a:r>
              <a:rPr lang="it-IT" b="1" dirty="0" err="1">
                <a:solidFill>
                  <a:schemeClr val="tx1"/>
                </a:solidFill>
              </a:rPr>
              <a:t>eorum</a:t>
            </a:r>
            <a:r>
              <a:rPr lang="it-IT" b="1" dirty="0">
                <a:solidFill>
                  <a:schemeClr val="tx1"/>
                </a:solidFill>
              </a:rPr>
              <a:t> audacia et superbia et super </a:t>
            </a:r>
            <a:r>
              <a:rPr lang="it-IT" b="1" dirty="0" err="1">
                <a:solidFill>
                  <a:schemeClr val="tx1"/>
                </a:solidFill>
              </a:rPr>
              <a:t>quibus</a:t>
            </a:r>
            <a:r>
              <a:rPr lang="it-IT" b="1" dirty="0">
                <a:solidFill>
                  <a:schemeClr val="tx1"/>
                </a:solidFill>
              </a:rPr>
              <a:t> omnibus et </a:t>
            </a:r>
            <a:r>
              <a:rPr lang="it-IT" b="1" dirty="0" err="1">
                <a:solidFill>
                  <a:schemeClr val="tx1"/>
                </a:solidFill>
              </a:rPr>
              <a:t>singulis</a:t>
            </a:r>
            <a:r>
              <a:rPr lang="it-IT" b="1" dirty="0">
                <a:solidFill>
                  <a:schemeClr val="tx1"/>
                </a:solidFill>
              </a:rPr>
              <a:t> ex </a:t>
            </a:r>
            <a:r>
              <a:rPr lang="it-IT" b="1" dirty="0" err="1">
                <a:solidFill>
                  <a:schemeClr val="tx1"/>
                </a:solidFill>
              </a:rPr>
              <a:t>eis</a:t>
            </a:r>
            <a:r>
              <a:rPr lang="it-IT" b="1" dirty="0">
                <a:solidFill>
                  <a:schemeClr val="tx1"/>
                </a:solidFill>
              </a:rPr>
              <a:t> </a:t>
            </a:r>
            <a:r>
              <a:rPr lang="it-IT" b="1" dirty="0" err="1">
                <a:solidFill>
                  <a:schemeClr val="tx1"/>
                </a:solidFill>
              </a:rPr>
              <a:t>dependentibus</a:t>
            </a:r>
            <a:r>
              <a:rPr lang="it-IT" b="1" dirty="0">
                <a:solidFill>
                  <a:schemeClr val="tx1"/>
                </a:solidFill>
              </a:rPr>
              <a:t> et </a:t>
            </a:r>
            <a:r>
              <a:rPr lang="it-IT" b="1" dirty="0" err="1">
                <a:solidFill>
                  <a:schemeClr val="tx1"/>
                </a:solidFill>
              </a:rPr>
              <a:t>conexissis</a:t>
            </a:r>
            <a:r>
              <a:rPr lang="it-IT" b="1" dirty="0">
                <a:solidFill>
                  <a:schemeClr val="tx1"/>
                </a:solidFill>
              </a:rPr>
              <a:t> </a:t>
            </a:r>
            <a:r>
              <a:rPr lang="it-IT" b="1" dirty="0" err="1">
                <a:solidFill>
                  <a:schemeClr val="tx1"/>
                </a:solidFill>
              </a:rPr>
              <a:t>dictus</a:t>
            </a:r>
            <a:r>
              <a:rPr lang="it-IT" b="1" dirty="0">
                <a:solidFill>
                  <a:schemeClr val="tx1"/>
                </a:solidFill>
              </a:rPr>
              <a:t> dominus </a:t>
            </a:r>
            <a:r>
              <a:rPr lang="it-IT" b="1" dirty="0" err="1">
                <a:solidFill>
                  <a:schemeClr val="tx1"/>
                </a:solidFill>
              </a:rPr>
              <a:t>potestas</a:t>
            </a:r>
            <a:r>
              <a:rPr lang="it-IT" b="1" dirty="0">
                <a:solidFill>
                  <a:schemeClr val="tx1"/>
                </a:solidFill>
              </a:rPr>
              <a:t> </a:t>
            </a:r>
            <a:r>
              <a:rPr lang="it-IT" b="1" dirty="0" err="1">
                <a:solidFill>
                  <a:schemeClr val="tx1"/>
                </a:solidFill>
              </a:rPr>
              <a:t>inquirere</a:t>
            </a:r>
            <a:r>
              <a:rPr lang="it-IT" b="1" dirty="0">
                <a:solidFill>
                  <a:schemeClr val="tx1"/>
                </a:solidFill>
              </a:rPr>
              <a:t> </a:t>
            </a:r>
            <a:r>
              <a:rPr lang="it-IT" b="1" dirty="0" err="1">
                <a:solidFill>
                  <a:schemeClr val="tx1"/>
                </a:solidFill>
              </a:rPr>
              <a:t>intendit</a:t>
            </a:r>
            <a:r>
              <a:rPr lang="it-IT" b="1" dirty="0">
                <a:solidFill>
                  <a:schemeClr val="tx1"/>
                </a:solidFill>
              </a:rPr>
              <a:t> et </a:t>
            </a:r>
            <a:r>
              <a:rPr lang="it-IT" b="1" dirty="0" err="1">
                <a:solidFill>
                  <a:schemeClr val="tx1"/>
                </a:solidFill>
              </a:rPr>
              <a:t>eos</a:t>
            </a:r>
            <a:r>
              <a:rPr lang="it-IT" b="1" dirty="0">
                <a:solidFill>
                  <a:schemeClr val="tx1"/>
                </a:solidFill>
              </a:rPr>
              <a:t> et </a:t>
            </a:r>
            <a:r>
              <a:rPr lang="it-IT" b="1" dirty="0" err="1">
                <a:solidFill>
                  <a:schemeClr val="tx1"/>
                </a:solidFill>
              </a:rPr>
              <a:t>eorum</a:t>
            </a:r>
            <a:r>
              <a:rPr lang="it-IT" b="1" dirty="0">
                <a:solidFill>
                  <a:schemeClr val="tx1"/>
                </a:solidFill>
              </a:rPr>
              <a:t> </a:t>
            </a:r>
            <a:r>
              <a:rPr lang="it-IT" b="1" dirty="0" err="1">
                <a:solidFill>
                  <a:schemeClr val="tx1"/>
                </a:solidFill>
              </a:rPr>
              <a:t>quem</a:t>
            </a:r>
            <a:r>
              <a:rPr lang="it-IT" b="1" dirty="0">
                <a:solidFill>
                  <a:schemeClr val="tx1"/>
                </a:solidFill>
              </a:rPr>
              <a:t> </a:t>
            </a:r>
            <a:r>
              <a:rPr lang="it-IT" b="1" dirty="0" err="1">
                <a:solidFill>
                  <a:schemeClr val="tx1"/>
                </a:solidFill>
              </a:rPr>
              <a:t>libet</a:t>
            </a:r>
            <a:r>
              <a:rPr lang="it-IT" b="1" dirty="0">
                <a:solidFill>
                  <a:schemeClr val="tx1"/>
                </a:solidFill>
              </a:rPr>
              <a:t> et </a:t>
            </a:r>
            <a:r>
              <a:rPr lang="it-IT" b="1" dirty="0" err="1">
                <a:solidFill>
                  <a:schemeClr val="tx1"/>
                </a:solidFill>
              </a:rPr>
              <a:t>repertos</a:t>
            </a:r>
            <a:r>
              <a:rPr lang="it-IT" b="1" dirty="0">
                <a:solidFill>
                  <a:schemeClr val="tx1"/>
                </a:solidFill>
              </a:rPr>
              <a:t> </a:t>
            </a:r>
            <a:r>
              <a:rPr lang="it-IT" b="1" dirty="0" err="1">
                <a:solidFill>
                  <a:schemeClr val="tx1"/>
                </a:solidFill>
              </a:rPr>
              <a:t>culpabilllas</a:t>
            </a:r>
            <a:r>
              <a:rPr lang="it-IT" b="1" dirty="0">
                <a:solidFill>
                  <a:schemeClr val="tx1"/>
                </a:solidFill>
              </a:rPr>
              <a:t> punire et </a:t>
            </a:r>
            <a:r>
              <a:rPr lang="it-IT" b="1" dirty="0" err="1">
                <a:solidFill>
                  <a:schemeClr val="tx1"/>
                </a:solidFill>
              </a:rPr>
              <a:t>condampnare</a:t>
            </a:r>
            <a:r>
              <a:rPr lang="it-IT" b="1" dirty="0">
                <a:solidFill>
                  <a:schemeClr val="tx1"/>
                </a:solidFill>
              </a:rPr>
              <a:t> </a:t>
            </a:r>
            <a:r>
              <a:rPr lang="it-IT" b="1" dirty="0" err="1">
                <a:solidFill>
                  <a:schemeClr val="tx1"/>
                </a:solidFill>
              </a:rPr>
              <a:t>secundum</a:t>
            </a:r>
            <a:r>
              <a:rPr lang="it-IT" b="1" dirty="0">
                <a:solidFill>
                  <a:schemeClr val="tx1"/>
                </a:solidFill>
              </a:rPr>
              <a:t> </a:t>
            </a:r>
            <a:r>
              <a:rPr lang="it-IT" b="1" dirty="0" err="1">
                <a:solidFill>
                  <a:schemeClr val="tx1"/>
                </a:solidFill>
              </a:rPr>
              <a:t>formam</a:t>
            </a:r>
            <a:r>
              <a:rPr lang="it-IT" b="1" dirty="0">
                <a:solidFill>
                  <a:schemeClr val="tx1"/>
                </a:solidFill>
              </a:rPr>
              <a:t> </a:t>
            </a:r>
            <a:r>
              <a:rPr lang="it-IT" b="1" dirty="0" err="1">
                <a:solidFill>
                  <a:schemeClr val="tx1"/>
                </a:solidFill>
              </a:rPr>
              <a:t>statutorum</a:t>
            </a:r>
            <a:r>
              <a:rPr lang="it-IT" b="1" dirty="0">
                <a:solidFill>
                  <a:schemeClr val="tx1"/>
                </a:solidFill>
              </a:rPr>
              <a:t> </a:t>
            </a:r>
            <a:r>
              <a:rPr lang="it-IT" b="1" dirty="0" err="1">
                <a:solidFill>
                  <a:schemeClr val="tx1"/>
                </a:solidFill>
              </a:rPr>
              <a:t>iuria</a:t>
            </a:r>
            <a:r>
              <a:rPr lang="it-IT" b="1" dirty="0">
                <a:solidFill>
                  <a:schemeClr val="tx1"/>
                </a:solidFill>
              </a:rPr>
              <a:t> </a:t>
            </a:r>
            <a:r>
              <a:rPr lang="it-IT" b="1" dirty="0" err="1">
                <a:solidFill>
                  <a:schemeClr val="tx1"/>
                </a:solidFill>
              </a:rPr>
              <a:t>statutorum</a:t>
            </a:r>
            <a:r>
              <a:rPr lang="it-IT" b="1" dirty="0">
                <a:solidFill>
                  <a:schemeClr val="tx1"/>
                </a:solidFill>
              </a:rPr>
              <a:t> </a:t>
            </a:r>
            <a:r>
              <a:rPr lang="it-IT" b="1" dirty="0" err="1">
                <a:solidFill>
                  <a:schemeClr val="tx1"/>
                </a:solidFill>
              </a:rPr>
              <a:t>seu</a:t>
            </a:r>
            <a:r>
              <a:rPr lang="it-IT" b="1" dirty="0">
                <a:solidFill>
                  <a:schemeClr val="tx1"/>
                </a:solidFill>
              </a:rPr>
              <a:t> </a:t>
            </a:r>
            <a:r>
              <a:rPr lang="it-IT" b="1" dirty="0" err="1">
                <a:solidFill>
                  <a:schemeClr val="tx1"/>
                </a:solidFill>
              </a:rPr>
              <a:t>ordinamentorum</a:t>
            </a:r>
            <a:r>
              <a:rPr lang="it-IT" b="1" dirty="0">
                <a:solidFill>
                  <a:schemeClr val="tx1"/>
                </a:solidFill>
              </a:rPr>
              <a:t> </a:t>
            </a:r>
            <a:r>
              <a:rPr lang="it-IT" b="1" dirty="0" err="1">
                <a:solidFill>
                  <a:schemeClr val="tx1"/>
                </a:solidFill>
              </a:rPr>
              <a:t>dicti</a:t>
            </a:r>
            <a:r>
              <a:rPr lang="it-IT" b="1" dirty="0">
                <a:solidFill>
                  <a:schemeClr val="tx1"/>
                </a:solidFill>
              </a:rPr>
              <a:t> </a:t>
            </a:r>
            <a:r>
              <a:rPr lang="it-IT" b="1" dirty="0" err="1">
                <a:solidFill>
                  <a:schemeClr val="tx1"/>
                </a:solidFill>
              </a:rPr>
              <a:t>communis</a:t>
            </a:r>
            <a:r>
              <a:rPr lang="it-IT" b="1" dirty="0">
                <a:solidFill>
                  <a:schemeClr val="tx1"/>
                </a:solidFill>
              </a:rPr>
              <a:t> </a:t>
            </a:r>
            <a:r>
              <a:rPr lang="it-IT" b="1" dirty="0" err="1">
                <a:solidFill>
                  <a:schemeClr val="tx1"/>
                </a:solidFill>
              </a:rPr>
              <a:t>civitatis</a:t>
            </a:r>
            <a:r>
              <a:rPr lang="it-IT" b="1" dirty="0">
                <a:solidFill>
                  <a:schemeClr val="tx1"/>
                </a:solidFill>
              </a:rPr>
              <a:t> Tergesti</a:t>
            </a:r>
            <a:r>
              <a:rPr lang="it-IT" i="1" dirty="0"/>
              <a:t>.</a:t>
            </a:r>
            <a:endParaRPr lang="it-IT" dirty="0"/>
          </a:p>
          <a:p>
            <a:pPr algn="just"/>
            <a:endParaRPr lang="it-IT" dirty="0"/>
          </a:p>
        </p:txBody>
      </p:sp>
    </p:spTree>
    <p:extLst>
      <p:ext uri="{BB962C8B-B14F-4D97-AF65-F5344CB8AC3E}">
        <p14:creationId xmlns:p14="http://schemas.microsoft.com/office/powerpoint/2010/main" val="473400938"/>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13151" y="450937"/>
            <a:ext cx="10421654" cy="5632311"/>
          </a:xfrm>
          <a:prstGeom prst="rect">
            <a:avLst/>
          </a:prstGeom>
        </p:spPr>
        <p:txBody>
          <a:bodyPr wrap="square">
            <a:spAutoFit/>
          </a:bodyPr>
          <a:lstStyle/>
          <a:p>
            <a:pPr algn="just"/>
            <a:r>
              <a:rPr lang="it-IT" sz="2000" b="1" dirty="0"/>
              <a:t>Die </a:t>
            </a:r>
            <a:r>
              <a:rPr lang="it-IT" sz="2000" b="1" dirty="0" err="1"/>
              <a:t>octavo</a:t>
            </a:r>
            <a:r>
              <a:rPr lang="it-IT" sz="2000" b="1" dirty="0"/>
              <a:t> </a:t>
            </a:r>
            <a:r>
              <a:rPr lang="it-IT" sz="2000" b="1" dirty="0" err="1"/>
              <a:t>mensis</a:t>
            </a:r>
            <a:r>
              <a:rPr lang="it-IT" sz="2000" b="1" dirty="0"/>
              <a:t> </a:t>
            </a:r>
            <a:r>
              <a:rPr lang="it-IT" sz="2000" b="1" dirty="0" err="1"/>
              <a:t>octubris</a:t>
            </a:r>
            <a:r>
              <a:rPr lang="it-IT" sz="2000" b="1" dirty="0"/>
              <a:t> ser </a:t>
            </a:r>
            <a:r>
              <a:rPr lang="it-IT" sz="2000" b="1" dirty="0" err="1"/>
              <a:t>Donatus</a:t>
            </a:r>
            <a:r>
              <a:rPr lang="it-IT" sz="2000" b="1" dirty="0"/>
              <a:t> </a:t>
            </a:r>
            <a:r>
              <a:rPr lang="it-IT" sz="2000" b="1" dirty="0" err="1"/>
              <a:t>notarius</a:t>
            </a:r>
            <a:r>
              <a:rPr lang="it-IT" sz="2000" b="1" dirty="0"/>
              <a:t> quondam domini Ugolini </a:t>
            </a:r>
            <a:r>
              <a:rPr lang="it-IT" sz="2000" b="1" dirty="0" err="1"/>
              <a:t>iuratua</a:t>
            </a:r>
            <a:r>
              <a:rPr lang="it-IT" sz="2000" b="1" dirty="0"/>
              <a:t> ad </a:t>
            </a:r>
            <a:r>
              <a:rPr lang="it-IT" sz="2000" b="1" dirty="0" err="1"/>
              <a:t>presenciam</a:t>
            </a:r>
            <a:r>
              <a:rPr lang="it-IT" sz="2000" b="1" dirty="0"/>
              <a:t> </a:t>
            </a:r>
            <a:r>
              <a:rPr lang="it-IT" sz="2000" b="1" dirty="0" err="1"/>
              <a:t>dominorum</a:t>
            </a:r>
            <a:r>
              <a:rPr lang="it-IT" sz="2000" b="1" dirty="0"/>
              <a:t> </a:t>
            </a:r>
            <a:r>
              <a:rPr lang="it-IT" sz="2000" b="1" dirty="0" err="1"/>
              <a:t>postestatis</a:t>
            </a:r>
            <a:r>
              <a:rPr lang="it-IT" sz="2000" b="1" dirty="0"/>
              <a:t> et vicari dixit e </a:t>
            </a:r>
            <a:r>
              <a:rPr lang="it-IT" sz="2000" b="1" dirty="0" err="1"/>
              <a:t>nichil</a:t>
            </a:r>
            <a:r>
              <a:rPr lang="it-IT" sz="2000" b="1" dirty="0"/>
              <a:t> scire de </a:t>
            </a:r>
            <a:r>
              <a:rPr lang="it-IT" sz="2000" b="1" dirty="0" err="1"/>
              <a:t>contentis</a:t>
            </a:r>
            <a:r>
              <a:rPr lang="it-IT" sz="2000" b="1" dirty="0"/>
              <a:t> super </a:t>
            </a:r>
            <a:r>
              <a:rPr lang="it-IT" sz="2000" b="1" dirty="0" err="1"/>
              <a:t>dicta</a:t>
            </a:r>
            <a:r>
              <a:rPr lang="it-IT" sz="2000" b="1" dirty="0"/>
              <a:t> </a:t>
            </a:r>
            <a:r>
              <a:rPr lang="it-IT" sz="2000" b="1" dirty="0" err="1"/>
              <a:t>inquisitione</a:t>
            </a:r>
            <a:r>
              <a:rPr lang="it-IT" sz="2000" b="1" dirty="0"/>
              <a:t>; </a:t>
            </a:r>
          </a:p>
          <a:p>
            <a:pPr algn="just"/>
            <a:r>
              <a:rPr lang="it-IT" sz="2000" b="1" dirty="0"/>
              <a:t>Die </a:t>
            </a:r>
            <a:r>
              <a:rPr lang="it-IT" sz="2000" b="1" dirty="0" err="1"/>
              <a:t>predicta</a:t>
            </a:r>
            <a:r>
              <a:rPr lang="it-IT" sz="2000" b="1" dirty="0"/>
              <a:t> dominus </a:t>
            </a:r>
            <a:r>
              <a:rPr lang="it-IT" sz="2000" b="1" dirty="0" err="1"/>
              <a:t>Matheus</a:t>
            </a:r>
            <a:r>
              <a:rPr lang="it-IT" sz="2000" b="1" dirty="0"/>
              <a:t> </a:t>
            </a:r>
            <a:r>
              <a:rPr lang="it-IT" sz="2000" b="1" dirty="0" err="1"/>
              <a:t>Bayardus</a:t>
            </a:r>
            <a:r>
              <a:rPr lang="it-IT" sz="2000" b="1" dirty="0"/>
              <a:t> </a:t>
            </a:r>
            <a:r>
              <a:rPr lang="it-IT" sz="2000" b="1" dirty="0" err="1"/>
              <a:t>iuratus</a:t>
            </a:r>
            <a:r>
              <a:rPr lang="it-IT" sz="2000" b="1" dirty="0"/>
              <a:t> ad </a:t>
            </a:r>
            <a:r>
              <a:rPr lang="it-IT" sz="2000" b="1" dirty="0" err="1"/>
              <a:t>presentiam</a:t>
            </a:r>
            <a:r>
              <a:rPr lang="it-IT" sz="2000" b="1" dirty="0"/>
              <a:t> </a:t>
            </a:r>
            <a:r>
              <a:rPr lang="it-IT" sz="2000" b="1" dirty="0" err="1"/>
              <a:t>dominorum</a:t>
            </a:r>
            <a:r>
              <a:rPr lang="it-IT" sz="2000" b="1" dirty="0"/>
              <a:t> </a:t>
            </a:r>
            <a:r>
              <a:rPr lang="it-IT" sz="2000" b="1" dirty="0" err="1"/>
              <a:t>potestatis</a:t>
            </a:r>
            <a:r>
              <a:rPr lang="it-IT" sz="2000" b="1" dirty="0"/>
              <a:t> et </a:t>
            </a:r>
            <a:r>
              <a:rPr lang="it-IT" sz="2000" b="1" dirty="0" err="1"/>
              <a:t>vicaris</a:t>
            </a:r>
            <a:r>
              <a:rPr lang="it-IT" sz="2000" b="1" dirty="0"/>
              <a:t> dixit se tantum scire </a:t>
            </a:r>
            <a:r>
              <a:rPr lang="it-IT" sz="2000" b="1" dirty="0" err="1"/>
              <a:t>quod</a:t>
            </a:r>
            <a:r>
              <a:rPr lang="it-IT" sz="2000" b="1" dirty="0"/>
              <a:t> </a:t>
            </a:r>
            <a:r>
              <a:rPr lang="it-IT" sz="2000" b="1" dirty="0" err="1"/>
              <a:t>audivit</a:t>
            </a:r>
            <a:r>
              <a:rPr lang="it-IT" sz="2000" b="1" dirty="0"/>
              <a:t> </a:t>
            </a:r>
            <a:r>
              <a:rPr lang="it-IT" sz="2000" b="1" dirty="0" err="1"/>
              <a:t>dominum</a:t>
            </a:r>
            <a:r>
              <a:rPr lang="it-IT" sz="2000" b="1" dirty="0"/>
              <a:t> </a:t>
            </a:r>
            <a:r>
              <a:rPr lang="it-IT" sz="2000" b="1" dirty="0" err="1"/>
              <a:t>Andream</a:t>
            </a:r>
            <a:r>
              <a:rPr lang="it-IT" sz="2000" b="1" dirty="0"/>
              <a:t> </a:t>
            </a:r>
            <a:r>
              <a:rPr lang="it-IT" sz="2000" b="1" dirty="0" err="1"/>
              <a:t>Mesaltum</a:t>
            </a:r>
            <a:r>
              <a:rPr lang="it-IT" sz="2000" b="1" dirty="0"/>
              <a:t> </a:t>
            </a:r>
            <a:r>
              <a:rPr lang="it-IT" sz="2000" b="1" dirty="0" err="1"/>
              <a:t>iudicem</a:t>
            </a:r>
            <a:r>
              <a:rPr lang="it-IT" sz="2000" b="1" dirty="0"/>
              <a:t> </a:t>
            </a:r>
            <a:r>
              <a:rPr lang="it-IT" sz="2000" b="1" dirty="0" err="1"/>
              <a:t>communis</a:t>
            </a:r>
            <a:r>
              <a:rPr lang="it-IT" sz="2000" b="1" dirty="0"/>
              <a:t> Tergesti </a:t>
            </a:r>
            <a:r>
              <a:rPr lang="it-IT" sz="2000" b="1" dirty="0" err="1"/>
              <a:t>facientem</a:t>
            </a:r>
            <a:r>
              <a:rPr lang="it-IT" sz="2000" b="1" dirty="0"/>
              <a:t> </a:t>
            </a:r>
            <a:r>
              <a:rPr lang="it-IT" sz="2000" b="1" dirty="0" err="1"/>
              <a:t>plura</a:t>
            </a:r>
            <a:r>
              <a:rPr lang="it-IT" sz="2000" b="1" dirty="0"/>
              <a:t> </a:t>
            </a:r>
            <a:r>
              <a:rPr lang="it-IT" sz="2000" b="1" dirty="0" err="1"/>
              <a:t>precepta</a:t>
            </a:r>
            <a:r>
              <a:rPr lang="it-IT" sz="2000" b="1" dirty="0"/>
              <a:t> </a:t>
            </a:r>
            <a:r>
              <a:rPr lang="it-IT" sz="2000" b="1" dirty="0" err="1"/>
              <a:t>scilicet</a:t>
            </a:r>
            <a:r>
              <a:rPr lang="it-IT" sz="2000" b="1" dirty="0"/>
              <a:t> sub pena </a:t>
            </a:r>
            <a:r>
              <a:rPr lang="it-IT" sz="2000" b="1" dirty="0" err="1"/>
              <a:t>librarum</a:t>
            </a:r>
            <a:r>
              <a:rPr lang="it-IT" sz="2000" b="1" dirty="0"/>
              <a:t> XXV et </a:t>
            </a:r>
            <a:r>
              <a:rPr lang="it-IT" sz="2000" b="1" dirty="0" err="1" smtClean="0"/>
              <a:t>quinquaginta</a:t>
            </a:r>
            <a:r>
              <a:rPr lang="it-IT" sz="2000" b="1" dirty="0" smtClean="0"/>
              <a:t> </a:t>
            </a:r>
            <a:r>
              <a:rPr lang="it-IT" sz="2000" b="1" dirty="0"/>
              <a:t>et </a:t>
            </a:r>
            <a:r>
              <a:rPr lang="it-IT" sz="2000" b="1" dirty="0" err="1"/>
              <a:t>centum</a:t>
            </a:r>
            <a:r>
              <a:rPr lang="it-IT" sz="2000" b="1" dirty="0"/>
              <a:t> pro </a:t>
            </a:r>
            <a:r>
              <a:rPr lang="it-IT" sz="2000" b="1" dirty="0" err="1"/>
              <a:t>tribus</a:t>
            </a:r>
            <a:r>
              <a:rPr lang="it-IT" sz="2000" b="1" dirty="0"/>
              <a:t> </a:t>
            </a:r>
            <a:r>
              <a:rPr lang="it-IT" sz="2000" b="1" dirty="0" err="1"/>
              <a:t>preceptis</a:t>
            </a:r>
            <a:r>
              <a:rPr lang="it-IT" sz="2000" b="1" dirty="0"/>
              <a:t> </a:t>
            </a:r>
            <a:r>
              <a:rPr lang="it-IT" sz="2000" b="1" dirty="0" err="1"/>
              <a:t>pre</a:t>
            </a:r>
            <a:r>
              <a:rPr lang="it-IT" sz="2000" b="1" dirty="0"/>
              <a:t> </a:t>
            </a:r>
            <a:r>
              <a:rPr lang="it-IT" sz="2000" b="1" dirty="0" err="1"/>
              <a:t>dictis</a:t>
            </a:r>
            <a:r>
              <a:rPr lang="it-IT" sz="2000" b="1" dirty="0"/>
              <a:t> Natali, </a:t>
            </a:r>
            <a:r>
              <a:rPr lang="it-IT" sz="2000" b="1" dirty="0" err="1"/>
              <a:t>Flurmio</a:t>
            </a:r>
            <a:r>
              <a:rPr lang="it-IT" sz="2000" b="1" dirty="0"/>
              <a:t> et </a:t>
            </a:r>
            <a:r>
              <a:rPr lang="it-IT" sz="2000" b="1" dirty="0" err="1"/>
              <a:t>Manuello</a:t>
            </a:r>
            <a:r>
              <a:rPr lang="it-IT" sz="2000" b="1" dirty="0"/>
              <a:t> </a:t>
            </a:r>
            <a:r>
              <a:rPr lang="it-IT" sz="2000" b="1" dirty="0" err="1"/>
              <a:t>quod</a:t>
            </a:r>
            <a:r>
              <a:rPr lang="it-IT" sz="2000" b="1" dirty="0"/>
              <a:t> </a:t>
            </a:r>
            <a:r>
              <a:rPr lang="it-IT" sz="2000" b="1" dirty="0" err="1"/>
              <a:t>deberent</a:t>
            </a:r>
            <a:r>
              <a:rPr lang="it-IT" sz="2000" b="1" dirty="0"/>
              <a:t> </a:t>
            </a:r>
            <a:r>
              <a:rPr lang="it-IT" sz="2000" b="1" dirty="0" err="1"/>
              <a:t>reccedere</a:t>
            </a:r>
            <a:r>
              <a:rPr lang="it-IT" sz="2000" b="1" dirty="0"/>
              <a:t> </a:t>
            </a:r>
            <a:r>
              <a:rPr lang="it-IT" sz="2000" b="1" dirty="0" err="1"/>
              <a:t>que</a:t>
            </a:r>
            <a:r>
              <a:rPr lang="it-IT" sz="2000" b="1" dirty="0"/>
              <a:t> </a:t>
            </a:r>
            <a:r>
              <a:rPr lang="it-IT" sz="2000" b="1" dirty="0" err="1"/>
              <a:t>precepta</a:t>
            </a:r>
            <a:r>
              <a:rPr lang="it-IT" sz="2000" b="1" dirty="0"/>
              <a:t> </a:t>
            </a:r>
            <a:r>
              <a:rPr lang="it-IT" sz="2000" b="1" dirty="0" err="1"/>
              <a:t>contemserunt</a:t>
            </a:r>
            <a:r>
              <a:rPr lang="it-IT" sz="2000" b="1" dirty="0"/>
              <a:t> et </a:t>
            </a:r>
            <a:r>
              <a:rPr lang="it-IT" sz="2000" b="1" dirty="0" err="1"/>
              <a:t>predicta</a:t>
            </a:r>
            <a:r>
              <a:rPr lang="it-IT" sz="2000" b="1" dirty="0"/>
              <a:t> </a:t>
            </a:r>
            <a:r>
              <a:rPr lang="it-IT" sz="2000" b="1" dirty="0" err="1"/>
              <a:t>fuerunt</a:t>
            </a:r>
            <a:r>
              <a:rPr lang="it-IT" sz="2000" b="1" dirty="0"/>
              <a:t> ante </a:t>
            </a:r>
            <a:r>
              <a:rPr lang="it-IT" sz="2000" b="1" dirty="0" err="1"/>
              <a:t>logiam</a:t>
            </a:r>
            <a:r>
              <a:rPr lang="it-IT" sz="2000" b="1" dirty="0"/>
              <a:t> </a:t>
            </a:r>
            <a:r>
              <a:rPr lang="it-IT" sz="2000" b="1" dirty="0" err="1"/>
              <a:t>Communis</a:t>
            </a:r>
            <a:r>
              <a:rPr lang="it-IT" sz="2000" b="1" dirty="0"/>
              <a:t> Tergesti die </a:t>
            </a:r>
            <a:r>
              <a:rPr lang="it-IT" sz="2000" b="1" dirty="0" err="1"/>
              <a:t>predicta</a:t>
            </a:r>
            <a:r>
              <a:rPr lang="it-IT" sz="2000" b="1" dirty="0"/>
              <a:t> in </a:t>
            </a:r>
            <a:r>
              <a:rPr lang="it-IT" sz="2000" b="1" dirty="0" err="1"/>
              <a:t>plathea</a:t>
            </a:r>
            <a:r>
              <a:rPr lang="it-IT" sz="2000" b="1" dirty="0"/>
              <a:t> </a:t>
            </a:r>
            <a:r>
              <a:rPr lang="it-IT" sz="2000" b="1" dirty="0" err="1"/>
              <a:t>Communis</a:t>
            </a:r>
            <a:r>
              <a:rPr lang="it-IT" sz="2000" b="1" dirty="0"/>
              <a:t>.</a:t>
            </a:r>
          </a:p>
          <a:p>
            <a:pPr algn="just"/>
            <a:r>
              <a:rPr lang="it-IT" sz="2000" b="1" dirty="0"/>
              <a:t>Item die </a:t>
            </a:r>
            <a:r>
              <a:rPr lang="it-IT" sz="2000" b="1" dirty="0" err="1"/>
              <a:t>predicta</a:t>
            </a:r>
            <a:r>
              <a:rPr lang="it-IT" sz="2000" b="1" dirty="0"/>
              <a:t> </a:t>
            </a:r>
            <a:r>
              <a:rPr lang="it-IT" sz="2000" b="1" dirty="0" err="1"/>
              <a:t>Cresencius</a:t>
            </a:r>
            <a:r>
              <a:rPr lang="it-IT" sz="2000" b="1" dirty="0"/>
              <a:t> </a:t>
            </a:r>
            <a:r>
              <a:rPr lang="it-IT" sz="2000" b="1" dirty="0" err="1"/>
              <a:t>Rubeus</a:t>
            </a:r>
            <a:r>
              <a:rPr lang="it-IT" sz="2000" b="1" dirty="0"/>
              <a:t> </a:t>
            </a:r>
            <a:r>
              <a:rPr lang="it-IT" sz="2000" b="1" dirty="0" err="1"/>
              <a:t>iuratus</a:t>
            </a:r>
            <a:r>
              <a:rPr lang="it-IT" sz="2000" b="1" dirty="0"/>
              <a:t> ut </a:t>
            </a:r>
            <a:r>
              <a:rPr lang="it-IT" sz="2000" b="1" dirty="0" err="1"/>
              <a:t>supra</a:t>
            </a:r>
            <a:r>
              <a:rPr lang="it-IT" sz="2000" b="1" dirty="0"/>
              <a:t> dixit se tantum scire </a:t>
            </a:r>
            <a:r>
              <a:rPr lang="it-IT" sz="2000" b="1" dirty="0" err="1"/>
              <a:t>quod</a:t>
            </a:r>
            <a:r>
              <a:rPr lang="it-IT" sz="2000" b="1" dirty="0"/>
              <a:t> die et loco in </a:t>
            </a:r>
            <a:r>
              <a:rPr lang="it-IT" sz="2000" b="1" dirty="0" err="1"/>
              <a:t>predicta</a:t>
            </a:r>
            <a:r>
              <a:rPr lang="it-IT" sz="2000" b="1" dirty="0"/>
              <a:t> </a:t>
            </a:r>
            <a:r>
              <a:rPr lang="it-IT" sz="2000" b="1" dirty="0" err="1"/>
              <a:t>inquisitione</a:t>
            </a:r>
            <a:r>
              <a:rPr lang="it-IT" sz="2000" b="1" dirty="0"/>
              <a:t> </a:t>
            </a:r>
            <a:r>
              <a:rPr lang="it-IT" sz="2000" b="1" dirty="0" err="1"/>
              <a:t>contentis</a:t>
            </a:r>
            <a:r>
              <a:rPr lang="it-IT" sz="2000" b="1" dirty="0"/>
              <a:t> </a:t>
            </a:r>
            <a:r>
              <a:rPr lang="it-IT" sz="2000" b="1" dirty="0" err="1"/>
              <a:t>audivit</a:t>
            </a:r>
            <a:r>
              <a:rPr lang="it-IT" sz="2000" b="1" dirty="0"/>
              <a:t> </a:t>
            </a:r>
            <a:r>
              <a:rPr lang="it-IT" sz="2000" b="1" dirty="0" err="1"/>
              <a:t>predictum</a:t>
            </a:r>
            <a:r>
              <a:rPr lang="it-IT" sz="2000" b="1" dirty="0"/>
              <a:t> </a:t>
            </a:r>
            <a:r>
              <a:rPr lang="it-IT" sz="2000" b="1" dirty="0" err="1"/>
              <a:t>dominum</a:t>
            </a:r>
            <a:r>
              <a:rPr lang="it-IT" sz="2000" b="1" dirty="0"/>
              <a:t> </a:t>
            </a:r>
            <a:r>
              <a:rPr lang="it-IT" sz="2000" b="1" dirty="0" err="1"/>
              <a:t>Andream</a:t>
            </a:r>
            <a:r>
              <a:rPr lang="it-IT" sz="2000" b="1" dirty="0"/>
              <a:t> </a:t>
            </a:r>
            <a:r>
              <a:rPr lang="it-IT" sz="2000" b="1" dirty="0" err="1"/>
              <a:t>Mesaltum</a:t>
            </a:r>
            <a:r>
              <a:rPr lang="it-IT" sz="2000" b="1" dirty="0"/>
              <a:t> </a:t>
            </a:r>
            <a:r>
              <a:rPr lang="it-IT" sz="2000" b="1" dirty="0" err="1"/>
              <a:t>facientem</a:t>
            </a:r>
            <a:r>
              <a:rPr lang="it-IT" sz="2000" b="1" dirty="0"/>
              <a:t> </a:t>
            </a:r>
            <a:r>
              <a:rPr lang="it-IT" sz="2000" b="1" dirty="0" err="1"/>
              <a:t>plura</a:t>
            </a:r>
            <a:r>
              <a:rPr lang="it-IT" sz="2000" b="1" dirty="0"/>
              <a:t> </a:t>
            </a:r>
            <a:r>
              <a:rPr lang="it-IT" sz="2000" b="1" dirty="0" err="1"/>
              <a:t>precepta</a:t>
            </a:r>
            <a:r>
              <a:rPr lang="it-IT" sz="2000" b="1" dirty="0"/>
              <a:t> </a:t>
            </a:r>
            <a:r>
              <a:rPr lang="it-IT" sz="2000" b="1" dirty="0" err="1"/>
              <a:t>predictis</a:t>
            </a:r>
            <a:r>
              <a:rPr lang="it-IT" sz="2000" b="1" dirty="0"/>
              <a:t> Natali, </a:t>
            </a:r>
            <a:r>
              <a:rPr lang="it-IT" sz="2000" b="1" dirty="0" err="1"/>
              <a:t>Flurmio</a:t>
            </a:r>
            <a:r>
              <a:rPr lang="it-IT" sz="2000" b="1" dirty="0"/>
              <a:t> et </a:t>
            </a:r>
            <a:r>
              <a:rPr lang="it-IT" sz="2000" b="1" dirty="0" err="1"/>
              <a:t>Manuello</a:t>
            </a:r>
            <a:r>
              <a:rPr lang="it-IT" sz="2000" b="1" dirty="0"/>
              <a:t> </a:t>
            </a:r>
            <a:r>
              <a:rPr lang="it-IT" sz="2000" b="1" dirty="0" err="1"/>
              <a:t>quod</a:t>
            </a:r>
            <a:r>
              <a:rPr lang="it-IT" sz="2000" b="1" dirty="0"/>
              <a:t> </a:t>
            </a:r>
            <a:r>
              <a:rPr lang="it-IT" sz="2000" b="1" dirty="0" err="1"/>
              <a:t>deberent</a:t>
            </a:r>
            <a:r>
              <a:rPr lang="it-IT" sz="2000" b="1" dirty="0"/>
              <a:t> </a:t>
            </a:r>
            <a:r>
              <a:rPr lang="it-IT" sz="2000" b="1" dirty="0" err="1"/>
              <a:t>reccedere</a:t>
            </a:r>
            <a:r>
              <a:rPr lang="it-IT" sz="2000" b="1" dirty="0"/>
              <a:t> de sub logia </a:t>
            </a:r>
            <a:r>
              <a:rPr lang="it-IT" sz="2000" b="1" dirty="0" err="1"/>
              <a:t>Communis</a:t>
            </a:r>
            <a:r>
              <a:rPr lang="it-IT" sz="2000" b="1" dirty="0"/>
              <a:t> et </a:t>
            </a:r>
            <a:r>
              <a:rPr lang="it-IT" sz="2000" b="1" dirty="0" err="1"/>
              <a:t>dimitere</a:t>
            </a:r>
            <a:r>
              <a:rPr lang="it-IT" sz="2000" b="1" dirty="0"/>
              <a:t> </a:t>
            </a:r>
            <a:r>
              <a:rPr lang="it-IT" sz="2000" b="1" dirty="0" err="1"/>
              <a:t>seu</a:t>
            </a:r>
            <a:r>
              <a:rPr lang="it-IT" sz="2000" b="1" dirty="0"/>
              <a:t> </a:t>
            </a:r>
            <a:r>
              <a:rPr lang="it-IT" sz="2000" b="1" dirty="0" err="1"/>
              <a:t>relinquere</a:t>
            </a:r>
            <a:r>
              <a:rPr lang="it-IT" sz="2000" b="1" dirty="0"/>
              <a:t> </a:t>
            </a:r>
            <a:r>
              <a:rPr lang="it-IT" sz="2000" b="1" dirty="0" err="1"/>
              <a:t>verba</a:t>
            </a:r>
            <a:r>
              <a:rPr lang="it-IT" sz="2000" b="1" dirty="0"/>
              <a:t> </a:t>
            </a:r>
            <a:r>
              <a:rPr lang="it-IT" sz="2000" b="1" dirty="0" err="1"/>
              <a:t>que</a:t>
            </a:r>
            <a:r>
              <a:rPr lang="it-IT" sz="2000" b="1" dirty="0"/>
              <a:t> </a:t>
            </a:r>
            <a:r>
              <a:rPr lang="it-IT" sz="2000" b="1" dirty="0" err="1"/>
              <a:t>contendebant</a:t>
            </a:r>
            <a:r>
              <a:rPr lang="it-IT" sz="2000" b="1" dirty="0"/>
              <a:t> </a:t>
            </a:r>
            <a:r>
              <a:rPr lang="it-IT" sz="2000" b="1" dirty="0" err="1"/>
              <a:t>interrogatus</a:t>
            </a:r>
            <a:r>
              <a:rPr lang="it-IT" sz="2000" b="1" dirty="0"/>
              <a:t> </a:t>
            </a:r>
            <a:r>
              <a:rPr lang="it-IT" sz="2000" b="1" dirty="0" err="1"/>
              <a:t>quot</a:t>
            </a:r>
            <a:r>
              <a:rPr lang="it-IT" sz="2000" b="1" dirty="0"/>
              <a:t> </a:t>
            </a:r>
            <a:r>
              <a:rPr lang="it-IT" sz="2000" b="1" dirty="0" err="1"/>
              <a:t>precepta</a:t>
            </a:r>
            <a:r>
              <a:rPr lang="it-IT" sz="2000" b="1" dirty="0"/>
              <a:t> </a:t>
            </a:r>
            <a:r>
              <a:rPr lang="it-IT" sz="2000" b="1" dirty="0" err="1"/>
              <a:t>fuerunt</a:t>
            </a:r>
            <a:r>
              <a:rPr lang="it-IT" sz="2000" b="1" dirty="0"/>
              <a:t> </a:t>
            </a:r>
            <a:r>
              <a:rPr lang="it-IT" sz="2000" b="1" dirty="0" err="1"/>
              <a:t>respondit</a:t>
            </a:r>
            <a:r>
              <a:rPr lang="it-IT" sz="2000" b="1" dirty="0"/>
              <a:t> </a:t>
            </a:r>
            <a:r>
              <a:rPr lang="it-IT" sz="2000" b="1" dirty="0" err="1"/>
              <a:t>quod</a:t>
            </a:r>
            <a:r>
              <a:rPr lang="it-IT" sz="2000" b="1" dirty="0"/>
              <a:t> </a:t>
            </a:r>
            <a:r>
              <a:rPr lang="it-IT" sz="2000" b="1" dirty="0" err="1"/>
              <a:t>fuerunt</a:t>
            </a:r>
            <a:r>
              <a:rPr lang="it-IT" sz="2000" b="1" dirty="0"/>
              <a:t> duo </a:t>
            </a:r>
            <a:r>
              <a:rPr lang="it-IT" sz="2000" b="1" dirty="0" err="1"/>
              <a:t>precepta</a:t>
            </a:r>
            <a:r>
              <a:rPr lang="it-IT" sz="2000" b="1" dirty="0"/>
              <a:t> de </a:t>
            </a:r>
            <a:r>
              <a:rPr lang="it-IT" sz="2000" b="1" dirty="0" err="1"/>
              <a:t>hiis</a:t>
            </a:r>
            <a:r>
              <a:rPr lang="it-IT" sz="2000" b="1" dirty="0"/>
              <a:t> </a:t>
            </a:r>
            <a:r>
              <a:rPr lang="it-IT" sz="2000" b="1" dirty="0" err="1"/>
              <a:t>que</a:t>
            </a:r>
            <a:r>
              <a:rPr lang="it-IT" sz="2000" b="1" dirty="0"/>
              <a:t> ipse </a:t>
            </a:r>
            <a:r>
              <a:rPr lang="it-IT" sz="2000" b="1" dirty="0" err="1"/>
              <a:t>audivit</a:t>
            </a:r>
            <a:r>
              <a:rPr lang="it-IT" sz="2000" b="1" dirty="0"/>
              <a:t>. </a:t>
            </a:r>
            <a:r>
              <a:rPr lang="it-IT" sz="2000" b="1" dirty="0" err="1"/>
              <a:t>Interrogatus</a:t>
            </a:r>
            <a:r>
              <a:rPr lang="it-IT" sz="2000" b="1" dirty="0"/>
              <a:t> sub qua </a:t>
            </a:r>
            <a:r>
              <a:rPr lang="it-IT" sz="2000" b="1" dirty="0" err="1"/>
              <a:t>penam</a:t>
            </a:r>
            <a:r>
              <a:rPr lang="it-IT" sz="2000" b="1" dirty="0"/>
              <a:t> </a:t>
            </a:r>
            <a:r>
              <a:rPr lang="it-IT" sz="2000" b="1" dirty="0" err="1"/>
              <a:t>fuerunt</a:t>
            </a:r>
            <a:r>
              <a:rPr lang="it-IT" sz="2000" b="1" dirty="0"/>
              <a:t> </a:t>
            </a:r>
            <a:r>
              <a:rPr lang="it-IT" sz="2000" b="1" dirty="0" err="1"/>
              <a:t>facta</a:t>
            </a:r>
            <a:r>
              <a:rPr lang="it-IT" sz="2000" b="1" dirty="0"/>
              <a:t> </a:t>
            </a:r>
            <a:r>
              <a:rPr lang="it-IT" sz="2000" b="1" dirty="0" err="1"/>
              <a:t>precepta</a:t>
            </a:r>
            <a:r>
              <a:rPr lang="it-IT" sz="2000" b="1" dirty="0"/>
              <a:t> </a:t>
            </a:r>
            <a:r>
              <a:rPr lang="it-IT" sz="2000" b="1" dirty="0" err="1"/>
              <a:t>predicta</a:t>
            </a:r>
            <a:r>
              <a:rPr lang="it-IT" sz="2000" b="1" dirty="0"/>
              <a:t> </a:t>
            </a:r>
            <a:r>
              <a:rPr lang="it-IT" sz="2000" b="1" dirty="0" err="1"/>
              <a:t>respondit</a:t>
            </a:r>
            <a:r>
              <a:rPr lang="it-IT" sz="2000" b="1" dirty="0"/>
              <a:t> se </a:t>
            </a:r>
            <a:r>
              <a:rPr lang="it-IT" sz="2000" b="1" dirty="0" err="1"/>
              <a:t>nescire</a:t>
            </a:r>
            <a:r>
              <a:rPr lang="it-IT" sz="2000" b="1" dirty="0"/>
              <a:t>. </a:t>
            </a:r>
            <a:r>
              <a:rPr lang="it-IT" sz="2000" b="1" dirty="0" err="1"/>
              <a:t>Interrogatus</a:t>
            </a:r>
            <a:r>
              <a:rPr lang="it-IT" sz="2000" b="1" dirty="0"/>
              <a:t> si </a:t>
            </a:r>
            <a:r>
              <a:rPr lang="it-IT" sz="2000" b="1" dirty="0" err="1"/>
              <a:t>contempserunt</a:t>
            </a:r>
            <a:r>
              <a:rPr lang="it-IT" sz="2000" b="1" dirty="0"/>
              <a:t> </a:t>
            </a:r>
            <a:r>
              <a:rPr lang="it-IT" sz="2000" b="1" dirty="0" err="1"/>
              <a:t>predicta</a:t>
            </a:r>
            <a:r>
              <a:rPr lang="it-IT" sz="2000" b="1" dirty="0"/>
              <a:t> </a:t>
            </a:r>
            <a:r>
              <a:rPr lang="it-IT" sz="2000" b="1" dirty="0" err="1"/>
              <a:t>precepta</a:t>
            </a:r>
            <a:r>
              <a:rPr lang="it-IT" sz="2000" b="1" dirty="0"/>
              <a:t> </a:t>
            </a:r>
            <a:r>
              <a:rPr lang="it-IT" sz="2000" b="1" dirty="0" err="1"/>
              <a:t>respondit</a:t>
            </a:r>
            <a:r>
              <a:rPr lang="it-IT" sz="2000" b="1" dirty="0"/>
              <a:t> sic. </a:t>
            </a:r>
            <a:r>
              <a:rPr lang="it-IT" sz="2000" b="1" dirty="0" err="1"/>
              <a:t>Eo</a:t>
            </a:r>
            <a:r>
              <a:rPr lang="it-IT" sz="2000" b="1" dirty="0"/>
              <a:t> </a:t>
            </a:r>
            <a:r>
              <a:rPr lang="it-IT" sz="2000" b="1" dirty="0" err="1"/>
              <a:t>quod</a:t>
            </a:r>
            <a:r>
              <a:rPr lang="it-IT" sz="2000" b="1" dirty="0"/>
              <a:t> non </a:t>
            </a:r>
            <a:r>
              <a:rPr lang="it-IT" sz="2000" b="1" dirty="0" err="1"/>
              <a:t>moverunt</a:t>
            </a:r>
            <a:r>
              <a:rPr lang="it-IT" sz="2000" b="1" dirty="0"/>
              <a:t> se.   </a:t>
            </a:r>
          </a:p>
          <a:p>
            <a:pPr algn="just"/>
            <a:endParaRPr lang="it-IT" sz="2000" b="1" dirty="0"/>
          </a:p>
        </p:txBody>
      </p:sp>
    </p:spTree>
    <p:extLst>
      <p:ext uri="{BB962C8B-B14F-4D97-AF65-F5344CB8AC3E}">
        <p14:creationId xmlns:p14="http://schemas.microsoft.com/office/powerpoint/2010/main" val="2940752856"/>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56754" y="275109"/>
            <a:ext cx="7766936" cy="739499"/>
          </a:xfrm>
        </p:spPr>
        <p:txBody>
          <a:bodyPr/>
          <a:lstStyle/>
          <a:p>
            <a:pPr algn="just"/>
            <a:r>
              <a:rPr lang="it-IT" sz="1800" dirty="0"/>
              <a:t>Sopralluogo per accertamento di reato di omicidio, </a:t>
            </a:r>
            <a:r>
              <a:rPr lang="it-IT" sz="1800" dirty="0" smtClean="0"/>
              <a:t>11.10.1384</a:t>
            </a:r>
            <a:r>
              <a:rPr lang="it-IT" sz="1800" dirty="0"/>
              <a:t>(2E2/8/3,2)</a:t>
            </a:r>
            <a:r>
              <a:rPr lang="it-IT" sz="1800" dirty="0" smtClean="0"/>
              <a:t> </a:t>
            </a:r>
            <a:endParaRPr lang="it-IT" sz="1800" dirty="0"/>
          </a:p>
        </p:txBody>
      </p:sp>
      <p:sp>
        <p:nvSpPr>
          <p:cNvPr id="3" name="Sottotitolo 2"/>
          <p:cNvSpPr>
            <a:spLocks noGrp="1"/>
          </p:cNvSpPr>
          <p:nvPr>
            <p:ph type="subTitle" idx="1"/>
          </p:nvPr>
        </p:nvSpPr>
        <p:spPr>
          <a:xfrm>
            <a:off x="876822" y="1164921"/>
            <a:ext cx="8397181" cy="4885150"/>
          </a:xfrm>
        </p:spPr>
        <p:txBody>
          <a:bodyPr>
            <a:normAutofit fontScale="92500" lnSpcReduction="20000"/>
          </a:bodyPr>
          <a:lstStyle/>
          <a:p>
            <a:pPr algn="just"/>
            <a:r>
              <a:rPr lang="it-IT" sz="1900" b="1" dirty="0">
                <a:solidFill>
                  <a:schemeClr val="tx1"/>
                </a:solidFill>
              </a:rPr>
              <a:t>Die XI </a:t>
            </a:r>
            <a:r>
              <a:rPr lang="it-IT" sz="1900" b="1" dirty="0" err="1">
                <a:solidFill>
                  <a:schemeClr val="tx1"/>
                </a:solidFill>
              </a:rPr>
              <a:t>octubris</a:t>
            </a:r>
            <a:r>
              <a:rPr lang="it-IT" sz="1900" b="1" dirty="0">
                <a:solidFill>
                  <a:schemeClr val="tx1"/>
                </a:solidFill>
              </a:rPr>
              <a:t> in villa Bagnoli in loco </a:t>
            </a:r>
            <a:r>
              <a:rPr lang="it-IT" sz="1900" b="1" dirty="0" err="1">
                <a:solidFill>
                  <a:schemeClr val="tx1"/>
                </a:solidFill>
              </a:rPr>
              <a:t>ubi</a:t>
            </a:r>
            <a:r>
              <a:rPr lang="it-IT" sz="1900" b="1" dirty="0">
                <a:solidFill>
                  <a:schemeClr val="tx1"/>
                </a:solidFill>
              </a:rPr>
              <a:t> </a:t>
            </a:r>
            <a:r>
              <a:rPr lang="it-IT" sz="1900" b="1" dirty="0" err="1">
                <a:solidFill>
                  <a:schemeClr val="tx1"/>
                </a:solidFill>
              </a:rPr>
              <a:t>dicitur</a:t>
            </a:r>
            <a:r>
              <a:rPr lang="it-IT" sz="1900" b="1" dirty="0">
                <a:solidFill>
                  <a:schemeClr val="tx1"/>
                </a:solidFill>
              </a:rPr>
              <a:t> la </a:t>
            </a:r>
            <a:r>
              <a:rPr lang="it-IT" sz="1900" b="1" dirty="0" err="1">
                <a:solidFill>
                  <a:schemeClr val="tx1"/>
                </a:solidFill>
              </a:rPr>
              <a:t>Jama</a:t>
            </a:r>
            <a:r>
              <a:rPr lang="it-IT" sz="1900" b="1" dirty="0">
                <a:solidFill>
                  <a:schemeClr val="tx1"/>
                </a:solidFill>
              </a:rPr>
              <a:t> ante </a:t>
            </a:r>
            <a:r>
              <a:rPr lang="it-IT" sz="1900" b="1" dirty="0" err="1">
                <a:solidFill>
                  <a:schemeClr val="tx1"/>
                </a:solidFill>
              </a:rPr>
              <a:t>domum</a:t>
            </a:r>
            <a:r>
              <a:rPr lang="it-IT" sz="1900" b="1" dirty="0">
                <a:solidFill>
                  <a:schemeClr val="tx1"/>
                </a:solidFill>
              </a:rPr>
              <a:t> </a:t>
            </a:r>
            <a:r>
              <a:rPr lang="it-IT" sz="1900" b="1" dirty="0" err="1">
                <a:solidFill>
                  <a:schemeClr val="tx1"/>
                </a:solidFill>
              </a:rPr>
              <a:t>habitacionis</a:t>
            </a:r>
            <a:r>
              <a:rPr lang="it-IT" sz="1900" b="1" dirty="0">
                <a:solidFill>
                  <a:schemeClr val="tx1"/>
                </a:solidFill>
              </a:rPr>
              <a:t> </a:t>
            </a:r>
            <a:r>
              <a:rPr lang="it-IT" sz="1900" b="1" dirty="0" err="1">
                <a:solidFill>
                  <a:schemeClr val="tx1"/>
                </a:solidFill>
              </a:rPr>
              <a:t>infrascripti</a:t>
            </a:r>
            <a:r>
              <a:rPr lang="it-IT" sz="1900" b="1" dirty="0">
                <a:solidFill>
                  <a:schemeClr val="tx1"/>
                </a:solidFill>
              </a:rPr>
              <a:t> </a:t>
            </a:r>
            <a:r>
              <a:rPr lang="it-IT" sz="1900" b="1" dirty="0" err="1" smtClean="0">
                <a:solidFill>
                  <a:schemeClr val="tx1"/>
                </a:solidFill>
              </a:rPr>
              <a:t>Vor</a:t>
            </a:r>
            <a:r>
              <a:rPr lang="it-IT" sz="1900" b="1" dirty="0" smtClean="0">
                <a:solidFill>
                  <a:schemeClr val="tx1"/>
                </a:solidFill>
              </a:rPr>
              <a:t>(l)</a:t>
            </a:r>
            <a:r>
              <a:rPr lang="it-IT" sz="1900" b="1" dirty="0" err="1" smtClean="0">
                <a:solidFill>
                  <a:schemeClr val="tx1"/>
                </a:solidFill>
              </a:rPr>
              <a:t>ici</a:t>
            </a:r>
            <a:r>
              <a:rPr lang="it-IT" sz="1900" b="1" dirty="0" err="1">
                <a:solidFill>
                  <a:schemeClr val="tx1"/>
                </a:solidFill>
              </a:rPr>
              <a:t>magister</a:t>
            </a:r>
            <a:r>
              <a:rPr lang="it-IT" sz="1900" b="1" dirty="0">
                <a:solidFill>
                  <a:schemeClr val="tx1"/>
                </a:solidFill>
              </a:rPr>
              <a:t> </a:t>
            </a:r>
            <a:r>
              <a:rPr lang="it-IT" sz="1900" b="1" dirty="0" err="1">
                <a:solidFill>
                  <a:schemeClr val="tx1"/>
                </a:solidFill>
              </a:rPr>
              <a:t>Beltramus</a:t>
            </a:r>
            <a:r>
              <a:rPr lang="it-IT" sz="1900" b="1" dirty="0">
                <a:solidFill>
                  <a:schemeClr val="tx1"/>
                </a:solidFill>
              </a:rPr>
              <a:t> </a:t>
            </a:r>
            <a:r>
              <a:rPr lang="it-IT" sz="1900" b="1" dirty="0" err="1">
                <a:solidFill>
                  <a:schemeClr val="tx1"/>
                </a:solidFill>
              </a:rPr>
              <a:t>ciroicus</a:t>
            </a:r>
            <a:r>
              <a:rPr lang="it-IT" sz="1900" b="1" dirty="0">
                <a:solidFill>
                  <a:schemeClr val="tx1"/>
                </a:solidFill>
              </a:rPr>
              <a:t> </a:t>
            </a:r>
            <a:r>
              <a:rPr lang="it-IT" sz="1900" b="1" dirty="0" err="1">
                <a:solidFill>
                  <a:schemeClr val="tx1"/>
                </a:solidFill>
              </a:rPr>
              <a:t>salariatus</a:t>
            </a:r>
            <a:r>
              <a:rPr lang="it-IT" sz="1900" b="1" dirty="0">
                <a:solidFill>
                  <a:schemeClr val="tx1"/>
                </a:solidFill>
              </a:rPr>
              <a:t> </a:t>
            </a:r>
            <a:r>
              <a:rPr lang="it-IT" sz="1900" b="1" dirty="0" err="1">
                <a:solidFill>
                  <a:schemeClr val="tx1"/>
                </a:solidFill>
              </a:rPr>
              <a:t>Communis</a:t>
            </a:r>
            <a:r>
              <a:rPr lang="it-IT" sz="1900" b="1" dirty="0">
                <a:solidFill>
                  <a:schemeClr val="tx1"/>
                </a:solidFill>
              </a:rPr>
              <a:t> Tergesti </a:t>
            </a:r>
            <a:r>
              <a:rPr lang="it-IT" sz="1900" b="1" dirty="0" err="1">
                <a:solidFill>
                  <a:schemeClr val="tx1"/>
                </a:solidFill>
              </a:rPr>
              <a:t>missus</a:t>
            </a:r>
            <a:r>
              <a:rPr lang="it-IT" sz="1900" b="1" dirty="0">
                <a:solidFill>
                  <a:schemeClr val="tx1"/>
                </a:solidFill>
              </a:rPr>
              <a:t> </a:t>
            </a:r>
            <a:r>
              <a:rPr lang="it-IT" sz="1900" b="1" dirty="0" err="1" smtClean="0">
                <a:solidFill>
                  <a:schemeClr val="tx1"/>
                </a:solidFill>
              </a:rPr>
              <a:t>unaa</a:t>
            </a:r>
            <a:r>
              <a:rPr lang="it-IT" sz="1900" b="1" dirty="0" err="1">
                <a:solidFill>
                  <a:schemeClr val="tx1"/>
                </a:solidFill>
              </a:rPr>
              <a:t>cum</a:t>
            </a:r>
            <a:r>
              <a:rPr lang="it-IT" sz="1900" b="1" dirty="0">
                <a:solidFill>
                  <a:schemeClr val="tx1"/>
                </a:solidFill>
              </a:rPr>
              <a:t> </a:t>
            </a:r>
            <a:r>
              <a:rPr lang="it-IT" sz="1900" b="1" dirty="0" err="1">
                <a:solidFill>
                  <a:schemeClr val="tx1"/>
                </a:solidFill>
              </a:rPr>
              <a:t>Johanne</a:t>
            </a:r>
            <a:r>
              <a:rPr lang="it-IT" sz="1900" b="1" dirty="0">
                <a:solidFill>
                  <a:schemeClr val="tx1"/>
                </a:solidFill>
              </a:rPr>
              <a:t> de Argento loco </a:t>
            </a:r>
            <a:r>
              <a:rPr lang="it-IT" sz="1900" b="1" dirty="0" err="1">
                <a:solidFill>
                  <a:schemeClr val="tx1"/>
                </a:solidFill>
              </a:rPr>
              <a:t>notarii</a:t>
            </a:r>
            <a:r>
              <a:rPr lang="it-IT" sz="1900" b="1" dirty="0">
                <a:solidFill>
                  <a:schemeClr val="tx1"/>
                </a:solidFill>
              </a:rPr>
              <a:t> </a:t>
            </a:r>
            <a:r>
              <a:rPr lang="it-IT" sz="1900" b="1" dirty="0" err="1">
                <a:solidFill>
                  <a:schemeClr val="tx1"/>
                </a:solidFill>
              </a:rPr>
              <a:t>maleficiorum</a:t>
            </a:r>
            <a:r>
              <a:rPr lang="it-IT" sz="1900" b="1" dirty="0">
                <a:solidFill>
                  <a:schemeClr val="tx1"/>
                </a:solidFill>
              </a:rPr>
              <a:t> per </a:t>
            </a:r>
            <a:r>
              <a:rPr lang="it-IT" sz="1900" b="1" dirty="0" err="1">
                <a:solidFill>
                  <a:schemeClr val="tx1"/>
                </a:solidFill>
              </a:rPr>
              <a:t>dominum</a:t>
            </a:r>
            <a:r>
              <a:rPr lang="it-IT" sz="1900" b="1" dirty="0">
                <a:solidFill>
                  <a:schemeClr val="tx1"/>
                </a:solidFill>
              </a:rPr>
              <a:t> Tergesti ad </a:t>
            </a:r>
            <a:r>
              <a:rPr lang="it-IT" sz="1900" b="1" dirty="0" err="1">
                <a:solidFill>
                  <a:schemeClr val="tx1"/>
                </a:solidFill>
              </a:rPr>
              <a:t>videndum</a:t>
            </a:r>
            <a:r>
              <a:rPr lang="it-IT" sz="1900" b="1" dirty="0">
                <a:solidFill>
                  <a:schemeClr val="tx1"/>
                </a:solidFill>
              </a:rPr>
              <a:t> </a:t>
            </a:r>
            <a:r>
              <a:rPr lang="it-IT" sz="1900" b="1" dirty="0" err="1">
                <a:solidFill>
                  <a:schemeClr val="tx1"/>
                </a:solidFill>
              </a:rPr>
              <a:t>Herichum</a:t>
            </a:r>
            <a:r>
              <a:rPr lang="it-IT" sz="1900" b="1" dirty="0">
                <a:solidFill>
                  <a:schemeClr val="tx1"/>
                </a:solidFill>
              </a:rPr>
              <a:t> </a:t>
            </a:r>
            <a:r>
              <a:rPr lang="it-IT" sz="1900" b="1" dirty="0" err="1">
                <a:solidFill>
                  <a:schemeClr val="tx1"/>
                </a:solidFill>
              </a:rPr>
              <a:t>Screben</a:t>
            </a:r>
            <a:r>
              <a:rPr lang="it-IT" sz="1900" b="1" dirty="0">
                <a:solidFill>
                  <a:schemeClr val="tx1"/>
                </a:solidFill>
              </a:rPr>
              <a:t> </a:t>
            </a:r>
            <a:r>
              <a:rPr lang="it-IT" sz="1900" b="1" dirty="0" err="1">
                <a:solidFill>
                  <a:schemeClr val="tx1"/>
                </a:solidFill>
              </a:rPr>
              <a:t>cerdonem</a:t>
            </a:r>
            <a:r>
              <a:rPr lang="it-IT" sz="1900" b="1" dirty="0">
                <a:solidFill>
                  <a:schemeClr val="tx1"/>
                </a:solidFill>
              </a:rPr>
              <a:t> </a:t>
            </a:r>
            <a:r>
              <a:rPr lang="it-IT" sz="1900" b="1" dirty="0" err="1">
                <a:solidFill>
                  <a:schemeClr val="tx1"/>
                </a:solidFill>
              </a:rPr>
              <a:t>mortuum</a:t>
            </a:r>
            <a:r>
              <a:rPr lang="it-IT" sz="1900" b="1" dirty="0">
                <a:solidFill>
                  <a:schemeClr val="tx1"/>
                </a:solidFill>
              </a:rPr>
              <a:t>, </a:t>
            </a:r>
            <a:r>
              <a:rPr lang="it-IT" sz="1900" b="1" dirty="0" err="1">
                <a:solidFill>
                  <a:schemeClr val="tx1"/>
                </a:solidFill>
              </a:rPr>
              <a:t>expoliatum</a:t>
            </a:r>
            <a:r>
              <a:rPr lang="it-IT" sz="1900" b="1" dirty="0">
                <a:solidFill>
                  <a:schemeClr val="tx1"/>
                </a:solidFill>
              </a:rPr>
              <a:t> per </a:t>
            </a:r>
            <a:r>
              <a:rPr lang="it-IT" sz="1900" b="1" dirty="0" err="1">
                <a:solidFill>
                  <a:schemeClr val="tx1"/>
                </a:solidFill>
              </a:rPr>
              <a:t>ipsum</a:t>
            </a:r>
            <a:r>
              <a:rPr lang="it-IT" sz="1900" b="1" dirty="0">
                <a:solidFill>
                  <a:schemeClr val="tx1"/>
                </a:solidFill>
              </a:rPr>
              <a:t> </a:t>
            </a:r>
            <a:r>
              <a:rPr lang="it-IT" sz="1900" b="1" dirty="0" err="1">
                <a:solidFill>
                  <a:schemeClr val="tx1"/>
                </a:solidFill>
              </a:rPr>
              <a:t>magistrum</a:t>
            </a:r>
            <a:r>
              <a:rPr lang="it-IT" sz="1900" b="1" dirty="0">
                <a:solidFill>
                  <a:schemeClr val="tx1"/>
                </a:solidFill>
              </a:rPr>
              <a:t> </a:t>
            </a:r>
            <a:r>
              <a:rPr lang="it-IT" sz="1900" b="1" dirty="0" err="1">
                <a:solidFill>
                  <a:schemeClr val="tx1"/>
                </a:solidFill>
              </a:rPr>
              <a:t>Beltramum</a:t>
            </a:r>
            <a:r>
              <a:rPr lang="it-IT" sz="1900" b="1" dirty="0">
                <a:solidFill>
                  <a:schemeClr val="tx1"/>
                </a:solidFill>
              </a:rPr>
              <a:t> in </a:t>
            </a:r>
            <a:r>
              <a:rPr lang="it-IT" sz="1900" b="1" dirty="0" err="1">
                <a:solidFill>
                  <a:schemeClr val="tx1"/>
                </a:solidFill>
              </a:rPr>
              <a:t>presencia</a:t>
            </a:r>
            <a:r>
              <a:rPr lang="it-IT" sz="1900" b="1" dirty="0">
                <a:solidFill>
                  <a:schemeClr val="tx1"/>
                </a:solidFill>
              </a:rPr>
              <a:t> mei </a:t>
            </a:r>
            <a:r>
              <a:rPr lang="it-IT" sz="1900" b="1" dirty="0" err="1">
                <a:solidFill>
                  <a:schemeClr val="tx1"/>
                </a:solidFill>
              </a:rPr>
              <a:t>Johannis</a:t>
            </a:r>
            <a:r>
              <a:rPr lang="it-IT" sz="1900" b="1" dirty="0">
                <a:solidFill>
                  <a:schemeClr val="tx1"/>
                </a:solidFill>
              </a:rPr>
              <a:t> de Argento </a:t>
            </a:r>
            <a:r>
              <a:rPr lang="it-IT" sz="1900" b="1" dirty="0" err="1">
                <a:solidFill>
                  <a:schemeClr val="tx1"/>
                </a:solidFill>
              </a:rPr>
              <a:t>notarii</a:t>
            </a:r>
            <a:r>
              <a:rPr lang="it-IT" sz="1900" b="1" dirty="0">
                <a:solidFill>
                  <a:schemeClr val="tx1"/>
                </a:solidFill>
              </a:rPr>
              <a:t> et Marini de </a:t>
            </a:r>
            <a:r>
              <a:rPr lang="it-IT" sz="1900" b="1" dirty="0" err="1">
                <a:solidFill>
                  <a:schemeClr val="tx1"/>
                </a:solidFill>
              </a:rPr>
              <a:t>Ricmagna</a:t>
            </a:r>
            <a:r>
              <a:rPr lang="it-IT" sz="1900" b="1" dirty="0">
                <a:solidFill>
                  <a:schemeClr val="tx1"/>
                </a:solidFill>
              </a:rPr>
              <a:t> […</a:t>
            </a:r>
            <a:r>
              <a:rPr lang="it-IT" sz="1900" b="1" dirty="0" err="1">
                <a:solidFill>
                  <a:schemeClr val="tx1"/>
                </a:solidFill>
              </a:rPr>
              <a:t>bux</a:t>
            </a:r>
            <a:r>
              <a:rPr lang="it-IT" sz="1900" b="1" dirty="0">
                <a:solidFill>
                  <a:schemeClr val="tx1"/>
                </a:solidFill>
              </a:rPr>
              <a:t>] </a:t>
            </a:r>
            <a:r>
              <a:rPr lang="it-IT" sz="1900" b="1" dirty="0" err="1">
                <a:solidFill>
                  <a:schemeClr val="tx1"/>
                </a:solidFill>
              </a:rPr>
              <a:t>ac</a:t>
            </a:r>
            <a:r>
              <a:rPr lang="it-IT" sz="1900" b="1" dirty="0">
                <a:solidFill>
                  <a:schemeClr val="tx1"/>
                </a:solidFill>
              </a:rPr>
              <a:t> </a:t>
            </a:r>
            <a:r>
              <a:rPr lang="it-IT" sz="1900" b="1" dirty="0" err="1">
                <a:solidFill>
                  <a:schemeClr val="tx1"/>
                </a:solidFill>
              </a:rPr>
              <a:t>Pernardi</a:t>
            </a:r>
            <a:r>
              <a:rPr lang="it-IT" sz="1900" b="1" dirty="0">
                <a:solidFill>
                  <a:schemeClr val="tx1"/>
                </a:solidFill>
              </a:rPr>
              <a:t> de </a:t>
            </a:r>
            <a:r>
              <a:rPr lang="it-IT" sz="1900" b="1" dirty="0" err="1">
                <a:solidFill>
                  <a:schemeClr val="tx1"/>
                </a:solidFill>
              </a:rPr>
              <a:t>Preseriano</a:t>
            </a:r>
            <a:r>
              <a:rPr lang="it-IT" sz="1900" b="1" dirty="0">
                <a:solidFill>
                  <a:schemeClr val="tx1"/>
                </a:solidFill>
              </a:rPr>
              <a:t>. Ipse </a:t>
            </a:r>
            <a:r>
              <a:rPr lang="it-IT" sz="1900" b="1" dirty="0" err="1">
                <a:solidFill>
                  <a:schemeClr val="tx1"/>
                </a:solidFill>
              </a:rPr>
              <a:t>magister</a:t>
            </a:r>
            <a:r>
              <a:rPr lang="it-IT" sz="1900" b="1" dirty="0">
                <a:solidFill>
                  <a:schemeClr val="tx1"/>
                </a:solidFill>
              </a:rPr>
              <a:t> </a:t>
            </a:r>
            <a:r>
              <a:rPr lang="it-IT" sz="1900" b="1" dirty="0" err="1">
                <a:solidFill>
                  <a:schemeClr val="tx1"/>
                </a:solidFill>
              </a:rPr>
              <a:t>Beltramus</a:t>
            </a:r>
            <a:r>
              <a:rPr lang="it-IT" sz="1900" b="1" dirty="0">
                <a:solidFill>
                  <a:schemeClr val="tx1"/>
                </a:solidFill>
              </a:rPr>
              <a:t> et </a:t>
            </a:r>
            <a:r>
              <a:rPr lang="it-IT" sz="1900" b="1" dirty="0" err="1">
                <a:solidFill>
                  <a:schemeClr val="tx1"/>
                </a:solidFill>
              </a:rPr>
              <a:t>mihi</a:t>
            </a:r>
            <a:r>
              <a:rPr lang="it-IT" sz="1900" b="1" dirty="0">
                <a:solidFill>
                  <a:schemeClr val="tx1"/>
                </a:solidFill>
              </a:rPr>
              <a:t> </a:t>
            </a:r>
            <a:r>
              <a:rPr lang="it-IT" sz="1900" b="1" dirty="0" err="1">
                <a:solidFill>
                  <a:schemeClr val="tx1"/>
                </a:solidFill>
              </a:rPr>
              <a:t>notarius</a:t>
            </a:r>
            <a:r>
              <a:rPr lang="it-IT" sz="1900" b="1" dirty="0">
                <a:solidFill>
                  <a:schemeClr val="tx1"/>
                </a:solidFill>
              </a:rPr>
              <a:t> </a:t>
            </a:r>
            <a:r>
              <a:rPr lang="it-IT" sz="1900" b="1" dirty="0" err="1">
                <a:solidFill>
                  <a:schemeClr val="tx1"/>
                </a:solidFill>
              </a:rPr>
              <a:t>eidem</a:t>
            </a:r>
            <a:r>
              <a:rPr lang="it-IT" sz="1900" b="1" dirty="0">
                <a:solidFill>
                  <a:schemeClr val="tx1"/>
                </a:solidFill>
              </a:rPr>
              <a:t> </a:t>
            </a:r>
            <a:r>
              <a:rPr lang="it-IT" sz="1900" b="1" dirty="0" err="1">
                <a:solidFill>
                  <a:schemeClr val="tx1"/>
                </a:solidFill>
              </a:rPr>
              <a:t>Vor</a:t>
            </a:r>
            <a:r>
              <a:rPr lang="it-IT" sz="1900" b="1" dirty="0">
                <a:solidFill>
                  <a:schemeClr val="tx1"/>
                </a:solidFill>
              </a:rPr>
              <a:t>(l)</a:t>
            </a:r>
            <a:r>
              <a:rPr lang="it-IT" sz="1900" b="1" dirty="0" err="1">
                <a:solidFill>
                  <a:schemeClr val="tx1"/>
                </a:solidFill>
              </a:rPr>
              <a:t>ico</a:t>
            </a:r>
            <a:r>
              <a:rPr lang="it-IT" sz="1900" b="1" dirty="0">
                <a:solidFill>
                  <a:schemeClr val="tx1"/>
                </a:solidFill>
              </a:rPr>
              <a:t> </a:t>
            </a:r>
            <a:r>
              <a:rPr lang="it-IT" sz="1900" b="1" dirty="0" err="1">
                <a:solidFill>
                  <a:schemeClr val="tx1"/>
                </a:solidFill>
              </a:rPr>
              <a:t>fuisse</a:t>
            </a:r>
            <a:r>
              <a:rPr lang="it-IT" sz="1900" b="1" dirty="0">
                <a:solidFill>
                  <a:schemeClr val="tx1"/>
                </a:solidFill>
              </a:rPr>
              <a:t> </a:t>
            </a:r>
            <a:r>
              <a:rPr lang="it-IT" sz="1900" b="1" dirty="0" err="1">
                <a:solidFill>
                  <a:schemeClr val="tx1"/>
                </a:solidFill>
              </a:rPr>
              <a:t>fractum</a:t>
            </a:r>
            <a:r>
              <a:rPr lang="it-IT" sz="1900" b="1" dirty="0">
                <a:solidFill>
                  <a:schemeClr val="tx1"/>
                </a:solidFill>
              </a:rPr>
              <a:t> </a:t>
            </a:r>
            <a:r>
              <a:rPr lang="it-IT" sz="1900" b="1" dirty="0" err="1">
                <a:solidFill>
                  <a:schemeClr val="tx1"/>
                </a:solidFill>
              </a:rPr>
              <a:t>collum</a:t>
            </a:r>
            <a:r>
              <a:rPr lang="it-IT" sz="1900" b="1" dirty="0">
                <a:solidFill>
                  <a:schemeClr val="tx1"/>
                </a:solidFill>
              </a:rPr>
              <a:t> </a:t>
            </a:r>
            <a:r>
              <a:rPr lang="it-IT" sz="1900" b="1" dirty="0" err="1">
                <a:solidFill>
                  <a:schemeClr val="tx1"/>
                </a:solidFill>
              </a:rPr>
              <a:t>ac</a:t>
            </a:r>
            <a:r>
              <a:rPr lang="it-IT" sz="1900" b="1" dirty="0">
                <a:solidFill>
                  <a:schemeClr val="tx1"/>
                </a:solidFill>
              </a:rPr>
              <a:t> </a:t>
            </a:r>
            <a:r>
              <a:rPr lang="it-IT" sz="1900" b="1" dirty="0" err="1">
                <a:solidFill>
                  <a:schemeClr val="tx1"/>
                </a:solidFill>
              </a:rPr>
              <a:t>cercia</a:t>
            </a:r>
            <a:r>
              <a:rPr lang="it-IT" sz="1900" b="1" dirty="0">
                <a:solidFill>
                  <a:schemeClr val="tx1"/>
                </a:solidFill>
              </a:rPr>
              <a:t> </a:t>
            </a:r>
            <a:r>
              <a:rPr lang="it-IT" sz="1900" b="1" dirty="0" err="1">
                <a:solidFill>
                  <a:schemeClr val="tx1"/>
                </a:solidFill>
              </a:rPr>
              <a:t>habebat</a:t>
            </a:r>
            <a:r>
              <a:rPr lang="it-IT" sz="1900" b="1" dirty="0">
                <a:solidFill>
                  <a:schemeClr val="tx1"/>
                </a:solidFill>
              </a:rPr>
              <a:t> unum vulnus capite a late sinistro </a:t>
            </a:r>
            <a:r>
              <a:rPr lang="it-IT" sz="1900" b="1" dirty="0" err="1">
                <a:solidFill>
                  <a:schemeClr val="tx1"/>
                </a:solidFill>
              </a:rPr>
              <a:t>cum</a:t>
            </a:r>
            <a:r>
              <a:rPr lang="it-IT" sz="1900" b="1" dirty="0">
                <a:solidFill>
                  <a:schemeClr val="tx1"/>
                </a:solidFill>
              </a:rPr>
              <a:t> effusione </a:t>
            </a:r>
            <a:r>
              <a:rPr lang="it-IT" sz="1900" b="1" dirty="0" err="1">
                <a:solidFill>
                  <a:schemeClr val="tx1"/>
                </a:solidFill>
              </a:rPr>
              <a:t>sanguinis</a:t>
            </a:r>
            <a:r>
              <a:rPr lang="it-IT" sz="1900" b="1" dirty="0">
                <a:solidFill>
                  <a:schemeClr val="tx1"/>
                </a:solidFill>
              </a:rPr>
              <a:t> non </a:t>
            </a:r>
            <a:r>
              <a:rPr lang="it-IT" sz="1900" b="1" dirty="0" err="1">
                <a:solidFill>
                  <a:schemeClr val="tx1"/>
                </a:solidFill>
              </a:rPr>
              <a:t>tam</a:t>
            </a:r>
            <a:r>
              <a:rPr lang="it-IT" sz="1900" b="1" dirty="0">
                <a:solidFill>
                  <a:schemeClr val="tx1"/>
                </a:solidFill>
              </a:rPr>
              <a:t> mortale et ibidem </a:t>
            </a:r>
            <a:r>
              <a:rPr lang="it-IT" sz="1900" b="1" dirty="0" err="1">
                <a:solidFill>
                  <a:schemeClr val="tx1"/>
                </a:solidFill>
              </a:rPr>
              <a:t>predictis</a:t>
            </a:r>
            <a:r>
              <a:rPr lang="it-IT" sz="1900" b="1" dirty="0">
                <a:solidFill>
                  <a:schemeClr val="tx1"/>
                </a:solidFill>
              </a:rPr>
              <a:t> </a:t>
            </a:r>
            <a:r>
              <a:rPr lang="it-IT" sz="1900" b="1" dirty="0" err="1">
                <a:solidFill>
                  <a:schemeClr val="tx1"/>
                </a:solidFill>
              </a:rPr>
              <a:t>circumstantes</a:t>
            </a:r>
            <a:r>
              <a:rPr lang="it-IT" sz="1900" b="1" dirty="0">
                <a:solidFill>
                  <a:schemeClr val="tx1"/>
                </a:solidFill>
              </a:rPr>
              <a:t> </a:t>
            </a:r>
            <a:r>
              <a:rPr lang="it-IT" sz="1900" b="1" dirty="0" err="1">
                <a:solidFill>
                  <a:schemeClr val="tx1"/>
                </a:solidFill>
              </a:rPr>
              <a:t>retulerunt</a:t>
            </a:r>
            <a:r>
              <a:rPr lang="it-IT" sz="1900" b="1" dirty="0">
                <a:solidFill>
                  <a:schemeClr val="tx1"/>
                </a:solidFill>
              </a:rPr>
              <a:t> </a:t>
            </a:r>
            <a:r>
              <a:rPr lang="it-IT" sz="1900" b="1" dirty="0" err="1">
                <a:solidFill>
                  <a:schemeClr val="tx1"/>
                </a:solidFill>
              </a:rPr>
              <a:t>mihi</a:t>
            </a:r>
            <a:r>
              <a:rPr lang="it-IT" sz="1900" b="1" dirty="0">
                <a:solidFill>
                  <a:schemeClr val="tx1"/>
                </a:solidFill>
              </a:rPr>
              <a:t> </a:t>
            </a:r>
            <a:r>
              <a:rPr lang="it-IT" sz="1900" b="1" dirty="0" err="1">
                <a:solidFill>
                  <a:schemeClr val="tx1"/>
                </a:solidFill>
              </a:rPr>
              <a:t>notario</a:t>
            </a:r>
            <a:r>
              <a:rPr lang="it-IT" sz="1900" b="1" dirty="0">
                <a:solidFill>
                  <a:schemeClr val="tx1"/>
                </a:solidFill>
              </a:rPr>
              <a:t> interrogati </a:t>
            </a:r>
            <a:r>
              <a:rPr lang="it-IT" sz="1900" b="1" dirty="0" err="1">
                <a:solidFill>
                  <a:schemeClr val="tx1"/>
                </a:solidFill>
              </a:rPr>
              <a:t>videlicet</a:t>
            </a:r>
            <a:r>
              <a:rPr lang="it-IT" sz="1900" b="1" dirty="0">
                <a:solidFill>
                  <a:schemeClr val="tx1"/>
                </a:solidFill>
              </a:rPr>
              <a:t> </a:t>
            </a:r>
            <a:r>
              <a:rPr lang="it-IT" sz="1900" b="1" dirty="0" err="1">
                <a:solidFill>
                  <a:schemeClr val="tx1"/>
                </a:solidFill>
              </a:rPr>
              <a:t>quod</a:t>
            </a:r>
            <a:r>
              <a:rPr lang="it-IT" sz="1900" b="1" dirty="0">
                <a:solidFill>
                  <a:schemeClr val="tx1"/>
                </a:solidFill>
              </a:rPr>
              <a:t> ipse Vo(l)</a:t>
            </a:r>
            <a:r>
              <a:rPr lang="it-IT" sz="1900" b="1" dirty="0" err="1">
                <a:solidFill>
                  <a:schemeClr val="tx1"/>
                </a:solidFill>
              </a:rPr>
              <a:t>richus</a:t>
            </a:r>
            <a:r>
              <a:rPr lang="it-IT" sz="1900" b="1" dirty="0">
                <a:solidFill>
                  <a:schemeClr val="tx1"/>
                </a:solidFill>
              </a:rPr>
              <a:t> </a:t>
            </a:r>
            <a:r>
              <a:rPr lang="it-IT" sz="1900" b="1" dirty="0" err="1">
                <a:solidFill>
                  <a:schemeClr val="tx1"/>
                </a:solidFill>
              </a:rPr>
              <a:t>ceciderat</a:t>
            </a:r>
            <a:r>
              <a:rPr lang="it-IT" sz="1900" b="1" dirty="0">
                <a:solidFill>
                  <a:schemeClr val="tx1"/>
                </a:solidFill>
              </a:rPr>
              <a:t> de ponte Bagnoli de </a:t>
            </a:r>
            <a:r>
              <a:rPr lang="it-IT" sz="1900" b="1" dirty="0" err="1">
                <a:solidFill>
                  <a:schemeClr val="tx1"/>
                </a:solidFill>
              </a:rPr>
              <a:t>supra</a:t>
            </a:r>
            <a:r>
              <a:rPr lang="it-IT" sz="1900" b="1" dirty="0">
                <a:solidFill>
                  <a:schemeClr val="tx1"/>
                </a:solidFill>
              </a:rPr>
              <a:t> pro ut </a:t>
            </a:r>
            <a:r>
              <a:rPr lang="it-IT" sz="1900" b="1" dirty="0" err="1">
                <a:solidFill>
                  <a:schemeClr val="tx1"/>
                </a:solidFill>
              </a:rPr>
              <a:t>eis</a:t>
            </a:r>
            <a:r>
              <a:rPr lang="it-IT" sz="1900" b="1" dirty="0">
                <a:solidFill>
                  <a:schemeClr val="tx1"/>
                </a:solidFill>
              </a:rPr>
              <a:t> </a:t>
            </a:r>
            <a:r>
              <a:rPr lang="it-IT" sz="1900" b="1" dirty="0" err="1">
                <a:solidFill>
                  <a:schemeClr val="tx1"/>
                </a:solidFill>
              </a:rPr>
              <a:t>relatum</a:t>
            </a:r>
            <a:r>
              <a:rPr lang="it-IT" sz="1900" b="1" dirty="0">
                <a:solidFill>
                  <a:schemeClr val="tx1"/>
                </a:solidFill>
              </a:rPr>
              <a:t> </a:t>
            </a:r>
            <a:r>
              <a:rPr lang="it-IT" sz="1900" b="1" dirty="0" err="1">
                <a:solidFill>
                  <a:schemeClr val="tx1"/>
                </a:solidFill>
              </a:rPr>
              <a:t>erat</a:t>
            </a:r>
            <a:r>
              <a:rPr lang="it-IT" sz="1900" b="1" dirty="0">
                <a:solidFill>
                  <a:schemeClr val="tx1"/>
                </a:solidFill>
              </a:rPr>
              <a:t> per </a:t>
            </a:r>
            <a:r>
              <a:rPr lang="it-IT" sz="1900" b="1" dirty="0" err="1">
                <a:solidFill>
                  <a:schemeClr val="tx1"/>
                </a:solidFill>
              </a:rPr>
              <a:t>Ostermanum</a:t>
            </a:r>
            <a:r>
              <a:rPr lang="it-IT" sz="1900" b="1" dirty="0">
                <a:solidFill>
                  <a:schemeClr val="tx1"/>
                </a:solidFill>
              </a:rPr>
              <a:t> de </a:t>
            </a:r>
            <a:r>
              <a:rPr lang="it-IT" sz="1900" b="1" dirty="0" err="1">
                <a:solidFill>
                  <a:schemeClr val="tx1"/>
                </a:solidFill>
              </a:rPr>
              <a:t>Sinoxcha</a:t>
            </a:r>
            <a:r>
              <a:rPr lang="it-IT" sz="1900" b="1" dirty="0">
                <a:solidFill>
                  <a:schemeClr val="tx1"/>
                </a:solidFill>
              </a:rPr>
              <a:t>, </a:t>
            </a:r>
            <a:r>
              <a:rPr lang="it-IT" sz="1900" b="1" dirty="0" err="1">
                <a:solidFill>
                  <a:schemeClr val="tx1"/>
                </a:solidFill>
              </a:rPr>
              <a:t>Marinum</a:t>
            </a:r>
            <a:r>
              <a:rPr lang="it-IT" sz="1900" b="1" dirty="0">
                <a:solidFill>
                  <a:schemeClr val="tx1"/>
                </a:solidFill>
              </a:rPr>
              <a:t> </a:t>
            </a:r>
            <a:r>
              <a:rPr lang="it-IT" sz="1900" b="1" dirty="0" err="1">
                <a:solidFill>
                  <a:schemeClr val="tx1"/>
                </a:solidFill>
              </a:rPr>
              <a:t>filium</a:t>
            </a:r>
            <a:r>
              <a:rPr lang="it-IT" sz="1900" b="1" dirty="0">
                <a:solidFill>
                  <a:schemeClr val="tx1"/>
                </a:solidFill>
              </a:rPr>
              <a:t> </a:t>
            </a:r>
            <a:r>
              <a:rPr lang="it-IT" sz="1900" b="1" dirty="0" err="1">
                <a:solidFill>
                  <a:schemeClr val="tx1"/>
                </a:solidFill>
              </a:rPr>
              <a:t>dicti</a:t>
            </a:r>
            <a:r>
              <a:rPr lang="it-IT" sz="1900" b="1" dirty="0">
                <a:solidFill>
                  <a:schemeClr val="tx1"/>
                </a:solidFill>
              </a:rPr>
              <a:t> Serici et </a:t>
            </a:r>
            <a:r>
              <a:rPr lang="it-IT" sz="1900" b="1" dirty="0" err="1">
                <a:solidFill>
                  <a:schemeClr val="tx1"/>
                </a:solidFill>
              </a:rPr>
              <a:t>Martinum</a:t>
            </a:r>
            <a:r>
              <a:rPr lang="it-IT" sz="1900" b="1" dirty="0">
                <a:solidFill>
                  <a:schemeClr val="tx1"/>
                </a:solidFill>
              </a:rPr>
              <a:t> </a:t>
            </a:r>
            <a:r>
              <a:rPr lang="it-IT" sz="1900" b="1" dirty="0" err="1">
                <a:solidFill>
                  <a:schemeClr val="tx1"/>
                </a:solidFill>
              </a:rPr>
              <a:t>Pictar</a:t>
            </a:r>
            <a:r>
              <a:rPr lang="it-IT" sz="1900" b="1" dirty="0">
                <a:solidFill>
                  <a:schemeClr val="tx1"/>
                </a:solidFill>
              </a:rPr>
              <a:t> </a:t>
            </a:r>
            <a:r>
              <a:rPr lang="it-IT" sz="1900" b="1" dirty="0" err="1">
                <a:solidFill>
                  <a:schemeClr val="tx1"/>
                </a:solidFill>
              </a:rPr>
              <a:t>ipsum</a:t>
            </a:r>
            <a:r>
              <a:rPr lang="it-IT" sz="1900" b="1" dirty="0">
                <a:solidFill>
                  <a:schemeClr val="tx1"/>
                </a:solidFill>
              </a:rPr>
              <a:t> </a:t>
            </a:r>
            <a:r>
              <a:rPr lang="it-IT" sz="1900" b="1" dirty="0" err="1">
                <a:solidFill>
                  <a:schemeClr val="tx1"/>
                </a:solidFill>
              </a:rPr>
              <a:t>Herichum</a:t>
            </a:r>
            <a:r>
              <a:rPr lang="it-IT" sz="1900" b="1" dirty="0">
                <a:solidFill>
                  <a:schemeClr val="tx1"/>
                </a:solidFill>
              </a:rPr>
              <a:t> invenisse sub ponte </a:t>
            </a:r>
            <a:r>
              <a:rPr lang="it-IT" sz="1900" b="1" dirty="0" err="1">
                <a:solidFill>
                  <a:schemeClr val="tx1"/>
                </a:solidFill>
              </a:rPr>
              <a:t>predicto</a:t>
            </a:r>
            <a:r>
              <a:rPr lang="it-IT" sz="1900" b="1" dirty="0">
                <a:solidFill>
                  <a:schemeClr val="tx1"/>
                </a:solidFill>
              </a:rPr>
              <a:t> </a:t>
            </a:r>
            <a:r>
              <a:rPr lang="it-IT" sz="1900" b="1" dirty="0" err="1">
                <a:solidFill>
                  <a:schemeClr val="tx1"/>
                </a:solidFill>
              </a:rPr>
              <a:t>Martinum</a:t>
            </a:r>
            <a:r>
              <a:rPr lang="it-IT" sz="1900" b="1" dirty="0">
                <a:solidFill>
                  <a:schemeClr val="tx1"/>
                </a:solidFill>
              </a:rPr>
              <a:t>.</a:t>
            </a:r>
          </a:p>
          <a:p>
            <a:pPr algn="just"/>
            <a:r>
              <a:rPr lang="it-IT" sz="1900" b="1" dirty="0" err="1">
                <a:solidFill>
                  <a:schemeClr val="tx1"/>
                </a:solidFill>
              </a:rPr>
              <a:t>Interrogatus</a:t>
            </a:r>
            <a:r>
              <a:rPr lang="it-IT" sz="1900" b="1" dirty="0">
                <a:solidFill>
                  <a:schemeClr val="tx1"/>
                </a:solidFill>
              </a:rPr>
              <a:t> </a:t>
            </a:r>
            <a:r>
              <a:rPr lang="it-IT" sz="1900" b="1" dirty="0" err="1">
                <a:solidFill>
                  <a:schemeClr val="tx1"/>
                </a:solidFill>
              </a:rPr>
              <a:t>magister</a:t>
            </a:r>
            <a:r>
              <a:rPr lang="it-IT" sz="1900" b="1" dirty="0">
                <a:solidFill>
                  <a:schemeClr val="tx1"/>
                </a:solidFill>
              </a:rPr>
              <a:t> </a:t>
            </a:r>
            <a:r>
              <a:rPr lang="it-IT" sz="1900" b="1" dirty="0" err="1">
                <a:solidFill>
                  <a:schemeClr val="tx1"/>
                </a:solidFill>
              </a:rPr>
              <a:t>Beltramus</a:t>
            </a:r>
            <a:r>
              <a:rPr lang="it-IT" sz="1900" b="1" dirty="0">
                <a:solidFill>
                  <a:schemeClr val="tx1"/>
                </a:solidFill>
              </a:rPr>
              <a:t> </a:t>
            </a:r>
            <a:r>
              <a:rPr lang="it-IT" sz="1900" b="1" dirty="0" err="1">
                <a:solidFill>
                  <a:schemeClr val="tx1"/>
                </a:solidFill>
              </a:rPr>
              <a:t>ciroicus</a:t>
            </a:r>
            <a:r>
              <a:rPr lang="it-IT" sz="1900" b="1" dirty="0">
                <a:solidFill>
                  <a:schemeClr val="tx1"/>
                </a:solidFill>
              </a:rPr>
              <a:t> si vulnus </a:t>
            </a:r>
            <a:r>
              <a:rPr lang="it-IT" sz="1900" b="1" dirty="0" err="1">
                <a:solidFill>
                  <a:schemeClr val="tx1"/>
                </a:solidFill>
              </a:rPr>
              <a:t>quod</a:t>
            </a:r>
            <a:r>
              <a:rPr lang="it-IT" sz="1900" b="1" dirty="0">
                <a:solidFill>
                  <a:schemeClr val="tx1"/>
                </a:solidFill>
              </a:rPr>
              <a:t> </a:t>
            </a:r>
            <a:r>
              <a:rPr lang="it-IT" sz="1900" b="1" dirty="0" err="1">
                <a:solidFill>
                  <a:schemeClr val="tx1"/>
                </a:solidFill>
              </a:rPr>
              <a:t>habebat</a:t>
            </a:r>
            <a:r>
              <a:rPr lang="it-IT" sz="1900" b="1" dirty="0">
                <a:solidFill>
                  <a:schemeClr val="tx1"/>
                </a:solidFill>
              </a:rPr>
              <a:t> </a:t>
            </a:r>
            <a:r>
              <a:rPr lang="it-IT" sz="1900" b="1" dirty="0" err="1" smtClean="0">
                <a:solidFill>
                  <a:schemeClr val="tx1"/>
                </a:solidFill>
              </a:rPr>
              <a:t>Volricus</a:t>
            </a:r>
            <a:r>
              <a:rPr lang="it-IT" sz="1900" b="1" dirty="0" err="1">
                <a:solidFill>
                  <a:schemeClr val="tx1"/>
                </a:solidFill>
              </a:rPr>
              <a:t>apite</a:t>
            </a:r>
            <a:r>
              <a:rPr lang="it-IT" sz="1900" b="1" dirty="0">
                <a:solidFill>
                  <a:schemeClr val="tx1"/>
                </a:solidFill>
              </a:rPr>
              <a:t> </a:t>
            </a:r>
            <a:r>
              <a:rPr lang="it-IT" sz="1900" b="1" dirty="0" err="1">
                <a:solidFill>
                  <a:schemeClr val="tx1"/>
                </a:solidFill>
              </a:rPr>
              <a:t>cum</a:t>
            </a:r>
            <a:r>
              <a:rPr lang="it-IT" sz="1900" b="1" dirty="0">
                <a:solidFill>
                  <a:schemeClr val="tx1"/>
                </a:solidFill>
              </a:rPr>
              <a:t> effusione </a:t>
            </a:r>
            <a:r>
              <a:rPr lang="it-IT" sz="1900" b="1" dirty="0" err="1">
                <a:solidFill>
                  <a:schemeClr val="tx1"/>
                </a:solidFill>
              </a:rPr>
              <a:t>sanguinis</a:t>
            </a:r>
            <a:r>
              <a:rPr lang="it-IT" sz="1900" b="1" dirty="0">
                <a:solidFill>
                  <a:schemeClr val="tx1"/>
                </a:solidFill>
              </a:rPr>
              <a:t> </a:t>
            </a:r>
            <a:r>
              <a:rPr lang="it-IT" sz="1900" b="1" dirty="0" err="1">
                <a:solidFill>
                  <a:schemeClr val="tx1"/>
                </a:solidFill>
              </a:rPr>
              <a:t>esset</a:t>
            </a:r>
            <a:r>
              <a:rPr lang="it-IT" sz="1900" b="1" dirty="0">
                <a:solidFill>
                  <a:schemeClr val="tx1"/>
                </a:solidFill>
              </a:rPr>
              <a:t> vulnus sine </a:t>
            </a:r>
            <a:r>
              <a:rPr lang="it-IT" sz="1900" b="1" dirty="0" err="1">
                <a:solidFill>
                  <a:schemeClr val="tx1"/>
                </a:solidFill>
              </a:rPr>
              <a:t>percusio</a:t>
            </a:r>
            <a:r>
              <a:rPr lang="it-IT" sz="1900" b="1" dirty="0">
                <a:solidFill>
                  <a:schemeClr val="tx1"/>
                </a:solidFill>
              </a:rPr>
              <a:t> </a:t>
            </a:r>
            <a:r>
              <a:rPr lang="it-IT" sz="1900" b="1" dirty="0" err="1">
                <a:solidFill>
                  <a:schemeClr val="tx1"/>
                </a:solidFill>
              </a:rPr>
              <a:t>facta</a:t>
            </a:r>
            <a:r>
              <a:rPr lang="it-IT" sz="1900" b="1" dirty="0">
                <a:solidFill>
                  <a:schemeClr val="tx1"/>
                </a:solidFill>
              </a:rPr>
              <a:t> per </a:t>
            </a:r>
            <a:r>
              <a:rPr lang="it-IT" sz="1900" b="1" dirty="0" err="1">
                <a:solidFill>
                  <a:schemeClr val="tx1"/>
                </a:solidFill>
              </a:rPr>
              <a:t>aliquem</a:t>
            </a:r>
            <a:r>
              <a:rPr lang="it-IT" sz="1900" b="1" dirty="0">
                <a:solidFill>
                  <a:schemeClr val="tx1"/>
                </a:solidFill>
              </a:rPr>
              <a:t> </a:t>
            </a:r>
            <a:r>
              <a:rPr lang="it-IT" sz="1900" b="1" dirty="0" err="1">
                <a:solidFill>
                  <a:schemeClr val="tx1"/>
                </a:solidFill>
              </a:rPr>
              <a:t>respondit</a:t>
            </a:r>
            <a:r>
              <a:rPr lang="it-IT" sz="1900" b="1" dirty="0">
                <a:solidFill>
                  <a:schemeClr val="tx1"/>
                </a:solidFill>
              </a:rPr>
              <a:t> </a:t>
            </a:r>
            <a:r>
              <a:rPr lang="it-IT" sz="1900" b="1" dirty="0" err="1">
                <a:solidFill>
                  <a:schemeClr val="tx1"/>
                </a:solidFill>
              </a:rPr>
              <a:t>mihi</a:t>
            </a:r>
            <a:r>
              <a:rPr lang="it-IT" sz="1900" b="1" dirty="0">
                <a:solidFill>
                  <a:schemeClr val="tx1"/>
                </a:solidFill>
              </a:rPr>
              <a:t> </a:t>
            </a:r>
            <a:r>
              <a:rPr lang="it-IT" sz="1900" b="1" dirty="0" err="1" smtClean="0">
                <a:solidFill>
                  <a:schemeClr val="tx1"/>
                </a:solidFill>
              </a:rPr>
              <a:t>sic</a:t>
            </a:r>
            <a:r>
              <a:rPr lang="it-IT" sz="1900" b="1" dirty="0" err="1">
                <a:solidFill>
                  <a:schemeClr val="tx1"/>
                </a:solidFill>
              </a:rPr>
              <a:t>quod</a:t>
            </a:r>
            <a:r>
              <a:rPr lang="it-IT" sz="1900" b="1" dirty="0">
                <a:solidFill>
                  <a:schemeClr val="tx1"/>
                </a:solidFill>
              </a:rPr>
              <a:t> non </a:t>
            </a:r>
            <a:r>
              <a:rPr lang="it-IT" sz="1900" b="1" dirty="0" err="1">
                <a:solidFill>
                  <a:schemeClr val="tx1"/>
                </a:solidFill>
              </a:rPr>
              <a:t>eam</a:t>
            </a:r>
            <a:r>
              <a:rPr lang="it-IT" sz="1900" b="1" dirty="0">
                <a:solidFill>
                  <a:schemeClr val="tx1"/>
                </a:solidFill>
              </a:rPr>
              <a:t> </a:t>
            </a:r>
            <a:r>
              <a:rPr lang="it-IT" sz="1900" b="1" dirty="0" err="1">
                <a:solidFill>
                  <a:schemeClr val="tx1"/>
                </a:solidFill>
              </a:rPr>
              <a:t>fuit</a:t>
            </a:r>
            <a:r>
              <a:rPr lang="it-IT" sz="1900" b="1" dirty="0">
                <a:solidFill>
                  <a:schemeClr val="tx1"/>
                </a:solidFill>
              </a:rPr>
              <a:t> per </a:t>
            </a:r>
            <a:r>
              <a:rPr lang="it-IT" sz="1900" b="1" dirty="0" err="1">
                <a:solidFill>
                  <a:schemeClr val="tx1"/>
                </a:solidFill>
              </a:rPr>
              <a:t>cecidit</a:t>
            </a:r>
            <a:r>
              <a:rPr lang="it-IT" sz="1900" b="1" dirty="0">
                <a:solidFill>
                  <a:schemeClr val="tx1"/>
                </a:solidFill>
              </a:rPr>
              <a:t>.</a:t>
            </a:r>
          </a:p>
          <a:p>
            <a:pPr algn="just"/>
            <a:r>
              <a:rPr lang="it-IT" sz="1900" b="1" dirty="0" err="1">
                <a:solidFill>
                  <a:schemeClr val="tx1"/>
                </a:solidFill>
              </a:rPr>
              <a:t>Interrogatus</a:t>
            </a:r>
            <a:r>
              <a:rPr lang="it-IT" sz="1900" b="1" dirty="0">
                <a:solidFill>
                  <a:schemeClr val="tx1"/>
                </a:solidFill>
              </a:rPr>
              <a:t> si </a:t>
            </a:r>
            <a:r>
              <a:rPr lang="it-IT" sz="1900" b="1" dirty="0" err="1">
                <a:solidFill>
                  <a:schemeClr val="tx1"/>
                </a:solidFill>
              </a:rPr>
              <a:t>fractura</a:t>
            </a:r>
            <a:r>
              <a:rPr lang="it-IT" sz="1900" b="1" dirty="0">
                <a:solidFill>
                  <a:schemeClr val="tx1"/>
                </a:solidFill>
              </a:rPr>
              <a:t> colli </a:t>
            </a:r>
            <a:r>
              <a:rPr lang="it-IT" sz="1900" b="1" dirty="0" err="1">
                <a:solidFill>
                  <a:schemeClr val="tx1"/>
                </a:solidFill>
              </a:rPr>
              <a:t>fuisset</a:t>
            </a:r>
            <a:r>
              <a:rPr lang="it-IT" sz="1900" b="1" dirty="0">
                <a:solidFill>
                  <a:schemeClr val="tx1"/>
                </a:solidFill>
              </a:rPr>
              <a:t> ex </a:t>
            </a:r>
            <a:r>
              <a:rPr lang="it-IT" sz="1900" b="1" dirty="0" err="1">
                <a:solidFill>
                  <a:schemeClr val="tx1"/>
                </a:solidFill>
              </a:rPr>
              <a:t>eo</a:t>
            </a:r>
            <a:r>
              <a:rPr lang="it-IT" sz="1900" b="1" dirty="0">
                <a:solidFill>
                  <a:schemeClr val="tx1"/>
                </a:solidFill>
              </a:rPr>
              <a:t> </a:t>
            </a:r>
            <a:r>
              <a:rPr lang="it-IT" sz="1900" b="1" dirty="0" err="1">
                <a:solidFill>
                  <a:schemeClr val="tx1"/>
                </a:solidFill>
              </a:rPr>
              <a:t>quod</a:t>
            </a:r>
            <a:r>
              <a:rPr lang="it-IT" sz="1900" b="1" dirty="0">
                <a:solidFill>
                  <a:schemeClr val="tx1"/>
                </a:solidFill>
              </a:rPr>
              <a:t> </a:t>
            </a:r>
            <a:r>
              <a:rPr lang="it-IT" sz="1900" b="1" dirty="0" err="1">
                <a:solidFill>
                  <a:schemeClr val="tx1"/>
                </a:solidFill>
              </a:rPr>
              <a:t>fuisse</a:t>
            </a:r>
            <a:r>
              <a:rPr lang="it-IT" sz="1900" b="1" dirty="0">
                <a:solidFill>
                  <a:schemeClr val="tx1"/>
                </a:solidFill>
              </a:rPr>
              <a:t> </a:t>
            </a:r>
            <a:r>
              <a:rPr lang="it-IT" sz="1900" b="1" dirty="0" err="1">
                <a:solidFill>
                  <a:schemeClr val="tx1"/>
                </a:solidFill>
              </a:rPr>
              <a:t>percussus</a:t>
            </a:r>
            <a:r>
              <a:rPr lang="it-IT" sz="1900" b="1" dirty="0">
                <a:solidFill>
                  <a:schemeClr val="tx1"/>
                </a:solidFill>
              </a:rPr>
              <a:t> per </a:t>
            </a:r>
            <a:r>
              <a:rPr lang="it-IT" sz="1900" b="1" dirty="0" err="1">
                <a:solidFill>
                  <a:schemeClr val="tx1"/>
                </a:solidFill>
              </a:rPr>
              <a:t>aliquem</a:t>
            </a:r>
            <a:r>
              <a:rPr lang="it-IT" sz="1900" b="1" dirty="0">
                <a:solidFill>
                  <a:schemeClr val="tx1"/>
                </a:solidFill>
              </a:rPr>
              <a:t> </a:t>
            </a:r>
            <a:r>
              <a:rPr lang="it-IT" sz="1900" b="1" dirty="0" err="1">
                <a:solidFill>
                  <a:schemeClr val="tx1"/>
                </a:solidFill>
              </a:rPr>
              <a:t>vel</a:t>
            </a:r>
            <a:r>
              <a:rPr lang="it-IT" sz="1900" b="1" dirty="0">
                <a:solidFill>
                  <a:schemeClr val="tx1"/>
                </a:solidFill>
              </a:rPr>
              <a:t> </a:t>
            </a:r>
            <a:r>
              <a:rPr lang="it-IT" sz="1900" b="1" dirty="0" err="1">
                <a:solidFill>
                  <a:schemeClr val="tx1"/>
                </a:solidFill>
              </a:rPr>
              <a:t>quod</a:t>
            </a:r>
            <a:r>
              <a:rPr lang="it-IT" sz="1900" b="1" dirty="0">
                <a:solidFill>
                  <a:schemeClr val="tx1"/>
                </a:solidFill>
              </a:rPr>
              <a:t> </a:t>
            </a:r>
            <a:r>
              <a:rPr lang="it-IT" sz="1900" b="1" dirty="0" err="1">
                <a:solidFill>
                  <a:schemeClr val="tx1"/>
                </a:solidFill>
              </a:rPr>
              <a:t>fuisset</a:t>
            </a:r>
            <a:r>
              <a:rPr lang="it-IT" sz="1900" b="1" dirty="0">
                <a:solidFill>
                  <a:schemeClr val="tx1"/>
                </a:solidFill>
              </a:rPr>
              <a:t> </a:t>
            </a:r>
            <a:r>
              <a:rPr lang="it-IT" sz="1900" b="1" dirty="0" err="1">
                <a:solidFill>
                  <a:schemeClr val="tx1"/>
                </a:solidFill>
              </a:rPr>
              <a:t>strangolatum</a:t>
            </a:r>
            <a:r>
              <a:rPr lang="it-IT" sz="1900" b="1" dirty="0">
                <a:solidFill>
                  <a:schemeClr val="tx1"/>
                </a:solidFill>
              </a:rPr>
              <a:t> </a:t>
            </a:r>
            <a:r>
              <a:rPr lang="it-IT" sz="1900" b="1" dirty="0" err="1">
                <a:solidFill>
                  <a:schemeClr val="tx1"/>
                </a:solidFill>
              </a:rPr>
              <a:t>vel</a:t>
            </a:r>
            <a:r>
              <a:rPr lang="it-IT" sz="1900" b="1" dirty="0">
                <a:solidFill>
                  <a:schemeClr val="tx1"/>
                </a:solidFill>
              </a:rPr>
              <a:t> alio modo </a:t>
            </a:r>
            <a:r>
              <a:rPr lang="it-IT" sz="1900" b="1" dirty="0" err="1">
                <a:solidFill>
                  <a:schemeClr val="tx1"/>
                </a:solidFill>
              </a:rPr>
              <a:t>interfectus</a:t>
            </a:r>
            <a:r>
              <a:rPr lang="it-IT" sz="1900" b="1" dirty="0">
                <a:solidFill>
                  <a:schemeClr val="tx1"/>
                </a:solidFill>
              </a:rPr>
              <a:t> per </a:t>
            </a:r>
            <a:r>
              <a:rPr lang="it-IT" sz="1900" b="1" dirty="0" err="1">
                <a:solidFill>
                  <a:schemeClr val="tx1"/>
                </a:solidFill>
              </a:rPr>
              <a:t>aliquem</a:t>
            </a:r>
            <a:r>
              <a:rPr lang="it-IT" sz="1900" b="1" dirty="0">
                <a:solidFill>
                  <a:schemeClr val="tx1"/>
                </a:solidFill>
              </a:rPr>
              <a:t> </a:t>
            </a:r>
            <a:r>
              <a:rPr lang="it-IT" sz="1900" b="1" dirty="0" err="1">
                <a:solidFill>
                  <a:schemeClr val="tx1"/>
                </a:solidFill>
              </a:rPr>
              <a:t>seu</a:t>
            </a:r>
            <a:r>
              <a:rPr lang="it-IT" sz="1900" b="1" dirty="0">
                <a:solidFill>
                  <a:schemeClr val="tx1"/>
                </a:solidFill>
              </a:rPr>
              <a:t> </a:t>
            </a:r>
            <a:r>
              <a:rPr lang="it-IT" sz="1900" b="1" dirty="0" err="1">
                <a:solidFill>
                  <a:schemeClr val="tx1"/>
                </a:solidFill>
              </a:rPr>
              <a:t>aliquos</a:t>
            </a:r>
            <a:r>
              <a:rPr lang="it-IT" sz="1900" b="1" dirty="0">
                <a:solidFill>
                  <a:schemeClr val="tx1"/>
                </a:solidFill>
              </a:rPr>
              <a:t> </a:t>
            </a:r>
            <a:r>
              <a:rPr lang="it-IT" sz="1900" b="1" dirty="0" err="1">
                <a:solidFill>
                  <a:schemeClr val="tx1"/>
                </a:solidFill>
              </a:rPr>
              <a:t>respondit</a:t>
            </a:r>
            <a:r>
              <a:rPr lang="it-IT" sz="1900" b="1" dirty="0">
                <a:solidFill>
                  <a:schemeClr val="tx1"/>
                </a:solidFill>
              </a:rPr>
              <a:t> </a:t>
            </a:r>
            <a:r>
              <a:rPr lang="it-IT" sz="1900" b="1" dirty="0" err="1">
                <a:solidFill>
                  <a:schemeClr val="tx1"/>
                </a:solidFill>
              </a:rPr>
              <a:t>quod</a:t>
            </a:r>
            <a:r>
              <a:rPr lang="it-IT" sz="1900" b="1" dirty="0">
                <a:solidFill>
                  <a:schemeClr val="tx1"/>
                </a:solidFill>
              </a:rPr>
              <a:t> </a:t>
            </a:r>
            <a:r>
              <a:rPr lang="it-IT" sz="1900" b="1" dirty="0" err="1">
                <a:solidFill>
                  <a:schemeClr val="tx1"/>
                </a:solidFill>
              </a:rPr>
              <a:t>cecidit</a:t>
            </a:r>
            <a:r>
              <a:rPr lang="it-IT" sz="1900" b="1" dirty="0">
                <a:solidFill>
                  <a:schemeClr val="tx1"/>
                </a:solidFill>
              </a:rPr>
              <a:t> ut </a:t>
            </a:r>
            <a:r>
              <a:rPr lang="it-IT" sz="1900" b="1" dirty="0" err="1">
                <a:solidFill>
                  <a:schemeClr val="tx1"/>
                </a:solidFill>
              </a:rPr>
              <a:t>supra</a:t>
            </a:r>
            <a:r>
              <a:rPr lang="it-IT" sz="1900" b="1" dirty="0">
                <a:solidFill>
                  <a:schemeClr val="tx1"/>
                </a:solidFill>
              </a:rPr>
              <a:t>.   </a:t>
            </a:r>
          </a:p>
          <a:p>
            <a:r>
              <a:rPr lang="it-IT" dirty="0"/>
              <a:t> </a:t>
            </a:r>
          </a:p>
          <a:p>
            <a:endParaRPr lang="it-IT" dirty="0"/>
          </a:p>
        </p:txBody>
      </p:sp>
    </p:spTree>
    <p:extLst>
      <p:ext uri="{BB962C8B-B14F-4D97-AF65-F5344CB8AC3E}">
        <p14:creationId xmlns:p14="http://schemas.microsoft.com/office/powerpoint/2010/main" val="369529152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07067" y="338203"/>
            <a:ext cx="7766936" cy="400833"/>
          </a:xfrm>
        </p:spPr>
        <p:txBody>
          <a:bodyPr/>
          <a:lstStyle/>
          <a:p>
            <a:pPr algn="just"/>
            <a:r>
              <a:rPr lang="it-IT" sz="1800" dirty="0" smtClean="0"/>
              <a:t>Ingiunzione di pagamento 31/12/1338 (2 E /2/7, 2)</a:t>
            </a:r>
            <a:endParaRPr lang="it-IT" sz="1800" dirty="0"/>
          </a:p>
        </p:txBody>
      </p:sp>
      <p:sp>
        <p:nvSpPr>
          <p:cNvPr id="3" name="Sottotitolo 2"/>
          <p:cNvSpPr>
            <a:spLocks noGrp="1"/>
          </p:cNvSpPr>
          <p:nvPr>
            <p:ph type="subTitle" idx="1"/>
          </p:nvPr>
        </p:nvSpPr>
        <p:spPr>
          <a:xfrm>
            <a:off x="1507067" y="1352811"/>
            <a:ext cx="7766936" cy="3794921"/>
          </a:xfrm>
        </p:spPr>
        <p:txBody>
          <a:bodyPr>
            <a:noAutofit/>
          </a:bodyPr>
          <a:lstStyle/>
          <a:p>
            <a:pPr algn="just"/>
            <a:r>
              <a:rPr lang="it-IT" sz="2000" b="1" dirty="0" smtClean="0">
                <a:solidFill>
                  <a:schemeClr val="tx1"/>
                </a:solidFill>
              </a:rPr>
              <a:t>In nomine Dei eterni Amen. Anno Domini millesimo </a:t>
            </a:r>
            <a:r>
              <a:rPr lang="it-IT" sz="2000" b="1" dirty="0" err="1" smtClean="0">
                <a:solidFill>
                  <a:schemeClr val="tx1"/>
                </a:solidFill>
              </a:rPr>
              <a:t>tricentesimo</a:t>
            </a:r>
            <a:r>
              <a:rPr lang="it-IT" sz="2000" b="1" dirty="0" smtClean="0">
                <a:solidFill>
                  <a:schemeClr val="tx1"/>
                </a:solidFill>
              </a:rPr>
              <a:t> trigesimo  </a:t>
            </a:r>
            <a:r>
              <a:rPr lang="it-IT" sz="2000" b="1" dirty="0" err="1" smtClean="0">
                <a:solidFill>
                  <a:schemeClr val="tx1"/>
                </a:solidFill>
              </a:rPr>
              <a:t>octavo</a:t>
            </a:r>
            <a:r>
              <a:rPr lang="it-IT" sz="2000" b="1" dirty="0" smtClean="0">
                <a:solidFill>
                  <a:schemeClr val="tx1"/>
                </a:solidFill>
              </a:rPr>
              <a:t>, </a:t>
            </a:r>
            <a:r>
              <a:rPr lang="it-IT" sz="2000" b="1" dirty="0" err="1" smtClean="0">
                <a:solidFill>
                  <a:schemeClr val="tx1"/>
                </a:solidFill>
              </a:rPr>
              <a:t>indictione</a:t>
            </a:r>
            <a:r>
              <a:rPr lang="it-IT" sz="2000" b="1" dirty="0" smtClean="0">
                <a:solidFill>
                  <a:schemeClr val="tx1"/>
                </a:solidFill>
              </a:rPr>
              <a:t> </a:t>
            </a:r>
            <a:r>
              <a:rPr lang="it-IT" sz="2000" b="1" dirty="0" err="1" smtClean="0">
                <a:solidFill>
                  <a:schemeClr val="tx1"/>
                </a:solidFill>
              </a:rPr>
              <a:t>sexta</a:t>
            </a:r>
            <a:r>
              <a:rPr lang="it-IT" sz="2000" b="1" dirty="0" smtClean="0">
                <a:solidFill>
                  <a:schemeClr val="tx1"/>
                </a:solidFill>
              </a:rPr>
              <a:t>, die ultimo </a:t>
            </a:r>
            <a:r>
              <a:rPr lang="it-IT" sz="2000" b="1" dirty="0" err="1" smtClean="0">
                <a:solidFill>
                  <a:schemeClr val="tx1"/>
                </a:solidFill>
              </a:rPr>
              <a:t>mensis</a:t>
            </a:r>
            <a:r>
              <a:rPr lang="it-IT" sz="2000" b="1" dirty="0" smtClean="0">
                <a:solidFill>
                  <a:schemeClr val="tx1"/>
                </a:solidFill>
              </a:rPr>
              <a:t> </a:t>
            </a:r>
            <a:r>
              <a:rPr lang="it-IT" sz="2000" b="1" dirty="0" err="1" smtClean="0">
                <a:solidFill>
                  <a:schemeClr val="tx1"/>
                </a:solidFill>
              </a:rPr>
              <a:t>decembris</a:t>
            </a:r>
            <a:r>
              <a:rPr lang="it-IT" sz="2000" b="1" dirty="0" smtClean="0">
                <a:solidFill>
                  <a:schemeClr val="tx1"/>
                </a:solidFill>
              </a:rPr>
              <a:t>. </a:t>
            </a:r>
            <a:r>
              <a:rPr lang="it-IT" sz="2000" b="1" dirty="0" err="1" smtClean="0">
                <a:solidFill>
                  <a:schemeClr val="tx1"/>
                </a:solidFill>
              </a:rPr>
              <a:t>Actum</a:t>
            </a:r>
            <a:r>
              <a:rPr lang="it-IT" sz="2000" b="1" dirty="0" smtClean="0">
                <a:solidFill>
                  <a:schemeClr val="tx1"/>
                </a:solidFill>
              </a:rPr>
              <a:t> Tergesti, sub </a:t>
            </a:r>
            <a:r>
              <a:rPr lang="it-IT" sz="2000" b="1" dirty="0" err="1" smtClean="0">
                <a:solidFill>
                  <a:schemeClr val="tx1"/>
                </a:solidFill>
              </a:rPr>
              <a:t>veteri</a:t>
            </a:r>
            <a:r>
              <a:rPr lang="it-IT" sz="2000" b="1" dirty="0" smtClean="0">
                <a:solidFill>
                  <a:schemeClr val="tx1"/>
                </a:solidFill>
              </a:rPr>
              <a:t> logia </a:t>
            </a:r>
            <a:r>
              <a:rPr lang="it-IT" sz="2000" b="1" dirty="0" err="1" smtClean="0">
                <a:solidFill>
                  <a:schemeClr val="tx1"/>
                </a:solidFill>
              </a:rPr>
              <a:t>Communis</a:t>
            </a:r>
            <a:r>
              <a:rPr lang="it-IT" sz="2000" b="1" dirty="0" smtClean="0">
                <a:solidFill>
                  <a:schemeClr val="tx1"/>
                </a:solidFill>
              </a:rPr>
              <a:t>, </a:t>
            </a:r>
            <a:r>
              <a:rPr lang="it-IT" sz="2000" b="1" dirty="0" err="1" smtClean="0">
                <a:solidFill>
                  <a:schemeClr val="tx1"/>
                </a:solidFill>
              </a:rPr>
              <a:t>presentibus</a:t>
            </a:r>
            <a:r>
              <a:rPr lang="it-IT" sz="2000" b="1" dirty="0" smtClean="0">
                <a:solidFill>
                  <a:schemeClr val="tx1"/>
                </a:solidFill>
              </a:rPr>
              <a:t> ser Alberico de Basilio </a:t>
            </a:r>
            <a:r>
              <a:rPr lang="it-IT" sz="2000" b="1" dirty="0" err="1" smtClean="0">
                <a:solidFill>
                  <a:schemeClr val="tx1"/>
                </a:solidFill>
              </a:rPr>
              <a:t>notario</a:t>
            </a:r>
            <a:r>
              <a:rPr lang="it-IT" sz="2000" b="1" dirty="0" smtClean="0">
                <a:solidFill>
                  <a:schemeClr val="tx1"/>
                </a:solidFill>
              </a:rPr>
              <a:t>, Toma </a:t>
            </a:r>
            <a:r>
              <a:rPr lang="it-IT" sz="2000" b="1" dirty="0" err="1" smtClean="0">
                <a:solidFill>
                  <a:schemeClr val="tx1"/>
                </a:solidFill>
              </a:rPr>
              <a:t>Lisiça</a:t>
            </a:r>
            <a:r>
              <a:rPr lang="it-IT" sz="2000" b="1" dirty="0" smtClean="0">
                <a:solidFill>
                  <a:schemeClr val="tx1"/>
                </a:solidFill>
              </a:rPr>
              <a:t>, </a:t>
            </a:r>
            <a:r>
              <a:rPr lang="it-IT" sz="2000" b="1" dirty="0" err="1" smtClean="0">
                <a:solidFill>
                  <a:schemeClr val="tx1"/>
                </a:solidFill>
              </a:rPr>
              <a:t>testibus</a:t>
            </a:r>
            <a:r>
              <a:rPr lang="it-IT" sz="2000" b="1" dirty="0" smtClean="0">
                <a:solidFill>
                  <a:schemeClr val="tx1"/>
                </a:solidFill>
              </a:rPr>
              <a:t> et </a:t>
            </a:r>
            <a:r>
              <a:rPr lang="it-IT" sz="2000" b="1" dirty="0" err="1" smtClean="0">
                <a:solidFill>
                  <a:schemeClr val="tx1"/>
                </a:solidFill>
              </a:rPr>
              <a:t>aliis</a:t>
            </a:r>
            <a:r>
              <a:rPr lang="it-IT" sz="2000" b="1" dirty="0" smtClean="0">
                <a:solidFill>
                  <a:schemeClr val="tx1"/>
                </a:solidFill>
              </a:rPr>
              <a:t>. </a:t>
            </a:r>
          </a:p>
          <a:p>
            <a:pPr algn="just"/>
            <a:r>
              <a:rPr lang="it-IT" sz="2000" b="1" dirty="0" smtClean="0">
                <a:solidFill>
                  <a:schemeClr val="tx1"/>
                </a:solidFill>
              </a:rPr>
              <a:t>Dominus </a:t>
            </a:r>
            <a:r>
              <a:rPr lang="it-IT" sz="2000" b="1" dirty="0" err="1" smtClean="0">
                <a:solidFill>
                  <a:schemeClr val="tx1"/>
                </a:solidFill>
              </a:rPr>
              <a:t>Jacobus</a:t>
            </a:r>
            <a:r>
              <a:rPr lang="it-IT" sz="2000" b="1" dirty="0" smtClean="0">
                <a:solidFill>
                  <a:schemeClr val="tx1"/>
                </a:solidFill>
              </a:rPr>
              <a:t> quondam domini </a:t>
            </a:r>
            <a:r>
              <a:rPr lang="it-IT" sz="2000" b="1" dirty="0" err="1" smtClean="0">
                <a:solidFill>
                  <a:schemeClr val="tx1"/>
                </a:solidFill>
              </a:rPr>
              <a:t>Hermanni</a:t>
            </a:r>
            <a:r>
              <a:rPr lang="it-IT" sz="2000" b="1" dirty="0" smtClean="0">
                <a:solidFill>
                  <a:schemeClr val="tx1"/>
                </a:solidFill>
              </a:rPr>
              <a:t> </a:t>
            </a:r>
            <a:r>
              <a:rPr lang="it-IT" sz="2000" b="1" dirty="0" err="1" smtClean="0">
                <a:solidFill>
                  <a:schemeClr val="tx1"/>
                </a:solidFill>
              </a:rPr>
              <a:t>iudex</a:t>
            </a:r>
            <a:r>
              <a:rPr lang="it-IT" sz="2000" b="1" dirty="0" smtClean="0">
                <a:solidFill>
                  <a:schemeClr val="tx1"/>
                </a:solidFill>
              </a:rPr>
              <a:t> </a:t>
            </a:r>
            <a:r>
              <a:rPr lang="it-IT" sz="2000" b="1" dirty="0" err="1" smtClean="0">
                <a:solidFill>
                  <a:schemeClr val="tx1"/>
                </a:solidFill>
              </a:rPr>
              <a:t>illustris</a:t>
            </a:r>
            <a:r>
              <a:rPr lang="it-IT" sz="2000" b="1" dirty="0" smtClean="0">
                <a:solidFill>
                  <a:schemeClr val="tx1"/>
                </a:solidFill>
              </a:rPr>
              <a:t> et magnifici domini </a:t>
            </a:r>
            <a:r>
              <a:rPr lang="it-IT" sz="2000" b="1" dirty="0" err="1" smtClean="0">
                <a:solidFill>
                  <a:schemeClr val="tx1"/>
                </a:solidFill>
              </a:rPr>
              <a:t>domini</a:t>
            </a:r>
            <a:r>
              <a:rPr lang="it-IT" sz="2000" b="1" dirty="0" smtClean="0">
                <a:solidFill>
                  <a:schemeClr val="tx1"/>
                </a:solidFill>
              </a:rPr>
              <a:t> Alberti </a:t>
            </a:r>
            <a:r>
              <a:rPr lang="it-IT" sz="2000" b="1" dirty="0" err="1" smtClean="0">
                <a:solidFill>
                  <a:schemeClr val="tx1"/>
                </a:solidFill>
              </a:rPr>
              <a:t>Goricie</a:t>
            </a:r>
            <a:r>
              <a:rPr lang="it-IT" sz="2000" b="1" dirty="0" smtClean="0">
                <a:solidFill>
                  <a:schemeClr val="tx1"/>
                </a:solidFill>
              </a:rPr>
              <a:t> et </a:t>
            </a:r>
            <a:r>
              <a:rPr lang="it-IT" sz="2000" b="1" dirty="0" err="1" smtClean="0">
                <a:solidFill>
                  <a:schemeClr val="tx1"/>
                </a:solidFill>
              </a:rPr>
              <a:t>Tiroli</a:t>
            </a:r>
            <a:r>
              <a:rPr lang="it-IT" sz="2000" b="1" dirty="0" smtClean="0">
                <a:solidFill>
                  <a:schemeClr val="tx1"/>
                </a:solidFill>
              </a:rPr>
              <a:t> </a:t>
            </a:r>
            <a:r>
              <a:rPr lang="it-IT" sz="2000" b="1" dirty="0" err="1" smtClean="0">
                <a:solidFill>
                  <a:schemeClr val="tx1"/>
                </a:solidFill>
              </a:rPr>
              <a:t>comitis</a:t>
            </a:r>
            <a:r>
              <a:rPr lang="it-IT" sz="2000" b="1" dirty="0" smtClean="0">
                <a:solidFill>
                  <a:schemeClr val="tx1"/>
                </a:solidFill>
              </a:rPr>
              <a:t>, </a:t>
            </a:r>
            <a:r>
              <a:rPr lang="it-IT" sz="2000" b="1" dirty="0" err="1" smtClean="0">
                <a:solidFill>
                  <a:schemeClr val="tx1"/>
                </a:solidFill>
              </a:rPr>
              <a:t>honorabilis</a:t>
            </a:r>
            <a:r>
              <a:rPr lang="it-IT" sz="2000" b="1" dirty="0" smtClean="0">
                <a:solidFill>
                  <a:schemeClr val="tx1"/>
                </a:solidFill>
              </a:rPr>
              <a:t> </a:t>
            </a:r>
            <a:r>
              <a:rPr lang="it-IT" sz="2000" b="1" dirty="0" err="1" smtClean="0">
                <a:solidFill>
                  <a:schemeClr val="tx1"/>
                </a:solidFill>
              </a:rPr>
              <a:t>potestatis</a:t>
            </a:r>
            <a:r>
              <a:rPr lang="it-IT" sz="2000" b="1" dirty="0" smtClean="0">
                <a:solidFill>
                  <a:schemeClr val="tx1"/>
                </a:solidFill>
              </a:rPr>
              <a:t> </a:t>
            </a:r>
            <a:r>
              <a:rPr lang="it-IT" sz="2000" b="1" dirty="0" err="1" smtClean="0">
                <a:solidFill>
                  <a:schemeClr val="tx1"/>
                </a:solidFill>
              </a:rPr>
              <a:t>civitatis</a:t>
            </a:r>
            <a:r>
              <a:rPr lang="it-IT" sz="2000" b="1" dirty="0" smtClean="0">
                <a:solidFill>
                  <a:schemeClr val="tx1"/>
                </a:solidFill>
              </a:rPr>
              <a:t> Tergesti, </a:t>
            </a:r>
            <a:r>
              <a:rPr lang="it-IT" sz="2000" b="1" dirty="0" err="1" smtClean="0">
                <a:solidFill>
                  <a:schemeClr val="tx1"/>
                </a:solidFill>
              </a:rPr>
              <a:t>precepit</a:t>
            </a:r>
            <a:r>
              <a:rPr lang="it-IT" sz="2000" b="1" dirty="0" smtClean="0">
                <a:solidFill>
                  <a:schemeClr val="tx1"/>
                </a:solidFill>
              </a:rPr>
              <a:t> Francisco Baiardo et </a:t>
            </a:r>
            <a:r>
              <a:rPr lang="it-IT" sz="2000" b="1" dirty="0" err="1" smtClean="0">
                <a:solidFill>
                  <a:schemeClr val="tx1"/>
                </a:solidFill>
              </a:rPr>
              <a:t>Jacobo</a:t>
            </a:r>
            <a:r>
              <a:rPr lang="it-IT" sz="2000" b="1" dirty="0" smtClean="0">
                <a:solidFill>
                  <a:schemeClr val="tx1"/>
                </a:solidFill>
              </a:rPr>
              <a:t> </a:t>
            </a:r>
            <a:r>
              <a:rPr lang="it-IT" sz="2000" b="1" dirty="0" err="1" smtClean="0">
                <a:solidFill>
                  <a:schemeClr val="tx1"/>
                </a:solidFill>
              </a:rPr>
              <a:t>Chicho</a:t>
            </a:r>
            <a:r>
              <a:rPr lang="it-IT" sz="2000" b="1" dirty="0" smtClean="0">
                <a:solidFill>
                  <a:schemeClr val="tx1"/>
                </a:solidFill>
              </a:rPr>
              <a:t>, </a:t>
            </a:r>
            <a:r>
              <a:rPr lang="it-IT" sz="2000" b="1" dirty="0" err="1" smtClean="0">
                <a:solidFill>
                  <a:schemeClr val="tx1"/>
                </a:solidFill>
              </a:rPr>
              <a:t>utrique</a:t>
            </a:r>
            <a:r>
              <a:rPr lang="it-IT" sz="2000" b="1" dirty="0" smtClean="0">
                <a:solidFill>
                  <a:schemeClr val="tx1"/>
                </a:solidFill>
              </a:rPr>
              <a:t> </a:t>
            </a:r>
            <a:r>
              <a:rPr lang="it-IT" sz="2000" b="1" dirty="0" err="1" smtClean="0">
                <a:solidFill>
                  <a:schemeClr val="tx1"/>
                </a:solidFill>
              </a:rPr>
              <a:t>eorum</a:t>
            </a:r>
            <a:r>
              <a:rPr lang="it-IT" sz="2000" b="1" dirty="0" smtClean="0">
                <a:solidFill>
                  <a:schemeClr val="tx1"/>
                </a:solidFill>
              </a:rPr>
              <a:t> in </a:t>
            </a:r>
            <a:r>
              <a:rPr lang="it-IT" sz="2000" b="1" dirty="0" err="1" smtClean="0">
                <a:solidFill>
                  <a:schemeClr val="tx1"/>
                </a:solidFill>
              </a:rPr>
              <a:t>solidum</a:t>
            </a:r>
            <a:r>
              <a:rPr lang="it-IT" sz="2000" b="1" dirty="0" smtClean="0">
                <a:solidFill>
                  <a:schemeClr val="tx1"/>
                </a:solidFill>
              </a:rPr>
              <a:t>, </a:t>
            </a:r>
            <a:r>
              <a:rPr lang="it-IT" sz="2000" b="1" dirty="0" err="1" smtClean="0">
                <a:solidFill>
                  <a:schemeClr val="tx1"/>
                </a:solidFill>
              </a:rPr>
              <a:t>quod</a:t>
            </a:r>
            <a:r>
              <a:rPr lang="it-IT" sz="2000" b="1" dirty="0" smtClean="0">
                <a:solidFill>
                  <a:schemeClr val="tx1"/>
                </a:solidFill>
              </a:rPr>
              <a:t> a festo </a:t>
            </a:r>
            <a:r>
              <a:rPr lang="it-IT" sz="2000" b="1" dirty="0" err="1" smtClean="0">
                <a:solidFill>
                  <a:schemeClr val="tx1"/>
                </a:solidFill>
              </a:rPr>
              <a:t>Sancti</a:t>
            </a:r>
            <a:r>
              <a:rPr lang="it-IT" sz="2000" b="1" dirty="0" smtClean="0">
                <a:solidFill>
                  <a:schemeClr val="tx1"/>
                </a:solidFill>
              </a:rPr>
              <a:t> Martini </a:t>
            </a:r>
            <a:r>
              <a:rPr lang="it-IT" sz="2000" b="1" dirty="0" err="1" smtClean="0">
                <a:solidFill>
                  <a:schemeClr val="tx1"/>
                </a:solidFill>
              </a:rPr>
              <a:t>nuper</a:t>
            </a:r>
            <a:r>
              <a:rPr lang="it-IT" sz="2000" b="1" dirty="0" smtClean="0">
                <a:solidFill>
                  <a:schemeClr val="tx1"/>
                </a:solidFill>
              </a:rPr>
              <a:t> </a:t>
            </a:r>
            <a:r>
              <a:rPr lang="it-IT" sz="2000" b="1" dirty="0" err="1" smtClean="0">
                <a:solidFill>
                  <a:schemeClr val="tx1"/>
                </a:solidFill>
              </a:rPr>
              <a:t>elapsi</a:t>
            </a:r>
            <a:r>
              <a:rPr lang="it-IT" sz="2000" b="1" dirty="0" smtClean="0">
                <a:solidFill>
                  <a:schemeClr val="tx1"/>
                </a:solidFill>
              </a:rPr>
              <a:t> in </a:t>
            </a:r>
            <a:r>
              <a:rPr lang="it-IT" sz="2000" b="1" dirty="0" err="1" smtClean="0">
                <a:solidFill>
                  <a:schemeClr val="tx1"/>
                </a:solidFill>
              </a:rPr>
              <a:t>antea</a:t>
            </a:r>
            <a:r>
              <a:rPr lang="it-IT" sz="2000" b="1" dirty="0" smtClean="0">
                <a:solidFill>
                  <a:schemeClr val="tx1"/>
                </a:solidFill>
              </a:rPr>
              <a:t> </a:t>
            </a:r>
            <a:r>
              <a:rPr lang="it-IT" sz="2000" b="1" dirty="0" err="1" smtClean="0">
                <a:solidFill>
                  <a:schemeClr val="tx1"/>
                </a:solidFill>
              </a:rPr>
              <a:t>usque</a:t>
            </a:r>
            <a:r>
              <a:rPr lang="it-IT" sz="2000" b="1" dirty="0" smtClean="0">
                <a:solidFill>
                  <a:schemeClr val="tx1"/>
                </a:solidFill>
              </a:rPr>
              <a:t>  ad </a:t>
            </a:r>
            <a:r>
              <a:rPr lang="it-IT" sz="2000" b="1" dirty="0" err="1" smtClean="0">
                <a:solidFill>
                  <a:schemeClr val="tx1"/>
                </a:solidFill>
              </a:rPr>
              <a:t>duos</a:t>
            </a:r>
            <a:r>
              <a:rPr lang="it-IT" sz="2000" b="1" dirty="0" smtClean="0">
                <a:solidFill>
                  <a:schemeClr val="tx1"/>
                </a:solidFill>
              </a:rPr>
              <a:t> </a:t>
            </a:r>
            <a:r>
              <a:rPr lang="it-IT" sz="2000" b="1" dirty="0" err="1" smtClean="0">
                <a:solidFill>
                  <a:schemeClr val="tx1"/>
                </a:solidFill>
              </a:rPr>
              <a:t>annos</a:t>
            </a:r>
            <a:r>
              <a:rPr lang="it-IT" sz="2000" b="1" dirty="0" smtClean="0">
                <a:solidFill>
                  <a:schemeClr val="tx1"/>
                </a:solidFill>
              </a:rPr>
              <a:t> </a:t>
            </a:r>
            <a:r>
              <a:rPr lang="it-IT" sz="2000" b="1" dirty="0" err="1" smtClean="0">
                <a:solidFill>
                  <a:schemeClr val="tx1"/>
                </a:solidFill>
              </a:rPr>
              <a:t>proximos</a:t>
            </a:r>
            <a:r>
              <a:rPr lang="it-IT" sz="2000" b="1" dirty="0" smtClean="0">
                <a:solidFill>
                  <a:schemeClr val="tx1"/>
                </a:solidFill>
              </a:rPr>
              <a:t> </a:t>
            </a:r>
            <a:r>
              <a:rPr lang="it-IT" sz="2000" b="1" dirty="0" err="1" smtClean="0">
                <a:solidFill>
                  <a:schemeClr val="tx1"/>
                </a:solidFill>
              </a:rPr>
              <a:t>venturos</a:t>
            </a:r>
            <a:r>
              <a:rPr lang="it-IT" sz="2000" b="1" dirty="0" smtClean="0">
                <a:solidFill>
                  <a:schemeClr val="tx1"/>
                </a:solidFill>
              </a:rPr>
              <a:t> </a:t>
            </a:r>
            <a:r>
              <a:rPr lang="it-IT" sz="2000" b="1" dirty="0" err="1" smtClean="0">
                <a:solidFill>
                  <a:schemeClr val="tx1"/>
                </a:solidFill>
              </a:rPr>
              <a:t>dent</a:t>
            </a:r>
            <a:r>
              <a:rPr lang="it-IT" sz="2000" b="1" dirty="0" smtClean="0">
                <a:solidFill>
                  <a:schemeClr val="tx1"/>
                </a:solidFill>
              </a:rPr>
              <a:t> et </a:t>
            </a:r>
            <a:r>
              <a:rPr lang="it-IT" sz="2000" b="1" dirty="0" err="1" smtClean="0">
                <a:solidFill>
                  <a:schemeClr val="tx1"/>
                </a:solidFill>
              </a:rPr>
              <a:t>solvant</a:t>
            </a:r>
            <a:r>
              <a:rPr lang="it-IT" sz="2000" b="1" dirty="0" smtClean="0">
                <a:solidFill>
                  <a:schemeClr val="tx1"/>
                </a:solidFill>
              </a:rPr>
              <a:t> ser </a:t>
            </a:r>
            <a:r>
              <a:rPr lang="it-IT" sz="2000" b="1" dirty="0" err="1" smtClean="0">
                <a:solidFill>
                  <a:schemeClr val="tx1"/>
                </a:solidFill>
              </a:rPr>
              <a:t>Johanni</a:t>
            </a:r>
            <a:r>
              <a:rPr lang="it-IT" sz="2000" b="1" dirty="0" smtClean="0">
                <a:solidFill>
                  <a:schemeClr val="tx1"/>
                </a:solidFill>
              </a:rPr>
              <a:t> de Linari </a:t>
            </a:r>
            <a:r>
              <a:rPr lang="it-IT" sz="2000" b="1" dirty="0" err="1" smtClean="0">
                <a:solidFill>
                  <a:schemeClr val="tx1"/>
                </a:solidFill>
              </a:rPr>
              <a:t>libras</a:t>
            </a:r>
            <a:r>
              <a:rPr lang="it-IT" sz="2000" b="1" dirty="0" smtClean="0">
                <a:solidFill>
                  <a:schemeClr val="tx1"/>
                </a:solidFill>
              </a:rPr>
              <a:t> </a:t>
            </a:r>
            <a:r>
              <a:rPr lang="it-IT" sz="2000" b="1" dirty="0" err="1" smtClean="0">
                <a:solidFill>
                  <a:schemeClr val="tx1"/>
                </a:solidFill>
              </a:rPr>
              <a:t>sexdecim</a:t>
            </a:r>
            <a:r>
              <a:rPr lang="it-IT" sz="2000" b="1" dirty="0" smtClean="0">
                <a:solidFill>
                  <a:schemeClr val="tx1"/>
                </a:solidFill>
              </a:rPr>
              <a:t> </a:t>
            </a:r>
            <a:r>
              <a:rPr lang="it-IT" sz="2000" b="1" dirty="0" err="1" smtClean="0">
                <a:solidFill>
                  <a:schemeClr val="tx1"/>
                </a:solidFill>
              </a:rPr>
              <a:t>parvorum</a:t>
            </a:r>
            <a:r>
              <a:rPr lang="it-IT" sz="2000" b="1" dirty="0" smtClean="0">
                <a:solidFill>
                  <a:schemeClr val="tx1"/>
                </a:solidFill>
              </a:rPr>
              <a:t> et </a:t>
            </a:r>
            <a:r>
              <a:rPr lang="it-IT" sz="2000" b="1" dirty="0" err="1" smtClean="0">
                <a:solidFill>
                  <a:schemeClr val="tx1"/>
                </a:solidFill>
              </a:rPr>
              <a:t>solidos</a:t>
            </a:r>
            <a:r>
              <a:rPr lang="it-IT" sz="2000" b="1" dirty="0" smtClean="0">
                <a:solidFill>
                  <a:schemeClr val="tx1"/>
                </a:solidFill>
              </a:rPr>
              <a:t> </a:t>
            </a:r>
            <a:r>
              <a:rPr lang="it-IT" sz="2000" b="1" dirty="0" err="1" smtClean="0">
                <a:solidFill>
                  <a:schemeClr val="tx1"/>
                </a:solidFill>
              </a:rPr>
              <a:t>sexdecim</a:t>
            </a:r>
            <a:r>
              <a:rPr lang="it-IT" sz="2000" b="1" dirty="0" smtClean="0">
                <a:solidFill>
                  <a:schemeClr val="tx1"/>
                </a:solidFill>
              </a:rPr>
              <a:t> </a:t>
            </a:r>
            <a:r>
              <a:rPr lang="it-IT" sz="2000" b="1" dirty="0" err="1" smtClean="0">
                <a:solidFill>
                  <a:schemeClr val="tx1"/>
                </a:solidFill>
              </a:rPr>
              <a:t>parvorum</a:t>
            </a:r>
            <a:r>
              <a:rPr lang="it-IT" sz="2000" b="1" dirty="0" smtClean="0">
                <a:solidFill>
                  <a:schemeClr val="tx1"/>
                </a:solidFill>
              </a:rPr>
              <a:t> in </a:t>
            </a:r>
            <a:r>
              <a:rPr lang="it-IT" sz="2000" b="1" dirty="0" err="1" smtClean="0">
                <a:solidFill>
                  <a:schemeClr val="tx1"/>
                </a:solidFill>
              </a:rPr>
              <a:t>denariis</a:t>
            </a:r>
            <a:r>
              <a:rPr lang="it-IT" sz="2000" b="1" dirty="0" smtClean="0">
                <a:solidFill>
                  <a:schemeClr val="tx1"/>
                </a:solidFill>
              </a:rPr>
              <a:t>  tantum;  </a:t>
            </a:r>
            <a:endParaRPr lang="it-IT" sz="2000" b="1" dirty="0">
              <a:solidFill>
                <a:schemeClr val="tx1"/>
              </a:solidFill>
            </a:endParaRPr>
          </a:p>
        </p:txBody>
      </p:sp>
    </p:spTree>
    <p:extLst>
      <p:ext uri="{BB962C8B-B14F-4D97-AF65-F5344CB8AC3E}">
        <p14:creationId xmlns:p14="http://schemas.microsoft.com/office/powerpoint/2010/main" val="272873531"/>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76405" y="513567"/>
            <a:ext cx="8467595" cy="4093428"/>
          </a:xfrm>
          <a:prstGeom prst="rect">
            <a:avLst/>
          </a:prstGeom>
        </p:spPr>
        <p:txBody>
          <a:bodyPr wrap="square">
            <a:spAutoFit/>
          </a:bodyPr>
          <a:lstStyle/>
          <a:p>
            <a:pPr algn="just"/>
            <a:r>
              <a:rPr lang="it-IT" sz="2000" b="1" dirty="0" smtClean="0"/>
              <a:t>Quorum </a:t>
            </a:r>
            <a:r>
              <a:rPr lang="it-IT" sz="2000" b="1" dirty="0" err="1" smtClean="0"/>
              <a:t>denariorum</a:t>
            </a:r>
            <a:r>
              <a:rPr lang="it-IT" sz="2000" b="1" dirty="0" smtClean="0"/>
              <a:t> solvendo </a:t>
            </a:r>
            <a:r>
              <a:rPr lang="it-IT" sz="2000" b="1" dirty="0" err="1" smtClean="0"/>
              <a:t>videlicet</a:t>
            </a:r>
            <a:r>
              <a:rPr lang="it-IT" sz="2000" b="1" dirty="0" smtClean="0"/>
              <a:t> </a:t>
            </a:r>
            <a:r>
              <a:rPr lang="it-IT" sz="2000" b="1" dirty="0" err="1" smtClean="0"/>
              <a:t>medietatem</a:t>
            </a:r>
            <a:r>
              <a:rPr lang="it-IT" sz="2000" b="1" dirty="0" smtClean="0"/>
              <a:t> </a:t>
            </a:r>
            <a:r>
              <a:rPr lang="it-IT" sz="2000" b="1" dirty="0" err="1" smtClean="0"/>
              <a:t>dictorum</a:t>
            </a:r>
            <a:r>
              <a:rPr lang="it-IT" sz="2000" b="1" dirty="0" smtClean="0"/>
              <a:t> </a:t>
            </a:r>
            <a:r>
              <a:rPr lang="it-IT" sz="2000" b="1" dirty="0" err="1" smtClean="0"/>
              <a:t>denariorum</a:t>
            </a:r>
            <a:r>
              <a:rPr lang="it-IT" sz="2000" b="1" dirty="0" smtClean="0"/>
              <a:t> in </a:t>
            </a:r>
            <a:r>
              <a:rPr lang="it-IT" sz="2000" b="1" dirty="0" err="1" smtClean="0"/>
              <a:t>proximo</a:t>
            </a:r>
            <a:r>
              <a:rPr lang="it-IT" sz="2000" b="1" dirty="0" smtClean="0"/>
              <a:t> festo </a:t>
            </a:r>
            <a:r>
              <a:rPr lang="it-IT" sz="2000" b="1" dirty="0" err="1" smtClean="0"/>
              <a:t>Sancti</a:t>
            </a:r>
            <a:r>
              <a:rPr lang="it-IT" sz="2000" b="1" dirty="0" smtClean="0"/>
              <a:t> Martini </a:t>
            </a:r>
            <a:r>
              <a:rPr lang="it-IT" sz="2000" b="1" dirty="0" err="1" smtClean="0"/>
              <a:t>nuper</a:t>
            </a:r>
            <a:r>
              <a:rPr lang="it-IT" sz="2000" b="1" dirty="0" smtClean="0"/>
              <a:t> veniente et </a:t>
            </a:r>
            <a:r>
              <a:rPr lang="it-IT" sz="2000" b="1" dirty="0" err="1" smtClean="0"/>
              <a:t>aliam</a:t>
            </a:r>
            <a:r>
              <a:rPr lang="it-IT" sz="2000" b="1" dirty="0" smtClean="0"/>
              <a:t> </a:t>
            </a:r>
            <a:r>
              <a:rPr lang="it-IT" sz="2000" b="1" dirty="0" err="1" smtClean="0"/>
              <a:t>medietatem</a:t>
            </a:r>
            <a:r>
              <a:rPr lang="it-IT" sz="2000" b="1" dirty="0" smtClean="0"/>
              <a:t> </a:t>
            </a:r>
            <a:r>
              <a:rPr lang="it-IT" sz="2000" b="1" dirty="0" err="1" smtClean="0"/>
              <a:t>ipsorum</a:t>
            </a:r>
            <a:r>
              <a:rPr lang="it-IT" sz="2000" b="1" dirty="0" smtClean="0"/>
              <a:t> </a:t>
            </a:r>
            <a:r>
              <a:rPr lang="it-IT" sz="2000" b="1" dirty="0" err="1" smtClean="0"/>
              <a:t>denariorum</a:t>
            </a:r>
            <a:r>
              <a:rPr lang="it-IT" sz="2000" b="1" dirty="0" smtClean="0"/>
              <a:t> a </a:t>
            </a:r>
            <a:r>
              <a:rPr lang="it-IT" sz="2000" b="1" dirty="0" err="1" smtClean="0"/>
              <a:t>dicto</a:t>
            </a:r>
            <a:r>
              <a:rPr lang="it-IT" sz="2000" b="1" dirty="0" smtClean="0"/>
              <a:t> festo </a:t>
            </a:r>
            <a:r>
              <a:rPr lang="it-IT" sz="2000" b="1" dirty="0" err="1" smtClean="0"/>
              <a:t>Sancti</a:t>
            </a:r>
            <a:r>
              <a:rPr lang="it-IT" sz="2000" b="1" dirty="0" smtClean="0"/>
              <a:t> Martini </a:t>
            </a:r>
            <a:r>
              <a:rPr lang="it-IT" sz="2000" b="1" dirty="0" err="1" smtClean="0"/>
              <a:t>usque</a:t>
            </a:r>
            <a:r>
              <a:rPr lang="it-IT" sz="2000" b="1" dirty="0" smtClean="0"/>
              <a:t> ad </a:t>
            </a:r>
            <a:r>
              <a:rPr lang="it-IT" sz="2000" b="1" dirty="0" err="1" smtClean="0"/>
              <a:t>aliud</a:t>
            </a:r>
            <a:r>
              <a:rPr lang="it-IT" sz="2000" b="1" dirty="0" smtClean="0"/>
              <a:t> </a:t>
            </a:r>
            <a:r>
              <a:rPr lang="it-IT" sz="2000" b="1" dirty="0" err="1" smtClean="0"/>
              <a:t>festum</a:t>
            </a:r>
            <a:r>
              <a:rPr lang="it-IT" sz="2000" b="1" dirty="0" smtClean="0"/>
              <a:t> </a:t>
            </a:r>
            <a:r>
              <a:rPr lang="it-IT" sz="2000" b="1" dirty="0" err="1" smtClean="0"/>
              <a:t>Sancti</a:t>
            </a:r>
            <a:r>
              <a:rPr lang="it-IT" sz="2000" b="1" dirty="0" smtClean="0"/>
              <a:t> Martini inde </a:t>
            </a:r>
            <a:r>
              <a:rPr lang="it-IT" sz="2000" b="1" dirty="0" err="1" smtClean="0"/>
              <a:t>subsequentem</a:t>
            </a:r>
            <a:r>
              <a:rPr lang="it-IT" sz="2000" b="1" dirty="0" smtClean="0"/>
              <a:t> </a:t>
            </a:r>
            <a:r>
              <a:rPr lang="it-IT" sz="2000" b="1" dirty="0" err="1" smtClean="0"/>
              <a:t>proximum</a:t>
            </a:r>
            <a:r>
              <a:rPr lang="it-IT" sz="2000" b="1" dirty="0" smtClean="0"/>
              <a:t> </a:t>
            </a:r>
            <a:r>
              <a:rPr lang="it-IT" sz="2000" b="1" dirty="0" err="1" smtClean="0"/>
              <a:t>venturum</a:t>
            </a:r>
            <a:r>
              <a:rPr lang="it-IT" sz="2000" b="1" dirty="0" smtClean="0"/>
              <a:t>, ita </a:t>
            </a:r>
            <a:r>
              <a:rPr lang="it-IT" sz="2000" b="1" dirty="0" err="1" smtClean="0"/>
              <a:t>tamen</a:t>
            </a:r>
            <a:r>
              <a:rPr lang="it-IT" sz="2000" b="1" dirty="0" smtClean="0"/>
              <a:t> </a:t>
            </a:r>
            <a:r>
              <a:rPr lang="it-IT" sz="2000" b="1" dirty="0" err="1" smtClean="0"/>
              <a:t>quod</a:t>
            </a:r>
            <a:r>
              <a:rPr lang="it-IT" sz="2000" b="1" dirty="0" smtClean="0"/>
              <a:t> fiat </a:t>
            </a:r>
            <a:r>
              <a:rPr lang="it-IT" sz="2000" b="1" dirty="0" err="1" smtClean="0"/>
              <a:t>supradicta</a:t>
            </a:r>
            <a:r>
              <a:rPr lang="it-IT" sz="2000" b="1" dirty="0" smtClean="0"/>
              <a:t> </a:t>
            </a:r>
            <a:r>
              <a:rPr lang="it-IT" sz="2000" b="1" dirty="0" err="1" smtClean="0"/>
              <a:t>solutio</a:t>
            </a:r>
            <a:r>
              <a:rPr lang="it-IT" sz="2000" b="1" dirty="0" smtClean="0"/>
              <a:t> </a:t>
            </a:r>
            <a:r>
              <a:rPr lang="it-IT" sz="2000" b="1" dirty="0" err="1" smtClean="0"/>
              <a:t>integraliter</a:t>
            </a:r>
            <a:r>
              <a:rPr lang="it-IT" sz="2000" b="1" dirty="0" smtClean="0"/>
              <a:t> </a:t>
            </a:r>
            <a:r>
              <a:rPr lang="it-IT" sz="2000" b="1" dirty="0" err="1" smtClean="0"/>
              <a:t>eidem</a:t>
            </a:r>
            <a:r>
              <a:rPr lang="it-IT" sz="2000" b="1" dirty="0" smtClean="0"/>
              <a:t> creditori in </a:t>
            </a:r>
            <a:r>
              <a:rPr lang="it-IT" sz="2000" b="1" dirty="0" err="1" smtClean="0"/>
              <a:t>dictis</a:t>
            </a:r>
            <a:r>
              <a:rPr lang="it-IT" sz="2000" b="1" dirty="0" smtClean="0"/>
              <a:t> </a:t>
            </a:r>
            <a:r>
              <a:rPr lang="it-IT" sz="2000" b="1" dirty="0" err="1" smtClean="0"/>
              <a:t>duobus</a:t>
            </a:r>
            <a:r>
              <a:rPr lang="it-IT" sz="2000" b="1" dirty="0" smtClean="0"/>
              <a:t> </a:t>
            </a:r>
            <a:r>
              <a:rPr lang="it-IT" sz="2000" b="1" dirty="0" err="1" smtClean="0"/>
              <a:t>terminis</a:t>
            </a:r>
            <a:r>
              <a:rPr lang="it-IT" sz="2000" b="1" dirty="0" smtClean="0"/>
              <a:t> et pro </a:t>
            </a:r>
            <a:r>
              <a:rPr lang="it-IT" sz="2000" b="1" dirty="0" err="1" smtClean="0"/>
              <a:t>quolibet</a:t>
            </a:r>
            <a:r>
              <a:rPr lang="it-IT" sz="2000" b="1" dirty="0" smtClean="0"/>
              <a:t> </a:t>
            </a:r>
            <a:r>
              <a:rPr lang="it-IT" sz="2000" b="1" dirty="0" err="1" smtClean="0"/>
              <a:t>terminum</a:t>
            </a:r>
            <a:r>
              <a:rPr lang="it-IT" sz="2000" b="1" dirty="0" smtClean="0"/>
              <a:t> </a:t>
            </a:r>
            <a:r>
              <a:rPr lang="it-IT" sz="2000" b="1" dirty="0" err="1" smtClean="0"/>
              <a:t>dictorum</a:t>
            </a:r>
            <a:r>
              <a:rPr lang="it-IT" sz="2000" b="1" dirty="0" smtClean="0"/>
              <a:t> </a:t>
            </a:r>
            <a:r>
              <a:rPr lang="it-IT" sz="2000" b="1" dirty="0" err="1" smtClean="0"/>
              <a:t>duorum</a:t>
            </a:r>
            <a:r>
              <a:rPr lang="it-IT" sz="2000" b="1" dirty="0" smtClean="0"/>
              <a:t> </a:t>
            </a:r>
            <a:r>
              <a:rPr lang="it-IT" sz="2000" b="1" dirty="0" err="1" smtClean="0"/>
              <a:t>annorum</a:t>
            </a:r>
            <a:r>
              <a:rPr lang="it-IT" sz="2000" b="1" dirty="0" smtClean="0"/>
              <a:t> </a:t>
            </a:r>
            <a:r>
              <a:rPr lang="it-IT" sz="2000" b="1" dirty="0" err="1" smtClean="0"/>
              <a:t>secundum</a:t>
            </a:r>
            <a:r>
              <a:rPr lang="it-IT" sz="2000" b="1" dirty="0" smtClean="0"/>
              <a:t> </a:t>
            </a:r>
            <a:r>
              <a:rPr lang="it-IT" sz="2000" b="1" dirty="0" err="1" smtClean="0"/>
              <a:t>reformationem</a:t>
            </a:r>
            <a:r>
              <a:rPr lang="it-IT" sz="2000" b="1" dirty="0" smtClean="0"/>
              <a:t> </a:t>
            </a:r>
            <a:r>
              <a:rPr lang="it-IT" sz="2000" b="1" dirty="0" err="1" smtClean="0"/>
              <a:t>Maioris</a:t>
            </a:r>
            <a:r>
              <a:rPr lang="it-IT" sz="2000" b="1" dirty="0" smtClean="0"/>
              <a:t> </a:t>
            </a:r>
            <a:r>
              <a:rPr lang="it-IT" sz="2000" b="1" dirty="0" err="1" smtClean="0"/>
              <a:t>Conscilii</a:t>
            </a:r>
            <a:r>
              <a:rPr lang="it-IT" sz="2000" b="1" dirty="0" smtClean="0"/>
              <a:t> sub pena </a:t>
            </a:r>
            <a:r>
              <a:rPr lang="it-IT" sz="2000" b="1" dirty="0" err="1" smtClean="0"/>
              <a:t>unius</a:t>
            </a:r>
            <a:r>
              <a:rPr lang="it-IT" sz="2000" b="1" dirty="0" smtClean="0"/>
              <a:t> grossi pro libra de </a:t>
            </a:r>
            <a:r>
              <a:rPr lang="it-IT" sz="2000" b="1" dirty="0" err="1" smtClean="0"/>
              <a:t>voluntate</a:t>
            </a:r>
            <a:r>
              <a:rPr lang="it-IT" sz="2000" b="1" dirty="0" smtClean="0"/>
              <a:t> </a:t>
            </a:r>
            <a:r>
              <a:rPr lang="it-IT" sz="2000" b="1" dirty="0" err="1" smtClean="0"/>
              <a:t>parcium</a:t>
            </a:r>
            <a:r>
              <a:rPr lang="it-IT" sz="2000" b="1" dirty="0" smtClean="0"/>
              <a:t> et unum </a:t>
            </a:r>
            <a:r>
              <a:rPr lang="it-IT" sz="2000" b="1" dirty="0" err="1" smtClean="0"/>
              <a:t>frixcensem</a:t>
            </a:r>
            <a:r>
              <a:rPr lang="it-IT" sz="2000" b="1" dirty="0" smtClean="0"/>
              <a:t> pro ipso </a:t>
            </a:r>
            <a:r>
              <a:rPr lang="it-IT" sz="2000" b="1" dirty="0" err="1" smtClean="0"/>
              <a:t>precepto</a:t>
            </a:r>
            <a:r>
              <a:rPr lang="it-IT" sz="2000" b="1" dirty="0" smtClean="0"/>
              <a:t>. </a:t>
            </a:r>
          </a:p>
          <a:p>
            <a:pPr algn="just"/>
            <a:r>
              <a:rPr lang="it-IT" sz="2000" b="1" dirty="0" smtClean="0"/>
              <a:t>Ego </a:t>
            </a:r>
            <a:r>
              <a:rPr lang="it-IT" sz="2000" b="1" dirty="0" err="1" smtClean="0"/>
              <a:t>Iustus</a:t>
            </a:r>
            <a:r>
              <a:rPr lang="it-IT" sz="2000" b="1" dirty="0" smtClean="0"/>
              <a:t> </a:t>
            </a:r>
            <a:r>
              <a:rPr lang="it-IT" sz="2000" b="1" dirty="0" err="1" smtClean="0"/>
              <a:t>Pacis</a:t>
            </a:r>
            <a:r>
              <a:rPr lang="it-IT" sz="2000" b="1" dirty="0" smtClean="0"/>
              <a:t>, </a:t>
            </a:r>
            <a:r>
              <a:rPr lang="it-IT" sz="2000" b="1" dirty="0" err="1" smtClean="0"/>
              <a:t>vicedominus</a:t>
            </a:r>
            <a:r>
              <a:rPr lang="it-IT" sz="2000" b="1" dirty="0" smtClean="0"/>
              <a:t> </a:t>
            </a:r>
            <a:r>
              <a:rPr lang="it-IT" sz="2000" b="1" dirty="0" err="1" smtClean="0"/>
              <a:t>subscripsi</a:t>
            </a:r>
            <a:r>
              <a:rPr lang="it-IT" sz="2000" b="1" dirty="0" smtClean="0"/>
              <a:t>. </a:t>
            </a:r>
          </a:p>
          <a:p>
            <a:pPr algn="just"/>
            <a:r>
              <a:rPr lang="it-IT" sz="2000" b="1" dirty="0" smtClean="0"/>
              <a:t>Ego </a:t>
            </a:r>
            <a:r>
              <a:rPr lang="it-IT" sz="2000" b="1" dirty="0" err="1" smtClean="0"/>
              <a:t>Henricus</a:t>
            </a:r>
            <a:r>
              <a:rPr lang="it-IT" sz="2000" b="1" dirty="0" smtClean="0"/>
              <a:t> </a:t>
            </a:r>
            <a:r>
              <a:rPr lang="it-IT" sz="2000" b="1" dirty="0" err="1" smtClean="0"/>
              <a:t>Raviça</a:t>
            </a:r>
            <a:r>
              <a:rPr lang="it-IT" sz="2000" b="1" dirty="0" smtClean="0"/>
              <a:t> </a:t>
            </a:r>
            <a:r>
              <a:rPr lang="it-IT" sz="2000" b="1" dirty="0" err="1" smtClean="0"/>
              <a:t>vicedominus</a:t>
            </a:r>
            <a:r>
              <a:rPr lang="it-IT" sz="2000" b="1" dirty="0" smtClean="0"/>
              <a:t> </a:t>
            </a:r>
            <a:r>
              <a:rPr lang="it-IT" sz="2000" b="1" dirty="0" err="1" smtClean="0"/>
              <a:t>subscripsi</a:t>
            </a:r>
            <a:r>
              <a:rPr lang="it-IT" sz="2000" b="1" dirty="0" smtClean="0"/>
              <a:t>.</a:t>
            </a:r>
          </a:p>
          <a:p>
            <a:pPr algn="just"/>
            <a:r>
              <a:rPr lang="it-IT" sz="2000" b="1" dirty="0" smtClean="0"/>
              <a:t>(S) Ego B(</a:t>
            </a:r>
            <a:r>
              <a:rPr lang="it-IT" sz="2000" b="1" dirty="0" err="1" smtClean="0"/>
              <a:t>ar</a:t>
            </a:r>
            <a:r>
              <a:rPr lang="it-IT" sz="2000" b="1" dirty="0" smtClean="0"/>
              <a:t>)</a:t>
            </a:r>
            <a:r>
              <a:rPr lang="it-IT" sz="2000" b="1" dirty="0" err="1" smtClean="0"/>
              <a:t>tholomeus</a:t>
            </a:r>
            <a:r>
              <a:rPr lang="it-IT" sz="2000" b="1" dirty="0" smtClean="0"/>
              <a:t> de </a:t>
            </a:r>
            <a:r>
              <a:rPr lang="it-IT" sz="2000" b="1" dirty="0" err="1" smtClean="0"/>
              <a:t>Mesaltis</a:t>
            </a:r>
            <a:r>
              <a:rPr lang="it-IT" sz="2000" b="1" dirty="0" smtClean="0"/>
              <a:t> imperiali </a:t>
            </a:r>
            <a:r>
              <a:rPr lang="it-IT" sz="2000" b="1" dirty="0" err="1" smtClean="0"/>
              <a:t>auctoritate</a:t>
            </a:r>
            <a:r>
              <a:rPr lang="it-IT" sz="2000" b="1" dirty="0" smtClean="0"/>
              <a:t> </a:t>
            </a:r>
            <a:r>
              <a:rPr lang="it-IT" sz="2000" b="1" dirty="0" err="1" smtClean="0"/>
              <a:t>notario</a:t>
            </a:r>
            <a:r>
              <a:rPr lang="it-IT" sz="2000" b="1" dirty="0" smtClean="0"/>
              <a:t> </a:t>
            </a:r>
            <a:r>
              <a:rPr lang="it-IT" sz="2000" b="1" dirty="0" err="1" smtClean="0"/>
              <a:t>subscripsi</a:t>
            </a:r>
            <a:r>
              <a:rPr lang="it-IT" dirty="0" smtClean="0"/>
              <a:t>.</a:t>
            </a:r>
          </a:p>
        </p:txBody>
      </p:sp>
    </p:spTree>
    <p:extLst>
      <p:ext uri="{BB962C8B-B14F-4D97-AF65-F5344CB8AC3E}">
        <p14:creationId xmlns:p14="http://schemas.microsoft.com/office/powerpoint/2010/main" val="2356471341"/>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07067" y="551146"/>
            <a:ext cx="7766936" cy="688932"/>
          </a:xfrm>
        </p:spPr>
        <p:txBody>
          <a:bodyPr/>
          <a:lstStyle/>
          <a:p>
            <a:pPr algn="just"/>
            <a:r>
              <a:rPr lang="it-IT" sz="2000" dirty="0" smtClean="0"/>
              <a:t>Ingiunzione per consegna di vino, 5/09/1360 Trieste/Documenti e carte varie, 2 E 2/8/3, 27</a:t>
            </a:r>
            <a:endParaRPr lang="it-IT" sz="2000" dirty="0"/>
          </a:p>
        </p:txBody>
      </p:sp>
      <p:sp>
        <p:nvSpPr>
          <p:cNvPr id="3" name="Sottotitolo 2"/>
          <p:cNvSpPr>
            <a:spLocks noGrp="1"/>
          </p:cNvSpPr>
          <p:nvPr>
            <p:ph type="subTitle" idx="1"/>
          </p:nvPr>
        </p:nvSpPr>
        <p:spPr>
          <a:xfrm>
            <a:off x="601248" y="1352811"/>
            <a:ext cx="9244209" cy="3794921"/>
          </a:xfrm>
        </p:spPr>
        <p:txBody>
          <a:bodyPr>
            <a:noAutofit/>
          </a:bodyPr>
          <a:lstStyle/>
          <a:p>
            <a:pPr algn="just"/>
            <a:r>
              <a:rPr lang="it-IT" sz="2000" b="1" dirty="0" smtClean="0">
                <a:solidFill>
                  <a:schemeClr val="tx1"/>
                </a:solidFill>
              </a:rPr>
              <a:t>In </a:t>
            </a:r>
            <a:r>
              <a:rPr lang="it-IT" sz="2000" b="1" dirty="0" err="1" smtClean="0">
                <a:solidFill>
                  <a:schemeClr val="tx1"/>
                </a:solidFill>
              </a:rPr>
              <a:t>Christi</a:t>
            </a:r>
            <a:r>
              <a:rPr lang="it-IT" sz="2000" b="1" dirty="0" smtClean="0">
                <a:solidFill>
                  <a:schemeClr val="tx1"/>
                </a:solidFill>
              </a:rPr>
              <a:t> nomine amen. Anno </a:t>
            </a:r>
            <a:r>
              <a:rPr lang="it-IT" sz="2000" b="1" dirty="0" err="1" smtClean="0">
                <a:solidFill>
                  <a:schemeClr val="tx1"/>
                </a:solidFill>
              </a:rPr>
              <a:t>eiusdem</a:t>
            </a:r>
            <a:r>
              <a:rPr lang="it-IT" sz="2000" b="1" dirty="0" smtClean="0">
                <a:solidFill>
                  <a:schemeClr val="tx1"/>
                </a:solidFill>
              </a:rPr>
              <a:t> millesimo trecentesimo </a:t>
            </a:r>
            <a:r>
              <a:rPr lang="it-IT" sz="2000" b="1" dirty="0" err="1" smtClean="0">
                <a:solidFill>
                  <a:schemeClr val="tx1"/>
                </a:solidFill>
              </a:rPr>
              <a:t>sexagesimo</a:t>
            </a:r>
            <a:r>
              <a:rPr lang="it-IT" sz="2000" b="1" dirty="0" smtClean="0">
                <a:solidFill>
                  <a:schemeClr val="tx1"/>
                </a:solidFill>
              </a:rPr>
              <a:t>, </a:t>
            </a:r>
            <a:r>
              <a:rPr lang="it-IT" sz="2000" b="1" dirty="0" err="1" smtClean="0">
                <a:solidFill>
                  <a:schemeClr val="tx1"/>
                </a:solidFill>
              </a:rPr>
              <a:t>indictione</a:t>
            </a:r>
            <a:r>
              <a:rPr lang="it-IT" sz="2000" b="1" dirty="0" smtClean="0">
                <a:solidFill>
                  <a:schemeClr val="tx1"/>
                </a:solidFill>
              </a:rPr>
              <a:t> </a:t>
            </a:r>
            <a:r>
              <a:rPr lang="it-IT" sz="2000" b="1" dirty="0" err="1" smtClean="0">
                <a:solidFill>
                  <a:schemeClr val="tx1"/>
                </a:solidFill>
              </a:rPr>
              <a:t>terciadecima</a:t>
            </a:r>
            <a:r>
              <a:rPr lang="it-IT" sz="2000" b="1" dirty="0" smtClean="0">
                <a:solidFill>
                  <a:schemeClr val="tx1"/>
                </a:solidFill>
              </a:rPr>
              <a:t>, die  </a:t>
            </a:r>
            <a:r>
              <a:rPr lang="it-IT" sz="2000" b="1" dirty="0" err="1" smtClean="0">
                <a:solidFill>
                  <a:schemeClr val="tx1"/>
                </a:solidFill>
              </a:rPr>
              <a:t>vigesimoquinto</a:t>
            </a:r>
            <a:r>
              <a:rPr lang="it-IT" sz="2000" b="1" dirty="0" smtClean="0">
                <a:solidFill>
                  <a:schemeClr val="tx1"/>
                </a:solidFill>
              </a:rPr>
              <a:t> </a:t>
            </a:r>
            <a:r>
              <a:rPr lang="it-IT" sz="2000" b="1" dirty="0" err="1" smtClean="0">
                <a:solidFill>
                  <a:schemeClr val="tx1"/>
                </a:solidFill>
              </a:rPr>
              <a:t>mensis</a:t>
            </a:r>
            <a:r>
              <a:rPr lang="it-IT" sz="2000" b="1" dirty="0" smtClean="0">
                <a:solidFill>
                  <a:schemeClr val="tx1"/>
                </a:solidFill>
              </a:rPr>
              <a:t> </a:t>
            </a:r>
            <a:r>
              <a:rPr lang="it-IT" sz="2000" b="1" dirty="0" err="1" smtClean="0">
                <a:solidFill>
                  <a:schemeClr val="tx1"/>
                </a:solidFill>
              </a:rPr>
              <a:t>septembris</a:t>
            </a:r>
            <a:r>
              <a:rPr lang="it-IT" sz="2000" b="1" dirty="0" smtClean="0">
                <a:solidFill>
                  <a:schemeClr val="tx1"/>
                </a:solidFill>
              </a:rPr>
              <a:t>.</a:t>
            </a:r>
          </a:p>
          <a:p>
            <a:pPr algn="just"/>
            <a:r>
              <a:rPr lang="it-IT" sz="2000" b="1" dirty="0" err="1" smtClean="0">
                <a:solidFill>
                  <a:schemeClr val="tx1"/>
                </a:solidFill>
              </a:rPr>
              <a:t>Actum</a:t>
            </a:r>
            <a:r>
              <a:rPr lang="it-IT" sz="2000" b="1" dirty="0" smtClean="0">
                <a:solidFill>
                  <a:schemeClr val="tx1"/>
                </a:solidFill>
              </a:rPr>
              <a:t> Tergesti in </a:t>
            </a:r>
            <a:r>
              <a:rPr lang="it-IT" sz="2000" b="1" dirty="0" err="1" smtClean="0">
                <a:solidFill>
                  <a:schemeClr val="tx1"/>
                </a:solidFill>
              </a:rPr>
              <a:t>pallacio</a:t>
            </a:r>
            <a:r>
              <a:rPr lang="it-IT" sz="2000" b="1" dirty="0" smtClean="0">
                <a:solidFill>
                  <a:schemeClr val="tx1"/>
                </a:solidFill>
              </a:rPr>
              <a:t> </a:t>
            </a:r>
            <a:r>
              <a:rPr lang="it-IT" sz="2000" b="1" dirty="0" err="1" smtClean="0">
                <a:solidFill>
                  <a:schemeClr val="tx1"/>
                </a:solidFill>
              </a:rPr>
              <a:t>Comunis</a:t>
            </a:r>
            <a:r>
              <a:rPr lang="it-IT" sz="2000" b="1" dirty="0" smtClean="0">
                <a:solidFill>
                  <a:schemeClr val="tx1"/>
                </a:solidFill>
              </a:rPr>
              <a:t> in novo sala, </a:t>
            </a:r>
            <a:r>
              <a:rPr lang="it-IT" sz="2000" b="1" dirty="0" err="1" smtClean="0">
                <a:solidFill>
                  <a:schemeClr val="tx1"/>
                </a:solidFill>
              </a:rPr>
              <a:t>presentibus</a:t>
            </a:r>
            <a:r>
              <a:rPr lang="it-IT" sz="2000" b="1" dirty="0" smtClean="0">
                <a:solidFill>
                  <a:schemeClr val="tx1"/>
                </a:solidFill>
              </a:rPr>
              <a:t> </a:t>
            </a:r>
            <a:r>
              <a:rPr lang="it-IT" sz="2000" b="1" dirty="0" err="1" smtClean="0">
                <a:solidFill>
                  <a:schemeClr val="tx1"/>
                </a:solidFill>
              </a:rPr>
              <a:t>Homobono</a:t>
            </a:r>
            <a:r>
              <a:rPr lang="it-IT" sz="2000" b="1" dirty="0" smtClean="0">
                <a:solidFill>
                  <a:schemeClr val="tx1"/>
                </a:solidFill>
              </a:rPr>
              <a:t> Burlo et ser </a:t>
            </a:r>
            <a:r>
              <a:rPr lang="it-IT" sz="2000" b="1" dirty="0" err="1" smtClean="0">
                <a:solidFill>
                  <a:schemeClr val="tx1"/>
                </a:solidFill>
              </a:rPr>
              <a:t>Ziroldo</a:t>
            </a:r>
            <a:r>
              <a:rPr lang="it-IT" sz="2000" b="1" dirty="0" smtClean="0">
                <a:solidFill>
                  <a:schemeClr val="tx1"/>
                </a:solidFill>
              </a:rPr>
              <a:t> de Viana </a:t>
            </a:r>
            <a:r>
              <a:rPr lang="it-IT" sz="2000" b="1" dirty="0" err="1" smtClean="0">
                <a:solidFill>
                  <a:schemeClr val="tx1"/>
                </a:solidFill>
              </a:rPr>
              <a:t>testibus</a:t>
            </a:r>
            <a:r>
              <a:rPr lang="it-IT" sz="2000" b="1" dirty="0" smtClean="0">
                <a:solidFill>
                  <a:schemeClr val="tx1"/>
                </a:solidFill>
              </a:rPr>
              <a:t> et </a:t>
            </a:r>
            <a:r>
              <a:rPr lang="it-IT" sz="2000" b="1" dirty="0" err="1" smtClean="0">
                <a:solidFill>
                  <a:schemeClr val="tx1"/>
                </a:solidFill>
              </a:rPr>
              <a:t>aliis</a:t>
            </a:r>
            <a:r>
              <a:rPr lang="it-IT" sz="2000" b="1" dirty="0" smtClean="0">
                <a:solidFill>
                  <a:schemeClr val="tx1"/>
                </a:solidFill>
              </a:rPr>
              <a:t>.</a:t>
            </a:r>
          </a:p>
          <a:p>
            <a:pPr algn="just"/>
            <a:r>
              <a:rPr lang="it-IT" sz="2000" b="1" dirty="0" err="1" smtClean="0">
                <a:solidFill>
                  <a:schemeClr val="tx1"/>
                </a:solidFill>
              </a:rPr>
              <a:t>Nobilis</a:t>
            </a:r>
            <a:r>
              <a:rPr lang="it-IT" sz="2000" b="1" dirty="0" smtClean="0">
                <a:solidFill>
                  <a:schemeClr val="tx1"/>
                </a:solidFill>
              </a:rPr>
              <a:t> et </a:t>
            </a:r>
            <a:r>
              <a:rPr lang="it-IT" sz="2000" b="1" dirty="0" err="1" smtClean="0">
                <a:solidFill>
                  <a:schemeClr val="tx1"/>
                </a:solidFill>
              </a:rPr>
              <a:t>potestas</a:t>
            </a:r>
            <a:r>
              <a:rPr lang="it-IT" sz="2000" b="1" dirty="0" smtClean="0">
                <a:solidFill>
                  <a:schemeClr val="tx1"/>
                </a:solidFill>
              </a:rPr>
              <a:t> </a:t>
            </a:r>
            <a:r>
              <a:rPr lang="it-IT" sz="2000" b="1" dirty="0" err="1" smtClean="0">
                <a:solidFill>
                  <a:schemeClr val="tx1"/>
                </a:solidFill>
              </a:rPr>
              <a:t>civitatis</a:t>
            </a:r>
            <a:r>
              <a:rPr lang="it-IT" sz="2000" b="1" dirty="0" smtClean="0">
                <a:solidFill>
                  <a:schemeClr val="tx1"/>
                </a:solidFill>
              </a:rPr>
              <a:t> </a:t>
            </a:r>
            <a:r>
              <a:rPr lang="it-IT" sz="2000" b="1" dirty="0" err="1" smtClean="0">
                <a:solidFill>
                  <a:schemeClr val="tx1"/>
                </a:solidFill>
              </a:rPr>
              <a:t>predicte</a:t>
            </a:r>
            <a:r>
              <a:rPr lang="it-IT" sz="2000" b="1" dirty="0" smtClean="0">
                <a:solidFill>
                  <a:schemeClr val="tx1"/>
                </a:solidFill>
              </a:rPr>
              <a:t>, </a:t>
            </a:r>
            <a:r>
              <a:rPr lang="it-IT" sz="2000" b="1" dirty="0" err="1" smtClean="0">
                <a:solidFill>
                  <a:schemeClr val="tx1"/>
                </a:solidFill>
              </a:rPr>
              <a:t>precepit</a:t>
            </a:r>
            <a:r>
              <a:rPr lang="it-IT" sz="2000" b="1" dirty="0" smtClean="0">
                <a:solidFill>
                  <a:schemeClr val="tx1"/>
                </a:solidFill>
              </a:rPr>
              <a:t> Pascolo de </a:t>
            </a:r>
            <a:r>
              <a:rPr lang="it-IT" sz="2000" b="1" dirty="0" err="1" smtClean="0">
                <a:solidFill>
                  <a:schemeClr val="tx1"/>
                </a:solidFill>
              </a:rPr>
              <a:t>Gerour</a:t>
            </a:r>
            <a:r>
              <a:rPr lang="it-IT" sz="2000" b="1" dirty="0" smtClean="0">
                <a:solidFill>
                  <a:schemeClr val="tx1"/>
                </a:solidFill>
              </a:rPr>
              <a:t> </a:t>
            </a:r>
            <a:r>
              <a:rPr lang="it-IT" sz="2000" b="1" dirty="0" err="1" smtClean="0">
                <a:solidFill>
                  <a:schemeClr val="tx1"/>
                </a:solidFill>
              </a:rPr>
              <a:t>quod</a:t>
            </a:r>
            <a:r>
              <a:rPr lang="it-IT" sz="2000" b="1" dirty="0" smtClean="0">
                <a:solidFill>
                  <a:schemeClr val="tx1"/>
                </a:solidFill>
              </a:rPr>
              <a:t> </a:t>
            </a:r>
            <a:r>
              <a:rPr lang="it-IT" sz="2000" b="1" dirty="0" err="1" smtClean="0">
                <a:solidFill>
                  <a:schemeClr val="tx1"/>
                </a:solidFill>
              </a:rPr>
              <a:t>cras</a:t>
            </a:r>
            <a:r>
              <a:rPr lang="it-IT" sz="2000" b="1" dirty="0" smtClean="0">
                <a:solidFill>
                  <a:schemeClr val="tx1"/>
                </a:solidFill>
              </a:rPr>
              <a:t> per </a:t>
            </a:r>
            <a:r>
              <a:rPr lang="it-IT" sz="2000" b="1" dirty="0" err="1" smtClean="0">
                <a:solidFill>
                  <a:schemeClr val="tx1"/>
                </a:solidFill>
              </a:rPr>
              <a:t>totam</a:t>
            </a:r>
            <a:r>
              <a:rPr lang="it-IT" sz="2000" b="1" dirty="0" smtClean="0">
                <a:solidFill>
                  <a:schemeClr val="tx1"/>
                </a:solidFill>
              </a:rPr>
              <a:t> diem </a:t>
            </a:r>
            <a:r>
              <a:rPr lang="it-IT" sz="2000" b="1" dirty="0" err="1" smtClean="0">
                <a:solidFill>
                  <a:schemeClr val="tx1"/>
                </a:solidFill>
              </a:rPr>
              <a:t>reponere</a:t>
            </a:r>
            <a:r>
              <a:rPr lang="it-IT" sz="2000" b="1" dirty="0" smtClean="0">
                <a:solidFill>
                  <a:schemeClr val="tx1"/>
                </a:solidFill>
              </a:rPr>
              <a:t> et </a:t>
            </a:r>
            <a:r>
              <a:rPr lang="it-IT" sz="2000" b="1" dirty="0" err="1" smtClean="0">
                <a:solidFill>
                  <a:schemeClr val="tx1"/>
                </a:solidFill>
              </a:rPr>
              <a:t>consignare</a:t>
            </a:r>
            <a:r>
              <a:rPr lang="it-IT" sz="2000" b="1" dirty="0" smtClean="0">
                <a:solidFill>
                  <a:schemeClr val="tx1"/>
                </a:solidFill>
              </a:rPr>
              <a:t> </a:t>
            </a:r>
            <a:r>
              <a:rPr lang="it-IT" sz="2000" b="1" dirty="0" err="1" smtClean="0">
                <a:solidFill>
                  <a:schemeClr val="tx1"/>
                </a:solidFill>
              </a:rPr>
              <a:t>debeat</a:t>
            </a:r>
            <a:r>
              <a:rPr lang="it-IT" sz="2000" b="1" dirty="0" smtClean="0">
                <a:solidFill>
                  <a:schemeClr val="tx1"/>
                </a:solidFill>
              </a:rPr>
              <a:t> </a:t>
            </a:r>
            <a:r>
              <a:rPr lang="it-IT" sz="2000" b="1" dirty="0" err="1" smtClean="0">
                <a:solidFill>
                  <a:schemeClr val="tx1"/>
                </a:solidFill>
              </a:rPr>
              <a:t>vinum</a:t>
            </a:r>
            <a:r>
              <a:rPr lang="it-IT" sz="2000" b="1" dirty="0" smtClean="0">
                <a:solidFill>
                  <a:schemeClr val="tx1"/>
                </a:solidFill>
              </a:rPr>
              <a:t> </a:t>
            </a:r>
            <a:r>
              <a:rPr lang="it-IT" sz="2000" b="1" dirty="0" err="1" smtClean="0">
                <a:solidFill>
                  <a:schemeClr val="tx1"/>
                </a:solidFill>
              </a:rPr>
              <a:t>quod</a:t>
            </a:r>
            <a:r>
              <a:rPr lang="it-IT" sz="2000" b="1" dirty="0" smtClean="0">
                <a:solidFill>
                  <a:schemeClr val="tx1"/>
                </a:solidFill>
              </a:rPr>
              <a:t> </a:t>
            </a:r>
            <a:r>
              <a:rPr lang="it-IT" sz="2000" b="1" dirty="0" err="1" smtClean="0">
                <a:solidFill>
                  <a:schemeClr val="tx1"/>
                </a:solidFill>
              </a:rPr>
              <a:t>accepit</a:t>
            </a:r>
            <a:r>
              <a:rPr lang="it-IT" sz="2000" b="1" dirty="0" smtClean="0">
                <a:solidFill>
                  <a:schemeClr val="tx1"/>
                </a:solidFill>
              </a:rPr>
              <a:t> et </a:t>
            </a:r>
            <a:r>
              <a:rPr lang="it-IT" sz="2000" b="1" dirty="0" err="1" smtClean="0">
                <a:solidFill>
                  <a:schemeClr val="tx1"/>
                </a:solidFill>
              </a:rPr>
              <a:t>extrasit</a:t>
            </a:r>
            <a:r>
              <a:rPr lang="it-IT" sz="2000" b="1" dirty="0" smtClean="0">
                <a:solidFill>
                  <a:schemeClr val="tx1"/>
                </a:solidFill>
              </a:rPr>
              <a:t> de </a:t>
            </a:r>
            <a:r>
              <a:rPr lang="it-IT" sz="2000" b="1" dirty="0" err="1" smtClean="0">
                <a:solidFill>
                  <a:schemeClr val="tx1"/>
                </a:solidFill>
              </a:rPr>
              <a:t>vineis</a:t>
            </a:r>
            <a:r>
              <a:rPr lang="it-IT" sz="2000" b="1" dirty="0" smtClean="0">
                <a:solidFill>
                  <a:schemeClr val="tx1"/>
                </a:solidFill>
              </a:rPr>
              <a:t> </a:t>
            </a:r>
            <a:r>
              <a:rPr lang="it-IT" sz="2000" b="1" dirty="0" err="1" smtClean="0">
                <a:solidFill>
                  <a:schemeClr val="tx1"/>
                </a:solidFill>
              </a:rPr>
              <a:t>quas</a:t>
            </a:r>
            <a:r>
              <a:rPr lang="it-IT" sz="2000" b="1" dirty="0" smtClean="0">
                <a:solidFill>
                  <a:schemeClr val="tx1"/>
                </a:solidFill>
              </a:rPr>
              <a:t> </a:t>
            </a:r>
            <a:r>
              <a:rPr lang="it-IT" sz="2000" b="1" dirty="0" err="1" smtClean="0">
                <a:solidFill>
                  <a:schemeClr val="tx1"/>
                </a:solidFill>
              </a:rPr>
              <a:t>vindeniavit</a:t>
            </a:r>
            <a:r>
              <a:rPr lang="it-IT" sz="2000" b="1" dirty="0" smtClean="0">
                <a:solidFill>
                  <a:schemeClr val="tx1"/>
                </a:solidFill>
              </a:rPr>
              <a:t> contra </a:t>
            </a:r>
            <a:r>
              <a:rPr lang="it-IT" sz="2000" b="1" dirty="0" err="1" smtClean="0">
                <a:solidFill>
                  <a:schemeClr val="tx1"/>
                </a:solidFill>
              </a:rPr>
              <a:t>mandatum</a:t>
            </a:r>
            <a:r>
              <a:rPr lang="it-IT" sz="2000" b="1" dirty="0" smtClean="0">
                <a:solidFill>
                  <a:schemeClr val="tx1"/>
                </a:solidFill>
              </a:rPr>
              <a:t> et </a:t>
            </a:r>
            <a:r>
              <a:rPr lang="it-IT" sz="2000" b="1" dirty="0" err="1" smtClean="0">
                <a:solidFill>
                  <a:schemeClr val="tx1"/>
                </a:solidFill>
              </a:rPr>
              <a:t>preceptum</a:t>
            </a:r>
            <a:r>
              <a:rPr lang="it-IT" sz="2000" b="1" dirty="0" smtClean="0">
                <a:solidFill>
                  <a:schemeClr val="tx1"/>
                </a:solidFill>
              </a:rPr>
              <a:t> </a:t>
            </a:r>
            <a:r>
              <a:rPr lang="it-IT" sz="2000" b="1" dirty="0" err="1" smtClean="0">
                <a:solidFill>
                  <a:schemeClr val="tx1"/>
                </a:solidFill>
              </a:rPr>
              <a:t>supradicti</a:t>
            </a:r>
            <a:r>
              <a:rPr lang="it-IT" sz="2000" b="1" dirty="0" smtClean="0">
                <a:solidFill>
                  <a:schemeClr val="tx1"/>
                </a:solidFill>
              </a:rPr>
              <a:t> domini </a:t>
            </a:r>
            <a:r>
              <a:rPr lang="it-IT" sz="2000" b="1" dirty="0" err="1" smtClean="0">
                <a:solidFill>
                  <a:schemeClr val="tx1"/>
                </a:solidFill>
              </a:rPr>
              <a:t>potestatis</a:t>
            </a:r>
            <a:r>
              <a:rPr lang="it-IT" sz="2000" b="1" dirty="0" smtClean="0">
                <a:solidFill>
                  <a:schemeClr val="tx1"/>
                </a:solidFill>
              </a:rPr>
              <a:t> </a:t>
            </a:r>
            <a:r>
              <a:rPr lang="it-IT" sz="2000" b="1" dirty="0" err="1" smtClean="0">
                <a:solidFill>
                  <a:schemeClr val="tx1"/>
                </a:solidFill>
              </a:rPr>
              <a:t>apud</a:t>
            </a:r>
            <a:r>
              <a:rPr lang="it-IT" sz="2000" b="1" dirty="0" smtClean="0">
                <a:solidFill>
                  <a:schemeClr val="tx1"/>
                </a:solidFill>
              </a:rPr>
              <a:t> </a:t>
            </a:r>
            <a:r>
              <a:rPr lang="it-IT" sz="2000" b="1" dirty="0" err="1" smtClean="0">
                <a:solidFill>
                  <a:schemeClr val="tx1"/>
                </a:solidFill>
              </a:rPr>
              <a:t>aliquem</a:t>
            </a:r>
            <a:r>
              <a:rPr lang="it-IT" sz="2000" b="1" dirty="0" smtClean="0">
                <a:solidFill>
                  <a:schemeClr val="tx1"/>
                </a:solidFill>
              </a:rPr>
              <a:t> </a:t>
            </a:r>
            <a:r>
              <a:rPr lang="it-IT" sz="2000" b="1" dirty="0" err="1" smtClean="0">
                <a:solidFill>
                  <a:schemeClr val="tx1"/>
                </a:solidFill>
              </a:rPr>
              <a:t>bonum</a:t>
            </a:r>
            <a:r>
              <a:rPr lang="it-IT" sz="2000" b="1" dirty="0" smtClean="0">
                <a:solidFill>
                  <a:schemeClr val="tx1"/>
                </a:solidFill>
              </a:rPr>
              <a:t> </a:t>
            </a:r>
            <a:r>
              <a:rPr lang="it-IT" sz="2000" b="1" dirty="0" err="1" smtClean="0">
                <a:solidFill>
                  <a:schemeClr val="tx1"/>
                </a:solidFill>
              </a:rPr>
              <a:t>virum</a:t>
            </a:r>
            <a:r>
              <a:rPr lang="it-IT" sz="2000" b="1" dirty="0" smtClean="0">
                <a:solidFill>
                  <a:schemeClr val="tx1"/>
                </a:solidFill>
              </a:rPr>
              <a:t> </a:t>
            </a:r>
            <a:r>
              <a:rPr lang="it-IT" sz="2000" b="1" dirty="0" err="1" smtClean="0">
                <a:solidFill>
                  <a:schemeClr val="tx1"/>
                </a:solidFill>
              </a:rPr>
              <a:t>quem</a:t>
            </a:r>
            <a:r>
              <a:rPr lang="it-IT" sz="2000" b="1" dirty="0" smtClean="0">
                <a:solidFill>
                  <a:schemeClr val="tx1"/>
                </a:solidFill>
              </a:rPr>
              <a:t> ipse </a:t>
            </a:r>
            <a:r>
              <a:rPr lang="it-IT" sz="2000" b="1" dirty="0" err="1" smtClean="0">
                <a:solidFill>
                  <a:schemeClr val="tx1"/>
                </a:solidFill>
              </a:rPr>
              <a:t>Pascolus</a:t>
            </a:r>
            <a:r>
              <a:rPr lang="it-IT" sz="2000" b="1" dirty="0" smtClean="0">
                <a:solidFill>
                  <a:schemeClr val="tx1"/>
                </a:solidFill>
              </a:rPr>
              <a:t> et </a:t>
            </a:r>
            <a:r>
              <a:rPr lang="it-IT" sz="2000" b="1" dirty="0" err="1" smtClean="0">
                <a:solidFill>
                  <a:schemeClr val="tx1"/>
                </a:solidFill>
              </a:rPr>
              <a:t>Xetolus</a:t>
            </a:r>
            <a:r>
              <a:rPr lang="it-IT" sz="2000" b="1" dirty="0" smtClean="0">
                <a:solidFill>
                  <a:schemeClr val="tx1"/>
                </a:solidFill>
              </a:rPr>
              <a:t> de </a:t>
            </a:r>
            <a:r>
              <a:rPr lang="it-IT" sz="2000" b="1" dirty="0" err="1" smtClean="0">
                <a:solidFill>
                  <a:schemeClr val="tx1"/>
                </a:solidFill>
              </a:rPr>
              <a:t>Souban</a:t>
            </a:r>
            <a:r>
              <a:rPr lang="it-IT" sz="2000" b="1" dirty="0" smtClean="0">
                <a:solidFill>
                  <a:schemeClr val="tx1"/>
                </a:solidFill>
              </a:rPr>
              <a:t> </a:t>
            </a:r>
            <a:r>
              <a:rPr lang="it-IT" sz="2000" b="1" dirty="0" err="1" smtClean="0">
                <a:solidFill>
                  <a:schemeClr val="tx1"/>
                </a:solidFill>
              </a:rPr>
              <a:t>ellegerint</a:t>
            </a:r>
            <a:r>
              <a:rPr lang="it-IT" sz="2000" b="1" dirty="0" smtClean="0">
                <a:solidFill>
                  <a:schemeClr val="tx1"/>
                </a:solidFill>
              </a:rPr>
              <a:t>, et hoc ad </a:t>
            </a:r>
            <a:r>
              <a:rPr lang="it-IT" sz="2000" b="1" dirty="0" err="1" smtClean="0">
                <a:solidFill>
                  <a:schemeClr val="tx1"/>
                </a:solidFill>
              </a:rPr>
              <a:t>petitionem</a:t>
            </a:r>
            <a:r>
              <a:rPr lang="it-IT" sz="2000" b="1" dirty="0" smtClean="0">
                <a:solidFill>
                  <a:schemeClr val="tx1"/>
                </a:solidFill>
              </a:rPr>
              <a:t> </a:t>
            </a:r>
            <a:r>
              <a:rPr lang="it-IT" sz="2000" b="1" dirty="0" err="1" smtClean="0">
                <a:solidFill>
                  <a:schemeClr val="tx1"/>
                </a:solidFill>
              </a:rPr>
              <a:t>dicti</a:t>
            </a:r>
            <a:r>
              <a:rPr lang="it-IT" sz="2000" b="1" dirty="0" smtClean="0">
                <a:solidFill>
                  <a:schemeClr val="tx1"/>
                </a:solidFill>
              </a:rPr>
              <a:t> </a:t>
            </a:r>
            <a:r>
              <a:rPr lang="it-IT" sz="2000" b="1" dirty="0" err="1" smtClean="0">
                <a:solidFill>
                  <a:schemeClr val="tx1"/>
                </a:solidFill>
              </a:rPr>
              <a:t>Xetoli</a:t>
            </a:r>
            <a:r>
              <a:rPr lang="it-IT" sz="2000" b="1" dirty="0" smtClean="0">
                <a:solidFill>
                  <a:schemeClr val="tx1"/>
                </a:solidFill>
              </a:rPr>
              <a:t> sub </a:t>
            </a:r>
            <a:r>
              <a:rPr lang="it-IT" sz="2000" b="1" dirty="0" err="1" smtClean="0">
                <a:solidFill>
                  <a:schemeClr val="tx1"/>
                </a:solidFill>
              </a:rPr>
              <a:t>penam</a:t>
            </a:r>
            <a:r>
              <a:rPr lang="it-IT" sz="2000" b="1" dirty="0" smtClean="0">
                <a:solidFill>
                  <a:schemeClr val="tx1"/>
                </a:solidFill>
              </a:rPr>
              <a:t> </a:t>
            </a:r>
            <a:r>
              <a:rPr lang="it-IT" sz="2000" b="1" dirty="0" err="1" smtClean="0">
                <a:solidFill>
                  <a:schemeClr val="tx1"/>
                </a:solidFill>
              </a:rPr>
              <a:t>vigintiquinque</a:t>
            </a:r>
            <a:r>
              <a:rPr lang="it-IT" sz="2000" b="1" dirty="0" smtClean="0">
                <a:solidFill>
                  <a:schemeClr val="tx1"/>
                </a:solidFill>
              </a:rPr>
              <a:t> </a:t>
            </a:r>
            <a:r>
              <a:rPr lang="it-IT" sz="2000" b="1" dirty="0" err="1" smtClean="0">
                <a:solidFill>
                  <a:schemeClr val="tx1"/>
                </a:solidFill>
              </a:rPr>
              <a:t>librarum</a:t>
            </a:r>
            <a:r>
              <a:rPr lang="it-IT" sz="2000" b="1" dirty="0" smtClean="0">
                <a:solidFill>
                  <a:schemeClr val="tx1"/>
                </a:solidFill>
              </a:rPr>
              <a:t> pro </a:t>
            </a:r>
            <a:r>
              <a:rPr lang="it-IT" sz="2000" b="1" dirty="0" err="1" smtClean="0">
                <a:solidFill>
                  <a:schemeClr val="tx1"/>
                </a:solidFill>
              </a:rPr>
              <a:t>tribus</a:t>
            </a:r>
            <a:r>
              <a:rPr lang="it-IT" sz="2000" b="1" dirty="0" smtClean="0">
                <a:solidFill>
                  <a:schemeClr val="tx1"/>
                </a:solidFill>
              </a:rPr>
              <a:t> </a:t>
            </a:r>
            <a:r>
              <a:rPr lang="it-IT" sz="2000" b="1" dirty="0" err="1" smtClean="0">
                <a:solidFill>
                  <a:schemeClr val="tx1"/>
                </a:solidFill>
              </a:rPr>
              <a:t>preceptis</a:t>
            </a:r>
            <a:r>
              <a:rPr lang="it-IT" sz="2000" b="1" dirty="0" smtClean="0">
                <a:solidFill>
                  <a:schemeClr val="tx1"/>
                </a:solidFill>
              </a:rPr>
              <a:t>.</a:t>
            </a:r>
          </a:p>
          <a:p>
            <a:pPr algn="just"/>
            <a:r>
              <a:rPr lang="it-IT" sz="2000" b="1" dirty="0" smtClean="0">
                <a:solidFill>
                  <a:schemeClr val="tx1"/>
                </a:solidFill>
              </a:rPr>
              <a:t>(S) Ego </a:t>
            </a:r>
            <a:r>
              <a:rPr lang="it-IT" sz="2000" b="1" dirty="0" err="1" smtClean="0">
                <a:solidFill>
                  <a:schemeClr val="tx1"/>
                </a:solidFill>
              </a:rPr>
              <a:t>Nicolaus</a:t>
            </a:r>
            <a:r>
              <a:rPr lang="it-IT" sz="2000" b="1" dirty="0" smtClean="0">
                <a:solidFill>
                  <a:schemeClr val="tx1"/>
                </a:solidFill>
              </a:rPr>
              <a:t> quondam ser </a:t>
            </a:r>
            <a:r>
              <a:rPr lang="it-IT" sz="2000" b="1" dirty="0" err="1" smtClean="0">
                <a:solidFill>
                  <a:schemeClr val="tx1"/>
                </a:solidFill>
              </a:rPr>
              <a:t>Anthonii</a:t>
            </a:r>
            <a:r>
              <a:rPr lang="it-IT" sz="2000" b="1" dirty="0" smtClean="0">
                <a:solidFill>
                  <a:schemeClr val="tx1"/>
                </a:solidFill>
              </a:rPr>
              <a:t> de Pirano </a:t>
            </a:r>
            <a:r>
              <a:rPr lang="it-IT" sz="2000" b="1" dirty="0" err="1" smtClean="0">
                <a:solidFill>
                  <a:schemeClr val="tx1"/>
                </a:solidFill>
              </a:rPr>
              <a:t>publicus</a:t>
            </a:r>
            <a:r>
              <a:rPr lang="it-IT" sz="2000" b="1" dirty="0" smtClean="0">
                <a:solidFill>
                  <a:schemeClr val="tx1"/>
                </a:solidFill>
              </a:rPr>
              <a:t> </a:t>
            </a:r>
            <a:r>
              <a:rPr lang="it-IT" sz="2000" b="1" dirty="0" err="1" smtClean="0">
                <a:solidFill>
                  <a:schemeClr val="tx1"/>
                </a:solidFill>
              </a:rPr>
              <a:t>imperialli</a:t>
            </a:r>
            <a:r>
              <a:rPr lang="it-IT" sz="2000" b="1" dirty="0" smtClean="0">
                <a:solidFill>
                  <a:schemeClr val="tx1"/>
                </a:solidFill>
              </a:rPr>
              <a:t> </a:t>
            </a:r>
            <a:r>
              <a:rPr lang="it-IT" sz="2000" b="1" dirty="0" err="1" smtClean="0">
                <a:solidFill>
                  <a:schemeClr val="tx1"/>
                </a:solidFill>
              </a:rPr>
              <a:t>auctoritate</a:t>
            </a:r>
            <a:r>
              <a:rPr lang="it-IT" sz="2000" b="1" dirty="0" smtClean="0">
                <a:solidFill>
                  <a:schemeClr val="tx1"/>
                </a:solidFill>
              </a:rPr>
              <a:t> </a:t>
            </a:r>
            <a:r>
              <a:rPr lang="it-IT" sz="2000" b="1" dirty="0" err="1" smtClean="0">
                <a:solidFill>
                  <a:schemeClr val="tx1"/>
                </a:solidFill>
              </a:rPr>
              <a:t>notarius</a:t>
            </a:r>
            <a:r>
              <a:rPr lang="it-IT" sz="2000" b="1" dirty="0" smtClean="0">
                <a:solidFill>
                  <a:schemeClr val="tx1"/>
                </a:solidFill>
              </a:rPr>
              <a:t> </a:t>
            </a:r>
            <a:r>
              <a:rPr lang="it-IT" sz="2000" b="1" dirty="0" err="1" smtClean="0">
                <a:solidFill>
                  <a:schemeClr val="tx1"/>
                </a:solidFill>
              </a:rPr>
              <a:t>subscripsi</a:t>
            </a:r>
            <a:r>
              <a:rPr lang="it-IT" sz="2000" dirty="0" smtClean="0">
                <a:solidFill>
                  <a:schemeClr val="tx1"/>
                </a:solidFill>
              </a:rPr>
              <a:t>. </a:t>
            </a:r>
            <a:endParaRPr lang="it-IT" sz="2000" dirty="0">
              <a:solidFill>
                <a:schemeClr val="tx1"/>
              </a:solidFill>
            </a:endParaRPr>
          </a:p>
        </p:txBody>
      </p:sp>
    </p:spTree>
    <p:extLst>
      <p:ext uri="{BB962C8B-B14F-4D97-AF65-F5344CB8AC3E}">
        <p14:creationId xmlns:p14="http://schemas.microsoft.com/office/powerpoint/2010/main" val="3601619712"/>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4" y="609600"/>
            <a:ext cx="8596668" cy="730685"/>
          </a:xfrm>
        </p:spPr>
        <p:txBody>
          <a:bodyPr>
            <a:normAutofit/>
          </a:bodyPr>
          <a:lstStyle/>
          <a:p>
            <a:r>
              <a:rPr lang="it-IT" sz="2400" dirty="0" smtClean="0"/>
              <a:t>Statuti di San Daniele XIV secolo </a:t>
            </a:r>
            <a:endParaRPr lang="it-IT" sz="2400" dirty="0"/>
          </a:p>
        </p:txBody>
      </p:sp>
      <p:sp>
        <p:nvSpPr>
          <p:cNvPr id="3" name="Segnaposto contenuto 2"/>
          <p:cNvSpPr>
            <a:spLocks noGrp="1"/>
          </p:cNvSpPr>
          <p:nvPr>
            <p:ph idx="1"/>
          </p:nvPr>
        </p:nvSpPr>
        <p:spPr>
          <a:xfrm>
            <a:off x="677333" y="1377863"/>
            <a:ext cx="9030337" cy="4663499"/>
          </a:xfrm>
        </p:spPr>
        <p:txBody>
          <a:bodyPr>
            <a:normAutofit/>
          </a:bodyPr>
          <a:lstStyle/>
          <a:p>
            <a:r>
              <a:rPr lang="it-IT" sz="2000" dirty="0"/>
              <a:t>Rubrica I. Dei bestemmiatori contro Dio e i Santi. </a:t>
            </a:r>
          </a:p>
          <a:p>
            <a:r>
              <a:rPr lang="it-IT" sz="2000" dirty="0"/>
              <a:t>Affinché venga tributato alla Divina Maestà l’onore dovuto e al fine di togliere l’occasione di peccato, disponiamo e ordiniamo che coloro i quali bestemmiano Dio e la Beatissima Vergine siano puniti con un’ammenda di quaranta denari. In Consiglio d’Arengo si è precisato che vengano puniti con un’ammenda di una marca coloro che bestemmiano i Santi siano multati per venti denari. Metà di tale ammenda sarà devoluta al Gastaldo della terra di San Daniele, l’altra metà alla comunità. Tale procedimento sarà osservato nei confronti dei bestemmiatori non abituali, mentre quelli abituali saranno puniti con la pena della mordacchia, ed essi, in base alla legge ecclesiastica, dovranno fare pubblica penitenza durante una giornata festiva davanti alle porte della chiesa. </a:t>
            </a:r>
          </a:p>
        </p:txBody>
      </p:sp>
    </p:spTree>
    <p:extLst>
      <p:ext uri="{BB962C8B-B14F-4D97-AF65-F5344CB8AC3E}">
        <p14:creationId xmlns:p14="http://schemas.microsoft.com/office/powerpoint/2010/main" val="374075902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390389" y="612845"/>
            <a:ext cx="8555277" cy="4247317"/>
          </a:xfrm>
          <a:prstGeom prst="rect">
            <a:avLst/>
          </a:prstGeom>
        </p:spPr>
        <p:txBody>
          <a:bodyPr wrap="square">
            <a:spAutoFit/>
          </a:bodyPr>
          <a:lstStyle/>
          <a:p>
            <a:pPr algn="just"/>
            <a:r>
              <a:rPr lang="it-IT" dirty="0"/>
              <a:t>Rubrica XVI. Delle parole ingiuriose indirizzate al Gastaldo, ai Consiglieri e ai pubblici ufficiali.</a:t>
            </a:r>
          </a:p>
          <a:p>
            <a:pPr algn="just"/>
            <a:r>
              <a:rPr lang="it-IT" dirty="0"/>
              <a:t>Affinché sia tributato il debito onore e rispetto al Governo, ai Consiglieri e ai pubblici ufficiali, decretiamo e stabiliamo che niuno abbia l’ardire di pronunciare parole ingiuriose contro il Giurato della Comunità o contro qualsiasi altro Consigliere o contro qualsiasi altra persona che sia stata deputata a qualche compito nella Comunità, nell’esercizio delle sue funzioni o a motivo delle funzioni esercitate, anche se ormai decaduta dall’incarico. Chiunque contravvenga a tale disposizione pronunciando parole ingiuriose, come sopra si è detto, sarà punito con l’ammenda di una marca di denari da applicarsi ogniqualvolta una ingiuria sia stata pronunciata e per ogni Consigliere o ufficiale a cui sia stata indirizzata. Chiunque poi compia gesti offensivi nei confronti delle persone predette, sarà punito a discrezione del Consiglio di San Daniele. Le ammende suddette saranno devolute per tre quarti alla Comunità e per un quarto al Gastaldo.</a:t>
            </a:r>
          </a:p>
        </p:txBody>
      </p:sp>
    </p:spTree>
    <p:extLst>
      <p:ext uri="{BB962C8B-B14F-4D97-AF65-F5344CB8AC3E}">
        <p14:creationId xmlns:p14="http://schemas.microsoft.com/office/powerpoint/2010/main" val="1582625508"/>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76614" y="989556"/>
            <a:ext cx="8367386" cy="3785652"/>
          </a:xfrm>
          <a:prstGeom prst="rect">
            <a:avLst/>
          </a:prstGeom>
        </p:spPr>
        <p:txBody>
          <a:bodyPr wrap="square">
            <a:spAutoFit/>
          </a:bodyPr>
          <a:lstStyle/>
          <a:p>
            <a:pPr algn="just"/>
            <a:r>
              <a:rPr lang="it-IT" sz="2000" dirty="0"/>
              <a:t>Rubrica XVIII. Dei provvedimenti contro coloro che accusano una persona di aver mentito o pronunciano altre ingiurie nei suoi confronti</a:t>
            </a:r>
            <a:r>
              <a:rPr lang="it-IT" sz="2000" dirty="0" smtClean="0"/>
              <a:t>.</a:t>
            </a:r>
          </a:p>
          <a:p>
            <a:pPr algn="just"/>
            <a:endParaRPr lang="it-IT" sz="2000" dirty="0"/>
          </a:p>
          <a:p>
            <a:pPr algn="just"/>
            <a:r>
              <a:rPr lang="it-IT" sz="2000" dirty="0"/>
              <a:t>Stabiliamo e decretiamo che chiunque accuserà una persona di aver mentito, qualora la persona suddetta si consideri ingiustamente oltraggiata e sporga denuncia, sia punito con un’ammenda di venti denari. Alla medesima pena sarà condannato chiunque pronunci contro altre espressioni comunque lesive dell’onore, purché non si tratti di accuse che possono comportare una punizione corporale, nel qual caso verrà punito secondo le norme contenute nello statuto successivo. Tre quarti dell’ammenda saranno devolute alla Comunità e un quarto al signor Gastaldo.</a:t>
            </a:r>
          </a:p>
        </p:txBody>
      </p:sp>
    </p:spTree>
    <p:extLst>
      <p:ext uri="{BB962C8B-B14F-4D97-AF65-F5344CB8AC3E}">
        <p14:creationId xmlns:p14="http://schemas.microsoft.com/office/powerpoint/2010/main" val="1712688957"/>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38619" y="751344"/>
            <a:ext cx="9319365" cy="4093428"/>
          </a:xfrm>
          <a:prstGeom prst="rect">
            <a:avLst/>
          </a:prstGeom>
        </p:spPr>
        <p:txBody>
          <a:bodyPr wrap="square">
            <a:spAutoFit/>
          </a:bodyPr>
          <a:lstStyle/>
          <a:p>
            <a:pPr algn="just"/>
            <a:r>
              <a:rPr lang="it-IT" sz="2000" dirty="0"/>
              <a:t>Rubrica XIX. Delle accuse comportanti come effetto, se provate, la pena di morte o una mutilazione per l’accusato.</a:t>
            </a:r>
          </a:p>
          <a:p>
            <a:pPr algn="just"/>
            <a:r>
              <a:rPr lang="it-IT" sz="2000" dirty="0"/>
              <a:t>Nell’intento di reprimere le faziosità dei malvagi stabiliamo e decretiamo che, qualora vengano mosse nei confronti di una persona accuse tali da compromettere l’onore e da farle rischiare di incorrere nella pensa di morte o altra pensa corporale che comporti una mutilazione, cioè se le vengono indirizzati epiteti come “ladro”, “assassino”, “traditore” ed altre accuse del genere le quali, se provate, comporterebbero la pena di morte o mutilazione, il responsabile dell’accusa quando questa non possa essere provata, sia condannato all’ammenda di una marca di denari. Sarà comunque tenuto a comparire personalmente in Tribunale per ritrattare le proprie accuse nei confronti del diffamato per ristabilire l’onorabilità. Tre quarti dell’onorabilità saranno devolute alla Comunità e un quarto al signor Gastaldo.</a:t>
            </a:r>
          </a:p>
        </p:txBody>
      </p:sp>
    </p:spTree>
    <p:extLst>
      <p:ext uri="{BB962C8B-B14F-4D97-AF65-F5344CB8AC3E}">
        <p14:creationId xmlns:p14="http://schemas.microsoft.com/office/powerpoint/2010/main" val="15002685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26509" y="225468"/>
            <a:ext cx="9331891" cy="5909310"/>
          </a:xfrm>
          <a:prstGeom prst="rect">
            <a:avLst/>
          </a:prstGeom>
        </p:spPr>
        <p:txBody>
          <a:bodyPr wrap="square">
            <a:spAutoFit/>
          </a:bodyPr>
          <a:lstStyle/>
          <a:p>
            <a:pPr algn="just"/>
            <a:r>
              <a:rPr lang="it-IT" dirty="0"/>
              <a:t>48. De oculo evulso. Si </a:t>
            </a:r>
            <a:r>
              <a:rPr lang="it-IT" dirty="0" err="1"/>
              <a:t>quis</a:t>
            </a:r>
            <a:r>
              <a:rPr lang="it-IT" dirty="0"/>
              <a:t> </a:t>
            </a:r>
            <a:r>
              <a:rPr lang="it-IT" dirty="0" err="1"/>
              <a:t>alii</a:t>
            </a:r>
            <a:r>
              <a:rPr lang="it-IT" dirty="0"/>
              <a:t> </a:t>
            </a:r>
            <a:r>
              <a:rPr lang="it-IT" dirty="0" err="1"/>
              <a:t>oculum</a:t>
            </a:r>
            <a:r>
              <a:rPr lang="it-IT" dirty="0"/>
              <a:t> </a:t>
            </a:r>
            <a:r>
              <a:rPr lang="it-IT" dirty="0" err="1"/>
              <a:t>excusserit</a:t>
            </a:r>
            <a:r>
              <a:rPr lang="it-IT" dirty="0"/>
              <a:t>, pro </a:t>
            </a:r>
            <a:r>
              <a:rPr lang="it-IT" dirty="0" err="1"/>
              <a:t>mortuum</a:t>
            </a:r>
            <a:r>
              <a:rPr lang="it-IT" dirty="0"/>
              <a:t> </a:t>
            </a:r>
            <a:r>
              <a:rPr lang="it-IT" dirty="0" err="1"/>
              <a:t>adpretietur</a:t>
            </a:r>
            <a:r>
              <a:rPr lang="it-IT" dirty="0"/>
              <a:t>, </a:t>
            </a:r>
            <a:r>
              <a:rPr lang="it-IT" dirty="0" err="1"/>
              <a:t>qualiter</a:t>
            </a:r>
            <a:r>
              <a:rPr lang="it-IT" dirty="0"/>
              <a:t> in </a:t>
            </a:r>
            <a:r>
              <a:rPr lang="it-IT" dirty="0" err="1"/>
              <a:t>angargathungi</a:t>
            </a:r>
            <a:r>
              <a:rPr lang="it-IT" dirty="0"/>
              <a:t>, id est </a:t>
            </a:r>
            <a:r>
              <a:rPr lang="it-IT" dirty="0" err="1"/>
              <a:t>secundum</a:t>
            </a:r>
            <a:r>
              <a:rPr lang="it-IT" dirty="0"/>
              <a:t> </a:t>
            </a:r>
            <a:r>
              <a:rPr lang="it-IT" dirty="0" err="1"/>
              <a:t>qualitatem</a:t>
            </a:r>
            <a:r>
              <a:rPr lang="it-IT" dirty="0"/>
              <a:t> </a:t>
            </a:r>
            <a:r>
              <a:rPr lang="it-IT" dirty="0" err="1"/>
              <a:t>personae</a:t>
            </a:r>
            <a:r>
              <a:rPr lang="it-IT" dirty="0"/>
              <a:t>; et </a:t>
            </a:r>
            <a:r>
              <a:rPr lang="it-IT" dirty="0" err="1"/>
              <a:t>medietas</a:t>
            </a:r>
            <a:r>
              <a:rPr lang="it-IT" dirty="0"/>
              <a:t> </a:t>
            </a:r>
            <a:r>
              <a:rPr lang="it-IT" dirty="0" err="1"/>
              <a:t>praetii</a:t>
            </a:r>
            <a:r>
              <a:rPr lang="it-IT" dirty="0"/>
              <a:t> </a:t>
            </a:r>
            <a:r>
              <a:rPr lang="it-IT" dirty="0" err="1"/>
              <a:t>ipsius</a:t>
            </a:r>
            <a:r>
              <a:rPr lang="it-IT" dirty="0"/>
              <a:t> </a:t>
            </a:r>
            <a:r>
              <a:rPr lang="it-IT" dirty="0" err="1"/>
              <a:t>conponatur</a:t>
            </a:r>
            <a:r>
              <a:rPr lang="it-IT" dirty="0"/>
              <a:t> ab </a:t>
            </a:r>
            <a:r>
              <a:rPr lang="it-IT" dirty="0" err="1"/>
              <a:t>ipsum</a:t>
            </a:r>
            <a:r>
              <a:rPr lang="it-IT" dirty="0"/>
              <a:t>, qui </a:t>
            </a:r>
            <a:r>
              <a:rPr lang="it-IT" dirty="0" err="1"/>
              <a:t>oculum</a:t>
            </a:r>
            <a:r>
              <a:rPr lang="it-IT" dirty="0"/>
              <a:t> </a:t>
            </a:r>
            <a:r>
              <a:rPr lang="it-IT" dirty="0" err="1"/>
              <a:t>excusserit</a:t>
            </a:r>
            <a:r>
              <a:rPr lang="it-IT" dirty="0"/>
              <a:t>.</a:t>
            </a:r>
          </a:p>
          <a:p>
            <a:pPr algn="just"/>
            <a:endParaRPr lang="it-IT" dirty="0"/>
          </a:p>
          <a:p>
            <a:pPr algn="just"/>
            <a:r>
              <a:rPr lang="it-IT" dirty="0"/>
              <a:t>49. De naso </a:t>
            </a:r>
            <a:r>
              <a:rPr lang="it-IT" dirty="0" err="1"/>
              <a:t>absciso</a:t>
            </a:r>
            <a:r>
              <a:rPr lang="it-IT" dirty="0"/>
              <a:t>. Si </a:t>
            </a:r>
            <a:r>
              <a:rPr lang="it-IT" dirty="0" err="1"/>
              <a:t>quis</a:t>
            </a:r>
            <a:r>
              <a:rPr lang="it-IT" dirty="0"/>
              <a:t> </a:t>
            </a:r>
            <a:r>
              <a:rPr lang="it-IT" dirty="0" err="1"/>
              <a:t>alii</a:t>
            </a:r>
            <a:r>
              <a:rPr lang="it-IT" dirty="0"/>
              <a:t> </a:t>
            </a:r>
            <a:r>
              <a:rPr lang="it-IT" dirty="0" err="1"/>
              <a:t>nasum</a:t>
            </a:r>
            <a:r>
              <a:rPr lang="it-IT" dirty="0"/>
              <a:t> </a:t>
            </a:r>
            <a:r>
              <a:rPr lang="it-IT" dirty="0" err="1"/>
              <a:t>absciderit</a:t>
            </a:r>
            <a:r>
              <a:rPr lang="it-IT" dirty="0"/>
              <a:t>, </a:t>
            </a:r>
            <a:r>
              <a:rPr lang="it-IT" dirty="0" err="1"/>
              <a:t>medietatem</a:t>
            </a:r>
            <a:r>
              <a:rPr lang="it-IT" dirty="0"/>
              <a:t> </a:t>
            </a:r>
            <a:r>
              <a:rPr lang="it-IT" dirty="0" err="1"/>
              <a:t>pretii</a:t>
            </a:r>
            <a:r>
              <a:rPr lang="it-IT" dirty="0"/>
              <a:t> </a:t>
            </a:r>
            <a:r>
              <a:rPr lang="it-IT" dirty="0" err="1"/>
              <a:t>ipsius</a:t>
            </a:r>
            <a:r>
              <a:rPr lang="it-IT" dirty="0"/>
              <a:t> </a:t>
            </a:r>
            <a:r>
              <a:rPr lang="it-IT" dirty="0" err="1"/>
              <a:t>conponat</a:t>
            </a:r>
            <a:r>
              <a:rPr lang="it-IT" dirty="0"/>
              <a:t>, ut </a:t>
            </a:r>
            <a:r>
              <a:rPr lang="it-IT" dirty="0" err="1"/>
              <a:t>supra</a:t>
            </a:r>
            <a:r>
              <a:rPr lang="it-IT" dirty="0"/>
              <a:t>.</a:t>
            </a:r>
          </a:p>
          <a:p>
            <a:pPr algn="just"/>
            <a:endParaRPr lang="it-IT" dirty="0"/>
          </a:p>
          <a:p>
            <a:pPr algn="just"/>
            <a:r>
              <a:rPr lang="it-IT" dirty="0"/>
              <a:t>50. De labro </a:t>
            </a:r>
            <a:r>
              <a:rPr lang="it-IT" dirty="0" err="1"/>
              <a:t>absciso</a:t>
            </a:r>
            <a:r>
              <a:rPr lang="it-IT" dirty="0"/>
              <a:t>. Si </a:t>
            </a:r>
            <a:r>
              <a:rPr lang="it-IT" dirty="0" err="1"/>
              <a:t>quis</a:t>
            </a:r>
            <a:r>
              <a:rPr lang="it-IT" dirty="0"/>
              <a:t> </a:t>
            </a:r>
            <a:r>
              <a:rPr lang="it-IT" dirty="0" err="1"/>
              <a:t>alii</a:t>
            </a:r>
            <a:r>
              <a:rPr lang="it-IT" dirty="0"/>
              <a:t> </a:t>
            </a:r>
            <a:r>
              <a:rPr lang="it-IT" dirty="0" err="1"/>
              <a:t>labrum</a:t>
            </a:r>
            <a:r>
              <a:rPr lang="it-IT" dirty="0"/>
              <a:t> </a:t>
            </a:r>
            <a:r>
              <a:rPr lang="it-IT" dirty="0" err="1"/>
              <a:t>absciderit</a:t>
            </a:r>
            <a:r>
              <a:rPr lang="it-IT" dirty="0"/>
              <a:t>, </a:t>
            </a:r>
            <a:r>
              <a:rPr lang="it-IT" dirty="0" err="1"/>
              <a:t>conponat</a:t>
            </a:r>
            <a:r>
              <a:rPr lang="it-IT" dirty="0"/>
              <a:t> </a:t>
            </a:r>
            <a:r>
              <a:rPr lang="it-IT" dirty="0" err="1"/>
              <a:t>solidos</a:t>
            </a:r>
            <a:r>
              <a:rPr lang="it-IT" dirty="0"/>
              <a:t> </a:t>
            </a:r>
            <a:r>
              <a:rPr lang="it-IT" dirty="0" err="1"/>
              <a:t>sedicem</a:t>
            </a:r>
            <a:r>
              <a:rPr lang="it-IT" dirty="0"/>
              <a:t>, et si </a:t>
            </a:r>
            <a:r>
              <a:rPr lang="it-IT" dirty="0" err="1"/>
              <a:t>dentes</a:t>
            </a:r>
            <a:r>
              <a:rPr lang="it-IT" dirty="0"/>
              <a:t> </a:t>
            </a:r>
            <a:r>
              <a:rPr lang="it-IT" dirty="0" err="1"/>
              <a:t>apparuerint</a:t>
            </a:r>
            <a:r>
              <a:rPr lang="it-IT" dirty="0"/>
              <a:t> </a:t>
            </a:r>
            <a:r>
              <a:rPr lang="it-IT" dirty="0" err="1"/>
              <a:t>unus</a:t>
            </a:r>
            <a:r>
              <a:rPr lang="it-IT" dirty="0"/>
              <a:t> duo aut </a:t>
            </a:r>
            <a:r>
              <a:rPr lang="it-IT" dirty="0" err="1"/>
              <a:t>tres</a:t>
            </a:r>
            <a:r>
              <a:rPr lang="it-IT" dirty="0"/>
              <a:t>, </a:t>
            </a:r>
            <a:r>
              <a:rPr lang="it-IT" dirty="0" err="1"/>
              <a:t>conponat</a:t>
            </a:r>
            <a:r>
              <a:rPr lang="it-IT" dirty="0"/>
              <a:t> </a:t>
            </a:r>
            <a:r>
              <a:rPr lang="it-IT" dirty="0" err="1"/>
              <a:t>solidos</a:t>
            </a:r>
            <a:r>
              <a:rPr lang="it-IT" dirty="0"/>
              <a:t> </a:t>
            </a:r>
            <a:r>
              <a:rPr lang="it-IT" dirty="0" err="1"/>
              <a:t>viginti</a:t>
            </a:r>
            <a:r>
              <a:rPr lang="it-IT" dirty="0"/>
              <a:t>.</a:t>
            </a:r>
          </a:p>
          <a:p>
            <a:pPr algn="just"/>
            <a:endParaRPr lang="it-IT" dirty="0"/>
          </a:p>
          <a:p>
            <a:pPr algn="just"/>
            <a:r>
              <a:rPr lang="it-IT" dirty="0"/>
              <a:t>51. De </a:t>
            </a:r>
            <a:r>
              <a:rPr lang="it-IT" dirty="0" err="1"/>
              <a:t>dentes</a:t>
            </a:r>
            <a:r>
              <a:rPr lang="it-IT" dirty="0"/>
              <a:t> </a:t>
            </a:r>
            <a:r>
              <a:rPr lang="it-IT" dirty="0" err="1"/>
              <a:t>priores</a:t>
            </a:r>
            <a:r>
              <a:rPr lang="it-IT" dirty="0"/>
              <a:t>. Si </a:t>
            </a:r>
            <a:r>
              <a:rPr lang="it-IT" dirty="0" err="1"/>
              <a:t>quis</a:t>
            </a:r>
            <a:r>
              <a:rPr lang="it-IT" dirty="0"/>
              <a:t> </a:t>
            </a:r>
            <a:r>
              <a:rPr lang="it-IT" dirty="0" err="1"/>
              <a:t>alii</a:t>
            </a:r>
            <a:r>
              <a:rPr lang="it-IT" dirty="0"/>
              <a:t> </a:t>
            </a:r>
            <a:r>
              <a:rPr lang="it-IT" dirty="0" err="1"/>
              <a:t>dentem</a:t>
            </a:r>
            <a:r>
              <a:rPr lang="it-IT" dirty="0"/>
              <a:t> </a:t>
            </a:r>
            <a:r>
              <a:rPr lang="it-IT" dirty="0" err="1"/>
              <a:t>excusserit</a:t>
            </a:r>
            <a:r>
              <a:rPr lang="it-IT" dirty="0"/>
              <a:t>, qui in riso </a:t>
            </a:r>
            <a:r>
              <a:rPr lang="it-IT" dirty="0" err="1"/>
              <a:t>apparit</a:t>
            </a:r>
            <a:r>
              <a:rPr lang="it-IT" dirty="0"/>
              <a:t>, pro uno </a:t>
            </a:r>
            <a:r>
              <a:rPr lang="it-IT" dirty="0" err="1"/>
              <a:t>dentem</a:t>
            </a:r>
            <a:r>
              <a:rPr lang="it-IT" dirty="0"/>
              <a:t> </a:t>
            </a:r>
            <a:r>
              <a:rPr lang="it-IT" dirty="0" err="1"/>
              <a:t>dit</a:t>
            </a:r>
            <a:r>
              <a:rPr lang="it-IT" dirty="0"/>
              <a:t> </a:t>
            </a:r>
            <a:r>
              <a:rPr lang="it-IT" dirty="0" err="1"/>
              <a:t>solidos</a:t>
            </a:r>
            <a:r>
              <a:rPr lang="it-IT" dirty="0"/>
              <a:t> </a:t>
            </a:r>
            <a:r>
              <a:rPr lang="it-IT" dirty="0" err="1"/>
              <a:t>sidicem</a:t>
            </a:r>
            <a:r>
              <a:rPr lang="it-IT" dirty="0"/>
              <a:t>; si duo aut </a:t>
            </a:r>
            <a:r>
              <a:rPr lang="it-IT" dirty="0" err="1"/>
              <a:t>amplius</a:t>
            </a:r>
            <a:r>
              <a:rPr lang="it-IT" dirty="0"/>
              <a:t> </a:t>
            </a:r>
            <a:r>
              <a:rPr lang="it-IT" dirty="0" err="1"/>
              <a:t>fuerint</a:t>
            </a:r>
            <a:r>
              <a:rPr lang="it-IT" dirty="0"/>
              <a:t> in </a:t>
            </a:r>
            <a:r>
              <a:rPr lang="it-IT" dirty="0" err="1"/>
              <a:t>risu</a:t>
            </a:r>
            <a:r>
              <a:rPr lang="it-IT" dirty="0"/>
              <a:t> </a:t>
            </a:r>
            <a:r>
              <a:rPr lang="it-IT" dirty="0" err="1"/>
              <a:t>apparentis</a:t>
            </a:r>
            <a:r>
              <a:rPr lang="it-IT" dirty="0"/>
              <a:t>, per hoc numero </a:t>
            </a:r>
            <a:r>
              <a:rPr lang="it-IT" dirty="0" err="1"/>
              <a:t>conponantur</a:t>
            </a:r>
            <a:r>
              <a:rPr lang="it-IT" dirty="0"/>
              <a:t> et </a:t>
            </a:r>
            <a:r>
              <a:rPr lang="it-IT" dirty="0" err="1"/>
              <a:t>adpretietur</a:t>
            </a:r>
            <a:r>
              <a:rPr lang="it-IT" dirty="0"/>
              <a:t>.</a:t>
            </a:r>
          </a:p>
          <a:p>
            <a:pPr algn="just"/>
            <a:endParaRPr lang="it-IT" dirty="0"/>
          </a:p>
          <a:p>
            <a:pPr algn="just"/>
            <a:r>
              <a:rPr lang="it-IT" dirty="0"/>
              <a:t>52. De </a:t>
            </a:r>
            <a:r>
              <a:rPr lang="it-IT" dirty="0" err="1"/>
              <a:t>dentes</a:t>
            </a:r>
            <a:r>
              <a:rPr lang="it-IT" dirty="0"/>
              <a:t> </a:t>
            </a:r>
            <a:r>
              <a:rPr lang="it-IT" dirty="0" err="1"/>
              <a:t>maxillares</a:t>
            </a:r>
            <a:r>
              <a:rPr lang="it-IT" dirty="0"/>
              <a:t>. Si </a:t>
            </a:r>
            <a:r>
              <a:rPr lang="it-IT" dirty="0" err="1"/>
              <a:t>quis</a:t>
            </a:r>
            <a:r>
              <a:rPr lang="it-IT" dirty="0"/>
              <a:t> </a:t>
            </a:r>
            <a:r>
              <a:rPr lang="it-IT" dirty="0" err="1"/>
              <a:t>alii</a:t>
            </a:r>
            <a:r>
              <a:rPr lang="it-IT" dirty="0"/>
              <a:t> </a:t>
            </a:r>
            <a:r>
              <a:rPr lang="it-IT" dirty="0" err="1"/>
              <a:t>dentem</a:t>
            </a:r>
            <a:r>
              <a:rPr lang="it-IT" dirty="0"/>
              <a:t> </a:t>
            </a:r>
            <a:r>
              <a:rPr lang="it-IT" dirty="0" err="1"/>
              <a:t>maxillarem</a:t>
            </a:r>
            <a:r>
              <a:rPr lang="it-IT" dirty="0"/>
              <a:t> unum aut </a:t>
            </a:r>
            <a:r>
              <a:rPr lang="it-IT" dirty="0" err="1"/>
              <a:t>plures</a:t>
            </a:r>
            <a:r>
              <a:rPr lang="it-IT" dirty="0"/>
              <a:t> </a:t>
            </a:r>
            <a:r>
              <a:rPr lang="it-IT" dirty="0" err="1"/>
              <a:t>excusserit</a:t>
            </a:r>
            <a:r>
              <a:rPr lang="it-IT" dirty="0"/>
              <a:t>, per unum </a:t>
            </a:r>
            <a:r>
              <a:rPr lang="it-IT" dirty="0" err="1"/>
              <a:t>dentem</a:t>
            </a:r>
            <a:r>
              <a:rPr lang="it-IT" dirty="0"/>
              <a:t> </a:t>
            </a:r>
            <a:r>
              <a:rPr lang="it-IT" dirty="0" err="1"/>
              <a:t>conponat</a:t>
            </a:r>
            <a:r>
              <a:rPr lang="it-IT" dirty="0"/>
              <a:t> </a:t>
            </a:r>
            <a:r>
              <a:rPr lang="it-IT" dirty="0" err="1"/>
              <a:t>solidos</a:t>
            </a:r>
            <a:r>
              <a:rPr lang="it-IT" dirty="0"/>
              <a:t> </a:t>
            </a:r>
            <a:r>
              <a:rPr lang="it-IT" dirty="0" err="1"/>
              <a:t>octo</a:t>
            </a:r>
            <a:r>
              <a:rPr lang="it-IT" dirty="0"/>
              <a:t>.</a:t>
            </a:r>
          </a:p>
          <a:p>
            <a:pPr algn="just"/>
            <a:endParaRPr lang="it-IT" dirty="0"/>
          </a:p>
          <a:p>
            <a:pPr algn="just"/>
            <a:r>
              <a:rPr lang="it-IT" dirty="0"/>
              <a:t>53. De aure </a:t>
            </a:r>
            <a:r>
              <a:rPr lang="it-IT" dirty="0" err="1"/>
              <a:t>abscisa</a:t>
            </a:r>
            <a:r>
              <a:rPr lang="it-IT" dirty="0"/>
              <a:t>. Si </a:t>
            </a:r>
            <a:r>
              <a:rPr lang="it-IT" dirty="0" err="1"/>
              <a:t>quis</a:t>
            </a:r>
            <a:r>
              <a:rPr lang="it-IT" dirty="0"/>
              <a:t> </a:t>
            </a:r>
            <a:r>
              <a:rPr lang="it-IT" dirty="0" err="1"/>
              <a:t>alii</a:t>
            </a:r>
            <a:r>
              <a:rPr lang="it-IT" dirty="0"/>
              <a:t> </a:t>
            </a:r>
            <a:r>
              <a:rPr lang="it-IT" dirty="0" err="1"/>
              <a:t>aurem</a:t>
            </a:r>
            <a:r>
              <a:rPr lang="it-IT" dirty="0"/>
              <a:t> </a:t>
            </a:r>
            <a:r>
              <a:rPr lang="it-IT" dirty="0" err="1"/>
              <a:t>absciderit</a:t>
            </a:r>
            <a:r>
              <a:rPr lang="it-IT" dirty="0"/>
              <a:t>, </a:t>
            </a:r>
            <a:r>
              <a:rPr lang="it-IT" dirty="0" err="1"/>
              <a:t>quartam</a:t>
            </a:r>
            <a:r>
              <a:rPr lang="it-IT" dirty="0"/>
              <a:t> </a:t>
            </a:r>
            <a:r>
              <a:rPr lang="it-IT" dirty="0" err="1"/>
              <a:t>partem</a:t>
            </a:r>
            <a:r>
              <a:rPr lang="it-IT" dirty="0"/>
              <a:t> </a:t>
            </a:r>
            <a:r>
              <a:rPr lang="it-IT" dirty="0" err="1"/>
              <a:t>pretii</a:t>
            </a:r>
            <a:r>
              <a:rPr lang="it-IT" dirty="0"/>
              <a:t> </a:t>
            </a:r>
            <a:r>
              <a:rPr lang="it-IT" dirty="0" err="1"/>
              <a:t>ipsius</a:t>
            </a:r>
            <a:r>
              <a:rPr lang="it-IT" dirty="0"/>
              <a:t> ei </a:t>
            </a:r>
            <a:r>
              <a:rPr lang="it-IT" dirty="0" err="1"/>
              <a:t>conponat</a:t>
            </a:r>
            <a:r>
              <a:rPr lang="it-IT" dirty="0"/>
              <a:t>.</a:t>
            </a:r>
          </a:p>
          <a:p>
            <a:pPr algn="just"/>
            <a:endParaRPr lang="it-IT" dirty="0"/>
          </a:p>
          <a:p>
            <a:pPr algn="just"/>
            <a:r>
              <a:rPr lang="it-IT" dirty="0"/>
              <a:t>54. De plaga in </a:t>
            </a:r>
            <a:r>
              <a:rPr lang="it-IT" dirty="0" err="1"/>
              <a:t>facie</a:t>
            </a:r>
            <a:r>
              <a:rPr lang="it-IT" dirty="0"/>
              <a:t>. Si </a:t>
            </a:r>
            <a:r>
              <a:rPr lang="it-IT" dirty="0" err="1"/>
              <a:t>quis</a:t>
            </a:r>
            <a:r>
              <a:rPr lang="it-IT" dirty="0"/>
              <a:t> </a:t>
            </a:r>
            <a:r>
              <a:rPr lang="it-IT" dirty="0" err="1"/>
              <a:t>alii</a:t>
            </a:r>
            <a:r>
              <a:rPr lang="it-IT" dirty="0"/>
              <a:t> </a:t>
            </a:r>
            <a:r>
              <a:rPr lang="it-IT" dirty="0" err="1"/>
              <a:t>plagam</a:t>
            </a:r>
            <a:r>
              <a:rPr lang="it-IT" dirty="0"/>
              <a:t> in </a:t>
            </a:r>
            <a:r>
              <a:rPr lang="it-IT" dirty="0" err="1"/>
              <a:t>faciem</a:t>
            </a:r>
            <a:r>
              <a:rPr lang="it-IT" dirty="0"/>
              <a:t> </a:t>
            </a:r>
            <a:r>
              <a:rPr lang="it-IT" dirty="0" err="1"/>
              <a:t>fecerit</a:t>
            </a:r>
            <a:r>
              <a:rPr lang="it-IT" dirty="0"/>
              <a:t>, </a:t>
            </a:r>
            <a:r>
              <a:rPr lang="it-IT" dirty="0" err="1"/>
              <a:t>conponat</a:t>
            </a:r>
            <a:r>
              <a:rPr lang="it-IT" dirty="0"/>
              <a:t> ei </a:t>
            </a:r>
            <a:r>
              <a:rPr lang="it-IT" dirty="0" err="1"/>
              <a:t>solidos</a:t>
            </a:r>
            <a:r>
              <a:rPr lang="it-IT" dirty="0"/>
              <a:t> </a:t>
            </a:r>
            <a:r>
              <a:rPr lang="it-IT" dirty="0" err="1"/>
              <a:t>sedicem</a:t>
            </a:r>
            <a:r>
              <a:rPr lang="it-IT" dirty="0"/>
              <a:t>.</a:t>
            </a:r>
          </a:p>
        </p:txBody>
      </p:sp>
    </p:spTree>
    <p:extLst>
      <p:ext uri="{BB962C8B-B14F-4D97-AF65-F5344CB8AC3E}">
        <p14:creationId xmlns:p14="http://schemas.microsoft.com/office/powerpoint/2010/main" val="3999047800"/>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25677" y="1305342"/>
            <a:ext cx="8818323" cy="3785652"/>
          </a:xfrm>
          <a:prstGeom prst="rect">
            <a:avLst/>
          </a:prstGeom>
        </p:spPr>
        <p:txBody>
          <a:bodyPr wrap="square">
            <a:spAutoFit/>
          </a:bodyPr>
          <a:lstStyle/>
          <a:p>
            <a:pPr algn="just"/>
            <a:r>
              <a:rPr lang="it-IT" sz="2000" dirty="0"/>
              <a:t>Rubrica XX. Dei diffamatori delle mogli altrui e delle altre donne</a:t>
            </a:r>
            <a:r>
              <a:rPr lang="it-IT" sz="2000" dirty="0" smtClean="0"/>
              <a:t>.</a:t>
            </a:r>
          </a:p>
          <a:p>
            <a:pPr algn="just"/>
            <a:endParaRPr lang="it-IT" sz="2000" dirty="0"/>
          </a:p>
          <a:p>
            <a:pPr algn="just"/>
            <a:r>
              <a:rPr lang="it-IT" sz="2000" dirty="0"/>
              <a:t>Nell’intento di tutelare l’onorabilità delle donne stabiliamo e decretiamo che chiunque pronunci espressioni diffamatorie nei confronti della moglie di qualcuno e da ciò derivi querela, sia punito con l’ammenda di una marca di denari, e chiunque poi diffami donne nubili, o vedove, di onesti costumi, e da ciò derivi una querela, sia punito con l’ammenda di mezza marca di denari. Qualora poi venga leso l’onore delle ragazze da marito-onore che deve essere particolarmente tutelato- e da ciò derivi querela, il diffamatore sia punito con l’ammenda da dieci lire di denari. Tre quarti di detta ammenda saranno devoluti alla Comunità e un quarto al signor Gastaldo.</a:t>
            </a:r>
          </a:p>
        </p:txBody>
      </p:sp>
    </p:spTree>
    <p:extLst>
      <p:ext uri="{BB962C8B-B14F-4D97-AF65-F5344CB8AC3E}">
        <p14:creationId xmlns:p14="http://schemas.microsoft.com/office/powerpoint/2010/main" val="407389496"/>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77238" y="612845"/>
            <a:ext cx="8066762" cy="4524315"/>
          </a:xfrm>
          <a:prstGeom prst="rect">
            <a:avLst/>
          </a:prstGeom>
        </p:spPr>
        <p:txBody>
          <a:bodyPr wrap="square">
            <a:spAutoFit/>
          </a:bodyPr>
          <a:lstStyle/>
          <a:p>
            <a:pPr algn="just"/>
            <a:r>
              <a:rPr lang="it-IT" dirty="0"/>
              <a:t>Rubrica XXI. Delle espressioni offensive rivolte da donne contro uomini.</a:t>
            </a:r>
          </a:p>
          <a:p>
            <a:pPr algn="just"/>
            <a:r>
              <a:rPr lang="it-IT" dirty="0"/>
              <a:t>Nell’intento di reprimere la sfacciataggine delle donne stabiliamo e decretiamo che le donne di qualsiasi condizione che esprimono giudizi diffamatori o lanciano epiteti offensivi nei confronti degli uomini, siano punite con l’ammenda di quaranta denari ogni qualvolta esse incorrano in tale reato e ne derivi querela. Tre quarti di detta ammenda saranno devoluti alla Comunità e un quarto al signor Gastaldo</a:t>
            </a:r>
            <a:r>
              <a:rPr lang="it-IT" dirty="0" smtClean="0"/>
              <a:t>.</a:t>
            </a:r>
          </a:p>
          <a:p>
            <a:pPr algn="just"/>
            <a:endParaRPr lang="it-IT" dirty="0"/>
          </a:p>
          <a:p>
            <a:pPr algn="just"/>
            <a:r>
              <a:rPr lang="it-IT" dirty="0"/>
              <a:t>Rubrica XXII Delle donne che si scambiano ingiurie.</a:t>
            </a:r>
          </a:p>
          <a:p>
            <a:pPr algn="just"/>
            <a:r>
              <a:rPr lang="it-IT" dirty="0"/>
              <a:t>A conferma di un’antica costumanza stabiliamo e decretiamo che, qualora ci sia scambio di ingiurie tra donne e ne deriva una querela, quella che ha torto sia punita con l’ammenda di quaranta denari, da devolversi per tre quarti alla Comunità e per un quarto al Signor Gastaldo, oppure sia condannata a girare nuda, per la Terra di San Daniele, portando una grossa pietra sulle spalle qualora al Tribunale o al Consiglio sembrerà opportuno applicare tale pena.</a:t>
            </a:r>
          </a:p>
        </p:txBody>
      </p:sp>
    </p:spTree>
    <p:extLst>
      <p:ext uri="{BB962C8B-B14F-4D97-AF65-F5344CB8AC3E}">
        <p14:creationId xmlns:p14="http://schemas.microsoft.com/office/powerpoint/2010/main" val="24812837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02082" y="1002083"/>
            <a:ext cx="8141918" cy="3693319"/>
          </a:xfrm>
          <a:prstGeom prst="rect">
            <a:avLst/>
          </a:prstGeom>
        </p:spPr>
        <p:txBody>
          <a:bodyPr wrap="square">
            <a:spAutoFit/>
          </a:bodyPr>
          <a:lstStyle/>
          <a:p>
            <a:r>
              <a:rPr lang="it-IT" dirty="0"/>
              <a:t>Rubrica XXIII. Delle percosse e altre vie di fatto con o senza effusione di sangue nel Distretto di San Daniele</a:t>
            </a:r>
            <a:r>
              <a:rPr lang="it-IT" dirty="0" smtClean="0"/>
              <a:t>.</a:t>
            </a:r>
          </a:p>
          <a:p>
            <a:pPr algn="just"/>
            <a:r>
              <a:rPr lang="it-IT" dirty="0"/>
              <a:t>Nell’intento di salvaguardare e mantenere la pace tra il popolo stabiliamo e decretiamo che chiunque nel Distretto di San Daniele, colpisca una persona senza provocare effusione di sangue, o la prenda per i capelli, o la getti a terra spinto dall’ira, o le dia uno schiaffo, sia punito per ognuna di queste azioni, e ogniqualvolta essa si verifichi, con l’ammenda di quaranta denari. E ciò quando la lesione non sia di grave entità; qualora lo sia, l’ammenda sarà portata a una marca. È compito del Gastaldo della Comunità determinare l’entità della lesione. Se poi la lesione provocherà effusione di sangue, l’ammenda verrà raddoppiata; e ciò se il fatto si sarà verificato al di fuori dei confini della Piazza. Se poi il fatto sarà verificato al di dentro di detti confini, il colpevole sarà punito con un’ammenda di mezza marca di denari. </a:t>
            </a:r>
          </a:p>
        </p:txBody>
      </p:sp>
    </p:spTree>
    <p:extLst>
      <p:ext uri="{BB962C8B-B14F-4D97-AF65-F5344CB8AC3E}">
        <p14:creationId xmlns:p14="http://schemas.microsoft.com/office/powerpoint/2010/main" val="2385335041"/>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114816" y="197346"/>
            <a:ext cx="8029184" cy="5078313"/>
          </a:xfrm>
          <a:prstGeom prst="rect">
            <a:avLst/>
          </a:prstGeom>
        </p:spPr>
        <p:txBody>
          <a:bodyPr wrap="square">
            <a:spAutoFit/>
          </a:bodyPr>
          <a:lstStyle/>
          <a:p>
            <a:pPr algn="just"/>
            <a:r>
              <a:rPr lang="it-IT" dirty="0"/>
              <a:t>Se ci sarà stata effusione di sangue l’ammenda sarà di una marca di denari, qualora il fatto si sia verificato di giorno; se si verificherà di notte, l’ammenda sarà raddoppiata. </a:t>
            </a:r>
            <a:r>
              <a:rPr lang="it-IT" dirty="0" err="1"/>
              <a:t>Aggiungasi</a:t>
            </a:r>
            <a:r>
              <a:rPr lang="it-IT" dirty="0"/>
              <a:t> che la Comunità e il Gastaldo, esaminata la lesione e stabilirne la gravità, potranno aumentare o diminuire la pena in base al censo delle persone. Tale ammenda sarà devoluta per una metà alla Comunità e per l’altra metà al signor Gastaldo, qualora ci sia stata effusione di sangue; se non c’è stata effusione di sangue, tre quarti alla Comunità e un quarto al Signor Gastaldo. Si aggiunge, a integrazione di quanto sopra stabilito, che se qualcuno, nel corso di una colluttazione o anche semplicemente con l’intento di stuzzicare una persona, le arrechi molestia strappandole il berretto, il cappello o il cappuccio, o togliendole qualche altro effetto personale, e se l’interessato se ne consideri offeso o sporga querela, il colpevole sarà punito con un’ammenda di venti denari, qualora il fatto si sia verificato di giorno; se di notte, l’ammenda sarà raddoppiata. Si devolverà l’importo per tre quarti alla Comunità e per un quarto al signor Gastaldo. Per confini della Piazza si intendono i punti intorno alla piazza sui quali è dipinto lo Stemma della Comunità. </a:t>
            </a:r>
          </a:p>
        </p:txBody>
      </p:sp>
    </p:spTree>
    <p:extLst>
      <p:ext uri="{BB962C8B-B14F-4D97-AF65-F5344CB8AC3E}">
        <p14:creationId xmlns:p14="http://schemas.microsoft.com/office/powerpoint/2010/main" val="1637322273"/>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38619" y="989556"/>
            <a:ext cx="9419573" cy="4801314"/>
          </a:xfrm>
          <a:prstGeom prst="rect">
            <a:avLst/>
          </a:prstGeom>
        </p:spPr>
        <p:txBody>
          <a:bodyPr wrap="square">
            <a:spAutoFit/>
          </a:bodyPr>
          <a:lstStyle/>
          <a:p>
            <a:pPr algn="just"/>
            <a:r>
              <a:rPr lang="it-IT" dirty="0"/>
              <a:t>Rubrica XXIV. Dello sguainare armi o rivolgere le stesse contro qualcuno.</a:t>
            </a:r>
          </a:p>
          <a:p>
            <a:pPr algn="just"/>
            <a:r>
              <a:rPr lang="it-IT" dirty="0"/>
              <a:t>Nell’intento di punire la protervia degli arroganti stabiliamo e decretiamo che chiunque con l’intenzione di colpire, sfoderi qualche arma, lancia, spiedo, o roncone ovvero rivolga contro qualcuno qualsiasi altra arma al di fuori dei confini della Piazza, incorra nell’ammenda di quaranta denari. Qualora poi ciò avvenga entro i confini della Piazza, il colpevole sarà tenuto a pagare un’ammenda doppia; e ciò se vi sarà stata querela. L’ammenda sarà devoluta per tre quarti alla Comunità e per un quarto al signor Gastaldo</a:t>
            </a:r>
            <a:r>
              <a:rPr lang="it-IT" dirty="0" smtClean="0"/>
              <a:t>.</a:t>
            </a:r>
          </a:p>
          <a:p>
            <a:pPr algn="just"/>
            <a:endParaRPr lang="it-IT" dirty="0"/>
          </a:p>
          <a:p>
            <a:pPr algn="just"/>
            <a:r>
              <a:rPr lang="it-IT" dirty="0"/>
              <a:t>Rubrica XXVI. Delle minacce con bastoni e pietre.</a:t>
            </a:r>
          </a:p>
          <a:p>
            <a:pPr algn="just"/>
            <a:r>
              <a:rPr lang="it-IT" dirty="0"/>
              <a:t>Nell’intento di frenare la protervia dei violenti stabiliamo e decretiamo che chiunque minacci qualcuno con bastoni o pietre, con l’intenzione di colpire, anche se non avrà usato o scagliato tali oggetti, incorra nell’ammenda di venti denari. Se poi avrà usato o scagliato tali oggetti, sia che abbia colpito il suo bersaglio oppure no, sarà punito con l’ammenda di quaranta denari, se il fatto avviene al di fuori dei confini della Piazza; se avviene entro i confini il colpevole incorrerà in un’ammenda doppia se l’azione è compiuta di giorno; se l’azione è compiuta di notte l’ammenda sarà ulteriormente raddoppiata; e ciò purché non vi sia stato spargimento di sangue.</a:t>
            </a:r>
          </a:p>
        </p:txBody>
      </p:sp>
    </p:spTree>
    <p:extLst>
      <p:ext uri="{BB962C8B-B14F-4D97-AF65-F5344CB8AC3E}">
        <p14:creationId xmlns:p14="http://schemas.microsoft.com/office/powerpoint/2010/main" val="3609383175"/>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89347" y="1064713"/>
            <a:ext cx="8680537" cy="4247317"/>
          </a:xfrm>
          <a:prstGeom prst="rect">
            <a:avLst/>
          </a:prstGeom>
        </p:spPr>
        <p:txBody>
          <a:bodyPr wrap="square">
            <a:spAutoFit/>
          </a:bodyPr>
          <a:lstStyle/>
          <a:p>
            <a:pPr algn="just"/>
            <a:r>
              <a:rPr lang="it-IT" dirty="0"/>
              <a:t>Rubrica XXVIII. Del dovere di rispettare le suppellettili di proprietà dei forestieri e del divieto di manometterle o di rimuoverle.</a:t>
            </a:r>
          </a:p>
          <a:p>
            <a:pPr algn="just"/>
            <a:r>
              <a:rPr lang="it-IT" dirty="0"/>
              <a:t>Nell’intento di salvaguardare le proprietà dei forestieri nel distretto di San Daniele decretiamo e stabiliamo che chiunque, indotto da cattive intenzioni, rimuoverà dalla loro sede e porterà in altro luogo, in qualsiasi modo ciò che possa avvenire, suppellettili di proprietà dei forestieri che </a:t>
            </a:r>
            <a:r>
              <a:rPr lang="it-IT" dirty="0" smtClean="0"/>
              <a:t>si </a:t>
            </a:r>
            <a:r>
              <a:rPr lang="it-IT" dirty="0"/>
              <a:t>trovino nel distretto di San Daniele e specialmente suppellettili di forestieri come carri, ruote, deschetti o qualsiasi altro oggetto sistemato nelle strade pubbliche o altrove, sia punito con l’ammenda di quaranta denari, qualora ne sia derivata querela, se il fatto avviene di giorno; se invece il fatto avviene di notte l’ammenda sia raddoppiata. L’importo sarà devoluto per tre quarti alla Comunità e per un quarto al signor Gastaldo. A modifica di quanto sopra, si precisa che se tali oggetti o suppellettili si trovano in posizione tale da impedire a qualcuno l’accesso e se vengono rimossi non con cattive intenzioni, ma soltanto per rendere possibile il detto accesso, il responsabile non incorrerà in pena alcuna. </a:t>
            </a:r>
          </a:p>
        </p:txBody>
      </p:sp>
    </p:spTree>
    <p:extLst>
      <p:ext uri="{BB962C8B-B14F-4D97-AF65-F5344CB8AC3E}">
        <p14:creationId xmlns:p14="http://schemas.microsoft.com/office/powerpoint/2010/main" val="260978093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37995" y="431063"/>
            <a:ext cx="10083451" cy="5078313"/>
          </a:xfrm>
          <a:prstGeom prst="rect">
            <a:avLst/>
          </a:prstGeom>
        </p:spPr>
        <p:txBody>
          <a:bodyPr wrap="square">
            <a:spAutoFit/>
          </a:bodyPr>
          <a:lstStyle/>
          <a:p>
            <a:r>
              <a:rPr lang="it-IT" dirty="0"/>
              <a:t>XXIX Delle percosse nei confronti delle mogli altri o delle ragazze da marito o di altre donne</a:t>
            </a:r>
            <a:r>
              <a:rPr lang="it-IT" dirty="0" smtClean="0"/>
              <a:t>.</a:t>
            </a:r>
          </a:p>
          <a:p>
            <a:endParaRPr lang="it-IT" dirty="0"/>
          </a:p>
          <a:p>
            <a:r>
              <a:rPr lang="it-IT" dirty="0"/>
              <a:t>Nell’intento di garantire tranquillità e sicurezza alle mogli altrui, alle ragazze da marito e alle altre donne, decretiamo e stabiliamo che chiunque, spinto da protervia audacia, percuoterà in qualsiasi modo, nel Distretto di San Daniele, la moglie di un altro o una ragazza senza marito, senza che si verifichino spargimenti di sangue, sia punito con l’ammenda di una marca di denari. Se vi sarà stato invece spargimento di sangue l’ammenda ammonterà a due marche di denari. Se poi la trascinerà per i capelli o la getterà a terra senza provocare spargimento di sangue, sarà punito con l’ammenda di dodici lire di denari; se vi sarà spargimento di sangue l’ammenda verrà raddoppiata. Se il reo di un qualsiasi atto del genere sopradescritto avrà agito entro i confini della Piazza incorrerà in un’ammenda ulteriormente raddoppiata. Per quanto riguarda le altre donne che non sono legate a un uomo dal vincolo matrimoniale o che non sono ragazze da marito, chiunque ne percuota una nel Distretto di San Daniele, senza che vi sia spargimento di sangue o l’avrà trascinata per i capelli o l’avrà gettata a terra, anche senza che vi sia stato spargimento di sangue, sarà punito con l’ammenda di mezza marca; e ciò va inteso nel caso in cui il fatto avvenga fuori dai confini della Piazza. Quando però uno degli atti soprascritti avverrà entro i confini, il colpevole sarà punito con un’ammenda doppia, sempre che il fatto si verifichi di giorno.</a:t>
            </a:r>
          </a:p>
        </p:txBody>
      </p:sp>
    </p:spTree>
    <p:extLst>
      <p:ext uri="{BB962C8B-B14F-4D97-AF65-F5344CB8AC3E}">
        <p14:creationId xmlns:p14="http://schemas.microsoft.com/office/powerpoint/2010/main" val="4058719020"/>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415441" y="1859340"/>
            <a:ext cx="7728559" cy="2585323"/>
          </a:xfrm>
          <a:prstGeom prst="rect">
            <a:avLst/>
          </a:prstGeom>
        </p:spPr>
        <p:txBody>
          <a:bodyPr wrap="square">
            <a:spAutoFit/>
          </a:bodyPr>
          <a:lstStyle/>
          <a:p>
            <a:pPr algn="just"/>
            <a:r>
              <a:rPr lang="it-IT" dirty="0"/>
              <a:t>Chiunque di notte, colpirà o trascinerà per i capelli, o getterà a terra sia le moglie altrui sia altre donne di qualsiasi condizione, ivi comprese le prostitute, sarà punito con un’ammenda di importo doppio per ognuna delle azioni sopra indicate, qualora ne derivi querela. L’ammenda sarà devoluta per tre quarti alla Comunità e per un quarto al signor Gastaldo, per quanto riguarda le percosse e atti violenti, senza spargimento di sangue; se si tratta di aggressioni con conseguente spargimento di sangue, metà dell’ammenda sarà devoluta alla Comunità e metà al Gastaldo.</a:t>
            </a:r>
          </a:p>
        </p:txBody>
      </p:sp>
    </p:spTree>
    <p:extLst>
      <p:ext uri="{BB962C8B-B14F-4D97-AF65-F5344CB8AC3E}">
        <p14:creationId xmlns:p14="http://schemas.microsoft.com/office/powerpoint/2010/main" val="29733717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63463" y="0"/>
            <a:ext cx="10709753" cy="6186309"/>
          </a:xfrm>
          <a:prstGeom prst="rect">
            <a:avLst/>
          </a:prstGeom>
        </p:spPr>
        <p:txBody>
          <a:bodyPr wrap="square">
            <a:spAutoFit/>
          </a:bodyPr>
          <a:lstStyle/>
          <a:p>
            <a:pPr algn="just"/>
            <a:r>
              <a:rPr lang="it-IT" dirty="0"/>
              <a:t>48. Dell’occhio levato. Se qualcuno strappa un occhio ad un altro, si calcoli il valore [di quell’uomo] come se lo avesse ucciso, in base all’</a:t>
            </a:r>
            <a:r>
              <a:rPr lang="it-IT" dirty="0" err="1">
                <a:solidFill>
                  <a:srgbClr val="FF0000"/>
                </a:solidFill>
              </a:rPr>
              <a:t>angargathung</a:t>
            </a:r>
            <a:r>
              <a:rPr lang="it-IT" dirty="0" err="1"/>
              <a:t>i</a:t>
            </a:r>
            <a:r>
              <a:rPr lang="it-IT" dirty="0"/>
              <a:t>, cioè secondo il rango della persona; e la metà di tale valore sia pagata da quello che ha strappato l’occhio.</a:t>
            </a:r>
          </a:p>
          <a:p>
            <a:pPr algn="just"/>
            <a:endParaRPr lang="it-IT" dirty="0"/>
          </a:p>
          <a:p>
            <a:pPr algn="just"/>
            <a:r>
              <a:rPr lang="it-IT" dirty="0"/>
              <a:t>49. Del naso tagliato. Se qualcuno taglia il naso ad un altro, paghi la metà del valore di costui, come sopra.</a:t>
            </a:r>
          </a:p>
          <a:p>
            <a:pPr algn="just"/>
            <a:endParaRPr lang="it-IT" dirty="0"/>
          </a:p>
          <a:p>
            <a:pPr algn="just"/>
            <a:r>
              <a:rPr lang="it-IT" dirty="0"/>
              <a:t>50. Del labbro tagliato. Se qualcuno taglia il labbro ad un altro, paghi una composizione di 16 solidi e se si vedono i denti, uno, due o tre, paghi una composizione di 20 solidi.</a:t>
            </a:r>
          </a:p>
          <a:p>
            <a:pPr algn="just"/>
            <a:endParaRPr lang="it-IT" dirty="0"/>
          </a:p>
          <a:p>
            <a:pPr algn="just"/>
            <a:r>
              <a:rPr lang="it-IT" dirty="0"/>
              <a:t>51. Dei denti davanti. Se qualcuno fa cadere ad un altro un dente di quelli che si vedono quando si ride, dia per un dente 16 solidi; se si tratta di due o più [denti], di quelli che si vedono quando si ride, si paghi e si calcoli la composizione in base al loro numero.</a:t>
            </a:r>
          </a:p>
          <a:p>
            <a:pPr algn="just"/>
            <a:endParaRPr lang="it-IT" dirty="0"/>
          </a:p>
          <a:p>
            <a:pPr algn="just"/>
            <a:r>
              <a:rPr lang="it-IT" dirty="0"/>
              <a:t>52. Dei denti della mascella. Se qualcuno fa cadere ad un altro uno o più denti della mascella, paghi per un dente una composizione di 8 solidi.</a:t>
            </a:r>
          </a:p>
          <a:p>
            <a:pPr algn="just"/>
            <a:endParaRPr lang="it-IT" dirty="0"/>
          </a:p>
          <a:p>
            <a:pPr algn="just"/>
            <a:r>
              <a:rPr lang="it-IT" dirty="0"/>
              <a:t>53. Dell’orecchio tagliato. Se qualcuno taglia un orecchio ad un altro, gli paghi una composizione pari alla quarta parte del suo valore.</a:t>
            </a:r>
          </a:p>
          <a:p>
            <a:pPr algn="just"/>
            <a:endParaRPr lang="it-IT" dirty="0"/>
          </a:p>
          <a:p>
            <a:pPr algn="just"/>
            <a:r>
              <a:rPr lang="it-IT" dirty="0"/>
              <a:t>54. Della ferita al volto. Se qualcuno provoca una ferita al volto ad un altro, gli paghi una composizione di 16 solidi.</a:t>
            </a:r>
          </a:p>
        </p:txBody>
      </p:sp>
    </p:spTree>
    <p:extLst>
      <p:ext uri="{BB962C8B-B14F-4D97-AF65-F5344CB8AC3E}">
        <p14:creationId xmlns:p14="http://schemas.microsoft.com/office/powerpoint/2010/main" val="20217593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07067" y="588724"/>
            <a:ext cx="7766936" cy="851769"/>
          </a:xfrm>
        </p:spPr>
        <p:txBody>
          <a:bodyPr/>
          <a:lstStyle/>
          <a:p>
            <a:pPr algn="just"/>
            <a:r>
              <a:rPr lang="it-IT" sz="2800" dirty="0" smtClean="0"/>
              <a:t>Leggi longobarde, prologo di Liutprando, anno I (713).</a:t>
            </a:r>
            <a:endParaRPr lang="it-IT" sz="2800" dirty="0"/>
          </a:p>
        </p:txBody>
      </p:sp>
      <p:sp>
        <p:nvSpPr>
          <p:cNvPr id="3" name="Sottotitolo 2"/>
          <p:cNvSpPr>
            <a:spLocks noGrp="1"/>
          </p:cNvSpPr>
          <p:nvPr>
            <p:ph type="subTitle" idx="1"/>
          </p:nvPr>
        </p:nvSpPr>
        <p:spPr>
          <a:xfrm>
            <a:off x="1507067" y="1841327"/>
            <a:ext cx="8238182" cy="3933172"/>
          </a:xfrm>
        </p:spPr>
        <p:txBody>
          <a:bodyPr>
            <a:normAutofit fontScale="92500" lnSpcReduction="10000"/>
          </a:bodyPr>
          <a:lstStyle/>
          <a:p>
            <a:pPr algn="just"/>
            <a:r>
              <a:rPr lang="it-IT" dirty="0" err="1">
                <a:solidFill>
                  <a:schemeClr val="tx1"/>
                </a:solidFill>
              </a:rPr>
              <a:t>Legis</a:t>
            </a:r>
            <a:r>
              <a:rPr lang="it-IT" dirty="0">
                <a:solidFill>
                  <a:schemeClr val="tx1"/>
                </a:solidFill>
              </a:rPr>
              <a:t> </a:t>
            </a:r>
            <a:r>
              <a:rPr lang="it-IT" dirty="0" err="1">
                <a:solidFill>
                  <a:schemeClr val="tx1"/>
                </a:solidFill>
              </a:rPr>
              <a:t>quas</a:t>
            </a:r>
            <a:r>
              <a:rPr lang="it-IT" dirty="0">
                <a:solidFill>
                  <a:schemeClr val="tx1"/>
                </a:solidFill>
              </a:rPr>
              <a:t> </a:t>
            </a:r>
            <a:r>
              <a:rPr lang="it-IT" dirty="0" err="1">
                <a:solidFill>
                  <a:schemeClr val="tx1"/>
                </a:solidFill>
              </a:rPr>
              <a:t>christianus</a:t>
            </a:r>
            <a:r>
              <a:rPr lang="it-IT" dirty="0">
                <a:solidFill>
                  <a:schemeClr val="tx1"/>
                </a:solidFill>
              </a:rPr>
              <a:t> </a:t>
            </a:r>
            <a:r>
              <a:rPr lang="it-IT" dirty="0" err="1">
                <a:solidFill>
                  <a:schemeClr val="tx1"/>
                </a:solidFill>
              </a:rPr>
              <a:t>ac</a:t>
            </a:r>
            <a:r>
              <a:rPr lang="it-IT" dirty="0">
                <a:solidFill>
                  <a:schemeClr val="tx1"/>
                </a:solidFill>
              </a:rPr>
              <a:t> </a:t>
            </a:r>
            <a:r>
              <a:rPr lang="it-IT" dirty="0" err="1">
                <a:solidFill>
                  <a:schemeClr val="tx1"/>
                </a:solidFill>
              </a:rPr>
              <a:t>catholicus</a:t>
            </a:r>
            <a:r>
              <a:rPr lang="it-IT" dirty="0">
                <a:solidFill>
                  <a:schemeClr val="tx1"/>
                </a:solidFill>
              </a:rPr>
              <a:t> </a:t>
            </a:r>
            <a:r>
              <a:rPr lang="it-IT" dirty="0" err="1">
                <a:solidFill>
                  <a:schemeClr val="tx1"/>
                </a:solidFill>
              </a:rPr>
              <a:t>princeps</a:t>
            </a:r>
            <a:r>
              <a:rPr lang="it-IT" dirty="0">
                <a:solidFill>
                  <a:schemeClr val="tx1"/>
                </a:solidFill>
              </a:rPr>
              <a:t> </a:t>
            </a:r>
            <a:r>
              <a:rPr lang="it-IT" dirty="0" err="1">
                <a:solidFill>
                  <a:schemeClr val="tx1"/>
                </a:solidFill>
              </a:rPr>
              <a:t>instituere</a:t>
            </a:r>
            <a:r>
              <a:rPr lang="it-IT" dirty="0">
                <a:solidFill>
                  <a:schemeClr val="tx1"/>
                </a:solidFill>
              </a:rPr>
              <a:t> et </a:t>
            </a:r>
            <a:r>
              <a:rPr lang="it-IT" dirty="0" err="1">
                <a:solidFill>
                  <a:schemeClr val="tx1"/>
                </a:solidFill>
              </a:rPr>
              <a:t>prudenter</a:t>
            </a:r>
            <a:r>
              <a:rPr lang="it-IT" dirty="0">
                <a:solidFill>
                  <a:schemeClr val="tx1"/>
                </a:solidFill>
              </a:rPr>
              <a:t> </a:t>
            </a:r>
            <a:r>
              <a:rPr lang="it-IT" dirty="0" err="1">
                <a:solidFill>
                  <a:schemeClr val="tx1"/>
                </a:solidFill>
              </a:rPr>
              <a:t>cinsire</a:t>
            </a:r>
            <a:r>
              <a:rPr lang="it-IT" dirty="0">
                <a:solidFill>
                  <a:schemeClr val="tx1"/>
                </a:solidFill>
              </a:rPr>
              <a:t> </a:t>
            </a:r>
            <a:r>
              <a:rPr lang="it-IT" dirty="0" err="1">
                <a:solidFill>
                  <a:schemeClr val="tx1"/>
                </a:solidFill>
              </a:rPr>
              <a:t>disponit</a:t>
            </a:r>
            <a:r>
              <a:rPr lang="it-IT" dirty="0">
                <a:solidFill>
                  <a:schemeClr val="tx1"/>
                </a:solidFill>
              </a:rPr>
              <a:t>, non sua </a:t>
            </a:r>
            <a:r>
              <a:rPr lang="it-IT" dirty="0" err="1">
                <a:solidFill>
                  <a:schemeClr val="tx1"/>
                </a:solidFill>
              </a:rPr>
              <a:t>providentia</a:t>
            </a:r>
            <a:r>
              <a:rPr lang="it-IT" dirty="0">
                <a:solidFill>
                  <a:schemeClr val="tx1"/>
                </a:solidFill>
              </a:rPr>
              <a:t>, </a:t>
            </a:r>
            <a:r>
              <a:rPr lang="it-IT" dirty="0" err="1">
                <a:solidFill>
                  <a:schemeClr val="tx1"/>
                </a:solidFill>
              </a:rPr>
              <a:t>sed</a:t>
            </a:r>
            <a:r>
              <a:rPr lang="it-IT" dirty="0">
                <a:solidFill>
                  <a:schemeClr val="tx1"/>
                </a:solidFill>
              </a:rPr>
              <a:t> Dei </a:t>
            </a:r>
            <a:r>
              <a:rPr lang="it-IT" dirty="0" err="1">
                <a:solidFill>
                  <a:schemeClr val="tx1"/>
                </a:solidFill>
              </a:rPr>
              <a:t>notu</a:t>
            </a:r>
            <a:r>
              <a:rPr lang="it-IT" dirty="0">
                <a:solidFill>
                  <a:schemeClr val="tx1"/>
                </a:solidFill>
              </a:rPr>
              <a:t> et </a:t>
            </a:r>
            <a:r>
              <a:rPr lang="it-IT" dirty="0" err="1">
                <a:solidFill>
                  <a:schemeClr val="tx1"/>
                </a:solidFill>
              </a:rPr>
              <a:t>inspiratione</a:t>
            </a:r>
            <a:r>
              <a:rPr lang="it-IT" dirty="0">
                <a:solidFill>
                  <a:schemeClr val="tx1"/>
                </a:solidFill>
              </a:rPr>
              <a:t> </a:t>
            </a:r>
            <a:r>
              <a:rPr lang="it-IT" dirty="0" err="1">
                <a:solidFill>
                  <a:schemeClr val="tx1"/>
                </a:solidFill>
              </a:rPr>
              <a:t>eas</a:t>
            </a:r>
            <a:r>
              <a:rPr lang="it-IT" dirty="0">
                <a:solidFill>
                  <a:schemeClr val="tx1"/>
                </a:solidFill>
              </a:rPr>
              <a:t> animo </a:t>
            </a:r>
            <a:r>
              <a:rPr lang="it-IT" dirty="0" err="1">
                <a:solidFill>
                  <a:schemeClr val="tx1"/>
                </a:solidFill>
              </a:rPr>
              <a:t>concepit</a:t>
            </a:r>
            <a:r>
              <a:rPr lang="it-IT" dirty="0">
                <a:solidFill>
                  <a:schemeClr val="tx1"/>
                </a:solidFill>
              </a:rPr>
              <a:t>, mente </a:t>
            </a:r>
            <a:r>
              <a:rPr lang="it-IT" dirty="0" err="1">
                <a:solidFill>
                  <a:schemeClr val="tx1"/>
                </a:solidFill>
              </a:rPr>
              <a:t>petractat</a:t>
            </a:r>
            <a:r>
              <a:rPr lang="it-IT" dirty="0">
                <a:solidFill>
                  <a:schemeClr val="tx1"/>
                </a:solidFill>
              </a:rPr>
              <a:t> et </a:t>
            </a:r>
            <a:r>
              <a:rPr lang="it-IT" dirty="0" err="1">
                <a:solidFill>
                  <a:schemeClr val="tx1"/>
                </a:solidFill>
              </a:rPr>
              <a:t>salubriter</a:t>
            </a:r>
            <a:r>
              <a:rPr lang="it-IT" dirty="0">
                <a:solidFill>
                  <a:schemeClr val="tx1"/>
                </a:solidFill>
              </a:rPr>
              <a:t> opere </a:t>
            </a:r>
            <a:r>
              <a:rPr lang="it-IT" dirty="0" err="1">
                <a:solidFill>
                  <a:schemeClr val="tx1"/>
                </a:solidFill>
              </a:rPr>
              <a:t>conplit</a:t>
            </a:r>
            <a:r>
              <a:rPr lang="it-IT" dirty="0">
                <a:solidFill>
                  <a:schemeClr val="tx1"/>
                </a:solidFill>
              </a:rPr>
              <a:t>, </a:t>
            </a:r>
            <a:r>
              <a:rPr lang="it-IT" dirty="0" err="1">
                <a:solidFill>
                  <a:schemeClr val="tx1"/>
                </a:solidFill>
              </a:rPr>
              <a:t>quia</a:t>
            </a:r>
            <a:r>
              <a:rPr lang="it-IT" dirty="0">
                <a:solidFill>
                  <a:schemeClr val="tx1"/>
                </a:solidFill>
              </a:rPr>
              <a:t> </a:t>
            </a:r>
            <a:r>
              <a:rPr lang="it-IT" dirty="0" err="1">
                <a:solidFill>
                  <a:schemeClr val="tx1"/>
                </a:solidFill>
              </a:rPr>
              <a:t>cor</a:t>
            </a:r>
            <a:r>
              <a:rPr lang="it-IT" dirty="0">
                <a:solidFill>
                  <a:schemeClr val="tx1"/>
                </a:solidFill>
              </a:rPr>
              <a:t> </a:t>
            </a:r>
            <a:r>
              <a:rPr lang="it-IT" dirty="0" err="1">
                <a:solidFill>
                  <a:schemeClr val="tx1"/>
                </a:solidFill>
              </a:rPr>
              <a:t>regis</a:t>
            </a:r>
            <a:r>
              <a:rPr lang="it-IT" dirty="0">
                <a:solidFill>
                  <a:schemeClr val="tx1"/>
                </a:solidFill>
              </a:rPr>
              <a:t> in mano Dei est, </a:t>
            </a:r>
            <a:r>
              <a:rPr lang="it-IT" dirty="0" err="1">
                <a:solidFill>
                  <a:schemeClr val="tx1"/>
                </a:solidFill>
              </a:rPr>
              <a:t>atestante</a:t>
            </a:r>
            <a:r>
              <a:rPr lang="it-IT" dirty="0">
                <a:solidFill>
                  <a:schemeClr val="tx1"/>
                </a:solidFill>
              </a:rPr>
              <a:t> sapientissimo </a:t>
            </a:r>
            <a:r>
              <a:rPr lang="it-IT" dirty="0" err="1">
                <a:solidFill>
                  <a:schemeClr val="tx1"/>
                </a:solidFill>
              </a:rPr>
              <a:t>Salomonem</a:t>
            </a:r>
            <a:r>
              <a:rPr lang="it-IT" dirty="0">
                <a:solidFill>
                  <a:schemeClr val="tx1"/>
                </a:solidFill>
              </a:rPr>
              <a:t>, qui </a:t>
            </a:r>
            <a:r>
              <a:rPr lang="it-IT" dirty="0" err="1">
                <a:solidFill>
                  <a:schemeClr val="tx1"/>
                </a:solidFill>
              </a:rPr>
              <a:t>ait</a:t>
            </a:r>
            <a:r>
              <a:rPr lang="it-IT" dirty="0">
                <a:solidFill>
                  <a:schemeClr val="tx1"/>
                </a:solidFill>
              </a:rPr>
              <a:t>: </a:t>
            </a:r>
            <a:r>
              <a:rPr lang="it-IT" dirty="0" err="1">
                <a:solidFill>
                  <a:schemeClr val="tx1"/>
                </a:solidFill>
              </a:rPr>
              <a:t>Sicut</a:t>
            </a:r>
            <a:r>
              <a:rPr lang="it-IT" dirty="0">
                <a:solidFill>
                  <a:schemeClr val="tx1"/>
                </a:solidFill>
              </a:rPr>
              <a:t> </a:t>
            </a:r>
            <a:r>
              <a:rPr lang="it-IT" dirty="0" err="1">
                <a:solidFill>
                  <a:schemeClr val="tx1"/>
                </a:solidFill>
              </a:rPr>
              <a:t>aquae</a:t>
            </a:r>
            <a:r>
              <a:rPr lang="it-IT" dirty="0">
                <a:solidFill>
                  <a:schemeClr val="tx1"/>
                </a:solidFill>
              </a:rPr>
              <a:t>, ita </a:t>
            </a:r>
            <a:r>
              <a:rPr lang="it-IT" dirty="0" err="1">
                <a:solidFill>
                  <a:schemeClr val="tx1"/>
                </a:solidFill>
              </a:rPr>
              <a:t>cor</a:t>
            </a:r>
            <a:r>
              <a:rPr lang="it-IT" dirty="0">
                <a:solidFill>
                  <a:schemeClr val="tx1"/>
                </a:solidFill>
              </a:rPr>
              <a:t> </a:t>
            </a:r>
            <a:r>
              <a:rPr lang="it-IT" dirty="0" err="1">
                <a:solidFill>
                  <a:schemeClr val="tx1"/>
                </a:solidFill>
              </a:rPr>
              <a:t>regis</a:t>
            </a:r>
            <a:r>
              <a:rPr lang="it-IT" dirty="0">
                <a:solidFill>
                  <a:schemeClr val="tx1"/>
                </a:solidFill>
              </a:rPr>
              <a:t> in mano Dei; si </a:t>
            </a:r>
            <a:r>
              <a:rPr lang="it-IT" dirty="0" err="1">
                <a:solidFill>
                  <a:schemeClr val="tx1"/>
                </a:solidFill>
              </a:rPr>
              <a:t>tenuerit</a:t>
            </a:r>
            <a:r>
              <a:rPr lang="it-IT" dirty="0">
                <a:solidFill>
                  <a:schemeClr val="tx1"/>
                </a:solidFill>
              </a:rPr>
              <a:t> </a:t>
            </a:r>
            <a:r>
              <a:rPr lang="it-IT" dirty="0" err="1">
                <a:solidFill>
                  <a:schemeClr val="tx1"/>
                </a:solidFill>
              </a:rPr>
              <a:t>eas</a:t>
            </a:r>
            <a:r>
              <a:rPr lang="it-IT" dirty="0">
                <a:solidFill>
                  <a:schemeClr val="tx1"/>
                </a:solidFill>
              </a:rPr>
              <a:t>, omnia </a:t>
            </a:r>
            <a:r>
              <a:rPr lang="it-IT" dirty="0" err="1">
                <a:solidFill>
                  <a:schemeClr val="tx1"/>
                </a:solidFill>
              </a:rPr>
              <a:t>siccabantur</a:t>
            </a:r>
            <a:r>
              <a:rPr lang="it-IT" dirty="0">
                <a:solidFill>
                  <a:schemeClr val="tx1"/>
                </a:solidFill>
              </a:rPr>
              <a:t>, si </a:t>
            </a:r>
            <a:r>
              <a:rPr lang="it-IT" dirty="0" err="1">
                <a:solidFill>
                  <a:schemeClr val="tx1"/>
                </a:solidFill>
              </a:rPr>
              <a:t>autem</a:t>
            </a:r>
            <a:r>
              <a:rPr lang="it-IT" dirty="0">
                <a:solidFill>
                  <a:schemeClr val="tx1"/>
                </a:solidFill>
              </a:rPr>
              <a:t> </a:t>
            </a:r>
            <a:r>
              <a:rPr lang="it-IT" dirty="0" err="1">
                <a:solidFill>
                  <a:schemeClr val="tx1"/>
                </a:solidFill>
              </a:rPr>
              <a:t>clementer</a:t>
            </a:r>
            <a:r>
              <a:rPr lang="it-IT" dirty="0">
                <a:solidFill>
                  <a:schemeClr val="tx1"/>
                </a:solidFill>
              </a:rPr>
              <a:t> </a:t>
            </a:r>
            <a:r>
              <a:rPr lang="it-IT" dirty="0" err="1">
                <a:solidFill>
                  <a:schemeClr val="tx1"/>
                </a:solidFill>
              </a:rPr>
              <a:t>eas</a:t>
            </a:r>
            <a:r>
              <a:rPr lang="it-IT" dirty="0">
                <a:solidFill>
                  <a:schemeClr val="tx1"/>
                </a:solidFill>
              </a:rPr>
              <a:t> </a:t>
            </a:r>
            <a:r>
              <a:rPr lang="it-IT" dirty="0" err="1">
                <a:solidFill>
                  <a:schemeClr val="tx1"/>
                </a:solidFill>
              </a:rPr>
              <a:t>demiserit</a:t>
            </a:r>
            <a:r>
              <a:rPr lang="it-IT" dirty="0">
                <a:solidFill>
                  <a:schemeClr val="tx1"/>
                </a:solidFill>
              </a:rPr>
              <a:t>, </a:t>
            </a:r>
            <a:r>
              <a:rPr lang="it-IT" dirty="0" err="1">
                <a:solidFill>
                  <a:schemeClr val="tx1"/>
                </a:solidFill>
              </a:rPr>
              <a:t>universa</a:t>
            </a:r>
            <a:r>
              <a:rPr lang="it-IT" dirty="0">
                <a:solidFill>
                  <a:schemeClr val="tx1"/>
                </a:solidFill>
              </a:rPr>
              <a:t> </a:t>
            </a:r>
            <a:r>
              <a:rPr lang="it-IT" dirty="0" err="1">
                <a:solidFill>
                  <a:schemeClr val="tx1"/>
                </a:solidFill>
              </a:rPr>
              <a:t>inrigantur</a:t>
            </a:r>
            <a:r>
              <a:rPr lang="it-IT" dirty="0">
                <a:solidFill>
                  <a:schemeClr val="tx1"/>
                </a:solidFill>
              </a:rPr>
              <a:t> et </a:t>
            </a:r>
            <a:r>
              <a:rPr lang="it-IT" dirty="0" err="1">
                <a:solidFill>
                  <a:schemeClr val="tx1"/>
                </a:solidFill>
              </a:rPr>
              <a:t>replentur</a:t>
            </a:r>
            <a:r>
              <a:rPr lang="it-IT" dirty="0">
                <a:solidFill>
                  <a:schemeClr val="tx1"/>
                </a:solidFill>
              </a:rPr>
              <a:t> </a:t>
            </a:r>
            <a:r>
              <a:rPr lang="it-IT" dirty="0" err="1">
                <a:solidFill>
                  <a:schemeClr val="tx1"/>
                </a:solidFill>
              </a:rPr>
              <a:t>suavitatem</a:t>
            </a:r>
            <a:r>
              <a:rPr lang="it-IT" dirty="0">
                <a:solidFill>
                  <a:schemeClr val="tx1"/>
                </a:solidFill>
              </a:rPr>
              <a:t>. </a:t>
            </a:r>
            <a:r>
              <a:rPr lang="it-IT" dirty="0" err="1">
                <a:solidFill>
                  <a:schemeClr val="tx1"/>
                </a:solidFill>
              </a:rPr>
              <a:t>Quidem</a:t>
            </a:r>
            <a:r>
              <a:rPr lang="it-IT" dirty="0">
                <a:solidFill>
                  <a:schemeClr val="tx1"/>
                </a:solidFill>
              </a:rPr>
              <a:t> et </a:t>
            </a:r>
            <a:r>
              <a:rPr lang="it-IT" dirty="0" err="1">
                <a:solidFill>
                  <a:schemeClr val="tx1"/>
                </a:solidFill>
              </a:rPr>
              <a:t>apostolus</a:t>
            </a:r>
            <a:r>
              <a:rPr lang="it-IT" dirty="0">
                <a:solidFill>
                  <a:schemeClr val="tx1"/>
                </a:solidFill>
              </a:rPr>
              <a:t> domini </a:t>
            </a:r>
            <a:r>
              <a:rPr lang="it-IT" dirty="0" err="1">
                <a:solidFill>
                  <a:schemeClr val="tx1"/>
                </a:solidFill>
              </a:rPr>
              <a:t>Iacobus</a:t>
            </a:r>
            <a:r>
              <a:rPr lang="it-IT" dirty="0">
                <a:solidFill>
                  <a:schemeClr val="tx1"/>
                </a:solidFill>
              </a:rPr>
              <a:t> in epistola sua </a:t>
            </a:r>
            <a:r>
              <a:rPr lang="it-IT" dirty="0" err="1">
                <a:solidFill>
                  <a:schemeClr val="tx1"/>
                </a:solidFill>
              </a:rPr>
              <a:t>ededit</a:t>
            </a:r>
            <a:r>
              <a:rPr lang="it-IT" dirty="0">
                <a:solidFill>
                  <a:schemeClr val="tx1"/>
                </a:solidFill>
              </a:rPr>
              <a:t> </a:t>
            </a:r>
            <a:r>
              <a:rPr lang="it-IT" dirty="0" err="1">
                <a:solidFill>
                  <a:schemeClr val="tx1"/>
                </a:solidFill>
              </a:rPr>
              <a:t>dicens</a:t>
            </a:r>
            <a:r>
              <a:rPr lang="it-IT" dirty="0">
                <a:solidFill>
                  <a:schemeClr val="tx1"/>
                </a:solidFill>
              </a:rPr>
              <a:t>: </a:t>
            </a:r>
            <a:r>
              <a:rPr lang="it-IT" dirty="0" err="1">
                <a:solidFill>
                  <a:schemeClr val="tx1"/>
                </a:solidFill>
              </a:rPr>
              <a:t>Omnem</a:t>
            </a:r>
            <a:r>
              <a:rPr lang="it-IT" dirty="0">
                <a:solidFill>
                  <a:schemeClr val="tx1"/>
                </a:solidFill>
              </a:rPr>
              <a:t> </a:t>
            </a:r>
            <a:r>
              <a:rPr lang="it-IT" dirty="0" err="1">
                <a:solidFill>
                  <a:schemeClr val="tx1"/>
                </a:solidFill>
              </a:rPr>
              <a:t>donum</a:t>
            </a:r>
            <a:r>
              <a:rPr lang="it-IT" dirty="0">
                <a:solidFill>
                  <a:schemeClr val="tx1"/>
                </a:solidFill>
              </a:rPr>
              <a:t> optimum et </a:t>
            </a:r>
            <a:r>
              <a:rPr lang="it-IT" dirty="0" err="1">
                <a:solidFill>
                  <a:schemeClr val="tx1"/>
                </a:solidFill>
              </a:rPr>
              <a:t>omnem</a:t>
            </a:r>
            <a:r>
              <a:rPr lang="it-IT" dirty="0">
                <a:solidFill>
                  <a:schemeClr val="tx1"/>
                </a:solidFill>
              </a:rPr>
              <a:t> </a:t>
            </a:r>
            <a:r>
              <a:rPr lang="it-IT" dirty="0" err="1">
                <a:solidFill>
                  <a:schemeClr val="tx1"/>
                </a:solidFill>
              </a:rPr>
              <a:t>datum</a:t>
            </a:r>
            <a:r>
              <a:rPr lang="it-IT" dirty="0">
                <a:solidFill>
                  <a:schemeClr val="tx1"/>
                </a:solidFill>
              </a:rPr>
              <a:t> </a:t>
            </a:r>
            <a:r>
              <a:rPr lang="it-IT" dirty="0" err="1">
                <a:solidFill>
                  <a:schemeClr val="tx1"/>
                </a:solidFill>
              </a:rPr>
              <a:t>perfectum</a:t>
            </a:r>
            <a:r>
              <a:rPr lang="it-IT" dirty="0">
                <a:solidFill>
                  <a:schemeClr val="tx1"/>
                </a:solidFill>
              </a:rPr>
              <a:t> </a:t>
            </a:r>
            <a:r>
              <a:rPr lang="it-IT" dirty="0" err="1">
                <a:solidFill>
                  <a:schemeClr val="tx1"/>
                </a:solidFill>
              </a:rPr>
              <a:t>desursum</a:t>
            </a:r>
            <a:r>
              <a:rPr lang="it-IT" dirty="0">
                <a:solidFill>
                  <a:schemeClr val="tx1"/>
                </a:solidFill>
              </a:rPr>
              <a:t> est, </a:t>
            </a:r>
            <a:r>
              <a:rPr lang="it-IT" dirty="0" err="1">
                <a:solidFill>
                  <a:schemeClr val="tx1"/>
                </a:solidFill>
              </a:rPr>
              <a:t>discendens</a:t>
            </a:r>
            <a:r>
              <a:rPr lang="it-IT" dirty="0">
                <a:solidFill>
                  <a:schemeClr val="tx1"/>
                </a:solidFill>
              </a:rPr>
              <a:t> a </a:t>
            </a:r>
            <a:r>
              <a:rPr lang="it-IT" dirty="0" err="1">
                <a:solidFill>
                  <a:schemeClr val="tx1"/>
                </a:solidFill>
              </a:rPr>
              <a:t>patre</a:t>
            </a:r>
            <a:r>
              <a:rPr lang="it-IT" dirty="0">
                <a:solidFill>
                  <a:schemeClr val="tx1"/>
                </a:solidFill>
              </a:rPr>
              <a:t> </a:t>
            </a:r>
            <a:r>
              <a:rPr lang="it-IT" dirty="0" err="1">
                <a:solidFill>
                  <a:schemeClr val="tx1"/>
                </a:solidFill>
              </a:rPr>
              <a:t>luminum</a:t>
            </a:r>
            <a:r>
              <a:rPr lang="it-IT" dirty="0">
                <a:solidFill>
                  <a:schemeClr val="tx1"/>
                </a:solidFill>
              </a:rPr>
              <a:t>. […] </a:t>
            </a:r>
            <a:r>
              <a:rPr lang="it-IT" dirty="0" err="1">
                <a:solidFill>
                  <a:schemeClr val="tx1"/>
                </a:solidFill>
              </a:rPr>
              <a:t>Cuius</a:t>
            </a:r>
            <a:r>
              <a:rPr lang="it-IT" dirty="0">
                <a:solidFill>
                  <a:schemeClr val="tx1"/>
                </a:solidFill>
              </a:rPr>
              <a:t> nos </a:t>
            </a:r>
            <a:r>
              <a:rPr lang="it-IT" dirty="0" err="1">
                <a:solidFill>
                  <a:schemeClr val="tx1"/>
                </a:solidFill>
              </a:rPr>
              <a:t>normam</a:t>
            </a:r>
            <a:r>
              <a:rPr lang="it-IT" dirty="0">
                <a:solidFill>
                  <a:schemeClr val="tx1"/>
                </a:solidFill>
              </a:rPr>
              <a:t> </a:t>
            </a:r>
            <a:r>
              <a:rPr lang="it-IT" dirty="0" err="1">
                <a:solidFill>
                  <a:schemeClr val="tx1"/>
                </a:solidFill>
              </a:rPr>
              <a:t>sequentes</a:t>
            </a:r>
            <a:r>
              <a:rPr lang="it-IT" dirty="0">
                <a:solidFill>
                  <a:schemeClr val="tx1"/>
                </a:solidFill>
              </a:rPr>
              <a:t>, </a:t>
            </a:r>
            <a:r>
              <a:rPr lang="it-IT" dirty="0" err="1">
                <a:solidFill>
                  <a:schemeClr val="tx1"/>
                </a:solidFill>
              </a:rPr>
              <a:t>divinitus</a:t>
            </a:r>
            <a:r>
              <a:rPr lang="it-IT" dirty="0">
                <a:solidFill>
                  <a:schemeClr val="tx1"/>
                </a:solidFill>
              </a:rPr>
              <a:t> ut </a:t>
            </a:r>
            <a:r>
              <a:rPr lang="it-IT" dirty="0" err="1">
                <a:solidFill>
                  <a:schemeClr val="tx1"/>
                </a:solidFill>
              </a:rPr>
              <a:t>credimus</a:t>
            </a:r>
            <a:r>
              <a:rPr lang="it-IT" dirty="0">
                <a:solidFill>
                  <a:schemeClr val="tx1"/>
                </a:solidFill>
              </a:rPr>
              <a:t> inspirati, simili modo ea </a:t>
            </a:r>
            <a:r>
              <a:rPr lang="it-IT" dirty="0" err="1">
                <a:solidFill>
                  <a:schemeClr val="tx1"/>
                </a:solidFill>
              </a:rPr>
              <a:t>que</a:t>
            </a:r>
            <a:r>
              <a:rPr lang="it-IT" dirty="0">
                <a:solidFill>
                  <a:schemeClr val="tx1"/>
                </a:solidFill>
              </a:rPr>
              <a:t> </a:t>
            </a:r>
            <a:r>
              <a:rPr lang="it-IT" dirty="0" err="1">
                <a:solidFill>
                  <a:schemeClr val="tx1"/>
                </a:solidFill>
              </a:rPr>
              <a:t>iuxta</a:t>
            </a:r>
            <a:r>
              <a:rPr lang="it-IT" dirty="0">
                <a:solidFill>
                  <a:schemeClr val="tx1"/>
                </a:solidFill>
              </a:rPr>
              <a:t> Dei </a:t>
            </a:r>
            <a:r>
              <a:rPr lang="it-IT" dirty="0" err="1">
                <a:solidFill>
                  <a:schemeClr val="tx1"/>
                </a:solidFill>
              </a:rPr>
              <a:t>legem</a:t>
            </a:r>
            <a:r>
              <a:rPr lang="it-IT" dirty="0">
                <a:solidFill>
                  <a:schemeClr val="tx1"/>
                </a:solidFill>
              </a:rPr>
              <a:t> </a:t>
            </a:r>
            <a:r>
              <a:rPr lang="it-IT" dirty="0" err="1">
                <a:solidFill>
                  <a:schemeClr val="tx1"/>
                </a:solidFill>
              </a:rPr>
              <a:t>nobis</a:t>
            </a:r>
            <a:r>
              <a:rPr lang="it-IT" dirty="0">
                <a:solidFill>
                  <a:schemeClr val="tx1"/>
                </a:solidFill>
              </a:rPr>
              <a:t> congrua </a:t>
            </a:r>
            <a:r>
              <a:rPr lang="it-IT" dirty="0" err="1">
                <a:solidFill>
                  <a:schemeClr val="tx1"/>
                </a:solidFill>
              </a:rPr>
              <a:t>paruerunt</a:t>
            </a:r>
            <a:r>
              <a:rPr lang="it-IT" dirty="0">
                <a:solidFill>
                  <a:schemeClr val="tx1"/>
                </a:solidFill>
              </a:rPr>
              <a:t>, </a:t>
            </a:r>
            <a:r>
              <a:rPr lang="it-IT" dirty="0" err="1">
                <a:solidFill>
                  <a:schemeClr val="tx1"/>
                </a:solidFill>
              </a:rPr>
              <a:t>subtrahere</a:t>
            </a:r>
            <a:r>
              <a:rPr lang="it-IT" dirty="0">
                <a:solidFill>
                  <a:schemeClr val="tx1"/>
                </a:solidFill>
              </a:rPr>
              <a:t> et </a:t>
            </a:r>
            <a:r>
              <a:rPr lang="it-IT" dirty="0" err="1">
                <a:solidFill>
                  <a:schemeClr val="tx1"/>
                </a:solidFill>
              </a:rPr>
              <a:t>addere</a:t>
            </a:r>
            <a:r>
              <a:rPr lang="it-IT" dirty="0">
                <a:solidFill>
                  <a:schemeClr val="tx1"/>
                </a:solidFill>
              </a:rPr>
              <a:t> </a:t>
            </a:r>
            <a:r>
              <a:rPr lang="it-IT" dirty="0" err="1">
                <a:solidFill>
                  <a:schemeClr val="tx1"/>
                </a:solidFill>
              </a:rPr>
              <a:t>previdemus</a:t>
            </a:r>
            <a:r>
              <a:rPr lang="it-IT" dirty="0">
                <a:solidFill>
                  <a:schemeClr val="tx1"/>
                </a:solidFill>
              </a:rPr>
              <a:t>, </a:t>
            </a:r>
            <a:r>
              <a:rPr lang="it-IT" dirty="0" err="1">
                <a:solidFill>
                  <a:schemeClr val="tx1"/>
                </a:solidFill>
              </a:rPr>
              <a:t>sicut</a:t>
            </a:r>
            <a:r>
              <a:rPr lang="it-IT" dirty="0">
                <a:solidFill>
                  <a:schemeClr val="tx1"/>
                </a:solidFill>
              </a:rPr>
              <a:t> et in </a:t>
            </a:r>
            <a:r>
              <a:rPr lang="it-IT" dirty="0" err="1">
                <a:solidFill>
                  <a:schemeClr val="tx1"/>
                </a:solidFill>
              </a:rPr>
              <a:t>presentem</a:t>
            </a:r>
            <a:r>
              <a:rPr lang="it-IT" dirty="0">
                <a:solidFill>
                  <a:schemeClr val="tx1"/>
                </a:solidFill>
              </a:rPr>
              <a:t> </a:t>
            </a:r>
            <a:r>
              <a:rPr lang="it-IT" dirty="0" err="1">
                <a:solidFill>
                  <a:schemeClr val="tx1"/>
                </a:solidFill>
              </a:rPr>
              <a:t>paginam</a:t>
            </a:r>
            <a:r>
              <a:rPr lang="it-IT" dirty="0">
                <a:solidFill>
                  <a:schemeClr val="tx1"/>
                </a:solidFill>
              </a:rPr>
              <a:t> scrivere </a:t>
            </a:r>
            <a:r>
              <a:rPr lang="it-IT" dirty="0" err="1">
                <a:solidFill>
                  <a:schemeClr val="tx1"/>
                </a:solidFill>
              </a:rPr>
              <a:t>iussimus</a:t>
            </a:r>
            <a:r>
              <a:rPr lang="it-IT" dirty="0">
                <a:solidFill>
                  <a:schemeClr val="tx1"/>
                </a:solidFill>
              </a:rPr>
              <a:t>. </a:t>
            </a:r>
            <a:r>
              <a:rPr lang="it-IT" dirty="0" err="1">
                <a:solidFill>
                  <a:schemeClr val="tx1"/>
                </a:solidFill>
              </a:rPr>
              <a:t>Ob</a:t>
            </a:r>
            <a:r>
              <a:rPr lang="it-IT" dirty="0">
                <a:solidFill>
                  <a:schemeClr val="tx1"/>
                </a:solidFill>
              </a:rPr>
              <a:t> hoc ego in Dei nomine </a:t>
            </a:r>
            <a:r>
              <a:rPr lang="it-IT" dirty="0" err="1">
                <a:solidFill>
                  <a:schemeClr val="tx1"/>
                </a:solidFill>
              </a:rPr>
              <a:t>Liutprand</a:t>
            </a:r>
            <a:r>
              <a:rPr lang="it-IT" dirty="0">
                <a:solidFill>
                  <a:schemeClr val="tx1"/>
                </a:solidFill>
              </a:rPr>
              <a:t> </a:t>
            </a:r>
            <a:r>
              <a:rPr lang="it-IT" dirty="0" err="1">
                <a:solidFill>
                  <a:schemeClr val="tx1"/>
                </a:solidFill>
              </a:rPr>
              <a:t>excellentissimus</a:t>
            </a:r>
            <a:r>
              <a:rPr lang="it-IT" dirty="0">
                <a:solidFill>
                  <a:schemeClr val="tx1"/>
                </a:solidFill>
              </a:rPr>
              <a:t> </a:t>
            </a:r>
            <a:r>
              <a:rPr lang="it-IT" dirty="0" err="1">
                <a:solidFill>
                  <a:schemeClr val="tx1"/>
                </a:solidFill>
              </a:rPr>
              <a:t>christianus</a:t>
            </a:r>
            <a:r>
              <a:rPr lang="it-IT" dirty="0">
                <a:solidFill>
                  <a:schemeClr val="tx1"/>
                </a:solidFill>
              </a:rPr>
              <a:t> </a:t>
            </a:r>
            <a:r>
              <a:rPr lang="it-IT" dirty="0" err="1">
                <a:solidFill>
                  <a:schemeClr val="tx1"/>
                </a:solidFill>
              </a:rPr>
              <a:t>Langobardorum</a:t>
            </a:r>
            <a:r>
              <a:rPr lang="it-IT" dirty="0">
                <a:solidFill>
                  <a:schemeClr val="tx1"/>
                </a:solidFill>
              </a:rPr>
              <a:t> </a:t>
            </a:r>
            <a:r>
              <a:rPr lang="it-IT" dirty="0" err="1">
                <a:solidFill>
                  <a:schemeClr val="tx1"/>
                </a:solidFill>
              </a:rPr>
              <a:t>rex</a:t>
            </a:r>
            <a:r>
              <a:rPr lang="it-IT" dirty="0">
                <a:solidFill>
                  <a:schemeClr val="tx1"/>
                </a:solidFill>
              </a:rPr>
              <a:t>, anno Deo </a:t>
            </a:r>
            <a:r>
              <a:rPr lang="it-IT" dirty="0" err="1">
                <a:solidFill>
                  <a:schemeClr val="tx1"/>
                </a:solidFill>
              </a:rPr>
              <a:t>protegente</a:t>
            </a:r>
            <a:r>
              <a:rPr lang="it-IT" dirty="0">
                <a:solidFill>
                  <a:schemeClr val="tx1"/>
                </a:solidFill>
              </a:rPr>
              <a:t> regni mei primo, </a:t>
            </a:r>
            <a:r>
              <a:rPr lang="it-IT" dirty="0" err="1">
                <a:solidFill>
                  <a:schemeClr val="tx1"/>
                </a:solidFill>
              </a:rPr>
              <a:t>pridiae</a:t>
            </a:r>
            <a:r>
              <a:rPr lang="it-IT" dirty="0">
                <a:solidFill>
                  <a:schemeClr val="tx1"/>
                </a:solidFill>
              </a:rPr>
              <a:t> </a:t>
            </a:r>
            <a:r>
              <a:rPr lang="it-IT" dirty="0" err="1">
                <a:solidFill>
                  <a:schemeClr val="tx1"/>
                </a:solidFill>
              </a:rPr>
              <a:t>kalendarum</a:t>
            </a:r>
            <a:r>
              <a:rPr lang="it-IT" dirty="0">
                <a:solidFill>
                  <a:schemeClr val="tx1"/>
                </a:solidFill>
              </a:rPr>
              <a:t> </a:t>
            </a:r>
            <a:r>
              <a:rPr lang="it-IT" dirty="0" err="1">
                <a:solidFill>
                  <a:schemeClr val="tx1"/>
                </a:solidFill>
              </a:rPr>
              <a:t>Martiarum</a:t>
            </a:r>
            <a:r>
              <a:rPr lang="it-IT" dirty="0">
                <a:solidFill>
                  <a:schemeClr val="tx1"/>
                </a:solidFill>
              </a:rPr>
              <a:t>, </a:t>
            </a:r>
            <a:r>
              <a:rPr lang="it-IT" dirty="0" err="1">
                <a:solidFill>
                  <a:schemeClr val="tx1"/>
                </a:solidFill>
              </a:rPr>
              <a:t>indictione</a:t>
            </a:r>
            <a:r>
              <a:rPr lang="it-IT" dirty="0">
                <a:solidFill>
                  <a:schemeClr val="tx1"/>
                </a:solidFill>
              </a:rPr>
              <a:t> undecima, una </a:t>
            </a:r>
            <a:r>
              <a:rPr lang="it-IT" dirty="0" err="1">
                <a:solidFill>
                  <a:schemeClr val="tx1"/>
                </a:solidFill>
              </a:rPr>
              <a:t>cum</a:t>
            </a:r>
            <a:r>
              <a:rPr lang="it-IT" dirty="0">
                <a:solidFill>
                  <a:schemeClr val="tx1"/>
                </a:solidFill>
              </a:rPr>
              <a:t> omnibus </a:t>
            </a:r>
            <a:r>
              <a:rPr lang="it-IT" dirty="0" err="1">
                <a:solidFill>
                  <a:schemeClr val="tx1"/>
                </a:solidFill>
              </a:rPr>
              <a:t>iudicibus</a:t>
            </a:r>
            <a:r>
              <a:rPr lang="it-IT" dirty="0">
                <a:solidFill>
                  <a:schemeClr val="tx1"/>
                </a:solidFill>
              </a:rPr>
              <a:t> </a:t>
            </a:r>
            <a:r>
              <a:rPr lang="it-IT" dirty="0" err="1">
                <a:solidFill>
                  <a:schemeClr val="tx1"/>
                </a:solidFill>
              </a:rPr>
              <a:t>tam</a:t>
            </a:r>
            <a:r>
              <a:rPr lang="it-IT" dirty="0">
                <a:solidFill>
                  <a:schemeClr val="tx1"/>
                </a:solidFill>
              </a:rPr>
              <a:t> de </a:t>
            </a:r>
            <a:r>
              <a:rPr lang="it-IT" dirty="0" err="1">
                <a:solidFill>
                  <a:schemeClr val="tx1"/>
                </a:solidFill>
              </a:rPr>
              <a:t>Austriae</a:t>
            </a:r>
            <a:r>
              <a:rPr lang="it-IT" dirty="0">
                <a:solidFill>
                  <a:schemeClr val="tx1"/>
                </a:solidFill>
              </a:rPr>
              <a:t> et </a:t>
            </a:r>
            <a:r>
              <a:rPr lang="it-IT" dirty="0" err="1">
                <a:solidFill>
                  <a:schemeClr val="tx1"/>
                </a:solidFill>
              </a:rPr>
              <a:t>Neustriae</a:t>
            </a:r>
            <a:r>
              <a:rPr lang="it-IT" dirty="0">
                <a:solidFill>
                  <a:schemeClr val="tx1"/>
                </a:solidFill>
              </a:rPr>
              <a:t> </a:t>
            </a:r>
            <a:r>
              <a:rPr lang="it-IT" dirty="0" err="1">
                <a:solidFill>
                  <a:schemeClr val="tx1"/>
                </a:solidFill>
              </a:rPr>
              <a:t>partibus</a:t>
            </a:r>
            <a:r>
              <a:rPr lang="it-IT" dirty="0">
                <a:solidFill>
                  <a:schemeClr val="tx1"/>
                </a:solidFill>
              </a:rPr>
              <a:t>, </a:t>
            </a:r>
            <a:r>
              <a:rPr lang="it-IT" dirty="0" err="1">
                <a:solidFill>
                  <a:schemeClr val="tx1"/>
                </a:solidFill>
              </a:rPr>
              <a:t>necnon</a:t>
            </a:r>
            <a:r>
              <a:rPr lang="it-IT" dirty="0">
                <a:solidFill>
                  <a:schemeClr val="tx1"/>
                </a:solidFill>
              </a:rPr>
              <a:t> et de </a:t>
            </a:r>
            <a:r>
              <a:rPr lang="it-IT" dirty="0" err="1">
                <a:solidFill>
                  <a:schemeClr val="tx1"/>
                </a:solidFill>
              </a:rPr>
              <a:t>Tusciae</a:t>
            </a:r>
            <a:r>
              <a:rPr lang="it-IT" dirty="0">
                <a:solidFill>
                  <a:schemeClr val="tx1"/>
                </a:solidFill>
              </a:rPr>
              <a:t> </a:t>
            </a:r>
            <a:r>
              <a:rPr lang="it-IT" dirty="0" err="1">
                <a:solidFill>
                  <a:schemeClr val="tx1"/>
                </a:solidFill>
              </a:rPr>
              <a:t>finibus</a:t>
            </a:r>
            <a:r>
              <a:rPr lang="it-IT" dirty="0">
                <a:solidFill>
                  <a:schemeClr val="tx1"/>
                </a:solidFill>
              </a:rPr>
              <a:t>, </a:t>
            </a:r>
            <a:r>
              <a:rPr lang="it-IT" dirty="0" err="1">
                <a:solidFill>
                  <a:schemeClr val="tx1"/>
                </a:solidFill>
              </a:rPr>
              <a:t>vel</a:t>
            </a:r>
            <a:r>
              <a:rPr lang="it-IT" dirty="0">
                <a:solidFill>
                  <a:schemeClr val="tx1"/>
                </a:solidFill>
              </a:rPr>
              <a:t> </a:t>
            </a:r>
            <a:r>
              <a:rPr lang="it-IT" dirty="0" err="1">
                <a:solidFill>
                  <a:schemeClr val="tx1"/>
                </a:solidFill>
              </a:rPr>
              <a:t>cum</a:t>
            </a:r>
            <a:r>
              <a:rPr lang="it-IT" dirty="0">
                <a:solidFill>
                  <a:schemeClr val="tx1"/>
                </a:solidFill>
              </a:rPr>
              <a:t> </a:t>
            </a:r>
            <a:r>
              <a:rPr lang="it-IT" dirty="0" err="1">
                <a:solidFill>
                  <a:schemeClr val="tx1"/>
                </a:solidFill>
              </a:rPr>
              <a:t>reliquis</a:t>
            </a:r>
            <a:r>
              <a:rPr lang="it-IT" dirty="0">
                <a:solidFill>
                  <a:schemeClr val="tx1"/>
                </a:solidFill>
              </a:rPr>
              <a:t> </a:t>
            </a:r>
            <a:r>
              <a:rPr lang="it-IT" dirty="0" err="1">
                <a:solidFill>
                  <a:schemeClr val="tx1"/>
                </a:solidFill>
              </a:rPr>
              <a:t>fedelibus</a:t>
            </a:r>
            <a:r>
              <a:rPr lang="it-IT" dirty="0">
                <a:solidFill>
                  <a:schemeClr val="tx1"/>
                </a:solidFill>
              </a:rPr>
              <a:t> </a:t>
            </a:r>
            <a:r>
              <a:rPr lang="it-IT" dirty="0" err="1">
                <a:solidFill>
                  <a:schemeClr val="tx1"/>
                </a:solidFill>
              </a:rPr>
              <a:t>meis</a:t>
            </a:r>
            <a:r>
              <a:rPr lang="it-IT" dirty="0">
                <a:solidFill>
                  <a:schemeClr val="tx1"/>
                </a:solidFill>
              </a:rPr>
              <a:t> </a:t>
            </a:r>
            <a:r>
              <a:rPr lang="it-IT" dirty="0" err="1">
                <a:solidFill>
                  <a:schemeClr val="tx1"/>
                </a:solidFill>
              </a:rPr>
              <a:t>Langobardis</a:t>
            </a:r>
            <a:r>
              <a:rPr lang="it-IT" dirty="0">
                <a:solidFill>
                  <a:schemeClr val="tx1"/>
                </a:solidFill>
              </a:rPr>
              <a:t> et </a:t>
            </a:r>
            <a:r>
              <a:rPr lang="it-IT" dirty="0" err="1">
                <a:solidFill>
                  <a:schemeClr val="tx1"/>
                </a:solidFill>
              </a:rPr>
              <a:t>cuncto</a:t>
            </a:r>
            <a:r>
              <a:rPr lang="it-IT" dirty="0">
                <a:solidFill>
                  <a:schemeClr val="tx1"/>
                </a:solidFill>
              </a:rPr>
              <a:t> </a:t>
            </a:r>
            <a:r>
              <a:rPr lang="it-IT" dirty="0" err="1">
                <a:solidFill>
                  <a:schemeClr val="tx1"/>
                </a:solidFill>
              </a:rPr>
              <a:t>populo</a:t>
            </a:r>
            <a:r>
              <a:rPr lang="it-IT" dirty="0">
                <a:solidFill>
                  <a:schemeClr val="tx1"/>
                </a:solidFill>
              </a:rPr>
              <a:t> </a:t>
            </a:r>
            <a:r>
              <a:rPr lang="it-IT" dirty="0" err="1">
                <a:solidFill>
                  <a:schemeClr val="tx1"/>
                </a:solidFill>
              </a:rPr>
              <a:t>adsistente</a:t>
            </a:r>
            <a:r>
              <a:rPr lang="it-IT" dirty="0">
                <a:solidFill>
                  <a:schemeClr val="tx1"/>
                </a:solidFill>
              </a:rPr>
              <a:t>, </a:t>
            </a:r>
            <a:r>
              <a:rPr lang="it-IT" dirty="0" err="1">
                <a:solidFill>
                  <a:schemeClr val="tx1"/>
                </a:solidFill>
              </a:rPr>
              <a:t>haec</a:t>
            </a:r>
            <a:r>
              <a:rPr lang="it-IT" dirty="0">
                <a:solidFill>
                  <a:schemeClr val="tx1"/>
                </a:solidFill>
              </a:rPr>
              <a:t> </a:t>
            </a:r>
            <a:r>
              <a:rPr lang="it-IT" dirty="0" err="1">
                <a:solidFill>
                  <a:schemeClr val="tx1"/>
                </a:solidFill>
              </a:rPr>
              <a:t>nobis</a:t>
            </a:r>
            <a:r>
              <a:rPr lang="it-IT" dirty="0">
                <a:solidFill>
                  <a:schemeClr val="tx1"/>
                </a:solidFill>
              </a:rPr>
              <a:t> </a:t>
            </a:r>
            <a:r>
              <a:rPr lang="it-IT" dirty="0" err="1">
                <a:solidFill>
                  <a:schemeClr val="tx1"/>
                </a:solidFill>
              </a:rPr>
              <a:t>commune</a:t>
            </a:r>
            <a:r>
              <a:rPr lang="it-IT" dirty="0">
                <a:solidFill>
                  <a:schemeClr val="tx1"/>
                </a:solidFill>
              </a:rPr>
              <a:t> </a:t>
            </a:r>
            <a:r>
              <a:rPr lang="it-IT" dirty="0" err="1">
                <a:solidFill>
                  <a:schemeClr val="tx1"/>
                </a:solidFill>
              </a:rPr>
              <a:t>consilio</a:t>
            </a:r>
            <a:r>
              <a:rPr lang="it-IT" dirty="0">
                <a:solidFill>
                  <a:schemeClr val="tx1"/>
                </a:solidFill>
              </a:rPr>
              <a:t>, </a:t>
            </a:r>
            <a:r>
              <a:rPr lang="it-IT" dirty="0" err="1">
                <a:solidFill>
                  <a:schemeClr val="tx1"/>
                </a:solidFill>
              </a:rPr>
              <a:t>iuxta</a:t>
            </a:r>
            <a:r>
              <a:rPr lang="it-IT" dirty="0">
                <a:solidFill>
                  <a:schemeClr val="tx1"/>
                </a:solidFill>
              </a:rPr>
              <a:t> </a:t>
            </a:r>
            <a:r>
              <a:rPr lang="it-IT" dirty="0" err="1">
                <a:solidFill>
                  <a:schemeClr val="tx1"/>
                </a:solidFill>
              </a:rPr>
              <a:t>ob</a:t>
            </a:r>
            <a:r>
              <a:rPr lang="it-IT" dirty="0">
                <a:solidFill>
                  <a:schemeClr val="tx1"/>
                </a:solidFill>
              </a:rPr>
              <a:t> Dei timore </a:t>
            </a:r>
            <a:r>
              <a:rPr lang="it-IT" dirty="0" err="1">
                <a:solidFill>
                  <a:schemeClr val="tx1"/>
                </a:solidFill>
              </a:rPr>
              <a:t>atque</a:t>
            </a:r>
            <a:r>
              <a:rPr lang="it-IT" dirty="0">
                <a:solidFill>
                  <a:schemeClr val="tx1"/>
                </a:solidFill>
              </a:rPr>
              <a:t> </a:t>
            </a:r>
            <a:r>
              <a:rPr lang="it-IT" dirty="0" err="1">
                <a:solidFill>
                  <a:schemeClr val="tx1"/>
                </a:solidFill>
              </a:rPr>
              <a:t>ac</a:t>
            </a:r>
            <a:r>
              <a:rPr lang="it-IT" dirty="0">
                <a:solidFill>
                  <a:schemeClr val="tx1"/>
                </a:solidFill>
              </a:rPr>
              <a:t> sancta </a:t>
            </a:r>
            <a:r>
              <a:rPr lang="it-IT" dirty="0" err="1">
                <a:solidFill>
                  <a:schemeClr val="tx1"/>
                </a:solidFill>
              </a:rPr>
              <a:t>conparuerunt</a:t>
            </a:r>
            <a:r>
              <a:rPr lang="it-IT" dirty="0">
                <a:solidFill>
                  <a:schemeClr val="tx1"/>
                </a:solidFill>
              </a:rPr>
              <a:t> et </a:t>
            </a:r>
            <a:r>
              <a:rPr lang="it-IT" dirty="0" err="1">
                <a:solidFill>
                  <a:schemeClr val="tx1"/>
                </a:solidFill>
              </a:rPr>
              <a:t>placuerunt</a:t>
            </a:r>
            <a:r>
              <a:rPr lang="it-IT" dirty="0">
                <a:solidFill>
                  <a:schemeClr val="tx1"/>
                </a:solidFill>
              </a:rPr>
              <a:t>.</a:t>
            </a:r>
          </a:p>
        </p:txBody>
      </p:sp>
    </p:spTree>
    <p:extLst>
      <p:ext uri="{BB962C8B-B14F-4D97-AF65-F5344CB8AC3E}">
        <p14:creationId xmlns:p14="http://schemas.microsoft.com/office/powerpoint/2010/main" val="34762060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01665" y="538619"/>
            <a:ext cx="9770301" cy="5078313"/>
          </a:xfrm>
          <a:prstGeom prst="rect">
            <a:avLst/>
          </a:prstGeom>
        </p:spPr>
        <p:txBody>
          <a:bodyPr wrap="square">
            <a:spAutoFit/>
          </a:bodyPr>
          <a:lstStyle/>
          <a:p>
            <a:pPr algn="just"/>
            <a:r>
              <a:rPr lang="it-IT" dirty="0"/>
              <a:t>Le leggi, che un principe cristiano e cattolico ha deciso di stabilire e valutare con saggezza non le ha concepite nell’animo, ponderate nella mente e rese proficuamente compiute con le opere per la propria previdenza, ma per volontà e ispirazione di Dio, </a:t>
            </a:r>
            <a:r>
              <a:rPr lang="it-IT" dirty="0" smtClean="0"/>
              <a:t>perché </a:t>
            </a:r>
            <a:r>
              <a:rPr lang="it-IT" dirty="0"/>
              <a:t>il cuore del re è nelle mani di Dio, come attesta il saggissimo </a:t>
            </a:r>
            <a:r>
              <a:rPr lang="it-IT" dirty="0" err="1"/>
              <a:t>Salamone</a:t>
            </a:r>
            <a:r>
              <a:rPr lang="it-IT" dirty="0"/>
              <a:t> che dice: “Come lo scorrere dell’acqua, così il cuore del re è nelle mani di Dio: se le trattiene tutte le cose si seccano, ma se per la sua clemenza le lascia andare, tutte le cose sono irrigate e si colmano di dolcezza”. Certamente anche Giacomo, apostolo del Signore, lo ha dichiarato nella sua lettera, dicendo: “ogni ottimo regalo e ogni dono perfetto vengono dall’alto, discendendo dal Padre della luce”. […] </a:t>
            </a:r>
            <a:endParaRPr lang="it-IT" dirty="0" smtClean="0"/>
          </a:p>
          <a:p>
            <a:pPr algn="just"/>
            <a:r>
              <a:rPr lang="it-IT" dirty="0" smtClean="0"/>
              <a:t>Noi</a:t>
            </a:r>
            <a:r>
              <a:rPr lang="it-IT" dirty="0"/>
              <a:t>, seguendo la norma di [Rotari], ispirati, come crediamo, dalla volontà divina, abbiamo analogamente provveduto a togliere ed aggiungere quelle cose che ci sono parse conformi alla legge di Dio, come abbiamo ordinato di scrivere in questa pagina. Per questo io, Liutprando, in nome di Dio, eccellentissimo cristiano re dei Longobardi, nel primo anno del mio regno con la protezione di Dio, nel giorno precedente le calende di marzo, nell’undicesima indizione, assieme a tutti i giudici, sia delle parti dell’Austria e della Neustria sia anche dei territori della Tuscia, e con tutti gli altri Longobardi miei fedeli, alla presenza di tutto il mio popolo, queste cose con consiglio comune ci sono parse e piaciute sante e conformi al timore ed all’amore di Dio.</a:t>
            </a:r>
          </a:p>
        </p:txBody>
      </p:sp>
    </p:spTree>
    <p:extLst>
      <p:ext uri="{BB962C8B-B14F-4D97-AF65-F5344CB8AC3E}">
        <p14:creationId xmlns:p14="http://schemas.microsoft.com/office/powerpoint/2010/main" val="8461146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07067" y="475990"/>
            <a:ext cx="7766936" cy="701457"/>
          </a:xfrm>
        </p:spPr>
        <p:txBody>
          <a:bodyPr/>
          <a:lstStyle/>
          <a:p>
            <a:pPr algn="just"/>
            <a:r>
              <a:rPr lang="it-IT" sz="2800" dirty="0"/>
              <a:t>Leggi longobarde, Astolfo, cc. 2-3 (750).</a:t>
            </a:r>
          </a:p>
        </p:txBody>
      </p:sp>
      <p:sp>
        <p:nvSpPr>
          <p:cNvPr id="3" name="Sottotitolo 2"/>
          <p:cNvSpPr>
            <a:spLocks noGrp="1"/>
          </p:cNvSpPr>
          <p:nvPr>
            <p:ph type="subTitle" idx="1"/>
          </p:nvPr>
        </p:nvSpPr>
        <p:spPr>
          <a:xfrm>
            <a:off x="1507067" y="1578279"/>
            <a:ext cx="7766936" cy="3569453"/>
          </a:xfrm>
        </p:spPr>
        <p:txBody>
          <a:bodyPr>
            <a:normAutofit fontScale="92500" lnSpcReduction="20000"/>
          </a:bodyPr>
          <a:lstStyle/>
          <a:p>
            <a:pPr algn="just"/>
            <a:r>
              <a:rPr lang="it-IT" dirty="0">
                <a:solidFill>
                  <a:schemeClr val="tx1"/>
                </a:solidFill>
              </a:rPr>
              <a:t>2. De </a:t>
            </a:r>
            <a:r>
              <a:rPr lang="it-IT" dirty="0" err="1">
                <a:solidFill>
                  <a:schemeClr val="tx1"/>
                </a:solidFill>
              </a:rPr>
              <a:t>illos</a:t>
            </a:r>
            <a:r>
              <a:rPr lang="it-IT" dirty="0">
                <a:solidFill>
                  <a:schemeClr val="tx1"/>
                </a:solidFill>
              </a:rPr>
              <a:t> </a:t>
            </a:r>
            <a:r>
              <a:rPr lang="it-IT" dirty="0" err="1">
                <a:solidFill>
                  <a:schemeClr val="tx1"/>
                </a:solidFill>
              </a:rPr>
              <a:t>homines</a:t>
            </a:r>
            <a:r>
              <a:rPr lang="it-IT" dirty="0">
                <a:solidFill>
                  <a:schemeClr val="tx1"/>
                </a:solidFill>
              </a:rPr>
              <a:t>, qui </a:t>
            </a:r>
            <a:r>
              <a:rPr lang="it-IT" dirty="0" err="1">
                <a:solidFill>
                  <a:schemeClr val="tx1"/>
                </a:solidFill>
              </a:rPr>
              <a:t>possunt</a:t>
            </a:r>
            <a:r>
              <a:rPr lang="it-IT" dirty="0">
                <a:solidFill>
                  <a:schemeClr val="tx1"/>
                </a:solidFill>
              </a:rPr>
              <a:t> </a:t>
            </a:r>
            <a:r>
              <a:rPr lang="it-IT" dirty="0" err="1">
                <a:solidFill>
                  <a:schemeClr val="tx1"/>
                </a:solidFill>
              </a:rPr>
              <a:t>loricam</a:t>
            </a:r>
            <a:r>
              <a:rPr lang="it-IT" dirty="0">
                <a:solidFill>
                  <a:schemeClr val="tx1"/>
                </a:solidFill>
              </a:rPr>
              <a:t> </a:t>
            </a:r>
            <a:r>
              <a:rPr lang="it-IT" dirty="0" err="1">
                <a:solidFill>
                  <a:schemeClr val="tx1"/>
                </a:solidFill>
              </a:rPr>
              <a:t>habere</a:t>
            </a:r>
            <a:r>
              <a:rPr lang="it-IT" dirty="0">
                <a:solidFill>
                  <a:schemeClr val="tx1"/>
                </a:solidFill>
              </a:rPr>
              <a:t> et minime </a:t>
            </a:r>
            <a:r>
              <a:rPr lang="it-IT" dirty="0" err="1">
                <a:solidFill>
                  <a:schemeClr val="tx1"/>
                </a:solidFill>
              </a:rPr>
              <a:t>habent</a:t>
            </a:r>
            <a:r>
              <a:rPr lang="it-IT" dirty="0">
                <a:solidFill>
                  <a:schemeClr val="tx1"/>
                </a:solidFill>
              </a:rPr>
              <a:t>, </a:t>
            </a:r>
            <a:r>
              <a:rPr lang="it-IT" dirty="0" err="1">
                <a:solidFill>
                  <a:schemeClr val="tx1"/>
                </a:solidFill>
              </a:rPr>
              <a:t>vel</a:t>
            </a:r>
            <a:r>
              <a:rPr lang="it-IT" dirty="0">
                <a:solidFill>
                  <a:schemeClr val="tx1"/>
                </a:solidFill>
              </a:rPr>
              <a:t> </a:t>
            </a:r>
            <a:r>
              <a:rPr lang="it-IT" dirty="0" err="1">
                <a:solidFill>
                  <a:schemeClr val="tx1"/>
                </a:solidFill>
              </a:rPr>
              <a:t>minores</a:t>
            </a:r>
            <a:r>
              <a:rPr lang="it-IT" dirty="0">
                <a:solidFill>
                  <a:schemeClr val="tx1"/>
                </a:solidFill>
              </a:rPr>
              <a:t> </a:t>
            </a:r>
            <a:r>
              <a:rPr lang="it-IT" dirty="0" err="1">
                <a:solidFill>
                  <a:schemeClr val="tx1"/>
                </a:solidFill>
              </a:rPr>
              <a:t>homines</a:t>
            </a:r>
            <a:r>
              <a:rPr lang="it-IT" dirty="0">
                <a:solidFill>
                  <a:schemeClr val="tx1"/>
                </a:solidFill>
              </a:rPr>
              <a:t>, qui </a:t>
            </a:r>
            <a:r>
              <a:rPr lang="it-IT" dirty="0" err="1">
                <a:solidFill>
                  <a:schemeClr val="tx1"/>
                </a:solidFill>
              </a:rPr>
              <a:t>possunt</a:t>
            </a:r>
            <a:r>
              <a:rPr lang="it-IT" dirty="0">
                <a:solidFill>
                  <a:schemeClr val="tx1"/>
                </a:solidFill>
              </a:rPr>
              <a:t> </a:t>
            </a:r>
            <a:r>
              <a:rPr lang="it-IT" dirty="0" err="1">
                <a:solidFill>
                  <a:schemeClr val="tx1"/>
                </a:solidFill>
              </a:rPr>
              <a:t>habere</a:t>
            </a:r>
            <a:r>
              <a:rPr lang="it-IT" dirty="0">
                <a:solidFill>
                  <a:schemeClr val="tx1"/>
                </a:solidFill>
              </a:rPr>
              <a:t> </a:t>
            </a:r>
            <a:r>
              <a:rPr lang="it-IT" dirty="0" err="1">
                <a:solidFill>
                  <a:schemeClr val="tx1"/>
                </a:solidFill>
              </a:rPr>
              <a:t>cavallum</a:t>
            </a:r>
            <a:r>
              <a:rPr lang="it-IT" dirty="0">
                <a:solidFill>
                  <a:schemeClr val="tx1"/>
                </a:solidFill>
              </a:rPr>
              <a:t> et </a:t>
            </a:r>
            <a:r>
              <a:rPr lang="it-IT" dirty="0" err="1">
                <a:solidFill>
                  <a:schemeClr val="tx1"/>
                </a:solidFill>
              </a:rPr>
              <a:t>scutum</a:t>
            </a:r>
            <a:r>
              <a:rPr lang="it-IT" dirty="0">
                <a:solidFill>
                  <a:schemeClr val="tx1"/>
                </a:solidFill>
              </a:rPr>
              <a:t> et </a:t>
            </a:r>
            <a:r>
              <a:rPr lang="it-IT" dirty="0" err="1">
                <a:solidFill>
                  <a:schemeClr val="tx1"/>
                </a:solidFill>
              </a:rPr>
              <a:t>lanceam</a:t>
            </a:r>
            <a:r>
              <a:rPr lang="it-IT" dirty="0">
                <a:solidFill>
                  <a:schemeClr val="tx1"/>
                </a:solidFill>
              </a:rPr>
              <a:t> et minime </a:t>
            </a:r>
            <a:r>
              <a:rPr lang="it-IT" dirty="0" err="1">
                <a:solidFill>
                  <a:schemeClr val="tx1"/>
                </a:solidFill>
              </a:rPr>
              <a:t>habent</a:t>
            </a:r>
            <a:r>
              <a:rPr lang="it-IT" dirty="0">
                <a:solidFill>
                  <a:schemeClr val="tx1"/>
                </a:solidFill>
              </a:rPr>
              <a:t>, </a:t>
            </a:r>
            <a:r>
              <a:rPr lang="it-IT" dirty="0" err="1">
                <a:solidFill>
                  <a:schemeClr val="tx1"/>
                </a:solidFill>
              </a:rPr>
              <a:t>vel</a:t>
            </a:r>
            <a:r>
              <a:rPr lang="it-IT" dirty="0">
                <a:solidFill>
                  <a:schemeClr val="tx1"/>
                </a:solidFill>
              </a:rPr>
              <a:t> </a:t>
            </a:r>
            <a:r>
              <a:rPr lang="it-IT" dirty="0" err="1">
                <a:solidFill>
                  <a:schemeClr val="tx1"/>
                </a:solidFill>
              </a:rPr>
              <a:t>illi</a:t>
            </a:r>
            <a:r>
              <a:rPr lang="it-IT" dirty="0">
                <a:solidFill>
                  <a:schemeClr val="tx1"/>
                </a:solidFill>
              </a:rPr>
              <a:t> </a:t>
            </a:r>
            <a:r>
              <a:rPr lang="it-IT" dirty="0" err="1">
                <a:solidFill>
                  <a:schemeClr val="tx1"/>
                </a:solidFill>
              </a:rPr>
              <a:t>homines</a:t>
            </a:r>
            <a:r>
              <a:rPr lang="it-IT" dirty="0">
                <a:solidFill>
                  <a:schemeClr val="tx1"/>
                </a:solidFill>
              </a:rPr>
              <a:t> qui non </a:t>
            </a:r>
            <a:r>
              <a:rPr lang="it-IT" dirty="0" err="1">
                <a:solidFill>
                  <a:schemeClr val="tx1"/>
                </a:solidFill>
              </a:rPr>
              <a:t>possunt</a:t>
            </a:r>
            <a:r>
              <a:rPr lang="it-IT" dirty="0">
                <a:solidFill>
                  <a:schemeClr val="tx1"/>
                </a:solidFill>
              </a:rPr>
              <a:t> </a:t>
            </a:r>
            <a:r>
              <a:rPr lang="it-IT" dirty="0" err="1">
                <a:solidFill>
                  <a:schemeClr val="tx1"/>
                </a:solidFill>
              </a:rPr>
              <a:t>habere</a:t>
            </a:r>
            <a:r>
              <a:rPr lang="it-IT" dirty="0">
                <a:solidFill>
                  <a:schemeClr val="tx1"/>
                </a:solidFill>
              </a:rPr>
              <a:t> </a:t>
            </a:r>
            <a:r>
              <a:rPr lang="it-IT" dirty="0" err="1">
                <a:solidFill>
                  <a:schemeClr val="tx1"/>
                </a:solidFill>
              </a:rPr>
              <a:t>nec</a:t>
            </a:r>
            <a:r>
              <a:rPr lang="it-IT" dirty="0">
                <a:solidFill>
                  <a:schemeClr val="tx1"/>
                </a:solidFill>
              </a:rPr>
              <a:t> </a:t>
            </a:r>
            <a:r>
              <a:rPr lang="it-IT" dirty="0" err="1">
                <a:solidFill>
                  <a:schemeClr val="tx1"/>
                </a:solidFill>
              </a:rPr>
              <a:t>habent</a:t>
            </a:r>
            <a:r>
              <a:rPr lang="it-IT" dirty="0">
                <a:solidFill>
                  <a:schemeClr val="tx1"/>
                </a:solidFill>
              </a:rPr>
              <a:t> </a:t>
            </a:r>
            <a:r>
              <a:rPr lang="it-IT" dirty="0" err="1">
                <a:solidFill>
                  <a:schemeClr val="tx1"/>
                </a:solidFill>
              </a:rPr>
              <a:t>unde</a:t>
            </a:r>
            <a:r>
              <a:rPr lang="it-IT" dirty="0">
                <a:solidFill>
                  <a:schemeClr val="tx1"/>
                </a:solidFill>
              </a:rPr>
              <a:t> congregare, </a:t>
            </a:r>
            <a:r>
              <a:rPr lang="it-IT" dirty="0" err="1">
                <a:solidFill>
                  <a:schemeClr val="tx1"/>
                </a:solidFill>
              </a:rPr>
              <a:t>debeant</a:t>
            </a:r>
            <a:r>
              <a:rPr lang="it-IT" dirty="0">
                <a:solidFill>
                  <a:schemeClr val="tx1"/>
                </a:solidFill>
              </a:rPr>
              <a:t> </a:t>
            </a:r>
            <a:r>
              <a:rPr lang="it-IT" dirty="0" err="1">
                <a:solidFill>
                  <a:schemeClr val="tx1"/>
                </a:solidFill>
              </a:rPr>
              <a:t>habere</a:t>
            </a:r>
            <a:r>
              <a:rPr lang="it-IT" dirty="0">
                <a:solidFill>
                  <a:schemeClr val="tx1"/>
                </a:solidFill>
              </a:rPr>
              <a:t> </a:t>
            </a:r>
            <a:r>
              <a:rPr lang="it-IT" dirty="0" err="1">
                <a:solidFill>
                  <a:schemeClr val="tx1"/>
                </a:solidFill>
              </a:rPr>
              <a:t>scutum</a:t>
            </a:r>
            <a:r>
              <a:rPr lang="it-IT" dirty="0">
                <a:solidFill>
                  <a:schemeClr val="tx1"/>
                </a:solidFill>
              </a:rPr>
              <a:t> et </a:t>
            </a:r>
            <a:r>
              <a:rPr lang="it-IT" dirty="0" err="1">
                <a:solidFill>
                  <a:schemeClr val="tx1"/>
                </a:solidFill>
              </a:rPr>
              <a:t>coccura</a:t>
            </a:r>
            <a:r>
              <a:rPr lang="it-IT" dirty="0">
                <a:solidFill>
                  <a:schemeClr val="tx1"/>
                </a:solidFill>
              </a:rPr>
              <a:t>. Et </a:t>
            </a:r>
            <a:r>
              <a:rPr lang="it-IT" dirty="0" err="1">
                <a:solidFill>
                  <a:schemeClr val="tx1"/>
                </a:solidFill>
              </a:rPr>
              <a:t>stetit</a:t>
            </a:r>
            <a:r>
              <a:rPr lang="it-IT" dirty="0">
                <a:solidFill>
                  <a:schemeClr val="tx1"/>
                </a:solidFill>
              </a:rPr>
              <a:t> ut </a:t>
            </a:r>
            <a:r>
              <a:rPr lang="it-IT" dirty="0" err="1">
                <a:solidFill>
                  <a:schemeClr val="tx1"/>
                </a:solidFill>
              </a:rPr>
              <a:t>ille</a:t>
            </a:r>
            <a:r>
              <a:rPr lang="it-IT" dirty="0">
                <a:solidFill>
                  <a:schemeClr val="tx1"/>
                </a:solidFill>
              </a:rPr>
              <a:t> homo, qui </a:t>
            </a:r>
            <a:r>
              <a:rPr lang="it-IT" dirty="0" err="1">
                <a:solidFill>
                  <a:schemeClr val="tx1"/>
                </a:solidFill>
              </a:rPr>
              <a:t>habet</a:t>
            </a:r>
            <a:r>
              <a:rPr lang="it-IT" dirty="0">
                <a:solidFill>
                  <a:schemeClr val="tx1"/>
                </a:solidFill>
              </a:rPr>
              <a:t> </a:t>
            </a:r>
            <a:r>
              <a:rPr lang="it-IT" dirty="0" err="1">
                <a:solidFill>
                  <a:schemeClr val="tx1"/>
                </a:solidFill>
              </a:rPr>
              <a:t>septem</a:t>
            </a:r>
            <a:r>
              <a:rPr lang="it-IT" dirty="0">
                <a:solidFill>
                  <a:schemeClr val="tx1"/>
                </a:solidFill>
              </a:rPr>
              <a:t> </a:t>
            </a:r>
            <a:r>
              <a:rPr lang="it-IT" dirty="0" err="1">
                <a:solidFill>
                  <a:schemeClr val="tx1"/>
                </a:solidFill>
              </a:rPr>
              <a:t>casas</a:t>
            </a:r>
            <a:r>
              <a:rPr lang="it-IT" dirty="0">
                <a:solidFill>
                  <a:schemeClr val="tx1"/>
                </a:solidFill>
              </a:rPr>
              <a:t> </a:t>
            </a:r>
            <a:r>
              <a:rPr lang="it-IT" dirty="0" err="1">
                <a:solidFill>
                  <a:schemeClr val="tx1"/>
                </a:solidFill>
              </a:rPr>
              <a:t>massarias</a:t>
            </a:r>
            <a:r>
              <a:rPr lang="it-IT" dirty="0">
                <a:solidFill>
                  <a:schemeClr val="tx1"/>
                </a:solidFill>
              </a:rPr>
              <a:t>, </a:t>
            </a:r>
            <a:r>
              <a:rPr lang="it-IT" dirty="0" err="1">
                <a:solidFill>
                  <a:schemeClr val="tx1"/>
                </a:solidFill>
              </a:rPr>
              <a:t>habeat</a:t>
            </a:r>
            <a:r>
              <a:rPr lang="it-IT" dirty="0">
                <a:solidFill>
                  <a:schemeClr val="tx1"/>
                </a:solidFill>
              </a:rPr>
              <a:t> </a:t>
            </a:r>
            <a:r>
              <a:rPr lang="it-IT" dirty="0" err="1">
                <a:solidFill>
                  <a:schemeClr val="tx1"/>
                </a:solidFill>
              </a:rPr>
              <a:t>loricam</a:t>
            </a:r>
            <a:r>
              <a:rPr lang="it-IT" dirty="0">
                <a:solidFill>
                  <a:schemeClr val="tx1"/>
                </a:solidFill>
              </a:rPr>
              <a:t> </a:t>
            </a:r>
            <a:r>
              <a:rPr lang="it-IT" dirty="0" err="1">
                <a:solidFill>
                  <a:schemeClr val="tx1"/>
                </a:solidFill>
              </a:rPr>
              <a:t>suam</a:t>
            </a:r>
            <a:r>
              <a:rPr lang="it-IT" dirty="0">
                <a:solidFill>
                  <a:schemeClr val="tx1"/>
                </a:solidFill>
              </a:rPr>
              <a:t> </a:t>
            </a:r>
            <a:r>
              <a:rPr lang="it-IT" dirty="0" err="1">
                <a:solidFill>
                  <a:schemeClr val="tx1"/>
                </a:solidFill>
              </a:rPr>
              <a:t>cum</a:t>
            </a:r>
            <a:r>
              <a:rPr lang="it-IT" dirty="0">
                <a:solidFill>
                  <a:schemeClr val="tx1"/>
                </a:solidFill>
              </a:rPr>
              <a:t> </a:t>
            </a:r>
            <a:r>
              <a:rPr lang="it-IT" dirty="0" err="1">
                <a:solidFill>
                  <a:schemeClr val="tx1"/>
                </a:solidFill>
              </a:rPr>
              <a:t>reliqua</a:t>
            </a:r>
            <a:r>
              <a:rPr lang="it-IT" dirty="0">
                <a:solidFill>
                  <a:schemeClr val="tx1"/>
                </a:solidFill>
              </a:rPr>
              <a:t> conciatura sua, </a:t>
            </a:r>
            <a:r>
              <a:rPr lang="it-IT" dirty="0" err="1">
                <a:solidFill>
                  <a:schemeClr val="tx1"/>
                </a:solidFill>
              </a:rPr>
              <a:t>debeat</a:t>
            </a:r>
            <a:r>
              <a:rPr lang="it-IT" dirty="0">
                <a:solidFill>
                  <a:schemeClr val="tx1"/>
                </a:solidFill>
              </a:rPr>
              <a:t> </a:t>
            </a:r>
            <a:r>
              <a:rPr lang="it-IT" dirty="0" err="1">
                <a:solidFill>
                  <a:schemeClr val="tx1"/>
                </a:solidFill>
              </a:rPr>
              <a:t>habere</a:t>
            </a:r>
            <a:r>
              <a:rPr lang="it-IT" dirty="0">
                <a:solidFill>
                  <a:schemeClr val="tx1"/>
                </a:solidFill>
              </a:rPr>
              <a:t> et </a:t>
            </a:r>
            <a:r>
              <a:rPr lang="it-IT" dirty="0" err="1">
                <a:solidFill>
                  <a:schemeClr val="tx1"/>
                </a:solidFill>
              </a:rPr>
              <a:t>cavallos</a:t>
            </a:r>
            <a:r>
              <a:rPr lang="it-IT" dirty="0">
                <a:solidFill>
                  <a:schemeClr val="tx1"/>
                </a:solidFill>
              </a:rPr>
              <a:t>; et si super </a:t>
            </a:r>
            <a:r>
              <a:rPr lang="it-IT" dirty="0" err="1">
                <a:solidFill>
                  <a:schemeClr val="tx1"/>
                </a:solidFill>
              </a:rPr>
              <a:t>habuerit</a:t>
            </a:r>
            <a:r>
              <a:rPr lang="it-IT" dirty="0">
                <a:solidFill>
                  <a:schemeClr val="tx1"/>
                </a:solidFill>
              </a:rPr>
              <a:t>, per isto numero </a:t>
            </a:r>
            <a:r>
              <a:rPr lang="it-IT" dirty="0" err="1">
                <a:solidFill>
                  <a:schemeClr val="tx1"/>
                </a:solidFill>
              </a:rPr>
              <a:t>debeat</a:t>
            </a:r>
            <a:r>
              <a:rPr lang="it-IT" dirty="0">
                <a:solidFill>
                  <a:schemeClr val="tx1"/>
                </a:solidFill>
              </a:rPr>
              <a:t> </a:t>
            </a:r>
            <a:r>
              <a:rPr lang="it-IT" dirty="0" err="1">
                <a:solidFill>
                  <a:schemeClr val="tx1"/>
                </a:solidFill>
              </a:rPr>
              <a:t>habere</a:t>
            </a:r>
            <a:r>
              <a:rPr lang="it-IT" dirty="0">
                <a:solidFill>
                  <a:schemeClr val="tx1"/>
                </a:solidFill>
              </a:rPr>
              <a:t> </a:t>
            </a:r>
            <a:r>
              <a:rPr lang="it-IT" dirty="0" err="1">
                <a:solidFill>
                  <a:schemeClr val="tx1"/>
                </a:solidFill>
              </a:rPr>
              <a:t>caballos</a:t>
            </a:r>
            <a:r>
              <a:rPr lang="it-IT" dirty="0">
                <a:solidFill>
                  <a:schemeClr val="tx1"/>
                </a:solidFill>
              </a:rPr>
              <a:t> et </a:t>
            </a:r>
            <a:r>
              <a:rPr lang="it-IT" dirty="0" err="1">
                <a:solidFill>
                  <a:schemeClr val="tx1"/>
                </a:solidFill>
              </a:rPr>
              <a:t>reliqua</a:t>
            </a:r>
            <a:r>
              <a:rPr lang="it-IT" dirty="0">
                <a:solidFill>
                  <a:schemeClr val="tx1"/>
                </a:solidFill>
              </a:rPr>
              <a:t> armatura. Item </a:t>
            </a:r>
            <a:r>
              <a:rPr lang="it-IT" dirty="0" err="1">
                <a:solidFill>
                  <a:schemeClr val="tx1"/>
                </a:solidFill>
              </a:rPr>
              <a:t>placuit</a:t>
            </a:r>
            <a:r>
              <a:rPr lang="it-IT" dirty="0">
                <a:solidFill>
                  <a:schemeClr val="tx1"/>
                </a:solidFill>
              </a:rPr>
              <a:t>, ut </a:t>
            </a:r>
            <a:r>
              <a:rPr lang="it-IT" dirty="0" err="1">
                <a:solidFill>
                  <a:schemeClr val="tx1"/>
                </a:solidFill>
              </a:rPr>
              <a:t>illi</a:t>
            </a:r>
            <a:r>
              <a:rPr lang="it-IT" dirty="0">
                <a:solidFill>
                  <a:schemeClr val="tx1"/>
                </a:solidFill>
              </a:rPr>
              <a:t> </a:t>
            </a:r>
            <a:r>
              <a:rPr lang="it-IT" dirty="0" err="1">
                <a:solidFill>
                  <a:schemeClr val="tx1"/>
                </a:solidFill>
              </a:rPr>
              <a:t>homines</a:t>
            </a:r>
            <a:r>
              <a:rPr lang="it-IT" dirty="0">
                <a:solidFill>
                  <a:schemeClr val="tx1"/>
                </a:solidFill>
              </a:rPr>
              <a:t>, qui non </a:t>
            </a:r>
            <a:r>
              <a:rPr lang="it-IT" dirty="0" err="1">
                <a:solidFill>
                  <a:schemeClr val="tx1"/>
                </a:solidFill>
              </a:rPr>
              <a:t>habent</a:t>
            </a:r>
            <a:r>
              <a:rPr lang="it-IT" dirty="0">
                <a:solidFill>
                  <a:schemeClr val="tx1"/>
                </a:solidFill>
              </a:rPr>
              <a:t> </a:t>
            </a:r>
            <a:r>
              <a:rPr lang="it-IT" dirty="0" err="1">
                <a:solidFill>
                  <a:schemeClr val="tx1"/>
                </a:solidFill>
              </a:rPr>
              <a:t>casas</a:t>
            </a:r>
            <a:r>
              <a:rPr lang="it-IT" dirty="0">
                <a:solidFill>
                  <a:schemeClr val="tx1"/>
                </a:solidFill>
              </a:rPr>
              <a:t> </a:t>
            </a:r>
            <a:r>
              <a:rPr lang="it-IT" dirty="0" err="1">
                <a:solidFill>
                  <a:schemeClr val="tx1"/>
                </a:solidFill>
              </a:rPr>
              <a:t>massarias</a:t>
            </a:r>
            <a:r>
              <a:rPr lang="it-IT" dirty="0">
                <a:solidFill>
                  <a:schemeClr val="tx1"/>
                </a:solidFill>
              </a:rPr>
              <a:t> et </a:t>
            </a:r>
            <a:r>
              <a:rPr lang="it-IT" dirty="0" err="1">
                <a:solidFill>
                  <a:schemeClr val="tx1"/>
                </a:solidFill>
              </a:rPr>
              <a:t>habent</a:t>
            </a:r>
            <a:r>
              <a:rPr lang="it-IT" dirty="0">
                <a:solidFill>
                  <a:schemeClr val="tx1"/>
                </a:solidFill>
              </a:rPr>
              <a:t> </a:t>
            </a:r>
            <a:r>
              <a:rPr lang="it-IT" dirty="0" err="1">
                <a:solidFill>
                  <a:schemeClr val="tx1"/>
                </a:solidFill>
              </a:rPr>
              <a:t>quadraginta</a:t>
            </a:r>
            <a:r>
              <a:rPr lang="it-IT" dirty="0">
                <a:solidFill>
                  <a:schemeClr val="tx1"/>
                </a:solidFill>
              </a:rPr>
              <a:t> </a:t>
            </a:r>
            <a:r>
              <a:rPr lang="it-IT" dirty="0" err="1">
                <a:solidFill>
                  <a:schemeClr val="tx1"/>
                </a:solidFill>
              </a:rPr>
              <a:t>iugis</a:t>
            </a:r>
            <a:r>
              <a:rPr lang="it-IT" dirty="0">
                <a:solidFill>
                  <a:schemeClr val="tx1"/>
                </a:solidFill>
              </a:rPr>
              <a:t> </a:t>
            </a:r>
            <a:r>
              <a:rPr lang="it-IT" dirty="0" err="1">
                <a:solidFill>
                  <a:schemeClr val="tx1"/>
                </a:solidFill>
              </a:rPr>
              <a:t>terrae</a:t>
            </a:r>
            <a:r>
              <a:rPr lang="it-IT" dirty="0">
                <a:solidFill>
                  <a:schemeClr val="tx1"/>
                </a:solidFill>
              </a:rPr>
              <a:t>, </a:t>
            </a:r>
            <a:r>
              <a:rPr lang="it-IT" dirty="0" err="1">
                <a:solidFill>
                  <a:schemeClr val="tx1"/>
                </a:solidFill>
              </a:rPr>
              <a:t>habeant</a:t>
            </a:r>
            <a:r>
              <a:rPr lang="it-IT" dirty="0">
                <a:solidFill>
                  <a:schemeClr val="tx1"/>
                </a:solidFill>
              </a:rPr>
              <a:t> </a:t>
            </a:r>
            <a:r>
              <a:rPr lang="it-IT" dirty="0" err="1">
                <a:solidFill>
                  <a:schemeClr val="tx1"/>
                </a:solidFill>
              </a:rPr>
              <a:t>cavallum</a:t>
            </a:r>
            <a:r>
              <a:rPr lang="it-IT" dirty="0">
                <a:solidFill>
                  <a:schemeClr val="tx1"/>
                </a:solidFill>
              </a:rPr>
              <a:t> et </a:t>
            </a:r>
            <a:r>
              <a:rPr lang="it-IT" dirty="0" err="1">
                <a:solidFill>
                  <a:schemeClr val="tx1"/>
                </a:solidFill>
              </a:rPr>
              <a:t>scutum</a:t>
            </a:r>
            <a:r>
              <a:rPr lang="it-IT" dirty="0">
                <a:solidFill>
                  <a:schemeClr val="tx1"/>
                </a:solidFill>
              </a:rPr>
              <a:t> et </a:t>
            </a:r>
            <a:r>
              <a:rPr lang="it-IT" dirty="0" err="1">
                <a:solidFill>
                  <a:schemeClr val="tx1"/>
                </a:solidFill>
              </a:rPr>
              <a:t>lanceam</a:t>
            </a:r>
            <a:r>
              <a:rPr lang="it-IT" dirty="0">
                <a:solidFill>
                  <a:schemeClr val="tx1"/>
                </a:solidFill>
              </a:rPr>
              <a:t>; item de </a:t>
            </a:r>
            <a:r>
              <a:rPr lang="it-IT" dirty="0" err="1">
                <a:solidFill>
                  <a:schemeClr val="tx1"/>
                </a:solidFill>
              </a:rPr>
              <a:t>minoribus</a:t>
            </a:r>
            <a:r>
              <a:rPr lang="it-IT" dirty="0">
                <a:solidFill>
                  <a:schemeClr val="tx1"/>
                </a:solidFill>
              </a:rPr>
              <a:t> </a:t>
            </a:r>
            <a:r>
              <a:rPr lang="it-IT" dirty="0" err="1">
                <a:solidFill>
                  <a:schemeClr val="tx1"/>
                </a:solidFill>
              </a:rPr>
              <a:t>hominibus</a:t>
            </a:r>
            <a:r>
              <a:rPr lang="it-IT" dirty="0">
                <a:solidFill>
                  <a:schemeClr val="tx1"/>
                </a:solidFill>
              </a:rPr>
              <a:t> principi </a:t>
            </a:r>
            <a:r>
              <a:rPr lang="it-IT" dirty="0" err="1">
                <a:solidFill>
                  <a:schemeClr val="tx1"/>
                </a:solidFill>
              </a:rPr>
              <a:t>placuit</a:t>
            </a:r>
            <a:r>
              <a:rPr lang="it-IT" dirty="0">
                <a:solidFill>
                  <a:schemeClr val="tx1"/>
                </a:solidFill>
              </a:rPr>
              <a:t>, ut, si </a:t>
            </a:r>
            <a:r>
              <a:rPr lang="it-IT" dirty="0" err="1">
                <a:solidFill>
                  <a:schemeClr val="tx1"/>
                </a:solidFill>
              </a:rPr>
              <a:t>possunt</a:t>
            </a:r>
            <a:r>
              <a:rPr lang="it-IT" dirty="0">
                <a:solidFill>
                  <a:schemeClr val="tx1"/>
                </a:solidFill>
              </a:rPr>
              <a:t> </a:t>
            </a:r>
            <a:r>
              <a:rPr lang="it-IT" dirty="0" err="1">
                <a:solidFill>
                  <a:schemeClr val="tx1"/>
                </a:solidFill>
              </a:rPr>
              <a:t>habere</a:t>
            </a:r>
            <a:r>
              <a:rPr lang="it-IT" dirty="0">
                <a:solidFill>
                  <a:schemeClr val="tx1"/>
                </a:solidFill>
              </a:rPr>
              <a:t> </a:t>
            </a:r>
            <a:r>
              <a:rPr lang="it-IT" dirty="0" err="1">
                <a:solidFill>
                  <a:schemeClr val="tx1"/>
                </a:solidFill>
              </a:rPr>
              <a:t>scutum</a:t>
            </a:r>
            <a:r>
              <a:rPr lang="it-IT" dirty="0">
                <a:solidFill>
                  <a:schemeClr val="tx1"/>
                </a:solidFill>
              </a:rPr>
              <a:t>, </a:t>
            </a:r>
            <a:r>
              <a:rPr lang="it-IT" dirty="0" err="1">
                <a:solidFill>
                  <a:schemeClr val="tx1"/>
                </a:solidFill>
              </a:rPr>
              <a:t>habeant</a:t>
            </a:r>
            <a:r>
              <a:rPr lang="it-IT" dirty="0">
                <a:solidFill>
                  <a:schemeClr val="tx1"/>
                </a:solidFill>
              </a:rPr>
              <a:t> </a:t>
            </a:r>
            <a:r>
              <a:rPr lang="it-IT" dirty="0" err="1">
                <a:solidFill>
                  <a:schemeClr val="tx1"/>
                </a:solidFill>
              </a:rPr>
              <a:t>coccora</a:t>
            </a:r>
            <a:r>
              <a:rPr lang="it-IT" dirty="0">
                <a:solidFill>
                  <a:schemeClr val="tx1"/>
                </a:solidFill>
              </a:rPr>
              <a:t> </a:t>
            </a:r>
            <a:r>
              <a:rPr lang="it-IT" dirty="0" err="1">
                <a:solidFill>
                  <a:schemeClr val="tx1"/>
                </a:solidFill>
              </a:rPr>
              <a:t>cum</a:t>
            </a:r>
            <a:r>
              <a:rPr lang="it-IT" dirty="0">
                <a:solidFill>
                  <a:schemeClr val="tx1"/>
                </a:solidFill>
              </a:rPr>
              <a:t> </a:t>
            </a:r>
            <a:r>
              <a:rPr lang="it-IT" dirty="0" err="1">
                <a:solidFill>
                  <a:schemeClr val="tx1"/>
                </a:solidFill>
              </a:rPr>
              <a:t>sagittas</a:t>
            </a:r>
            <a:r>
              <a:rPr lang="it-IT" dirty="0">
                <a:solidFill>
                  <a:schemeClr val="tx1"/>
                </a:solidFill>
              </a:rPr>
              <a:t> et </a:t>
            </a:r>
            <a:r>
              <a:rPr lang="it-IT" dirty="0" err="1">
                <a:solidFill>
                  <a:schemeClr val="tx1"/>
                </a:solidFill>
              </a:rPr>
              <a:t>arcum</a:t>
            </a:r>
            <a:r>
              <a:rPr lang="it-IT" dirty="0">
                <a:solidFill>
                  <a:schemeClr val="tx1"/>
                </a:solidFill>
              </a:rPr>
              <a:t>.</a:t>
            </a:r>
          </a:p>
          <a:p>
            <a:pPr algn="just"/>
            <a:endParaRPr lang="it-IT" dirty="0">
              <a:solidFill>
                <a:schemeClr val="tx1"/>
              </a:solidFill>
            </a:endParaRPr>
          </a:p>
          <a:p>
            <a:pPr algn="just"/>
            <a:r>
              <a:rPr lang="it-IT" dirty="0">
                <a:solidFill>
                  <a:schemeClr val="tx1"/>
                </a:solidFill>
              </a:rPr>
              <a:t>3. Item de </a:t>
            </a:r>
            <a:r>
              <a:rPr lang="it-IT" dirty="0" err="1">
                <a:solidFill>
                  <a:schemeClr val="tx1"/>
                </a:solidFill>
              </a:rPr>
              <a:t>illis</a:t>
            </a:r>
            <a:r>
              <a:rPr lang="it-IT" dirty="0">
                <a:solidFill>
                  <a:schemeClr val="tx1"/>
                </a:solidFill>
              </a:rPr>
              <a:t> </a:t>
            </a:r>
            <a:r>
              <a:rPr lang="it-IT" dirty="0" err="1">
                <a:solidFill>
                  <a:schemeClr val="tx1"/>
                </a:solidFill>
              </a:rPr>
              <a:t>hominibus</a:t>
            </a:r>
            <a:r>
              <a:rPr lang="it-IT" dirty="0">
                <a:solidFill>
                  <a:schemeClr val="tx1"/>
                </a:solidFill>
              </a:rPr>
              <a:t>, qui </a:t>
            </a:r>
            <a:r>
              <a:rPr lang="it-IT" dirty="0" err="1">
                <a:solidFill>
                  <a:schemeClr val="tx1"/>
                </a:solidFill>
              </a:rPr>
              <a:t>negotiantes</a:t>
            </a:r>
            <a:r>
              <a:rPr lang="it-IT" dirty="0">
                <a:solidFill>
                  <a:schemeClr val="tx1"/>
                </a:solidFill>
              </a:rPr>
              <a:t> </a:t>
            </a:r>
            <a:r>
              <a:rPr lang="it-IT" dirty="0" err="1">
                <a:solidFill>
                  <a:schemeClr val="tx1"/>
                </a:solidFill>
              </a:rPr>
              <a:t>sunt</a:t>
            </a:r>
            <a:r>
              <a:rPr lang="it-IT" dirty="0">
                <a:solidFill>
                  <a:schemeClr val="tx1"/>
                </a:solidFill>
              </a:rPr>
              <a:t> et </a:t>
            </a:r>
            <a:r>
              <a:rPr lang="it-IT" dirty="0" err="1">
                <a:solidFill>
                  <a:schemeClr val="tx1"/>
                </a:solidFill>
              </a:rPr>
              <a:t>pecunias</a:t>
            </a:r>
            <a:r>
              <a:rPr lang="it-IT" dirty="0">
                <a:solidFill>
                  <a:schemeClr val="tx1"/>
                </a:solidFill>
              </a:rPr>
              <a:t> non </a:t>
            </a:r>
            <a:r>
              <a:rPr lang="it-IT" dirty="0" err="1">
                <a:solidFill>
                  <a:schemeClr val="tx1"/>
                </a:solidFill>
              </a:rPr>
              <a:t>habent</a:t>
            </a:r>
            <a:r>
              <a:rPr lang="it-IT" dirty="0">
                <a:solidFill>
                  <a:schemeClr val="tx1"/>
                </a:solidFill>
              </a:rPr>
              <a:t>: qui </a:t>
            </a:r>
            <a:r>
              <a:rPr lang="it-IT" dirty="0" err="1">
                <a:solidFill>
                  <a:schemeClr val="tx1"/>
                </a:solidFill>
              </a:rPr>
              <a:t>sunt</a:t>
            </a:r>
            <a:r>
              <a:rPr lang="it-IT" dirty="0">
                <a:solidFill>
                  <a:schemeClr val="tx1"/>
                </a:solidFill>
              </a:rPr>
              <a:t> </a:t>
            </a:r>
            <a:r>
              <a:rPr lang="it-IT" dirty="0" err="1">
                <a:solidFill>
                  <a:schemeClr val="tx1"/>
                </a:solidFill>
              </a:rPr>
              <a:t>maiores</a:t>
            </a:r>
            <a:r>
              <a:rPr lang="it-IT" dirty="0">
                <a:solidFill>
                  <a:schemeClr val="tx1"/>
                </a:solidFill>
              </a:rPr>
              <a:t> et </a:t>
            </a:r>
            <a:r>
              <a:rPr lang="it-IT" dirty="0" err="1">
                <a:solidFill>
                  <a:schemeClr val="tx1"/>
                </a:solidFill>
              </a:rPr>
              <a:t>potentes</a:t>
            </a:r>
            <a:r>
              <a:rPr lang="it-IT" dirty="0">
                <a:solidFill>
                  <a:schemeClr val="tx1"/>
                </a:solidFill>
              </a:rPr>
              <a:t>, </a:t>
            </a:r>
            <a:r>
              <a:rPr lang="it-IT" dirty="0" err="1">
                <a:solidFill>
                  <a:schemeClr val="tx1"/>
                </a:solidFill>
              </a:rPr>
              <a:t>habeant</a:t>
            </a:r>
            <a:r>
              <a:rPr lang="it-IT" dirty="0">
                <a:solidFill>
                  <a:schemeClr val="tx1"/>
                </a:solidFill>
              </a:rPr>
              <a:t> </a:t>
            </a:r>
            <a:r>
              <a:rPr lang="it-IT" dirty="0" err="1">
                <a:solidFill>
                  <a:schemeClr val="tx1"/>
                </a:solidFill>
              </a:rPr>
              <a:t>loricam</a:t>
            </a:r>
            <a:r>
              <a:rPr lang="it-IT" dirty="0">
                <a:solidFill>
                  <a:schemeClr val="tx1"/>
                </a:solidFill>
              </a:rPr>
              <a:t> et </a:t>
            </a:r>
            <a:r>
              <a:rPr lang="it-IT" dirty="0" err="1">
                <a:solidFill>
                  <a:schemeClr val="tx1"/>
                </a:solidFill>
              </a:rPr>
              <a:t>cavallos</a:t>
            </a:r>
            <a:r>
              <a:rPr lang="it-IT" dirty="0">
                <a:solidFill>
                  <a:schemeClr val="tx1"/>
                </a:solidFill>
              </a:rPr>
              <a:t>, </a:t>
            </a:r>
            <a:r>
              <a:rPr lang="it-IT" dirty="0" err="1">
                <a:solidFill>
                  <a:schemeClr val="tx1"/>
                </a:solidFill>
              </a:rPr>
              <a:t>scutum</a:t>
            </a:r>
            <a:r>
              <a:rPr lang="it-IT" dirty="0">
                <a:solidFill>
                  <a:schemeClr val="tx1"/>
                </a:solidFill>
              </a:rPr>
              <a:t> et </a:t>
            </a:r>
            <a:r>
              <a:rPr lang="it-IT" dirty="0" err="1">
                <a:solidFill>
                  <a:schemeClr val="tx1"/>
                </a:solidFill>
              </a:rPr>
              <a:t>lanceam</a:t>
            </a:r>
            <a:r>
              <a:rPr lang="it-IT" dirty="0">
                <a:solidFill>
                  <a:schemeClr val="tx1"/>
                </a:solidFill>
              </a:rPr>
              <a:t>; qui </a:t>
            </a:r>
            <a:r>
              <a:rPr lang="it-IT" dirty="0" err="1">
                <a:solidFill>
                  <a:schemeClr val="tx1"/>
                </a:solidFill>
              </a:rPr>
              <a:t>sunt</a:t>
            </a:r>
            <a:r>
              <a:rPr lang="it-IT" dirty="0">
                <a:solidFill>
                  <a:schemeClr val="tx1"/>
                </a:solidFill>
              </a:rPr>
              <a:t> </a:t>
            </a:r>
            <a:r>
              <a:rPr lang="it-IT" dirty="0" err="1">
                <a:solidFill>
                  <a:schemeClr val="tx1"/>
                </a:solidFill>
              </a:rPr>
              <a:t>sequentes</a:t>
            </a:r>
            <a:r>
              <a:rPr lang="it-IT" dirty="0">
                <a:solidFill>
                  <a:schemeClr val="tx1"/>
                </a:solidFill>
              </a:rPr>
              <a:t>, </a:t>
            </a:r>
            <a:r>
              <a:rPr lang="it-IT" dirty="0" err="1">
                <a:solidFill>
                  <a:schemeClr val="tx1"/>
                </a:solidFill>
              </a:rPr>
              <a:t>habeant</a:t>
            </a:r>
            <a:r>
              <a:rPr lang="it-IT" dirty="0">
                <a:solidFill>
                  <a:schemeClr val="tx1"/>
                </a:solidFill>
              </a:rPr>
              <a:t> </a:t>
            </a:r>
            <a:r>
              <a:rPr lang="it-IT" dirty="0" err="1">
                <a:solidFill>
                  <a:schemeClr val="tx1"/>
                </a:solidFill>
              </a:rPr>
              <a:t>caballos</a:t>
            </a:r>
            <a:r>
              <a:rPr lang="it-IT" dirty="0">
                <a:solidFill>
                  <a:schemeClr val="tx1"/>
                </a:solidFill>
              </a:rPr>
              <a:t>, </a:t>
            </a:r>
            <a:r>
              <a:rPr lang="it-IT" dirty="0" err="1">
                <a:solidFill>
                  <a:schemeClr val="tx1"/>
                </a:solidFill>
              </a:rPr>
              <a:t>scutum</a:t>
            </a:r>
            <a:r>
              <a:rPr lang="it-IT" dirty="0">
                <a:solidFill>
                  <a:schemeClr val="tx1"/>
                </a:solidFill>
              </a:rPr>
              <a:t> et </a:t>
            </a:r>
            <a:r>
              <a:rPr lang="it-IT" dirty="0" err="1">
                <a:solidFill>
                  <a:schemeClr val="tx1"/>
                </a:solidFill>
              </a:rPr>
              <a:t>lanceam</a:t>
            </a:r>
            <a:r>
              <a:rPr lang="it-IT" dirty="0">
                <a:solidFill>
                  <a:schemeClr val="tx1"/>
                </a:solidFill>
              </a:rPr>
              <a:t>; et qui </a:t>
            </a:r>
            <a:r>
              <a:rPr lang="it-IT" dirty="0" err="1">
                <a:solidFill>
                  <a:schemeClr val="tx1"/>
                </a:solidFill>
              </a:rPr>
              <a:t>sunt</a:t>
            </a:r>
            <a:r>
              <a:rPr lang="it-IT" dirty="0">
                <a:solidFill>
                  <a:schemeClr val="tx1"/>
                </a:solidFill>
              </a:rPr>
              <a:t> </a:t>
            </a:r>
            <a:r>
              <a:rPr lang="it-IT" dirty="0" err="1">
                <a:solidFill>
                  <a:schemeClr val="tx1"/>
                </a:solidFill>
              </a:rPr>
              <a:t>minores</a:t>
            </a:r>
            <a:r>
              <a:rPr lang="it-IT" dirty="0">
                <a:solidFill>
                  <a:schemeClr val="tx1"/>
                </a:solidFill>
              </a:rPr>
              <a:t>, </a:t>
            </a:r>
            <a:r>
              <a:rPr lang="it-IT" dirty="0" err="1">
                <a:solidFill>
                  <a:schemeClr val="tx1"/>
                </a:solidFill>
              </a:rPr>
              <a:t>habeant</a:t>
            </a:r>
            <a:r>
              <a:rPr lang="it-IT" dirty="0">
                <a:solidFill>
                  <a:schemeClr val="tx1"/>
                </a:solidFill>
              </a:rPr>
              <a:t> </a:t>
            </a:r>
            <a:r>
              <a:rPr lang="it-IT" dirty="0" err="1">
                <a:solidFill>
                  <a:schemeClr val="tx1"/>
                </a:solidFill>
              </a:rPr>
              <a:t>coccoras</a:t>
            </a:r>
            <a:r>
              <a:rPr lang="it-IT" dirty="0">
                <a:solidFill>
                  <a:schemeClr val="tx1"/>
                </a:solidFill>
              </a:rPr>
              <a:t> </a:t>
            </a:r>
            <a:r>
              <a:rPr lang="it-IT" dirty="0" err="1">
                <a:solidFill>
                  <a:schemeClr val="tx1"/>
                </a:solidFill>
              </a:rPr>
              <a:t>cum</a:t>
            </a:r>
            <a:r>
              <a:rPr lang="it-IT" dirty="0">
                <a:solidFill>
                  <a:schemeClr val="tx1"/>
                </a:solidFill>
              </a:rPr>
              <a:t> </a:t>
            </a:r>
            <a:r>
              <a:rPr lang="it-IT" dirty="0" err="1">
                <a:solidFill>
                  <a:schemeClr val="tx1"/>
                </a:solidFill>
              </a:rPr>
              <a:t>sagittas</a:t>
            </a:r>
            <a:r>
              <a:rPr lang="it-IT" dirty="0">
                <a:solidFill>
                  <a:schemeClr val="tx1"/>
                </a:solidFill>
              </a:rPr>
              <a:t> et </a:t>
            </a:r>
            <a:r>
              <a:rPr lang="it-IT" dirty="0" err="1">
                <a:solidFill>
                  <a:schemeClr val="tx1"/>
                </a:solidFill>
              </a:rPr>
              <a:t>arcum</a:t>
            </a:r>
            <a:r>
              <a:rPr lang="it-IT" dirty="0"/>
              <a:t>.</a:t>
            </a:r>
          </a:p>
        </p:txBody>
      </p:sp>
    </p:spTree>
    <p:extLst>
      <p:ext uri="{BB962C8B-B14F-4D97-AF65-F5344CB8AC3E}">
        <p14:creationId xmlns:p14="http://schemas.microsoft.com/office/powerpoint/2010/main" val="23704914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39451" y="474345"/>
            <a:ext cx="8642959" cy="4247317"/>
          </a:xfrm>
          <a:prstGeom prst="rect">
            <a:avLst/>
          </a:prstGeom>
        </p:spPr>
        <p:txBody>
          <a:bodyPr wrap="square">
            <a:spAutoFit/>
          </a:bodyPr>
          <a:lstStyle/>
          <a:p>
            <a:r>
              <a:rPr lang="it-IT" dirty="0"/>
              <a:t>2. Circa quegli uomini che possono avere una corazza e pure non ce l’hanno affatto, o quegli uomini minori che possono avere cavallo, scudo e lancia e pure non li hanno affatto, oppure quegli uomini che non possono avere, né hanno, di che mettere assieme, [stabiliamo] che debbano avere scudo e faretra. Resta fermo che quell’uomo che ha sette case </a:t>
            </a:r>
            <a:r>
              <a:rPr lang="it-IT" dirty="0" err="1"/>
              <a:t>massaricie</a:t>
            </a:r>
            <a:r>
              <a:rPr lang="it-IT" dirty="0"/>
              <a:t> abbia la sua corazza con il restante equipaggiamento e debba avere anche cavalli; e se ne ha di più, per questo numero deve avere i cavalli ed il restante armamento. Piace inoltre che quegli uomini che non hanno case </a:t>
            </a:r>
            <a:r>
              <a:rPr lang="it-IT" dirty="0" err="1"/>
              <a:t>massaricie</a:t>
            </a:r>
            <a:r>
              <a:rPr lang="it-IT" dirty="0"/>
              <a:t> ed hanno 40 iugeri di terra abbiano cavallo, scudo e lancia; così inoltre piace al principe circa gli uomini minori, che, se possono avere lo scudo, abbiano la faretra con le frecce e l’arco.</a:t>
            </a:r>
          </a:p>
          <a:p>
            <a:endParaRPr lang="it-IT" dirty="0"/>
          </a:p>
          <a:p>
            <a:r>
              <a:rPr lang="it-IT" dirty="0"/>
              <a:t>3. Inoltre, circa quegli uomini che sono mercanti e che non hanno bestiame, quelli che sono maggiori e potenti abbiano corazza e cavalli, scudo e lancia; quelli che vengono dopo abbiano cavalli, scudo e lancia; quelli che sono minori abbiano faretre con frecce ed arco.</a:t>
            </a:r>
          </a:p>
        </p:txBody>
      </p:sp>
    </p:spTree>
    <p:extLst>
      <p:ext uri="{BB962C8B-B14F-4D97-AF65-F5344CB8AC3E}">
        <p14:creationId xmlns:p14="http://schemas.microsoft.com/office/powerpoint/2010/main" val="36242589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07067" y="200415"/>
            <a:ext cx="7766936" cy="250521"/>
          </a:xfrm>
        </p:spPr>
        <p:txBody>
          <a:bodyPr/>
          <a:lstStyle/>
          <a:p>
            <a:r>
              <a:rPr lang="it-IT" sz="2800" i="1" dirty="0"/>
              <a:t>Leggi longobarde, prologo di Adelchi</a:t>
            </a:r>
            <a:r>
              <a:rPr lang="it-IT" sz="2800" dirty="0"/>
              <a:t> (866)</a:t>
            </a:r>
          </a:p>
        </p:txBody>
      </p:sp>
      <p:sp>
        <p:nvSpPr>
          <p:cNvPr id="3" name="Sottotitolo 2"/>
          <p:cNvSpPr>
            <a:spLocks noGrp="1"/>
          </p:cNvSpPr>
          <p:nvPr>
            <p:ph type="subTitle" idx="1"/>
          </p:nvPr>
        </p:nvSpPr>
        <p:spPr>
          <a:xfrm>
            <a:off x="1444437" y="1495522"/>
            <a:ext cx="7766936" cy="4091085"/>
          </a:xfrm>
        </p:spPr>
        <p:txBody>
          <a:bodyPr>
            <a:normAutofit fontScale="92500" lnSpcReduction="20000"/>
          </a:bodyPr>
          <a:lstStyle/>
          <a:p>
            <a:pPr algn="just"/>
            <a:r>
              <a:rPr lang="it-IT" dirty="0" err="1">
                <a:solidFill>
                  <a:schemeClr val="tx1"/>
                </a:solidFill>
              </a:rPr>
              <a:t>Omnipotens</a:t>
            </a:r>
            <a:r>
              <a:rPr lang="it-IT" dirty="0">
                <a:solidFill>
                  <a:schemeClr val="tx1"/>
                </a:solidFill>
              </a:rPr>
              <a:t> </a:t>
            </a:r>
            <a:r>
              <a:rPr lang="it-IT" dirty="0" err="1">
                <a:solidFill>
                  <a:schemeClr val="tx1"/>
                </a:solidFill>
              </a:rPr>
              <a:t>universitatis</a:t>
            </a:r>
            <a:r>
              <a:rPr lang="it-IT" dirty="0">
                <a:solidFill>
                  <a:schemeClr val="tx1"/>
                </a:solidFill>
              </a:rPr>
              <a:t> dispositor quondam, ut ei </a:t>
            </a:r>
            <a:r>
              <a:rPr lang="it-IT" dirty="0" err="1">
                <a:solidFill>
                  <a:schemeClr val="tx1"/>
                </a:solidFill>
              </a:rPr>
              <a:t>placuit</a:t>
            </a:r>
            <a:r>
              <a:rPr lang="it-IT" dirty="0">
                <a:solidFill>
                  <a:schemeClr val="tx1"/>
                </a:solidFill>
              </a:rPr>
              <a:t>, </a:t>
            </a:r>
            <a:r>
              <a:rPr lang="it-IT" dirty="0" err="1">
                <a:solidFill>
                  <a:schemeClr val="tx1"/>
                </a:solidFill>
              </a:rPr>
              <a:t>Italiae</a:t>
            </a:r>
            <a:r>
              <a:rPr lang="it-IT" dirty="0">
                <a:solidFill>
                  <a:schemeClr val="tx1"/>
                </a:solidFill>
              </a:rPr>
              <a:t> </a:t>
            </a:r>
            <a:r>
              <a:rPr lang="it-IT" dirty="0" err="1">
                <a:solidFill>
                  <a:schemeClr val="tx1"/>
                </a:solidFill>
              </a:rPr>
              <a:t>regnum</a:t>
            </a:r>
            <a:r>
              <a:rPr lang="it-IT" dirty="0">
                <a:solidFill>
                  <a:schemeClr val="tx1"/>
                </a:solidFill>
              </a:rPr>
              <a:t> genti </a:t>
            </a:r>
            <a:r>
              <a:rPr lang="it-IT" dirty="0" err="1">
                <a:solidFill>
                  <a:schemeClr val="tx1"/>
                </a:solidFill>
              </a:rPr>
              <a:t>nostrae</a:t>
            </a:r>
            <a:r>
              <a:rPr lang="it-IT" dirty="0">
                <a:solidFill>
                  <a:schemeClr val="tx1"/>
                </a:solidFill>
              </a:rPr>
              <a:t> </a:t>
            </a:r>
            <a:r>
              <a:rPr lang="it-IT" dirty="0" err="1">
                <a:solidFill>
                  <a:schemeClr val="tx1"/>
                </a:solidFill>
              </a:rPr>
              <a:t>Langobardorum</a:t>
            </a:r>
            <a:r>
              <a:rPr lang="it-IT" dirty="0">
                <a:solidFill>
                  <a:schemeClr val="tx1"/>
                </a:solidFill>
              </a:rPr>
              <a:t> </a:t>
            </a:r>
            <a:r>
              <a:rPr lang="it-IT" dirty="0" err="1">
                <a:solidFill>
                  <a:schemeClr val="tx1"/>
                </a:solidFill>
              </a:rPr>
              <a:t>subdidit</a:t>
            </a:r>
            <a:r>
              <a:rPr lang="it-IT" dirty="0">
                <a:solidFill>
                  <a:schemeClr val="tx1"/>
                </a:solidFill>
              </a:rPr>
              <a:t>. Quorum </a:t>
            </a:r>
            <a:r>
              <a:rPr lang="it-IT" dirty="0" err="1">
                <a:solidFill>
                  <a:schemeClr val="tx1"/>
                </a:solidFill>
              </a:rPr>
              <a:t>quidem</a:t>
            </a:r>
            <a:r>
              <a:rPr lang="it-IT" dirty="0">
                <a:solidFill>
                  <a:schemeClr val="tx1"/>
                </a:solidFill>
              </a:rPr>
              <a:t> </a:t>
            </a:r>
            <a:r>
              <a:rPr lang="it-IT" dirty="0" err="1">
                <a:solidFill>
                  <a:schemeClr val="tx1"/>
                </a:solidFill>
              </a:rPr>
              <a:t>regibus</a:t>
            </a:r>
            <a:r>
              <a:rPr lang="it-IT" dirty="0">
                <a:solidFill>
                  <a:schemeClr val="tx1"/>
                </a:solidFill>
              </a:rPr>
              <a:t> </a:t>
            </a:r>
            <a:r>
              <a:rPr lang="it-IT" dirty="0" err="1">
                <a:solidFill>
                  <a:schemeClr val="tx1"/>
                </a:solidFill>
              </a:rPr>
              <a:t>feliciter</a:t>
            </a:r>
            <a:r>
              <a:rPr lang="it-IT" dirty="0">
                <a:solidFill>
                  <a:schemeClr val="tx1"/>
                </a:solidFill>
              </a:rPr>
              <a:t> </a:t>
            </a:r>
            <a:r>
              <a:rPr lang="it-IT" dirty="0" err="1">
                <a:solidFill>
                  <a:schemeClr val="tx1"/>
                </a:solidFill>
              </a:rPr>
              <a:t>regnantibus</a:t>
            </a:r>
            <a:r>
              <a:rPr lang="it-IT" dirty="0">
                <a:solidFill>
                  <a:schemeClr val="tx1"/>
                </a:solidFill>
              </a:rPr>
              <a:t> </a:t>
            </a:r>
            <a:r>
              <a:rPr lang="it-IT" dirty="0" err="1">
                <a:solidFill>
                  <a:schemeClr val="tx1"/>
                </a:solidFill>
              </a:rPr>
              <a:t>inspirator</a:t>
            </a:r>
            <a:r>
              <a:rPr lang="it-IT" dirty="0">
                <a:solidFill>
                  <a:schemeClr val="tx1"/>
                </a:solidFill>
              </a:rPr>
              <a:t> </a:t>
            </a:r>
            <a:r>
              <a:rPr lang="it-IT" dirty="0" err="1">
                <a:solidFill>
                  <a:schemeClr val="tx1"/>
                </a:solidFill>
              </a:rPr>
              <a:t>bonorum</a:t>
            </a:r>
            <a:r>
              <a:rPr lang="it-IT" dirty="0">
                <a:solidFill>
                  <a:schemeClr val="tx1"/>
                </a:solidFill>
              </a:rPr>
              <a:t> omnium in </a:t>
            </a:r>
            <a:r>
              <a:rPr lang="it-IT" dirty="0" err="1">
                <a:solidFill>
                  <a:schemeClr val="tx1"/>
                </a:solidFill>
              </a:rPr>
              <a:t>eorum</a:t>
            </a:r>
            <a:r>
              <a:rPr lang="it-IT" dirty="0">
                <a:solidFill>
                  <a:schemeClr val="tx1"/>
                </a:solidFill>
              </a:rPr>
              <a:t> </a:t>
            </a:r>
            <a:r>
              <a:rPr lang="it-IT" dirty="0" err="1">
                <a:solidFill>
                  <a:schemeClr val="tx1"/>
                </a:solidFill>
              </a:rPr>
              <a:t>dignatus</a:t>
            </a:r>
            <a:r>
              <a:rPr lang="it-IT" dirty="0">
                <a:solidFill>
                  <a:schemeClr val="tx1"/>
                </a:solidFill>
              </a:rPr>
              <a:t> est </a:t>
            </a:r>
            <a:r>
              <a:rPr lang="it-IT" dirty="0" err="1">
                <a:solidFill>
                  <a:schemeClr val="tx1"/>
                </a:solidFill>
              </a:rPr>
              <a:t>pectoribus</a:t>
            </a:r>
            <a:r>
              <a:rPr lang="it-IT" dirty="0">
                <a:solidFill>
                  <a:schemeClr val="tx1"/>
                </a:solidFill>
              </a:rPr>
              <a:t> </a:t>
            </a:r>
            <a:r>
              <a:rPr lang="it-IT" dirty="0" err="1">
                <a:solidFill>
                  <a:schemeClr val="tx1"/>
                </a:solidFill>
              </a:rPr>
              <a:t>serere</a:t>
            </a:r>
            <a:r>
              <a:rPr lang="it-IT" dirty="0">
                <a:solidFill>
                  <a:schemeClr val="tx1"/>
                </a:solidFill>
              </a:rPr>
              <a:t>, </a:t>
            </a:r>
            <a:r>
              <a:rPr lang="it-IT" dirty="0" err="1">
                <a:solidFill>
                  <a:schemeClr val="tx1"/>
                </a:solidFill>
              </a:rPr>
              <a:t>quemadmodum</a:t>
            </a:r>
            <a:r>
              <a:rPr lang="it-IT" dirty="0">
                <a:solidFill>
                  <a:schemeClr val="tx1"/>
                </a:solidFill>
              </a:rPr>
              <a:t> </a:t>
            </a:r>
            <a:r>
              <a:rPr lang="it-IT" dirty="0" err="1">
                <a:solidFill>
                  <a:schemeClr val="tx1"/>
                </a:solidFill>
              </a:rPr>
              <a:t>legis</a:t>
            </a:r>
            <a:r>
              <a:rPr lang="it-IT" dirty="0">
                <a:solidFill>
                  <a:schemeClr val="tx1"/>
                </a:solidFill>
              </a:rPr>
              <a:t> decreta communi concilio </a:t>
            </a:r>
            <a:r>
              <a:rPr lang="it-IT" dirty="0" err="1">
                <a:solidFill>
                  <a:schemeClr val="tx1"/>
                </a:solidFill>
              </a:rPr>
              <a:t>sancirent</a:t>
            </a:r>
            <a:r>
              <a:rPr lang="it-IT" dirty="0">
                <a:solidFill>
                  <a:schemeClr val="tx1"/>
                </a:solidFill>
              </a:rPr>
              <a:t>, </a:t>
            </a:r>
            <a:r>
              <a:rPr lang="it-IT" dirty="0" err="1">
                <a:solidFill>
                  <a:schemeClr val="tx1"/>
                </a:solidFill>
              </a:rPr>
              <a:t>quibus</a:t>
            </a:r>
            <a:r>
              <a:rPr lang="it-IT" dirty="0">
                <a:solidFill>
                  <a:schemeClr val="tx1"/>
                </a:solidFill>
              </a:rPr>
              <a:t> </a:t>
            </a:r>
            <a:r>
              <a:rPr lang="it-IT" dirty="0" err="1">
                <a:solidFill>
                  <a:schemeClr val="tx1"/>
                </a:solidFill>
              </a:rPr>
              <a:t>subditus</a:t>
            </a:r>
            <a:r>
              <a:rPr lang="it-IT" dirty="0">
                <a:solidFill>
                  <a:schemeClr val="tx1"/>
                </a:solidFill>
              </a:rPr>
              <a:t> </a:t>
            </a:r>
            <a:r>
              <a:rPr lang="it-IT" dirty="0" err="1">
                <a:solidFill>
                  <a:schemeClr val="tx1"/>
                </a:solidFill>
              </a:rPr>
              <a:t>populus</a:t>
            </a:r>
            <a:r>
              <a:rPr lang="it-IT" dirty="0">
                <a:solidFill>
                  <a:schemeClr val="tx1"/>
                </a:solidFill>
              </a:rPr>
              <a:t> </a:t>
            </a:r>
            <a:r>
              <a:rPr lang="it-IT" dirty="0" err="1">
                <a:solidFill>
                  <a:schemeClr val="tx1"/>
                </a:solidFill>
              </a:rPr>
              <a:t>cunctaque</a:t>
            </a:r>
            <a:r>
              <a:rPr lang="it-IT" dirty="0">
                <a:solidFill>
                  <a:schemeClr val="tx1"/>
                </a:solidFill>
              </a:rPr>
              <a:t> gens </a:t>
            </a:r>
            <a:r>
              <a:rPr lang="it-IT" dirty="0" err="1">
                <a:solidFill>
                  <a:schemeClr val="tx1"/>
                </a:solidFill>
              </a:rPr>
              <a:t>illa</a:t>
            </a:r>
            <a:r>
              <a:rPr lang="it-IT" dirty="0">
                <a:solidFill>
                  <a:schemeClr val="tx1"/>
                </a:solidFill>
              </a:rPr>
              <a:t> </a:t>
            </a:r>
            <a:r>
              <a:rPr lang="it-IT" dirty="0" err="1">
                <a:solidFill>
                  <a:schemeClr val="tx1"/>
                </a:solidFill>
              </a:rPr>
              <a:t>legaliter</a:t>
            </a:r>
            <a:r>
              <a:rPr lang="it-IT" dirty="0">
                <a:solidFill>
                  <a:schemeClr val="tx1"/>
                </a:solidFill>
              </a:rPr>
              <a:t> </a:t>
            </a:r>
            <a:r>
              <a:rPr lang="it-IT" dirty="0" err="1">
                <a:solidFill>
                  <a:schemeClr val="tx1"/>
                </a:solidFill>
              </a:rPr>
              <a:t>vivens</a:t>
            </a:r>
            <a:r>
              <a:rPr lang="it-IT" dirty="0">
                <a:solidFill>
                  <a:schemeClr val="tx1"/>
                </a:solidFill>
              </a:rPr>
              <a:t> </a:t>
            </a:r>
            <a:r>
              <a:rPr lang="it-IT" dirty="0" err="1">
                <a:solidFill>
                  <a:schemeClr val="tx1"/>
                </a:solidFill>
              </a:rPr>
              <a:t>nullusque</a:t>
            </a:r>
            <a:r>
              <a:rPr lang="it-IT" dirty="0">
                <a:solidFill>
                  <a:schemeClr val="tx1"/>
                </a:solidFill>
              </a:rPr>
              <a:t> </a:t>
            </a:r>
            <a:r>
              <a:rPr lang="it-IT" dirty="0" err="1">
                <a:solidFill>
                  <a:schemeClr val="tx1"/>
                </a:solidFill>
              </a:rPr>
              <a:t>metas</a:t>
            </a:r>
            <a:r>
              <a:rPr lang="it-IT" dirty="0">
                <a:solidFill>
                  <a:schemeClr val="tx1"/>
                </a:solidFill>
              </a:rPr>
              <a:t> </a:t>
            </a:r>
            <a:r>
              <a:rPr lang="it-IT" dirty="0" err="1">
                <a:solidFill>
                  <a:schemeClr val="tx1"/>
                </a:solidFill>
              </a:rPr>
              <a:t>statutae</a:t>
            </a:r>
            <a:r>
              <a:rPr lang="it-IT" dirty="0">
                <a:solidFill>
                  <a:schemeClr val="tx1"/>
                </a:solidFill>
              </a:rPr>
              <a:t> </a:t>
            </a:r>
            <a:r>
              <a:rPr lang="it-IT" dirty="0" err="1">
                <a:solidFill>
                  <a:schemeClr val="tx1"/>
                </a:solidFill>
              </a:rPr>
              <a:t>legis</a:t>
            </a:r>
            <a:r>
              <a:rPr lang="it-IT" dirty="0">
                <a:solidFill>
                  <a:schemeClr val="tx1"/>
                </a:solidFill>
              </a:rPr>
              <a:t> </a:t>
            </a:r>
            <a:r>
              <a:rPr lang="it-IT" dirty="0" err="1">
                <a:solidFill>
                  <a:schemeClr val="tx1"/>
                </a:solidFill>
              </a:rPr>
              <a:t>excedens</a:t>
            </a:r>
            <a:r>
              <a:rPr lang="it-IT" dirty="0">
                <a:solidFill>
                  <a:schemeClr val="tx1"/>
                </a:solidFill>
              </a:rPr>
              <a:t> </a:t>
            </a:r>
            <a:r>
              <a:rPr lang="it-IT" dirty="0" err="1">
                <a:solidFill>
                  <a:schemeClr val="tx1"/>
                </a:solidFill>
              </a:rPr>
              <a:t>adversus</a:t>
            </a:r>
            <a:r>
              <a:rPr lang="it-IT" dirty="0">
                <a:solidFill>
                  <a:schemeClr val="tx1"/>
                </a:solidFill>
              </a:rPr>
              <a:t> </a:t>
            </a:r>
            <a:r>
              <a:rPr lang="it-IT" dirty="0" err="1">
                <a:solidFill>
                  <a:schemeClr val="tx1"/>
                </a:solidFill>
              </a:rPr>
              <a:t>alterum</a:t>
            </a:r>
            <a:r>
              <a:rPr lang="it-IT" dirty="0">
                <a:solidFill>
                  <a:schemeClr val="tx1"/>
                </a:solidFill>
              </a:rPr>
              <a:t> </a:t>
            </a:r>
            <a:r>
              <a:rPr lang="it-IT" dirty="0" err="1">
                <a:solidFill>
                  <a:schemeClr val="tx1"/>
                </a:solidFill>
              </a:rPr>
              <a:t>nichil</a:t>
            </a:r>
            <a:r>
              <a:rPr lang="it-IT" dirty="0">
                <a:solidFill>
                  <a:schemeClr val="tx1"/>
                </a:solidFill>
              </a:rPr>
              <a:t> </a:t>
            </a:r>
            <a:r>
              <a:rPr lang="it-IT" dirty="0" err="1">
                <a:solidFill>
                  <a:schemeClr val="tx1"/>
                </a:solidFill>
              </a:rPr>
              <a:t>sinistrum</a:t>
            </a:r>
            <a:r>
              <a:rPr lang="it-IT" dirty="0">
                <a:solidFill>
                  <a:schemeClr val="tx1"/>
                </a:solidFill>
              </a:rPr>
              <a:t> </a:t>
            </a:r>
            <a:r>
              <a:rPr lang="it-IT" dirty="0" err="1">
                <a:solidFill>
                  <a:schemeClr val="tx1"/>
                </a:solidFill>
              </a:rPr>
              <a:t>auderet</a:t>
            </a:r>
            <a:r>
              <a:rPr lang="it-IT" dirty="0">
                <a:solidFill>
                  <a:schemeClr val="tx1"/>
                </a:solidFill>
              </a:rPr>
              <a:t> </a:t>
            </a:r>
            <a:r>
              <a:rPr lang="it-IT" dirty="0" err="1">
                <a:solidFill>
                  <a:schemeClr val="tx1"/>
                </a:solidFill>
              </a:rPr>
              <a:t>perficere</a:t>
            </a:r>
            <a:r>
              <a:rPr lang="it-IT" dirty="0">
                <a:solidFill>
                  <a:schemeClr val="tx1"/>
                </a:solidFill>
              </a:rPr>
              <a:t>. […] </a:t>
            </a:r>
            <a:r>
              <a:rPr lang="it-IT" dirty="0" err="1">
                <a:solidFill>
                  <a:schemeClr val="tx1"/>
                </a:solidFill>
              </a:rPr>
              <a:t>Eiusdem</a:t>
            </a:r>
            <a:r>
              <a:rPr lang="it-IT" dirty="0">
                <a:solidFill>
                  <a:schemeClr val="tx1"/>
                </a:solidFill>
              </a:rPr>
              <a:t> vero </a:t>
            </a:r>
            <a:r>
              <a:rPr lang="it-IT" dirty="0" err="1">
                <a:solidFill>
                  <a:schemeClr val="tx1"/>
                </a:solidFill>
              </a:rPr>
              <a:t>famosae</a:t>
            </a:r>
            <a:r>
              <a:rPr lang="it-IT" dirty="0">
                <a:solidFill>
                  <a:schemeClr val="tx1"/>
                </a:solidFill>
              </a:rPr>
              <a:t> </a:t>
            </a:r>
            <a:r>
              <a:rPr lang="it-IT" dirty="0" err="1">
                <a:solidFill>
                  <a:schemeClr val="tx1"/>
                </a:solidFill>
              </a:rPr>
              <a:t>gentis</a:t>
            </a:r>
            <a:r>
              <a:rPr lang="it-IT" dirty="0">
                <a:solidFill>
                  <a:schemeClr val="tx1"/>
                </a:solidFill>
              </a:rPr>
              <a:t> </a:t>
            </a:r>
            <a:r>
              <a:rPr lang="it-IT" dirty="0" err="1">
                <a:solidFill>
                  <a:schemeClr val="tx1"/>
                </a:solidFill>
              </a:rPr>
              <a:t>tunc</a:t>
            </a:r>
            <a:r>
              <a:rPr lang="it-IT" dirty="0">
                <a:solidFill>
                  <a:schemeClr val="tx1"/>
                </a:solidFill>
              </a:rPr>
              <a:t> gloria permanente subito </a:t>
            </a:r>
            <a:r>
              <a:rPr lang="it-IT" dirty="0" err="1">
                <a:solidFill>
                  <a:schemeClr val="tx1"/>
                </a:solidFill>
              </a:rPr>
              <a:t>Gallorum</a:t>
            </a:r>
            <a:r>
              <a:rPr lang="it-IT" dirty="0">
                <a:solidFill>
                  <a:schemeClr val="tx1"/>
                </a:solidFill>
              </a:rPr>
              <a:t> gens </a:t>
            </a:r>
            <a:r>
              <a:rPr lang="it-IT" dirty="0" err="1">
                <a:solidFill>
                  <a:schemeClr val="tx1"/>
                </a:solidFill>
              </a:rPr>
              <a:t>primatum</a:t>
            </a:r>
            <a:r>
              <a:rPr lang="it-IT" dirty="0">
                <a:solidFill>
                  <a:schemeClr val="tx1"/>
                </a:solidFill>
              </a:rPr>
              <a:t> et </a:t>
            </a:r>
            <a:r>
              <a:rPr lang="it-IT" dirty="0" err="1">
                <a:solidFill>
                  <a:schemeClr val="tx1"/>
                </a:solidFill>
              </a:rPr>
              <a:t>capud</a:t>
            </a:r>
            <a:r>
              <a:rPr lang="it-IT" dirty="0">
                <a:solidFill>
                  <a:schemeClr val="tx1"/>
                </a:solidFill>
              </a:rPr>
              <a:t> regni </a:t>
            </a:r>
            <a:r>
              <a:rPr lang="it-IT" dirty="0" err="1">
                <a:solidFill>
                  <a:schemeClr val="tx1"/>
                </a:solidFill>
              </a:rPr>
              <a:t>illius</a:t>
            </a:r>
            <a:r>
              <a:rPr lang="it-IT" dirty="0">
                <a:solidFill>
                  <a:schemeClr val="tx1"/>
                </a:solidFill>
              </a:rPr>
              <a:t> </a:t>
            </a:r>
            <a:r>
              <a:rPr lang="it-IT" dirty="0" err="1">
                <a:solidFill>
                  <a:schemeClr val="tx1"/>
                </a:solidFill>
              </a:rPr>
              <a:t>invasit</a:t>
            </a:r>
            <a:r>
              <a:rPr lang="it-IT" dirty="0">
                <a:solidFill>
                  <a:schemeClr val="tx1"/>
                </a:solidFill>
              </a:rPr>
              <a:t>. </a:t>
            </a:r>
            <a:r>
              <a:rPr lang="it-IT" dirty="0" err="1">
                <a:solidFill>
                  <a:schemeClr val="tx1"/>
                </a:solidFill>
              </a:rPr>
              <a:t>Eo</a:t>
            </a:r>
            <a:r>
              <a:rPr lang="it-IT" dirty="0">
                <a:solidFill>
                  <a:schemeClr val="tx1"/>
                </a:solidFill>
              </a:rPr>
              <a:t> </a:t>
            </a:r>
            <a:r>
              <a:rPr lang="it-IT" dirty="0" err="1">
                <a:solidFill>
                  <a:schemeClr val="tx1"/>
                </a:solidFill>
              </a:rPr>
              <a:t>quoque</a:t>
            </a:r>
            <a:r>
              <a:rPr lang="it-IT" dirty="0">
                <a:solidFill>
                  <a:schemeClr val="tx1"/>
                </a:solidFill>
              </a:rPr>
              <a:t> tempore </a:t>
            </a:r>
            <a:r>
              <a:rPr lang="it-IT" dirty="0" err="1">
                <a:solidFill>
                  <a:schemeClr val="tx1"/>
                </a:solidFill>
              </a:rPr>
              <a:t>Desiderius</a:t>
            </a:r>
            <a:r>
              <a:rPr lang="it-IT" dirty="0">
                <a:solidFill>
                  <a:schemeClr val="tx1"/>
                </a:solidFill>
              </a:rPr>
              <a:t> </a:t>
            </a:r>
            <a:r>
              <a:rPr lang="it-IT" dirty="0" err="1">
                <a:solidFill>
                  <a:schemeClr val="tx1"/>
                </a:solidFill>
              </a:rPr>
              <a:t>Langobardorum</a:t>
            </a:r>
            <a:r>
              <a:rPr lang="it-IT" dirty="0">
                <a:solidFill>
                  <a:schemeClr val="tx1"/>
                </a:solidFill>
              </a:rPr>
              <a:t> </a:t>
            </a:r>
            <a:r>
              <a:rPr lang="it-IT" dirty="0" err="1">
                <a:solidFill>
                  <a:schemeClr val="tx1"/>
                </a:solidFill>
              </a:rPr>
              <a:t>sceptrum</a:t>
            </a:r>
            <a:r>
              <a:rPr lang="it-IT" dirty="0">
                <a:solidFill>
                  <a:schemeClr val="tx1"/>
                </a:solidFill>
              </a:rPr>
              <a:t> </a:t>
            </a:r>
            <a:r>
              <a:rPr lang="it-IT" dirty="0" err="1">
                <a:solidFill>
                  <a:schemeClr val="tx1"/>
                </a:solidFill>
              </a:rPr>
              <a:t>tenebat</a:t>
            </a:r>
            <a:r>
              <a:rPr lang="it-IT" dirty="0">
                <a:solidFill>
                  <a:schemeClr val="tx1"/>
                </a:solidFill>
              </a:rPr>
              <a:t>, </a:t>
            </a:r>
            <a:r>
              <a:rPr lang="it-IT" dirty="0" err="1">
                <a:solidFill>
                  <a:schemeClr val="tx1"/>
                </a:solidFill>
              </a:rPr>
              <a:t>cuius</a:t>
            </a:r>
            <a:r>
              <a:rPr lang="it-IT" dirty="0">
                <a:solidFill>
                  <a:schemeClr val="tx1"/>
                </a:solidFill>
              </a:rPr>
              <a:t> </a:t>
            </a:r>
            <a:r>
              <a:rPr lang="it-IT" dirty="0" err="1">
                <a:solidFill>
                  <a:schemeClr val="tx1"/>
                </a:solidFill>
              </a:rPr>
              <a:t>gener</a:t>
            </a:r>
            <a:r>
              <a:rPr lang="it-IT" dirty="0">
                <a:solidFill>
                  <a:schemeClr val="tx1"/>
                </a:solidFill>
              </a:rPr>
              <a:t> </a:t>
            </a:r>
            <a:r>
              <a:rPr lang="it-IT" dirty="0" err="1">
                <a:solidFill>
                  <a:schemeClr val="tx1"/>
                </a:solidFill>
              </a:rPr>
              <a:t>eodem</a:t>
            </a:r>
            <a:r>
              <a:rPr lang="it-IT" dirty="0">
                <a:solidFill>
                  <a:schemeClr val="tx1"/>
                </a:solidFill>
              </a:rPr>
              <a:t> tempore </a:t>
            </a:r>
            <a:r>
              <a:rPr lang="it-IT" dirty="0" err="1">
                <a:solidFill>
                  <a:schemeClr val="tx1"/>
                </a:solidFill>
              </a:rPr>
              <a:t>erat</a:t>
            </a:r>
            <a:r>
              <a:rPr lang="it-IT" dirty="0">
                <a:solidFill>
                  <a:schemeClr val="tx1"/>
                </a:solidFill>
              </a:rPr>
              <a:t> </a:t>
            </a:r>
            <a:r>
              <a:rPr lang="it-IT" dirty="0" err="1">
                <a:solidFill>
                  <a:schemeClr val="tx1"/>
                </a:solidFill>
              </a:rPr>
              <a:t>Carolus</a:t>
            </a:r>
            <a:r>
              <a:rPr lang="it-IT" dirty="0">
                <a:solidFill>
                  <a:schemeClr val="tx1"/>
                </a:solidFill>
              </a:rPr>
              <a:t> </a:t>
            </a:r>
            <a:r>
              <a:rPr lang="it-IT" dirty="0" err="1">
                <a:solidFill>
                  <a:schemeClr val="tx1"/>
                </a:solidFill>
              </a:rPr>
              <a:t>Francorum</a:t>
            </a:r>
            <a:r>
              <a:rPr lang="it-IT" dirty="0">
                <a:solidFill>
                  <a:schemeClr val="tx1"/>
                </a:solidFill>
              </a:rPr>
              <a:t> </a:t>
            </a:r>
            <a:r>
              <a:rPr lang="it-IT" dirty="0" err="1">
                <a:solidFill>
                  <a:schemeClr val="tx1"/>
                </a:solidFill>
              </a:rPr>
              <a:t>rex</a:t>
            </a:r>
            <a:r>
              <a:rPr lang="it-IT" dirty="0">
                <a:solidFill>
                  <a:schemeClr val="tx1"/>
                </a:solidFill>
              </a:rPr>
              <a:t>, qui sedi </a:t>
            </a:r>
            <a:r>
              <a:rPr lang="it-IT" dirty="0" err="1">
                <a:solidFill>
                  <a:schemeClr val="tx1"/>
                </a:solidFill>
              </a:rPr>
              <a:t>eius</a:t>
            </a:r>
            <a:r>
              <a:rPr lang="it-IT" dirty="0">
                <a:solidFill>
                  <a:schemeClr val="tx1"/>
                </a:solidFill>
              </a:rPr>
              <a:t> </a:t>
            </a:r>
            <a:r>
              <a:rPr lang="it-IT" dirty="0" err="1">
                <a:solidFill>
                  <a:schemeClr val="tx1"/>
                </a:solidFill>
              </a:rPr>
              <a:t>invidens</a:t>
            </a:r>
            <a:r>
              <a:rPr lang="it-IT" dirty="0">
                <a:solidFill>
                  <a:schemeClr val="tx1"/>
                </a:solidFill>
              </a:rPr>
              <a:t> et </a:t>
            </a:r>
            <a:r>
              <a:rPr lang="it-IT" dirty="0" err="1">
                <a:solidFill>
                  <a:schemeClr val="tx1"/>
                </a:solidFill>
              </a:rPr>
              <a:t>insidians</a:t>
            </a:r>
            <a:r>
              <a:rPr lang="it-IT" dirty="0">
                <a:solidFill>
                  <a:schemeClr val="tx1"/>
                </a:solidFill>
              </a:rPr>
              <a:t> contra </a:t>
            </a:r>
            <a:r>
              <a:rPr lang="it-IT" dirty="0" err="1">
                <a:solidFill>
                  <a:schemeClr val="tx1"/>
                </a:solidFill>
              </a:rPr>
              <a:t>eumdem</a:t>
            </a:r>
            <a:r>
              <a:rPr lang="it-IT" dirty="0">
                <a:solidFill>
                  <a:schemeClr val="tx1"/>
                </a:solidFill>
              </a:rPr>
              <a:t> subdole et callide </a:t>
            </a:r>
            <a:r>
              <a:rPr lang="it-IT" dirty="0" err="1">
                <a:solidFill>
                  <a:schemeClr val="tx1"/>
                </a:solidFill>
              </a:rPr>
              <a:t>agere</a:t>
            </a:r>
            <a:r>
              <a:rPr lang="it-IT" dirty="0">
                <a:solidFill>
                  <a:schemeClr val="tx1"/>
                </a:solidFill>
              </a:rPr>
              <a:t> non </a:t>
            </a:r>
            <a:r>
              <a:rPr lang="it-IT" dirty="0" err="1">
                <a:solidFill>
                  <a:schemeClr val="tx1"/>
                </a:solidFill>
              </a:rPr>
              <a:t>refugit</a:t>
            </a:r>
            <a:r>
              <a:rPr lang="it-IT" dirty="0">
                <a:solidFill>
                  <a:schemeClr val="tx1"/>
                </a:solidFill>
              </a:rPr>
              <a:t>. Quo </a:t>
            </a:r>
            <a:r>
              <a:rPr lang="it-IT" dirty="0" err="1">
                <a:solidFill>
                  <a:schemeClr val="tx1"/>
                </a:solidFill>
              </a:rPr>
              <a:t>quidem</a:t>
            </a:r>
            <a:r>
              <a:rPr lang="it-IT" dirty="0">
                <a:solidFill>
                  <a:schemeClr val="tx1"/>
                </a:solidFill>
              </a:rPr>
              <a:t> capto </a:t>
            </a:r>
            <a:r>
              <a:rPr lang="it-IT" dirty="0" err="1">
                <a:solidFill>
                  <a:schemeClr val="tx1"/>
                </a:solidFill>
              </a:rPr>
              <a:t>atque</a:t>
            </a:r>
            <a:r>
              <a:rPr lang="it-IT" dirty="0">
                <a:solidFill>
                  <a:schemeClr val="tx1"/>
                </a:solidFill>
              </a:rPr>
              <a:t> in custodia </a:t>
            </a:r>
            <a:r>
              <a:rPr lang="it-IT" dirty="0" err="1">
                <a:solidFill>
                  <a:schemeClr val="tx1"/>
                </a:solidFill>
              </a:rPr>
              <a:t>posito</a:t>
            </a:r>
            <a:r>
              <a:rPr lang="it-IT" dirty="0">
                <a:solidFill>
                  <a:schemeClr val="tx1"/>
                </a:solidFill>
              </a:rPr>
              <a:t> </a:t>
            </a:r>
            <a:r>
              <a:rPr lang="it-IT" dirty="0" err="1">
                <a:solidFill>
                  <a:schemeClr val="tx1"/>
                </a:solidFill>
              </a:rPr>
              <a:t>regnum</a:t>
            </a:r>
            <a:r>
              <a:rPr lang="it-IT" dirty="0">
                <a:solidFill>
                  <a:schemeClr val="tx1"/>
                </a:solidFill>
              </a:rPr>
              <a:t> </a:t>
            </a:r>
            <a:r>
              <a:rPr lang="it-IT" dirty="0" err="1">
                <a:solidFill>
                  <a:schemeClr val="tx1"/>
                </a:solidFill>
              </a:rPr>
              <a:t>Italiae</a:t>
            </a:r>
            <a:r>
              <a:rPr lang="it-IT" dirty="0">
                <a:solidFill>
                  <a:schemeClr val="tx1"/>
                </a:solidFill>
              </a:rPr>
              <a:t> </a:t>
            </a:r>
            <a:r>
              <a:rPr lang="it-IT" dirty="0" err="1">
                <a:solidFill>
                  <a:schemeClr val="tx1"/>
                </a:solidFill>
              </a:rPr>
              <a:t>gentemque</a:t>
            </a:r>
            <a:r>
              <a:rPr lang="it-IT" dirty="0">
                <a:solidFill>
                  <a:schemeClr val="tx1"/>
                </a:solidFill>
              </a:rPr>
              <a:t> </a:t>
            </a:r>
            <a:r>
              <a:rPr lang="it-IT" dirty="0" err="1">
                <a:solidFill>
                  <a:schemeClr val="tx1"/>
                </a:solidFill>
              </a:rPr>
              <a:t>Langobardorum</a:t>
            </a:r>
            <a:r>
              <a:rPr lang="it-IT" dirty="0">
                <a:solidFill>
                  <a:schemeClr val="tx1"/>
                </a:solidFill>
              </a:rPr>
              <a:t> suo imperio </a:t>
            </a:r>
            <a:r>
              <a:rPr lang="it-IT" dirty="0" err="1">
                <a:solidFill>
                  <a:schemeClr val="tx1"/>
                </a:solidFill>
              </a:rPr>
              <a:t>subdidit</a:t>
            </a:r>
            <a:r>
              <a:rPr lang="it-IT" dirty="0">
                <a:solidFill>
                  <a:schemeClr val="tx1"/>
                </a:solidFill>
              </a:rPr>
              <a:t>. </a:t>
            </a:r>
            <a:r>
              <a:rPr lang="it-IT" dirty="0" err="1">
                <a:solidFill>
                  <a:schemeClr val="tx1"/>
                </a:solidFill>
              </a:rPr>
              <a:t>Sicque</a:t>
            </a:r>
            <a:r>
              <a:rPr lang="it-IT" dirty="0">
                <a:solidFill>
                  <a:schemeClr val="tx1"/>
                </a:solidFill>
              </a:rPr>
              <a:t> decreta </a:t>
            </a:r>
            <a:r>
              <a:rPr lang="it-IT" dirty="0" err="1">
                <a:solidFill>
                  <a:schemeClr val="tx1"/>
                </a:solidFill>
              </a:rPr>
              <a:t>dispositione</a:t>
            </a:r>
            <a:r>
              <a:rPr lang="it-IT" dirty="0">
                <a:solidFill>
                  <a:schemeClr val="tx1"/>
                </a:solidFill>
              </a:rPr>
              <a:t> </a:t>
            </a:r>
            <a:r>
              <a:rPr lang="it-IT" dirty="0" err="1">
                <a:solidFill>
                  <a:schemeClr val="tx1"/>
                </a:solidFill>
              </a:rPr>
              <a:t>conditoris</a:t>
            </a:r>
            <a:r>
              <a:rPr lang="it-IT" dirty="0">
                <a:solidFill>
                  <a:schemeClr val="tx1"/>
                </a:solidFill>
              </a:rPr>
              <a:t>, </a:t>
            </a:r>
            <a:r>
              <a:rPr lang="it-IT" dirty="0" err="1">
                <a:solidFill>
                  <a:schemeClr val="tx1"/>
                </a:solidFill>
              </a:rPr>
              <a:t>eadem</a:t>
            </a:r>
            <a:r>
              <a:rPr lang="it-IT" dirty="0">
                <a:solidFill>
                  <a:schemeClr val="tx1"/>
                </a:solidFill>
              </a:rPr>
              <a:t> gente ad minima decidente, </a:t>
            </a:r>
            <a:r>
              <a:rPr lang="it-IT" dirty="0" err="1">
                <a:solidFill>
                  <a:schemeClr val="tx1"/>
                </a:solidFill>
              </a:rPr>
              <a:t>ducatum</a:t>
            </a:r>
            <a:r>
              <a:rPr lang="it-IT" dirty="0">
                <a:solidFill>
                  <a:schemeClr val="tx1"/>
                </a:solidFill>
              </a:rPr>
              <a:t> </a:t>
            </a:r>
            <a:r>
              <a:rPr lang="it-IT" dirty="0" err="1">
                <a:solidFill>
                  <a:schemeClr val="tx1"/>
                </a:solidFill>
              </a:rPr>
              <a:t>tunc</a:t>
            </a:r>
            <a:r>
              <a:rPr lang="it-IT" dirty="0">
                <a:solidFill>
                  <a:schemeClr val="tx1"/>
                </a:solidFill>
              </a:rPr>
              <a:t> Beneventi </a:t>
            </a:r>
            <a:r>
              <a:rPr lang="it-IT" dirty="0" err="1">
                <a:solidFill>
                  <a:schemeClr val="tx1"/>
                </a:solidFill>
              </a:rPr>
              <a:t>gubernabat</a:t>
            </a:r>
            <a:r>
              <a:rPr lang="it-IT" dirty="0">
                <a:solidFill>
                  <a:schemeClr val="tx1"/>
                </a:solidFill>
              </a:rPr>
              <a:t> </a:t>
            </a:r>
            <a:r>
              <a:rPr lang="it-IT" dirty="0" err="1">
                <a:solidFill>
                  <a:schemeClr val="tx1"/>
                </a:solidFill>
              </a:rPr>
              <a:t>Arechis</a:t>
            </a:r>
            <a:r>
              <a:rPr lang="it-IT" dirty="0">
                <a:solidFill>
                  <a:schemeClr val="tx1"/>
                </a:solidFill>
              </a:rPr>
              <a:t> </a:t>
            </a:r>
            <a:r>
              <a:rPr lang="it-IT" dirty="0" err="1">
                <a:solidFill>
                  <a:schemeClr val="tx1"/>
                </a:solidFill>
              </a:rPr>
              <a:t>dux</a:t>
            </a:r>
            <a:r>
              <a:rPr lang="it-IT" dirty="0">
                <a:solidFill>
                  <a:schemeClr val="tx1"/>
                </a:solidFill>
              </a:rPr>
              <a:t> per omnia </a:t>
            </a:r>
            <a:r>
              <a:rPr lang="it-IT" dirty="0" err="1">
                <a:solidFill>
                  <a:schemeClr val="tx1"/>
                </a:solidFill>
              </a:rPr>
              <a:t>catholicus</a:t>
            </a:r>
            <a:r>
              <a:rPr lang="it-IT" dirty="0">
                <a:solidFill>
                  <a:schemeClr val="tx1"/>
                </a:solidFill>
              </a:rPr>
              <a:t> </a:t>
            </a:r>
            <a:r>
              <a:rPr lang="it-IT" dirty="0" err="1">
                <a:solidFill>
                  <a:schemeClr val="tx1"/>
                </a:solidFill>
              </a:rPr>
              <a:t>atque</a:t>
            </a:r>
            <a:r>
              <a:rPr lang="it-IT" dirty="0">
                <a:solidFill>
                  <a:schemeClr val="tx1"/>
                </a:solidFill>
              </a:rPr>
              <a:t> </a:t>
            </a:r>
            <a:r>
              <a:rPr lang="it-IT" dirty="0" err="1">
                <a:solidFill>
                  <a:schemeClr val="tx1"/>
                </a:solidFill>
              </a:rPr>
              <a:t>magnificus</a:t>
            </a:r>
            <a:r>
              <a:rPr lang="it-IT" dirty="0">
                <a:solidFill>
                  <a:schemeClr val="tx1"/>
                </a:solidFill>
              </a:rPr>
              <a:t>; qui imitator </a:t>
            </a:r>
            <a:r>
              <a:rPr lang="it-IT" dirty="0" err="1">
                <a:solidFill>
                  <a:schemeClr val="tx1"/>
                </a:solidFill>
              </a:rPr>
              <a:t>existens</a:t>
            </a:r>
            <a:r>
              <a:rPr lang="it-IT" dirty="0">
                <a:solidFill>
                  <a:schemeClr val="tx1"/>
                </a:solidFill>
              </a:rPr>
              <a:t> </a:t>
            </a:r>
            <a:r>
              <a:rPr lang="it-IT" dirty="0" err="1">
                <a:solidFill>
                  <a:schemeClr val="tx1"/>
                </a:solidFill>
              </a:rPr>
              <a:t>maiorum</a:t>
            </a:r>
            <a:r>
              <a:rPr lang="it-IT" dirty="0">
                <a:solidFill>
                  <a:schemeClr val="tx1"/>
                </a:solidFill>
              </a:rPr>
              <a:t> </a:t>
            </a:r>
            <a:r>
              <a:rPr lang="it-IT" dirty="0" err="1">
                <a:solidFill>
                  <a:schemeClr val="tx1"/>
                </a:solidFill>
              </a:rPr>
              <a:t>suae</a:t>
            </a:r>
            <a:r>
              <a:rPr lang="it-IT" dirty="0">
                <a:solidFill>
                  <a:schemeClr val="tx1"/>
                </a:solidFill>
              </a:rPr>
              <a:t> </a:t>
            </a:r>
            <a:r>
              <a:rPr lang="it-IT" dirty="0" err="1">
                <a:solidFill>
                  <a:schemeClr val="tx1"/>
                </a:solidFill>
              </a:rPr>
              <a:t>gentis</a:t>
            </a:r>
            <a:r>
              <a:rPr lang="it-IT" dirty="0">
                <a:solidFill>
                  <a:schemeClr val="tx1"/>
                </a:solidFill>
              </a:rPr>
              <a:t> </a:t>
            </a:r>
            <a:r>
              <a:rPr lang="it-IT" dirty="0" err="1">
                <a:solidFill>
                  <a:schemeClr val="tx1"/>
                </a:solidFill>
              </a:rPr>
              <a:t>reliquias</a:t>
            </a:r>
            <a:r>
              <a:rPr lang="it-IT" dirty="0">
                <a:solidFill>
                  <a:schemeClr val="tx1"/>
                </a:solidFill>
              </a:rPr>
              <a:t> </a:t>
            </a:r>
            <a:r>
              <a:rPr lang="it-IT" dirty="0" err="1">
                <a:solidFill>
                  <a:schemeClr val="tx1"/>
                </a:solidFill>
              </a:rPr>
              <a:t>rexit</a:t>
            </a:r>
            <a:r>
              <a:rPr lang="it-IT" dirty="0">
                <a:solidFill>
                  <a:schemeClr val="tx1"/>
                </a:solidFill>
              </a:rPr>
              <a:t> </a:t>
            </a:r>
            <a:r>
              <a:rPr lang="it-IT" dirty="0" err="1">
                <a:solidFill>
                  <a:schemeClr val="tx1"/>
                </a:solidFill>
              </a:rPr>
              <a:t>nobiliter</a:t>
            </a:r>
            <a:r>
              <a:rPr lang="it-IT" dirty="0">
                <a:solidFill>
                  <a:schemeClr val="tx1"/>
                </a:solidFill>
              </a:rPr>
              <a:t> et </a:t>
            </a:r>
            <a:r>
              <a:rPr lang="it-IT" dirty="0" err="1">
                <a:solidFill>
                  <a:schemeClr val="tx1"/>
                </a:solidFill>
              </a:rPr>
              <a:t>honorifice</a:t>
            </a:r>
            <a:r>
              <a:rPr lang="it-IT" dirty="0">
                <a:solidFill>
                  <a:schemeClr val="tx1"/>
                </a:solidFill>
              </a:rPr>
              <a:t>, et </a:t>
            </a:r>
            <a:r>
              <a:rPr lang="it-IT" dirty="0" err="1">
                <a:solidFill>
                  <a:schemeClr val="tx1"/>
                </a:solidFill>
              </a:rPr>
              <a:t>sequens</a:t>
            </a:r>
            <a:r>
              <a:rPr lang="it-IT" dirty="0">
                <a:solidFill>
                  <a:schemeClr val="tx1"/>
                </a:solidFill>
              </a:rPr>
              <a:t> vestigia </a:t>
            </a:r>
            <a:r>
              <a:rPr lang="it-IT" dirty="0" err="1">
                <a:solidFill>
                  <a:schemeClr val="tx1"/>
                </a:solidFill>
              </a:rPr>
              <a:t>regum</a:t>
            </a:r>
            <a:r>
              <a:rPr lang="it-IT" dirty="0">
                <a:solidFill>
                  <a:schemeClr val="tx1"/>
                </a:solidFill>
              </a:rPr>
              <a:t> </a:t>
            </a:r>
            <a:r>
              <a:rPr lang="it-IT" dirty="0" err="1">
                <a:solidFill>
                  <a:schemeClr val="tx1"/>
                </a:solidFill>
              </a:rPr>
              <a:t>quaedam</a:t>
            </a:r>
            <a:r>
              <a:rPr lang="it-IT" dirty="0">
                <a:solidFill>
                  <a:schemeClr val="tx1"/>
                </a:solidFill>
              </a:rPr>
              <a:t> </a:t>
            </a:r>
            <a:r>
              <a:rPr lang="it-IT" dirty="0" err="1">
                <a:solidFill>
                  <a:schemeClr val="tx1"/>
                </a:solidFill>
              </a:rPr>
              <a:t>capitula</a:t>
            </a:r>
            <a:r>
              <a:rPr lang="it-IT" dirty="0">
                <a:solidFill>
                  <a:schemeClr val="tx1"/>
                </a:solidFill>
              </a:rPr>
              <a:t> in </a:t>
            </a:r>
            <a:r>
              <a:rPr lang="it-IT" dirty="0" err="1">
                <a:solidFill>
                  <a:schemeClr val="tx1"/>
                </a:solidFill>
              </a:rPr>
              <a:t>suis</a:t>
            </a:r>
            <a:r>
              <a:rPr lang="it-IT" dirty="0">
                <a:solidFill>
                  <a:schemeClr val="tx1"/>
                </a:solidFill>
              </a:rPr>
              <a:t> </a:t>
            </a:r>
            <a:r>
              <a:rPr lang="it-IT" dirty="0" err="1">
                <a:solidFill>
                  <a:schemeClr val="tx1"/>
                </a:solidFill>
              </a:rPr>
              <a:t>decretis</a:t>
            </a:r>
            <a:r>
              <a:rPr lang="it-IT" dirty="0">
                <a:solidFill>
                  <a:schemeClr val="tx1"/>
                </a:solidFill>
              </a:rPr>
              <a:t> </a:t>
            </a:r>
            <a:r>
              <a:rPr lang="it-IT" dirty="0" err="1">
                <a:solidFill>
                  <a:schemeClr val="tx1"/>
                </a:solidFill>
              </a:rPr>
              <a:t>sollerter</a:t>
            </a:r>
            <a:r>
              <a:rPr lang="it-IT" dirty="0">
                <a:solidFill>
                  <a:schemeClr val="tx1"/>
                </a:solidFill>
              </a:rPr>
              <a:t> </a:t>
            </a:r>
            <a:r>
              <a:rPr lang="it-IT" dirty="0" err="1">
                <a:solidFill>
                  <a:schemeClr val="tx1"/>
                </a:solidFill>
              </a:rPr>
              <a:t>corrigere</a:t>
            </a:r>
            <a:r>
              <a:rPr lang="it-IT" dirty="0">
                <a:solidFill>
                  <a:schemeClr val="tx1"/>
                </a:solidFill>
              </a:rPr>
              <a:t> </a:t>
            </a:r>
            <a:r>
              <a:rPr lang="it-IT" dirty="0" err="1">
                <a:solidFill>
                  <a:schemeClr val="tx1"/>
                </a:solidFill>
              </a:rPr>
              <a:t>seu</a:t>
            </a:r>
            <a:r>
              <a:rPr lang="it-IT" dirty="0">
                <a:solidFill>
                  <a:schemeClr val="tx1"/>
                </a:solidFill>
              </a:rPr>
              <a:t> </a:t>
            </a:r>
            <a:r>
              <a:rPr lang="it-IT" dirty="0" err="1">
                <a:solidFill>
                  <a:schemeClr val="tx1"/>
                </a:solidFill>
              </a:rPr>
              <a:t>statuere</a:t>
            </a:r>
            <a:r>
              <a:rPr lang="it-IT" dirty="0">
                <a:solidFill>
                  <a:schemeClr val="tx1"/>
                </a:solidFill>
              </a:rPr>
              <a:t> </a:t>
            </a:r>
            <a:r>
              <a:rPr lang="it-IT" dirty="0" err="1">
                <a:solidFill>
                  <a:schemeClr val="tx1"/>
                </a:solidFill>
              </a:rPr>
              <a:t>curavit</a:t>
            </a:r>
            <a:r>
              <a:rPr lang="it-IT" dirty="0">
                <a:solidFill>
                  <a:schemeClr val="tx1"/>
                </a:solidFill>
              </a:rPr>
              <a:t> ad </a:t>
            </a:r>
            <a:r>
              <a:rPr lang="it-IT" dirty="0" err="1">
                <a:solidFill>
                  <a:schemeClr val="tx1"/>
                </a:solidFill>
              </a:rPr>
              <a:t>salvationem</a:t>
            </a:r>
            <a:r>
              <a:rPr lang="it-IT" dirty="0">
                <a:solidFill>
                  <a:schemeClr val="tx1"/>
                </a:solidFill>
              </a:rPr>
              <a:t> et </a:t>
            </a:r>
            <a:r>
              <a:rPr lang="it-IT" dirty="0" err="1">
                <a:solidFill>
                  <a:schemeClr val="tx1"/>
                </a:solidFill>
              </a:rPr>
              <a:t>iustitiam</a:t>
            </a:r>
            <a:r>
              <a:rPr lang="it-IT" dirty="0">
                <a:solidFill>
                  <a:schemeClr val="tx1"/>
                </a:solidFill>
              </a:rPr>
              <a:t> </a:t>
            </a:r>
            <a:r>
              <a:rPr lang="it-IT" dirty="0" err="1">
                <a:solidFill>
                  <a:schemeClr val="tx1"/>
                </a:solidFill>
              </a:rPr>
              <a:t>suae</a:t>
            </a:r>
            <a:r>
              <a:rPr lang="it-IT" dirty="0">
                <a:solidFill>
                  <a:schemeClr val="tx1"/>
                </a:solidFill>
              </a:rPr>
              <a:t> </a:t>
            </a:r>
            <a:r>
              <a:rPr lang="it-IT" dirty="0" err="1">
                <a:solidFill>
                  <a:schemeClr val="tx1"/>
                </a:solidFill>
              </a:rPr>
              <a:t>patriae</a:t>
            </a:r>
            <a:r>
              <a:rPr lang="it-IT" dirty="0">
                <a:solidFill>
                  <a:schemeClr val="tx1"/>
                </a:solidFill>
              </a:rPr>
              <a:t> </a:t>
            </a:r>
            <a:r>
              <a:rPr lang="it-IT" dirty="0" err="1">
                <a:solidFill>
                  <a:schemeClr val="tx1"/>
                </a:solidFill>
              </a:rPr>
              <a:t>pertinentia</a:t>
            </a:r>
            <a:r>
              <a:rPr lang="it-IT" dirty="0">
                <a:solidFill>
                  <a:schemeClr val="tx1"/>
                </a:solidFill>
              </a:rPr>
              <a:t>, </a:t>
            </a:r>
            <a:r>
              <a:rPr lang="it-IT" dirty="0" err="1">
                <a:solidFill>
                  <a:schemeClr val="tx1"/>
                </a:solidFill>
              </a:rPr>
              <a:t>quae</a:t>
            </a:r>
            <a:r>
              <a:rPr lang="it-IT" dirty="0">
                <a:solidFill>
                  <a:schemeClr val="tx1"/>
                </a:solidFill>
              </a:rPr>
              <a:t> </a:t>
            </a:r>
            <a:r>
              <a:rPr lang="it-IT" dirty="0" err="1">
                <a:solidFill>
                  <a:schemeClr val="tx1"/>
                </a:solidFill>
              </a:rPr>
              <a:t>utilia</a:t>
            </a:r>
            <a:r>
              <a:rPr lang="it-IT" dirty="0">
                <a:solidFill>
                  <a:schemeClr val="tx1"/>
                </a:solidFill>
              </a:rPr>
              <a:t> </a:t>
            </a:r>
            <a:r>
              <a:rPr lang="it-IT" dirty="0" err="1">
                <a:solidFill>
                  <a:schemeClr val="tx1"/>
                </a:solidFill>
              </a:rPr>
              <a:t>nempe</a:t>
            </a:r>
            <a:r>
              <a:rPr lang="it-IT" dirty="0">
                <a:solidFill>
                  <a:schemeClr val="tx1"/>
                </a:solidFill>
              </a:rPr>
              <a:t> </a:t>
            </a:r>
            <a:r>
              <a:rPr lang="it-IT" dirty="0" err="1">
                <a:solidFill>
                  <a:schemeClr val="tx1"/>
                </a:solidFill>
              </a:rPr>
              <a:t>sunt</a:t>
            </a:r>
            <a:r>
              <a:rPr lang="it-IT" dirty="0">
                <a:solidFill>
                  <a:schemeClr val="tx1"/>
                </a:solidFill>
              </a:rPr>
              <a:t> et </a:t>
            </a:r>
            <a:r>
              <a:rPr lang="it-IT" dirty="0" err="1">
                <a:solidFill>
                  <a:schemeClr val="tx1"/>
                </a:solidFill>
              </a:rPr>
              <a:t>inserta</a:t>
            </a:r>
            <a:r>
              <a:rPr lang="it-IT" dirty="0">
                <a:solidFill>
                  <a:schemeClr val="tx1"/>
                </a:solidFill>
              </a:rPr>
              <a:t> in </a:t>
            </a:r>
            <a:r>
              <a:rPr lang="it-IT" dirty="0" err="1">
                <a:solidFill>
                  <a:schemeClr val="tx1"/>
                </a:solidFill>
              </a:rPr>
              <a:t>edicti</a:t>
            </a:r>
            <a:r>
              <a:rPr lang="it-IT" dirty="0">
                <a:solidFill>
                  <a:schemeClr val="tx1"/>
                </a:solidFill>
              </a:rPr>
              <a:t> </a:t>
            </a:r>
            <a:r>
              <a:rPr lang="it-IT" dirty="0" err="1">
                <a:solidFill>
                  <a:schemeClr val="tx1"/>
                </a:solidFill>
              </a:rPr>
              <a:t>corpore</a:t>
            </a:r>
            <a:r>
              <a:rPr lang="it-IT" dirty="0">
                <a:solidFill>
                  <a:schemeClr val="tx1"/>
                </a:solidFill>
              </a:rPr>
              <a:t> </a:t>
            </a:r>
            <a:r>
              <a:rPr lang="it-IT" dirty="0" err="1">
                <a:solidFill>
                  <a:schemeClr val="tx1"/>
                </a:solidFill>
              </a:rPr>
              <a:t>retinentur</a:t>
            </a:r>
            <a:r>
              <a:rPr lang="it-IT" dirty="0"/>
              <a:t>.</a:t>
            </a:r>
          </a:p>
        </p:txBody>
      </p:sp>
    </p:spTree>
    <p:extLst>
      <p:ext uri="{BB962C8B-B14F-4D97-AF65-F5344CB8AC3E}">
        <p14:creationId xmlns:p14="http://schemas.microsoft.com/office/powerpoint/2010/main" val="4636021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558800"/>
            <a:ext cx="7766936" cy="533400"/>
          </a:xfrm>
        </p:spPr>
        <p:txBody>
          <a:bodyPr/>
          <a:lstStyle/>
          <a:p>
            <a:r>
              <a:rPr lang="it-IT" sz="2800" dirty="0" smtClean="0"/>
              <a:t>Codice </a:t>
            </a:r>
            <a:r>
              <a:rPr lang="it-IT" sz="2800" dirty="0"/>
              <a:t>Teodosiano, XVI, 1, 2 (27 febbraio 380).</a:t>
            </a:r>
          </a:p>
        </p:txBody>
      </p:sp>
      <p:sp>
        <p:nvSpPr>
          <p:cNvPr id="3" name="Subtitle 2"/>
          <p:cNvSpPr>
            <a:spLocks noGrp="1"/>
          </p:cNvSpPr>
          <p:nvPr>
            <p:ph type="subTitle" idx="1"/>
          </p:nvPr>
        </p:nvSpPr>
        <p:spPr>
          <a:xfrm>
            <a:off x="1507067" y="2387600"/>
            <a:ext cx="7766936" cy="2760133"/>
          </a:xfrm>
        </p:spPr>
        <p:txBody>
          <a:bodyPr>
            <a:normAutofit fontScale="92500" lnSpcReduction="20000"/>
          </a:bodyPr>
          <a:lstStyle/>
          <a:p>
            <a:pPr algn="just"/>
            <a:r>
              <a:rPr lang="it-IT" dirty="0" err="1"/>
              <a:t>Imppp</a:t>
            </a:r>
            <a:r>
              <a:rPr lang="it-IT" dirty="0"/>
              <a:t>. </a:t>
            </a:r>
            <a:r>
              <a:rPr lang="it-IT" dirty="0" err="1"/>
              <a:t>Gratianus</a:t>
            </a:r>
            <a:r>
              <a:rPr lang="it-IT" dirty="0"/>
              <a:t>, </a:t>
            </a:r>
            <a:r>
              <a:rPr lang="it-IT" dirty="0" err="1"/>
              <a:t>Valentinianus</a:t>
            </a:r>
            <a:r>
              <a:rPr lang="it-IT" dirty="0"/>
              <a:t> et </a:t>
            </a:r>
            <a:r>
              <a:rPr lang="it-IT" dirty="0" err="1"/>
              <a:t>Theodosius</a:t>
            </a:r>
            <a:r>
              <a:rPr lang="it-IT" dirty="0"/>
              <a:t> […] ad </a:t>
            </a:r>
            <a:r>
              <a:rPr lang="it-IT" dirty="0" err="1"/>
              <a:t>populum</a:t>
            </a:r>
            <a:r>
              <a:rPr lang="it-IT" dirty="0"/>
              <a:t> </a:t>
            </a:r>
            <a:r>
              <a:rPr lang="it-IT" dirty="0" err="1"/>
              <a:t>urbis</a:t>
            </a:r>
            <a:r>
              <a:rPr lang="it-IT" dirty="0"/>
              <a:t> </a:t>
            </a:r>
            <a:r>
              <a:rPr lang="it-IT" dirty="0" err="1"/>
              <a:t>Constantinopolitanae</a:t>
            </a:r>
            <a:r>
              <a:rPr lang="it-IT" dirty="0"/>
              <a:t>. </a:t>
            </a:r>
            <a:r>
              <a:rPr lang="it-IT" dirty="0" err="1"/>
              <a:t>Cunctos</a:t>
            </a:r>
            <a:r>
              <a:rPr lang="it-IT" dirty="0"/>
              <a:t> </a:t>
            </a:r>
            <a:r>
              <a:rPr lang="it-IT" dirty="0" err="1"/>
              <a:t>populos</a:t>
            </a:r>
            <a:r>
              <a:rPr lang="it-IT" dirty="0"/>
              <a:t>, </a:t>
            </a:r>
            <a:r>
              <a:rPr lang="it-IT" dirty="0" err="1"/>
              <a:t>quos</a:t>
            </a:r>
            <a:r>
              <a:rPr lang="it-IT" dirty="0"/>
              <a:t> </a:t>
            </a:r>
            <a:r>
              <a:rPr lang="it-IT" dirty="0" err="1"/>
              <a:t>clementiae</a:t>
            </a:r>
            <a:r>
              <a:rPr lang="it-IT" dirty="0"/>
              <a:t> </a:t>
            </a:r>
            <a:r>
              <a:rPr lang="it-IT" dirty="0" err="1"/>
              <a:t>nostrae</a:t>
            </a:r>
            <a:r>
              <a:rPr lang="it-IT" dirty="0"/>
              <a:t> </a:t>
            </a:r>
            <a:r>
              <a:rPr lang="it-IT" dirty="0" err="1"/>
              <a:t>regit</a:t>
            </a:r>
            <a:r>
              <a:rPr lang="it-IT" dirty="0"/>
              <a:t> </a:t>
            </a:r>
            <a:r>
              <a:rPr lang="it-IT" dirty="0" err="1"/>
              <a:t>temperamentum</a:t>
            </a:r>
            <a:r>
              <a:rPr lang="it-IT" dirty="0"/>
              <a:t>, in tali </a:t>
            </a:r>
            <a:r>
              <a:rPr lang="it-IT" dirty="0" err="1"/>
              <a:t>volumus</a:t>
            </a:r>
            <a:r>
              <a:rPr lang="it-IT" dirty="0"/>
              <a:t> religione </a:t>
            </a:r>
            <a:r>
              <a:rPr lang="it-IT" dirty="0" err="1"/>
              <a:t>versari</a:t>
            </a:r>
            <a:r>
              <a:rPr lang="it-IT" dirty="0"/>
              <a:t>, </a:t>
            </a:r>
            <a:r>
              <a:rPr lang="it-IT" dirty="0" err="1"/>
              <a:t>quam</a:t>
            </a:r>
            <a:r>
              <a:rPr lang="it-IT" dirty="0"/>
              <a:t> </a:t>
            </a:r>
            <a:r>
              <a:rPr lang="it-IT" dirty="0" err="1"/>
              <a:t>divinum</a:t>
            </a:r>
            <a:r>
              <a:rPr lang="it-IT" dirty="0"/>
              <a:t> </a:t>
            </a:r>
            <a:r>
              <a:rPr lang="it-IT" dirty="0" err="1"/>
              <a:t>Petrum</a:t>
            </a:r>
            <a:r>
              <a:rPr lang="it-IT" dirty="0"/>
              <a:t> </a:t>
            </a:r>
            <a:r>
              <a:rPr lang="it-IT" dirty="0" err="1"/>
              <a:t>apostolum</a:t>
            </a:r>
            <a:r>
              <a:rPr lang="it-IT" dirty="0"/>
              <a:t> </a:t>
            </a:r>
            <a:r>
              <a:rPr lang="it-IT" dirty="0" err="1"/>
              <a:t>tradidisse</a:t>
            </a:r>
            <a:r>
              <a:rPr lang="it-IT" dirty="0"/>
              <a:t> </a:t>
            </a:r>
            <a:r>
              <a:rPr lang="it-IT" dirty="0" err="1"/>
              <a:t>Romanis</a:t>
            </a:r>
            <a:r>
              <a:rPr lang="it-IT" dirty="0"/>
              <a:t> </a:t>
            </a:r>
            <a:r>
              <a:rPr lang="it-IT" dirty="0" err="1"/>
              <a:t>religio</a:t>
            </a:r>
            <a:r>
              <a:rPr lang="it-IT" dirty="0"/>
              <a:t> </a:t>
            </a:r>
            <a:r>
              <a:rPr lang="it-IT" dirty="0" err="1"/>
              <a:t>usque</a:t>
            </a:r>
            <a:r>
              <a:rPr lang="it-IT" dirty="0"/>
              <a:t> ad </a:t>
            </a:r>
            <a:r>
              <a:rPr lang="it-IT" dirty="0" err="1"/>
              <a:t>nunc</a:t>
            </a:r>
            <a:r>
              <a:rPr lang="it-IT" dirty="0"/>
              <a:t> ab ipso insinuata </a:t>
            </a:r>
            <a:r>
              <a:rPr lang="it-IT" dirty="0" err="1"/>
              <a:t>declarat</a:t>
            </a:r>
            <a:r>
              <a:rPr lang="it-IT" dirty="0"/>
              <a:t> </a:t>
            </a:r>
            <a:r>
              <a:rPr lang="it-IT" dirty="0" err="1"/>
              <a:t>quamque</a:t>
            </a:r>
            <a:r>
              <a:rPr lang="it-IT" dirty="0"/>
              <a:t> </a:t>
            </a:r>
            <a:r>
              <a:rPr lang="it-IT" dirty="0" err="1"/>
              <a:t>pontificem</a:t>
            </a:r>
            <a:r>
              <a:rPr lang="it-IT" dirty="0"/>
              <a:t> </a:t>
            </a:r>
            <a:r>
              <a:rPr lang="it-IT" dirty="0" err="1"/>
              <a:t>Damasum</a:t>
            </a:r>
            <a:r>
              <a:rPr lang="it-IT" dirty="0"/>
              <a:t> </a:t>
            </a:r>
            <a:r>
              <a:rPr lang="it-IT" dirty="0" err="1"/>
              <a:t>sequi</a:t>
            </a:r>
            <a:r>
              <a:rPr lang="it-IT" dirty="0"/>
              <a:t> </a:t>
            </a:r>
            <a:r>
              <a:rPr lang="it-IT" dirty="0" err="1"/>
              <a:t>claret</a:t>
            </a:r>
            <a:r>
              <a:rPr lang="it-IT" dirty="0"/>
              <a:t> et </a:t>
            </a:r>
            <a:r>
              <a:rPr lang="it-IT" dirty="0" err="1"/>
              <a:t>Petrum</a:t>
            </a:r>
            <a:r>
              <a:rPr lang="it-IT" dirty="0"/>
              <a:t> </a:t>
            </a:r>
            <a:r>
              <a:rPr lang="it-IT" dirty="0" err="1"/>
              <a:t>Alexandriae</a:t>
            </a:r>
            <a:r>
              <a:rPr lang="it-IT" dirty="0"/>
              <a:t> </a:t>
            </a:r>
            <a:r>
              <a:rPr lang="it-IT" dirty="0" err="1"/>
              <a:t>episcopum</a:t>
            </a:r>
            <a:r>
              <a:rPr lang="it-IT" dirty="0"/>
              <a:t> </a:t>
            </a:r>
            <a:r>
              <a:rPr lang="it-IT" dirty="0" err="1"/>
              <a:t>virum</a:t>
            </a:r>
            <a:r>
              <a:rPr lang="it-IT" dirty="0"/>
              <a:t> </a:t>
            </a:r>
            <a:r>
              <a:rPr lang="it-IT" dirty="0" err="1"/>
              <a:t>apostolicae</a:t>
            </a:r>
            <a:r>
              <a:rPr lang="it-IT" dirty="0"/>
              <a:t> </a:t>
            </a:r>
            <a:r>
              <a:rPr lang="it-IT" dirty="0" err="1"/>
              <a:t>sanctitatis</a:t>
            </a:r>
            <a:r>
              <a:rPr lang="it-IT" dirty="0"/>
              <a:t>, hoc est, ut </a:t>
            </a:r>
            <a:r>
              <a:rPr lang="it-IT" dirty="0" err="1"/>
              <a:t>secundum</a:t>
            </a:r>
            <a:r>
              <a:rPr lang="it-IT" dirty="0"/>
              <a:t> </a:t>
            </a:r>
            <a:r>
              <a:rPr lang="it-IT" dirty="0" err="1"/>
              <a:t>apostolicam</a:t>
            </a:r>
            <a:r>
              <a:rPr lang="it-IT" dirty="0"/>
              <a:t> </a:t>
            </a:r>
            <a:r>
              <a:rPr lang="it-IT" dirty="0" err="1"/>
              <a:t>disciplinam</a:t>
            </a:r>
            <a:r>
              <a:rPr lang="it-IT" dirty="0"/>
              <a:t> </a:t>
            </a:r>
            <a:r>
              <a:rPr lang="it-IT" dirty="0" err="1"/>
              <a:t>evangelicamque</a:t>
            </a:r>
            <a:r>
              <a:rPr lang="it-IT" dirty="0"/>
              <a:t> </a:t>
            </a:r>
            <a:r>
              <a:rPr lang="it-IT" dirty="0" err="1"/>
              <a:t>doctrinam</a:t>
            </a:r>
            <a:r>
              <a:rPr lang="it-IT" dirty="0"/>
              <a:t> </a:t>
            </a:r>
            <a:r>
              <a:rPr lang="it-IT" dirty="0" err="1"/>
              <a:t>patris</a:t>
            </a:r>
            <a:r>
              <a:rPr lang="it-IT" dirty="0"/>
              <a:t> et </a:t>
            </a:r>
            <a:r>
              <a:rPr lang="it-IT" dirty="0" err="1"/>
              <a:t>filii</a:t>
            </a:r>
            <a:r>
              <a:rPr lang="it-IT" dirty="0"/>
              <a:t> et </a:t>
            </a:r>
            <a:r>
              <a:rPr lang="it-IT" dirty="0" err="1"/>
              <a:t>spiritus</a:t>
            </a:r>
            <a:r>
              <a:rPr lang="it-IT" dirty="0"/>
              <a:t> </a:t>
            </a:r>
            <a:r>
              <a:rPr lang="it-IT" dirty="0" err="1"/>
              <a:t>sancti</a:t>
            </a:r>
            <a:r>
              <a:rPr lang="it-IT" dirty="0"/>
              <a:t> </a:t>
            </a:r>
            <a:r>
              <a:rPr lang="it-IT" dirty="0" err="1"/>
              <a:t>nam</a:t>
            </a:r>
            <a:r>
              <a:rPr lang="it-IT" dirty="0"/>
              <a:t> </a:t>
            </a:r>
            <a:r>
              <a:rPr lang="it-IT" dirty="0" err="1"/>
              <a:t>deitatem</a:t>
            </a:r>
            <a:r>
              <a:rPr lang="it-IT" dirty="0"/>
              <a:t> sub </a:t>
            </a:r>
            <a:r>
              <a:rPr lang="it-IT" dirty="0" err="1"/>
              <a:t>parili</a:t>
            </a:r>
            <a:r>
              <a:rPr lang="it-IT" dirty="0"/>
              <a:t> </a:t>
            </a:r>
            <a:r>
              <a:rPr lang="it-IT" dirty="0" err="1"/>
              <a:t>maiestate</a:t>
            </a:r>
            <a:r>
              <a:rPr lang="it-IT" dirty="0"/>
              <a:t> et sub pia </a:t>
            </a:r>
            <a:r>
              <a:rPr lang="it-IT" dirty="0" err="1"/>
              <a:t>trinitate</a:t>
            </a:r>
            <a:r>
              <a:rPr lang="it-IT" dirty="0"/>
              <a:t> </a:t>
            </a:r>
            <a:r>
              <a:rPr lang="it-IT" dirty="0" err="1"/>
              <a:t>credamus</a:t>
            </a:r>
            <a:r>
              <a:rPr lang="it-IT" dirty="0"/>
              <a:t>. </a:t>
            </a:r>
            <a:r>
              <a:rPr lang="it-IT" dirty="0" err="1"/>
              <a:t>Hanc</a:t>
            </a:r>
            <a:r>
              <a:rPr lang="it-IT" dirty="0"/>
              <a:t> </a:t>
            </a:r>
            <a:r>
              <a:rPr lang="it-IT" dirty="0" err="1"/>
              <a:t>legem</a:t>
            </a:r>
            <a:r>
              <a:rPr lang="it-IT" dirty="0"/>
              <a:t> </a:t>
            </a:r>
            <a:r>
              <a:rPr lang="it-IT" dirty="0" err="1"/>
              <a:t>sequentes</a:t>
            </a:r>
            <a:r>
              <a:rPr lang="it-IT" dirty="0"/>
              <a:t> </a:t>
            </a:r>
            <a:r>
              <a:rPr lang="it-IT" dirty="0" err="1"/>
              <a:t>Christianorum</a:t>
            </a:r>
            <a:r>
              <a:rPr lang="it-IT" dirty="0"/>
              <a:t> </a:t>
            </a:r>
            <a:r>
              <a:rPr lang="it-IT" dirty="0" err="1"/>
              <a:t>catholicorum</a:t>
            </a:r>
            <a:r>
              <a:rPr lang="it-IT" dirty="0"/>
              <a:t> </a:t>
            </a:r>
            <a:r>
              <a:rPr lang="it-IT" dirty="0" err="1"/>
              <a:t>nomen</a:t>
            </a:r>
            <a:r>
              <a:rPr lang="it-IT" dirty="0"/>
              <a:t> </a:t>
            </a:r>
            <a:r>
              <a:rPr lang="it-IT" dirty="0" err="1"/>
              <a:t>iubemus</a:t>
            </a:r>
            <a:r>
              <a:rPr lang="it-IT" dirty="0"/>
              <a:t> </a:t>
            </a:r>
            <a:r>
              <a:rPr lang="it-IT" dirty="0" err="1"/>
              <a:t>amplecti,reliquos</a:t>
            </a:r>
            <a:r>
              <a:rPr lang="it-IT" dirty="0"/>
              <a:t> vero </a:t>
            </a:r>
            <a:r>
              <a:rPr lang="it-IT" dirty="0" err="1"/>
              <a:t>dementes</a:t>
            </a:r>
            <a:r>
              <a:rPr lang="it-IT" dirty="0"/>
              <a:t> </a:t>
            </a:r>
            <a:r>
              <a:rPr lang="it-IT" dirty="0" err="1"/>
              <a:t>vesanosque</a:t>
            </a:r>
            <a:r>
              <a:rPr lang="it-IT" dirty="0"/>
              <a:t> </a:t>
            </a:r>
            <a:r>
              <a:rPr lang="it-IT" dirty="0" err="1"/>
              <a:t>iudicantes</a:t>
            </a:r>
            <a:r>
              <a:rPr lang="it-IT" dirty="0"/>
              <a:t> </a:t>
            </a:r>
            <a:r>
              <a:rPr lang="it-IT" dirty="0" err="1"/>
              <a:t>haeretici</a:t>
            </a:r>
            <a:r>
              <a:rPr lang="it-IT" dirty="0"/>
              <a:t> </a:t>
            </a:r>
            <a:r>
              <a:rPr lang="it-IT" dirty="0" err="1"/>
              <a:t>dogmatis</a:t>
            </a:r>
            <a:r>
              <a:rPr lang="it-IT" dirty="0"/>
              <a:t> </a:t>
            </a:r>
            <a:r>
              <a:rPr lang="it-IT" dirty="0" err="1"/>
              <a:t>infamiam</a:t>
            </a:r>
            <a:r>
              <a:rPr lang="it-IT" dirty="0"/>
              <a:t> </a:t>
            </a:r>
            <a:r>
              <a:rPr lang="it-IT" dirty="0" err="1"/>
              <a:t>sustinere</a:t>
            </a:r>
            <a:r>
              <a:rPr lang="it-IT" dirty="0"/>
              <a:t> </a:t>
            </a:r>
            <a:r>
              <a:rPr lang="it-IT" dirty="0" err="1"/>
              <a:t>nec</a:t>
            </a:r>
            <a:r>
              <a:rPr lang="it-IT" dirty="0"/>
              <a:t> </a:t>
            </a:r>
            <a:r>
              <a:rPr lang="it-IT" dirty="0" err="1"/>
              <a:t>conciliabula</a:t>
            </a:r>
            <a:r>
              <a:rPr lang="it-IT" dirty="0"/>
              <a:t> </a:t>
            </a:r>
            <a:r>
              <a:rPr lang="it-IT" dirty="0" err="1"/>
              <a:t>eorum</a:t>
            </a:r>
            <a:r>
              <a:rPr lang="it-IT" dirty="0"/>
              <a:t> </a:t>
            </a:r>
            <a:r>
              <a:rPr lang="it-IT" dirty="0" err="1"/>
              <a:t>ecclesiarum</a:t>
            </a:r>
            <a:r>
              <a:rPr lang="it-IT" dirty="0"/>
              <a:t> </a:t>
            </a:r>
            <a:r>
              <a:rPr lang="it-IT" dirty="0" err="1"/>
              <a:t>nomen</a:t>
            </a:r>
            <a:r>
              <a:rPr lang="it-IT" dirty="0"/>
              <a:t> </a:t>
            </a:r>
            <a:r>
              <a:rPr lang="it-IT" dirty="0" err="1"/>
              <a:t>accipere</a:t>
            </a:r>
            <a:r>
              <a:rPr lang="it-IT" dirty="0"/>
              <a:t>, divina </a:t>
            </a:r>
            <a:r>
              <a:rPr lang="it-IT" dirty="0" err="1"/>
              <a:t>primum</a:t>
            </a:r>
            <a:r>
              <a:rPr lang="it-IT" dirty="0"/>
              <a:t> </a:t>
            </a:r>
            <a:r>
              <a:rPr lang="it-IT" dirty="0" err="1"/>
              <a:t>vindicta</a:t>
            </a:r>
            <a:r>
              <a:rPr lang="it-IT" dirty="0"/>
              <a:t>, post </a:t>
            </a:r>
            <a:r>
              <a:rPr lang="it-IT" dirty="0" err="1"/>
              <a:t>etiam</a:t>
            </a:r>
            <a:r>
              <a:rPr lang="it-IT" dirty="0"/>
              <a:t> </a:t>
            </a:r>
            <a:r>
              <a:rPr lang="it-IT" dirty="0" err="1"/>
              <a:t>motus</a:t>
            </a:r>
            <a:r>
              <a:rPr lang="it-IT" dirty="0"/>
              <a:t> nostri, </a:t>
            </a:r>
            <a:r>
              <a:rPr lang="it-IT" dirty="0" err="1"/>
              <a:t>quem</a:t>
            </a:r>
            <a:r>
              <a:rPr lang="it-IT" dirty="0"/>
              <a:t> ex </a:t>
            </a:r>
            <a:r>
              <a:rPr lang="it-IT" dirty="0" err="1"/>
              <a:t>caelesti</a:t>
            </a:r>
            <a:r>
              <a:rPr lang="it-IT" dirty="0"/>
              <a:t> arbitrio </a:t>
            </a:r>
            <a:r>
              <a:rPr lang="it-IT" dirty="0" err="1"/>
              <a:t>sumpserimus</a:t>
            </a:r>
            <a:r>
              <a:rPr lang="it-IT" dirty="0"/>
              <a:t>, </a:t>
            </a:r>
            <a:r>
              <a:rPr lang="it-IT" dirty="0" err="1"/>
              <a:t>ultione</a:t>
            </a:r>
            <a:r>
              <a:rPr lang="it-IT" dirty="0"/>
              <a:t> </a:t>
            </a:r>
            <a:r>
              <a:rPr lang="it-IT" dirty="0" err="1"/>
              <a:t>plectendos</a:t>
            </a:r>
            <a:r>
              <a:rPr lang="it-IT" dirty="0"/>
              <a:t>.</a:t>
            </a:r>
          </a:p>
        </p:txBody>
      </p:sp>
    </p:spTree>
    <p:extLst>
      <p:ext uri="{BB962C8B-B14F-4D97-AF65-F5344CB8AC3E}">
        <p14:creationId xmlns:p14="http://schemas.microsoft.com/office/powerpoint/2010/main" val="39022821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26094" y="244598"/>
            <a:ext cx="9219156" cy="5078313"/>
          </a:xfrm>
          <a:prstGeom prst="rect">
            <a:avLst/>
          </a:prstGeom>
        </p:spPr>
        <p:txBody>
          <a:bodyPr wrap="square">
            <a:spAutoFit/>
          </a:bodyPr>
          <a:lstStyle/>
          <a:p>
            <a:r>
              <a:rPr lang="it-IT" dirty="0"/>
              <a:t>L’onnipotente ordinatore di tutto, così come gli piacque, sottopose un tempo il regno d’Italia alla nostra stirpe dei Longobardi. [Egli], ispiratore di ogni bene, si degnò di instillare nei cuori dei re felicemente regnanti, affinché [le] sancissero in consiglio comune, le norme della legge, per le quali, vivendo il popolo soggetto e tutta la stirpe nella legalità, e senza oltrepassare i limiti della legge stabilita, nessuno osava commettere azioni ostili contro qualcun altro. </a:t>
            </a:r>
            <a:r>
              <a:rPr lang="it-IT"/>
              <a:t>[…] </a:t>
            </a:r>
            <a:endParaRPr lang="it-IT" smtClean="0"/>
          </a:p>
          <a:p>
            <a:r>
              <a:rPr lang="it-IT" smtClean="0"/>
              <a:t>Mentre </a:t>
            </a:r>
            <a:r>
              <a:rPr lang="it-IT" dirty="0"/>
              <a:t>perdurava allora la gloria di questa famosa stirpe, improvvisamente la stirpe dei Galli invase la sovranità e il vertice del regno. In quel tempo teneva lo scettro dei Longobardi Desiderio, il cui genero era allora Carlo, re dei Franchi, il quale, invidiando il suo trono e mirando [ad esso], non rifuggì dall’agire in modo subdolo e con astuzia contro di lui. Catturatolo e gettatolo in carcere, sottomise al suo comando il regno d’Italia e la stirpe dei Longobardi. Mentre così, sminuita per disposizione del Creatore, la suddetta stirpe cadeva tanto in basso, governava allora il ducato di Benevento il duca </a:t>
            </a:r>
            <a:r>
              <a:rPr lang="it-IT" dirty="0" err="1"/>
              <a:t>Arechi</a:t>
            </a:r>
            <a:r>
              <a:rPr lang="it-IT" dirty="0"/>
              <a:t>, in tutto cattolico e magnifico, il quale, ponendosi come imitatore degli avi, resse con nobiltà ed onore i resti della sua stirpe e, seguendo le orme dei re, ebbe cura di emendare o di istituire con solerzia alcuni capitoli nei suoi decreti, per quanto attiene alla salvezza ed alla giustizia della sua patria; cose che sono di evidente utilità e sono conservate inserite nel corpo dell’editto.</a:t>
            </a:r>
          </a:p>
        </p:txBody>
      </p:sp>
    </p:spTree>
    <p:extLst>
      <p:ext uri="{BB962C8B-B14F-4D97-AF65-F5344CB8AC3E}">
        <p14:creationId xmlns:p14="http://schemas.microsoft.com/office/powerpoint/2010/main" val="3219367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736600"/>
            <a:ext cx="7766936" cy="495300"/>
          </a:xfrm>
        </p:spPr>
        <p:txBody>
          <a:bodyPr/>
          <a:lstStyle/>
          <a:p>
            <a:pPr algn="just"/>
            <a:r>
              <a:rPr lang="it-IT" sz="2400" dirty="0" smtClean="0"/>
              <a:t>Leggi </a:t>
            </a:r>
            <a:r>
              <a:rPr lang="it-IT" sz="2400" dirty="0"/>
              <a:t>longobarde, prologo di Adelchi (866).</a:t>
            </a:r>
          </a:p>
        </p:txBody>
      </p:sp>
      <p:sp>
        <p:nvSpPr>
          <p:cNvPr id="3" name="Subtitle 2"/>
          <p:cNvSpPr>
            <a:spLocks noGrp="1"/>
          </p:cNvSpPr>
          <p:nvPr>
            <p:ph type="subTitle" idx="1"/>
          </p:nvPr>
        </p:nvSpPr>
        <p:spPr>
          <a:xfrm>
            <a:off x="1507066" y="1638300"/>
            <a:ext cx="8170333" cy="3509433"/>
          </a:xfrm>
        </p:spPr>
        <p:txBody>
          <a:bodyPr>
            <a:normAutofit fontScale="85000" lnSpcReduction="10000"/>
          </a:bodyPr>
          <a:lstStyle/>
          <a:p>
            <a:pPr algn="just"/>
            <a:r>
              <a:rPr lang="it-IT" dirty="0" err="1">
                <a:solidFill>
                  <a:schemeClr val="tx1"/>
                </a:solidFill>
              </a:rPr>
              <a:t>Omnipotens</a:t>
            </a:r>
            <a:r>
              <a:rPr lang="it-IT" dirty="0">
                <a:solidFill>
                  <a:schemeClr val="tx1"/>
                </a:solidFill>
              </a:rPr>
              <a:t> </a:t>
            </a:r>
            <a:r>
              <a:rPr lang="it-IT" dirty="0" err="1">
                <a:solidFill>
                  <a:schemeClr val="tx1"/>
                </a:solidFill>
              </a:rPr>
              <a:t>universitatis</a:t>
            </a:r>
            <a:r>
              <a:rPr lang="it-IT" dirty="0">
                <a:solidFill>
                  <a:schemeClr val="tx1"/>
                </a:solidFill>
              </a:rPr>
              <a:t> dispositor quondam, ut ei </a:t>
            </a:r>
            <a:r>
              <a:rPr lang="it-IT" dirty="0" err="1">
                <a:solidFill>
                  <a:schemeClr val="tx1"/>
                </a:solidFill>
              </a:rPr>
              <a:t>placuit</a:t>
            </a:r>
            <a:r>
              <a:rPr lang="it-IT" dirty="0">
                <a:solidFill>
                  <a:schemeClr val="tx1"/>
                </a:solidFill>
              </a:rPr>
              <a:t>, </a:t>
            </a:r>
            <a:r>
              <a:rPr lang="it-IT" dirty="0" err="1">
                <a:solidFill>
                  <a:schemeClr val="tx1"/>
                </a:solidFill>
              </a:rPr>
              <a:t>Italiae</a:t>
            </a:r>
            <a:r>
              <a:rPr lang="it-IT" dirty="0">
                <a:solidFill>
                  <a:schemeClr val="tx1"/>
                </a:solidFill>
              </a:rPr>
              <a:t> </a:t>
            </a:r>
            <a:r>
              <a:rPr lang="it-IT" dirty="0" err="1">
                <a:solidFill>
                  <a:schemeClr val="tx1"/>
                </a:solidFill>
              </a:rPr>
              <a:t>regnum</a:t>
            </a:r>
            <a:r>
              <a:rPr lang="it-IT" dirty="0">
                <a:solidFill>
                  <a:schemeClr val="tx1"/>
                </a:solidFill>
              </a:rPr>
              <a:t> genti </a:t>
            </a:r>
            <a:r>
              <a:rPr lang="it-IT" dirty="0" err="1">
                <a:solidFill>
                  <a:schemeClr val="tx1"/>
                </a:solidFill>
              </a:rPr>
              <a:t>nostrae</a:t>
            </a:r>
            <a:r>
              <a:rPr lang="it-IT" dirty="0">
                <a:solidFill>
                  <a:schemeClr val="tx1"/>
                </a:solidFill>
              </a:rPr>
              <a:t> </a:t>
            </a:r>
            <a:r>
              <a:rPr lang="it-IT" dirty="0" err="1">
                <a:solidFill>
                  <a:schemeClr val="tx1"/>
                </a:solidFill>
              </a:rPr>
              <a:t>Langobardorum</a:t>
            </a:r>
            <a:r>
              <a:rPr lang="it-IT" dirty="0">
                <a:solidFill>
                  <a:schemeClr val="tx1"/>
                </a:solidFill>
              </a:rPr>
              <a:t> </a:t>
            </a:r>
            <a:r>
              <a:rPr lang="it-IT" dirty="0" err="1">
                <a:solidFill>
                  <a:schemeClr val="tx1"/>
                </a:solidFill>
              </a:rPr>
              <a:t>subdidit</a:t>
            </a:r>
            <a:r>
              <a:rPr lang="it-IT" dirty="0">
                <a:solidFill>
                  <a:schemeClr val="tx1"/>
                </a:solidFill>
              </a:rPr>
              <a:t>. Quorum </a:t>
            </a:r>
            <a:r>
              <a:rPr lang="it-IT" dirty="0" err="1">
                <a:solidFill>
                  <a:schemeClr val="tx1"/>
                </a:solidFill>
              </a:rPr>
              <a:t>quidem</a:t>
            </a:r>
            <a:r>
              <a:rPr lang="it-IT" dirty="0">
                <a:solidFill>
                  <a:schemeClr val="tx1"/>
                </a:solidFill>
              </a:rPr>
              <a:t> </a:t>
            </a:r>
            <a:r>
              <a:rPr lang="it-IT" dirty="0" err="1">
                <a:solidFill>
                  <a:schemeClr val="tx1"/>
                </a:solidFill>
              </a:rPr>
              <a:t>regibus</a:t>
            </a:r>
            <a:r>
              <a:rPr lang="it-IT" dirty="0">
                <a:solidFill>
                  <a:schemeClr val="tx1"/>
                </a:solidFill>
              </a:rPr>
              <a:t> </a:t>
            </a:r>
            <a:r>
              <a:rPr lang="it-IT" dirty="0" err="1">
                <a:solidFill>
                  <a:schemeClr val="tx1"/>
                </a:solidFill>
              </a:rPr>
              <a:t>feliciter</a:t>
            </a:r>
            <a:r>
              <a:rPr lang="it-IT" dirty="0">
                <a:solidFill>
                  <a:schemeClr val="tx1"/>
                </a:solidFill>
              </a:rPr>
              <a:t> </a:t>
            </a:r>
            <a:r>
              <a:rPr lang="it-IT" dirty="0" err="1">
                <a:solidFill>
                  <a:schemeClr val="tx1"/>
                </a:solidFill>
              </a:rPr>
              <a:t>regnantibus</a:t>
            </a:r>
            <a:r>
              <a:rPr lang="it-IT" dirty="0">
                <a:solidFill>
                  <a:schemeClr val="tx1"/>
                </a:solidFill>
              </a:rPr>
              <a:t> </a:t>
            </a:r>
            <a:r>
              <a:rPr lang="it-IT" dirty="0" err="1">
                <a:solidFill>
                  <a:schemeClr val="tx1"/>
                </a:solidFill>
              </a:rPr>
              <a:t>inspirator</a:t>
            </a:r>
            <a:r>
              <a:rPr lang="it-IT" dirty="0">
                <a:solidFill>
                  <a:schemeClr val="tx1"/>
                </a:solidFill>
              </a:rPr>
              <a:t> </a:t>
            </a:r>
            <a:r>
              <a:rPr lang="it-IT" dirty="0" err="1">
                <a:solidFill>
                  <a:schemeClr val="tx1"/>
                </a:solidFill>
              </a:rPr>
              <a:t>bonorum</a:t>
            </a:r>
            <a:r>
              <a:rPr lang="it-IT" dirty="0">
                <a:solidFill>
                  <a:schemeClr val="tx1"/>
                </a:solidFill>
              </a:rPr>
              <a:t> omnium in </a:t>
            </a:r>
            <a:r>
              <a:rPr lang="it-IT" dirty="0" err="1">
                <a:solidFill>
                  <a:schemeClr val="tx1"/>
                </a:solidFill>
              </a:rPr>
              <a:t>eorum</a:t>
            </a:r>
            <a:r>
              <a:rPr lang="it-IT" dirty="0">
                <a:solidFill>
                  <a:schemeClr val="tx1"/>
                </a:solidFill>
              </a:rPr>
              <a:t> </a:t>
            </a:r>
            <a:r>
              <a:rPr lang="it-IT" dirty="0" err="1">
                <a:solidFill>
                  <a:schemeClr val="tx1"/>
                </a:solidFill>
              </a:rPr>
              <a:t>dignatus</a:t>
            </a:r>
            <a:r>
              <a:rPr lang="it-IT" dirty="0">
                <a:solidFill>
                  <a:schemeClr val="tx1"/>
                </a:solidFill>
              </a:rPr>
              <a:t> est </a:t>
            </a:r>
            <a:r>
              <a:rPr lang="it-IT" dirty="0" err="1">
                <a:solidFill>
                  <a:schemeClr val="tx1"/>
                </a:solidFill>
              </a:rPr>
              <a:t>pectoribus</a:t>
            </a:r>
            <a:r>
              <a:rPr lang="it-IT" dirty="0">
                <a:solidFill>
                  <a:schemeClr val="tx1"/>
                </a:solidFill>
              </a:rPr>
              <a:t> </a:t>
            </a:r>
            <a:r>
              <a:rPr lang="it-IT" dirty="0" err="1">
                <a:solidFill>
                  <a:schemeClr val="tx1"/>
                </a:solidFill>
              </a:rPr>
              <a:t>serere</a:t>
            </a:r>
            <a:r>
              <a:rPr lang="it-IT" dirty="0">
                <a:solidFill>
                  <a:schemeClr val="tx1"/>
                </a:solidFill>
              </a:rPr>
              <a:t>, </a:t>
            </a:r>
            <a:r>
              <a:rPr lang="it-IT" dirty="0" err="1">
                <a:solidFill>
                  <a:schemeClr val="tx1"/>
                </a:solidFill>
              </a:rPr>
              <a:t>quemadmodum</a:t>
            </a:r>
            <a:r>
              <a:rPr lang="it-IT" dirty="0">
                <a:solidFill>
                  <a:schemeClr val="tx1"/>
                </a:solidFill>
              </a:rPr>
              <a:t> </a:t>
            </a:r>
            <a:r>
              <a:rPr lang="it-IT" dirty="0" err="1">
                <a:solidFill>
                  <a:schemeClr val="tx1"/>
                </a:solidFill>
              </a:rPr>
              <a:t>legis</a:t>
            </a:r>
            <a:r>
              <a:rPr lang="it-IT" dirty="0">
                <a:solidFill>
                  <a:schemeClr val="tx1"/>
                </a:solidFill>
              </a:rPr>
              <a:t> decreta communi concilio </a:t>
            </a:r>
            <a:r>
              <a:rPr lang="it-IT" dirty="0" err="1">
                <a:solidFill>
                  <a:schemeClr val="tx1"/>
                </a:solidFill>
              </a:rPr>
              <a:t>sancirent</a:t>
            </a:r>
            <a:r>
              <a:rPr lang="it-IT" dirty="0">
                <a:solidFill>
                  <a:schemeClr val="tx1"/>
                </a:solidFill>
              </a:rPr>
              <a:t>, </a:t>
            </a:r>
            <a:r>
              <a:rPr lang="it-IT" dirty="0" err="1">
                <a:solidFill>
                  <a:schemeClr val="tx1"/>
                </a:solidFill>
              </a:rPr>
              <a:t>quibus</a:t>
            </a:r>
            <a:r>
              <a:rPr lang="it-IT" dirty="0">
                <a:solidFill>
                  <a:schemeClr val="tx1"/>
                </a:solidFill>
              </a:rPr>
              <a:t> </a:t>
            </a:r>
            <a:r>
              <a:rPr lang="it-IT" dirty="0" err="1">
                <a:solidFill>
                  <a:schemeClr val="tx1"/>
                </a:solidFill>
              </a:rPr>
              <a:t>subditus</a:t>
            </a:r>
            <a:r>
              <a:rPr lang="it-IT" dirty="0">
                <a:solidFill>
                  <a:schemeClr val="tx1"/>
                </a:solidFill>
              </a:rPr>
              <a:t> </a:t>
            </a:r>
            <a:r>
              <a:rPr lang="it-IT" dirty="0" err="1">
                <a:solidFill>
                  <a:schemeClr val="tx1"/>
                </a:solidFill>
              </a:rPr>
              <a:t>populus</a:t>
            </a:r>
            <a:r>
              <a:rPr lang="it-IT" dirty="0">
                <a:solidFill>
                  <a:schemeClr val="tx1"/>
                </a:solidFill>
              </a:rPr>
              <a:t> </a:t>
            </a:r>
            <a:r>
              <a:rPr lang="it-IT" dirty="0" err="1">
                <a:solidFill>
                  <a:schemeClr val="tx1"/>
                </a:solidFill>
              </a:rPr>
              <a:t>cunctaque</a:t>
            </a:r>
            <a:r>
              <a:rPr lang="it-IT" dirty="0">
                <a:solidFill>
                  <a:schemeClr val="tx1"/>
                </a:solidFill>
              </a:rPr>
              <a:t> gens </a:t>
            </a:r>
            <a:r>
              <a:rPr lang="it-IT" dirty="0" err="1">
                <a:solidFill>
                  <a:schemeClr val="tx1"/>
                </a:solidFill>
              </a:rPr>
              <a:t>illa</a:t>
            </a:r>
            <a:r>
              <a:rPr lang="it-IT" dirty="0">
                <a:solidFill>
                  <a:schemeClr val="tx1"/>
                </a:solidFill>
              </a:rPr>
              <a:t> </a:t>
            </a:r>
            <a:r>
              <a:rPr lang="it-IT" dirty="0" err="1">
                <a:solidFill>
                  <a:schemeClr val="tx1"/>
                </a:solidFill>
              </a:rPr>
              <a:t>legaliter</a:t>
            </a:r>
            <a:r>
              <a:rPr lang="it-IT" dirty="0">
                <a:solidFill>
                  <a:schemeClr val="tx1"/>
                </a:solidFill>
              </a:rPr>
              <a:t> </a:t>
            </a:r>
            <a:r>
              <a:rPr lang="it-IT" dirty="0" err="1">
                <a:solidFill>
                  <a:schemeClr val="tx1"/>
                </a:solidFill>
              </a:rPr>
              <a:t>vivens</a:t>
            </a:r>
            <a:r>
              <a:rPr lang="it-IT" dirty="0">
                <a:solidFill>
                  <a:schemeClr val="tx1"/>
                </a:solidFill>
              </a:rPr>
              <a:t> </a:t>
            </a:r>
            <a:r>
              <a:rPr lang="it-IT" dirty="0" err="1">
                <a:solidFill>
                  <a:schemeClr val="tx1"/>
                </a:solidFill>
              </a:rPr>
              <a:t>nullusque</a:t>
            </a:r>
            <a:r>
              <a:rPr lang="it-IT" dirty="0">
                <a:solidFill>
                  <a:schemeClr val="tx1"/>
                </a:solidFill>
              </a:rPr>
              <a:t> </a:t>
            </a:r>
            <a:r>
              <a:rPr lang="it-IT" dirty="0" err="1">
                <a:solidFill>
                  <a:schemeClr val="tx1"/>
                </a:solidFill>
              </a:rPr>
              <a:t>metas</a:t>
            </a:r>
            <a:r>
              <a:rPr lang="it-IT" dirty="0">
                <a:solidFill>
                  <a:schemeClr val="tx1"/>
                </a:solidFill>
              </a:rPr>
              <a:t> </a:t>
            </a:r>
            <a:r>
              <a:rPr lang="it-IT" dirty="0" err="1">
                <a:solidFill>
                  <a:schemeClr val="tx1"/>
                </a:solidFill>
              </a:rPr>
              <a:t>statutae</a:t>
            </a:r>
            <a:r>
              <a:rPr lang="it-IT" dirty="0">
                <a:solidFill>
                  <a:schemeClr val="tx1"/>
                </a:solidFill>
              </a:rPr>
              <a:t> </a:t>
            </a:r>
            <a:r>
              <a:rPr lang="it-IT" dirty="0" err="1">
                <a:solidFill>
                  <a:schemeClr val="tx1"/>
                </a:solidFill>
              </a:rPr>
              <a:t>legis</a:t>
            </a:r>
            <a:r>
              <a:rPr lang="it-IT" dirty="0">
                <a:solidFill>
                  <a:schemeClr val="tx1"/>
                </a:solidFill>
              </a:rPr>
              <a:t> </a:t>
            </a:r>
            <a:r>
              <a:rPr lang="it-IT" dirty="0" err="1">
                <a:solidFill>
                  <a:schemeClr val="tx1"/>
                </a:solidFill>
              </a:rPr>
              <a:t>excedens</a:t>
            </a:r>
            <a:r>
              <a:rPr lang="it-IT" dirty="0">
                <a:solidFill>
                  <a:schemeClr val="tx1"/>
                </a:solidFill>
              </a:rPr>
              <a:t> </a:t>
            </a:r>
            <a:r>
              <a:rPr lang="it-IT" dirty="0" err="1">
                <a:solidFill>
                  <a:schemeClr val="tx1"/>
                </a:solidFill>
              </a:rPr>
              <a:t>adversus</a:t>
            </a:r>
            <a:r>
              <a:rPr lang="it-IT" dirty="0">
                <a:solidFill>
                  <a:schemeClr val="tx1"/>
                </a:solidFill>
              </a:rPr>
              <a:t> </a:t>
            </a:r>
            <a:r>
              <a:rPr lang="it-IT" dirty="0" err="1">
                <a:solidFill>
                  <a:schemeClr val="tx1"/>
                </a:solidFill>
              </a:rPr>
              <a:t>alterum</a:t>
            </a:r>
            <a:r>
              <a:rPr lang="it-IT" dirty="0">
                <a:solidFill>
                  <a:schemeClr val="tx1"/>
                </a:solidFill>
              </a:rPr>
              <a:t> </a:t>
            </a:r>
            <a:r>
              <a:rPr lang="it-IT" dirty="0" err="1">
                <a:solidFill>
                  <a:schemeClr val="tx1"/>
                </a:solidFill>
              </a:rPr>
              <a:t>nichil</a:t>
            </a:r>
            <a:r>
              <a:rPr lang="it-IT" dirty="0">
                <a:solidFill>
                  <a:schemeClr val="tx1"/>
                </a:solidFill>
              </a:rPr>
              <a:t> </a:t>
            </a:r>
            <a:r>
              <a:rPr lang="it-IT" dirty="0" err="1">
                <a:solidFill>
                  <a:schemeClr val="tx1"/>
                </a:solidFill>
              </a:rPr>
              <a:t>sinistrum</a:t>
            </a:r>
            <a:r>
              <a:rPr lang="it-IT" dirty="0">
                <a:solidFill>
                  <a:schemeClr val="tx1"/>
                </a:solidFill>
              </a:rPr>
              <a:t> </a:t>
            </a:r>
            <a:r>
              <a:rPr lang="it-IT" dirty="0" err="1">
                <a:solidFill>
                  <a:schemeClr val="tx1"/>
                </a:solidFill>
              </a:rPr>
              <a:t>auderet</a:t>
            </a:r>
            <a:r>
              <a:rPr lang="it-IT" dirty="0">
                <a:solidFill>
                  <a:schemeClr val="tx1"/>
                </a:solidFill>
              </a:rPr>
              <a:t> </a:t>
            </a:r>
            <a:r>
              <a:rPr lang="it-IT" dirty="0" err="1">
                <a:solidFill>
                  <a:schemeClr val="tx1"/>
                </a:solidFill>
              </a:rPr>
              <a:t>perficere</a:t>
            </a:r>
            <a:r>
              <a:rPr lang="it-IT" dirty="0">
                <a:solidFill>
                  <a:schemeClr val="tx1"/>
                </a:solidFill>
              </a:rPr>
              <a:t>. […] </a:t>
            </a:r>
            <a:r>
              <a:rPr lang="it-IT" dirty="0" err="1">
                <a:solidFill>
                  <a:schemeClr val="tx1"/>
                </a:solidFill>
              </a:rPr>
              <a:t>Eiusdem</a:t>
            </a:r>
            <a:r>
              <a:rPr lang="it-IT" dirty="0">
                <a:solidFill>
                  <a:schemeClr val="tx1"/>
                </a:solidFill>
              </a:rPr>
              <a:t> vero </a:t>
            </a:r>
            <a:r>
              <a:rPr lang="it-IT" dirty="0" err="1">
                <a:solidFill>
                  <a:schemeClr val="tx1"/>
                </a:solidFill>
              </a:rPr>
              <a:t>famosae</a:t>
            </a:r>
            <a:r>
              <a:rPr lang="it-IT" dirty="0">
                <a:solidFill>
                  <a:schemeClr val="tx1"/>
                </a:solidFill>
              </a:rPr>
              <a:t> </a:t>
            </a:r>
            <a:r>
              <a:rPr lang="it-IT" dirty="0" err="1">
                <a:solidFill>
                  <a:schemeClr val="tx1"/>
                </a:solidFill>
              </a:rPr>
              <a:t>gentis</a:t>
            </a:r>
            <a:r>
              <a:rPr lang="it-IT" dirty="0">
                <a:solidFill>
                  <a:schemeClr val="tx1"/>
                </a:solidFill>
              </a:rPr>
              <a:t> </a:t>
            </a:r>
            <a:r>
              <a:rPr lang="it-IT" dirty="0" err="1">
                <a:solidFill>
                  <a:schemeClr val="tx1"/>
                </a:solidFill>
              </a:rPr>
              <a:t>tunc</a:t>
            </a:r>
            <a:r>
              <a:rPr lang="it-IT" dirty="0">
                <a:solidFill>
                  <a:schemeClr val="tx1"/>
                </a:solidFill>
              </a:rPr>
              <a:t> gloria permanente subito </a:t>
            </a:r>
            <a:r>
              <a:rPr lang="it-IT" dirty="0" err="1">
                <a:solidFill>
                  <a:schemeClr val="tx1"/>
                </a:solidFill>
              </a:rPr>
              <a:t>Gallorum</a:t>
            </a:r>
            <a:r>
              <a:rPr lang="it-IT" dirty="0">
                <a:solidFill>
                  <a:schemeClr val="tx1"/>
                </a:solidFill>
              </a:rPr>
              <a:t> gens </a:t>
            </a:r>
            <a:r>
              <a:rPr lang="it-IT" dirty="0" err="1">
                <a:solidFill>
                  <a:schemeClr val="tx1"/>
                </a:solidFill>
              </a:rPr>
              <a:t>primatum</a:t>
            </a:r>
            <a:r>
              <a:rPr lang="it-IT" dirty="0">
                <a:solidFill>
                  <a:schemeClr val="tx1"/>
                </a:solidFill>
              </a:rPr>
              <a:t> et </a:t>
            </a:r>
            <a:r>
              <a:rPr lang="it-IT" dirty="0" err="1">
                <a:solidFill>
                  <a:schemeClr val="tx1"/>
                </a:solidFill>
              </a:rPr>
              <a:t>capud</a:t>
            </a:r>
            <a:r>
              <a:rPr lang="it-IT" dirty="0">
                <a:solidFill>
                  <a:schemeClr val="tx1"/>
                </a:solidFill>
              </a:rPr>
              <a:t> regni </a:t>
            </a:r>
            <a:r>
              <a:rPr lang="it-IT" dirty="0" err="1">
                <a:solidFill>
                  <a:schemeClr val="tx1"/>
                </a:solidFill>
              </a:rPr>
              <a:t>illius</a:t>
            </a:r>
            <a:r>
              <a:rPr lang="it-IT" dirty="0">
                <a:solidFill>
                  <a:schemeClr val="tx1"/>
                </a:solidFill>
              </a:rPr>
              <a:t> </a:t>
            </a:r>
            <a:r>
              <a:rPr lang="it-IT" dirty="0" err="1">
                <a:solidFill>
                  <a:schemeClr val="tx1"/>
                </a:solidFill>
              </a:rPr>
              <a:t>invasit</a:t>
            </a:r>
            <a:r>
              <a:rPr lang="it-IT" dirty="0">
                <a:solidFill>
                  <a:schemeClr val="tx1"/>
                </a:solidFill>
              </a:rPr>
              <a:t>. </a:t>
            </a:r>
            <a:r>
              <a:rPr lang="it-IT" dirty="0" err="1">
                <a:solidFill>
                  <a:schemeClr val="tx1"/>
                </a:solidFill>
              </a:rPr>
              <a:t>Eo</a:t>
            </a:r>
            <a:r>
              <a:rPr lang="it-IT" dirty="0">
                <a:solidFill>
                  <a:schemeClr val="tx1"/>
                </a:solidFill>
              </a:rPr>
              <a:t> </a:t>
            </a:r>
            <a:r>
              <a:rPr lang="it-IT" dirty="0" err="1">
                <a:solidFill>
                  <a:schemeClr val="tx1"/>
                </a:solidFill>
              </a:rPr>
              <a:t>quoque</a:t>
            </a:r>
            <a:r>
              <a:rPr lang="it-IT" dirty="0">
                <a:solidFill>
                  <a:schemeClr val="tx1"/>
                </a:solidFill>
              </a:rPr>
              <a:t> tempore </a:t>
            </a:r>
            <a:r>
              <a:rPr lang="it-IT" dirty="0" err="1">
                <a:solidFill>
                  <a:schemeClr val="tx1"/>
                </a:solidFill>
              </a:rPr>
              <a:t>Desiderius</a:t>
            </a:r>
            <a:r>
              <a:rPr lang="it-IT" dirty="0">
                <a:solidFill>
                  <a:schemeClr val="tx1"/>
                </a:solidFill>
              </a:rPr>
              <a:t> </a:t>
            </a:r>
            <a:r>
              <a:rPr lang="it-IT" dirty="0" err="1">
                <a:solidFill>
                  <a:schemeClr val="tx1"/>
                </a:solidFill>
              </a:rPr>
              <a:t>Langobardorum</a:t>
            </a:r>
            <a:r>
              <a:rPr lang="it-IT" dirty="0">
                <a:solidFill>
                  <a:schemeClr val="tx1"/>
                </a:solidFill>
              </a:rPr>
              <a:t> </a:t>
            </a:r>
            <a:r>
              <a:rPr lang="it-IT" dirty="0" err="1">
                <a:solidFill>
                  <a:schemeClr val="tx1"/>
                </a:solidFill>
              </a:rPr>
              <a:t>sceptrum</a:t>
            </a:r>
            <a:r>
              <a:rPr lang="it-IT" dirty="0">
                <a:solidFill>
                  <a:schemeClr val="tx1"/>
                </a:solidFill>
              </a:rPr>
              <a:t> </a:t>
            </a:r>
            <a:r>
              <a:rPr lang="it-IT" dirty="0" err="1">
                <a:solidFill>
                  <a:schemeClr val="tx1"/>
                </a:solidFill>
              </a:rPr>
              <a:t>tenebat</a:t>
            </a:r>
            <a:r>
              <a:rPr lang="it-IT" dirty="0">
                <a:solidFill>
                  <a:schemeClr val="tx1"/>
                </a:solidFill>
              </a:rPr>
              <a:t>, </a:t>
            </a:r>
            <a:r>
              <a:rPr lang="it-IT" dirty="0" err="1">
                <a:solidFill>
                  <a:schemeClr val="tx1"/>
                </a:solidFill>
              </a:rPr>
              <a:t>cuius</a:t>
            </a:r>
            <a:r>
              <a:rPr lang="it-IT" dirty="0">
                <a:solidFill>
                  <a:schemeClr val="tx1"/>
                </a:solidFill>
              </a:rPr>
              <a:t> </a:t>
            </a:r>
            <a:r>
              <a:rPr lang="it-IT" dirty="0" err="1">
                <a:solidFill>
                  <a:schemeClr val="tx1"/>
                </a:solidFill>
              </a:rPr>
              <a:t>gener</a:t>
            </a:r>
            <a:r>
              <a:rPr lang="it-IT" dirty="0">
                <a:solidFill>
                  <a:schemeClr val="tx1"/>
                </a:solidFill>
              </a:rPr>
              <a:t> </a:t>
            </a:r>
            <a:r>
              <a:rPr lang="it-IT" dirty="0" err="1">
                <a:solidFill>
                  <a:schemeClr val="tx1"/>
                </a:solidFill>
              </a:rPr>
              <a:t>eodem</a:t>
            </a:r>
            <a:r>
              <a:rPr lang="it-IT" dirty="0">
                <a:solidFill>
                  <a:schemeClr val="tx1"/>
                </a:solidFill>
              </a:rPr>
              <a:t> tempore </a:t>
            </a:r>
            <a:r>
              <a:rPr lang="it-IT" dirty="0" err="1">
                <a:solidFill>
                  <a:schemeClr val="tx1"/>
                </a:solidFill>
              </a:rPr>
              <a:t>erat</a:t>
            </a:r>
            <a:r>
              <a:rPr lang="it-IT" dirty="0">
                <a:solidFill>
                  <a:schemeClr val="tx1"/>
                </a:solidFill>
              </a:rPr>
              <a:t> </a:t>
            </a:r>
            <a:r>
              <a:rPr lang="it-IT" dirty="0" err="1">
                <a:solidFill>
                  <a:schemeClr val="tx1"/>
                </a:solidFill>
              </a:rPr>
              <a:t>Carolus</a:t>
            </a:r>
            <a:r>
              <a:rPr lang="it-IT" dirty="0">
                <a:solidFill>
                  <a:schemeClr val="tx1"/>
                </a:solidFill>
              </a:rPr>
              <a:t> </a:t>
            </a:r>
            <a:r>
              <a:rPr lang="it-IT" dirty="0" err="1">
                <a:solidFill>
                  <a:schemeClr val="tx1"/>
                </a:solidFill>
              </a:rPr>
              <a:t>Francorum</a:t>
            </a:r>
            <a:r>
              <a:rPr lang="it-IT" dirty="0">
                <a:solidFill>
                  <a:schemeClr val="tx1"/>
                </a:solidFill>
              </a:rPr>
              <a:t> </a:t>
            </a:r>
            <a:r>
              <a:rPr lang="it-IT" dirty="0" err="1">
                <a:solidFill>
                  <a:schemeClr val="tx1"/>
                </a:solidFill>
              </a:rPr>
              <a:t>rex</a:t>
            </a:r>
            <a:r>
              <a:rPr lang="it-IT" dirty="0">
                <a:solidFill>
                  <a:schemeClr val="tx1"/>
                </a:solidFill>
              </a:rPr>
              <a:t>, qui sedi </a:t>
            </a:r>
            <a:r>
              <a:rPr lang="it-IT" dirty="0" err="1">
                <a:solidFill>
                  <a:schemeClr val="tx1"/>
                </a:solidFill>
              </a:rPr>
              <a:t>eius</a:t>
            </a:r>
            <a:r>
              <a:rPr lang="it-IT" dirty="0">
                <a:solidFill>
                  <a:schemeClr val="tx1"/>
                </a:solidFill>
              </a:rPr>
              <a:t> </a:t>
            </a:r>
            <a:r>
              <a:rPr lang="it-IT" dirty="0" err="1">
                <a:solidFill>
                  <a:schemeClr val="tx1"/>
                </a:solidFill>
              </a:rPr>
              <a:t>invidens</a:t>
            </a:r>
            <a:r>
              <a:rPr lang="it-IT" dirty="0">
                <a:solidFill>
                  <a:schemeClr val="tx1"/>
                </a:solidFill>
              </a:rPr>
              <a:t> et </a:t>
            </a:r>
            <a:r>
              <a:rPr lang="it-IT" dirty="0" err="1">
                <a:solidFill>
                  <a:schemeClr val="tx1"/>
                </a:solidFill>
              </a:rPr>
              <a:t>insidians</a:t>
            </a:r>
            <a:r>
              <a:rPr lang="it-IT" dirty="0">
                <a:solidFill>
                  <a:schemeClr val="tx1"/>
                </a:solidFill>
              </a:rPr>
              <a:t> contra </a:t>
            </a:r>
            <a:r>
              <a:rPr lang="it-IT" dirty="0" err="1">
                <a:solidFill>
                  <a:schemeClr val="tx1"/>
                </a:solidFill>
              </a:rPr>
              <a:t>eumdem</a:t>
            </a:r>
            <a:r>
              <a:rPr lang="it-IT" dirty="0">
                <a:solidFill>
                  <a:schemeClr val="tx1"/>
                </a:solidFill>
              </a:rPr>
              <a:t> subdole et callide </a:t>
            </a:r>
            <a:r>
              <a:rPr lang="it-IT" dirty="0" err="1">
                <a:solidFill>
                  <a:schemeClr val="tx1"/>
                </a:solidFill>
              </a:rPr>
              <a:t>agere</a:t>
            </a:r>
            <a:r>
              <a:rPr lang="it-IT" dirty="0">
                <a:solidFill>
                  <a:schemeClr val="tx1"/>
                </a:solidFill>
              </a:rPr>
              <a:t> non </a:t>
            </a:r>
            <a:r>
              <a:rPr lang="it-IT" dirty="0" err="1">
                <a:solidFill>
                  <a:schemeClr val="tx1"/>
                </a:solidFill>
              </a:rPr>
              <a:t>refugit</a:t>
            </a:r>
            <a:r>
              <a:rPr lang="it-IT" dirty="0">
                <a:solidFill>
                  <a:schemeClr val="tx1"/>
                </a:solidFill>
              </a:rPr>
              <a:t>. Quo </a:t>
            </a:r>
            <a:r>
              <a:rPr lang="it-IT" dirty="0" err="1">
                <a:solidFill>
                  <a:schemeClr val="tx1"/>
                </a:solidFill>
              </a:rPr>
              <a:t>quidem</a:t>
            </a:r>
            <a:r>
              <a:rPr lang="it-IT" dirty="0">
                <a:solidFill>
                  <a:schemeClr val="tx1"/>
                </a:solidFill>
              </a:rPr>
              <a:t> capto </a:t>
            </a:r>
            <a:r>
              <a:rPr lang="it-IT" dirty="0" err="1">
                <a:solidFill>
                  <a:schemeClr val="tx1"/>
                </a:solidFill>
              </a:rPr>
              <a:t>atque</a:t>
            </a:r>
            <a:r>
              <a:rPr lang="it-IT" dirty="0">
                <a:solidFill>
                  <a:schemeClr val="tx1"/>
                </a:solidFill>
              </a:rPr>
              <a:t> in custodia </a:t>
            </a:r>
            <a:r>
              <a:rPr lang="it-IT" dirty="0" err="1">
                <a:solidFill>
                  <a:schemeClr val="tx1"/>
                </a:solidFill>
              </a:rPr>
              <a:t>posito</a:t>
            </a:r>
            <a:r>
              <a:rPr lang="it-IT" dirty="0">
                <a:solidFill>
                  <a:schemeClr val="tx1"/>
                </a:solidFill>
              </a:rPr>
              <a:t> </a:t>
            </a:r>
            <a:r>
              <a:rPr lang="it-IT" dirty="0" err="1">
                <a:solidFill>
                  <a:schemeClr val="tx1"/>
                </a:solidFill>
              </a:rPr>
              <a:t>regnum</a:t>
            </a:r>
            <a:r>
              <a:rPr lang="it-IT" dirty="0">
                <a:solidFill>
                  <a:schemeClr val="tx1"/>
                </a:solidFill>
              </a:rPr>
              <a:t> </a:t>
            </a:r>
            <a:r>
              <a:rPr lang="it-IT" dirty="0" err="1">
                <a:solidFill>
                  <a:schemeClr val="tx1"/>
                </a:solidFill>
              </a:rPr>
              <a:t>Italiae</a:t>
            </a:r>
            <a:r>
              <a:rPr lang="it-IT" dirty="0">
                <a:solidFill>
                  <a:schemeClr val="tx1"/>
                </a:solidFill>
              </a:rPr>
              <a:t> </a:t>
            </a:r>
            <a:r>
              <a:rPr lang="it-IT" dirty="0" err="1">
                <a:solidFill>
                  <a:schemeClr val="tx1"/>
                </a:solidFill>
              </a:rPr>
              <a:t>gentemque</a:t>
            </a:r>
            <a:r>
              <a:rPr lang="it-IT" dirty="0">
                <a:solidFill>
                  <a:schemeClr val="tx1"/>
                </a:solidFill>
              </a:rPr>
              <a:t> </a:t>
            </a:r>
            <a:r>
              <a:rPr lang="it-IT" dirty="0" err="1">
                <a:solidFill>
                  <a:schemeClr val="tx1"/>
                </a:solidFill>
              </a:rPr>
              <a:t>Langobardorum</a:t>
            </a:r>
            <a:r>
              <a:rPr lang="it-IT" dirty="0">
                <a:solidFill>
                  <a:schemeClr val="tx1"/>
                </a:solidFill>
              </a:rPr>
              <a:t> suo imperio </a:t>
            </a:r>
            <a:r>
              <a:rPr lang="it-IT" dirty="0" err="1">
                <a:solidFill>
                  <a:schemeClr val="tx1"/>
                </a:solidFill>
              </a:rPr>
              <a:t>subdidit</a:t>
            </a:r>
            <a:r>
              <a:rPr lang="it-IT" dirty="0">
                <a:solidFill>
                  <a:schemeClr val="tx1"/>
                </a:solidFill>
              </a:rPr>
              <a:t>. </a:t>
            </a:r>
            <a:r>
              <a:rPr lang="it-IT" dirty="0" err="1">
                <a:solidFill>
                  <a:schemeClr val="tx1"/>
                </a:solidFill>
              </a:rPr>
              <a:t>Sicque</a:t>
            </a:r>
            <a:r>
              <a:rPr lang="it-IT" dirty="0">
                <a:solidFill>
                  <a:schemeClr val="tx1"/>
                </a:solidFill>
              </a:rPr>
              <a:t> decreta </a:t>
            </a:r>
            <a:r>
              <a:rPr lang="it-IT" dirty="0" err="1">
                <a:solidFill>
                  <a:schemeClr val="tx1"/>
                </a:solidFill>
              </a:rPr>
              <a:t>dispositione</a:t>
            </a:r>
            <a:r>
              <a:rPr lang="it-IT" dirty="0">
                <a:solidFill>
                  <a:schemeClr val="tx1"/>
                </a:solidFill>
              </a:rPr>
              <a:t> </a:t>
            </a:r>
            <a:r>
              <a:rPr lang="it-IT" dirty="0" err="1">
                <a:solidFill>
                  <a:schemeClr val="tx1"/>
                </a:solidFill>
              </a:rPr>
              <a:t>conditoris</a:t>
            </a:r>
            <a:r>
              <a:rPr lang="it-IT" dirty="0">
                <a:solidFill>
                  <a:schemeClr val="tx1"/>
                </a:solidFill>
              </a:rPr>
              <a:t>, </a:t>
            </a:r>
            <a:r>
              <a:rPr lang="it-IT" dirty="0" err="1">
                <a:solidFill>
                  <a:schemeClr val="tx1"/>
                </a:solidFill>
              </a:rPr>
              <a:t>eadem</a:t>
            </a:r>
            <a:r>
              <a:rPr lang="it-IT" dirty="0">
                <a:solidFill>
                  <a:schemeClr val="tx1"/>
                </a:solidFill>
              </a:rPr>
              <a:t> gente ad minima decidente, </a:t>
            </a:r>
            <a:r>
              <a:rPr lang="it-IT" dirty="0" err="1">
                <a:solidFill>
                  <a:schemeClr val="tx1"/>
                </a:solidFill>
              </a:rPr>
              <a:t>ducatum</a:t>
            </a:r>
            <a:r>
              <a:rPr lang="it-IT" dirty="0">
                <a:solidFill>
                  <a:schemeClr val="tx1"/>
                </a:solidFill>
              </a:rPr>
              <a:t> </a:t>
            </a:r>
            <a:r>
              <a:rPr lang="it-IT" dirty="0" err="1">
                <a:solidFill>
                  <a:schemeClr val="tx1"/>
                </a:solidFill>
              </a:rPr>
              <a:t>tunc</a:t>
            </a:r>
            <a:r>
              <a:rPr lang="it-IT" dirty="0">
                <a:solidFill>
                  <a:schemeClr val="tx1"/>
                </a:solidFill>
              </a:rPr>
              <a:t> Beneventi </a:t>
            </a:r>
            <a:r>
              <a:rPr lang="it-IT" dirty="0" err="1">
                <a:solidFill>
                  <a:schemeClr val="tx1"/>
                </a:solidFill>
              </a:rPr>
              <a:t>gubernabat</a:t>
            </a:r>
            <a:r>
              <a:rPr lang="it-IT" dirty="0">
                <a:solidFill>
                  <a:schemeClr val="tx1"/>
                </a:solidFill>
              </a:rPr>
              <a:t> </a:t>
            </a:r>
            <a:r>
              <a:rPr lang="it-IT" dirty="0" err="1">
                <a:solidFill>
                  <a:schemeClr val="tx1"/>
                </a:solidFill>
              </a:rPr>
              <a:t>Arechis</a:t>
            </a:r>
            <a:r>
              <a:rPr lang="it-IT" dirty="0">
                <a:solidFill>
                  <a:schemeClr val="tx1"/>
                </a:solidFill>
              </a:rPr>
              <a:t> </a:t>
            </a:r>
            <a:r>
              <a:rPr lang="it-IT" dirty="0" err="1">
                <a:solidFill>
                  <a:schemeClr val="tx1"/>
                </a:solidFill>
              </a:rPr>
              <a:t>dux</a:t>
            </a:r>
            <a:r>
              <a:rPr lang="it-IT" dirty="0">
                <a:solidFill>
                  <a:schemeClr val="tx1"/>
                </a:solidFill>
              </a:rPr>
              <a:t> per omnia </a:t>
            </a:r>
            <a:r>
              <a:rPr lang="it-IT" dirty="0" err="1">
                <a:solidFill>
                  <a:schemeClr val="tx1"/>
                </a:solidFill>
              </a:rPr>
              <a:t>catholicus</a:t>
            </a:r>
            <a:r>
              <a:rPr lang="it-IT" dirty="0">
                <a:solidFill>
                  <a:schemeClr val="tx1"/>
                </a:solidFill>
              </a:rPr>
              <a:t> </a:t>
            </a:r>
            <a:r>
              <a:rPr lang="it-IT" dirty="0" err="1">
                <a:solidFill>
                  <a:schemeClr val="tx1"/>
                </a:solidFill>
              </a:rPr>
              <a:t>atque</a:t>
            </a:r>
            <a:r>
              <a:rPr lang="it-IT" dirty="0">
                <a:solidFill>
                  <a:schemeClr val="tx1"/>
                </a:solidFill>
              </a:rPr>
              <a:t> </a:t>
            </a:r>
            <a:r>
              <a:rPr lang="it-IT" dirty="0" err="1">
                <a:solidFill>
                  <a:schemeClr val="tx1"/>
                </a:solidFill>
              </a:rPr>
              <a:t>magnificus</a:t>
            </a:r>
            <a:r>
              <a:rPr lang="it-IT" dirty="0">
                <a:solidFill>
                  <a:schemeClr val="tx1"/>
                </a:solidFill>
              </a:rPr>
              <a:t>; qui imitator </a:t>
            </a:r>
            <a:r>
              <a:rPr lang="it-IT" dirty="0" err="1">
                <a:solidFill>
                  <a:schemeClr val="tx1"/>
                </a:solidFill>
              </a:rPr>
              <a:t>existens</a:t>
            </a:r>
            <a:r>
              <a:rPr lang="it-IT" dirty="0">
                <a:solidFill>
                  <a:schemeClr val="tx1"/>
                </a:solidFill>
              </a:rPr>
              <a:t> </a:t>
            </a:r>
            <a:r>
              <a:rPr lang="it-IT" dirty="0" err="1">
                <a:solidFill>
                  <a:schemeClr val="tx1"/>
                </a:solidFill>
              </a:rPr>
              <a:t>maiorum</a:t>
            </a:r>
            <a:r>
              <a:rPr lang="it-IT" dirty="0">
                <a:solidFill>
                  <a:schemeClr val="tx1"/>
                </a:solidFill>
              </a:rPr>
              <a:t> </a:t>
            </a:r>
            <a:r>
              <a:rPr lang="it-IT" dirty="0" err="1">
                <a:solidFill>
                  <a:schemeClr val="tx1"/>
                </a:solidFill>
              </a:rPr>
              <a:t>suae</a:t>
            </a:r>
            <a:r>
              <a:rPr lang="it-IT" dirty="0">
                <a:solidFill>
                  <a:schemeClr val="tx1"/>
                </a:solidFill>
              </a:rPr>
              <a:t> </a:t>
            </a:r>
            <a:r>
              <a:rPr lang="it-IT" dirty="0" err="1">
                <a:solidFill>
                  <a:schemeClr val="tx1"/>
                </a:solidFill>
              </a:rPr>
              <a:t>gentis</a:t>
            </a:r>
            <a:r>
              <a:rPr lang="it-IT" dirty="0">
                <a:solidFill>
                  <a:schemeClr val="tx1"/>
                </a:solidFill>
              </a:rPr>
              <a:t> </a:t>
            </a:r>
            <a:r>
              <a:rPr lang="it-IT" dirty="0" err="1">
                <a:solidFill>
                  <a:schemeClr val="tx1"/>
                </a:solidFill>
              </a:rPr>
              <a:t>reliquias</a:t>
            </a:r>
            <a:r>
              <a:rPr lang="it-IT" dirty="0">
                <a:solidFill>
                  <a:schemeClr val="tx1"/>
                </a:solidFill>
              </a:rPr>
              <a:t> </a:t>
            </a:r>
            <a:r>
              <a:rPr lang="it-IT" dirty="0" err="1">
                <a:solidFill>
                  <a:schemeClr val="tx1"/>
                </a:solidFill>
              </a:rPr>
              <a:t>rexit</a:t>
            </a:r>
            <a:r>
              <a:rPr lang="it-IT" dirty="0">
                <a:solidFill>
                  <a:schemeClr val="tx1"/>
                </a:solidFill>
              </a:rPr>
              <a:t> </a:t>
            </a:r>
            <a:r>
              <a:rPr lang="it-IT" dirty="0" err="1">
                <a:solidFill>
                  <a:schemeClr val="tx1"/>
                </a:solidFill>
              </a:rPr>
              <a:t>nobiliter</a:t>
            </a:r>
            <a:r>
              <a:rPr lang="it-IT" dirty="0">
                <a:solidFill>
                  <a:schemeClr val="tx1"/>
                </a:solidFill>
              </a:rPr>
              <a:t> et </a:t>
            </a:r>
            <a:r>
              <a:rPr lang="it-IT" dirty="0" err="1">
                <a:solidFill>
                  <a:schemeClr val="tx1"/>
                </a:solidFill>
              </a:rPr>
              <a:t>honorifice</a:t>
            </a:r>
            <a:r>
              <a:rPr lang="it-IT" dirty="0">
                <a:solidFill>
                  <a:schemeClr val="tx1"/>
                </a:solidFill>
              </a:rPr>
              <a:t>, et </a:t>
            </a:r>
            <a:r>
              <a:rPr lang="it-IT" dirty="0" err="1">
                <a:solidFill>
                  <a:schemeClr val="tx1"/>
                </a:solidFill>
              </a:rPr>
              <a:t>sequens</a:t>
            </a:r>
            <a:r>
              <a:rPr lang="it-IT" dirty="0">
                <a:solidFill>
                  <a:schemeClr val="tx1"/>
                </a:solidFill>
              </a:rPr>
              <a:t> vestigia </a:t>
            </a:r>
            <a:r>
              <a:rPr lang="it-IT" dirty="0" err="1">
                <a:solidFill>
                  <a:schemeClr val="tx1"/>
                </a:solidFill>
              </a:rPr>
              <a:t>regum</a:t>
            </a:r>
            <a:r>
              <a:rPr lang="it-IT" dirty="0">
                <a:solidFill>
                  <a:schemeClr val="tx1"/>
                </a:solidFill>
              </a:rPr>
              <a:t> </a:t>
            </a:r>
            <a:r>
              <a:rPr lang="it-IT" dirty="0" err="1">
                <a:solidFill>
                  <a:schemeClr val="tx1"/>
                </a:solidFill>
              </a:rPr>
              <a:t>quaedam</a:t>
            </a:r>
            <a:r>
              <a:rPr lang="it-IT" dirty="0">
                <a:solidFill>
                  <a:schemeClr val="tx1"/>
                </a:solidFill>
              </a:rPr>
              <a:t> </a:t>
            </a:r>
            <a:r>
              <a:rPr lang="it-IT" dirty="0" err="1">
                <a:solidFill>
                  <a:schemeClr val="tx1"/>
                </a:solidFill>
              </a:rPr>
              <a:t>capitula</a:t>
            </a:r>
            <a:r>
              <a:rPr lang="it-IT" dirty="0">
                <a:solidFill>
                  <a:schemeClr val="tx1"/>
                </a:solidFill>
              </a:rPr>
              <a:t> in </a:t>
            </a:r>
            <a:r>
              <a:rPr lang="it-IT" dirty="0" err="1">
                <a:solidFill>
                  <a:schemeClr val="tx1"/>
                </a:solidFill>
              </a:rPr>
              <a:t>suis</a:t>
            </a:r>
            <a:r>
              <a:rPr lang="it-IT" dirty="0">
                <a:solidFill>
                  <a:schemeClr val="tx1"/>
                </a:solidFill>
              </a:rPr>
              <a:t> </a:t>
            </a:r>
            <a:r>
              <a:rPr lang="it-IT" dirty="0" err="1">
                <a:solidFill>
                  <a:schemeClr val="tx1"/>
                </a:solidFill>
              </a:rPr>
              <a:t>decretis</a:t>
            </a:r>
            <a:r>
              <a:rPr lang="it-IT" dirty="0">
                <a:solidFill>
                  <a:schemeClr val="tx1"/>
                </a:solidFill>
              </a:rPr>
              <a:t> </a:t>
            </a:r>
            <a:r>
              <a:rPr lang="it-IT" dirty="0" err="1">
                <a:solidFill>
                  <a:schemeClr val="tx1"/>
                </a:solidFill>
              </a:rPr>
              <a:t>sollerter</a:t>
            </a:r>
            <a:r>
              <a:rPr lang="it-IT" dirty="0">
                <a:solidFill>
                  <a:schemeClr val="tx1"/>
                </a:solidFill>
              </a:rPr>
              <a:t> </a:t>
            </a:r>
            <a:r>
              <a:rPr lang="it-IT" dirty="0" err="1">
                <a:solidFill>
                  <a:schemeClr val="tx1"/>
                </a:solidFill>
              </a:rPr>
              <a:t>corrigere</a:t>
            </a:r>
            <a:r>
              <a:rPr lang="it-IT" dirty="0">
                <a:solidFill>
                  <a:schemeClr val="tx1"/>
                </a:solidFill>
              </a:rPr>
              <a:t> </a:t>
            </a:r>
            <a:r>
              <a:rPr lang="it-IT" dirty="0" err="1">
                <a:solidFill>
                  <a:schemeClr val="tx1"/>
                </a:solidFill>
              </a:rPr>
              <a:t>seu</a:t>
            </a:r>
            <a:r>
              <a:rPr lang="it-IT" dirty="0">
                <a:solidFill>
                  <a:schemeClr val="tx1"/>
                </a:solidFill>
              </a:rPr>
              <a:t> </a:t>
            </a:r>
            <a:r>
              <a:rPr lang="it-IT" dirty="0" err="1">
                <a:solidFill>
                  <a:schemeClr val="tx1"/>
                </a:solidFill>
              </a:rPr>
              <a:t>statuere</a:t>
            </a:r>
            <a:r>
              <a:rPr lang="it-IT" dirty="0">
                <a:solidFill>
                  <a:schemeClr val="tx1"/>
                </a:solidFill>
              </a:rPr>
              <a:t> </a:t>
            </a:r>
            <a:r>
              <a:rPr lang="it-IT" dirty="0" err="1">
                <a:solidFill>
                  <a:schemeClr val="tx1"/>
                </a:solidFill>
              </a:rPr>
              <a:t>curavit</a:t>
            </a:r>
            <a:r>
              <a:rPr lang="it-IT" dirty="0">
                <a:solidFill>
                  <a:schemeClr val="tx1"/>
                </a:solidFill>
              </a:rPr>
              <a:t> ad </a:t>
            </a:r>
            <a:r>
              <a:rPr lang="it-IT" dirty="0" err="1">
                <a:solidFill>
                  <a:schemeClr val="tx1"/>
                </a:solidFill>
              </a:rPr>
              <a:t>salvationem</a:t>
            </a:r>
            <a:r>
              <a:rPr lang="it-IT" dirty="0">
                <a:solidFill>
                  <a:schemeClr val="tx1"/>
                </a:solidFill>
              </a:rPr>
              <a:t> et </a:t>
            </a:r>
            <a:r>
              <a:rPr lang="it-IT" dirty="0" err="1">
                <a:solidFill>
                  <a:schemeClr val="tx1"/>
                </a:solidFill>
              </a:rPr>
              <a:t>iustitiam</a:t>
            </a:r>
            <a:r>
              <a:rPr lang="it-IT" dirty="0">
                <a:solidFill>
                  <a:schemeClr val="tx1"/>
                </a:solidFill>
              </a:rPr>
              <a:t> </a:t>
            </a:r>
            <a:r>
              <a:rPr lang="it-IT" dirty="0" err="1">
                <a:solidFill>
                  <a:schemeClr val="tx1"/>
                </a:solidFill>
              </a:rPr>
              <a:t>suae</a:t>
            </a:r>
            <a:r>
              <a:rPr lang="it-IT" dirty="0">
                <a:solidFill>
                  <a:schemeClr val="tx1"/>
                </a:solidFill>
              </a:rPr>
              <a:t> </a:t>
            </a:r>
            <a:r>
              <a:rPr lang="it-IT" dirty="0" err="1">
                <a:solidFill>
                  <a:schemeClr val="tx1"/>
                </a:solidFill>
              </a:rPr>
              <a:t>patriae</a:t>
            </a:r>
            <a:r>
              <a:rPr lang="it-IT" dirty="0">
                <a:solidFill>
                  <a:schemeClr val="tx1"/>
                </a:solidFill>
              </a:rPr>
              <a:t> </a:t>
            </a:r>
            <a:r>
              <a:rPr lang="it-IT" dirty="0" err="1">
                <a:solidFill>
                  <a:schemeClr val="tx1"/>
                </a:solidFill>
              </a:rPr>
              <a:t>pertinentia</a:t>
            </a:r>
            <a:r>
              <a:rPr lang="it-IT" dirty="0">
                <a:solidFill>
                  <a:schemeClr val="tx1"/>
                </a:solidFill>
              </a:rPr>
              <a:t>, </a:t>
            </a:r>
            <a:r>
              <a:rPr lang="it-IT" dirty="0" err="1">
                <a:solidFill>
                  <a:schemeClr val="tx1"/>
                </a:solidFill>
              </a:rPr>
              <a:t>quae</a:t>
            </a:r>
            <a:r>
              <a:rPr lang="it-IT" dirty="0">
                <a:solidFill>
                  <a:schemeClr val="tx1"/>
                </a:solidFill>
              </a:rPr>
              <a:t> </a:t>
            </a:r>
            <a:r>
              <a:rPr lang="it-IT" dirty="0" err="1">
                <a:solidFill>
                  <a:schemeClr val="tx1"/>
                </a:solidFill>
              </a:rPr>
              <a:t>utilia</a:t>
            </a:r>
            <a:r>
              <a:rPr lang="it-IT" dirty="0">
                <a:solidFill>
                  <a:schemeClr val="tx1"/>
                </a:solidFill>
              </a:rPr>
              <a:t> </a:t>
            </a:r>
            <a:r>
              <a:rPr lang="it-IT" dirty="0" err="1">
                <a:solidFill>
                  <a:schemeClr val="tx1"/>
                </a:solidFill>
              </a:rPr>
              <a:t>nempe</a:t>
            </a:r>
            <a:r>
              <a:rPr lang="it-IT" dirty="0">
                <a:solidFill>
                  <a:schemeClr val="tx1"/>
                </a:solidFill>
              </a:rPr>
              <a:t> </a:t>
            </a:r>
            <a:r>
              <a:rPr lang="it-IT" dirty="0" err="1">
                <a:solidFill>
                  <a:schemeClr val="tx1"/>
                </a:solidFill>
              </a:rPr>
              <a:t>sunt</a:t>
            </a:r>
            <a:r>
              <a:rPr lang="it-IT" dirty="0">
                <a:solidFill>
                  <a:schemeClr val="tx1"/>
                </a:solidFill>
              </a:rPr>
              <a:t> et </a:t>
            </a:r>
            <a:r>
              <a:rPr lang="it-IT" dirty="0" err="1">
                <a:solidFill>
                  <a:schemeClr val="tx1"/>
                </a:solidFill>
              </a:rPr>
              <a:t>inserta</a:t>
            </a:r>
            <a:r>
              <a:rPr lang="it-IT" dirty="0">
                <a:solidFill>
                  <a:schemeClr val="tx1"/>
                </a:solidFill>
              </a:rPr>
              <a:t> in </a:t>
            </a:r>
            <a:r>
              <a:rPr lang="it-IT" dirty="0" err="1">
                <a:solidFill>
                  <a:schemeClr val="tx1"/>
                </a:solidFill>
              </a:rPr>
              <a:t>edicti</a:t>
            </a:r>
            <a:r>
              <a:rPr lang="it-IT" dirty="0">
                <a:solidFill>
                  <a:schemeClr val="tx1"/>
                </a:solidFill>
              </a:rPr>
              <a:t> </a:t>
            </a:r>
            <a:r>
              <a:rPr lang="it-IT" dirty="0" err="1">
                <a:solidFill>
                  <a:schemeClr val="tx1"/>
                </a:solidFill>
              </a:rPr>
              <a:t>corpore</a:t>
            </a:r>
            <a:r>
              <a:rPr lang="it-IT" dirty="0">
                <a:solidFill>
                  <a:schemeClr val="tx1"/>
                </a:solidFill>
              </a:rPr>
              <a:t> </a:t>
            </a:r>
            <a:r>
              <a:rPr lang="it-IT" dirty="0" err="1">
                <a:solidFill>
                  <a:schemeClr val="tx1"/>
                </a:solidFill>
              </a:rPr>
              <a:t>retinentur</a:t>
            </a:r>
            <a:r>
              <a:rPr lang="it-IT" dirty="0"/>
              <a:t>.</a:t>
            </a:r>
          </a:p>
        </p:txBody>
      </p:sp>
    </p:spTree>
    <p:extLst>
      <p:ext uri="{BB962C8B-B14F-4D97-AF65-F5344CB8AC3E}">
        <p14:creationId xmlns:p14="http://schemas.microsoft.com/office/powerpoint/2010/main" val="29408921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8000" y="838199"/>
            <a:ext cx="8636000" cy="5355312"/>
          </a:xfrm>
          <a:prstGeom prst="rect">
            <a:avLst/>
          </a:prstGeom>
        </p:spPr>
        <p:txBody>
          <a:bodyPr wrap="square">
            <a:spAutoFit/>
          </a:bodyPr>
          <a:lstStyle/>
          <a:p>
            <a:pPr algn="just"/>
            <a:r>
              <a:rPr lang="it-IT" dirty="0"/>
              <a:t>L’onnipotente ordinatore di tutto, così come gli piacque, sottopose un tempo il regno d’Italia alla nostra stirpe dei Longobardi. [Egli], ispiratore di ogni bene, si degnò di instillare nei cuori dei re felicemente regnanti, affinché [le] sancissero in consiglio comune, le norme della legge, per le quali, vivendo il popolo soggetto e tutta la stirpe nella legalità, e senza oltrepassare i limiti della legge stabilita, nessuno osava commettere azioni ostili contro qualcun altro. […] Mentre perdurava allora la gloria di questa famosa stirpe, improvvisamente la stirpe dei Galli invase la sovranità e il vertice del regno. In quel tempo teneva lo scettro dei Longobardi Desiderio, il cui genero era allora Carlo, re dei Franchi, il quale, invidiando il suo trono e mirando [ad esso], non rifuggì dall’agire in modo subdolo e con astuzia contro di lui. Catturatolo e gettatolo in carcere, sottomise al suo comando il regno d’Italia e la stirpe dei Longobardi. Mentre così, sminuita per disposizione del Creatore, la suddetta stirpe cadeva tanto in basso, governava allora il ducato di Benevento il duca </a:t>
            </a:r>
            <a:r>
              <a:rPr lang="it-IT" dirty="0" err="1"/>
              <a:t>Arechi</a:t>
            </a:r>
            <a:r>
              <a:rPr lang="it-IT" dirty="0"/>
              <a:t>, in tutto cattolico e magnifico, il quale, ponendosi come imitatore degli avi, resse con nobiltà ed onore i resti della sua stirpe e, seguendo le orme dei re, ebbe cura di emendare o di istituire con solerzia alcuni capitoli nei suoi decreti, per quanto attiene alla salvezza ed alla giustizia della sua patria; cose che sono di evidente utilità e sono conservate inserite nel corpo dell’editto.</a:t>
            </a:r>
          </a:p>
        </p:txBody>
      </p:sp>
    </p:spTree>
    <p:extLst>
      <p:ext uri="{BB962C8B-B14F-4D97-AF65-F5344CB8AC3E}">
        <p14:creationId xmlns:p14="http://schemas.microsoft.com/office/powerpoint/2010/main" val="5492901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400" dirty="0"/>
              <a:t>Capitolare di Aquisgrana, KK 1, c. 16 (802-803).</a:t>
            </a:r>
          </a:p>
        </p:txBody>
      </p:sp>
      <p:sp>
        <p:nvSpPr>
          <p:cNvPr id="3" name="Content Placeholder 2"/>
          <p:cNvSpPr>
            <a:spLocks noGrp="1"/>
          </p:cNvSpPr>
          <p:nvPr>
            <p:ph idx="1"/>
          </p:nvPr>
        </p:nvSpPr>
        <p:spPr/>
        <p:txBody>
          <a:bodyPr/>
          <a:lstStyle/>
          <a:p>
            <a:r>
              <a:rPr lang="it-IT" dirty="0" err="1"/>
              <a:t>Quod</a:t>
            </a:r>
            <a:r>
              <a:rPr lang="it-IT" dirty="0"/>
              <a:t> </a:t>
            </a:r>
            <a:r>
              <a:rPr lang="it-IT" dirty="0" err="1"/>
              <a:t>nullus</a:t>
            </a:r>
            <a:r>
              <a:rPr lang="it-IT" dirty="0"/>
              <a:t> </a:t>
            </a:r>
            <a:r>
              <a:rPr lang="it-IT" dirty="0" err="1"/>
              <a:t>seniorem</a:t>
            </a:r>
            <a:r>
              <a:rPr lang="it-IT" dirty="0"/>
              <a:t> </a:t>
            </a:r>
            <a:r>
              <a:rPr lang="it-IT" dirty="0" err="1"/>
              <a:t>suum</a:t>
            </a:r>
            <a:r>
              <a:rPr lang="it-IT" dirty="0"/>
              <a:t> </a:t>
            </a:r>
            <a:r>
              <a:rPr lang="it-IT" dirty="0" err="1"/>
              <a:t>dimittat</a:t>
            </a:r>
            <a:r>
              <a:rPr lang="it-IT" dirty="0"/>
              <a:t> </a:t>
            </a:r>
            <a:r>
              <a:rPr lang="it-IT" dirty="0" err="1"/>
              <a:t>postquam</a:t>
            </a:r>
            <a:r>
              <a:rPr lang="it-IT" dirty="0"/>
              <a:t> ab </a:t>
            </a:r>
            <a:r>
              <a:rPr lang="it-IT" dirty="0" err="1"/>
              <a:t>eo</a:t>
            </a:r>
            <a:r>
              <a:rPr lang="it-IT" dirty="0"/>
              <a:t> </a:t>
            </a:r>
            <a:r>
              <a:rPr lang="it-IT" dirty="0" err="1"/>
              <a:t>acciperit</a:t>
            </a:r>
            <a:r>
              <a:rPr lang="it-IT" dirty="0"/>
              <a:t> valente solido uno, </a:t>
            </a:r>
            <a:r>
              <a:rPr lang="it-IT" dirty="0" err="1"/>
              <a:t>excepto</a:t>
            </a:r>
            <a:r>
              <a:rPr lang="it-IT" dirty="0"/>
              <a:t> si </a:t>
            </a:r>
            <a:r>
              <a:rPr lang="it-IT" dirty="0" err="1"/>
              <a:t>eum</a:t>
            </a:r>
            <a:r>
              <a:rPr lang="it-IT" dirty="0"/>
              <a:t> </a:t>
            </a:r>
            <a:r>
              <a:rPr lang="it-IT" dirty="0" err="1"/>
              <a:t>vult</a:t>
            </a:r>
            <a:r>
              <a:rPr lang="it-IT" dirty="0"/>
              <a:t> </a:t>
            </a:r>
            <a:r>
              <a:rPr lang="it-IT" dirty="0" err="1"/>
              <a:t>occidere</a:t>
            </a:r>
            <a:r>
              <a:rPr lang="it-IT" dirty="0"/>
              <a:t>, aut </a:t>
            </a:r>
            <a:r>
              <a:rPr lang="it-IT" dirty="0" err="1"/>
              <a:t>cum</a:t>
            </a:r>
            <a:r>
              <a:rPr lang="it-IT" dirty="0"/>
              <a:t> baculo </a:t>
            </a:r>
            <a:r>
              <a:rPr lang="it-IT" dirty="0" err="1"/>
              <a:t>caedere</a:t>
            </a:r>
            <a:r>
              <a:rPr lang="it-IT" dirty="0"/>
              <a:t>, </a:t>
            </a:r>
            <a:r>
              <a:rPr lang="it-IT" dirty="0" err="1"/>
              <a:t>vel</a:t>
            </a:r>
            <a:r>
              <a:rPr lang="it-IT" dirty="0"/>
              <a:t> </a:t>
            </a:r>
            <a:r>
              <a:rPr lang="it-IT" dirty="0" err="1"/>
              <a:t>uxorem</a:t>
            </a:r>
            <a:r>
              <a:rPr lang="it-IT" dirty="0"/>
              <a:t> aut </a:t>
            </a:r>
            <a:r>
              <a:rPr lang="it-IT" dirty="0" err="1"/>
              <a:t>filiam</a:t>
            </a:r>
            <a:r>
              <a:rPr lang="it-IT" dirty="0"/>
              <a:t> maculare, </a:t>
            </a:r>
            <a:r>
              <a:rPr lang="it-IT" dirty="0" err="1"/>
              <a:t>seu</a:t>
            </a:r>
            <a:r>
              <a:rPr lang="it-IT" dirty="0"/>
              <a:t> </a:t>
            </a:r>
            <a:r>
              <a:rPr lang="it-IT" dirty="0" err="1"/>
              <a:t>hereditatem</a:t>
            </a:r>
            <a:r>
              <a:rPr lang="it-IT" dirty="0"/>
              <a:t> ei </a:t>
            </a:r>
            <a:r>
              <a:rPr lang="it-IT" dirty="0" err="1"/>
              <a:t>tollere</a:t>
            </a:r>
            <a:r>
              <a:rPr lang="it-IT" dirty="0" smtClean="0"/>
              <a:t>.</a:t>
            </a:r>
          </a:p>
          <a:p>
            <a:endParaRPr lang="it-IT" dirty="0"/>
          </a:p>
          <a:p>
            <a:r>
              <a:rPr lang="it-IT" dirty="0"/>
              <a:t>Che nessuno abbandoni il suo signore dopo che abbia ricevuto da lui il valore di un soldo, salvo se [il signore] lo vuole uccidere o colpire col bastone o violare sua moglie e sua figlia o togliergli l’eredità.</a:t>
            </a:r>
          </a:p>
        </p:txBody>
      </p:sp>
    </p:spTree>
    <p:extLst>
      <p:ext uri="{BB962C8B-B14F-4D97-AF65-F5344CB8AC3E}">
        <p14:creationId xmlns:p14="http://schemas.microsoft.com/office/powerpoint/2010/main" val="18283287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206500"/>
            <a:ext cx="7766936" cy="622300"/>
          </a:xfrm>
        </p:spPr>
        <p:txBody>
          <a:bodyPr/>
          <a:lstStyle/>
          <a:p>
            <a:r>
              <a:rPr lang="it-IT" sz="2800" dirty="0"/>
              <a:t>Capitolari franchi, KK 1, c. 8 (801-813?).</a:t>
            </a:r>
          </a:p>
        </p:txBody>
      </p:sp>
      <p:sp>
        <p:nvSpPr>
          <p:cNvPr id="3" name="Subtitle 2"/>
          <p:cNvSpPr>
            <a:spLocks noGrp="1"/>
          </p:cNvSpPr>
          <p:nvPr>
            <p:ph type="subTitle" idx="1"/>
          </p:nvPr>
        </p:nvSpPr>
        <p:spPr>
          <a:xfrm>
            <a:off x="1206500" y="1917700"/>
            <a:ext cx="8067503" cy="3937000"/>
          </a:xfrm>
        </p:spPr>
        <p:txBody>
          <a:bodyPr>
            <a:normAutofit lnSpcReduction="10000"/>
          </a:bodyPr>
          <a:lstStyle/>
          <a:p>
            <a:pPr algn="just"/>
            <a:r>
              <a:rPr lang="it-IT" dirty="0">
                <a:solidFill>
                  <a:schemeClr val="tx1"/>
                </a:solidFill>
              </a:rPr>
              <a:t>Si </a:t>
            </a:r>
            <a:r>
              <a:rPr lang="it-IT" dirty="0" err="1">
                <a:solidFill>
                  <a:schemeClr val="tx1"/>
                </a:solidFill>
              </a:rPr>
              <a:t>quis</a:t>
            </a:r>
            <a:r>
              <a:rPr lang="it-IT" dirty="0">
                <a:solidFill>
                  <a:schemeClr val="tx1"/>
                </a:solidFill>
              </a:rPr>
              <a:t> </a:t>
            </a:r>
            <a:r>
              <a:rPr lang="it-IT" dirty="0" err="1">
                <a:solidFill>
                  <a:schemeClr val="tx1"/>
                </a:solidFill>
              </a:rPr>
              <a:t>seniorem</a:t>
            </a:r>
            <a:r>
              <a:rPr lang="it-IT" dirty="0">
                <a:solidFill>
                  <a:schemeClr val="tx1"/>
                </a:solidFill>
              </a:rPr>
              <a:t> </a:t>
            </a:r>
            <a:r>
              <a:rPr lang="it-IT" dirty="0" err="1">
                <a:solidFill>
                  <a:schemeClr val="tx1"/>
                </a:solidFill>
              </a:rPr>
              <a:t>suum</a:t>
            </a:r>
            <a:r>
              <a:rPr lang="it-IT" dirty="0">
                <a:solidFill>
                  <a:schemeClr val="tx1"/>
                </a:solidFill>
              </a:rPr>
              <a:t> </a:t>
            </a:r>
            <a:r>
              <a:rPr lang="it-IT" dirty="0" err="1">
                <a:solidFill>
                  <a:schemeClr val="tx1"/>
                </a:solidFill>
              </a:rPr>
              <a:t>dimittere</a:t>
            </a:r>
            <a:r>
              <a:rPr lang="it-IT" dirty="0">
                <a:solidFill>
                  <a:schemeClr val="tx1"/>
                </a:solidFill>
              </a:rPr>
              <a:t> </a:t>
            </a:r>
            <a:r>
              <a:rPr lang="it-IT" dirty="0" err="1">
                <a:solidFill>
                  <a:schemeClr val="tx1"/>
                </a:solidFill>
              </a:rPr>
              <a:t>voluerit</a:t>
            </a:r>
            <a:r>
              <a:rPr lang="it-IT" dirty="0">
                <a:solidFill>
                  <a:schemeClr val="tx1"/>
                </a:solidFill>
              </a:rPr>
              <a:t> et ei </a:t>
            </a:r>
            <a:r>
              <a:rPr lang="it-IT" dirty="0" err="1">
                <a:solidFill>
                  <a:schemeClr val="tx1"/>
                </a:solidFill>
              </a:rPr>
              <a:t>approbare</a:t>
            </a:r>
            <a:r>
              <a:rPr lang="it-IT" dirty="0">
                <a:solidFill>
                  <a:schemeClr val="tx1"/>
                </a:solidFill>
              </a:rPr>
              <a:t> </a:t>
            </a:r>
            <a:r>
              <a:rPr lang="it-IT" dirty="0" err="1">
                <a:solidFill>
                  <a:schemeClr val="tx1"/>
                </a:solidFill>
              </a:rPr>
              <a:t>potuerit</a:t>
            </a:r>
            <a:r>
              <a:rPr lang="it-IT" dirty="0">
                <a:solidFill>
                  <a:schemeClr val="tx1"/>
                </a:solidFill>
              </a:rPr>
              <a:t> unum de </a:t>
            </a:r>
            <a:r>
              <a:rPr lang="it-IT" dirty="0" err="1">
                <a:solidFill>
                  <a:schemeClr val="tx1"/>
                </a:solidFill>
              </a:rPr>
              <a:t>his</a:t>
            </a:r>
            <a:r>
              <a:rPr lang="it-IT" dirty="0">
                <a:solidFill>
                  <a:schemeClr val="tx1"/>
                </a:solidFill>
              </a:rPr>
              <a:t> </a:t>
            </a:r>
            <a:r>
              <a:rPr lang="it-IT" dirty="0" err="1">
                <a:solidFill>
                  <a:schemeClr val="tx1"/>
                </a:solidFill>
              </a:rPr>
              <a:t>criminibus</a:t>
            </a:r>
            <a:r>
              <a:rPr lang="it-IT" dirty="0">
                <a:solidFill>
                  <a:schemeClr val="tx1"/>
                </a:solidFill>
              </a:rPr>
              <a:t>: id est, primo </a:t>
            </a:r>
            <a:r>
              <a:rPr lang="it-IT" dirty="0" err="1">
                <a:solidFill>
                  <a:schemeClr val="tx1"/>
                </a:solidFill>
              </a:rPr>
              <a:t>capitulo</a:t>
            </a:r>
            <a:r>
              <a:rPr lang="it-IT" dirty="0">
                <a:solidFill>
                  <a:schemeClr val="tx1"/>
                </a:solidFill>
              </a:rPr>
              <a:t>, si senior </a:t>
            </a:r>
            <a:r>
              <a:rPr lang="it-IT" dirty="0" err="1">
                <a:solidFill>
                  <a:schemeClr val="tx1"/>
                </a:solidFill>
              </a:rPr>
              <a:t>eum</a:t>
            </a:r>
            <a:r>
              <a:rPr lang="it-IT" dirty="0">
                <a:solidFill>
                  <a:schemeClr val="tx1"/>
                </a:solidFill>
              </a:rPr>
              <a:t> </a:t>
            </a:r>
            <a:r>
              <a:rPr lang="it-IT" dirty="0" err="1">
                <a:solidFill>
                  <a:schemeClr val="tx1"/>
                </a:solidFill>
              </a:rPr>
              <a:t>injuste</a:t>
            </a:r>
            <a:r>
              <a:rPr lang="it-IT" dirty="0">
                <a:solidFill>
                  <a:schemeClr val="tx1"/>
                </a:solidFill>
              </a:rPr>
              <a:t> in </a:t>
            </a:r>
            <a:r>
              <a:rPr lang="it-IT" dirty="0" err="1">
                <a:solidFill>
                  <a:schemeClr val="tx1"/>
                </a:solidFill>
              </a:rPr>
              <a:t>servitio</a:t>
            </a:r>
            <a:r>
              <a:rPr lang="it-IT" dirty="0">
                <a:solidFill>
                  <a:schemeClr val="tx1"/>
                </a:solidFill>
              </a:rPr>
              <a:t> redigere </a:t>
            </a:r>
            <a:r>
              <a:rPr lang="it-IT" dirty="0" err="1">
                <a:solidFill>
                  <a:schemeClr val="tx1"/>
                </a:solidFill>
              </a:rPr>
              <a:t>voluerit</a:t>
            </a:r>
            <a:r>
              <a:rPr lang="it-IT" dirty="0">
                <a:solidFill>
                  <a:schemeClr val="tx1"/>
                </a:solidFill>
              </a:rPr>
              <a:t>; </a:t>
            </a:r>
            <a:r>
              <a:rPr lang="it-IT" dirty="0" err="1">
                <a:solidFill>
                  <a:schemeClr val="tx1"/>
                </a:solidFill>
              </a:rPr>
              <a:t>secundo</a:t>
            </a:r>
            <a:r>
              <a:rPr lang="it-IT" dirty="0">
                <a:solidFill>
                  <a:schemeClr val="tx1"/>
                </a:solidFill>
              </a:rPr>
              <a:t> </a:t>
            </a:r>
            <a:r>
              <a:rPr lang="it-IT" dirty="0" err="1">
                <a:solidFill>
                  <a:schemeClr val="tx1"/>
                </a:solidFill>
              </a:rPr>
              <a:t>capitulo</a:t>
            </a:r>
            <a:r>
              <a:rPr lang="it-IT" dirty="0">
                <a:solidFill>
                  <a:schemeClr val="tx1"/>
                </a:solidFill>
              </a:rPr>
              <a:t>, si in vita </a:t>
            </a:r>
            <a:r>
              <a:rPr lang="it-IT" dirty="0" err="1">
                <a:solidFill>
                  <a:schemeClr val="tx1"/>
                </a:solidFill>
              </a:rPr>
              <a:t>ejus</a:t>
            </a:r>
            <a:r>
              <a:rPr lang="it-IT" dirty="0">
                <a:solidFill>
                  <a:schemeClr val="tx1"/>
                </a:solidFill>
              </a:rPr>
              <a:t> </a:t>
            </a:r>
            <a:r>
              <a:rPr lang="it-IT" dirty="0" err="1">
                <a:solidFill>
                  <a:schemeClr val="tx1"/>
                </a:solidFill>
              </a:rPr>
              <a:t>consiliaverit</a:t>
            </a:r>
            <a:r>
              <a:rPr lang="it-IT" dirty="0">
                <a:solidFill>
                  <a:schemeClr val="tx1"/>
                </a:solidFill>
              </a:rPr>
              <a:t>; </a:t>
            </a:r>
            <a:r>
              <a:rPr lang="it-IT" dirty="0" err="1">
                <a:solidFill>
                  <a:schemeClr val="tx1"/>
                </a:solidFill>
              </a:rPr>
              <a:t>tertio</a:t>
            </a:r>
            <a:r>
              <a:rPr lang="it-IT" dirty="0">
                <a:solidFill>
                  <a:schemeClr val="tx1"/>
                </a:solidFill>
              </a:rPr>
              <a:t> </a:t>
            </a:r>
            <a:r>
              <a:rPr lang="it-IT" dirty="0" err="1">
                <a:solidFill>
                  <a:schemeClr val="tx1"/>
                </a:solidFill>
              </a:rPr>
              <a:t>capitulo</a:t>
            </a:r>
            <a:r>
              <a:rPr lang="it-IT" dirty="0">
                <a:solidFill>
                  <a:schemeClr val="tx1"/>
                </a:solidFill>
              </a:rPr>
              <a:t>, si senior vassalli sui </a:t>
            </a:r>
            <a:r>
              <a:rPr lang="it-IT" dirty="0" err="1">
                <a:solidFill>
                  <a:schemeClr val="tx1"/>
                </a:solidFill>
              </a:rPr>
              <a:t>uxorem</a:t>
            </a:r>
            <a:r>
              <a:rPr lang="it-IT" dirty="0">
                <a:solidFill>
                  <a:schemeClr val="tx1"/>
                </a:solidFill>
              </a:rPr>
              <a:t> </a:t>
            </a:r>
            <a:r>
              <a:rPr lang="it-IT" dirty="0" err="1">
                <a:solidFill>
                  <a:schemeClr val="tx1"/>
                </a:solidFill>
              </a:rPr>
              <a:t>adultaverit</a:t>
            </a:r>
            <a:r>
              <a:rPr lang="it-IT" dirty="0">
                <a:solidFill>
                  <a:schemeClr val="tx1"/>
                </a:solidFill>
              </a:rPr>
              <a:t>; quarto </a:t>
            </a:r>
            <a:r>
              <a:rPr lang="it-IT" dirty="0" err="1">
                <a:solidFill>
                  <a:schemeClr val="tx1"/>
                </a:solidFill>
              </a:rPr>
              <a:t>capitulo</a:t>
            </a:r>
            <a:r>
              <a:rPr lang="it-IT" dirty="0">
                <a:solidFill>
                  <a:schemeClr val="tx1"/>
                </a:solidFill>
              </a:rPr>
              <a:t>, si evaginato gladio super </a:t>
            </a:r>
            <a:r>
              <a:rPr lang="it-IT" dirty="0" err="1">
                <a:solidFill>
                  <a:schemeClr val="tx1"/>
                </a:solidFill>
              </a:rPr>
              <a:t>eum</a:t>
            </a:r>
            <a:r>
              <a:rPr lang="it-IT" dirty="0">
                <a:solidFill>
                  <a:schemeClr val="tx1"/>
                </a:solidFill>
              </a:rPr>
              <a:t> </a:t>
            </a:r>
            <a:r>
              <a:rPr lang="it-IT" dirty="0" err="1">
                <a:solidFill>
                  <a:schemeClr val="tx1"/>
                </a:solidFill>
              </a:rPr>
              <a:t>occidere</a:t>
            </a:r>
            <a:r>
              <a:rPr lang="it-IT" dirty="0">
                <a:solidFill>
                  <a:schemeClr val="tx1"/>
                </a:solidFill>
              </a:rPr>
              <a:t> </a:t>
            </a:r>
            <a:r>
              <a:rPr lang="it-IT" dirty="0" err="1">
                <a:solidFill>
                  <a:schemeClr val="tx1"/>
                </a:solidFill>
              </a:rPr>
              <a:t>voluntarie</a:t>
            </a:r>
            <a:r>
              <a:rPr lang="it-IT" dirty="0">
                <a:solidFill>
                  <a:schemeClr val="tx1"/>
                </a:solidFill>
              </a:rPr>
              <a:t> </a:t>
            </a:r>
            <a:r>
              <a:rPr lang="it-IT" dirty="0" err="1">
                <a:solidFill>
                  <a:schemeClr val="tx1"/>
                </a:solidFill>
              </a:rPr>
              <a:t>occurrerit</a:t>
            </a:r>
            <a:r>
              <a:rPr lang="it-IT" dirty="0">
                <a:solidFill>
                  <a:schemeClr val="tx1"/>
                </a:solidFill>
              </a:rPr>
              <a:t>; quinto </a:t>
            </a:r>
            <a:r>
              <a:rPr lang="it-IT" dirty="0" err="1">
                <a:solidFill>
                  <a:schemeClr val="tx1"/>
                </a:solidFill>
              </a:rPr>
              <a:t>capitulo</a:t>
            </a:r>
            <a:r>
              <a:rPr lang="it-IT" dirty="0">
                <a:solidFill>
                  <a:schemeClr val="tx1"/>
                </a:solidFill>
              </a:rPr>
              <a:t>, si senior vassalli sui </a:t>
            </a:r>
            <a:r>
              <a:rPr lang="it-IT" dirty="0" err="1">
                <a:solidFill>
                  <a:schemeClr val="tx1"/>
                </a:solidFill>
              </a:rPr>
              <a:t>defensionem</a:t>
            </a:r>
            <a:r>
              <a:rPr lang="it-IT" dirty="0">
                <a:solidFill>
                  <a:schemeClr val="tx1"/>
                </a:solidFill>
              </a:rPr>
              <a:t> facete </a:t>
            </a:r>
            <a:r>
              <a:rPr lang="it-IT" dirty="0" err="1">
                <a:solidFill>
                  <a:schemeClr val="tx1"/>
                </a:solidFill>
              </a:rPr>
              <a:t>potest</a:t>
            </a:r>
            <a:r>
              <a:rPr lang="it-IT" dirty="0">
                <a:solidFill>
                  <a:schemeClr val="tx1"/>
                </a:solidFill>
              </a:rPr>
              <a:t> </a:t>
            </a:r>
            <a:r>
              <a:rPr lang="it-IT" dirty="0" err="1">
                <a:solidFill>
                  <a:schemeClr val="tx1"/>
                </a:solidFill>
              </a:rPr>
              <a:t>postquam</a:t>
            </a:r>
            <a:r>
              <a:rPr lang="it-IT" dirty="0">
                <a:solidFill>
                  <a:schemeClr val="tx1"/>
                </a:solidFill>
              </a:rPr>
              <a:t> ipse </a:t>
            </a:r>
            <a:r>
              <a:rPr lang="it-IT" dirty="0" err="1">
                <a:solidFill>
                  <a:schemeClr val="tx1"/>
                </a:solidFill>
              </a:rPr>
              <a:t>manus</a:t>
            </a:r>
            <a:r>
              <a:rPr lang="it-IT" dirty="0">
                <a:solidFill>
                  <a:schemeClr val="tx1"/>
                </a:solidFill>
              </a:rPr>
              <a:t> </a:t>
            </a:r>
            <a:r>
              <a:rPr lang="it-IT" dirty="0" err="1">
                <a:solidFill>
                  <a:schemeClr val="tx1"/>
                </a:solidFill>
              </a:rPr>
              <a:t>suas</a:t>
            </a:r>
            <a:r>
              <a:rPr lang="it-IT" dirty="0">
                <a:solidFill>
                  <a:schemeClr val="tx1"/>
                </a:solidFill>
              </a:rPr>
              <a:t> in </a:t>
            </a:r>
            <a:r>
              <a:rPr lang="it-IT" dirty="0" err="1">
                <a:solidFill>
                  <a:schemeClr val="tx1"/>
                </a:solidFill>
              </a:rPr>
              <a:t>ejus</a:t>
            </a:r>
            <a:r>
              <a:rPr lang="it-IT" dirty="0">
                <a:solidFill>
                  <a:schemeClr val="tx1"/>
                </a:solidFill>
              </a:rPr>
              <a:t> </a:t>
            </a:r>
            <a:r>
              <a:rPr lang="it-IT" dirty="0" err="1">
                <a:solidFill>
                  <a:schemeClr val="tx1"/>
                </a:solidFill>
              </a:rPr>
              <a:t>commendaverit</a:t>
            </a:r>
            <a:r>
              <a:rPr lang="it-IT" dirty="0">
                <a:solidFill>
                  <a:schemeClr val="tx1"/>
                </a:solidFill>
              </a:rPr>
              <a:t>, et non </a:t>
            </a:r>
            <a:r>
              <a:rPr lang="it-IT" dirty="0" err="1">
                <a:solidFill>
                  <a:schemeClr val="tx1"/>
                </a:solidFill>
              </a:rPr>
              <a:t>fecerit</a:t>
            </a:r>
            <a:r>
              <a:rPr lang="it-IT" dirty="0">
                <a:solidFill>
                  <a:schemeClr val="tx1"/>
                </a:solidFill>
              </a:rPr>
              <a:t>, </a:t>
            </a:r>
            <a:r>
              <a:rPr lang="it-IT" dirty="0" err="1">
                <a:solidFill>
                  <a:schemeClr val="tx1"/>
                </a:solidFill>
              </a:rPr>
              <a:t>liceat</a:t>
            </a:r>
            <a:r>
              <a:rPr lang="it-IT" dirty="0">
                <a:solidFill>
                  <a:schemeClr val="tx1"/>
                </a:solidFill>
              </a:rPr>
              <a:t> </a:t>
            </a:r>
            <a:r>
              <a:rPr lang="it-IT" dirty="0" err="1">
                <a:solidFill>
                  <a:schemeClr val="tx1"/>
                </a:solidFill>
              </a:rPr>
              <a:t>vassallum</a:t>
            </a:r>
            <a:r>
              <a:rPr lang="it-IT" dirty="0">
                <a:solidFill>
                  <a:schemeClr val="tx1"/>
                </a:solidFill>
              </a:rPr>
              <a:t> </a:t>
            </a:r>
            <a:r>
              <a:rPr lang="it-IT" dirty="0" err="1">
                <a:solidFill>
                  <a:schemeClr val="tx1"/>
                </a:solidFill>
              </a:rPr>
              <a:t>eum</a:t>
            </a:r>
            <a:r>
              <a:rPr lang="it-IT" dirty="0">
                <a:solidFill>
                  <a:schemeClr val="tx1"/>
                </a:solidFill>
              </a:rPr>
              <a:t> </a:t>
            </a:r>
            <a:r>
              <a:rPr lang="it-IT" dirty="0" err="1">
                <a:solidFill>
                  <a:schemeClr val="tx1"/>
                </a:solidFill>
              </a:rPr>
              <a:t>dimittere</a:t>
            </a:r>
            <a:r>
              <a:rPr lang="it-IT" dirty="0" smtClean="0">
                <a:solidFill>
                  <a:schemeClr val="tx1"/>
                </a:solidFill>
              </a:rPr>
              <a:t>.</a:t>
            </a:r>
          </a:p>
          <a:p>
            <a:pPr algn="just"/>
            <a:r>
              <a:rPr lang="it-IT" dirty="0">
                <a:solidFill>
                  <a:schemeClr val="tx1"/>
                </a:solidFill>
              </a:rPr>
              <a:t>S</a:t>
            </a:r>
            <a:r>
              <a:rPr lang="it-IT" dirty="0" smtClean="0">
                <a:solidFill>
                  <a:schemeClr val="tx1"/>
                </a:solidFill>
              </a:rPr>
              <a:t>e </a:t>
            </a:r>
            <a:r>
              <a:rPr lang="it-IT" dirty="0">
                <a:solidFill>
                  <a:schemeClr val="tx1"/>
                </a:solidFill>
              </a:rPr>
              <a:t>qualcuno vorrà abbandonare il suo signore e potrà comprovare uno dei seguenti crimini: cioè, in primo luogo che il signore abbia voluto ingiustamente ridurlo in servitù; in secondo luogo, che abbia tramato contro la sua vita; in terzo luogo, che il signore abbia commesso adulterio con la moglie del suo vassallo; in quarto luogo, che il signore si sia scagliato con la spada sguainata contro di lui con la volontà di ucciderlo; in quinto luogo, che il signore non abbia prestato aiuto al suo vassallo dopo che questo si era accomandato nelle sue mani, allora sia lecito al vassallo abbandonarlo.</a:t>
            </a:r>
          </a:p>
        </p:txBody>
      </p:sp>
    </p:spTree>
    <p:extLst>
      <p:ext uri="{BB962C8B-B14F-4D97-AF65-F5344CB8AC3E}">
        <p14:creationId xmlns:p14="http://schemas.microsoft.com/office/powerpoint/2010/main" val="22633822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863600"/>
            <a:ext cx="7766936" cy="723900"/>
          </a:xfrm>
        </p:spPr>
        <p:txBody>
          <a:bodyPr/>
          <a:lstStyle/>
          <a:p>
            <a:pPr algn="just"/>
            <a:r>
              <a:rPr lang="it-IT" sz="2800" dirty="0"/>
              <a:t>Capitolare di </a:t>
            </a:r>
            <a:r>
              <a:rPr lang="it-IT" sz="2800" dirty="0" err="1"/>
              <a:t>Héristal</a:t>
            </a:r>
            <a:r>
              <a:rPr lang="it-IT" sz="2800" dirty="0"/>
              <a:t>, KK 1, c. 16 (a. 779).</a:t>
            </a:r>
          </a:p>
        </p:txBody>
      </p:sp>
      <p:sp>
        <p:nvSpPr>
          <p:cNvPr id="3" name="Subtitle 2"/>
          <p:cNvSpPr>
            <a:spLocks noGrp="1"/>
          </p:cNvSpPr>
          <p:nvPr>
            <p:ph type="subTitle" idx="1"/>
          </p:nvPr>
        </p:nvSpPr>
        <p:spPr>
          <a:xfrm>
            <a:off x="1507067" y="1892301"/>
            <a:ext cx="7766936" cy="3255432"/>
          </a:xfrm>
        </p:spPr>
        <p:txBody>
          <a:bodyPr/>
          <a:lstStyle/>
          <a:p>
            <a:pPr algn="just"/>
            <a:r>
              <a:rPr lang="it-IT" dirty="0">
                <a:solidFill>
                  <a:schemeClr val="tx1"/>
                </a:solidFill>
              </a:rPr>
              <a:t>De </a:t>
            </a:r>
            <a:r>
              <a:rPr lang="it-IT" dirty="0" err="1">
                <a:solidFill>
                  <a:schemeClr val="tx1"/>
                </a:solidFill>
              </a:rPr>
              <a:t>sacramentis</a:t>
            </a:r>
            <a:r>
              <a:rPr lang="it-IT" dirty="0">
                <a:solidFill>
                  <a:schemeClr val="tx1"/>
                </a:solidFill>
              </a:rPr>
              <a:t> per </a:t>
            </a:r>
            <a:r>
              <a:rPr lang="it-IT" dirty="0" err="1">
                <a:solidFill>
                  <a:schemeClr val="tx1"/>
                </a:solidFill>
              </a:rPr>
              <a:t>gildonia</a:t>
            </a:r>
            <a:r>
              <a:rPr lang="it-IT" dirty="0">
                <a:solidFill>
                  <a:schemeClr val="tx1"/>
                </a:solidFill>
              </a:rPr>
              <a:t> </a:t>
            </a:r>
            <a:r>
              <a:rPr lang="it-IT" dirty="0" err="1">
                <a:solidFill>
                  <a:schemeClr val="tx1"/>
                </a:solidFill>
              </a:rPr>
              <a:t>invicem</a:t>
            </a:r>
            <a:r>
              <a:rPr lang="it-IT" dirty="0">
                <a:solidFill>
                  <a:schemeClr val="tx1"/>
                </a:solidFill>
              </a:rPr>
              <a:t> </a:t>
            </a:r>
            <a:r>
              <a:rPr lang="it-IT" dirty="0" err="1">
                <a:solidFill>
                  <a:schemeClr val="tx1"/>
                </a:solidFill>
              </a:rPr>
              <a:t>coniurantibus</a:t>
            </a:r>
            <a:r>
              <a:rPr lang="it-IT" dirty="0">
                <a:solidFill>
                  <a:schemeClr val="tx1"/>
                </a:solidFill>
              </a:rPr>
              <a:t>, ut </a:t>
            </a:r>
            <a:r>
              <a:rPr lang="it-IT" dirty="0" err="1">
                <a:solidFill>
                  <a:schemeClr val="tx1"/>
                </a:solidFill>
              </a:rPr>
              <a:t>nemo</a:t>
            </a:r>
            <a:r>
              <a:rPr lang="it-IT" dirty="0">
                <a:solidFill>
                  <a:schemeClr val="tx1"/>
                </a:solidFill>
              </a:rPr>
              <a:t> </a:t>
            </a:r>
            <a:r>
              <a:rPr lang="it-IT" dirty="0" err="1">
                <a:solidFill>
                  <a:schemeClr val="tx1"/>
                </a:solidFill>
              </a:rPr>
              <a:t>facere</a:t>
            </a:r>
            <a:r>
              <a:rPr lang="it-IT" dirty="0">
                <a:solidFill>
                  <a:schemeClr val="tx1"/>
                </a:solidFill>
              </a:rPr>
              <a:t> </a:t>
            </a:r>
            <a:r>
              <a:rPr lang="it-IT" dirty="0" err="1">
                <a:solidFill>
                  <a:schemeClr val="tx1"/>
                </a:solidFill>
              </a:rPr>
              <a:t>praesumat</a:t>
            </a:r>
            <a:r>
              <a:rPr lang="it-IT" dirty="0">
                <a:solidFill>
                  <a:schemeClr val="tx1"/>
                </a:solidFill>
              </a:rPr>
              <a:t>. Alio vero modo de </a:t>
            </a:r>
            <a:r>
              <a:rPr lang="it-IT" dirty="0" err="1">
                <a:solidFill>
                  <a:schemeClr val="tx1"/>
                </a:solidFill>
              </a:rPr>
              <a:t>illorum</a:t>
            </a:r>
            <a:r>
              <a:rPr lang="it-IT" dirty="0">
                <a:solidFill>
                  <a:schemeClr val="tx1"/>
                </a:solidFill>
              </a:rPr>
              <a:t> </a:t>
            </a:r>
            <a:r>
              <a:rPr lang="it-IT" dirty="0" err="1">
                <a:solidFill>
                  <a:schemeClr val="tx1"/>
                </a:solidFill>
              </a:rPr>
              <a:t>elemosinis</a:t>
            </a:r>
            <a:r>
              <a:rPr lang="it-IT" dirty="0">
                <a:solidFill>
                  <a:schemeClr val="tx1"/>
                </a:solidFill>
              </a:rPr>
              <a:t> aut de incendio aut de </a:t>
            </a:r>
            <a:r>
              <a:rPr lang="it-IT" dirty="0" smtClean="0">
                <a:solidFill>
                  <a:schemeClr val="tx1"/>
                </a:solidFill>
              </a:rPr>
              <a:t>naufragio</a:t>
            </a:r>
            <a:r>
              <a:rPr lang="it-IT" dirty="0">
                <a:solidFill>
                  <a:schemeClr val="tx1"/>
                </a:solidFill>
              </a:rPr>
              <a:t>, </a:t>
            </a:r>
            <a:r>
              <a:rPr lang="it-IT" dirty="0" err="1">
                <a:solidFill>
                  <a:schemeClr val="tx1"/>
                </a:solidFill>
              </a:rPr>
              <a:t>quamvis</a:t>
            </a:r>
            <a:r>
              <a:rPr lang="it-IT" dirty="0">
                <a:solidFill>
                  <a:schemeClr val="tx1"/>
                </a:solidFill>
              </a:rPr>
              <a:t> </a:t>
            </a:r>
            <a:r>
              <a:rPr lang="it-IT" dirty="0" err="1">
                <a:solidFill>
                  <a:schemeClr val="tx1"/>
                </a:solidFill>
              </a:rPr>
              <a:t>convenentias</a:t>
            </a:r>
            <a:r>
              <a:rPr lang="it-IT" dirty="0">
                <a:solidFill>
                  <a:schemeClr val="tx1"/>
                </a:solidFill>
              </a:rPr>
              <a:t> </a:t>
            </a:r>
            <a:r>
              <a:rPr lang="it-IT" dirty="0" err="1">
                <a:solidFill>
                  <a:schemeClr val="tx1"/>
                </a:solidFill>
              </a:rPr>
              <a:t>faciant</a:t>
            </a:r>
            <a:r>
              <a:rPr lang="it-IT" dirty="0">
                <a:solidFill>
                  <a:schemeClr val="tx1"/>
                </a:solidFill>
              </a:rPr>
              <a:t>, </a:t>
            </a:r>
            <a:r>
              <a:rPr lang="it-IT" dirty="0" err="1">
                <a:solidFill>
                  <a:schemeClr val="tx1"/>
                </a:solidFill>
              </a:rPr>
              <a:t>nemo</a:t>
            </a:r>
            <a:r>
              <a:rPr lang="it-IT" dirty="0">
                <a:solidFill>
                  <a:schemeClr val="tx1"/>
                </a:solidFill>
              </a:rPr>
              <a:t> in hoc </a:t>
            </a:r>
            <a:r>
              <a:rPr lang="it-IT" dirty="0" err="1">
                <a:solidFill>
                  <a:schemeClr val="tx1"/>
                </a:solidFill>
              </a:rPr>
              <a:t>iurare</a:t>
            </a:r>
            <a:r>
              <a:rPr lang="it-IT" dirty="0">
                <a:solidFill>
                  <a:schemeClr val="tx1"/>
                </a:solidFill>
              </a:rPr>
              <a:t> </a:t>
            </a:r>
            <a:r>
              <a:rPr lang="it-IT" dirty="0" err="1">
                <a:solidFill>
                  <a:schemeClr val="tx1"/>
                </a:solidFill>
              </a:rPr>
              <a:t>praesumat</a:t>
            </a:r>
            <a:r>
              <a:rPr lang="it-IT" dirty="0" smtClean="0"/>
              <a:t>.</a:t>
            </a:r>
          </a:p>
          <a:p>
            <a:pPr algn="just"/>
            <a:endParaRPr lang="it-IT" dirty="0"/>
          </a:p>
          <a:p>
            <a:pPr algn="just"/>
            <a:r>
              <a:rPr lang="it-IT" dirty="0" smtClean="0">
                <a:solidFill>
                  <a:schemeClr val="tx1"/>
                </a:solidFill>
              </a:rPr>
              <a:t>Per </a:t>
            </a:r>
            <a:r>
              <a:rPr lang="it-IT" dirty="0">
                <a:solidFill>
                  <a:schemeClr val="tx1"/>
                </a:solidFill>
              </a:rPr>
              <a:t>quanto riguarda i giuramenti che si prestano vicendevolmente i partecipanti alle gilde, che nessuno osi farlo. D’altro canto anche coloro che si riuniscono a scopo d’elemosina, [per lottare contro] gli incendi o i naufragi, creino pure delle confraternite, ma nessuno osi in esse prestare giuramento</a:t>
            </a:r>
          </a:p>
        </p:txBody>
      </p:sp>
    </p:spTree>
    <p:extLst>
      <p:ext uri="{BB962C8B-B14F-4D97-AF65-F5344CB8AC3E}">
        <p14:creationId xmlns:p14="http://schemas.microsoft.com/office/powerpoint/2010/main" val="23025554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609601"/>
            <a:ext cx="7766936" cy="647700"/>
          </a:xfrm>
        </p:spPr>
        <p:txBody>
          <a:bodyPr/>
          <a:lstStyle/>
          <a:p>
            <a:r>
              <a:rPr lang="it-IT" sz="2400" dirty="0"/>
              <a:t>Capitolare di </a:t>
            </a:r>
            <a:r>
              <a:rPr lang="it-IT" sz="2400" dirty="0" err="1"/>
              <a:t>Héristal</a:t>
            </a:r>
            <a:r>
              <a:rPr lang="it-IT" sz="2400" dirty="0"/>
              <a:t>, KK 1, c. 21 (779).</a:t>
            </a:r>
          </a:p>
        </p:txBody>
      </p:sp>
      <p:sp>
        <p:nvSpPr>
          <p:cNvPr id="3" name="Subtitle 2"/>
          <p:cNvSpPr>
            <a:spLocks noGrp="1"/>
          </p:cNvSpPr>
          <p:nvPr>
            <p:ph type="subTitle" idx="1"/>
          </p:nvPr>
        </p:nvSpPr>
        <p:spPr>
          <a:xfrm>
            <a:off x="1507067" y="1765301"/>
            <a:ext cx="7766936" cy="3382432"/>
          </a:xfrm>
        </p:spPr>
        <p:txBody>
          <a:bodyPr/>
          <a:lstStyle/>
          <a:p>
            <a:pPr algn="just"/>
            <a:r>
              <a:rPr lang="it-IT" dirty="0">
                <a:solidFill>
                  <a:schemeClr val="tx1"/>
                </a:solidFill>
              </a:rPr>
              <a:t>Si </a:t>
            </a:r>
            <a:r>
              <a:rPr lang="it-IT" dirty="0" err="1">
                <a:solidFill>
                  <a:schemeClr val="tx1"/>
                </a:solidFill>
              </a:rPr>
              <a:t>comis</a:t>
            </a:r>
            <a:r>
              <a:rPr lang="it-IT" dirty="0">
                <a:solidFill>
                  <a:schemeClr val="tx1"/>
                </a:solidFill>
              </a:rPr>
              <a:t> in suo </a:t>
            </a:r>
            <a:r>
              <a:rPr lang="it-IT" dirty="0" err="1">
                <a:solidFill>
                  <a:schemeClr val="tx1"/>
                </a:solidFill>
              </a:rPr>
              <a:t>ministerio</a:t>
            </a:r>
            <a:r>
              <a:rPr lang="it-IT" dirty="0">
                <a:solidFill>
                  <a:schemeClr val="tx1"/>
                </a:solidFill>
              </a:rPr>
              <a:t> </a:t>
            </a:r>
            <a:r>
              <a:rPr lang="it-IT" dirty="0" err="1">
                <a:solidFill>
                  <a:schemeClr val="tx1"/>
                </a:solidFill>
              </a:rPr>
              <a:t>iustitias</a:t>
            </a:r>
            <a:r>
              <a:rPr lang="it-IT" dirty="0">
                <a:solidFill>
                  <a:schemeClr val="tx1"/>
                </a:solidFill>
              </a:rPr>
              <a:t> non </a:t>
            </a:r>
            <a:r>
              <a:rPr lang="it-IT" dirty="0" err="1">
                <a:solidFill>
                  <a:schemeClr val="tx1"/>
                </a:solidFill>
              </a:rPr>
              <a:t>fecerit</a:t>
            </a:r>
            <a:r>
              <a:rPr lang="it-IT" dirty="0">
                <a:solidFill>
                  <a:schemeClr val="tx1"/>
                </a:solidFill>
              </a:rPr>
              <a:t>, misso nostro de sua casa </a:t>
            </a:r>
            <a:r>
              <a:rPr lang="it-IT" dirty="0" err="1">
                <a:solidFill>
                  <a:schemeClr val="tx1"/>
                </a:solidFill>
              </a:rPr>
              <a:t>soniare</a:t>
            </a:r>
            <a:r>
              <a:rPr lang="it-IT" dirty="0">
                <a:solidFill>
                  <a:schemeClr val="tx1"/>
                </a:solidFill>
              </a:rPr>
              <a:t> </a:t>
            </a:r>
            <a:r>
              <a:rPr lang="it-IT" dirty="0" err="1">
                <a:solidFill>
                  <a:schemeClr val="tx1"/>
                </a:solidFill>
              </a:rPr>
              <a:t>faciat</a:t>
            </a:r>
            <a:r>
              <a:rPr lang="it-IT" dirty="0">
                <a:solidFill>
                  <a:schemeClr val="tx1"/>
                </a:solidFill>
              </a:rPr>
              <a:t> </a:t>
            </a:r>
            <a:r>
              <a:rPr lang="it-IT" dirty="0" err="1">
                <a:solidFill>
                  <a:schemeClr val="tx1"/>
                </a:solidFill>
              </a:rPr>
              <a:t>usque</a:t>
            </a:r>
            <a:r>
              <a:rPr lang="it-IT" dirty="0">
                <a:solidFill>
                  <a:schemeClr val="tx1"/>
                </a:solidFill>
              </a:rPr>
              <a:t> dum </a:t>
            </a:r>
            <a:r>
              <a:rPr lang="it-IT" dirty="0" err="1">
                <a:solidFill>
                  <a:schemeClr val="tx1"/>
                </a:solidFill>
              </a:rPr>
              <a:t>iustitiae</a:t>
            </a:r>
            <a:r>
              <a:rPr lang="it-IT" dirty="0">
                <a:solidFill>
                  <a:schemeClr val="tx1"/>
                </a:solidFill>
              </a:rPr>
              <a:t> ibidem </a:t>
            </a:r>
            <a:r>
              <a:rPr lang="it-IT" dirty="0" err="1">
                <a:solidFill>
                  <a:schemeClr val="tx1"/>
                </a:solidFill>
              </a:rPr>
              <a:t>fuerint</a:t>
            </a:r>
            <a:r>
              <a:rPr lang="it-IT" dirty="0">
                <a:solidFill>
                  <a:schemeClr val="tx1"/>
                </a:solidFill>
              </a:rPr>
              <a:t>; et si </a:t>
            </a:r>
            <a:r>
              <a:rPr lang="it-IT" dirty="0" err="1">
                <a:solidFill>
                  <a:schemeClr val="tx1"/>
                </a:solidFill>
              </a:rPr>
              <a:t>vassus</a:t>
            </a:r>
            <a:r>
              <a:rPr lang="it-IT" dirty="0">
                <a:solidFill>
                  <a:schemeClr val="tx1"/>
                </a:solidFill>
              </a:rPr>
              <a:t> </a:t>
            </a:r>
            <a:r>
              <a:rPr lang="it-IT" dirty="0" err="1">
                <a:solidFill>
                  <a:schemeClr val="tx1"/>
                </a:solidFill>
              </a:rPr>
              <a:t>noster</a:t>
            </a:r>
            <a:r>
              <a:rPr lang="it-IT" dirty="0">
                <a:solidFill>
                  <a:schemeClr val="tx1"/>
                </a:solidFill>
              </a:rPr>
              <a:t> </a:t>
            </a:r>
            <a:r>
              <a:rPr lang="it-IT" dirty="0" err="1">
                <a:solidFill>
                  <a:schemeClr val="tx1"/>
                </a:solidFill>
              </a:rPr>
              <a:t>iustitiam</a:t>
            </a:r>
            <a:r>
              <a:rPr lang="it-IT" dirty="0">
                <a:solidFill>
                  <a:schemeClr val="tx1"/>
                </a:solidFill>
              </a:rPr>
              <a:t> non </a:t>
            </a:r>
            <a:r>
              <a:rPr lang="it-IT" dirty="0" err="1">
                <a:solidFill>
                  <a:schemeClr val="tx1"/>
                </a:solidFill>
              </a:rPr>
              <a:t>fecerit</a:t>
            </a:r>
            <a:r>
              <a:rPr lang="it-IT" dirty="0">
                <a:solidFill>
                  <a:schemeClr val="tx1"/>
                </a:solidFill>
              </a:rPr>
              <a:t>, </a:t>
            </a:r>
            <a:r>
              <a:rPr lang="it-IT" dirty="0" err="1">
                <a:solidFill>
                  <a:schemeClr val="tx1"/>
                </a:solidFill>
              </a:rPr>
              <a:t>tunc</a:t>
            </a:r>
            <a:r>
              <a:rPr lang="it-IT" dirty="0">
                <a:solidFill>
                  <a:schemeClr val="tx1"/>
                </a:solidFill>
              </a:rPr>
              <a:t> et </a:t>
            </a:r>
            <a:r>
              <a:rPr lang="it-IT" dirty="0" err="1">
                <a:solidFill>
                  <a:schemeClr val="tx1"/>
                </a:solidFill>
              </a:rPr>
              <a:t>comis</a:t>
            </a:r>
            <a:r>
              <a:rPr lang="it-IT" dirty="0">
                <a:solidFill>
                  <a:schemeClr val="tx1"/>
                </a:solidFill>
              </a:rPr>
              <a:t> et </a:t>
            </a:r>
            <a:r>
              <a:rPr lang="it-IT" dirty="0" err="1">
                <a:solidFill>
                  <a:schemeClr val="tx1"/>
                </a:solidFill>
              </a:rPr>
              <a:t>missus</a:t>
            </a:r>
            <a:r>
              <a:rPr lang="it-IT" dirty="0">
                <a:solidFill>
                  <a:schemeClr val="tx1"/>
                </a:solidFill>
              </a:rPr>
              <a:t> ad </a:t>
            </a:r>
            <a:r>
              <a:rPr lang="it-IT" dirty="0" err="1">
                <a:solidFill>
                  <a:schemeClr val="tx1"/>
                </a:solidFill>
              </a:rPr>
              <a:t>ipsius</a:t>
            </a:r>
            <a:r>
              <a:rPr lang="it-IT" dirty="0">
                <a:solidFill>
                  <a:schemeClr val="tx1"/>
                </a:solidFill>
              </a:rPr>
              <a:t> casa </a:t>
            </a:r>
            <a:r>
              <a:rPr lang="it-IT" dirty="0" err="1">
                <a:solidFill>
                  <a:schemeClr val="tx1"/>
                </a:solidFill>
              </a:rPr>
              <a:t>sedeant</a:t>
            </a:r>
            <a:r>
              <a:rPr lang="it-IT" dirty="0">
                <a:solidFill>
                  <a:schemeClr val="tx1"/>
                </a:solidFill>
              </a:rPr>
              <a:t> et de suo vivant </a:t>
            </a:r>
            <a:r>
              <a:rPr lang="it-IT" dirty="0" err="1">
                <a:solidFill>
                  <a:schemeClr val="tx1"/>
                </a:solidFill>
              </a:rPr>
              <a:t>quousque</a:t>
            </a:r>
            <a:r>
              <a:rPr lang="it-IT" dirty="0">
                <a:solidFill>
                  <a:schemeClr val="tx1"/>
                </a:solidFill>
              </a:rPr>
              <a:t> </a:t>
            </a:r>
            <a:r>
              <a:rPr lang="it-IT" dirty="0" err="1">
                <a:solidFill>
                  <a:schemeClr val="tx1"/>
                </a:solidFill>
              </a:rPr>
              <a:t>iustitiam</a:t>
            </a:r>
            <a:r>
              <a:rPr lang="it-IT" dirty="0">
                <a:solidFill>
                  <a:schemeClr val="tx1"/>
                </a:solidFill>
              </a:rPr>
              <a:t> </a:t>
            </a:r>
            <a:r>
              <a:rPr lang="it-IT" dirty="0" err="1">
                <a:solidFill>
                  <a:schemeClr val="tx1"/>
                </a:solidFill>
              </a:rPr>
              <a:t>faciat</a:t>
            </a:r>
            <a:r>
              <a:rPr lang="it-IT" dirty="0" smtClean="0">
                <a:solidFill>
                  <a:schemeClr val="tx1"/>
                </a:solidFill>
              </a:rPr>
              <a:t>.</a:t>
            </a:r>
          </a:p>
          <a:p>
            <a:pPr algn="just"/>
            <a:endParaRPr lang="it-IT" dirty="0">
              <a:solidFill>
                <a:schemeClr val="tx1"/>
              </a:solidFill>
            </a:endParaRPr>
          </a:p>
          <a:p>
            <a:pPr algn="just"/>
            <a:r>
              <a:rPr lang="it-IT" dirty="0">
                <a:solidFill>
                  <a:schemeClr val="tx1"/>
                </a:solidFill>
              </a:rPr>
              <a:t>Se il conte non amministra la giustizia della sua circoscrizione, mantenga a sue spese un nostro messo finché tutti i processi siano conclusi; e se un nostro vassallo non avrà fatto giustizia, allora si installino nella sua casa un conte e un messo e vivano a sue spese, finché non sia fatta giustizia.</a:t>
            </a:r>
          </a:p>
        </p:txBody>
      </p:sp>
    </p:spTree>
    <p:extLst>
      <p:ext uri="{BB962C8B-B14F-4D97-AF65-F5344CB8AC3E}">
        <p14:creationId xmlns:p14="http://schemas.microsoft.com/office/powerpoint/2010/main" val="39337700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812800"/>
            <a:ext cx="7766936" cy="774700"/>
          </a:xfrm>
        </p:spPr>
        <p:txBody>
          <a:bodyPr/>
          <a:lstStyle/>
          <a:p>
            <a:pPr algn="just"/>
            <a:r>
              <a:rPr lang="it-IT" sz="2400" dirty="0" err="1"/>
              <a:t>Eginardo</a:t>
            </a:r>
            <a:r>
              <a:rPr lang="it-IT" sz="2400" dirty="0"/>
              <a:t>, Lettere, EE 5, 34.</a:t>
            </a:r>
          </a:p>
        </p:txBody>
      </p:sp>
      <p:sp>
        <p:nvSpPr>
          <p:cNvPr id="3" name="Subtitle 2"/>
          <p:cNvSpPr>
            <a:spLocks noGrp="1"/>
          </p:cNvSpPr>
          <p:nvPr>
            <p:ph type="subTitle" idx="1"/>
          </p:nvPr>
        </p:nvSpPr>
        <p:spPr>
          <a:xfrm>
            <a:off x="1426634" y="2286000"/>
            <a:ext cx="7766936" cy="2976033"/>
          </a:xfrm>
        </p:spPr>
        <p:txBody>
          <a:bodyPr>
            <a:normAutofit/>
          </a:bodyPr>
          <a:lstStyle/>
          <a:p>
            <a:pPr algn="just"/>
            <a:r>
              <a:rPr lang="it-IT" dirty="0">
                <a:solidFill>
                  <a:schemeClr val="tx1"/>
                </a:solidFill>
              </a:rPr>
              <a:t>Pro </a:t>
            </a:r>
            <a:r>
              <a:rPr lang="it-IT" dirty="0" err="1">
                <a:solidFill>
                  <a:schemeClr val="tx1"/>
                </a:solidFill>
              </a:rPr>
              <a:t>quodam</a:t>
            </a:r>
            <a:r>
              <a:rPr lang="it-IT" dirty="0">
                <a:solidFill>
                  <a:schemeClr val="tx1"/>
                </a:solidFill>
              </a:rPr>
              <a:t> amico et familiare meo, N., </a:t>
            </a:r>
            <a:r>
              <a:rPr lang="it-IT" dirty="0" err="1">
                <a:solidFill>
                  <a:schemeClr val="tx1"/>
                </a:solidFill>
              </a:rPr>
              <a:t>videlicet</a:t>
            </a:r>
            <a:r>
              <a:rPr lang="it-IT" dirty="0">
                <a:solidFill>
                  <a:schemeClr val="tx1"/>
                </a:solidFill>
              </a:rPr>
              <a:t> </a:t>
            </a:r>
            <a:r>
              <a:rPr lang="it-IT" dirty="0" err="1">
                <a:solidFill>
                  <a:schemeClr val="tx1"/>
                </a:solidFill>
              </a:rPr>
              <a:t>fidele</a:t>
            </a:r>
            <a:r>
              <a:rPr lang="it-IT" dirty="0">
                <a:solidFill>
                  <a:schemeClr val="tx1"/>
                </a:solidFill>
              </a:rPr>
              <a:t> </a:t>
            </a:r>
            <a:r>
              <a:rPr lang="it-IT" dirty="0" err="1">
                <a:solidFill>
                  <a:schemeClr val="tx1"/>
                </a:solidFill>
              </a:rPr>
              <a:t>vestro</a:t>
            </a:r>
            <a:r>
              <a:rPr lang="it-IT" dirty="0">
                <a:solidFill>
                  <a:schemeClr val="tx1"/>
                </a:solidFill>
              </a:rPr>
              <a:t>, </a:t>
            </a:r>
            <a:r>
              <a:rPr lang="it-IT" dirty="0" err="1">
                <a:solidFill>
                  <a:schemeClr val="tx1"/>
                </a:solidFill>
              </a:rPr>
              <a:t>pietati</a:t>
            </a:r>
            <a:r>
              <a:rPr lang="it-IT" dirty="0">
                <a:solidFill>
                  <a:schemeClr val="tx1"/>
                </a:solidFill>
              </a:rPr>
              <a:t> </a:t>
            </a:r>
            <a:r>
              <a:rPr lang="it-IT" dirty="0" err="1">
                <a:solidFill>
                  <a:schemeClr val="tx1"/>
                </a:solidFill>
              </a:rPr>
              <a:t>vestrae</a:t>
            </a:r>
            <a:r>
              <a:rPr lang="it-IT" dirty="0">
                <a:solidFill>
                  <a:schemeClr val="tx1"/>
                </a:solidFill>
              </a:rPr>
              <a:t> supplicare volo ut </a:t>
            </a:r>
            <a:r>
              <a:rPr lang="it-IT" dirty="0" err="1">
                <a:solidFill>
                  <a:schemeClr val="tx1"/>
                </a:solidFill>
              </a:rPr>
              <a:t>eum</a:t>
            </a:r>
            <a:r>
              <a:rPr lang="it-IT" dirty="0">
                <a:solidFill>
                  <a:schemeClr val="tx1"/>
                </a:solidFill>
              </a:rPr>
              <a:t> </a:t>
            </a:r>
            <a:r>
              <a:rPr lang="it-IT" dirty="0" err="1">
                <a:solidFill>
                  <a:schemeClr val="tx1"/>
                </a:solidFill>
              </a:rPr>
              <a:t>suscipere</a:t>
            </a:r>
            <a:r>
              <a:rPr lang="it-IT" dirty="0">
                <a:solidFill>
                  <a:schemeClr val="tx1"/>
                </a:solidFill>
              </a:rPr>
              <a:t> </a:t>
            </a:r>
            <a:r>
              <a:rPr lang="it-IT" dirty="0" err="1">
                <a:solidFill>
                  <a:schemeClr val="tx1"/>
                </a:solidFill>
              </a:rPr>
              <a:t>dignemini</a:t>
            </a:r>
            <a:r>
              <a:rPr lang="it-IT" dirty="0">
                <a:solidFill>
                  <a:schemeClr val="tx1"/>
                </a:solidFill>
              </a:rPr>
              <a:t>, et quando in </a:t>
            </a:r>
            <a:r>
              <a:rPr lang="it-IT" dirty="0" err="1">
                <a:solidFill>
                  <a:schemeClr val="tx1"/>
                </a:solidFill>
              </a:rPr>
              <a:t>vestras</a:t>
            </a:r>
            <a:r>
              <a:rPr lang="it-IT" dirty="0">
                <a:solidFill>
                  <a:schemeClr val="tx1"/>
                </a:solidFill>
              </a:rPr>
              <a:t> </a:t>
            </a:r>
            <a:r>
              <a:rPr lang="it-IT" dirty="0" err="1">
                <a:solidFill>
                  <a:schemeClr val="tx1"/>
                </a:solidFill>
              </a:rPr>
              <a:t>manus</a:t>
            </a:r>
            <a:r>
              <a:rPr lang="it-IT" dirty="0">
                <a:solidFill>
                  <a:schemeClr val="tx1"/>
                </a:solidFill>
              </a:rPr>
              <a:t> se </a:t>
            </a:r>
            <a:r>
              <a:rPr lang="it-IT" dirty="0" err="1">
                <a:solidFill>
                  <a:schemeClr val="tx1"/>
                </a:solidFill>
              </a:rPr>
              <a:t>commendaverit</a:t>
            </a:r>
            <a:r>
              <a:rPr lang="it-IT" dirty="0">
                <a:solidFill>
                  <a:schemeClr val="tx1"/>
                </a:solidFill>
              </a:rPr>
              <a:t>, </a:t>
            </a:r>
            <a:r>
              <a:rPr lang="it-IT" dirty="0" err="1">
                <a:solidFill>
                  <a:schemeClr val="tx1"/>
                </a:solidFill>
              </a:rPr>
              <a:t>aliquam</a:t>
            </a:r>
            <a:r>
              <a:rPr lang="it-IT" dirty="0">
                <a:solidFill>
                  <a:schemeClr val="tx1"/>
                </a:solidFill>
              </a:rPr>
              <a:t> </a:t>
            </a:r>
            <a:r>
              <a:rPr lang="it-IT" dirty="0" err="1">
                <a:solidFill>
                  <a:schemeClr val="tx1"/>
                </a:solidFill>
              </a:rPr>
              <a:t>consolationem</a:t>
            </a:r>
            <a:r>
              <a:rPr lang="it-IT" dirty="0">
                <a:solidFill>
                  <a:schemeClr val="tx1"/>
                </a:solidFill>
              </a:rPr>
              <a:t> ei </a:t>
            </a:r>
            <a:r>
              <a:rPr lang="it-IT" dirty="0" err="1">
                <a:solidFill>
                  <a:schemeClr val="tx1"/>
                </a:solidFill>
              </a:rPr>
              <a:t>faciatis</a:t>
            </a:r>
            <a:r>
              <a:rPr lang="it-IT" dirty="0">
                <a:solidFill>
                  <a:schemeClr val="tx1"/>
                </a:solidFill>
              </a:rPr>
              <a:t> de </a:t>
            </a:r>
            <a:r>
              <a:rPr lang="it-IT" dirty="0" err="1">
                <a:solidFill>
                  <a:schemeClr val="tx1"/>
                </a:solidFill>
              </a:rPr>
              <a:t>beneficiis</a:t>
            </a:r>
            <a:r>
              <a:rPr lang="it-IT" dirty="0">
                <a:solidFill>
                  <a:schemeClr val="tx1"/>
                </a:solidFill>
              </a:rPr>
              <a:t>, </a:t>
            </a:r>
            <a:r>
              <a:rPr lang="it-IT" dirty="0" err="1">
                <a:solidFill>
                  <a:schemeClr val="tx1"/>
                </a:solidFill>
              </a:rPr>
              <a:t>que</a:t>
            </a:r>
            <a:r>
              <a:rPr lang="it-IT" dirty="0">
                <a:solidFill>
                  <a:schemeClr val="tx1"/>
                </a:solidFill>
              </a:rPr>
              <a:t> hic in nostra vicinia </a:t>
            </a:r>
            <a:r>
              <a:rPr lang="it-IT" dirty="0" err="1">
                <a:solidFill>
                  <a:schemeClr val="tx1"/>
                </a:solidFill>
              </a:rPr>
              <a:t>absoluta</a:t>
            </a:r>
            <a:r>
              <a:rPr lang="it-IT" dirty="0">
                <a:solidFill>
                  <a:schemeClr val="tx1"/>
                </a:solidFill>
              </a:rPr>
              <a:t> et aperta esse </a:t>
            </a:r>
            <a:r>
              <a:rPr lang="it-IT" dirty="0" err="1">
                <a:solidFill>
                  <a:schemeClr val="tx1"/>
                </a:solidFill>
              </a:rPr>
              <a:t>noscuntur</a:t>
            </a:r>
            <a:r>
              <a:rPr lang="it-IT" dirty="0">
                <a:solidFill>
                  <a:schemeClr val="tx1"/>
                </a:solidFill>
              </a:rPr>
              <a:t>. Est </a:t>
            </a:r>
            <a:r>
              <a:rPr lang="it-IT" dirty="0" err="1">
                <a:solidFill>
                  <a:schemeClr val="tx1"/>
                </a:solidFill>
              </a:rPr>
              <a:t>enim</a:t>
            </a:r>
            <a:r>
              <a:rPr lang="it-IT" dirty="0">
                <a:solidFill>
                  <a:schemeClr val="tx1"/>
                </a:solidFill>
              </a:rPr>
              <a:t> homo </a:t>
            </a:r>
            <a:r>
              <a:rPr lang="it-IT" dirty="0" err="1">
                <a:solidFill>
                  <a:schemeClr val="tx1"/>
                </a:solidFill>
              </a:rPr>
              <a:t>nobilis</a:t>
            </a:r>
            <a:r>
              <a:rPr lang="it-IT" dirty="0">
                <a:solidFill>
                  <a:schemeClr val="tx1"/>
                </a:solidFill>
              </a:rPr>
              <a:t> et bone </a:t>
            </a:r>
            <a:r>
              <a:rPr lang="it-IT" dirty="0" err="1">
                <a:solidFill>
                  <a:schemeClr val="tx1"/>
                </a:solidFill>
              </a:rPr>
              <a:t>fidei</a:t>
            </a:r>
            <a:r>
              <a:rPr lang="it-IT" dirty="0">
                <a:solidFill>
                  <a:schemeClr val="tx1"/>
                </a:solidFill>
              </a:rPr>
              <a:t>, bene </a:t>
            </a:r>
            <a:r>
              <a:rPr lang="it-IT" dirty="0" err="1">
                <a:solidFill>
                  <a:schemeClr val="tx1"/>
                </a:solidFill>
              </a:rPr>
              <a:t>quoque</a:t>
            </a:r>
            <a:r>
              <a:rPr lang="it-IT" dirty="0">
                <a:solidFill>
                  <a:schemeClr val="tx1"/>
                </a:solidFill>
              </a:rPr>
              <a:t> </a:t>
            </a:r>
            <a:r>
              <a:rPr lang="it-IT" dirty="0" err="1">
                <a:solidFill>
                  <a:schemeClr val="tx1"/>
                </a:solidFill>
              </a:rPr>
              <a:t>doctus</a:t>
            </a:r>
            <a:r>
              <a:rPr lang="it-IT" dirty="0">
                <a:solidFill>
                  <a:schemeClr val="tx1"/>
                </a:solidFill>
              </a:rPr>
              <a:t> ad </a:t>
            </a:r>
            <a:r>
              <a:rPr lang="it-IT" dirty="0" err="1">
                <a:solidFill>
                  <a:schemeClr val="tx1"/>
                </a:solidFill>
              </a:rPr>
              <a:t>serviendum</a:t>
            </a:r>
            <a:r>
              <a:rPr lang="it-IT" dirty="0">
                <a:solidFill>
                  <a:schemeClr val="tx1"/>
                </a:solidFill>
              </a:rPr>
              <a:t> </a:t>
            </a:r>
            <a:r>
              <a:rPr lang="it-IT" dirty="0" err="1">
                <a:solidFill>
                  <a:schemeClr val="tx1"/>
                </a:solidFill>
              </a:rPr>
              <a:t>vestris</a:t>
            </a:r>
            <a:r>
              <a:rPr lang="it-IT" dirty="0">
                <a:solidFill>
                  <a:schemeClr val="tx1"/>
                </a:solidFill>
              </a:rPr>
              <a:t> </a:t>
            </a:r>
            <a:r>
              <a:rPr lang="it-IT" dirty="0" err="1">
                <a:solidFill>
                  <a:schemeClr val="tx1"/>
                </a:solidFill>
              </a:rPr>
              <a:t>usibus</a:t>
            </a:r>
            <a:r>
              <a:rPr lang="it-IT" dirty="0">
                <a:solidFill>
                  <a:schemeClr val="tx1"/>
                </a:solidFill>
              </a:rPr>
              <a:t> in qua, </a:t>
            </a:r>
            <a:r>
              <a:rPr lang="it-IT" dirty="0" err="1">
                <a:solidFill>
                  <a:schemeClr val="tx1"/>
                </a:solidFill>
              </a:rPr>
              <a:t>licumque</a:t>
            </a:r>
            <a:r>
              <a:rPr lang="it-IT" dirty="0">
                <a:solidFill>
                  <a:schemeClr val="tx1"/>
                </a:solidFill>
              </a:rPr>
              <a:t> </a:t>
            </a:r>
            <a:r>
              <a:rPr lang="it-IT" dirty="0" err="1">
                <a:solidFill>
                  <a:schemeClr val="tx1"/>
                </a:solidFill>
              </a:rPr>
              <a:t>negotio</a:t>
            </a:r>
            <a:r>
              <a:rPr lang="it-IT" dirty="0">
                <a:solidFill>
                  <a:schemeClr val="tx1"/>
                </a:solidFill>
              </a:rPr>
              <a:t> </a:t>
            </a:r>
            <a:r>
              <a:rPr lang="it-IT" dirty="0" err="1">
                <a:solidFill>
                  <a:schemeClr val="tx1"/>
                </a:solidFill>
              </a:rPr>
              <a:t>quod</a:t>
            </a:r>
            <a:r>
              <a:rPr lang="it-IT" dirty="0">
                <a:solidFill>
                  <a:schemeClr val="tx1"/>
                </a:solidFill>
              </a:rPr>
              <a:t> ei </a:t>
            </a:r>
            <a:r>
              <a:rPr lang="it-IT" dirty="0" err="1">
                <a:solidFill>
                  <a:schemeClr val="tx1"/>
                </a:solidFill>
              </a:rPr>
              <a:t>fuerit</a:t>
            </a:r>
            <a:r>
              <a:rPr lang="it-IT" dirty="0">
                <a:solidFill>
                  <a:schemeClr val="tx1"/>
                </a:solidFill>
              </a:rPr>
              <a:t> </a:t>
            </a:r>
            <a:r>
              <a:rPr lang="it-IT" dirty="0" err="1">
                <a:solidFill>
                  <a:schemeClr val="tx1"/>
                </a:solidFill>
              </a:rPr>
              <a:t>injunctum</a:t>
            </a:r>
            <a:r>
              <a:rPr lang="it-IT" dirty="0">
                <a:solidFill>
                  <a:schemeClr val="tx1"/>
                </a:solidFill>
              </a:rPr>
              <a:t>. </a:t>
            </a:r>
            <a:r>
              <a:rPr lang="it-IT" dirty="0" err="1">
                <a:solidFill>
                  <a:schemeClr val="tx1"/>
                </a:solidFill>
              </a:rPr>
              <a:t>Servivit</a:t>
            </a:r>
            <a:r>
              <a:rPr lang="it-IT" dirty="0">
                <a:solidFill>
                  <a:schemeClr val="tx1"/>
                </a:solidFill>
              </a:rPr>
              <a:t> </a:t>
            </a:r>
            <a:r>
              <a:rPr lang="it-IT" dirty="0" err="1">
                <a:solidFill>
                  <a:schemeClr val="tx1"/>
                </a:solidFill>
              </a:rPr>
              <a:t>enim</a:t>
            </a:r>
            <a:r>
              <a:rPr lang="it-IT" dirty="0">
                <a:solidFill>
                  <a:schemeClr val="tx1"/>
                </a:solidFill>
              </a:rPr>
              <a:t> avo et patri </a:t>
            </a:r>
            <a:r>
              <a:rPr lang="it-IT" dirty="0" err="1">
                <a:solidFill>
                  <a:schemeClr val="tx1"/>
                </a:solidFill>
              </a:rPr>
              <a:t>vestro</a:t>
            </a:r>
            <a:r>
              <a:rPr lang="it-IT" dirty="0">
                <a:solidFill>
                  <a:schemeClr val="tx1"/>
                </a:solidFill>
              </a:rPr>
              <a:t> </a:t>
            </a:r>
            <a:r>
              <a:rPr lang="it-IT" dirty="0" err="1">
                <a:solidFill>
                  <a:schemeClr val="tx1"/>
                </a:solidFill>
              </a:rPr>
              <a:t>fideliter</a:t>
            </a:r>
            <a:r>
              <a:rPr lang="it-IT" dirty="0">
                <a:solidFill>
                  <a:schemeClr val="tx1"/>
                </a:solidFill>
              </a:rPr>
              <a:t> et strenue; sic et </a:t>
            </a:r>
            <a:r>
              <a:rPr lang="it-IT" dirty="0" err="1">
                <a:solidFill>
                  <a:schemeClr val="tx1"/>
                </a:solidFill>
              </a:rPr>
              <a:t>vobis</a:t>
            </a:r>
            <a:r>
              <a:rPr lang="it-IT" dirty="0">
                <a:solidFill>
                  <a:schemeClr val="tx1"/>
                </a:solidFill>
              </a:rPr>
              <a:t> facete </a:t>
            </a:r>
            <a:r>
              <a:rPr lang="it-IT" dirty="0" err="1">
                <a:solidFill>
                  <a:schemeClr val="tx1"/>
                </a:solidFill>
              </a:rPr>
              <a:t>paratus</a:t>
            </a:r>
            <a:r>
              <a:rPr lang="it-IT" dirty="0">
                <a:solidFill>
                  <a:schemeClr val="tx1"/>
                </a:solidFill>
              </a:rPr>
              <a:t> est, si Deus </a:t>
            </a:r>
            <a:r>
              <a:rPr lang="it-IT" dirty="0" err="1">
                <a:solidFill>
                  <a:schemeClr val="tx1"/>
                </a:solidFill>
              </a:rPr>
              <a:t>illi</a:t>
            </a:r>
            <a:r>
              <a:rPr lang="it-IT" dirty="0">
                <a:solidFill>
                  <a:schemeClr val="tx1"/>
                </a:solidFill>
              </a:rPr>
              <a:t> </a:t>
            </a:r>
            <a:r>
              <a:rPr lang="it-IT" dirty="0" err="1">
                <a:solidFill>
                  <a:schemeClr val="tx1"/>
                </a:solidFill>
              </a:rPr>
              <a:t>vitam</a:t>
            </a:r>
            <a:r>
              <a:rPr lang="it-IT" dirty="0">
                <a:solidFill>
                  <a:schemeClr val="tx1"/>
                </a:solidFill>
              </a:rPr>
              <a:t> et </a:t>
            </a:r>
            <a:r>
              <a:rPr lang="it-IT" dirty="0" err="1">
                <a:solidFill>
                  <a:schemeClr val="tx1"/>
                </a:solidFill>
              </a:rPr>
              <a:t>sanitatem</a:t>
            </a:r>
            <a:r>
              <a:rPr lang="it-IT" dirty="0">
                <a:solidFill>
                  <a:schemeClr val="tx1"/>
                </a:solidFill>
              </a:rPr>
              <a:t> concedere </a:t>
            </a:r>
            <a:r>
              <a:rPr lang="it-IT" dirty="0" err="1">
                <a:solidFill>
                  <a:schemeClr val="tx1"/>
                </a:solidFill>
              </a:rPr>
              <a:t>voluerit</a:t>
            </a:r>
            <a:r>
              <a:rPr lang="it-IT" dirty="0">
                <a:solidFill>
                  <a:schemeClr val="tx1"/>
                </a:solidFill>
              </a:rPr>
              <a:t>. </a:t>
            </a:r>
            <a:r>
              <a:rPr lang="it-IT" dirty="0" err="1">
                <a:solidFill>
                  <a:schemeClr val="tx1"/>
                </a:solidFill>
              </a:rPr>
              <a:t>Nam</a:t>
            </a:r>
            <a:r>
              <a:rPr lang="it-IT" dirty="0">
                <a:solidFill>
                  <a:schemeClr val="tx1"/>
                </a:solidFill>
              </a:rPr>
              <a:t> </a:t>
            </a:r>
            <a:r>
              <a:rPr lang="it-IT" dirty="0" err="1">
                <a:solidFill>
                  <a:schemeClr val="tx1"/>
                </a:solidFill>
              </a:rPr>
              <a:t>adhuc</a:t>
            </a:r>
            <a:r>
              <a:rPr lang="it-IT" dirty="0">
                <a:solidFill>
                  <a:schemeClr val="tx1"/>
                </a:solidFill>
              </a:rPr>
              <a:t> </a:t>
            </a:r>
            <a:r>
              <a:rPr lang="it-IT" dirty="0" err="1">
                <a:solidFill>
                  <a:schemeClr val="tx1"/>
                </a:solidFill>
              </a:rPr>
              <a:t>valde</a:t>
            </a:r>
            <a:r>
              <a:rPr lang="it-IT" dirty="0">
                <a:solidFill>
                  <a:schemeClr val="tx1"/>
                </a:solidFill>
              </a:rPr>
              <a:t> </a:t>
            </a:r>
            <a:r>
              <a:rPr lang="it-IT" dirty="0" err="1">
                <a:solidFill>
                  <a:schemeClr val="tx1"/>
                </a:solidFill>
              </a:rPr>
              <a:t>infirmus</a:t>
            </a:r>
            <a:r>
              <a:rPr lang="it-IT" dirty="0">
                <a:solidFill>
                  <a:schemeClr val="tx1"/>
                </a:solidFill>
              </a:rPr>
              <a:t> est, et ideo non </a:t>
            </a:r>
            <a:r>
              <a:rPr lang="it-IT" dirty="0" err="1">
                <a:solidFill>
                  <a:schemeClr val="tx1"/>
                </a:solidFill>
              </a:rPr>
              <a:t>potest</a:t>
            </a:r>
            <a:r>
              <a:rPr lang="it-IT" dirty="0">
                <a:solidFill>
                  <a:schemeClr val="tx1"/>
                </a:solidFill>
              </a:rPr>
              <a:t> ad </a:t>
            </a:r>
            <a:r>
              <a:rPr lang="it-IT" dirty="0" err="1">
                <a:solidFill>
                  <a:schemeClr val="tx1"/>
                </a:solidFill>
              </a:rPr>
              <a:t>vestram</a:t>
            </a:r>
            <a:r>
              <a:rPr lang="it-IT" dirty="0">
                <a:solidFill>
                  <a:schemeClr val="tx1"/>
                </a:solidFill>
              </a:rPr>
              <a:t> </a:t>
            </a:r>
            <a:r>
              <a:rPr lang="it-IT" dirty="0" err="1">
                <a:solidFill>
                  <a:schemeClr val="tx1"/>
                </a:solidFill>
              </a:rPr>
              <a:t>pietatem</a:t>
            </a:r>
            <a:r>
              <a:rPr lang="it-IT" dirty="0">
                <a:solidFill>
                  <a:schemeClr val="tx1"/>
                </a:solidFill>
              </a:rPr>
              <a:t> venire; </a:t>
            </a:r>
            <a:r>
              <a:rPr lang="it-IT" dirty="0" err="1">
                <a:solidFill>
                  <a:schemeClr val="tx1"/>
                </a:solidFill>
              </a:rPr>
              <a:t>veniet</a:t>
            </a:r>
            <a:r>
              <a:rPr lang="it-IT" dirty="0">
                <a:solidFill>
                  <a:schemeClr val="tx1"/>
                </a:solidFill>
              </a:rPr>
              <a:t>, </a:t>
            </a:r>
            <a:r>
              <a:rPr lang="it-IT" dirty="0" err="1">
                <a:solidFill>
                  <a:schemeClr val="tx1"/>
                </a:solidFill>
              </a:rPr>
              <a:t>cum</a:t>
            </a:r>
            <a:r>
              <a:rPr lang="it-IT" dirty="0">
                <a:solidFill>
                  <a:schemeClr val="tx1"/>
                </a:solidFill>
              </a:rPr>
              <a:t> </a:t>
            </a:r>
            <a:r>
              <a:rPr lang="it-IT" dirty="0" err="1">
                <a:solidFill>
                  <a:schemeClr val="tx1"/>
                </a:solidFill>
              </a:rPr>
              <a:t>primum</a:t>
            </a:r>
            <a:r>
              <a:rPr lang="it-IT" dirty="0">
                <a:solidFill>
                  <a:schemeClr val="tx1"/>
                </a:solidFill>
              </a:rPr>
              <a:t> </a:t>
            </a:r>
            <a:r>
              <a:rPr lang="it-IT" dirty="0" err="1">
                <a:solidFill>
                  <a:schemeClr val="tx1"/>
                </a:solidFill>
              </a:rPr>
              <a:t>potuerit</a:t>
            </a:r>
            <a:r>
              <a:rPr lang="it-IT" dirty="0">
                <a:solidFill>
                  <a:schemeClr val="tx1"/>
                </a:solidFill>
              </a:rPr>
              <a:t>.</a:t>
            </a:r>
          </a:p>
        </p:txBody>
      </p:sp>
    </p:spTree>
    <p:extLst>
      <p:ext uri="{BB962C8B-B14F-4D97-AF65-F5344CB8AC3E}">
        <p14:creationId xmlns:p14="http://schemas.microsoft.com/office/powerpoint/2010/main" val="6206852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9000" y="1582341"/>
            <a:ext cx="8255000" cy="2585323"/>
          </a:xfrm>
          <a:prstGeom prst="rect">
            <a:avLst/>
          </a:prstGeom>
        </p:spPr>
        <p:txBody>
          <a:bodyPr wrap="square">
            <a:spAutoFit/>
          </a:bodyPr>
          <a:lstStyle/>
          <a:p>
            <a:pPr algn="just"/>
            <a:r>
              <a:rPr lang="it-IT" dirty="0"/>
              <a:t> Desidero supplicare la vostra benevolenza, in favore di un mio amico e familiare, N., vostro fedele, affinché vi degniate di accoglierlo e quando si sarà accomandato nelle vostre mani gli accordiate il soccorso di alcuni di quei benefici che si sa essere vacanti e disponibili nella nostra provincia. Egli è uomo nobile e di provata fedeltà ben capace di servire i vostri interessi in qualsiasi negozio che gli sia affidato. Infatti servi fedelmente e attivamente vostro nonno e vostro padre; e così egli è pronto a fare per voi, se Dio gli vorrà concedere vita e salute. Infatti attualmente egli è ancora molto debole e perciò non può presentarsi dinanzi a voi; lo farà non appena potrà.</a:t>
            </a:r>
          </a:p>
        </p:txBody>
      </p:sp>
    </p:spTree>
    <p:extLst>
      <p:ext uri="{BB962C8B-B14F-4D97-AF65-F5344CB8AC3E}">
        <p14:creationId xmlns:p14="http://schemas.microsoft.com/office/powerpoint/2010/main" val="34805898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092200"/>
            <a:ext cx="7766936" cy="622300"/>
          </a:xfrm>
        </p:spPr>
        <p:txBody>
          <a:bodyPr/>
          <a:lstStyle/>
          <a:p>
            <a:pPr algn="just"/>
            <a:r>
              <a:rPr lang="it-IT" sz="2800" dirty="0" err="1"/>
              <a:t>Eginardo</a:t>
            </a:r>
            <a:r>
              <a:rPr lang="it-IT" sz="2800" dirty="0"/>
              <a:t>, Lettere, EE 5, 27.</a:t>
            </a:r>
          </a:p>
        </p:txBody>
      </p:sp>
      <p:sp>
        <p:nvSpPr>
          <p:cNvPr id="3" name="Subtitle 2"/>
          <p:cNvSpPr>
            <a:spLocks noGrp="1"/>
          </p:cNvSpPr>
          <p:nvPr>
            <p:ph type="subTitle" idx="1"/>
          </p:nvPr>
        </p:nvSpPr>
        <p:spPr>
          <a:xfrm>
            <a:off x="1507067" y="2184400"/>
            <a:ext cx="7766936" cy="2963333"/>
          </a:xfrm>
        </p:spPr>
        <p:txBody>
          <a:bodyPr>
            <a:normAutofit/>
          </a:bodyPr>
          <a:lstStyle/>
          <a:p>
            <a:pPr algn="just"/>
            <a:r>
              <a:rPr lang="it-IT" dirty="0" err="1">
                <a:solidFill>
                  <a:schemeClr val="tx1"/>
                </a:solidFill>
              </a:rPr>
              <a:t>Frumoldus</a:t>
            </a:r>
            <a:r>
              <a:rPr lang="it-IT" dirty="0">
                <a:solidFill>
                  <a:schemeClr val="tx1"/>
                </a:solidFill>
              </a:rPr>
              <a:t>, </a:t>
            </a:r>
            <a:r>
              <a:rPr lang="it-IT" dirty="0" err="1">
                <a:solidFill>
                  <a:schemeClr val="tx1"/>
                </a:solidFill>
              </a:rPr>
              <a:t>filius</a:t>
            </a:r>
            <a:r>
              <a:rPr lang="it-IT" dirty="0">
                <a:solidFill>
                  <a:schemeClr val="tx1"/>
                </a:solidFill>
              </a:rPr>
              <a:t> N. </a:t>
            </a:r>
            <a:r>
              <a:rPr lang="it-IT" dirty="0" err="1">
                <a:solidFill>
                  <a:schemeClr val="tx1"/>
                </a:solidFill>
              </a:rPr>
              <a:t>comitis</a:t>
            </a:r>
            <a:r>
              <a:rPr lang="it-IT" dirty="0">
                <a:solidFill>
                  <a:schemeClr val="tx1"/>
                </a:solidFill>
              </a:rPr>
              <a:t>, […] </a:t>
            </a:r>
            <a:r>
              <a:rPr lang="it-IT" dirty="0" err="1">
                <a:solidFill>
                  <a:schemeClr val="tx1"/>
                </a:solidFill>
              </a:rPr>
              <a:t>magis</a:t>
            </a:r>
            <a:r>
              <a:rPr lang="it-IT" dirty="0">
                <a:solidFill>
                  <a:schemeClr val="tx1"/>
                </a:solidFill>
              </a:rPr>
              <a:t> </a:t>
            </a:r>
            <a:r>
              <a:rPr lang="it-IT" dirty="0" err="1">
                <a:solidFill>
                  <a:schemeClr val="tx1"/>
                </a:solidFill>
              </a:rPr>
              <a:t>infirmitate</a:t>
            </a:r>
            <a:r>
              <a:rPr lang="it-IT" dirty="0">
                <a:solidFill>
                  <a:schemeClr val="tx1"/>
                </a:solidFill>
              </a:rPr>
              <a:t> </a:t>
            </a:r>
            <a:r>
              <a:rPr lang="it-IT" dirty="0" err="1">
                <a:solidFill>
                  <a:schemeClr val="tx1"/>
                </a:solidFill>
              </a:rPr>
              <a:t>quam</a:t>
            </a:r>
            <a:r>
              <a:rPr lang="it-IT" dirty="0">
                <a:solidFill>
                  <a:schemeClr val="tx1"/>
                </a:solidFill>
              </a:rPr>
              <a:t> </a:t>
            </a:r>
            <a:r>
              <a:rPr lang="it-IT" dirty="0" err="1">
                <a:solidFill>
                  <a:schemeClr val="tx1"/>
                </a:solidFill>
              </a:rPr>
              <a:t>senectute</a:t>
            </a:r>
            <a:r>
              <a:rPr lang="it-IT" dirty="0">
                <a:solidFill>
                  <a:schemeClr val="tx1"/>
                </a:solidFill>
              </a:rPr>
              <a:t> </a:t>
            </a:r>
            <a:r>
              <a:rPr lang="it-IT" dirty="0" err="1">
                <a:solidFill>
                  <a:schemeClr val="tx1"/>
                </a:solidFill>
              </a:rPr>
              <a:t>confectus</a:t>
            </a:r>
            <a:r>
              <a:rPr lang="it-IT" dirty="0">
                <a:solidFill>
                  <a:schemeClr val="tx1"/>
                </a:solidFill>
              </a:rPr>
              <a:t> – </a:t>
            </a:r>
            <a:r>
              <a:rPr lang="it-IT" dirty="0" err="1">
                <a:solidFill>
                  <a:schemeClr val="tx1"/>
                </a:solidFill>
              </a:rPr>
              <a:t>nam</a:t>
            </a:r>
            <a:r>
              <a:rPr lang="it-IT" dirty="0">
                <a:solidFill>
                  <a:schemeClr val="tx1"/>
                </a:solidFill>
              </a:rPr>
              <a:t> continuo </a:t>
            </a:r>
            <a:r>
              <a:rPr lang="it-IT" dirty="0" err="1">
                <a:solidFill>
                  <a:schemeClr val="tx1"/>
                </a:solidFill>
              </a:rPr>
              <a:t>ac</a:t>
            </a:r>
            <a:r>
              <a:rPr lang="it-IT" dirty="0">
                <a:solidFill>
                  <a:schemeClr val="tx1"/>
                </a:solidFill>
              </a:rPr>
              <a:t> gravi </a:t>
            </a:r>
            <a:r>
              <a:rPr lang="it-IT" dirty="0" err="1">
                <a:solidFill>
                  <a:schemeClr val="tx1"/>
                </a:solidFill>
              </a:rPr>
              <a:t>pedum</a:t>
            </a:r>
            <a:r>
              <a:rPr lang="it-IT" dirty="0">
                <a:solidFill>
                  <a:schemeClr val="tx1"/>
                </a:solidFill>
              </a:rPr>
              <a:t> dolore </a:t>
            </a:r>
            <a:r>
              <a:rPr lang="it-IT" dirty="0" err="1">
                <a:solidFill>
                  <a:schemeClr val="tx1"/>
                </a:solidFill>
              </a:rPr>
              <a:t>vexatur</a:t>
            </a:r>
            <a:r>
              <a:rPr lang="it-IT" dirty="0">
                <a:solidFill>
                  <a:schemeClr val="tx1"/>
                </a:solidFill>
              </a:rPr>
              <a:t> – </a:t>
            </a:r>
            <a:r>
              <a:rPr lang="it-IT" dirty="0" err="1">
                <a:solidFill>
                  <a:schemeClr val="tx1"/>
                </a:solidFill>
              </a:rPr>
              <a:t>habet</a:t>
            </a:r>
            <a:r>
              <a:rPr lang="it-IT" dirty="0">
                <a:solidFill>
                  <a:schemeClr val="tx1"/>
                </a:solidFill>
              </a:rPr>
              <a:t> </a:t>
            </a:r>
            <a:r>
              <a:rPr lang="it-IT" dirty="0" err="1">
                <a:solidFill>
                  <a:schemeClr val="tx1"/>
                </a:solidFill>
              </a:rPr>
              <a:t>beneficium</a:t>
            </a:r>
            <a:r>
              <a:rPr lang="it-IT" dirty="0">
                <a:solidFill>
                  <a:schemeClr val="tx1"/>
                </a:solidFill>
              </a:rPr>
              <a:t> non grande in Burgundia, in pago </a:t>
            </a:r>
            <a:r>
              <a:rPr lang="it-IT" dirty="0" err="1">
                <a:solidFill>
                  <a:schemeClr val="tx1"/>
                </a:solidFill>
              </a:rPr>
              <a:t>Genawense</a:t>
            </a:r>
            <a:r>
              <a:rPr lang="it-IT" dirty="0">
                <a:solidFill>
                  <a:schemeClr val="tx1"/>
                </a:solidFill>
              </a:rPr>
              <a:t>, </a:t>
            </a:r>
            <a:r>
              <a:rPr lang="it-IT" dirty="0" err="1">
                <a:solidFill>
                  <a:schemeClr val="tx1"/>
                </a:solidFill>
              </a:rPr>
              <a:t>ubi</a:t>
            </a:r>
            <a:r>
              <a:rPr lang="it-IT" dirty="0">
                <a:solidFill>
                  <a:schemeClr val="tx1"/>
                </a:solidFill>
              </a:rPr>
              <a:t> pater </a:t>
            </a:r>
            <a:r>
              <a:rPr lang="it-IT" dirty="0" err="1">
                <a:solidFill>
                  <a:schemeClr val="tx1"/>
                </a:solidFill>
              </a:rPr>
              <a:t>ejus</a:t>
            </a:r>
            <a:r>
              <a:rPr lang="it-IT" dirty="0">
                <a:solidFill>
                  <a:schemeClr val="tx1"/>
                </a:solidFill>
              </a:rPr>
              <a:t> </a:t>
            </a:r>
            <a:r>
              <a:rPr lang="it-IT" dirty="0" err="1">
                <a:solidFill>
                  <a:schemeClr val="tx1"/>
                </a:solidFill>
              </a:rPr>
              <a:t>comes</a:t>
            </a:r>
            <a:r>
              <a:rPr lang="it-IT" dirty="0">
                <a:solidFill>
                  <a:schemeClr val="tx1"/>
                </a:solidFill>
              </a:rPr>
              <a:t> </a:t>
            </a:r>
            <a:r>
              <a:rPr lang="it-IT" dirty="0" err="1">
                <a:solidFill>
                  <a:schemeClr val="tx1"/>
                </a:solidFill>
              </a:rPr>
              <a:t>fuit</a:t>
            </a:r>
            <a:r>
              <a:rPr lang="it-IT" dirty="0">
                <a:solidFill>
                  <a:schemeClr val="tx1"/>
                </a:solidFill>
              </a:rPr>
              <a:t>, et </a:t>
            </a:r>
            <a:r>
              <a:rPr lang="it-IT" dirty="0" err="1">
                <a:solidFill>
                  <a:schemeClr val="tx1"/>
                </a:solidFill>
              </a:rPr>
              <a:t>timet</a:t>
            </a:r>
            <a:r>
              <a:rPr lang="it-IT" dirty="0">
                <a:solidFill>
                  <a:schemeClr val="tx1"/>
                </a:solidFill>
              </a:rPr>
              <a:t> </a:t>
            </a:r>
            <a:r>
              <a:rPr lang="it-IT" dirty="0" err="1">
                <a:solidFill>
                  <a:schemeClr val="tx1"/>
                </a:solidFill>
              </a:rPr>
              <a:t>illud</a:t>
            </a:r>
            <a:r>
              <a:rPr lang="it-IT" dirty="0">
                <a:solidFill>
                  <a:schemeClr val="tx1"/>
                </a:solidFill>
              </a:rPr>
              <a:t> perdere, </a:t>
            </a:r>
            <a:r>
              <a:rPr lang="it-IT" dirty="0" err="1">
                <a:solidFill>
                  <a:schemeClr val="tx1"/>
                </a:solidFill>
              </a:rPr>
              <a:t>nisi</a:t>
            </a:r>
            <a:r>
              <a:rPr lang="it-IT" dirty="0">
                <a:solidFill>
                  <a:schemeClr val="tx1"/>
                </a:solidFill>
              </a:rPr>
              <a:t> </a:t>
            </a:r>
            <a:r>
              <a:rPr lang="it-IT" dirty="0" err="1">
                <a:solidFill>
                  <a:schemeClr val="tx1"/>
                </a:solidFill>
              </a:rPr>
              <a:t>vestra</a:t>
            </a:r>
            <a:r>
              <a:rPr lang="it-IT" dirty="0">
                <a:solidFill>
                  <a:schemeClr val="tx1"/>
                </a:solidFill>
              </a:rPr>
              <a:t> </a:t>
            </a:r>
            <a:r>
              <a:rPr lang="it-IT" dirty="0" err="1">
                <a:solidFill>
                  <a:schemeClr val="tx1"/>
                </a:solidFill>
              </a:rPr>
              <a:t>benignitas</a:t>
            </a:r>
            <a:r>
              <a:rPr lang="it-IT" dirty="0">
                <a:solidFill>
                  <a:schemeClr val="tx1"/>
                </a:solidFill>
              </a:rPr>
              <a:t> </a:t>
            </a:r>
            <a:r>
              <a:rPr lang="it-IT" dirty="0" err="1">
                <a:solidFill>
                  <a:schemeClr val="tx1"/>
                </a:solidFill>
              </a:rPr>
              <a:t>illi</a:t>
            </a:r>
            <a:r>
              <a:rPr lang="it-IT" dirty="0">
                <a:solidFill>
                  <a:schemeClr val="tx1"/>
                </a:solidFill>
              </a:rPr>
              <a:t> </a:t>
            </a:r>
            <a:r>
              <a:rPr lang="it-IT" dirty="0" err="1">
                <a:solidFill>
                  <a:schemeClr val="tx1"/>
                </a:solidFill>
              </a:rPr>
              <a:t>opituletur</a:t>
            </a:r>
            <a:r>
              <a:rPr lang="it-IT" dirty="0">
                <a:solidFill>
                  <a:schemeClr val="tx1"/>
                </a:solidFill>
              </a:rPr>
              <a:t>, </a:t>
            </a:r>
            <a:r>
              <a:rPr lang="it-IT" dirty="0" err="1">
                <a:solidFill>
                  <a:schemeClr val="tx1"/>
                </a:solidFill>
              </a:rPr>
              <a:t>eo</a:t>
            </a:r>
            <a:r>
              <a:rPr lang="it-IT" dirty="0">
                <a:solidFill>
                  <a:schemeClr val="tx1"/>
                </a:solidFill>
              </a:rPr>
              <a:t> </a:t>
            </a:r>
            <a:r>
              <a:rPr lang="it-IT" dirty="0" err="1">
                <a:solidFill>
                  <a:schemeClr val="tx1"/>
                </a:solidFill>
              </a:rPr>
              <a:t>quod</a:t>
            </a:r>
            <a:r>
              <a:rPr lang="it-IT" dirty="0">
                <a:solidFill>
                  <a:schemeClr val="tx1"/>
                </a:solidFill>
              </a:rPr>
              <a:t> </a:t>
            </a:r>
            <a:r>
              <a:rPr lang="it-IT" dirty="0" err="1">
                <a:solidFill>
                  <a:schemeClr val="tx1"/>
                </a:solidFill>
              </a:rPr>
              <a:t>propter</a:t>
            </a:r>
            <a:r>
              <a:rPr lang="it-IT" dirty="0">
                <a:solidFill>
                  <a:schemeClr val="tx1"/>
                </a:solidFill>
              </a:rPr>
              <a:t> </a:t>
            </a:r>
            <a:r>
              <a:rPr lang="it-IT" dirty="0" err="1">
                <a:solidFill>
                  <a:schemeClr val="tx1"/>
                </a:solidFill>
              </a:rPr>
              <a:t>infirmitatem</a:t>
            </a:r>
            <a:r>
              <a:rPr lang="it-IT" dirty="0">
                <a:solidFill>
                  <a:schemeClr val="tx1"/>
                </a:solidFill>
              </a:rPr>
              <a:t>, qua </a:t>
            </a:r>
            <a:r>
              <a:rPr lang="it-IT" dirty="0" err="1">
                <a:solidFill>
                  <a:schemeClr val="tx1"/>
                </a:solidFill>
              </a:rPr>
              <a:t>premitur</a:t>
            </a:r>
            <a:r>
              <a:rPr lang="it-IT" dirty="0">
                <a:solidFill>
                  <a:schemeClr val="tx1"/>
                </a:solidFill>
              </a:rPr>
              <a:t>, ad </a:t>
            </a:r>
            <a:r>
              <a:rPr lang="it-IT" dirty="0" err="1">
                <a:solidFill>
                  <a:schemeClr val="tx1"/>
                </a:solidFill>
              </a:rPr>
              <a:t>palatium</a:t>
            </a:r>
            <a:r>
              <a:rPr lang="it-IT" dirty="0">
                <a:solidFill>
                  <a:schemeClr val="tx1"/>
                </a:solidFill>
              </a:rPr>
              <a:t> venire non </a:t>
            </a:r>
            <a:r>
              <a:rPr lang="it-IT" dirty="0" err="1">
                <a:solidFill>
                  <a:schemeClr val="tx1"/>
                </a:solidFill>
              </a:rPr>
              <a:t>potest</a:t>
            </a:r>
            <a:r>
              <a:rPr lang="it-IT" dirty="0">
                <a:solidFill>
                  <a:schemeClr val="tx1"/>
                </a:solidFill>
              </a:rPr>
              <a:t>. </a:t>
            </a:r>
            <a:r>
              <a:rPr lang="it-IT" dirty="0" err="1">
                <a:solidFill>
                  <a:schemeClr val="tx1"/>
                </a:solidFill>
              </a:rPr>
              <a:t>Idcirco</a:t>
            </a:r>
            <a:r>
              <a:rPr lang="it-IT" dirty="0">
                <a:solidFill>
                  <a:schemeClr val="tx1"/>
                </a:solidFill>
              </a:rPr>
              <a:t> </a:t>
            </a:r>
            <a:r>
              <a:rPr lang="it-IT" dirty="0" err="1">
                <a:solidFill>
                  <a:schemeClr val="tx1"/>
                </a:solidFill>
              </a:rPr>
              <a:t>precatur</a:t>
            </a:r>
            <a:r>
              <a:rPr lang="it-IT" dirty="0">
                <a:solidFill>
                  <a:schemeClr val="tx1"/>
                </a:solidFill>
              </a:rPr>
              <a:t> ut, pro sua necessitate, </a:t>
            </a:r>
            <a:r>
              <a:rPr lang="it-IT" dirty="0" err="1">
                <a:solidFill>
                  <a:schemeClr val="tx1"/>
                </a:solidFill>
              </a:rPr>
              <a:t>domnum</a:t>
            </a:r>
            <a:r>
              <a:rPr lang="it-IT" dirty="0">
                <a:solidFill>
                  <a:schemeClr val="tx1"/>
                </a:solidFill>
              </a:rPr>
              <a:t> </a:t>
            </a:r>
            <a:r>
              <a:rPr lang="it-IT" dirty="0" err="1">
                <a:solidFill>
                  <a:schemeClr val="tx1"/>
                </a:solidFill>
              </a:rPr>
              <a:t>imperatorem</a:t>
            </a:r>
            <a:r>
              <a:rPr lang="it-IT" dirty="0">
                <a:solidFill>
                  <a:schemeClr val="tx1"/>
                </a:solidFill>
              </a:rPr>
              <a:t> rogare </a:t>
            </a:r>
            <a:r>
              <a:rPr lang="it-IT" dirty="0" err="1">
                <a:solidFill>
                  <a:schemeClr val="tx1"/>
                </a:solidFill>
              </a:rPr>
              <a:t>dignemini</a:t>
            </a:r>
            <a:r>
              <a:rPr lang="it-IT" dirty="0">
                <a:solidFill>
                  <a:schemeClr val="tx1"/>
                </a:solidFill>
              </a:rPr>
              <a:t>, ut </a:t>
            </a:r>
            <a:r>
              <a:rPr lang="it-IT" dirty="0" err="1">
                <a:solidFill>
                  <a:schemeClr val="tx1"/>
                </a:solidFill>
              </a:rPr>
              <a:t>permittat</a:t>
            </a:r>
            <a:r>
              <a:rPr lang="it-IT" dirty="0">
                <a:solidFill>
                  <a:schemeClr val="tx1"/>
                </a:solidFill>
              </a:rPr>
              <a:t> se </a:t>
            </a:r>
            <a:r>
              <a:rPr lang="it-IT" dirty="0" err="1">
                <a:solidFill>
                  <a:schemeClr val="tx1"/>
                </a:solidFill>
              </a:rPr>
              <a:t>habere</a:t>
            </a:r>
            <a:r>
              <a:rPr lang="it-IT" dirty="0">
                <a:solidFill>
                  <a:schemeClr val="tx1"/>
                </a:solidFill>
              </a:rPr>
              <a:t> </a:t>
            </a:r>
            <a:r>
              <a:rPr lang="it-IT" dirty="0" err="1">
                <a:solidFill>
                  <a:schemeClr val="tx1"/>
                </a:solidFill>
              </a:rPr>
              <a:t>beneficium</a:t>
            </a:r>
            <a:r>
              <a:rPr lang="it-IT" dirty="0">
                <a:solidFill>
                  <a:schemeClr val="tx1"/>
                </a:solidFill>
              </a:rPr>
              <a:t>, </a:t>
            </a:r>
            <a:r>
              <a:rPr lang="it-IT" dirty="0" err="1">
                <a:solidFill>
                  <a:schemeClr val="tx1"/>
                </a:solidFill>
              </a:rPr>
              <a:t>quod</a:t>
            </a:r>
            <a:r>
              <a:rPr lang="it-IT" dirty="0">
                <a:solidFill>
                  <a:schemeClr val="tx1"/>
                </a:solidFill>
              </a:rPr>
              <a:t> </a:t>
            </a:r>
            <a:r>
              <a:rPr lang="it-IT" dirty="0" err="1">
                <a:solidFill>
                  <a:schemeClr val="tx1"/>
                </a:solidFill>
              </a:rPr>
              <a:t>avus</a:t>
            </a:r>
            <a:r>
              <a:rPr lang="it-IT" dirty="0">
                <a:solidFill>
                  <a:schemeClr val="tx1"/>
                </a:solidFill>
              </a:rPr>
              <a:t> </a:t>
            </a:r>
            <a:r>
              <a:rPr lang="it-IT" dirty="0" err="1">
                <a:solidFill>
                  <a:schemeClr val="tx1"/>
                </a:solidFill>
              </a:rPr>
              <a:t>ejus</a:t>
            </a:r>
            <a:r>
              <a:rPr lang="it-IT" dirty="0">
                <a:solidFill>
                  <a:schemeClr val="tx1"/>
                </a:solidFill>
              </a:rPr>
              <a:t> </a:t>
            </a:r>
            <a:r>
              <a:rPr lang="it-IT" dirty="0" err="1">
                <a:solidFill>
                  <a:schemeClr val="tx1"/>
                </a:solidFill>
              </a:rPr>
              <a:t>illi</a:t>
            </a:r>
            <a:r>
              <a:rPr lang="it-IT" dirty="0">
                <a:solidFill>
                  <a:schemeClr val="tx1"/>
                </a:solidFill>
              </a:rPr>
              <a:t> </a:t>
            </a:r>
            <a:r>
              <a:rPr lang="it-IT" dirty="0" err="1">
                <a:solidFill>
                  <a:schemeClr val="tx1"/>
                </a:solidFill>
              </a:rPr>
              <a:t>concessit</a:t>
            </a:r>
            <a:r>
              <a:rPr lang="it-IT" dirty="0">
                <a:solidFill>
                  <a:schemeClr val="tx1"/>
                </a:solidFill>
              </a:rPr>
              <a:t> et pater </a:t>
            </a:r>
            <a:r>
              <a:rPr lang="it-IT" dirty="0" err="1">
                <a:solidFill>
                  <a:schemeClr val="tx1"/>
                </a:solidFill>
              </a:rPr>
              <a:t>habere</a:t>
            </a:r>
            <a:r>
              <a:rPr lang="it-IT" dirty="0">
                <a:solidFill>
                  <a:schemeClr val="tx1"/>
                </a:solidFill>
              </a:rPr>
              <a:t> </a:t>
            </a:r>
            <a:r>
              <a:rPr lang="it-IT" dirty="0" err="1">
                <a:solidFill>
                  <a:schemeClr val="tx1"/>
                </a:solidFill>
              </a:rPr>
              <a:t>permisit</a:t>
            </a:r>
            <a:r>
              <a:rPr lang="it-IT" dirty="0">
                <a:solidFill>
                  <a:schemeClr val="tx1"/>
                </a:solidFill>
              </a:rPr>
              <a:t>, quo </a:t>
            </a:r>
            <a:r>
              <a:rPr lang="it-IT" dirty="0" err="1">
                <a:solidFill>
                  <a:schemeClr val="tx1"/>
                </a:solidFill>
              </a:rPr>
              <a:t>usque</a:t>
            </a:r>
            <a:r>
              <a:rPr lang="it-IT" dirty="0">
                <a:solidFill>
                  <a:schemeClr val="tx1"/>
                </a:solidFill>
              </a:rPr>
              <a:t> </a:t>
            </a:r>
            <a:r>
              <a:rPr lang="it-IT" dirty="0" err="1">
                <a:solidFill>
                  <a:schemeClr val="tx1"/>
                </a:solidFill>
              </a:rPr>
              <a:t>viribus</a:t>
            </a:r>
            <a:r>
              <a:rPr lang="it-IT" dirty="0">
                <a:solidFill>
                  <a:schemeClr val="tx1"/>
                </a:solidFill>
              </a:rPr>
              <a:t> </a:t>
            </a:r>
            <a:r>
              <a:rPr lang="it-IT" dirty="0" err="1">
                <a:solidFill>
                  <a:schemeClr val="tx1"/>
                </a:solidFill>
              </a:rPr>
              <a:t>receptis</a:t>
            </a:r>
            <a:r>
              <a:rPr lang="it-IT" dirty="0">
                <a:solidFill>
                  <a:schemeClr val="tx1"/>
                </a:solidFill>
              </a:rPr>
              <a:t> ad </a:t>
            </a:r>
            <a:r>
              <a:rPr lang="it-IT" dirty="0" err="1">
                <a:solidFill>
                  <a:schemeClr val="tx1"/>
                </a:solidFill>
              </a:rPr>
              <a:t>ejus</a:t>
            </a:r>
            <a:r>
              <a:rPr lang="it-IT" dirty="0">
                <a:solidFill>
                  <a:schemeClr val="tx1"/>
                </a:solidFill>
              </a:rPr>
              <a:t> </a:t>
            </a:r>
            <a:r>
              <a:rPr lang="it-IT" dirty="0" err="1">
                <a:solidFill>
                  <a:schemeClr val="tx1"/>
                </a:solidFill>
              </a:rPr>
              <a:t>presentiam</a:t>
            </a:r>
            <a:r>
              <a:rPr lang="it-IT" dirty="0">
                <a:solidFill>
                  <a:schemeClr val="tx1"/>
                </a:solidFill>
              </a:rPr>
              <a:t> </a:t>
            </a:r>
            <a:r>
              <a:rPr lang="it-IT" dirty="0" err="1">
                <a:solidFill>
                  <a:schemeClr val="tx1"/>
                </a:solidFill>
              </a:rPr>
              <a:t>venerit</a:t>
            </a:r>
            <a:r>
              <a:rPr lang="it-IT" dirty="0">
                <a:solidFill>
                  <a:schemeClr val="tx1"/>
                </a:solidFill>
              </a:rPr>
              <a:t> </a:t>
            </a:r>
            <a:r>
              <a:rPr lang="it-IT" dirty="0" err="1">
                <a:solidFill>
                  <a:schemeClr val="tx1"/>
                </a:solidFill>
              </a:rPr>
              <a:t>ac</a:t>
            </a:r>
            <a:r>
              <a:rPr lang="it-IT" dirty="0">
                <a:solidFill>
                  <a:schemeClr val="tx1"/>
                </a:solidFill>
              </a:rPr>
              <a:t> se </a:t>
            </a:r>
            <a:r>
              <a:rPr lang="it-IT" dirty="0" err="1">
                <a:solidFill>
                  <a:schemeClr val="tx1"/>
                </a:solidFill>
              </a:rPr>
              <a:t>sollemni</a:t>
            </a:r>
            <a:r>
              <a:rPr lang="it-IT" dirty="0">
                <a:solidFill>
                  <a:schemeClr val="tx1"/>
                </a:solidFill>
              </a:rPr>
              <a:t> more </a:t>
            </a:r>
            <a:r>
              <a:rPr lang="it-IT" dirty="0" err="1">
                <a:solidFill>
                  <a:schemeClr val="tx1"/>
                </a:solidFill>
              </a:rPr>
              <a:t>commendaverit</a:t>
            </a:r>
            <a:r>
              <a:rPr lang="it-IT" dirty="0">
                <a:solidFill>
                  <a:schemeClr val="tx1"/>
                </a:solidFill>
              </a:rPr>
              <a:t>.</a:t>
            </a:r>
          </a:p>
        </p:txBody>
      </p:sp>
    </p:spTree>
    <p:extLst>
      <p:ext uri="{BB962C8B-B14F-4D97-AF65-F5344CB8AC3E}">
        <p14:creationId xmlns:p14="http://schemas.microsoft.com/office/powerpoint/2010/main" val="27937610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406400"/>
          </a:xfrm>
        </p:spPr>
        <p:txBody>
          <a:bodyPr>
            <a:normAutofit fontScale="90000"/>
          </a:bodyPr>
          <a:lstStyle/>
          <a:p>
            <a:endParaRPr lang="it-IT" dirty="0"/>
          </a:p>
        </p:txBody>
      </p:sp>
      <p:sp>
        <p:nvSpPr>
          <p:cNvPr id="3" name="Content Placeholder 2"/>
          <p:cNvSpPr>
            <a:spLocks noGrp="1"/>
          </p:cNvSpPr>
          <p:nvPr>
            <p:ph idx="1"/>
          </p:nvPr>
        </p:nvSpPr>
        <p:spPr>
          <a:xfrm>
            <a:off x="677334" y="1282701"/>
            <a:ext cx="8596668" cy="4758662"/>
          </a:xfrm>
        </p:spPr>
        <p:txBody>
          <a:bodyPr/>
          <a:lstStyle/>
          <a:p>
            <a:r>
              <a:rPr lang="it-IT" dirty="0"/>
              <a:t>Gli imperatori Graziano, Valentiniano e Teodosio […] al popolo della città di Costantinopoli. Vogliamo che tutti i popoli a noi soggetti seguano la religione che il divino apostolo Pietro ha insegnato ai Romani e che da quel tempo colà continua e che ora insegnano il pontefice </a:t>
            </a:r>
            <a:r>
              <a:rPr lang="it-IT" dirty="0" err="1"/>
              <a:t>Damaso</a:t>
            </a:r>
            <a:r>
              <a:rPr lang="it-IT" dirty="0"/>
              <a:t> e Pietro, vescovo di Alessandria, cioè che, secondo la disciplina apostolica e la dottrina evangelica, si creda nell’unica divinità del Padre, del Figlio e dello Spirito Santo in tre persone uguali. Chi segue questa norma sarà chiamato cristiano cattolico, gli altri invece saranno stolti eretici, né le loro riunioni potranno essere considerate come vere chiese; essi incorreranno nei castighi divini ed anche in quelle punizioni che noi riterremo di infliggere loro.</a:t>
            </a:r>
          </a:p>
          <a:p>
            <a:endParaRPr lang="it-IT" dirty="0"/>
          </a:p>
          <a:p>
            <a:r>
              <a:rPr lang="it-IT" dirty="0"/>
              <a:t>Codice Teodosiano, XVI, 1, 2 (27 febbraio 380).</a:t>
            </a:r>
          </a:p>
        </p:txBody>
      </p:sp>
    </p:spTree>
    <p:extLst>
      <p:ext uri="{BB962C8B-B14F-4D97-AF65-F5344CB8AC3E}">
        <p14:creationId xmlns:p14="http://schemas.microsoft.com/office/powerpoint/2010/main" val="7768867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443841"/>
            <a:ext cx="8305800" cy="3139321"/>
          </a:xfrm>
          <a:prstGeom prst="rect">
            <a:avLst/>
          </a:prstGeom>
        </p:spPr>
        <p:txBody>
          <a:bodyPr wrap="square">
            <a:spAutoFit/>
          </a:bodyPr>
          <a:lstStyle/>
          <a:p>
            <a:pPr algn="just"/>
            <a:r>
              <a:rPr lang="it-IT" dirty="0" err="1"/>
              <a:t>Frumoldo</a:t>
            </a:r>
            <a:r>
              <a:rPr lang="it-IT" dirty="0"/>
              <a:t>, figlio del conte N., […] colpito più dalla malattia che dalla vecchiaia – infatti egli soffre per un continuo e grave dolore ai piedi – possiede in Borgogna, nel </a:t>
            </a:r>
            <a:r>
              <a:rPr lang="it-IT" dirty="0" err="1"/>
              <a:t>pagus</a:t>
            </a:r>
            <a:r>
              <a:rPr lang="it-IT" dirty="0"/>
              <a:t> di Ginevra, dove suo padre è stato conte, un piccolo beneficio che egli teme di perdere se non sarà aiutato dalla vostra benevolenza, poiché a causa della malattia, di cui soffre, non può venire a Palazzo. Per questa ragione egli vi prega che, per sovvenire al suo bisogno, vi degniate di chiedere al signore imperatore [Lotario I] che gli permetta di mantenere quel beneficio, che gli è stato concesso dal suo avo [Carlo Magno] e che suo padre [Ludovico il Pio] gli permise di mantenere, fino a quando avendo recuperato le forze potrà venire alla sua presenza e potrà accomandarsi con rito solenne.</a:t>
            </a:r>
          </a:p>
        </p:txBody>
      </p:sp>
    </p:spTree>
    <p:extLst>
      <p:ext uri="{BB962C8B-B14F-4D97-AF65-F5344CB8AC3E}">
        <p14:creationId xmlns:p14="http://schemas.microsoft.com/office/powerpoint/2010/main" val="6368958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584200"/>
            <a:ext cx="7766936" cy="622300"/>
          </a:xfrm>
        </p:spPr>
        <p:txBody>
          <a:bodyPr/>
          <a:lstStyle/>
          <a:p>
            <a:pPr algn="just"/>
            <a:r>
              <a:rPr lang="it-IT" sz="2800" dirty="0" err="1"/>
              <a:t>Eginardo</a:t>
            </a:r>
            <a:r>
              <a:rPr lang="it-IT" sz="2800" dirty="0"/>
              <a:t>, Lettere, EE 5, 24.</a:t>
            </a:r>
          </a:p>
        </p:txBody>
      </p:sp>
      <p:sp>
        <p:nvSpPr>
          <p:cNvPr id="3" name="Subtitle 2"/>
          <p:cNvSpPr>
            <a:spLocks noGrp="1"/>
          </p:cNvSpPr>
          <p:nvPr>
            <p:ph type="subTitle" idx="1"/>
          </p:nvPr>
        </p:nvSpPr>
        <p:spPr>
          <a:xfrm>
            <a:off x="1507067" y="1803401"/>
            <a:ext cx="7766936" cy="3344332"/>
          </a:xfrm>
        </p:spPr>
        <p:txBody>
          <a:bodyPr>
            <a:normAutofit/>
          </a:bodyPr>
          <a:lstStyle/>
          <a:p>
            <a:pPr algn="just"/>
            <a:r>
              <a:rPr lang="it-IT" dirty="0" err="1">
                <a:solidFill>
                  <a:schemeClr val="tx1"/>
                </a:solidFill>
              </a:rPr>
              <a:t>Dilectissimis</a:t>
            </a:r>
            <a:r>
              <a:rPr lang="it-IT" dirty="0">
                <a:solidFill>
                  <a:schemeClr val="tx1"/>
                </a:solidFill>
              </a:rPr>
              <a:t> in </a:t>
            </a:r>
            <a:r>
              <a:rPr lang="it-IT" dirty="0" err="1">
                <a:solidFill>
                  <a:schemeClr val="tx1"/>
                </a:solidFill>
              </a:rPr>
              <a:t>Christo</a:t>
            </a:r>
            <a:r>
              <a:rPr lang="it-IT" dirty="0">
                <a:solidFill>
                  <a:schemeClr val="tx1"/>
                </a:solidFill>
              </a:rPr>
              <a:t> </a:t>
            </a:r>
            <a:r>
              <a:rPr lang="it-IT" dirty="0" err="1">
                <a:solidFill>
                  <a:schemeClr val="tx1"/>
                </a:solidFill>
              </a:rPr>
              <a:t>ratribus</a:t>
            </a:r>
            <a:r>
              <a:rPr lang="it-IT" dirty="0">
                <a:solidFill>
                  <a:schemeClr val="tx1"/>
                </a:solidFill>
              </a:rPr>
              <a:t> […] </a:t>
            </a:r>
            <a:r>
              <a:rPr lang="it-IT" dirty="0" err="1">
                <a:solidFill>
                  <a:schemeClr val="tx1"/>
                </a:solidFill>
              </a:rPr>
              <a:t>Egilolfo</a:t>
            </a:r>
            <a:r>
              <a:rPr lang="it-IT" dirty="0">
                <a:solidFill>
                  <a:schemeClr val="tx1"/>
                </a:solidFill>
              </a:rPr>
              <a:t> et </a:t>
            </a:r>
            <a:r>
              <a:rPr lang="it-IT" dirty="0" err="1">
                <a:solidFill>
                  <a:schemeClr val="tx1"/>
                </a:solidFill>
              </a:rPr>
              <a:t>Hunberto</a:t>
            </a:r>
            <a:r>
              <a:rPr lang="it-IT" dirty="0">
                <a:solidFill>
                  <a:schemeClr val="tx1"/>
                </a:solidFill>
              </a:rPr>
              <a:t>, </a:t>
            </a:r>
            <a:r>
              <a:rPr lang="it-IT" dirty="0" err="1">
                <a:solidFill>
                  <a:schemeClr val="tx1"/>
                </a:solidFill>
              </a:rPr>
              <a:t>aeteternam</a:t>
            </a:r>
            <a:r>
              <a:rPr lang="it-IT" dirty="0">
                <a:solidFill>
                  <a:schemeClr val="tx1"/>
                </a:solidFill>
              </a:rPr>
              <a:t> in domino </a:t>
            </a:r>
            <a:r>
              <a:rPr lang="it-IT" dirty="0" err="1">
                <a:solidFill>
                  <a:schemeClr val="tx1"/>
                </a:solidFill>
              </a:rPr>
              <a:t>salutem</a:t>
            </a:r>
            <a:r>
              <a:rPr lang="it-IT" dirty="0">
                <a:solidFill>
                  <a:schemeClr val="tx1"/>
                </a:solidFill>
              </a:rPr>
              <a:t>.</a:t>
            </a:r>
          </a:p>
          <a:p>
            <a:pPr algn="just"/>
            <a:endParaRPr lang="it-IT" dirty="0">
              <a:solidFill>
                <a:schemeClr val="tx1"/>
              </a:solidFill>
            </a:endParaRPr>
          </a:p>
          <a:p>
            <a:pPr algn="just"/>
            <a:r>
              <a:rPr lang="it-IT" dirty="0">
                <a:solidFill>
                  <a:schemeClr val="tx1"/>
                </a:solidFill>
              </a:rPr>
              <a:t>Scio </a:t>
            </a:r>
            <a:r>
              <a:rPr lang="it-IT" dirty="0" err="1">
                <a:solidFill>
                  <a:schemeClr val="tx1"/>
                </a:solidFill>
              </a:rPr>
              <a:t>vos</a:t>
            </a:r>
            <a:r>
              <a:rPr lang="it-IT" dirty="0">
                <a:solidFill>
                  <a:schemeClr val="tx1"/>
                </a:solidFill>
              </a:rPr>
              <a:t> non latere, </a:t>
            </a:r>
            <a:r>
              <a:rPr lang="it-IT" dirty="0" err="1">
                <a:solidFill>
                  <a:schemeClr val="tx1"/>
                </a:solidFill>
              </a:rPr>
              <a:t>quod</a:t>
            </a:r>
            <a:r>
              <a:rPr lang="it-IT" dirty="0">
                <a:solidFill>
                  <a:schemeClr val="tx1"/>
                </a:solidFill>
              </a:rPr>
              <a:t> bene memoriae </a:t>
            </a:r>
            <a:r>
              <a:rPr lang="it-IT" dirty="0" err="1">
                <a:solidFill>
                  <a:schemeClr val="tx1"/>
                </a:solidFill>
              </a:rPr>
              <a:t>Wolfgarius</a:t>
            </a:r>
            <a:r>
              <a:rPr lang="it-IT" dirty="0">
                <a:solidFill>
                  <a:schemeClr val="tx1"/>
                </a:solidFill>
              </a:rPr>
              <a:t> </a:t>
            </a:r>
            <a:r>
              <a:rPr lang="it-IT" dirty="0" err="1">
                <a:solidFill>
                  <a:schemeClr val="tx1"/>
                </a:solidFill>
              </a:rPr>
              <a:t>episcopus</a:t>
            </a:r>
            <a:r>
              <a:rPr lang="it-IT" dirty="0">
                <a:solidFill>
                  <a:schemeClr val="tx1"/>
                </a:solidFill>
              </a:rPr>
              <a:t>, me </a:t>
            </a:r>
            <a:r>
              <a:rPr lang="it-IT" dirty="0" err="1">
                <a:solidFill>
                  <a:schemeClr val="tx1"/>
                </a:solidFill>
              </a:rPr>
              <a:t>petente</a:t>
            </a:r>
            <a:r>
              <a:rPr lang="it-IT" dirty="0">
                <a:solidFill>
                  <a:schemeClr val="tx1"/>
                </a:solidFill>
              </a:rPr>
              <a:t>, </a:t>
            </a:r>
            <a:r>
              <a:rPr lang="it-IT" dirty="0" err="1">
                <a:solidFill>
                  <a:schemeClr val="tx1"/>
                </a:solidFill>
              </a:rPr>
              <a:t>beneficiavit</a:t>
            </a:r>
            <a:r>
              <a:rPr lang="it-IT" dirty="0">
                <a:solidFill>
                  <a:schemeClr val="tx1"/>
                </a:solidFill>
              </a:rPr>
              <a:t> </a:t>
            </a:r>
            <a:r>
              <a:rPr lang="it-IT" dirty="0" err="1">
                <a:solidFill>
                  <a:schemeClr val="tx1"/>
                </a:solidFill>
              </a:rPr>
              <a:t>homini</a:t>
            </a:r>
            <a:r>
              <a:rPr lang="it-IT" dirty="0">
                <a:solidFill>
                  <a:schemeClr val="tx1"/>
                </a:solidFill>
              </a:rPr>
              <a:t> nostro </a:t>
            </a:r>
            <a:r>
              <a:rPr lang="it-IT" dirty="0" err="1">
                <a:solidFill>
                  <a:schemeClr val="tx1"/>
                </a:solidFill>
              </a:rPr>
              <a:t>Gerberto</a:t>
            </a:r>
            <a:r>
              <a:rPr lang="it-IT" dirty="0">
                <a:solidFill>
                  <a:schemeClr val="tx1"/>
                </a:solidFill>
              </a:rPr>
              <a:t> […] </a:t>
            </a:r>
            <a:r>
              <a:rPr lang="it-IT" dirty="0" err="1">
                <a:solidFill>
                  <a:schemeClr val="tx1"/>
                </a:solidFill>
              </a:rPr>
              <a:t>mansos</a:t>
            </a:r>
            <a:r>
              <a:rPr lang="it-IT" dirty="0">
                <a:solidFill>
                  <a:schemeClr val="tx1"/>
                </a:solidFill>
              </a:rPr>
              <a:t> III et </a:t>
            </a:r>
            <a:r>
              <a:rPr lang="it-IT" dirty="0" err="1">
                <a:solidFill>
                  <a:schemeClr val="tx1"/>
                </a:solidFill>
              </a:rPr>
              <a:t>mancipia</a:t>
            </a:r>
            <a:r>
              <a:rPr lang="it-IT" dirty="0">
                <a:solidFill>
                  <a:schemeClr val="tx1"/>
                </a:solidFill>
              </a:rPr>
              <a:t> XII. </a:t>
            </a:r>
            <a:r>
              <a:rPr lang="it-IT" dirty="0" err="1">
                <a:solidFill>
                  <a:schemeClr val="tx1"/>
                </a:solidFill>
              </a:rPr>
              <a:t>Sed</a:t>
            </a:r>
            <a:r>
              <a:rPr lang="it-IT" dirty="0">
                <a:solidFill>
                  <a:schemeClr val="tx1"/>
                </a:solidFill>
              </a:rPr>
              <a:t> </a:t>
            </a:r>
            <a:r>
              <a:rPr lang="it-IT" dirty="0" err="1">
                <a:solidFill>
                  <a:schemeClr val="tx1"/>
                </a:solidFill>
              </a:rPr>
              <a:t>quia</a:t>
            </a:r>
            <a:r>
              <a:rPr lang="it-IT" dirty="0">
                <a:solidFill>
                  <a:schemeClr val="tx1"/>
                </a:solidFill>
              </a:rPr>
              <a:t> hoc </a:t>
            </a:r>
            <a:r>
              <a:rPr lang="it-IT" dirty="0" err="1">
                <a:solidFill>
                  <a:schemeClr val="tx1"/>
                </a:solidFill>
              </a:rPr>
              <a:t>diutius</a:t>
            </a:r>
            <a:r>
              <a:rPr lang="it-IT" dirty="0">
                <a:solidFill>
                  <a:schemeClr val="tx1"/>
                </a:solidFill>
              </a:rPr>
              <a:t> </a:t>
            </a:r>
            <a:r>
              <a:rPr lang="it-IT" dirty="0" err="1">
                <a:solidFill>
                  <a:schemeClr val="tx1"/>
                </a:solidFill>
              </a:rPr>
              <a:t>manere</a:t>
            </a:r>
            <a:r>
              <a:rPr lang="it-IT" dirty="0">
                <a:solidFill>
                  <a:schemeClr val="tx1"/>
                </a:solidFill>
              </a:rPr>
              <a:t> non </a:t>
            </a:r>
            <a:r>
              <a:rPr lang="it-IT" dirty="0" err="1">
                <a:solidFill>
                  <a:schemeClr val="tx1"/>
                </a:solidFill>
              </a:rPr>
              <a:t>potuit</a:t>
            </a:r>
            <a:r>
              <a:rPr lang="it-IT" dirty="0">
                <a:solidFill>
                  <a:schemeClr val="tx1"/>
                </a:solidFill>
              </a:rPr>
              <a:t>, </a:t>
            </a:r>
            <a:r>
              <a:rPr lang="it-IT" dirty="0" err="1">
                <a:solidFill>
                  <a:schemeClr val="tx1"/>
                </a:solidFill>
              </a:rPr>
              <a:t>nisi</a:t>
            </a:r>
            <a:r>
              <a:rPr lang="it-IT" dirty="0">
                <a:solidFill>
                  <a:schemeClr val="tx1"/>
                </a:solidFill>
              </a:rPr>
              <a:t> dum </a:t>
            </a:r>
            <a:r>
              <a:rPr lang="it-IT" dirty="0" err="1">
                <a:solidFill>
                  <a:schemeClr val="tx1"/>
                </a:solidFill>
              </a:rPr>
              <a:t>ille</a:t>
            </a:r>
            <a:r>
              <a:rPr lang="it-IT" dirty="0">
                <a:solidFill>
                  <a:schemeClr val="tx1"/>
                </a:solidFill>
              </a:rPr>
              <a:t> in </a:t>
            </a:r>
            <a:r>
              <a:rPr lang="it-IT" dirty="0" err="1">
                <a:solidFill>
                  <a:schemeClr val="tx1"/>
                </a:solidFill>
              </a:rPr>
              <a:t>corpore</a:t>
            </a:r>
            <a:r>
              <a:rPr lang="it-IT" dirty="0">
                <a:solidFill>
                  <a:schemeClr val="tx1"/>
                </a:solidFill>
              </a:rPr>
              <a:t> </a:t>
            </a:r>
            <a:r>
              <a:rPr lang="it-IT" dirty="0" err="1">
                <a:solidFill>
                  <a:schemeClr val="tx1"/>
                </a:solidFill>
              </a:rPr>
              <a:t>vixit</a:t>
            </a:r>
            <a:r>
              <a:rPr lang="it-IT" dirty="0">
                <a:solidFill>
                  <a:schemeClr val="tx1"/>
                </a:solidFill>
              </a:rPr>
              <a:t>, </a:t>
            </a:r>
            <a:r>
              <a:rPr lang="it-IT" dirty="0" err="1">
                <a:solidFill>
                  <a:schemeClr val="tx1"/>
                </a:solidFill>
              </a:rPr>
              <a:t>precor</a:t>
            </a:r>
            <a:r>
              <a:rPr lang="it-IT" dirty="0">
                <a:solidFill>
                  <a:schemeClr val="tx1"/>
                </a:solidFill>
              </a:rPr>
              <a:t> </a:t>
            </a:r>
            <a:r>
              <a:rPr lang="it-IT" dirty="0" err="1">
                <a:solidFill>
                  <a:schemeClr val="tx1"/>
                </a:solidFill>
              </a:rPr>
              <a:t>benignitatem</a:t>
            </a:r>
            <a:r>
              <a:rPr lang="it-IT" dirty="0">
                <a:solidFill>
                  <a:schemeClr val="tx1"/>
                </a:solidFill>
              </a:rPr>
              <a:t> </a:t>
            </a:r>
            <a:r>
              <a:rPr lang="it-IT" dirty="0" err="1">
                <a:solidFill>
                  <a:schemeClr val="tx1"/>
                </a:solidFill>
              </a:rPr>
              <a:t>vestram</a:t>
            </a:r>
            <a:r>
              <a:rPr lang="it-IT" dirty="0">
                <a:solidFill>
                  <a:schemeClr val="tx1"/>
                </a:solidFill>
              </a:rPr>
              <a:t> ut </a:t>
            </a:r>
            <a:r>
              <a:rPr lang="it-IT" dirty="0" err="1">
                <a:solidFill>
                  <a:schemeClr val="tx1"/>
                </a:solidFill>
              </a:rPr>
              <a:t>memoratum</a:t>
            </a:r>
            <a:r>
              <a:rPr lang="it-IT" dirty="0">
                <a:solidFill>
                  <a:schemeClr val="tx1"/>
                </a:solidFill>
              </a:rPr>
              <a:t> </a:t>
            </a:r>
            <a:r>
              <a:rPr lang="it-IT" dirty="0" err="1">
                <a:solidFill>
                  <a:schemeClr val="tx1"/>
                </a:solidFill>
              </a:rPr>
              <a:t>Gerbertum</a:t>
            </a:r>
            <a:r>
              <a:rPr lang="it-IT" dirty="0">
                <a:solidFill>
                  <a:schemeClr val="tx1"/>
                </a:solidFill>
              </a:rPr>
              <a:t> </a:t>
            </a:r>
            <a:r>
              <a:rPr lang="it-IT" dirty="0" err="1">
                <a:solidFill>
                  <a:schemeClr val="tx1"/>
                </a:solidFill>
              </a:rPr>
              <a:t>illud</a:t>
            </a:r>
            <a:r>
              <a:rPr lang="it-IT" dirty="0">
                <a:solidFill>
                  <a:schemeClr val="tx1"/>
                </a:solidFill>
              </a:rPr>
              <a:t> </a:t>
            </a:r>
            <a:r>
              <a:rPr lang="it-IT" dirty="0" err="1">
                <a:solidFill>
                  <a:schemeClr val="tx1"/>
                </a:solidFill>
              </a:rPr>
              <a:t>beneficium</a:t>
            </a:r>
            <a:r>
              <a:rPr lang="it-IT" dirty="0">
                <a:solidFill>
                  <a:schemeClr val="tx1"/>
                </a:solidFill>
              </a:rPr>
              <a:t> </a:t>
            </a:r>
            <a:r>
              <a:rPr lang="it-IT" dirty="0" err="1">
                <a:solidFill>
                  <a:schemeClr val="tx1"/>
                </a:solidFill>
              </a:rPr>
              <a:t>habere</a:t>
            </a:r>
            <a:r>
              <a:rPr lang="it-IT" dirty="0">
                <a:solidFill>
                  <a:schemeClr val="tx1"/>
                </a:solidFill>
              </a:rPr>
              <a:t> </a:t>
            </a:r>
            <a:r>
              <a:rPr lang="it-IT" dirty="0" err="1">
                <a:solidFill>
                  <a:schemeClr val="tx1"/>
                </a:solidFill>
              </a:rPr>
              <a:t>permittatis</a:t>
            </a:r>
            <a:r>
              <a:rPr lang="it-IT" dirty="0">
                <a:solidFill>
                  <a:schemeClr val="tx1"/>
                </a:solidFill>
              </a:rPr>
              <a:t>, </a:t>
            </a:r>
            <a:r>
              <a:rPr lang="it-IT" dirty="0" err="1">
                <a:solidFill>
                  <a:schemeClr val="tx1"/>
                </a:solidFill>
              </a:rPr>
              <a:t>sicut</a:t>
            </a:r>
            <a:r>
              <a:rPr lang="it-IT" dirty="0">
                <a:solidFill>
                  <a:schemeClr val="tx1"/>
                </a:solidFill>
              </a:rPr>
              <a:t> modo </a:t>
            </a:r>
            <a:r>
              <a:rPr lang="it-IT" dirty="0" err="1">
                <a:solidFill>
                  <a:schemeClr val="tx1"/>
                </a:solidFill>
              </a:rPr>
              <a:t>habuit</a:t>
            </a:r>
            <a:r>
              <a:rPr lang="it-IT" dirty="0">
                <a:solidFill>
                  <a:schemeClr val="tx1"/>
                </a:solidFill>
              </a:rPr>
              <a:t>, </a:t>
            </a:r>
            <a:r>
              <a:rPr lang="it-IT" dirty="0" err="1">
                <a:solidFill>
                  <a:schemeClr val="tx1"/>
                </a:solidFill>
              </a:rPr>
              <a:t>usque</a:t>
            </a:r>
            <a:r>
              <a:rPr lang="it-IT" dirty="0">
                <a:solidFill>
                  <a:schemeClr val="tx1"/>
                </a:solidFill>
              </a:rPr>
              <a:t> dum in </a:t>
            </a:r>
            <a:r>
              <a:rPr lang="it-IT" dirty="0" err="1">
                <a:solidFill>
                  <a:schemeClr val="tx1"/>
                </a:solidFill>
              </a:rPr>
              <a:t>hac</a:t>
            </a:r>
            <a:r>
              <a:rPr lang="it-IT" dirty="0">
                <a:solidFill>
                  <a:schemeClr val="tx1"/>
                </a:solidFill>
              </a:rPr>
              <a:t> sede </a:t>
            </a:r>
            <a:r>
              <a:rPr lang="it-IT" dirty="0" err="1">
                <a:solidFill>
                  <a:schemeClr val="tx1"/>
                </a:solidFill>
              </a:rPr>
              <a:t>episcopus</a:t>
            </a:r>
            <a:r>
              <a:rPr lang="it-IT" dirty="0">
                <a:solidFill>
                  <a:schemeClr val="tx1"/>
                </a:solidFill>
              </a:rPr>
              <a:t> </a:t>
            </a:r>
            <a:r>
              <a:rPr lang="it-IT" dirty="0" err="1">
                <a:solidFill>
                  <a:schemeClr val="tx1"/>
                </a:solidFill>
              </a:rPr>
              <a:t>fuerit</a:t>
            </a:r>
            <a:r>
              <a:rPr lang="it-IT" dirty="0">
                <a:solidFill>
                  <a:schemeClr val="tx1"/>
                </a:solidFill>
              </a:rPr>
              <a:t> </a:t>
            </a:r>
            <a:r>
              <a:rPr lang="it-IT" dirty="0" err="1">
                <a:solidFill>
                  <a:schemeClr val="tx1"/>
                </a:solidFill>
              </a:rPr>
              <a:t>ordinatus</a:t>
            </a:r>
            <a:r>
              <a:rPr lang="it-IT" dirty="0">
                <a:solidFill>
                  <a:schemeClr val="tx1"/>
                </a:solidFill>
              </a:rPr>
              <a:t>, et inter me et </a:t>
            </a:r>
            <a:r>
              <a:rPr lang="it-IT" dirty="0" err="1">
                <a:solidFill>
                  <a:schemeClr val="tx1"/>
                </a:solidFill>
              </a:rPr>
              <a:t>illum</a:t>
            </a:r>
            <a:r>
              <a:rPr lang="it-IT" dirty="0">
                <a:solidFill>
                  <a:schemeClr val="tx1"/>
                </a:solidFill>
              </a:rPr>
              <a:t> </a:t>
            </a:r>
            <a:r>
              <a:rPr lang="it-IT" dirty="0" err="1">
                <a:solidFill>
                  <a:schemeClr val="tx1"/>
                </a:solidFill>
              </a:rPr>
              <a:t>convenerit</a:t>
            </a:r>
            <a:r>
              <a:rPr lang="it-IT" dirty="0">
                <a:solidFill>
                  <a:schemeClr val="tx1"/>
                </a:solidFill>
              </a:rPr>
              <a:t>, quid de ipso beneficio lieti </a:t>
            </a:r>
            <a:r>
              <a:rPr lang="it-IT" dirty="0" err="1">
                <a:solidFill>
                  <a:schemeClr val="tx1"/>
                </a:solidFill>
              </a:rPr>
              <a:t>debeat</a:t>
            </a:r>
            <a:r>
              <a:rPr lang="it-IT" dirty="0">
                <a:solidFill>
                  <a:schemeClr val="tx1"/>
                </a:solidFill>
              </a:rPr>
              <a:t> in </a:t>
            </a:r>
            <a:r>
              <a:rPr lang="it-IT" dirty="0" err="1">
                <a:solidFill>
                  <a:schemeClr val="tx1"/>
                </a:solidFill>
              </a:rPr>
              <a:t>futurum</a:t>
            </a:r>
            <a:r>
              <a:rPr lang="it-IT" dirty="0">
                <a:solidFill>
                  <a:schemeClr val="tx1"/>
                </a:solidFill>
              </a:rPr>
              <a:t>.</a:t>
            </a:r>
          </a:p>
        </p:txBody>
      </p:sp>
    </p:spTree>
    <p:extLst>
      <p:ext uri="{BB962C8B-B14F-4D97-AF65-F5344CB8AC3E}">
        <p14:creationId xmlns:p14="http://schemas.microsoft.com/office/powerpoint/2010/main" val="324631902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39800" y="1582341"/>
            <a:ext cx="8204200" cy="2862322"/>
          </a:xfrm>
          <a:prstGeom prst="rect">
            <a:avLst/>
          </a:prstGeom>
        </p:spPr>
        <p:txBody>
          <a:bodyPr wrap="square">
            <a:spAutoFit/>
          </a:bodyPr>
          <a:lstStyle/>
          <a:p>
            <a:pPr algn="just"/>
            <a:r>
              <a:rPr lang="it-IT" dirty="0"/>
              <a:t>Ai carissimi fratelli in Cristo […] </a:t>
            </a:r>
            <a:r>
              <a:rPr lang="it-IT" dirty="0" err="1"/>
              <a:t>Egilolfo</a:t>
            </a:r>
            <a:r>
              <a:rPr lang="it-IT" dirty="0"/>
              <a:t> e Umberto la salvezza eterna nella grazia del Signore.</a:t>
            </a:r>
          </a:p>
          <a:p>
            <a:pPr algn="just"/>
            <a:endParaRPr lang="it-IT" dirty="0"/>
          </a:p>
          <a:p>
            <a:pPr algn="just"/>
            <a:r>
              <a:rPr lang="it-IT" dirty="0"/>
              <a:t>So che voi non ignorate il fatto che il vescovo </a:t>
            </a:r>
            <a:r>
              <a:rPr lang="it-IT" dirty="0" err="1"/>
              <a:t>Wolfgero</a:t>
            </a:r>
            <a:r>
              <a:rPr lang="it-IT" dirty="0"/>
              <a:t> di buona memoria, su mia richiesta, diede in beneficio a </a:t>
            </a:r>
            <a:r>
              <a:rPr lang="it-IT" dirty="0" err="1"/>
              <a:t>Gerberto</a:t>
            </a:r>
            <a:r>
              <a:rPr lang="it-IT" dirty="0"/>
              <a:t>, nostro uomo, […] tre mansi e dodici schiavi. Ma poiché ciò non poté durare più a lungo della vita di quello, prego la vostra benevolenza affinché concediate al ricordato </a:t>
            </a:r>
            <a:r>
              <a:rPr lang="it-IT" dirty="0" err="1"/>
              <a:t>Gerberto</a:t>
            </a:r>
            <a:r>
              <a:rPr lang="it-IT" dirty="0"/>
              <a:t> di conservare quel beneficio, così come in passato finché non sia stato nominato un nuovo vescovo per questa sede e finché io non abbia potuto accordarmi con lui su ciò che si dovrà fare in futuro di questo beneficio.</a:t>
            </a:r>
          </a:p>
        </p:txBody>
      </p:sp>
    </p:spTree>
    <p:extLst>
      <p:ext uri="{BB962C8B-B14F-4D97-AF65-F5344CB8AC3E}">
        <p14:creationId xmlns:p14="http://schemas.microsoft.com/office/powerpoint/2010/main" val="237072172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838200"/>
            <a:ext cx="7766936" cy="558800"/>
          </a:xfrm>
        </p:spPr>
        <p:txBody>
          <a:bodyPr/>
          <a:lstStyle/>
          <a:p>
            <a:pPr algn="just"/>
            <a:r>
              <a:rPr lang="it-IT" sz="2800" dirty="0"/>
              <a:t>Capitolare di </a:t>
            </a:r>
            <a:r>
              <a:rPr lang="it-IT" sz="2800" dirty="0" err="1"/>
              <a:t>Héristal</a:t>
            </a:r>
            <a:r>
              <a:rPr lang="it-IT" sz="2800" dirty="0"/>
              <a:t>, KK 1, c. 14 (779).</a:t>
            </a:r>
          </a:p>
        </p:txBody>
      </p:sp>
      <p:sp>
        <p:nvSpPr>
          <p:cNvPr id="3" name="Subtitle 2"/>
          <p:cNvSpPr>
            <a:spLocks noGrp="1"/>
          </p:cNvSpPr>
          <p:nvPr>
            <p:ph type="subTitle" idx="1"/>
          </p:nvPr>
        </p:nvSpPr>
        <p:spPr>
          <a:xfrm>
            <a:off x="1507067" y="1651001"/>
            <a:ext cx="7766936" cy="3496732"/>
          </a:xfrm>
        </p:spPr>
        <p:txBody>
          <a:bodyPr>
            <a:normAutofit fontScale="92500"/>
          </a:bodyPr>
          <a:lstStyle/>
          <a:p>
            <a:pPr algn="just"/>
            <a:r>
              <a:rPr lang="it-IT" dirty="0">
                <a:solidFill>
                  <a:schemeClr val="tx1"/>
                </a:solidFill>
              </a:rPr>
              <a:t>De rebus vero </a:t>
            </a:r>
            <a:r>
              <a:rPr lang="it-IT" dirty="0" err="1">
                <a:solidFill>
                  <a:schemeClr val="tx1"/>
                </a:solidFill>
              </a:rPr>
              <a:t>aecclesiarum</a:t>
            </a:r>
            <a:r>
              <a:rPr lang="it-IT" dirty="0">
                <a:solidFill>
                  <a:schemeClr val="tx1"/>
                </a:solidFill>
              </a:rPr>
              <a:t> </a:t>
            </a:r>
            <a:r>
              <a:rPr lang="it-IT" dirty="0" err="1">
                <a:solidFill>
                  <a:schemeClr val="tx1"/>
                </a:solidFill>
              </a:rPr>
              <a:t>que</a:t>
            </a:r>
            <a:r>
              <a:rPr lang="it-IT" dirty="0">
                <a:solidFill>
                  <a:schemeClr val="tx1"/>
                </a:solidFill>
              </a:rPr>
              <a:t> </a:t>
            </a:r>
            <a:r>
              <a:rPr lang="it-IT" dirty="0" err="1">
                <a:solidFill>
                  <a:schemeClr val="tx1"/>
                </a:solidFill>
              </a:rPr>
              <a:t>usque</a:t>
            </a:r>
            <a:r>
              <a:rPr lang="it-IT" dirty="0">
                <a:solidFill>
                  <a:schemeClr val="tx1"/>
                </a:solidFill>
              </a:rPr>
              <a:t> </a:t>
            </a:r>
            <a:r>
              <a:rPr lang="it-IT" dirty="0" err="1">
                <a:solidFill>
                  <a:schemeClr val="tx1"/>
                </a:solidFill>
              </a:rPr>
              <a:t>nunc</a:t>
            </a:r>
            <a:r>
              <a:rPr lang="it-IT" dirty="0">
                <a:solidFill>
                  <a:schemeClr val="tx1"/>
                </a:solidFill>
              </a:rPr>
              <a:t> per verbo </a:t>
            </a:r>
            <a:r>
              <a:rPr lang="it-IT" dirty="0" err="1">
                <a:solidFill>
                  <a:schemeClr val="tx1"/>
                </a:solidFill>
              </a:rPr>
              <a:t>domni</a:t>
            </a:r>
            <a:r>
              <a:rPr lang="it-IT" dirty="0">
                <a:solidFill>
                  <a:schemeClr val="tx1"/>
                </a:solidFill>
              </a:rPr>
              <a:t> </a:t>
            </a:r>
            <a:r>
              <a:rPr lang="it-IT" dirty="0" err="1">
                <a:solidFill>
                  <a:schemeClr val="tx1"/>
                </a:solidFill>
              </a:rPr>
              <a:t>regis</a:t>
            </a:r>
            <a:r>
              <a:rPr lang="it-IT" dirty="0">
                <a:solidFill>
                  <a:schemeClr val="tx1"/>
                </a:solidFill>
              </a:rPr>
              <a:t> </a:t>
            </a:r>
            <a:r>
              <a:rPr lang="it-IT" dirty="0" err="1">
                <a:solidFill>
                  <a:schemeClr val="tx1"/>
                </a:solidFill>
              </a:rPr>
              <a:t>homines</a:t>
            </a:r>
            <a:r>
              <a:rPr lang="it-IT" dirty="0">
                <a:solidFill>
                  <a:schemeClr val="tx1"/>
                </a:solidFill>
              </a:rPr>
              <a:t> </a:t>
            </a:r>
            <a:r>
              <a:rPr lang="it-IT" dirty="0" err="1">
                <a:solidFill>
                  <a:schemeClr val="tx1"/>
                </a:solidFill>
              </a:rPr>
              <a:t>seculares</a:t>
            </a:r>
            <a:r>
              <a:rPr lang="it-IT" dirty="0">
                <a:solidFill>
                  <a:schemeClr val="tx1"/>
                </a:solidFill>
              </a:rPr>
              <a:t> in </a:t>
            </a:r>
            <a:r>
              <a:rPr lang="it-IT" dirty="0" err="1">
                <a:solidFill>
                  <a:schemeClr val="tx1"/>
                </a:solidFill>
              </a:rPr>
              <a:t>beneficium</a:t>
            </a:r>
            <a:r>
              <a:rPr lang="it-IT" dirty="0">
                <a:solidFill>
                  <a:schemeClr val="tx1"/>
                </a:solidFill>
              </a:rPr>
              <a:t> </a:t>
            </a:r>
            <a:r>
              <a:rPr lang="it-IT" dirty="0" err="1">
                <a:solidFill>
                  <a:schemeClr val="tx1"/>
                </a:solidFill>
              </a:rPr>
              <a:t>habuerunt</a:t>
            </a:r>
            <a:r>
              <a:rPr lang="it-IT" dirty="0">
                <a:solidFill>
                  <a:schemeClr val="tx1"/>
                </a:solidFill>
              </a:rPr>
              <a:t>, ut in </a:t>
            </a:r>
            <a:r>
              <a:rPr lang="it-IT" dirty="0" err="1">
                <a:solidFill>
                  <a:schemeClr val="tx1"/>
                </a:solidFill>
              </a:rPr>
              <a:t>antea</a:t>
            </a:r>
            <a:r>
              <a:rPr lang="it-IT" dirty="0">
                <a:solidFill>
                  <a:schemeClr val="tx1"/>
                </a:solidFill>
              </a:rPr>
              <a:t> sic </a:t>
            </a:r>
            <a:r>
              <a:rPr lang="it-IT" dirty="0" err="1">
                <a:solidFill>
                  <a:schemeClr val="tx1"/>
                </a:solidFill>
              </a:rPr>
              <a:t>habeant</a:t>
            </a:r>
            <a:r>
              <a:rPr lang="it-IT" dirty="0">
                <a:solidFill>
                  <a:schemeClr val="tx1"/>
                </a:solidFill>
              </a:rPr>
              <a:t>, </a:t>
            </a:r>
            <a:r>
              <a:rPr lang="it-IT" dirty="0" err="1">
                <a:solidFill>
                  <a:schemeClr val="tx1"/>
                </a:solidFill>
              </a:rPr>
              <a:t>nisi</a:t>
            </a:r>
            <a:r>
              <a:rPr lang="it-IT" dirty="0">
                <a:solidFill>
                  <a:schemeClr val="tx1"/>
                </a:solidFill>
              </a:rPr>
              <a:t> per verbo </a:t>
            </a:r>
            <a:r>
              <a:rPr lang="it-IT" dirty="0" err="1">
                <a:solidFill>
                  <a:schemeClr val="tx1"/>
                </a:solidFill>
              </a:rPr>
              <a:t>domni</a:t>
            </a:r>
            <a:r>
              <a:rPr lang="it-IT" dirty="0">
                <a:solidFill>
                  <a:schemeClr val="tx1"/>
                </a:solidFill>
              </a:rPr>
              <a:t> </a:t>
            </a:r>
            <a:r>
              <a:rPr lang="it-IT" dirty="0" err="1">
                <a:solidFill>
                  <a:schemeClr val="tx1"/>
                </a:solidFill>
              </a:rPr>
              <a:t>regis</a:t>
            </a:r>
            <a:r>
              <a:rPr lang="it-IT" dirty="0">
                <a:solidFill>
                  <a:schemeClr val="tx1"/>
                </a:solidFill>
              </a:rPr>
              <a:t> ad </a:t>
            </a:r>
            <a:r>
              <a:rPr lang="it-IT" dirty="0" err="1">
                <a:solidFill>
                  <a:schemeClr val="tx1"/>
                </a:solidFill>
              </a:rPr>
              <a:t>ipsas</a:t>
            </a:r>
            <a:r>
              <a:rPr lang="it-IT" dirty="0">
                <a:solidFill>
                  <a:schemeClr val="tx1"/>
                </a:solidFill>
              </a:rPr>
              <a:t> </a:t>
            </a:r>
            <a:r>
              <a:rPr lang="it-IT" dirty="0" err="1">
                <a:solidFill>
                  <a:schemeClr val="tx1"/>
                </a:solidFill>
              </a:rPr>
              <a:t>ecclesias</a:t>
            </a:r>
            <a:r>
              <a:rPr lang="it-IT" dirty="0">
                <a:solidFill>
                  <a:schemeClr val="tx1"/>
                </a:solidFill>
              </a:rPr>
              <a:t> </a:t>
            </a:r>
            <a:r>
              <a:rPr lang="it-IT" dirty="0" err="1">
                <a:solidFill>
                  <a:schemeClr val="tx1"/>
                </a:solidFill>
              </a:rPr>
              <a:t>fuerint</a:t>
            </a:r>
            <a:r>
              <a:rPr lang="it-IT" dirty="0">
                <a:solidFill>
                  <a:schemeClr val="tx1"/>
                </a:solidFill>
              </a:rPr>
              <a:t> </a:t>
            </a:r>
            <a:r>
              <a:rPr lang="it-IT" dirty="0" err="1">
                <a:solidFill>
                  <a:schemeClr val="tx1"/>
                </a:solidFill>
              </a:rPr>
              <a:t>revocatas</a:t>
            </a:r>
            <a:r>
              <a:rPr lang="it-IT" dirty="0">
                <a:solidFill>
                  <a:schemeClr val="tx1"/>
                </a:solidFill>
              </a:rPr>
              <a:t>. Et si inde </a:t>
            </a:r>
            <a:r>
              <a:rPr lang="it-IT" dirty="0" err="1">
                <a:solidFill>
                  <a:schemeClr val="tx1"/>
                </a:solidFill>
              </a:rPr>
              <a:t>usque</a:t>
            </a:r>
            <a:r>
              <a:rPr lang="it-IT" dirty="0">
                <a:solidFill>
                  <a:schemeClr val="tx1"/>
                </a:solidFill>
              </a:rPr>
              <a:t> </a:t>
            </a:r>
            <a:r>
              <a:rPr lang="it-IT" dirty="0" err="1">
                <a:solidFill>
                  <a:schemeClr val="tx1"/>
                </a:solidFill>
              </a:rPr>
              <a:t>nunc</a:t>
            </a:r>
            <a:r>
              <a:rPr lang="it-IT" dirty="0">
                <a:solidFill>
                  <a:schemeClr val="tx1"/>
                </a:solidFill>
              </a:rPr>
              <a:t> ad </a:t>
            </a:r>
            <a:r>
              <a:rPr lang="it-IT" dirty="0" err="1">
                <a:solidFill>
                  <a:schemeClr val="tx1"/>
                </a:solidFill>
              </a:rPr>
              <a:t>partem</a:t>
            </a:r>
            <a:r>
              <a:rPr lang="it-IT" dirty="0">
                <a:solidFill>
                  <a:schemeClr val="tx1"/>
                </a:solidFill>
              </a:rPr>
              <a:t> </a:t>
            </a:r>
            <a:r>
              <a:rPr lang="it-IT" dirty="0" err="1">
                <a:solidFill>
                  <a:schemeClr val="tx1"/>
                </a:solidFill>
              </a:rPr>
              <a:t>aecclesiae</a:t>
            </a:r>
            <a:r>
              <a:rPr lang="it-IT" dirty="0">
                <a:solidFill>
                  <a:schemeClr val="tx1"/>
                </a:solidFill>
              </a:rPr>
              <a:t> decima et nona </a:t>
            </a:r>
            <a:r>
              <a:rPr lang="it-IT" dirty="0" err="1">
                <a:solidFill>
                  <a:schemeClr val="tx1"/>
                </a:solidFill>
              </a:rPr>
              <a:t>exivit</a:t>
            </a:r>
            <a:r>
              <a:rPr lang="it-IT" dirty="0">
                <a:solidFill>
                  <a:schemeClr val="tx1"/>
                </a:solidFill>
              </a:rPr>
              <a:t>, et </a:t>
            </a:r>
            <a:r>
              <a:rPr lang="it-IT" dirty="0" err="1">
                <a:solidFill>
                  <a:schemeClr val="tx1"/>
                </a:solidFill>
              </a:rPr>
              <a:t>nunc</a:t>
            </a:r>
            <a:r>
              <a:rPr lang="it-IT" dirty="0">
                <a:solidFill>
                  <a:schemeClr val="tx1"/>
                </a:solidFill>
              </a:rPr>
              <a:t> in </a:t>
            </a:r>
            <a:r>
              <a:rPr lang="it-IT" dirty="0" err="1">
                <a:solidFill>
                  <a:schemeClr val="tx1"/>
                </a:solidFill>
              </a:rPr>
              <a:t>antea</a:t>
            </a:r>
            <a:r>
              <a:rPr lang="it-IT" dirty="0">
                <a:solidFill>
                  <a:schemeClr val="tx1"/>
                </a:solidFill>
              </a:rPr>
              <a:t> </a:t>
            </a:r>
            <a:r>
              <a:rPr lang="it-IT" dirty="0" err="1">
                <a:solidFill>
                  <a:schemeClr val="tx1"/>
                </a:solidFill>
              </a:rPr>
              <a:t>faciat</a:t>
            </a:r>
            <a:r>
              <a:rPr lang="it-IT" dirty="0">
                <a:solidFill>
                  <a:schemeClr val="tx1"/>
                </a:solidFill>
              </a:rPr>
              <a:t>; et </a:t>
            </a:r>
            <a:r>
              <a:rPr lang="it-IT" dirty="0" err="1">
                <a:solidFill>
                  <a:schemeClr val="tx1"/>
                </a:solidFill>
              </a:rPr>
              <a:t>insuper</a:t>
            </a:r>
            <a:r>
              <a:rPr lang="it-IT" dirty="0">
                <a:solidFill>
                  <a:schemeClr val="tx1"/>
                </a:solidFill>
              </a:rPr>
              <a:t> ad </a:t>
            </a:r>
            <a:r>
              <a:rPr lang="it-IT" dirty="0" err="1">
                <a:solidFill>
                  <a:schemeClr val="tx1"/>
                </a:solidFill>
              </a:rPr>
              <a:t>illas</a:t>
            </a:r>
            <a:r>
              <a:rPr lang="it-IT" dirty="0">
                <a:solidFill>
                  <a:schemeClr val="tx1"/>
                </a:solidFill>
              </a:rPr>
              <a:t> </a:t>
            </a:r>
            <a:r>
              <a:rPr lang="it-IT" dirty="0" err="1">
                <a:solidFill>
                  <a:schemeClr val="tx1"/>
                </a:solidFill>
              </a:rPr>
              <a:t>aecclesias</a:t>
            </a:r>
            <a:r>
              <a:rPr lang="it-IT" dirty="0">
                <a:solidFill>
                  <a:schemeClr val="tx1"/>
                </a:solidFill>
              </a:rPr>
              <a:t> de 50 </a:t>
            </a:r>
            <a:r>
              <a:rPr lang="it-IT" dirty="0" err="1">
                <a:solidFill>
                  <a:schemeClr val="tx1"/>
                </a:solidFill>
              </a:rPr>
              <a:t>casatos</a:t>
            </a:r>
            <a:r>
              <a:rPr lang="it-IT" dirty="0">
                <a:solidFill>
                  <a:schemeClr val="tx1"/>
                </a:solidFill>
              </a:rPr>
              <a:t> solido uno </a:t>
            </a:r>
            <a:r>
              <a:rPr lang="it-IT" dirty="0" err="1">
                <a:solidFill>
                  <a:schemeClr val="tx1"/>
                </a:solidFill>
              </a:rPr>
              <a:t>reddat</a:t>
            </a:r>
            <a:r>
              <a:rPr lang="it-IT" dirty="0">
                <a:solidFill>
                  <a:schemeClr val="tx1"/>
                </a:solidFill>
              </a:rPr>
              <a:t>; de </a:t>
            </a:r>
            <a:r>
              <a:rPr lang="it-IT" dirty="0" err="1">
                <a:solidFill>
                  <a:schemeClr val="tx1"/>
                </a:solidFill>
              </a:rPr>
              <a:t>triginta</a:t>
            </a:r>
            <a:r>
              <a:rPr lang="it-IT" dirty="0">
                <a:solidFill>
                  <a:schemeClr val="tx1"/>
                </a:solidFill>
              </a:rPr>
              <a:t> medio solido de 20 tremisse uno; et qui </a:t>
            </a:r>
            <a:r>
              <a:rPr lang="it-IT" dirty="0" err="1">
                <a:solidFill>
                  <a:schemeClr val="tx1"/>
                </a:solidFill>
              </a:rPr>
              <a:t>usque</a:t>
            </a:r>
            <a:r>
              <a:rPr lang="it-IT" dirty="0">
                <a:solidFill>
                  <a:schemeClr val="tx1"/>
                </a:solidFill>
              </a:rPr>
              <a:t> </a:t>
            </a:r>
            <a:r>
              <a:rPr lang="it-IT" dirty="0" err="1">
                <a:solidFill>
                  <a:schemeClr val="tx1"/>
                </a:solidFill>
              </a:rPr>
              <a:t>nunc</a:t>
            </a:r>
            <a:r>
              <a:rPr lang="it-IT" dirty="0">
                <a:solidFill>
                  <a:schemeClr val="tx1"/>
                </a:solidFill>
              </a:rPr>
              <a:t> </a:t>
            </a:r>
            <a:r>
              <a:rPr lang="it-IT" dirty="0" err="1">
                <a:solidFill>
                  <a:schemeClr val="tx1"/>
                </a:solidFill>
              </a:rPr>
              <a:t>alium</a:t>
            </a:r>
            <a:r>
              <a:rPr lang="it-IT" dirty="0">
                <a:solidFill>
                  <a:schemeClr val="tx1"/>
                </a:solidFill>
              </a:rPr>
              <a:t> </a:t>
            </a:r>
            <a:r>
              <a:rPr lang="it-IT" dirty="0" err="1">
                <a:solidFill>
                  <a:schemeClr val="tx1"/>
                </a:solidFill>
              </a:rPr>
              <a:t>censum</a:t>
            </a:r>
            <a:r>
              <a:rPr lang="it-IT" dirty="0">
                <a:solidFill>
                  <a:schemeClr val="tx1"/>
                </a:solidFill>
              </a:rPr>
              <a:t> </a:t>
            </a:r>
            <a:r>
              <a:rPr lang="it-IT" dirty="0" err="1">
                <a:solidFill>
                  <a:schemeClr val="tx1"/>
                </a:solidFill>
              </a:rPr>
              <a:t>dedit</a:t>
            </a:r>
            <a:r>
              <a:rPr lang="it-IT" dirty="0">
                <a:solidFill>
                  <a:schemeClr val="tx1"/>
                </a:solidFill>
              </a:rPr>
              <a:t>, in </a:t>
            </a:r>
            <a:r>
              <a:rPr lang="it-IT" dirty="0" err="1">
                <a:solidFill>
                  <a:schemeClr val="tx1"/>
                </a:solidFill>
              </a:rPr>
              <a:t>antea</a:t>
            </a:r>
            <a:r>
              <a:rPr lang="it-IT" dirty="0">
                <a:solidFill>
                  <a:schemeClr val="tx1"/>
                </a:solidFill>
              </a:rPr>
              <a:t> </a:t>
            </a:r>
            <a:r>
              <a:rPr lang="it-IT" dirty="0" err="1">
                <a:solidFill>
                  <a:schemeClr val="tx1"/>
                </a:solidFill>
              </a:rPr>
              <a:t>sicut</a:t>
            </a:r>
            <a:r>
              <a:rPr lang="it-IT" dirty="0">
                <a:solidFill>
                  <a:schemeClr val="tx1"/>
                </a:solidFill>
              </a:rPr>
              <a:t> </a:t>
            </a:r>
            <a:r>
              <a:rPr lang="it-IT" dirty="0" err="1">
                <a:solidFill>
                  <a:schemeClr val="tx1"/>
                </a:solidFill>
              </a:rPr>
              <a:t>prius</a:t>
            </a:r>
            <a:r>
              <a:rPr lang="it-IT" dirty="0">
                <a:solidFill>
                  <a:schemeClr val="tx1"/>
                </a:solidFill>
              </a:rPr>
              <a:t> </a:t>
            </a:r>
            <a:r>
              <a:rPr lang="it-IT" dirty="0" err="1">
                <a:solidFill>
                  <a:schemeClr val="tx1"/>
                </a:solidFill>
              </a:rPr>
              <a:t>fecit</a:t>
            </a:r>
            <a:r>
              <a:rPr lang="it-IT" dirty="0">
                <a:solidFill>
                  <a:schemeClr val="tx1"/>
                </a:solidFill>
              </a:rPr>
              <a:t> ita </a:t>
            </a:r>
            <a:r>
              <a:rPr lang="it-IT" dirty="0" err="1">
                <a:solidFill>
                  <a:schemeClr val="tx1"/>
                </a:solidFill>
              </a:rPr>
              <a:t>faciat</a:t>
            </a:r>
            <a:r>
              <a:rPr lang="it-IT" dirty="0">
                <a:solidFill>
                  <a:schemeClr val="tx1"/>
                </a:solidFill>
              </a:rPr>
              <a:t>. Et </a:t>
            </a:r>
            <a:r>
              <a:rPr lang="it-IT" dirty="0" err="1">
                <a:solidFill>
                  <a:schemeClr val="tx1"/>
                </a:solidFill>
              </a:rPr>
              <a:t>unde</a:t>
            </a:r>
            <a:r>
              <a:rPr lang="it-IT" dirty="0">
                <a:solidFill>
                  <a:schemeClr val="tx1"/>
                </a:solidFill>
              </a:rPr>
              <a:t> </a:t>
            </a:r>
            <a:r>
              <a:rPr lang="it-IT" dirty="0" err="1">
                <a:solidFill>
                  <a:schemeClr val="tx1"/>
                </a:solidFill>
              </a:rPr>
              <a:t>usque</a:t>
            </a:r>
            <a:r>
              <a:rPr lang="it-IT" dirty="0">
                <a:solidFill>
                  <a:schemeClr val="tx1"/>
                </a:solidFill>
              </a:rPr>
              <a:t> </a:t>
            </a:r>
            <a:r>
              <a:rPr lang="it-IT" dirty="0" err="1">
                <a:solidFill>
                  <a:schemeClr val="tx1"/>
                </a:solidFill>
              </a:rPr>
              <a:t>nunc</a:t>
            </a:r>
            <a:r>
              <a:rPr lang="it-IT" dirty="0">
                <a:solidFill>
                  <a:schemeClr val="tx1"/>
                </a:solidFill>
              </a:rPr>
              <a:t> </a:t>
            </a:r>
            <a:r>
              <a:rPr lang="it-IT" dirty="0" err="1">
                <a:solidFill>
                  <a:schemeClr val="tx1"/>
                </a:solidFill>
              </a:rPr>
              <a:t>nullum</a:t>
            </a:r>
            <a:r>
              <a:rPr lang="it-IT" dirty="0">
                <a:solidFill>
                  <a:schemeClr val="tx1"/>
                </a:solidFill>
              </a:rPr>
              <a:t> </a:t>
            </a:r>
            <a:r>
              <a:rPr lang="it-IT" dirty="0" err="1">
                <a:solidFill>
                  <a:schemeClr val="tx1"/>
                </a:solidFill>
              </a:rPr>
              <a:t>censum</a:t>
            </a:r>
            <a:r>
              <a:rPr lang="it-IT" dirty="0">
                <a:solidFill>
                  <a:schemeClr val="tx1"/>
                </a:solidFill>
              </a:rPr>
              <a:t> </a:t>
            </a:r>
            <a:r>
              <a:rPr lang="it-IT" dirty="0" err="1">
                <a:solidFill>
                  <a:schemeClr val="tx1"/>
                </a:solidFill>
              </a:rPr>
              <a:t>exivit</a:t>
            </a:r>
            <a:r>
              <a:rPr lang="it-IT" dirty="0">
                <a:solidFill>
                  <a:schemeClr val="tx1"/>
                </a:solidFill>
              </a:rPr>
              <a:t>, et </a:t>
            </a:r>
            <a:r>
              <a:rPr lang="it-IT" dirty="0" err="1">
                <a:solidFill>
                  <a:schemeClr val="tx1"/>
                </a:solidFill>
              </a:rPr>
              <a:t>ipsa</a:t>
            </a:r>
            <a:r>
              <a:rPr lang="it-IT" dirty="0">
                <a:solidFill>
                  <a:schemeClr val="tx1"/>
                </a:solidFill>
              </a:rPr>
              <a:t> res </a:t>
            </a:r>
            <a:r>
              <a:rPr lang="it-IT" dirty="0" err="1">
                <a:solidFill>
                  <a:schemeClr val="tx1"/>
                </a:solidFill>
              </a:rPr>
              <a:t>aecclesiae</a:t>
            </a:r>
            <a:r>
              <a:rPr lang="it-IT" dirty="0">
                <a:solidFill>
                  <a:schemeClr val="tx1"/>
                </a:solidFill>
              </a:rPr>
              <a:t> </a:t>
            </a:r>
            <a:r>
              <a:rPr lang="it-IT" dirty="0" err="1">
                <a:solidFill>
                  <a:schemeClr val="tx1"/>
                </a:solidFill>
              </a:rPr>
              <a:t>sunt</a:t>
            </a:r>
            <a:r>
              <a:rPr lang="it-IT" dirty="0">
                <a:solidFill>
                  <a:schemeClr val="tx1"/>
                </a:solidFill>
              </a:rPr>
              <a:t>, </a:t>
            </a:r>
            <a:r>
              <a:rPr lang="it-IT" dirty="0" err="1">
                <a:solidFill>
                  <a:schemeClr val="tx1"/>
                </a:solidFill>
              </a:rPr>
              <a:t>censeantur</a:t>
            </a:r>
            <a:r>
              <a:rPr lang="it-IT" dirty="0">
                <a:solidFill>
                  <a:schemeClr val="tx1"/>
                </a:solidFill>
              </a:rPr>
              <a:t>, et </a:t>
            </a:r>
            <a:r>
              <a:rPr lang="it-IT" dirty="0" err="1">
                <a:solidFill>
                  <a:schemeClr val="tx1"/>
                </a:solidFill>
              </a:rPr>
              <a:t>ubi</a:t>
            </a:r>
            <a:r>
              <a:rPr lang="it-IT" dirty="0">
                <a:solidFill>
                  <a:schemeClr val="tx1"/>
                </a:solidFill>
              </a:rPr>
              <a:t> non </a:t>
            </a:r>
            <a:r>
              <a:rPr lang="it-IT" dirty="0" err="1">
                <a:solidFill>
                  <a:schemeClr val="tx1"/>
                </a:solidFill>
              </a:rPr>
              <a:t>sunt</a:t>
            </a:r>
            <a:r>
              <a:rPr lang="it-IT" dirty="0">
                <a:solidFill>
                  <a:schemeClr val="tx1"/>
                </a:solidFill>
              </a:rPr>
              <a:t>, </a:t>
            </a:r>
            <a:r>
              <a:rPr lang="it-IT" dirty="0" err="1">
                <a:solidFill>
                  <a:schemeClr val="tx1"/>
                </a:solidFill>
              </a:rPr>
              <a:t>scribantur</a:t>
            </a:r>
            <a:r>
              <a:rPr lang="it-IT" dirty="0">
                <a:solidFill>
                  <a:schemeClr val="tx1"/>
                </a:solidFill>
              </a:rPr>
              <a:t>. Et </a:t>
            </a:r>
            <a:r>
              <a:rPr lang="it-IT" dirty="0" err="1">
                <a:solidFill>
                  <a:schemeClr val="tx1"/>
                </a:solidFill>
              </a:rPr>
              <a:t>sit</a:t>
            </a:r>
            <a:r>
              <a:rPr lang="it-IT" dirty="0">
                <a:solidFill>
                  <a:schemeClr val="tx1"/>
                </a:solidFill>
              </a:rPr>
              <a:t> </a:t>
            </a:r>
            <a:r>
              <a:rPr lang="it-IT" dirty="0" err="1">
                <a:solidFill>
                  <a:schemeClr val="tx1"/>
                </a:solidFill>
              </a:rPr>
              <a:t>discretio</a:t>
            </a:r>
            <a:r>
              <a:rPr lang="it-IT" dirty="0">
                <a:solidFill>
                  <a:schemeClr val="tx1"/>
                </a:solidFill>
              </a:rPr>
              <a:t> inter </a:t>
            </a:r>
            <a:r>
              <a:rPr lang="it-IT" dirty="0" err="1">
                <a:solidFill>
                  <a:schemeClr val="tx1"/>
                </a:solidFill>
              </a:rPr>
              <a:t>precarias</a:t>
            </a:r>
            <a:r>
              <a:rPr lang="it-IT" dirty="0">
                <a:solidFill>
                  <a:schemeClr val="tx1"/>
                </a:solidFill>
              </a:rPr>
              <a:t> de verbo dominico </a:t>
            </a:r>
            <a:r>
              <a:rPr lang="it-IT" dirty="0" err="1">
                <a:solidFill>
                  <a:schemeClr val="tx1"/>
                </a:solidFill>
              </a:rPr>
              <a:t>factas</a:t>
            </a:r>
            <a:r>
              <a:rPr lang="it-IT" dirty="0">
                <a:solidFill>
                  <a:schemeClr val="tx1"/>
                </a:solidFill>
              </a:rPr>
              <a:t>, et inter </a:t>
            </a:r>
            <a:r>
              <a:rPr lang="it-IT" dirty="0" err="1">
                <a:solidFill>
                  <a:schemeClr val="tx1"/>
                </a:solidFill>
              </a:rPr>
              <a:t>eas</a:t>
            </a:r>
            <a:r>
              <a:rPr lang="it-IT" dirty="0">
                <a:solidFill>
                  <a:schemeClr val="tx1"/>
                </a:solidFill>
              </a:rPr>
              <a:t> </a:t>
            </a:r>
            <a:r>
              <a:rPr lang="it-IT" dirty="0" err="1">
                <a:solidFill>
                  <a:schemeClr val="tx1"/>
                </a:solidFill>
              </a:rPr>
              <a:t>quas</a:t>
            </a:r>
            <a:r>
              <a:rPr lang="it-IT" dirty="0">
                <a:solidFill>
                  <a:schemeClr val="tx1"/>
                </a:solidFill>
              </a:rPr>
              <a:t> episcopi et </a:t>
            </a:r>
            <a:r>
              <a:rPr lang="it-IT" dirty="0" err="1">
                <a:solidFill>
                  <a:schemeClr val="tx1"/>
                </a:solidFill>
              </a:rPr>
              <a:t>abbates</a:t>
            </a:r>
            <a:r>
              <a:rPr lang="it-IT" dirty="0">
                <a:solidFill>
                  <a:schemeClr val="tx1"/>
                </a:solidFill>
              </a:rPr>
              <a:t> et </a:t>
            </a:r>
            <a:r>
              <a:rPr lang="it-IT" dirty="0" err="1">
                <a:solidFill>
                  <a:schemeClr val="tx1"/>
                </a:solidFill>
              </a:rPr>
              <a:t>abbatisse</a:t>
            </a:r>
            <a:r>
              <a:rPr lang="it-IT" dirty="0">
                <a:solidFill>
                  <a:schemeClr val="tx1"/>
                </a:solidFill>
              </a:rPr>
              <a:t> </a:t>
            </a:r>
            <a:r>
              <a:rPr lang="it-IT" dirty="0" err="1">
                <a:solidFill>
                  <a:schemeClr val="tx1"/>
                </a:solidFill>
              </a:rPr>
              <a:t>eorum</a:t>
            </a:r>
            <a:r>
              <a:rPr lang="it-IT" dirty="0">
                <a:solidFill>
                  <a:schemeClr val="tx1"/>
                </a:solidFill>
              </a:rPr>
              <a:t> arbitrio </a:t>
            </a:r>
            <a:r>
              <a:rPr lang="it-IT" dirty="0" err="1">
                <a:solidFill>
                  <a:schemeClr val="tx1"/>
                </a:solidFill>
              </a:rPr>
              <a:t>vel</a:t>
            </a:r>
            <a:r>
              <a:rPr lang="it-IT" dirty="0">
                <a:solidFill>
                  <a:schemeClr val="tx1"/>
                </a:solidFill>
              </a:rPr>
              <a:t> </a:t>
            </a:r>
            <a:r>
              <a:rPr lang="it-IT" dirty="0" err="1">
                <a:solidFill>
                  <a:schemeClr val="tx1"/>
                </a:solidFill>
              </a:rPr>
              <a:t>dispositione</a:t>
            </a:r>
            <a:r>
              <a:rPr lang="it-IT" dirty="0">
                <a:solidFill>
                  <a:schemeClr val="tx1"/>
                </a:solidFill>
              </a:rPr>
              <a:t> </a:t>
            </a:r>
            <a:r>
              <a:rPr lang="it-IT" dirty="0" err="1">
                <a:solidFill>
                  <a:schemeClr val="tx1"/>
                </a:solidFill>
              </a:rPr>
              <a:t>faciunt</a:t>
            </a:r>
            <a:r>
              <a:rPr lang="it-IT" dirty="0">
                <a:solidFill>
                  <a:schemeClr val="tx1"/>
                </a:solidFill>
              </a:rPr>
              <a:t>, ut </a:t>
            </a:r>
            <a:r>
              <a:rPr lang="it-IT" dirty="0" err="1">
                <a:solidFill>
                  <a:schemeClr val="tx1"/>
                </a:solidFill>
              </a:rPr>
              <a:t>liceat</a:t>
            </a:r>
            <a:r>
              <a:rPr lang="it-IT" dirty="0">
                <a:solidFill>
                  <a:schemeClr val="tx1"/>
                </a:solidFill>
              </a:rPr>
              <a:t> </a:t>
            </a:r>
            <a:r>
              <a:rPr lang="it-IT" dirty="0" err="1">
                <a:solidFill>
                  <a:schemeClr val="tx1"/>
                </a:solidFill>
              </a:rPr>
              <a:t>eis</a:t>
            </a:r>
            <a:r>
              <a:rPr lang="it-IT" dirty="0">
                <a:solidFill>
                  <a:schemeClr val="tx1"/>
                </a:solidFill>
              </a:rPr>
              <a:t> </a:t>
            </a:r>
            <a:r>
              <a:rPr lang="it-IT" dirty="0" err="1">
                <a:solidFill>
                  <a:schemeClr val="tx1"/>
                </a:solidFill>
              </a:rPr>
              <a:t>quandoquidem</a:t>
            </a:r>
            <a:r>
              <a:rPr lang="it-IT" dirty="0">
                <a:solidFill>
                  <a:schemeClr val="tx1"/>
                </a:solidFill>
              </a:rPr>
              <a:t> </a:t>
            </a:r>
            <a:r>
              <a:rPr lang="it-IT" dirty="0" err="1">
                <a:solidFill>
                  <a:schemeClr val="tx1"/>
                </a:solidFill>
              </a:rPr>
              <a:t>eis</a:t>
            </a:r>
            <a:r>
              <a:rPr lang="it-IT" dirty="0">
                <a:solidFill>
                  <a:schemeClr val="tx1"/>
                </a:solidFill>
              </a:rPr>
              <a:t> </a:t>
            </a:r>
            <a:r>
              <a:rPr lang="it-IT" dirty="0" err="1">
                <a:solidFill>
                  <a:schemeClr val="tx1"/>
                </a:solidFill>
              </a:rPr>
              <a:t>placuerit</a:t>
            </a:r>
            <a:r>
              <a:rPr lang="it-IT" dirty="0">
                <a:solidFill>
                  <a:schemeClr val="tx1"/>
                </a:solidFill>
              </a:rPr>
              <a:t>, res </a:t>
            </a:r>
            <a:r>
              <a:rPr lang="it-IT" dirty="0" err="1">
                <a:solidFill>
                  <a:schemeClr val="tx1"/>
                </a:solidFill>
              </a:rPr>
              <a:t>quas</a:t>
            </a:r>
            <a:r>
              <a:rPr lang="it-IT" dirty="0">
                <a:solidFill>
                  <a:schemeClr val="tx1"/>
                </a:solidFill>
              </a:rPr>
              <a:t> </a:t>
            </a:r>
            <a:r>
              <a:rPr lang="it-IT" dirty="0" err="1">
                <a:solidFill>
                  <a:schemeClr val="tx1"/>
                </a:solidFill>
              </a:rPr>
              <a:t>beneficiaverint</a:t>
            </a:r>
            <a:r>
              <a:rPr lang="it-IT" dirty="0">
                <a:solidFill>
                  <a:schemeClr val="tx1"/>
                </a:solidFill>
              </a:rPr>
              <a:t>, ad </a:t>
            </a:r>
            <a:r>
              <a:rPr lang="it-IT" dirty="0" err="1">
                <a:solidFill>
                  <a:schemeClr val="tx1"/>
                </a:solidFill>
              </a:rPr>
              <a:t>partes</a:t>
            </a:r>
            <a:r>
              <a:rPr lang="it-IT" dirty="0">
                <a:solidFill>
                  <a:schemeClr val="tx1"/>
                </a:solidFill>
              </a:rPr>
              <a:t> </a:t>
            </a:r>
            <a:r>
              <a:rPr lang="it-IT" dirty="0" err="1">
                <a:solidFill>
                  <a:schemeClr val="tx1"/>
                </a:solidFill>
              </a:rPr>
              <a:t>ipsius</a:t>
            </a:r>
            <a:r>
              <a:rPr lang="it-IT" dirty="0">
                <a:solidFill>
                  <a:schemeClr val="tx1"/>
                </a:solidFill>
              </a:rPr>
              <a:t> </a:t>
            </a:r>
            <a:r>
              <a:rPr lang="it-IT" dirty="0" err="1">
                <a:solidFill>
                  <a:schemeClr val="tx1"/>
                </a:solidFill>
              </a:rPr>
              <a:t>aecclesiae</a:t>
            </a:r>
            <a:r>
              <a:rPr lang="it-IT" dirty="0">
                <a:solidFill>
                  <a:schemeClr val="tx1"/>
                </a:solidFill>
              </a:rPr>
              <a:t> </a:t>
            </a:r>
            <a:r>
              <a:rPr lang="it-IT" dirty="0" err="1">
                <a:solidFill>
                  <a:schemeClr val="tx1"/>
                </a:solidFill>
              </a:rPr>
              <a:t>recipere</a:t>
            </a:r>
            <a:r>
              <a:rPr lang="it-IT" dirty="0">
                <a:solidFill>
                  <a:schemeClr val="tx1"/>
                </a:solidFill>
              </a:rPr>
              <a:t>, </a:t>
            </a:r>
            <a:r>
              <a:rPr lang="it-IT" dirty="0" err="1">
                <a:solidFill>
                  <a:schemeClr val="tx1"/>
                </a:solidFill>
              </a:rPr>
              <a:t>facientes</a:t>
            </a:r>
            <a:r>
              <a:rPr lang="it-IT" dirty="0">
                <a:solidFill>
                  <a:schemeClr val="tx1"/>
                </a:solidFill>
              </a:rPr>
              <a:t> ut </a:t>
            </a:r>
            <a:r>
              <a:rPr lang="it-IT" dirty="0" err="1">
                <a:solidFill>
                  <a:schemeClr val="tx1"/>
                </a:solidFill>
              </a:rPr>
              <a:t>unusquisque</a:t>
            </a:r>
            <a:r>
              <a:rPr lang="it-IT" dirty="0">
                <a:solidFill>
                  <a:schemeClr val="tx1"/>
                </a:solidFill>
              </a:rPr>
              <a:t> homo ad casa Dei in </a:t>
            </a:r>
            <a:r>
              <a:rPr lang="it-IT" dirty="0" err="1">
                <a:solidFill>
                  <a:schemeClr val="tx1"/>
                </a:solidFill>
              </a:rPr>
              <a:t>honore</a:t>
            </a:r>
            <a:r>
              <a:rPr lang="it-IT" dirty="0">
                <a:solidFill>
                  <a:schemeClr val="tx1"/>
                </a:solidFill>
              </a:rPr>
              <a:t> Deo </a:t>
            </a:r>
            <a:r>
              <a:rPr lang="it-IT" dirty="0" err="1">
                <a:solidFill>
                  <a:schemeClr val="tx1"/>
                </a:solidFill>
              </a:rPr>
              <a:t>fideliter</a:t>
            </a:r>
            <a:r>
              <a:rPr lang="it-IT" dirty="0">
                <a:solidFill>
                  <a:schemeClr val="tx1"/>
                </a:solidFill>
              </a:rPr>
              <a:t> et </a:t>
            </a:r>
            <a:r>
              <a:rPr lang="it-IT" dirty="0" err="1">
                <a:solidFill>
                  <a:schemeClr val="tx1"/>
                </a:solidFill>
              </a:rPr>
              <a:t>firmiter</a:t>
            </a:r>
            <a:r>
              <a:rPr lang="it-IT" dirty="0">
                <a:solidFill>
                  <a:schemeClr val="tx1"/>
                </a:solidFill>
              </a:rPr>
              <a:t> </a:t>
            </a:r>
            <a:r>
              <a:rPr lang="it-IT" dirty="0" err="1">
                <a:solidFill>
                  <a:schemeClr val="tx1"/>
                </a:solidFill>
              </a:rPr>
              <a:t>deserviat</a:t>
            </a:r>
            <a:r>
              <a:rPr lang="it-IT" dirty="0">
                <a:solidFill>
                  <a:schemeClr val="tx1"/>
                </a:solidFill>
              </a:rPr>
              <a:t>.</a:t>
            </a:r>
          </a:p>
        </p:txBody>
      </p:sp>
    </p:spTree>
    <p:extLst>
      <p:ext uri="{BB962C8B-B14F-4D97-AF65-F5344CB8AC3E}">
        <p14:creationId xmlns:p14="http://schemas.microsoft.com/office/powerpoint/2010/main" val="399553924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16000" y="612845"/>
            <a:ext cx="8534400" cy="3970318"/>
          </a:xfrm>
          <a:prstGeom prst="rect">
            <a:avLst/>
          </a:prstGeom>
        </p:spPr>
        <p:txBody>
          <a:bodyPr wrap="square">
            <a:spAutoFit/>
          </a:bodyPr>
          <a:lstStyle/>
          <a:p>
            <a:r>
              <a:rPr lang="it-IT" dirty="0"/>
              <a:t>Per quanto riguarda i beni della Chiesa, che fino ad oggi i laici hanno avuto in beneficio per volere del re, continuino a goderne come prima finché non siano revocati alle chiese stesse per volere del re. E se fino ad oggi veniva devoluto al patrimonio della Chiesa la decima e la nona, si continui a fare come prima; oltre a ciò si consegni alle chiese un soldo per cinquanta servi casati, mezzo soldo per trenta, un terzo di soldo per venti; e chi fino ad oggi ha versato altre tasse, per il futuro faccia come ha sempre fatto. E là dove fino ad ora non è stato versato alcun censo, se vi sono dei beni ecclesiastici vengano censiti, e se non ve ne sono se ne prenda nota. E vi sia differenza tra le </a:t>
            </a:r>
            <a:r>
              <a:rPr lang="it-IT" dirty="0" err="1"/>
              <a:t>precariae</a:t>
            </a:r>
            <a:r>
              <a:rPr lang="it-IT" dirty="0"/>
              <a:t> stabilite dal signore e quelle concesse dai vescovi, abati e badesse di loro propria volontà, in modo che a questi ultimi sia permesso, in qualunque momento loro piaccia, pretendere la restituzione al patrimonio della Chiesa di quei beni che avranno concesso in beneficio, in modo che ciascuno con fedeltà e fermezza serva alla causa di Dio, in onore del Signore.</a:t>
            </a:r>
          </a:p>
        </p:txBody>
      </p:sp>
    </p:spTree>
    <p:extLst>
      <p:ext uri="{BB962C8B-B14F-4D97-AF65-F5344CB8AC3E}">
        <p14:creationId xmlns:p14="http://schemas.microsoft.com/office/powerpoint/2010/main" val="324240011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94541" y="425423"/>
            <a:ext cx="7766936" cy="526556"/>
          </a:xfrm>
        </p:spPr>
        <p:txBody>
          <a:bodyPr/>
          <a:lstStyle/>
          <a:p>
            <a:pPr algn="just"/>
            <a:r>
              <a:rPr lang="it-IT" sz="2800" dirty="0"/>
              <a:t>Berengario I, Diplomi, FSI 35, n. 36 (902).</a:t>
            </a:r>
          </a:p>
        </p:txBody>
      </p:sp>
      <p:sp>
        <p:nvSpPr>
          <p:cNvPr id="3" name="Sottotitolo 2"/>
          <p:cNvSpPr>
            <a:spLocks noGrp="1"/>
          </p:cNvSpPr>
          <p:nvPr>
            <p:ph type="subTitle" idx="1"/>
          </p:nvPr>
        </p:nvSpPr>
        <p:spPr>
          <a:xfrm>
            <a:off x="1507067" y="1653437"/>
            <a:ext cx="7766936" cy="3494296"/>
          </a:xfrm>
        </p:spPr>
        <p:txBody>
          <a:bodyPr>
            <a:normAutofit fontScale="85000" lnSpcReduction="10000"/>
          </a:bodyPr>
          <a:lstStyle/>
          <a:p>
            <a:pPr algn="just"/>
            <a:r>
              <a:rPr lang="it-IT" dirty="0"/>
              <a:t> </a:t>
            </a:r>
            <a:r>
              <a:rPr lang="it-IT" b="1" dirty="0">
                <a:solidFill>
                  <a:schemeClr val="tx1"/>
                </a:solidFill>
              </a:rPr>
              <a:t>In nomine domini Dei </a:t>
            </a:r>
            <a:r>
              <a:rPr lang="it-IT" b="1" dirty="0" err="1">
                <a:solidFill>
                  <a:schemeClr val="tx1"/>
                </a:solidFill>
              </a:rPr>
              <a:t>omnipotentis</a:t>
            </a:r>
            <a:r>
              <a:rPr lang="it-IT" b="1" dirty="0">
                <a:solidFill>
                  <a:schemeClr val="tx1"/>
                </a:solidFill>
              </a:rPr>
              <a:t> eterni. </a:t>
            </a:r>
            <a:r>
              <a:rPr lang="it-IT" b="1" dirty="0" err="1">
                <a:solidFill>
                  <a:schemeClr val="tx1"/>
                </a:solidFill>
              </a:rPr>
              <a:t>Berengarius</a:t>
            </a:r>
            <a:r>
              <a:rPr lang="it-IT" b="1" dirty="0">
                <a:solidFill>
                  <a:schemeClr val="tx1"/>
                </a:solidFill>
              </a:rPr>
              <a:t> divina </a:t>
            </a:r>
            <a:r>
              <a:rPr lang="it-IT" b="1" dirty="0" err="1">
                <a:solidFill>
                  <a:schemeClr val="tx1"/>
                </a:solidFill>
              </a:rPr>
              <a:t>favente</a:t>
            </a:r>
            <a:r>
              <a:rPr lang="it-IT" b="1" dirty="0">
                <a:solidFill>
                  <a:schemeClr val="tx1"/>
                </a:solidFill>
              </a:rPr>
              <a:t> </a:t>
            </a:r>
            <a:r>
              <a:rPr lang="it-IT" b="1" dirty="0" err="1">
                <a:solidFill>
                  <a:schemeClr val="tx1"/>
                </a:solidFill>
              </a:rPr>
              <a:t>clementia</a:t>
            </a:r>
            <a:r>
              <a:rPr lang="it-IT" b="1" dirty="0">
                <a:solidFill>
                  <a:schemeClr val="tx1"/>
                </a:solidFill>
              </a:rPr>
              <a:t> </a:t>
            </a:r>
            <a:r>
              <a:rPr lang="it-IT" b="1" dirty="0" err="1">
                <a:solidFill>
                  <a:schemeClr val="tx1"/>
                </a:solidFill>
              </a:rPr>
              <a:t>rex</a:t>
            </a:r>
            <a:r>
              <a:rPr lang="it-IT" b="1" dirty="0">
                <a:solidFill>
                  <a:schemeClr val="tx1"/>
                </a:solidFill>
              </a:rPr>
              <a:t>. […] </a:t>
            </a:r>
            <a:r>
              <a:rPr lang="it-IT" b="1" dirty="0" err="1">
                <a:solidFill>
                  <a:schemeClr val="tx1"/>
                </a:solidFill>
              </a:rPr>
              <a:t>Quapropter</a:t>
            </a:r>
            <a:r>
              <a:rPr lang="it-IT" b="1" dirty="0">
                <a:solidFill>
                  <a:schemeClr val="tx1"/>
                </a:solidFill>
              </a:rPr>
              <a:t> omnium </a:t>
            </a:r>
            <a:r>
              <a:rPr lang="it-IT" b="1" dirty="0" err="1">
                <a:solidFill>
                  <a:schemeClr val="tx1"/>
                </a:solidFill>
              </a:rPr>
              <a:t>fidelium</a:t>
            </a:r>
            <a:r>
              <a:rPr lang="it-IT" b="1" dirty="0">
                <a:solidFill>
                  <a:schemeClr val="tx1"/>
                </a:solidFill>
              </a:rPr>
              <a:t> </a:t>
            </a:r>
            <a:r>
              <a:rPr lang="it-IT" b="1" dirty="0" err="1">
                <a:solidFill>
                  <a:schemeClr val="tx1"/>
                </a:solidFill>
              </a:rPr>
              <a:t>sancte</a:t>
            </a:r>
            <a:r>
              <a:rPr lang="it-IT" b="1" dirty="0">
                <a:solidFill>
                  <a:schemeClr val="tx1"/>
                </a:solidFill>
              </a:rPr>
              <a:t> Dei Ecclesie </a:t>
            </a:r>
            <a:r>
              <a:rPr lang="it-IT" b="1" dirty="0" err="1">
                <a:solidFill>
                  <a:schemeClr val="tx1"/>
                </a:solidFill>
              </a:rPr>
              <a:t>nostrorumque</a:t>
            </a:r>
            <a:r>
              <a:rPr lang="it-IT" b="1" dirty="0">
                <a:solidFill>
                  <a:schemeClr val="tx1"/>
                </a:solidFill>
              </a:rPr>
              <a:t> </a:t>
            </a:r>
            <a:r>
              <a:rPr lang="it-IT" b="1" dirty="0" err="1">
                <a:solidFill>
                  <a:schemeClr val="tx1"/>
                </a:solidFill>
              </a:rPr>
              <a:t>presentium</a:t>
            </a:r>
            <a:r>
              <a:rPr lang="it-IT" b="1" dirty="0">
                <a:solidFill>
                  <a:schemeClr val="tx1"/>
                </a:solidFill>
              </a:rPr>
              <a:t> </a:t>
            </a:r>
            <a:r>
              <a:rPr lang="it-IT" b="1" dirty="0" err="1">
                <a:solidFill>
                  <a:schemeClr val="tx1"/>
                </a:solidFill>
              </a:rPr>
              <a:t>scilicet</a:t>
            </a:r>
            <a:r>
              <a:rPr lang="it-IT" b="1" dirty="0">
                <a:solidFill>
                  <a:schemeClr val="tx1"/>
                </a:solidFill>
              </a:rPr>
              <a:t> et </a:t>
            </a:r>
            <a:r>
              <a:rPr lang="it-IT" b="1" dirty="0" err="1">
                <a:solidFill>
                  <a:schemeClr val="tx1"/>
                </a:solidFill>
              </a:rPr>
              <a:t>futurorum</a:t>
            </a:r>
            <a:r>
              <a:rPr lang="it-IT" b="1" dirty="0">
                <a:solidFill>
                  <a:schemeClr val="tx1"/>
                </a:solidFill>
              </a:rPr>
              <a:t> </a:t>
            </a:r>
            <a:r>
              <a:rPr lang="it-IT" b="1" dirty="0" err="1">
                <a:solidFill>
                  <a:schemeClr val="tx1"/>
                </a:solidFill>
              </a:rPr>
              <a:t>prenoscat</a:t>
            </a:r>
            <a:r>
              <a:rPr lang="it-IT" b="1" dirty="0">
                <a:solidFill>
                  <a:schemeClr val="tx1"/>
                </a:solidFill>
              </a:rPr>
              <a:t> </a:t>
            </a:r>
            <a:r>
              <a:rPr lang="it-IT" b="1" dirty="0" err="1">
                <a:solidFill>
                  <a:schemeClr val="tx1"/>
                </a:solidFill>
              </a:rPr>
              <a:t>solertia</a:t>
            </a:r>
            <a:r>
              <a:rPr lang="it-IT" b="1" dirty="0">
                <a:solidFill>
                  <a:schemeClr val="tx1"/>
                </a:solidFill>
              </a:rPr>
              <a:t>, </a:t>
            </a:r>
            <a:r>
              <a:rPr lang="it-IT" b="1" dirty="0" err="1">
                <a:solidFill>
                  <a:schemeClr val="tx1"/>
                </a:solidFill>
              </a:rPr>
              <a:t>tam</a:t>
            </a:r>
            <a:r>
              <a:rPr lang="it-IT" b="1" dirty="0">
                <a:solidFill>
                  <a:schemeClr val="tx1"/>
                </a:solidFill>
              </a:rPr>
              <a:t> pro Dei amore </a:t>
            </a:r>
            <a:r>
              <a:rPr lang="it-IT" b="1" dirty="0" err="1">
                <a:solidFill>
                  <a:schemeClr val="tx1"/>
                </a:solidFill>
              </a:rPr>
              <a:t>quamque</a:t>
            </a:r>
            <a:r>
              <a:rPr lang="it-IT" b="1" dirty="0">
                <a:solidFill>
                  <a:schemeClr val="tx1"/>
                </a:solidFill>
              </a:rPr>
              <a:t> pro anime nostre </a:t>
            </a:r>
            <a:r>
              <a:rPr lang="it-IT" b="1" dirty="0" err="1">
                <a:solidFill>
                  <a:schemeClr val="tx1"/>
                </a:solidFill>
              </a:rPr>
              <a:t>remedio</a:t>
            </a:r>
            <a:r>
              <a:rPr lang="it-IT" b="1" dirty="0">
                <a:solidFill>
                  <a:schemeClr val="tx1"/>
                </a:solidFill>
              </a:rPr>
              <a:t> per hoc nostrum </a:t>
            </a:r>
            <a:r>
              <a:rPr lang="it-IT" b="1" dirty="0" err="1">
                <a:solidFill>
                  <a:schemeClr val="tx1"/>
                </a:solidFill>
              </a:rPr>
              <a:t>preceptum</a:t>
            </a:r>
            <a:r>
              <a:rPr lang="it-IT" b="1" dirty="0">
                <a:solidFill>
                  <a:schemeClr val="tx1"/>
                </a:solidFill>
              </a:rPr>
              <a:t> </a:t>
            </a:r>
            <a:r>
              <a:rPr lang="it-IT" b="1" dirty="0" err="1">
                <a:solidFill>
                  <a:schemeClr val="tx1"/>
                </a:solidFill>
              </a:rPr>
              <a:t>concessisse</a:t>
            </a:r>
            <a:r>
              <a:rPr lang="it-IT" b="1" dirty="0">
                <a:solidFill>
                  <a:schemeClr val="tx1"/>
                </a:solidFill>
              </a:rPr>
              <a:t> </a:t>
            </a:r>
            <a:r>
              <a:rPr lang="it-IT" b="1" dirty="0" err="1">
                <a:solidFill>
                  <a:schemeClr val="tx1"/>
                </a:solidFill>
              </a:rPr>
              <a:t>ac</a:t>
            </a:r>
            <a:r>
              <a:rPr lang="it-IT" b="1" dirty="0">
                <a:solidFill>
                  <a:schemeClr val="tx1"/>
                </a:solidFill>
              </a:rPr>
              <a:t> nostre </a:t>
            </a:r>
            <a:r>
              <a:rPr lang="it-IT" b="1" dirty="0" err="1">
                <a:solidFill>
                  <a:schemeClr val="tx1"/>
                </a:solidFill>
              </a:rPr>
              <a:t>largitionis</a:t>
            </a:r>
            <a:r>
              <a:rPr lang="it-IT" b="1" dirty="0">
                <a:solidFill>
                  <a:schemeClr val="tx1"/>
                </a:solidFill>
              </a:rPr>
              <a:t> dono </a:t>
            </a:r>
            <a:r>
              <a:rPr lang="it-IT" b="1" dirty="0" err="1">
                <a:solidFill>
                  <a:schemeClr val="tx1"/>
                </a:solidFill>
              </a:rPr>
              <a:t>emisisse</a:t>
            </a:r>
            <a:r>
              <a:rPr lang="it-IT" b="1" dirty="0">
                <a:solidFill>
                  <a:schemeClr val="tx1"/>
                </a:solidFill>
              </a:rPr>
              <a:t> </a:t>
            </a:r>
            <a:r>
              <a:rPr lang="it-IT" b="1" dirty="0" err="1">
                <a:solidFill>
                  <a:schemeClr val="tx1"/>
                </a:solidFill>
              </a:rPr>
              <a:t>monasterio</a:t>
            </a:r>
            <a:r>
              <a:rPr lang="it-IT" b="1" dirty="0">
                <a:solidFill>
                  <a:schemeClr val="tx1"/>
                </a:solidFill>
              </a:rPr>
              <a:t> </a:t>
            </a:r>
            <a:r>
              <a:rPr lang="it-IT" b="1" dirty="0" err="1">
                <a:solidFill>
                  <a:schemeClr val="tx1"/>
                </a:solidFill>
              </a:rPr>
              <a:t>Sancte</a:t>
            </a:r>
            <a:r>
              <a:rPr lang="it-IT" b="1" dirty="0">
                <a:solidFill>
                  <a:schemeClr val="tx1"/>
                </a:solidFill>
              </a:rPr>
              <a:t> Christine </a:t>
            </a:r>
            <a:r>
              <a:rPr lang="it-IT" b="1" dirty="0" err="1">
                <a:solidFill>
                  <a:schemeClr val="tx1"/>
                </a:solidFill>
              </a:rPr>
              <a:t>quod</a:t>
            </a:r>
            <a:r>
              <a:rPr lang="it-IT" b="1" dirty="0">
                <a:solidFill>
                  <a:schemeClr val="tx1"/>
                </a:solidFill>
              </a:rPr>
              <a:t> </a:t>
            </a:r>
            <a:r>
              <a:rPr lang="it-IT" b="1" dirty="0" err="1">
                <a:solidFill>
                  <a:schemeClr val="tx1"/>
                </a:solidFill>
              </a:rPr>
              <a:t>Ollonna</a:t>
            </a:r>
            <a:r>
              <a:rPr lang="it-IT" b="1" dirty="0">
                <a:solidFill>
                  <a:schemeClr val="tx1"/>
                </a:solidFill>
              </a:rPr>
              <a:t> </a:t>
            </a:r>
            <a:r>
              <a:rPr lang="it-IT" b="1" dirty="0" err="1">
                <a:solidFill>
                  <a:schemeClr val="tx1"/>
                </a:solidFill>
              </a:rPr>
              <a:t>vocatur</a:t>
            </a:r>
            <a:r>
              <a:rPr lang="it-IT" b="1" dirty="0">
                <a:solidFill>
                  <a:schemeClr val="tx1"/>
                </a:solidFill>
              </a:rPr>
              <a:t> </a:t>
            </a:r>
            <a:r>
              <a:rPr lang="it-IT" b="1" dirty="0" err="1">
                <a:solidFill>
                  <a:schemeClr val="tx1"/>
                </a:solidFill>
              </a:rPr>
              <a:t>quandam</a:t>
            </a:r>
            <a:r>
              <a:rPr lang="it-IT" b="1" dirty="0">
                <a:solidFill>
                  <a:schemeClr val="tx1"/>
                </a:solidFill>
              </a:rPr>
              <a:t> </a:t>
            </a:r>
            <a:r>
              <a:rPr lang="it-IT" b="1" dirty="0" err="1">
                <a:solidFill>
                  <a:schemeClr val="tx1"/>
                </a:solidFill>
              </a:rPr>
              <a:t>curtem</a:t>
            </a:r>
            <a:r>
              <a:rPr lang="it-IT" b="1" dirty="0">
                <a:solidFill>
                  <a:schemeClr val="tx1"/>
                </a:solidFill>
              </a:rPr>
              <a:t> </a:t>
            </a:r>
            <a:r>
              <a:rPr lang="it-IT" b="1" dirty="0" err="1">
                <a:solidFill>
                  <a:schemeClr val="tx1"/>
                </a:solidFill>
              </a:rPr>
              <a:t>iuris</a:t>
            </a:r>
            <a:r>
              <a:rPr lang="it-IT" b="1" dirty="0">
                <a:solidFill>
                  <a:schemeClr val="tx1"/>
                </a:solidFill>
              </a:rPr>
              <a:t> regni nostri </a:t>
            </a:r>
            <a:r>
              <a:rPr lang="it-IT" b="1" dirty="0" err="1">
                <a:solidFill>
                  <a:schemeClr val="tx1"/>
                </a:solidFill>
              </a:rPr>
              <a:t>que</a:t>
            </a:r>
            <a:r>
              <a:rPr lang="it-IT" b="1" dirty="0">
                <a:solidFill>
                  <a:schemeClr val="tx1"/>
                </a:solidFill>
              </a:rPr>
              <a:t> </a:t>
            </a:r>
            <a:r>
              <a:rPr lang="it-IT" b="1" dirty="0" err="1">
                <a:solidFill>
                  <a:schemeClr val="tx1"/>
                </a:solidFill>
              </a:rPr>
              <a:t>Salutiola</a:t>
            </a:r>
            <a:r>
              <a:rPr lang="it-IT" b="1" dirty="0">
                <a:solidFill>
                  <a:schemeClr val="tx1"/>
                </a:solidFill>
              </a:rPr>
              <a:t> </a:t>
            </a:r>
            <a:r>
              <a:rPr lang="it-IT" b="1" dirty="0" err="1">
                <a:solidFill>
                  <a:schemeClr val="tx1"/>
                </a:solidFill>
              </a:rPr>
              <a:t>nominatur</a:t>
            </a:r>
            <a:r>
              <a:rPr lang="it-IT" b="1" dirty="0">
                <a:solidFill>
                  <a:schemeClr val="tx1"/>
                </a:solidFill>
              </a:rPr>
              <a:t>, </a:t>
            </a:r>
            <a:r>
              <a:rPr lang="it-IT" b="1" dirty="0" err="1">
                <a:solidFill>
                  <a:schemeClr val="tx1"/>
                </a:solidFill>
              </a:rPr>
              <a:t>sitam</a:t>
            </a:r>
            <a:r>
              <a:rPr lang="it-IT" b="1" dirty="0">
                <a:solidFill>
                  <a:schemeClr val="tx1"/>
                </a:solidFill>
              </a:rPr>
              <a:t> </a:t>
            </a:r>
            <a:r>
              <a:rPr lang="it-IT" b="1" dirty="0" err="1">
                <a:solidFill>
                  <a:schemeClr val="tx1"/>
                </a:solidFill>
              </a:rPr>
              <a:t>prope</a:t>
            </a:r>
            <a:r>
              <a:rPr lang="it-IT" b="1" dirty="0">
                <a:solidFill>
                  <a:schemeClr val="tx1"/>
                </a:solidFill>
              </a:rPr>
              <a:t> </a:t>
            </a:r>
            <a:r>
              <a:rPr lang="it-IT" b="1" dirty="0" err="1">
                <a:solidFill>
                  <a:schemeClr val="tx1"/>
                </a:solidFill>
              </a:rPr>
              <a:t>ipsum</a:t>
            </a:r>
            <a:r>
              <a:rPr lang="it-IT" b="1" dirty="0">
                <a:solidFill>
                  <a:schemeClr val="tx1"/>
                </a:solidFill>
              </a:rPr>
              <a:t> </a:t>
            </a:r>
            <a:r>
              <a:rPr lang="it-IT" b="1" dirty="0" err="1">
                <a:solidFill>
                  <a:schemeClr val="tx1"/>
                </a:solidFill>
              </a:rPr>
              <a:t>monasterium</a:t>
            </a:r>
            <a:r>
              <a:rPr lang="it-IT" b="1" dirty="0">
                <a:solidFill>
                  <a:schemeClr val="tx1"/>
                </a:solidFill>
              </a:rPr>
              <a:t> plus </a:t>
            </a:r>
            <a:r>
              <a:rPr lang="it-IT" b="1" dirty="0" err="1">
                <a:solidFill>
                  <a:schemeClr val="tx1"/>
                </a:solidFill>
              </a:rPr>
              <a:t>minusve</a:t>
            </a:r>
            <a:r>
              <a:rPr lang="it-IT" b="1" dirty="0">
                <a:solidFill>
                  <a:schemeClr val="tx1"/>
                </a:solidFill>
              </a:rPr>
              <a:t> miliaria </a:t>
            </a:r>
            <a:r>
              <a:rPr lang="it-IT" b="1" dirty="0" err="1">
                <a:solidFill>
                  <a:schemeClr val="tx1"/>
                </a:solidFill>
              </a:rPr>
              <a:t>quinque</a:t>
            </a:r>
            <a:r>
              <a:rPr lang="it-IT" b="1" dirty="0">
                <a:solidFill>
                  <a:schemeClr val="tx1"/>
                </a:solidFill>
              </a:rPr>
              <a:t>, </a:t>
            </a:r>
            <a:r>
              <a:rPr lang="it-IT" b="1" dirty="0" err="1">
                <a:solidFill>
                  <a:schemeClr val="tx1"/>
                </a:solidFill>
              </a:rPr>
              <a:t>ubi</a:t>
            </a:r>
            <a:r>
              <a:rPr lang="it-IT" b="1" dirty="0">
                <a:solidFill>
                  <a:schemeClr val="tx1"/>
                </a:solidFill>
              </a:rPr>
              <a:t> </a:t>
            </a:r>
            <a:r>
              <a:rPr lang="it-IT" b="1" dirty="0" err="1">
                <a:solidFill>
                  <a:schemeClr val="tx1"/>
                </a:solidFill>
              </a:rPr>
              <a:t>nunc</a:t>
            </a:r>
            <a:r>
              <a:rPr lang="it-IT" b="1" dirty="0">
                <a:solidFill>
                  <a:schemeClr val="tx1"/>
                </a:solidFill>
              </a:rPr>
              <a:t> </a:t>
            </a:r>
            <a:r>
              <a:rPr lang="it-IT" b="1" dirty="0" err="1">
                <a:solidFill>
                  <a:schemeClr val="tx1"/>
                </a:solidFill>
              </a:rPr>
              <a:t>Iohannes</a:t>
            </a:r>
            <a:r>
              <a:rPr lang="it-IT" b="1" dirty="0">
                <a:solidFill>
                  <a:schemeClr val="tx1"/>
                </a:solidFill>
              </a:rPr>
              <a:t> qui et </a:t>
            </a:r>
            <a:r>
              <a:rPr lang="it-IT" b="1" dirty="0" err="1">
                <a:solidFill>
                  <a:schemeClr val="tx1"/>
                </a:solidFill>
              </a:rPr>
              <a:t>Azo</a:t>
            </a:r>
            <a:r>
              <a:rPr lang="it-IT" b="1" dirty="0">
                <a:solidFill>
                  <a:schemeClr val="tx1"/>
                </a:solidFill>
              </a:rPr>
              <a:t> </a:t>
            </a:r>
            <a:r>
              <a:rPr lang="it-IT" b="1" dirty="0" err="1">
                <a:solidFill>
                  <a:schemeClr val="tx1"/>
                </a:solidFill>
              </a:rPr>
              <a:t>vocatur</a:t>
            </a:r>
            <a:r>
              <a:rPr lang="it-IT" b="1" dirty="0">
                <a:solidFill>
                  <a:schemeClr val="tx1"/>
                </a:solidFill>
              </a:rPr>
              <a:t> </a:t>
            </a:r>
            <a:r>
              <a:rPr lang="it-IT" b="1" dirty="0" err="1">
                <a:solidFill>
                  <a:schemeClr val="tx1"/>
                </a:solidFill>
              </a:rPr>
              <a:t>abbas</a:t>
            </a:r>
            <a:r>
              <a:rPr lang="it-IT" b="1" dirty="0">
                <a:solidFill>
                  <a:schemeClr val="tx1"/>
                </a:solidFill>
              </a:rPr>
              <a:t> </a:t>
            </a:r>
            <a:r>
              <a:rPr lang="it-IT" b="1" dirty="0" err="1">
                <a:solidFill>
                  <a:schemeClr val="tx1"/>
                </a:solidFill>
              </a:rPr>
              <a:t>preesse</a:t>
            </a:r>
            <a:r>
              <a:rPr lang="it-IT" b="1" dirty="0">
                <a:solidFill>
                  <a:schemeClr val="tx1"/>
                </a:solidFill>
              </a:rPr>
              <a:t> </a:t>
            </a:r>
            <a:r>
              <a:rPr lang="it-IT" b="1" dirty="0" err="1">
                <a:solidFill>
                  <a:schemeClr val="tx1"/>
                </a:solidFill>
              </a:rPr>
              <a:t>videtur</a:t>
            </a:r>
            <a:r>
              <a:rPr lang="it-IT" b="1" dirty="0">
                <a:solidFill>
                  <a:schemeClr val="tx1"/>
                </a:solidFill>
              </a:rPr>
              <a:t>, </a:t>
            </a:r>
            <a:r>
              <a:rPr lang="it-IT" b="1" dirty="0" err="1">
                <a:solidFill>
                  <a:schemeClr val="tx1"/>
                </a:solidFill>
              </a:rPr>
              <a:t>quem</a:t>
            </a:r>
            <a:r>
              <a:rPr lang="it-IT" b="1" dirty="0">
                <a:solidFill>
                  <a:schemeClr val="tx1"/>
                </a:solidFill>
              </a:rPr>
              <a:t> nos dum ipse </a:t>
            </a:r>
            <a:r>
              <a:rPr lang="it-IT" b="1" dirty="0" err="1">
                <a:solidFill>
                  <a:schemeClr val="tx1"/>
                </a:solidFill>
              </a:rPr>
              <a:t>vixerit</a:t>
            </a:r>
            <a:r>
              <a:rPr lang="it-IT" b="1" dirty="0">
                <a:solidFill>
                  <a:schemeClr val="tx1"/>
                </a:solidFill>
              </a:rPr>
              <a:t> </a:t>
            </a:r>
            <a:r>
              <a:rPr lang="it-IT" b="1" dirty="0" err="1">
                <a:solidFill>
                  <a:schemeClr val="tx1"/>
                </a:solidFill>
              </a:rPr>
              <a:t>ibi</a:t>
            </a:r>
            <a:r>
              <a:rPr lang="it-IT" b="1" dirty="0">
                <a:solidFill>
                  <a:schemeClr val="tx1"/>
                </a:solidFill>
              </a:rPr>
              <a:t> </a:t>
            </a:r>
            <a:r>
              <a:rPr lang="it-IT" b="1" dirty="0" err="1">
                <a:solidFill>
                  <a:schemeClr val="tx1"/>
                </a:solidFill>
              </a:rPr>
              <a:t>abbatem</a:t>
            </a:r>
            <a:r>
              <a:rPr lang="it-IT" b="1" dirty="0">
                <a:solidFill>
                  <a:schemeClr val="tx1"/>
                </a:solidFill>
              </a:rPr>
              <a:t> </a:t>
            </a:r>
            <a:r>
              <a:rPr lang="it-IT" b="1" dirty="0" err="1">
                <a:solidFill>
                  <a:schemeClr val="tx1"/>
                </a:solidFill>
              </a:rPr>
              <a:t>fore</a:t>
            </a:r>
            <a:r>
              <a:rPr lang="it-IT" b="1" dirty="0">
                <a:solidFill>
                  <a:schemeClr val="tx1"/>
                </a:solidFill>
              </a:rPr>
              <a:t> </a:t>
            </a:r>
            <a:r>
              <a:rPr lang="it-IT" b="1" dirty="0" err="1">
                <a:solidFill>
                  <a:schemeClr val="tx1"/>
                </a:solidFill>
              </a:rPr>
              <a:t>sancimus</a:t>
            </a:r>
            <a:r>
              <a:rPr lang="it-IT" b="1" dirty="0">
                <a:solidFill>
                  <a:schemeClr val="tx1"/>
                </a:solidFill>
              </a:rPr>
              <a:t> ad </a:t>
            </a:r>
            <a:r>
              <a:rPr lang="it-IT" b="1" dirty="0" err="1">
                <a:solidFill>
                  <a:schemeClr val="tx1"/>
                </a:solidFill>
              </a:rPr>
              <a:t>victum</a:t>
            </a:r>
            <a:r>
              <a:rPr lang="it-IT" b="1" dirty="0">
                <a:solidFill>
                  <a:schemeClr val="tx1"/>
                </a:solidFill>
              </a:rPr>
              <a:t> et </a:t>
            </a:r>
            <a:r>
              <a:rPr lang="it-IT" b="1" dirty="0" err="1">
                <a:solidFill>
                  <a:schemeClr val="tx1"/>
                </a:solidFill>
              </a:rPr>
              <a:t>substentationem</a:t>
            </a:r>
            <a:r>
              <a:rPr lang="it-IT" b="1" dirty="0">
                <a:solidFill>
                  <a:schemeClr val="tx1"/>
                </a:solidFill>
              </a:rPr>
              <a:t> </a:t>
            </a:r>
            <a:r>
              <a:rPr lang="it-IT" b="1" dirty="0" err="1">
                <a:solidFill>
                  <a:schemeClr val="tx1"/>
                </a:solidFill>
              </a:rPr>
              <a:t>fratrum</a:t>
            </a:r>
            <a:r>
              <a:rPr lang="it-IT" b="1" dirty="0">
                <a:solidFill>
                  <a:schemeClr val="tx1"/>
                </a:solidFill>
              </a:rPr>
              <a:t> </a:t>
            </a:r>
            <a:r>
              <a:rPr lang="it-IT" b="1" dirty="0" err="1">
                <a:solidFill>
                  <a:schemeClr val="tx1"/>
                </a:solidFill>
              </a:rPr>
              <a:t>inibi</a:t>
            </a:r>
            <a:r>
              <a:rPr lang="it-IT" b="1" dirty="0">
                <a:solidFill>
                  <a:schemeClr val="tx1"/>
                </a:solidFill>
              </a:rPr>
              <a:t> Deo </a:t>
            </a:r>
            <a:r>
              <a:rPr lang="it-IT" b="1" dirty="0" err="1">
                <a:solidFill>
                  <a:schemeClr val="tx1"/>
                </a:solidFill>
              </a:rPr>
              <a:t>famulantium</a:t>
            </a:r>
            <a:r>
              <a:rPr lang="it-IT" b="1" dirty="0">
                <a:solidFill>
                  <a:schemeClr val="tx1"/>
                </a:solidFill>
              </a:rPr>
              <a:t> </a:t>
            </a:r>
            <a:r>
              <a:rPr lang="it-IT" b="1" dirty="0" err="1">
                <a:solidFill>
                  <a:schemeClr val="tx1"/>
                </a:solidFill>
              </a:rPr>
              <a:t>cum</a:t>
            </a:r>
            <a:r>
              <a:rPr lang="it-IT" b="1" dirty="0">
                <a:solidFill>
                  <a:schemeClr val="tx1"/>
                </a:solidFill>
              </a:rPr>
              <a:t> </a:t>
            </a:r>
            <a:r>
              <a:rPr lang="it-IT" b="1" dirty="0" err="1">
                <a:solidFill>
                  <a:schemeClr val="tx1"/>
                </a:solidFill>
              </a:rPr>
              <a:t>casis</a:t>
            </a:r>
            <a:r>
              <a:rPr lang="it-IT" b="1" dirty="0">
                <a:solidFill>
                  <a:schemeClr val="tx1"/>
                </a:solidFill>
              </a:rPr>
              <a:t> </a:t>
            </a:r>
            <a:r>
              <a:rPr lang="it-IT" b="1" dirty="0" err="1">
                <a:solidFill>
                  <a:schemeClr val="tx1"/>
                </a:solidFill>
              </a:rPr>
              <a:t>scilicet</a:t>
            </a:r>
            <a:r>
              <a:rPr lang="it-IT" b="1" dirty="0">
                <a:solidFill>
                  <a:schemeClr val="tx1"/>
                </a:solidFill>
              </a:rPr>
              <a:t>, </a:t>
            </a:r>
            <a:r>
              <a:rPr lang="it-IT" b="1" dirty="0" err="1">
                <a:solidFill>
                  <a:schemeClr val="tx1"/>
                </a:solidFill>
              </a:rPr>
              <a:t>terris</a:t>
            </a:r>
            <a:r>
              <a:rPr lang="it-IT" b="1" dirty="0">
                <a:solidFill>
                  <a:schemeClr val="tx1"/>
                </a:solidFill>
              </a:rPr>
              <a:t>, </a:t>
            </a:r>
            <a:r>
              <a:rPr lang="it-IT" b="1" dirty="0" err="1">
                <a:solidFill>
                  <a:schemeClr val="tx1"/>
                </a:solidFill>
              </a:rPr>
              <a:t>vineis</a:t>
            </a:r>
            <a:r>
              <a:rPr lang="it-IT" b="1" dirty="0">
                <a:solidFill>
                  <a:schemeClr val="tx1"/>
                </a:solidFill>
              </a:rPr>
              <a:t>, </a:t>
            </a:r>
            <a:r>
              <a:rPr lang="it-IT" b="1" dirty="0" err="1">
                <a:solidFill>
                  <a:schemeClr val="tx1"/>
                </a:solidFill>
              </a:rPr>
              <a:t>campis</a:t>
            </a:r>
            <a:r>
              <a:rPr lang="it-IT" b="1" dirty="0">
                <a:solidFill>
                  <a:schemeClr val="tx1"/>
                </a:solidFill>
              </a:rPr>
              <a:t>, </a:t>
            </a:r>
            <a:r>
              <a:rPr lang="it-IT" b="1" dirty="0" err="1">
                <a:solidFill>
                  <a:schemeClr val="tx1"/>
                </a:solidFill>
              </a:rPr>
              <a:t>pratis</a:t>
            </a:r>
            <a:r>
              <a:rPr lang="it-IT" b="1" dirty="0">
                <a:solidFill>
                  <a:schemeClr val="tx1"/>
                </a:solidFill>
              </a:rPr>
              <a:t>, </a:t>
            </a:r>
            <a:r>
              <a:rPr lang="it-IT" b="1" dirty="0" err="1">
                <a:solidFill>
                  <a:schemeClr val="tx1"/>
                </a:solidFill>
              </a:rPr>
              <a:t>pascuis</a:t>
            </a:r>
            <a:r>
              <a:rPr lang="it-IT" b="1" dirty="0">
                <a:solidFill>
                  <a:schemeClr val="tx1"/>
                </a:solidFill>
              </a:rPr>
              <a:t>, </a:t>
            </a:r>
            <a:r>
              <a:rPr lang="it-IT" b="1" dirty="0" err="1">
                <a:solidFill>
                  <a:schemeClr val="tx1"/>
                </a:solidFill>
              </a:rPr>
              <a:t>silvis</a:t>
            </a:r>
            <a:r>
              <a:rPr lang="it-IT" b="1" dirty="0">
                <a:solidFill>
                  <a:schemeClr val="tx1"/>
                </a:solidFill>
              </a:rPr>
              <a:t>, […] </a:t>
            </a:r>
            <a:r>
              <a:rPr lang="it-IT" b="1" dirty="0" err="1">
                <a:solidFill>
                  <a:schemeClr val="tx1"/>
                </a:solidFill>
              </a:rPr>
              <a:t>piscationibus</a:t>
            </a:r>
            <a:r>
              <a:rPr lang="it-IT" b="1" dirty="0">
                <a:solidFill>
                  <a:schemeClr val="tx1"/>
                </a:solidFill>
              </a:rPr>
              <a:t>, </a:t>
            </a:r>
            <a:r>
              <a:rPr lang="it-IT" b="1" dirty="0" err="1">
                <a:solidFill>
                  <a:schemeClr val="tx1"/>
                </a:solidFill>
              </a:rPr>
              <a:t>aquis</a:t>
            </a:r>
            <a:r>
              <a:rPr lang="it-IT" b="1" dirty="0">
                <a:solidFill>
                  <a:schemeClr val="tx1"/>
                </a:solidFill>
              </a:rPr>
              <a:t> </a:t>
            </a:r>
            <a:r>
              <a:rPr lang="it-IT" b="1" dirty="0" err="1">
                <a:solidFill>
                  <a:schemeClr val="tx1"/>
                </a:solidFill>
              </a:rPr>
              <a:t>aquarumque</a:t>
            </a:r>
            <a:r>
              <a:rPr lang="it-IT" b="1" dirty="0">
                <a:solidFill>
                  <a:schemeClr val="tx1"/>
                </a:solidFill>
              </a:rPr>
              <a:t> </a:t>
            </a:r>
            <a:r>
              <a:rPr lang="it-IT" b="1" dirty="0" err="1">
                <a:solidFill>
                  <a:schemeClr val="tx1"/>
                </a:solidFill>
              </a:rPr>
              <a:t>decursibus</a:t>
            </a:r>
            <a:r>
              <a:rPr lang="it-IT" b="1" dirty="0">
                <a:solidFill>
                  <a:schemeClr val="tx1"/>
                </a:solidFill>
              </a:rPr>
              <a:t> </a:t>
            </a:r>
            <a:r>
              <a:rPr lang="it-IT" b="1" dirty="0" err="1">
                <a:solidFill>
                  <a:schemeClr val="tx1"/>
                </a:solidFill>
              </a:rPr>
              <a:t>cum</a:t>
            </a:r>
            <a:r>
              <a:rPr lang="it-IT" b="1" dirty="0">
                <a:solidFill>
                  <a:schemeClr val="tx1"/>
                </a:solidFill>
              </a:rPr>
              <a:t> alveo Padi, </a:t>
            </a:r>
            <a:r>
              <a:rPr lang="it-IT" b="1" dirty="0" err="1">
                <a:solidFill>
                  <a:schemeClr val="tx1"/>
                </a:solidFill>
              </a:rPr>
              <a:t>molendinis</a:t>
            </a:r>
            <a:r>
              <a:rPr lang="it-IT" b="1" dirty="0">
                <a:solidFill>
                  <a:schemeClr val="tx1"/>
                </a:solidFill>
              </a:rPr>
              <a:t>, ripatico, </a:t>
            </a:r>
            <a:r>
              <a:rPr lang="it-IT" b="1" dirty="0" err="1">
                <a:solidFill>
                  <a:schemeClr val="tx1"/>
                </a:solidFill>
              </a:rPr>
              <a:t>paludibus</a:t>
            </a:r>
            <a:r>
              <a:rPr lang="it-IT" b="1" dirty="0">
                <a:solidFill>
                  <a:schemeClr val="tx1"/>
                </a:solidFill>
              </a:rPr>
              <a:t>, </a:t>
            </a:r>
            <a:r>
              <a:rPr lang="it-IT" b="1" dirty="0" err="1">
                <a:solidFill>
                  <a:schemeClr val="tx1"/>
                </a:solidFill>
              </a:rPr>
              <a:t>montibus</a:t>
            </a:r>
            <a:r>
              <a:rPr lang="it-IT" b="1" dirty="0">
                <a:solidFill>
                  <a:schemeClr val="tx1"/>
                </a:solidFill>
              </a:rPr>
              <a:t>, </a:t>
            </a:r>
            <a:r>
              <a:rPr lang="it-IT" b="1" dirty="0" err="1">
                <a:solidFill>
                  <a:schemeClr val="tx1"/>
                </a:solidFill>
              </a:rPr>
              <a:t>planiciebus</a:t>
            </a:r>
            <a:r>
              <a:rPr lang="it-IT" b="1" dirty="0">
                <a:solidFill>
                  <a:schemeClr val="tx1"/>
                </a:solidFill>
              </a:rPr>
              <a:t>, diviso et non diviso, </a:t>
            </a:r>
            <a:r>
              <a:rPr lang="it-IT" b="1" dirty="0" err="1">
                <a:solidFill>
                  <a:schemeClr val="tx1"/>
                </a:solidFill>
              </a:rPr>
              <a:t>sortido</a:t>
            </a:r>
            <a:r>
              <a:rPr lang="it-IT" b="1" dirty="0">
                <a:solidFill>
                  <a:schemeClr val="tx1"/>
                </a:solidFill>
              </a:rPr>
              <a:t> et non </a:t>
            </a:r>
            <a:r>
              <a:rPr lang="it-IT" b="1" dirty="0" err="1">
                <a:solidFill>
                  <a:schemeClr val="tx1"/>
                </a:solidFill>
              </a:rPr>
              <a:t>sortido</a:t>
            </a:r>
            <a:r>
              <a:rPr lang="it-IT" b="1" dirty="0">
                <a:solidFill>
                  <a:schemeClr val="tx1"/>
                </a:solidFill>
              </a:rPr>
              <a:t>, </a:t>
            </a:r>
            <a:r>
              <a:rPr lang="it-IT" b="1" dirty="0" err="1">
                <a:solidFill>
                  <a:schemeClr val="tx1"/>
                </a:solidFill>
              </a:rPr>
              <a:t>redditibus</a:t>
            </a:r>
            <a:r>
              <a:rPr lang="it-IT" b="1" dirty="0">
                <a:solidFill>
                  <a:schemeClr val="tx1"/>
                </a:solidFill>
              </a:rPr>
              <a:t>, </a:t>
            </a:r>
            <a:r>
              <a:rPr lang="it-IT" b="1" dirty="0" err="1">
                <a:solidFill>
                  <a:schemeClr val="tx1"/>
                </a:solidFill>
              </a:rPr>
              <a:t>servis</a:t>
            </a:r>
            <a:r>
              <a:rPr lang="it-IT" b="1" dirty="0">
                <a:solidFill>
                  <a:schemeClr val="tx1"/>
                </a:solidFill>
              </a:rPr>
              <a:t> </a:t>
            </a:r>
            <a:r>
              <a:rPr lang="it-IT" b="1" dirty="0" err="1">
                <a:solidFill>
                  <a:schemeClr val="tx1"/>
                </a:solidFill>
              </a:rPr>
              <a:t>utriusque</a:t>
            </a:r>
            <a:r>
              <a:rPr lang="it-IT" b="1" dirty="0">
                <a:solidFill>
                  <a:schemeClr val="tx1"/>
                </a:solidFill>
              </a:rPr>
              <a:t> </a:t>
            </a:r>
            <a:r>
              <a:rPr lang="it-IT" b="1" dirty="0" err="1">
                <a:solidFill>
                  <a:schemeClr val="tx1"/>
                </a:solidFill>
              </a:rPr>
              <a:t>sexus</a:t>
            </a:r>
            <a:r>
              <a:rPr lang="it-IT" b="1" dirty="0">
                <a:solidFill>
                  <a:schemeClr val="tx1"/>
                </a:solidFill>
              </a:rPr>
              <a:t>, </a:t>
            </a:r>
            <a:r>
              <a:rPr lang="it-IT" b="1" dirty="0" err="1">
                <a:solidFill>
                  <a:schemeClr val="tx1"/>
                </a:solidFill>
              </a:rPr>
              <a:t>aldionibus</a:t>
            </a:r>
            <a:r>
              <a:rPr lang="it-IT" b="1" dirty="0">
                <a:solidFill>
                  <a:schemeClr val="tx1"/>
                </a:solidFill>
              </a:rPr>
              <a:t> et </a:t>
            </a:r>
            <a:r>
              <a:rPr lang="it-IT" b="1" dirty="0" err="1">
                <a:solidFill>
                  <a:schemeClr val="tx1"/>
                </a:solidFill>
              </a:rPr>
              <a:t>aldianis</a:t>
            </a:r>
            <a:r>
              <a:rPr lang="it-IT" b="1" dirty="0">
                <a:solidFill>
                  <a:schemeClr val="tx1"/>
                </a:solidFill>
              </a:rPr>
              <a:t> </a:t>
            </a:r>
            <a:r>
              <a:rPr lang="it-IT" b="1" dirty="0" err="1">
                <a:solidFill>
                  <a:schemeClr val="tx1"/>
                </a:solidFill>
              </a:rPr>
              <a:t>seu</a:t>
            </a:r>
            <a:r>
              <a:rPr lang="it-IT" b="1" dirty="0">
                <a:solidFill>
                  <a:schemeClr val="tx1"/>
                </a:solidFill>
              </a:rPr>
              <a:t> </a:t>
            </a:r>
            <a:r>
              <a:rPr lang="it-IT" b="1" dirty="0" err="1">
                <a:solidFill>
                  <a:schemeClr val="tx1"/>
                </a:solidFill>
              </a:rPr>
              <a:t>districto</a:t>
            </a:r>
            <a:r>
              <a:rPr lang="it-IT" b="1" dirty="0">
                <a:solidFill>
                  <a:schemeClr val="tx1"/>
                </a:solidFill>
              </a:rPr>
              <a:t> et </a:t>
            </a:r>
            <a:r>
              <a:rPr lang="it-IT" b="1" dirty="0" err="1">
                <a:solidFill>
                  <a:schemeClr val="tx1"/>
                </a:solidFill>
              </a:rPr>
              <a:t>omni</a:t>
            </a:r>
            <a:r>
              <a:rPr lang="it-IT" b="1" dirty="0">
                <a:solidFill>
                  <a:schemeClr val="tx1"/>
                </a:solidFill>
              </a:rPr>
              <a:t> </a:t>
            </a:r>
            <a:r>
              <a:rPr lang="it-IT" b="1" dirty="0" err="1">
                <a:solidFill>
                  <a:schemeClr val="tx1"/>
                </a:solidFill>
              </a:rPr>
              <a:t>diffinitione</a:t>
            </a:r>
            <a:r>
              <a:rPr lang="it-IT" b="1" dirty="0">
                <a:solidFill>
                  <a:schemeClr val="tx1"/>
                </a:solidFill>
              </a:rPr>
              <a:t> </a:t>
            </a:r>
            <a:r>
              <a:rPr lang="it-IT" b="1" dirty="0" err="1">
                <a:solidFill>
                  <a:schemeClr val="tx1"/>
                </a:solidFill>
              </a:rPr>
              <a:t>legaliter</a:t>
            </a:r>
            <a:r>
              <a:rPr lang="it-IT" b="1" dirty="0">
                <a:solidFill>
                  <a:schemeClr val="tx1"/>
                </a:solidFill>
              </a:rPr>
              <a:t> </a:t>
            </a:r>
            <a:r>
              <a:rPr lang="it-IT" b="1" dirty="0" err="1">
                <a:solidFill>
                  <a:schemeClr val="tx1"/>
                </a:solidFill>
              </a:rPr>
              <a:t>finiendi</a:t>
            </a:r>
            <a:r>
              <a:rPr lang="it-IT" b="1" dirty="0">
                <a:solidFill>
                  <a:schemeClr val="tx1"/>
                </a:solidFill>
              </a:rPr>
              <a:t>, </a:t>
            </a:r>
            <a:r>
              <a:rPr lang="it-IT" b="1" dirty="0" err="1">
                <a:solidFill>
                  <a:schemeClr val="tx1"/>
                </a:solidFill>
              </a:rPr>
              <a:t>seu</a:t>
            </a:r>
            <a:r>
              <a:rPr lang="it-IT" b="1" dirty="0">
                <a:solidFill>
                  <a:schemeClr val="tx1"/>
                </a:solidFill>
              </a:rPr>
              <a:t> </a:t>
            </a:r>
            <a:r>
              <a:rPr lang="it-IT" b="1" dirty="0" err="1">
                <a:solidFill>
                  <a:schemeClr val="tx1"/>
                </a:solidFill>
              </a:rPr>
              <a:t>quicquid</a:t>
            </a:r>
            <a:r>
              <a:rPr lang="it-IT" b="1" dirty="0">
                <a:solidFill>
                  <a:schemeClr val="tx1"/>
                </a:solidFill>
              </a:rPr>
              <a:t> dici et </a:t>
            </a:r>
            <a:r>
              <a:rPr lang="it-IT" b="1" dirty="0" err="1">
                <a:solidFill>
                  <a:schemeClr val="tx1"/>
                </a:solidFill>
              </a:rPr>
              <a:t>nominari</a:t>
            </a:r>
            <a:r>
              <a:rPr lang="it-IT" b="1" dirty="0">
                <a:solidFill>
                  <a:schemeClr val="tx1"/>
                </a:solidFill>
              </a:rPr>
              <a:t> </a:t>
            </a:r>
            <a:r>
              <a:rPr lang="it-IT" b="1" dirty="0" err="1">
                <a:solidFill>
                  <a:schemeClr val="tx1"/>
                </a:solidFill>
              </a:rPr>
              <a:t>potest</a:t>
            </a:r>
            <a:r>
              <a:rPr lang="it-IT" b="1" dirty="0">
                <a:solidFill>
                  <a:schemeClr val="tx1"/>
                </a:solidFill>
              </a:rPr>
              <a:t> </a:t>
            </a:r>
            <a:r>
              <a:rPr lang="it-IT" b="1" dirty="0" err="1">
                <a:solidFill>
                  <a:schemeClr val="tx1"/>
                </a:solidFill>
              </a:rPr>
              <a:t>sicut</a:t>
            </a:r>
            <a:r>
              <a:rPr lang="it-IT" b="1" dirty="0">
                <a:solidFill>
                  <a:schemeClr val="tx1"/>
                </a:solidFill>
              </a:rPr>
              <a:t> </a:t>
            </a:r>
            <a:r>
              <a:rPr lang="it-IT" b="1" dirty="0" err="1">
                <a:solidFill>
                  <a:schemeClr val="tx1"/>
                </a:solidFill>
              </a:rPr>
              <a:t>hactenus</a:t>
            </a:r>
            <a:r>
              <a:rPr lang="it-IT" b="1" dirty="0">
                <a:solidFill>
                  <a:schemeClr val="tx1"/>
                </a:solidFill>
              </a:rPr>
              <a:t> regie </a:t>
            </a:r>
            <a:r>
              <a:rPr lang="it-IT" b="1" dirty="0" err="1">
                <a:solidFill>
                  <a:schemeClr val="tx1"/>
                </a:solidFill>
              </a:rPr>
              <a:t>potestati</a:t>
            </a:r>
            <a:r>
              <a:rPr lang="it-IT" b="1" dirty="0">
                <a:solidFill>
                  <a:schemeClr val="tx1"/>
                </a:solidFill>
              </a:rPr>
              <a:t> et parti </a:t>
            </a:r>
            <a:r>
              <a:rPr lang="it-IT" b="1" dirty="0" err="1">
                <a:solidFill>
                  <a:schemeClr val="tx1"/>
                </a:solidFill>
              </a:rPr>
              <a:t>pertinuit</a:t>
            </a:r>
            <a:r>
              <a:rPr lang="it-IT" b="1" dirty="0">
                <a:solidFill>
                  <a:schemeClr val="tx1"/>
                </a:solidFill>
              </a:rPr>
              <a:t> in </a:t>
            </a:r>
            <a:r>
              <a:rPr lang="it-IT" b="1" dirty="0" err="1">
                <a:solidFill>
                  <a:schemeClr val="tx1"/>
                </a:solidFill>
              </a:rPr>
              <a:t>integrum</a:t>
            </a:r>
            <a:r>
              <a:rPr lang="it-IT" b="1" dirty="0">
                <a:solidFill>
                  <a:schemeClr val="tx1"/>
                </a:solidFill>
              </a:rPr>
              <a:t>, </a:t>
            </a:r>
            <a:r>
              <a:rPr lang="it-IT" b="1" dirty="0" err="1">
                <a:solidFill>
                  <a:schemeClr val="tx1"/>
                </a:solidFill>
              </a:rPr>
              <a:t>cum</a:t>
            </a:r>
            <a:r>
              <a:rPr lang="it-IT" b="1" dirty="0">
                <a:solidFill>
                  <a:schemeClr val="tx1"/>
                </a:solidFill>
              </a:rPr>
              <a:t> </a:t>
            </a:r>
            <a:r>
              <a:rPr lang="it-IT" b="1" dirty="0" err="1">
                <a:solidFill>
                  <a:schemeClr val="tx1"/>
                </a:solidFill>
              </a:rPr>
              <a:t>ínsulis</a:t>
            </a:r>
            <a:r>
              <a:rPr lang="it-IT" b="1" dirty="0">
                <a:solidFill>
                  <a:schemeClr val="tx1"/>
                </a:solidFill>
              </a:rPr>
              <a:t> et </a:t>
            </a:r>
            <a:r>
              <a:rPr lang="it-IT" b="1" dirty="0" err="1">
                <a:solidFill>
                  <a:schemeClr val="tx1"/>
                </a:solidFill>
              </a:rPr>
              <a:t>vadis</a:t>
            </a:r>
            <a:r>
              <a:rPr lang="it-IT" b="1" dirty="0">
                <a:solidFill>
                  <a:schemeClr val="tx1"/>
                </a:solidFill>
              </a:rPr>
              <a:t> in Pado </a:t>
            </a:r>
            <a:r>
              <a:rPr lang="it-IT" b="1" dirty="0" err="1">
                <a:solidFill>
                  <a:schemeClr val="tx1"/>
                </a:solidFill>
              </a:rPr>
              <a:t>que</a:t>
            </a:r>
            <a:r>
              <a:rPr lang="it-IT" b="1" dirty="0">
                <a:solidFill>
                  <a:schemeClr val="tx1"/>
                </a:solidFill>
              </a:rPr>
              <a:t> ex </a:t>
            </a:r>
            <a:r>
              <a:rPr lang="it-IT" b="1" dirty="0" err="1">
                <a:solidFill>
                  <a:schemeClr val="tx1"/>
                </a:solidFill>
              </a:rPr>
              <a:t>ipsa</a:t>
            </a:r>
            <a:r>
              <a:rPr lang="it-IT" b="1" dirty="0">
                <a:solidFill>
                  <a:schemeClr val="tx1"/>
                </a:solidFill>
              </a:rPr>
              <a:t> </a:t>
            </a:r>
            <a:r>
              <a:rPr lang="it-IT" b="1" dirty="0" err="1">
                <a:solidFill>
                  <a:schemeClr val="tx1"/>
                </a:solidFill>
              </a:rPr>
              <a:t>curte</a:t>
            </a:r>
            <a:r>
              <a:rPr lang="it-IT" b="1" dirty="0">
                <a:solidFill>
                  <a:schemeClr val="tx1"/>
                </a:solidFill>
              </a:rPr>
              <a:t> </a:t>
            </a:r>
            <a:r>
              <a:rPr lang="it-IT" b="1" dirty="0" err="1">
                <a:solidFill>
                  <a:schemeClr val="tx1"/>
                </a:solidFill>
              </a:rPr>
              <a:t>pertinere</a:t>
            </a:r>
            <a:r>
              <a:rPr lang="it-IT" b="1" dirty="0">
                <a:solidFill>
                  <a:schemeClr val="tx1"/>
                </a:solidFill>
              </a:rPr>
              <a:t> </a:t>
            </a:r>
            <a:r>
              <a:rPr lang="it-IT" b="1" dirty="0" err="1">
                <a:solidFill>
                  <a:schemeClr val="tx1"/>
                </a:solidFill>
              </a:rPr>
              <a:t>videntur</a:t>
            </a:r>
            <a:r>
              <a:rPr lang="it-IT" b="1" dirty="0">
                <a:solidFill>
                  <a:schemeClr val="tx1"/>
                </a:solidFill>
              </a:rPr>
              <a:t>, </a:t>
            </a:r>
            <a:r>
              <a:rPr lang="it-IT" b="1" dirty="0" err="1">
                <a:solidFill>
                  <a:schemeClr val="tx1"/>
                </a:solidFill>
              </a:rPr>
              <a:t>seu</a:t>
            </a:r>
            <a:r>
              <a:rPr lang="it-IT" b="1" dirty="0">
                <a:solidFill>
                  <a:schemeClr val="tx1"/>
                </a:solidFill>
              </a:rPr>
              <a:t> Broilo, </a:t>
            </a:r>
            <a:r>
              <a:rPr lang="it-IT" b="1" dirty="0" err="1">
                <a:solidFill>
                  <a:schemeClr val="tx1"/>
                </a:solidFill>
              </a:rPr>
              <a:t>Castellione</a:t>
            </a:r>
            <a:r>
              <a:rPr lang="it-IT" b="1" dirty="0">
                <a:solidFill>
                  <a:schemeClr val="tx1"/>
                </a:solidFill>
              </a:rPr>
              <a:t>, </a:t>
            </a:r>
            <a:r>
              <a:rPr lang="it-IT" b="1" dirty="0" err="1">
                <a:solidFill>
                  <a:schemeClr val="tx1"/>
                </a:solidFill>
              </a:rPr>
              <a:t>Laurentiasco</a:t>
            </a:r>
            <a:r>
              <a:rPr lang="it-IT" b="1" dirty="0">
                <a:solidFill>
                  <a:schemeClr val="tx1"/>
                </a:solidFill>
              </a:rPr>
              <a:t>, </a:t>
            </a:r>
            <a:r>
              <a:rPr lang="it-IT" b="1" dirty="0" err="1">
                <a:solidFill>
                  <a:schemeClr val="tx1"/>
                </a:solidFill>
              </a:rPr>
              <a:t>Meletum</a:t>
            </a:r>
            <a:r>
              <a:rPr lang="it-IT" b="1" dirty="0">
                <a:solidFill>
                  <a:schemeClr val="tx1"/>
                </a:solidFill>
              </a:rPr>
              <a:t>, </a:t>
            </a:r>
            <a:r>
              <a:rPr lang="it-IT" b="1" dirty="0" err="1">
                <a:solidFill>
                  <a:schemeClr val="tx1"/>
                </a:solidFill>
              </a:rPr>
              <a:t>cum</a:t>
            </a:r>
            <a:r>
              <a:rPr lang="it-IT" b="1" dirty="0">
                <a:solidFill>
                  <a:schemeClr val="tx1"/>
                </a:solidFill>
              </a:rPr>
              <a:t> tota </a:t>
            </a:r>
            <a:r>
              <a:rPr lang="it-IT" b="1" dirty="0" err="1">
                <a:solidFill>
                  <a:schemeClr val="tx1"/>
                </a:solidFill>
              </a:rPr>
              <a:t>venatione</a:t>
            </a:r>
            <a:r>
              <a:rPr lang="it-IT" b="1" dirty="0">
                <a:solidFill>
                  <a:schemeClr val="tx1"/>
                </a:solidFill>
              </a:rPr>
              <a:t> </a:t>
            </a:r>
            <a:r>
              <a:rPr lang="it-IT" b="1" dirty="0" err="1">
                <a:solidFill>
                  <a:schemeClr val="tx1"/>
                </a:solidFill>
              </a:rPr>
              <a:t>ipsius</a:t>
            </a:r>
            <a:r>
              <a:rPr lang="it-IT" b="1" dirty="0">
                <a:solidFill>
                  <a:schemeClr val="tx1"/>
                </a:solidFill>
              </a:rPr>
              <a:t> </a:t>
            </a:r>
            <a:r>
              <a:rPr lang="it-IT" b="1" dirty="0" err="1">
                <a:solidFill>
                  <a:schemeClr val="tx1"/>
                </a:solidFill>
              </a:rPr>
              <a:t>curtis</a:t>
            </a:r>
            <a:r>
              <a:rPr lang="it-IT" b="1" dirty="0">
                <a:solidFill>
                  <a:schemeClr val="tx1"/>
                </a:solidFill>
              </a:rPr>
              <a:t> </a:t>
            </a:r>
            <a:r>
              <a:rPr lang="it-IT" b="1" dirty="0" err="1">
                <a:solidFill>
                  <a:schemeClr val="tx1"/>
                </a:solidFill>
              </a:rPr>
              <a:t>iam</a:t>
            </a:r>
            <a:r>
              <a:rPr lang="it-IT" b="1" dirty="0">
                <a:solidFill>
                  <a:schemeClr val="tx1"/>
                </a:solidFill>
              </a:rPr>
              <a:t> </a:t>
            </a:r>
            <a:r>
              <a:rPr lang="it-IT" b="1" dirty="0" err="1">
                <a:solidFill>
                  <a:schemeClr val="tx1"/>
                </a:solidFill>
              </a:rPr>
              <a:t>dicto</a:t>
            </a:r>
            <a:r>
              <a:rPr lang="it-IT" b="1" dirty="0">
                <a:solidFill>
                  <a:schemeClr val="tx1"/>
                </a:solidFill>
              </a:rPr>
              <a:t> </a:t>
            </a:r>
            <a:r>
              <a:rPr lang="it-IT" b="1" dirty="0" err="1">
                <a:solidFill>
                  <a:schemeClr val="tx1"/>
                </a:solidFill>
              </a:rPr>
              <a:t>monasterio</a:t>
            </a:r>
            <a:r>
              <a:rPr lang="it-IT" b="1" dirty="0">
                <a:solidFill>
                  <a:schemeClr val="tx1"/>
                </a:solidFill>
              </a:rPr>
              <a:t> </a:t>
            </a:r>
            <a:r>
              <a:rPr lang="it-IT" b="1" dirty="0" err="1">
                <a:solidFill>
                  <a:schemeClr val="tx1"/>
                </a:solidFill>
              </a:rPr>
              <a:t>concedimus</a:t>
            </a:r>
            <a:r>
              <a:rPr lang="it-IT" b="1" dirty="0">
                <a:solidFill>
                  <a:schemeClr val="tx1"/>
                </a:solidFill>
              </a:rPr>
              <a:t> […].</a:t>
            </a:r>
          </a:p>
        </p:txBody>
      </p:sp>
    </p:spTree>
    <p:extLst>
      <p:ext uri="{BB962C8B-B14F-4D97-AF65-F5344CB8AC3E}">
        <p14:creationId xmlns:p14="http://schemas.microsoft.com/office/powerpoint/2010/main" val="219364104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76405" y="413359"/>
            <a:ext cx="8292231" cy="5078313"/>
          </a:xfrm>
          <a:prstGeom prst="rect">
            <a:avLst/>
          </a:prstGeom>
        </p:spPr>
        <p:txBody>
          <a:bodyPr wrap="square">
            <a:spAutoFit/>
          </a:bodyPr>
          <a:lstStyle/>
          <a:p>
            <a:pPr algn="just"/>
            <a:r>
              <a:rPr lang="it-IT" dirty="0"/>
              <a:t>In nome del Signore Dio onnipotente ed eterno. Berengario re per il favore della clemenza </a:t>
            </a:r>
            <a:r>
              <a:rPr lang="it-IT" dirty="0" smtClean="0"/>
              <a:t>divina. </a:t>
            </a:r>
            <a:r>
              <a:rPr lang="it-IT" dirty="0"/>
              <a:t>[…] Sappia pertanto anticipatamente la solerzia di tutti i fedeli della santa chiesa di Dio e nostri presenti e futuri che […] mediante questo nostro precetto e con dono della nostra generosità abbiamo concesso al monastero di S. Cristina detto Olona una corte di proprietà del nostro regno detta Salussola, sita presso questo monastero – dove ora è abate Giovanni detto anche Azzone – a più o meno cinque miglia di distanza, che noi stabiliamo che sarà [del monastero] finché vivrà il detto abate, per il vitto e il sostentamento dei frati che lì servono Dio; concediamo al già nominato monastero [la corte] con le case, le terre, le vigne, i campi, i prati, i pascoli, le selve, […] le peschiere, il corso e il decorso delle acque (compreso l’alveo del Po), i mulini, il ripatico, le paludi, i monti, le pianure, tutto ciò che è diviso o indiviso, i redditi, i semi di entrambi i sessi, gli aldi uomini e donne e il </a:t>
            </a:r>
            <a:r>
              <a:rPr lang="it-IT" dirty="0" err="1"/>
              <a:t>districtus</a:t>
            </a:r>
            <a:r>
              <a:rPr lang="it-IT" dirty="0"/>
              <a:t> e la capacità di perseguire legalmente ogni questione, ovvero qualunque cosa si possa fino ad ora dire e nominare come appartenente al potere e alla parte regia nella sua totalità, con le isole e i guadi del Po che appartengono a detta corte, e Brolio, </a:t>
            </a:r>
            <a:r>
              <a:rPr lang="it-IT" dirty="0" err="1"/>
              <a:t>Castellione</a:t>
            </a:r>
            <a:r>
              <a:rPr lang="it-IT" dirty="0"/>
              <a:t>, </a:t>
            </a:r>
            <a:r>
              <a:rPr lang="it-IT" dirty="0" err="1"/>
              <a:t>Laurenziaga</a:t>
            </a:r>
            <a:r>
              <a:rPr lang="it-IT" dirty="0"/>
              <a:t> e Meleto, con tutto il diritto di caccia della medesima corte.</a:t>
            </a:r>
          </a:p>
        </p:txBody>
      </p:sp>
    </p:spTree>
    <p:extLst>
      <p:ext uri="{BB962C8B-B14F-4D97-AF65-F5344CB8AC3E}">
        <p14:creationId xmlns:p14="http://schemas.microsoft.com/office/powerpoint/2010/main" val="104458312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07067" y="626301"/>
            <a:ext cx="7766936" cy="350729"/>
          </a:xfrm>
        </p:spPr>
        <p:txBody>
          <a:bodyPr/>
          <a:lstStyle/>
          <a:p>
            <a:pPr algn="just"/>
            <a:r>
              <a:rPr lang="it-IT" sz="2800" dirty="0"/>
              <a:t>Berengario I, Diplomi, FSI 35, n. 47 (904).</a:t>
            </a:r>
          </a:p>
        </p:txBody>
      </p:sp>
      <p:sp>
        <p:nvSpPr>
          <p:cNvPr id="3" name="Sottotitolo 2"/>
          <p:cNvSpPr>
            <a:spLocks noGrp="1"/>
          </p:cNvSpPr>
          <p:nvPr>
            <p:ph type="subTitle" idx="1"/>
          </p:nvPr>
        </p:nvSpPr>
        <p:spPr>
          <a:xfrm>
            <a:off x="1507067" y="1290181"/>
            <a:ext cx="7766936" cy="3857551"/>
          </a:xfrm>
        </p:spPr>
        <p:txBody>
          <a:bodyPr>
            <a:normAutofit fontScale="92500" lnSpcReduction="20000"/>
          </a:bodyPr>
          <a:lstStyle/>
          <a:p>
            <a:pPr algn="just"/>
            <a:r>
              <a:rPr lang="it-IT" dirty="0">
                <a:solidFill>
                  <a:schemeClr val="tx1"/>
                </a:solidFill>
              </a:rPr>
              <a:t>In nomine </a:t>
            </a:r>
            <a:r>
              <a:rPr lang="it-IT" dirty="0" err="1">
                <a:solidFill>
                  <a:schemeClr val="tx1"/>
                </a:solidFill>
              </a:rPr>
              <a:t>sanctae</a:t>
            </a:r>
            <a:r>
              <a:rPr lang="it-IT" dirty="0">
                <a:solidFill>
                  <a:schemeClr val="tx1"/>
                </a:solidFill>
              </a:rPr>
              <a:t> et </a:t>
            </a:r>
            <a:r>
              <a:rPr lang="it-IT" dirty="0" err="1">
                <a:solidFill>
                  <a:schemeClr val="tx1"/>
                </a:solidFill>
              </a:rPr>
              <a:t>individuae</a:t>
            </a:r>
            <a:r>
              <a:rPr lang="it-IT" dirty="0">
                <a:solidFill>
                  <a:schemeClr val="tx1"/>
                </a:solidFill>
              </a:rPr>
              <a:t> </a:t>
            </a:r>
            <a:r>
              <a:rPr lang="it-IT" dirty="0" err="1">
                <a:solidFill>
                  <a:schemeClr val="tx1"/>
                </a:solidFill>
              </a:rPr>
              <a:t>Trinitatis</a:t>
            </a:r>
            <a:r>
              <a:rPr lang="it-IT" dirty="0">
                <a:solidFill>
                  <a:schemeClr val="tx1"/>
                </a:solidFill>
              </a:rPr>
              <a:t>. </a:t>
            </a:r>
            <a:r>
              <a:rPr lang="it-IT" dirty="0" err="1">
                <a:solidFill>
                  <a:schemeClr val="tx1"/>
                </a:solidFill>
              </a:rPr>
              <a:t>Berengarius</a:t>
            </a:r>
            <a:r>
              <a:rPr lang="it-IT" dirty="0">
                <a:solidFill>
                  <a:schemeClr val="tx1"/>
                </a:solidFill>
              </a:rPr>
              <a:t> divina </a:t>
            </a:r>
            <a:r>
              <a:rPr lang="it-IT" dirty="0" err="1">
                <a:solidFill>
                  <a:schemeClr val="tx1"/>
                </a:solidFill>
              </a:rPr>
              <a:t>favente</a:t>
            </a:r>
            <a:r>
              <a:rPr lang="it-IT" dirty="0">
                <a:solidFill>
                  <a:schemeClr val="tx1"/>
                </a:solidFill>
              </a:rPr>
              <a:t> </a:t>
            </a:r>
            <a:r>
              <a:rPr lang="it-IT" dirty="0" err="1">
                <a:solidFill>
                  <a:schemeClr val="tx1"/>
                </a:solidFill>
              </a:rPr>
              <a:t>clementia</a:t>
            </a:r>
            <a:r>
              <a:rPr lang="it-IT" dirty="0">
                <a:solidFill>
                  <a:schemeClr val="tx1"/>
                </a:solidFill>
              </a:rPr>
              <a:t> </a:t>
            </a:r>
            <a:r>
              <a:rPr lang="it-IT" dirty="0" err="1">
                <a:solidFill>
                  <a:schemeClr val="tx1"/>
                </a:solidFill>
              </a:rPr>
              <a:t>rex</a:t>
            </a:r>
            <a:r>
              <a:rPr lang="it-IT" dirty="0">
                <a:solidFill>
                  <a:schemeClr val="tx1"/>
                </a:solidFill>
              </a:rPr>
              <a:t>. […] </a:t>
            </a:r>
            <a:r>
              <a:rPr lang="it-IT" dirty="0" err="1">
                <a:solidFill>
                  <a:schemeClr val="tx1"/>
                </a:solidFill>
              </a:rPr>
              <a:t>Quapropter</a:t>
            </a:r>
            <a:r>
              <a:rPr lang="it-IT" dirty="0">
                <a:solidFill>
                  <a:schemeClr val="tx1"/>
                </a:solidFill>
              </a:rPr>
              <a:t> omnium </a:t>
            </a:r>
            <a:r>
              <a:rPr lang="it-IT" dirty="0" err="1">
                <a:solidFill>
                  <a:schemeClr val="tx1"/>
                </a:solidFill>
              </a:rPr>
              <a:t>fidelium</a:t>
            </a:r>
            <a:r>
              <a:rPr lang="it-IT" dirty="0">
                <a:solidFill>
                  <a:schemeClr val="tx1"/>
                </a:solidFill>
              </a:rPr>
              <a:t> </a:t>
            </a:r>
            <a:r>
              <a:rPr lang="it-IT" dirty="0" err="1">
                <a:solidFill>
                  <a:schemeClr val="tx1"/>
                </a:solidFill>
              </a:rPr>
              <a:t>sanctae</a:t>
            </a:r>
            <a:r>
              <a:rPr lang="it-IT" dirty="0">
                <a:solidFill>
                  <a:schemeClr val="tx1"/>
                </a:solidFill>
              </a:rPr>
              <a:t> Dei </a:t>
            </a:r>
            <a:r>
              <a:rPr lang="it-IT" dirty="0" err="1">
                <a:solidFill>
                  <a:schemeClr val="tx1"/>
                </a:solidFill>
              </a:rPr>
              <a:t>Ecclesiae</a:t>
            </a:r>
            <a:r>
              <a:rPr lang="it-IT" dirty="0">
                <a:solidFill>
                  <a:schemeClr val="tx1"/>
                </a:solidFill>
              </a:rPr>
              <a:t> </a:t>
            </a:r>
            <a:r>
              <a:rPr lang="it-IT" dirty="0" err="1">
                <a:solidFill>
                  <a:schemeClr val="tx1"/>
                </a:solidFill>
              </a:rPr>
              <a:t>nostrorumque</a:t>
            </a:r>
            <a:r>
              <a:rPr lang="it-IT" dirty="0">
                <a:solidFill>
                  <a:schemeClr val="tx1"/>
                </a:solidFill>
              </a:rPr>
              <a:t> </a:t>
            </a:r>
            <a:r>
              <a:rPr lang="it-IT" dirty="0" err="1">
                <a:solidFill>
                  <a:schemeClr val="tx1"/>
                </a:solidFill>
              </a:rPr>
              <a:t>presentium</a:t>
            </a:r>
            <a:r>
              <a:rPr lang="it-IT" dirty="0">
                <a:solidFill>
                  <a:schemeClr val="tx1"/>
                </a:solidFill>
              </a:rPr>
              <a:t> </a:t>
            </a:r>
            <a:r>
              <a:rPr lang="it-IT" dirty="0" err="1">
                <a:solidFill>
                  <a:schemeClr val="tx1"/>
                </a:solidFill>
              </a:rPr>
              <a:t>scilicet</a:t>
            </a:r>
            <a:r>
              <a:rPr lang="it-IT" dirty="0">
                <a:solidFill>
                  <a:schemeClr val="tx1"/>
                </a:solidFill>
              </a:rPr>
              <a:t> et </a:t>
            </a:r>
            <a:r>
              <a:rPr lang="it-IT" dirty="0" err="1">
                <a:solidFill>
                  <a:schemeClr val="tx1"/>
                </a:solidFill>
              </a:rPr>
              <a:t>futurorum</a:t>
            </a:r>
            <a:r>
              <a:rPr lang="it-IT" dirty="0">
                <a:solidFill>
                  <a:schemeClr val="tx1"/>
                </a:solidFill>
              </a:rPr>
              <a:t> </a:t>
            </a:r>
            <a:r>
              <a:rPr lang="it-IT" dirty="0" err="1">
                <a:solidFill>
                  <a:schemeClr val="tx1"/>
                </a:solidFill>
              </a:rPr>
              <a:t>comperiat</a:t>
            </a:r>
            <a:r>
              <a:rPr lang="it-IT" dirty="0">
                <a:solidFill>
                  <a:schemeClr val="tx1"/>
                </a:solidFill>
              </a:rPr>
              <a:t> industria, </a:t>
            </a:r>
            <a:r>
              <a:rPr lang="it-IT" dirty="0" err="1">
                <a:solidFill>
                  <a:schemeClr val="tx1"/>
                </a:solidFill>
              </a:rPr>
              <a:t>Hildegarium</a:t>
            </a:r>
            <a:r>
              <a:rPr lang="it-IT" dirty="0">
                <a:solidFill>
                  <a:schemeClr val="tx1"/>
                </a:solidFill>
              </a:rPr>
              <a:t> </a:t>
            </a:r>
            <a:r>
              <a:rPr lang="it-IT" dirty="0" err="1">
                <a:solidFill>
                  <a:schemeClr val="tx1"/>
                </a:solidFill>
              </a:rPr>
              <a:t>venerabilem</a:t>
            </a:r>
            <a:r>
              <a:rPr lang="it-IT" dirty="0">
                <a:solidFill>
                  <a:schemeClr val="tx1"/>
                </a:solidFill>
              </a:rPr>
              <a:t> </a:t>
            </a:r>
            <a:r>
              <a:rPr lang="it-IT" dirty="0" err="1">
                <a:solidFill>
                  <a:schemeClr val="tx1"/>
                </a:solidFill>
              </a:rPr>
              <a:t>episcopum</a:t>
            </a:r>
            <a:r>
              <a:rPr lang="it-IT" dirty="0">
                <a:solidFill>
                  <a:schemeClr val="tx1"/>
                </a:solidFill>
              </a:rPr>
              <a:t> et </a:t>
            </a:r>
            <a:r>
              <a:rPr lang="it-IT" dirty="0" err="1">
                <a:solidFill>
                  <a:schemeClr val="tx1"/>
                </a:solidFill>
              </a:rPr>
              <a:t>Sigefredum</a:t>
            </a:r>
            <a:r>
              <a:rPr lang="it-IT" dirty="0">
                <a:solidFill>
                  <a:schemeClr val="tx1"/>
                </a:solidFill>
              </a:rPr>
              <a:t> </a:t>
            </a:r>
            <a:r>
              <a:rPr lang="it-IT" dirty="0" err="1">
                <a:solidFill>
                  <a:schemeClr val="tx1"/>
                </a:solidFill>
              </a:rPr>
              <a:t>gloriosum</a:t>
            </a:r>
            <a:r>
              <a:rPr lang="it-IT" dirty="0">
                <a:solidFill>
                  <a:schemeClr val="tx1"/>
                </a:solidFill>
              </a:rPr>
              <a:t> sacri </a:t>
            </a:r>
            <a:r>
              <a:rPr lang="it-IT" dirty="0" err="1">
                <a:solidFill>
                  <a:schemeClr val="tx1"/>
                </a:solidFill>
              </a:rPr>
              <a:t>palacii</a:t>
            </a:r>
            <a:r>
              <a:rPr lang="it-IT" dirty="0">
                <a:solidFill>
                  <a:schemeClr val="tx1"/>
                </a:solidFill>
              </a:rPr>
              <a:t> nostri </a:t>
            </a:r>
            <a:r>
              <a:rPr lang="it-IT" dirty="0" err="1">
                <a:solidFill>
                  <a:schemeClr val="tx1"/>
                </a:solidFill>
              </a:rPr>
              <a:t>comitem</a:t>
            </a:r>
            <a:r>
              <a:rPr lang="it-IT" dirty="0">
                <a:solidFill>
                  <a:schemeClr val="tx1"/>
                </a:solidFill>
              </a:rPr>
              <a:t> </a:t>
            </a:r>
            <a:r>
              <a:rPr lang="it-IT" dirty="0" err="1">
                <a:solidFill>
                  <a:schemeClr val="tx1"/>
                </a:solidFill>
              </a:rPr>
              <a:t>dilectos</a:t>
            </a:r>
            <a:r>
              <a:rPr lang="it-IT" dirty="0">
                <a:solidFill>
                  <a:schemeClr val="tx1"/>
                </a:solidFill>
              </a:rPr>
              <a:t> </a:t>
            </a:r>
            <a:r>
              <a:rPr lang="it-IT" dirty="0" err="1">
                <a:solidFill>
                  <a:schemeClr val="tx1"/>
                </a:solidFill>
              </a:rPr>
              <a:t>consiliarios</a:t>
            </a:r>
            <a:r>
              <a:rPr lang="it-IT" dirty="0">
                <a:solidFill>
                  <a:schemeClr val="tx1"/>
                </a:solidFill>
              </a:rPr>
              <a:t> </a:t>
            </a:r>
            <a:r>
              <a:rPr lang="it-IT" dirty="0" err="1">
                <a:solidFill>
                  <a:schemeClr val="tx1"/>
                </a:solidFill>
              </a:rPr>
              <a:t>nostros</a:t>
            </a:r>
            <a:r>
              <a:rPr lang="it-IT" dirty="0">
                <a:solidFill>
                  <a:schemeClr val="tx1"/>
                </a:solidFill>
              </a:rPr>
              <a:t> </a:t>
            </a:r>
            <a:r>
              <a:rPr lang="it-IT" dirty="0" err="1">
                <a:solidFill>
                  <a:schemeClr val="tx1"/>
                </a:solidFill>
              </a:rPr>
              <a:t>nostram</a:t>
            </a:r>
            <a:r>
              <a:rPr lang="it-IT" dirty="0">
                <a:solidFill>
                  <a:schemeClr val="tx1"/>
                </a:solidFill>
              </a:rPr>
              <a:t> </a:t>
            </a:r>
            <a:r>
              <a:rPr lang="it-IT" dirty="0" err="1">
                <a:solidFill>
                  <a:schemeClr val="tx1"/>
                </a:solidFill>
              </a:rPr>
              <a:t>adiisse</a:t>
            </a:r>
            <a:r>
              <a:rPr lang="it-IT" dirty="0">
                <a:solidFill>
                  <a:schemeClr val="tx1"/>
                </a:solidFill>
              </a:rPr>
              <a:t> </a:t>
            </a:r>
            <a:r>
              <a:rPr lang="it-IT" dirty="0" err="1">
                <a:solidFill>
                  <a:schemeClr val="tx1"/>
                </a:solidFill>
              </a:rPr>
              <a:t>mansuetudinem</a:t>
            </a:r>
            <a:r>
              <a:rPr lang="it-IT" dirty="0">
                <a:solidFill>
                  <a:schemeClr val="tx1"/>
                </a:solidFill>
              </a:rPr>
              <a:t> vice </a:t>
            </a:r>
            <a:r>
              <a:rPr lang="it-IT" dirty="0" err="1">
                <a:solidFill>
                  <a:schemeClr val="tx1"/>
                </a:solidFill>
              </a:rPr>
              <a:t>Adelberti</a:t>
            </a:r>
            <a:r>
              <a:rPr lang="it-IT" dirty="0">
                <a:solidFill>
                  <a:schemeClr val="tx1"/>
                </a:solidFill>
              </a:rPr>
              <a:t> reverendi </a:t>
            </a:r>
            <a:r>
              <a:rPr lang="it-IT" dirty="0" err="1">
                <a:solidFill>
                  <a:schemeClr val="tx1"/>
                </a:solidFill>
              </a:rPr>
              <a:t>sanctae</a:t>
            </a:r>
            <a:r>
              <a:rPr lang="it-IT" dirty="0">
                <a:solidFill>
                  <a:schemeClr val="tx1"/>
                </a:solidFill>
              </a:rPr>
              <a:t> </a:t>
            </a:r>
            <a:r>
              <a:rPr lang="it-IT" dirty="0" err="1">
                <a:solidFill>
                  <a:schemeClr val="tx1"/>
                </a:solidFill>
              </a:rPr>
              <a:t>Bergomensis</a:t>
            </a:r>
            <a:r>
              <a:rPr lang="it-IT" dirty="0">
                <a:solidFill>
                  <a:schemeClr val="tx1"/>
                </a:solidFill>
              </a:rPr>
              <a:t> </a:t>
            </a:r>
            <a:r>
              <a:rPr lang="it-IT" dirty="0" err="1">
                <a:solidFill>
                  <a:schemeClr val="tx1"/>
                </a:solidFill>
              </a:rPr>
              <a:t>ecclesiae</a:t>
            </a:r>
            <a:r>
              <a:rPr lang="it-IT" dirty="0">
                <a:solidFill>
                  <a:schemeClr val="tx1"/>
                </a:solidFill>
              </a:rPr>
              <a:t> episcopi </a:t>
            </a:r>
            <a:r>
              <a:rPr lang="it-IT" dirty="0" err="1">
                <a:solidFill>
                  <a:schemeClr val="tx1"/>
                </a:solidFill>
              </a:rPr>
              <a:t>innotescentes</a:t>
            </a:r>
            <a:r>
              <a:rPr lang="it-IT" dirty="0">
                <a:solidFill>
                  <a:schemeClr val="tx1"/>
                </a:solidFill>
              </a:rPr>
              <a:t>, </a:t>
            </a:r>
            <a:r>
              <a:rPr lang="it-IT" dirty="0" err="1">
                <a:solidFill>
                  <a:schemeClr val="tx1"/>
                </a:solidFill>
              </a:rPr>
              <a:t>eandem</a:t>
            </a:r>
            <a:r>
              <a:rPr lang="it-IT" dirty="0">
                <a:solidFill>
                  <a:schemeClr val="tx1"/>
                </a:solidFill>
              </a:rPr>
              <a:t> </a:t>
            </a:r>
            <a:r>
              <a:rPr lang="it-IT" dirty="0" err="1">
                <a:solidFill>
                  <a:schemeClr val="tx1"/>
                </a:solidFill>
              </a:rPr>
              <a:t>urbem</a:t>
            </a:r>
            <a:r>
              <a:rPr lang="it-IT" dirty="0">
                <a:solidFill>
                  <a:schemeClr val="tx1"/>
                </a:solidFill>
              </a:rPr>
              <a:t> </a:t>
            </a:r>
            <a:r>
              <a:rPr lang="it-IT" dirty="0" err="1">
                <a:solidFill>
                  <a:schemeClr val="tx1"/>
                </a:solidFill>
              </a:rPr>
              <a:t>Bergamum</a:t>
            </a:r>
            <a:r>
              <a:rPr lang="it-IT" dirty="0">
                <a:solidFill>
                  <a:schemeClr val="tx1"/>
                </a:solidFill>
              </a:rPr>
              <a:t> </a:t>
            </a:r>
            <a:r>
              <a:rPr lang="it-IT" dirty="0" err="1">
                <a:solidFill>
                  <a:schemeClr val="tx1"/>
                </a:solidFill>
              </a:rPr>
              <a:t>hostili</a:t>
            </a:r>
            <a:r>
              <a:rPr lang="it-IT" dirty="0">
                <a:solidFill>
                  <a:schemeClr val="tx1"/>
                </a:solidFill>
              </a:rPr>
              <a:t> </a:t>
            </a:r>
            <a:r>
              <a:rPr lang="it-IT" dirty="0" err="1">
                <a:solidFill>
                  <a:schemeClr val="tx1"/>
                </a:solidFill>
              </a:rPr>
              <a:t>quadam</a:t>
            </a:r>
            <a:r>
              <a:rPr lang="it-IT" dirty="0">
                <a:solidFill>
                  <a:schemeClr val="tx1"/>
                </a:solidFill>
              </a:rPr>
              <a:t> </a:t>
            </a:r>
            <a:r>
              <a:rPr lang="it-IT" dirty="0" err="1">
                <a:solidFill>
                  <a:schemeClr val="tx1"/>
                </a:solidFill>
              </a:rPr>
              <a:t>inpugnatione</a:t>
            </a:r>
            <a:r>
              <a:rPr lang="it-IT" dirty="0">
                <a:solidFill>
                  <a:schemeClr val="tx1"/>
                </a:solidFill>
              </a:rPr>
              <a:t> </a:t>
            </a:r>
            <a:r>
              <a:rPr lang="it-IT" dirty="0" err="1">
                <a:solidFill>
                  <a:schemeClr val="tx1"/>
                </a:solidFill>
              </a:rPr>
              <a:t>devictam</a:t>
            </a:r>
            <a:r>
              <a:rPr lang="it-IT" dirty="0">
                <a:solidFill>
                  <a:schemeClr val="tx1"/>
                </a:solidFill>
              </a:rPr>
              <a:t>, </a:t>
            </a:r>
            <a:r>
              <a:rPr lang="it-IT" dirty="0" err="1">
                <a:solidFill>
                  <a:schemeClr val="tx1"/>
                </a:solidFill>
              </a:rPr>
              <a:t>unde</a:t>
            </a:r>
            <a:r>
              <a:rPr lang="it-IT" dirty="0">
                <a:solidFill>
                  <a:schemeClr val="tx1"/>
                </a:solidFill>
              </a:rPr>
              <a:t> </a:t>
            </a:r>
            <a:r>
              <a:rPr lang="it-IT" dirty="0" err="1">
                <a:solidFill>
                  <a:schemeClr val="tx1"/>
                </a:solidFill>
              </a:rPr>
              <a:t>nunc</a:t>
            </a:r>
            <a:r>
              <a:rPr lang="it-IT" dirty="0">
                <a:solidFill>
                  <a:schemeClr val="tx1"/>
                </a:solidFill>
              </a:rPr>
              <a:t> </a:t>
            </a:r>
            <a:r>
              <a:rPr lang="it-IT" dirty="0" err="1">
                <a:solidFill>
                  <a:schemeClr val="tx1"/>
                </a:solidFill>
              </a:rPr>
              <a:t>maxime</a:t>
            </a:r>
            <a:r>
              <a:rPr lang="it-IT" dirty="0">
                <a:solidFill>
                  <a:schemeClr val="tx1"/>
                </a:solidFill>
              </a:rPr>
              <a:t> </a:t>
            </a:r>
            <a:r>
              <a:rPr lang="it-IT" dirty="0" err="1">
                <a:solidFill>
                  <a:schemeClr val="tx1"/>
                </a:solidFill>
              </a:rPr>
              <a:t>sevorum</a:t>
            </a:r>
            <a:r>
              <a:rPr lang="it-IT" dirty="0">
                <a:solidFill>
                  <a:schemeClr val="tx1"/>
                </a:solidFill>
              </a:rPr>
              <a:t> </a:t>
            </a:r>
            <a:r>
              <a:rPr lang="it-IT" dirty="0" err="1">
                <a:solidFill>
                  <a:schemeClr val="tx1"/>
                </a:solidFill>
              </a:rPr>
              <a:t>Ungrorum</a:t>
            </a:r>
            <a:r>
              <a:rPr lang="it-IT" dirty="0">
                <a:solidFill>
                  <a:schemeClr val="tx1"/>
                </a:solidFill>
              </a:rPr>
              <a:t> incursione et ingenti </a:t>
            </a:r>
            <a:r>
              <a:rPr lang="it-IT" dirty="0" err="1">
                <a:solidFill>
                  <a:schemeClr val="tx1"/>
                </a:solidFill>
              </a:rPr>
              <a:t>comitum</a:t>
            </a:r>
            <a:r>
              <a:rPr lang="it-IT" dirty="0">
                <a:solidFill>
                  <a:schemeClr val="tx1"/>
                </a:solidFill>
              </a:rPr>
              <a:t> </a:t>
            </a:r>
            <a:r>
              <a:rPr lang="it-IT" dirty="0" err="1">
                <a:solidFill>
                  <a:schemeClr val="tx1"/>
                </a:solidFill>
              </a:rPr>
              <a:t>suorumque</a:t>
            </a:r>
            <a:r>
              <a:rPr lang="it-IT" dirty="0">
                <a:solidFill>
                  <a:schemeClr val="tx1"/>
                </a:solidFill>
              </a:rPr>
              <a:t> </a:t>
            </a:r>
            <a:r>
              <a:rPr lang="it-IT" dirty="0" err="1">
                <a:solidFill>
                  <a:schemeClr val="tx1"/>
                </a:solidFill>
              </a:rPr>
              <a:t>ministrorum</a:t>
            </a:r>
            <a:r>
              <a:rPr lang="it-IT" dirty="0">
                <a:solidFill>
                  <a:schemeClr val="tx1"/>
                </a:solidFill>
              </a:rPr>
              <a:t> oppressione </a:t>
            </a:r>
            <a:r>
              <a:rPr lang="it-IT" dirty="0" err="1">
                <a:solidFill>
                  <a:schemeClr val="tx1"/>
                </a:solidFill>
              </a:rPr>
              <a:t>turbatur</a:t>
            </a:r>
            <a:r>
              <a:rPr lang="it-IT" dirty="0">
                <a:solidFill>
                  <a:schemeClr val="tx1"/>
                </a:solidFill>
              </a:rPr>
              <a:t>, </a:t>
            </a:r>
            <a:r>
              <a:rPr lang="it-IT" dirty="0" err="1">
                <a:solidFill>
                  <a:schemeClr val="tx1"/>
                </a:solidFill>
              </a:rPr>
              <a:t>postulantes</a:t>
            </a:r>
            <a:r>
              <a:rPr lang="it-IT" dirty="0">
                <a:solidFill>
                  <a:schemeClr val="tx1"/>
                </a:solidFill>
              </a:rPr>
              <a:t>, ut </a:t>
            </a:r>
            <a:r>
              <a:rPr lang="it-IT" dirty="0" err="1">
                <a:solidFill>
                  <a:schemeClr val="tx1"/>
                </a:solidFill>
              </a:rPr>
              <a:t>turres</a:t>
            </a:r>
            <a:r>
              <a:rPr lang="it-IT" dirty="0">
                <a:solidFill>
                  <a:schemeClr val="tx1"/>
                </a:solidFill>
              </a:rPr>
              <a:t> et muri </a:t>
            </a:r>
            <a:r>
              <a:rPr lang="it-IT" dirty="0" err="1">
                <a:solidFill>
                  <a:schemeClr val="tx1"/>
                </a:solidFill>
              </a:rPr>
              <a:t>ipsius</a:t>
            </a:r>
            <a:r>
              <a:rPr lang="it-IT" dirty="0">
                <a:solidFill>
                  <a:schemeClr val="tx1"/>
                </a:solidFill>
              </a:rPr>
              <a:t> </a:t>
            </a:r>
            <a:r>
              <a:rPr lang="it-IT" dirty="0" err="1">
                <a:solidFill>
                  <a:schemeClr val="tx1"/>
                </a:solidFill>
              </a:rPr>
              <a:t>civitatis</a:t>
            </a:r>
            <a:r>
              <a:rPr lang="it-IT" dirty="0">
                <a:solidFill>
                  <a:schemeClr val="tx1"/>
                </a:solidFill>
              </a:rPr>
              <a:t> </a:t>
            </a:r>
            <a:r>
              <a:rPr lang="it-IT" dirty="0" err="1">
                <a:solidFill>
                  <a:schemeClr val="tx1"/>
                </a:solidFill>
              </a:rPr>
              <a:t>reedificentur</a:t>
            </a:r>
            <a:r>
              <a:rPr lang="it-IT" dirty="0">
                <a:solidFill>
                  <a:schemeClr val="tx1"/>
                </a:solidFill>
              </a:rPr>
              <a:t> et </a:t>
            </a:r>
            <a:r>
              <a:rPr lang="it-IT" dirty="0" err="1">
                <a:solidFill>
                  <a:schemeClr val="tx1"/>
                </a:solidFill>
              </a:rPr>
              <a:t>labore</a:t>
            </a:r>
            <a:r>
              <a:rPr lang="it-IT" dirty="0">
                <a:solidFill>
                  <a:schemeClr val="tx1"/>
                </a:solidFill>
              </a:rPr>
              <a:t> et studio prefati episcopi </a:t>
            </a:r>
            <a:r>
              <a:rPr lang="it-IT" dirty="0" err="1">
                <a:solidFill>
                  <a:schemeClr val="tx1"/>
                </a:solidFill>
              </a:rPr>
              <a:t>suorumque</a:t>
            </a:r>
            <a:r>
              <a:rPr lang="it-IT" dirty="0">
                <a:solidFill>
                  <a:schemeClr val="tx1"/>
                </a:solidFill>
              </a:rPr>
              <a:t> </a:t>
            </a:r>
            <a:r>
              <a:rPr lang="it-IT" dirty="0" err="1">
                <a:solidFill>
                  <a:schemeClr val="tx1"/>
                </a:solidFill>
              </a:rPr>
              <a:t>concivium</a:t>
            </a:r>
            <a:r>
              <a:rPr lang="it-IT" dirty="0">
                <a:solidFill>
                  <a:schemeClr val="tx1"/>
                </a:solidFill>
              </a:rPr>
              <a:t> et </a:t>
            </a:r>
            <a:r>
              <a:rPr lang="it-IT" dirty="0" err="1">
                <a:solidFill>
                  <a:schemeClr val="tx1"/>
                </a:solidFill>
              </a:rPr>
              <a:t>ibi</a:t>
            </a:r>
            <a:r>
              <a:rPr lang="it-IT" dirty="0">
                <a:solidFill>
                  <a:schemeClr val="tx1"/>
                </a:solidFill>
              </a:rPr>
              <a:t> </a:t>
            </a:r>
            <a:r>
              <a:rPr lang="it-IT" dirty="0" err="1">
                <a:solidFill>
                  <a:schemeClr val="tx1"/>
                </a:solidFill>
              </a:rPr>
              <a:t>confugientium</a:t>
            </a:r>
            <a:r>
              <a:rPr lang="it-IT" dirty="0">
                <a:solidFill>
                  <a:schemeClr val="tx1"/>
                </a:solidFill>
              </a:rPr>
              <a:t> sub defensione </a:t>
            </a:r>
            <a:r>
              <a:rPr lang="it-IT" dirty="0" err="1">
                <a:solidFill>
                  <a:schemeClr val="tx1"/>
                </a:solidFill>
              </a:rPr>
              <a:t>eiusdem</a:t>
            </a:r>
            <a:r>
              <a:rPr lang="it-IT" dirty="0">
                <a:solidFill>
                  <a:schemeClr val="tx1"/>
                </a:solidFill>
              </a:rPr>
              <a:t> </a:t>
            </a:r>
            <a:r>
              <a:rPr lang="it-IT" dirty="0" err="1">
                <a:solidFill>
                  <a:schemeClr val="tx1"/>
                </a:solidFill>
              </a:rPr>
              <a:t>matricis</a:t>
            </a:r>
            <a:r>
              <a:rPr lang="it-IT" dirty="0">
                <a:solidFill>
                  <a:schemeClr val="tx1"/>
                </a:solidFill>
              </a:rPr>
              <a:t> </a:t>
            </a:r>
            <a:r>
              <a:rPr lang="it-IT" dirty="0" err="1">
                <a:solidFill>
                  <a:schemeClr val="tx1"/>
                </a:solidFill>
              </a:rPr>
              <a:t>ecclesiae</a:t>
            </a:r>
            <a:r>
              <a:rPr lang="it-IT" dirty="0">
                <a:solidFill>
                  <a:schemeClr val="tx1"/>
                </a:solidFill>
              </a:rPr>
              <a:t> Beati </a:t>
            </a:r>
            <a:r>
              <a:rPr lang="it-IT" dirty="0" err="1">
                <a:solidFill>
                  <a:schemeClr val="tx1"/>
                </a:solidFill>
              </a:rPr>
              <a:t>Vincentii</a:t>
            </a:r>
            <a:r>
              <a:rPr lang="it-IT" dirty="0">
                <a:solidFill>
                  <a:schemeClr val="tx1"/>
                </a:solidFill>
              </a:rPr>
              <a:t> in </a:t>
            </a:r>
            <a:r>
              <a:rPr lang="it-IT" dirty="0" err="1">
                <a:solidFill>
                  <a:schemeClr val="tx1"/>
                </a:solidFill>
              </a:rPr>
              <a:t>pristinum</a:t>
            </a:r>
            <a:r>
              <a:rPr lang="it-IT" dirty="0">
                <a:solidFill>
                  <a:schemeClr val="tx1"/>
                </a:solidFill>
              </a:rPr>
              <a:t> </a:t>
            </a:r>
            <a:r>
              <a:rPr lang="it-IT" dirty="0" err="1">
                <a:solidFill>
                  <a:schemeClr val="tx1"/>
                </a:solidFill>
              </a:rPr>
              <a:t>redificentur</a:t>
            </a:r>
            <a:r>
              <a:rPr lang="it-IT" dirty="0">
                <a:solidFill>
                  <a:schemeClr val="tx1"/>
                </a:solidFill>
              </a:rPr>
              <a:t> […] Quorum </a:t>
            </a:r>
            <a:r>
              <a:rPr lang="it-IT" dirty="0" err="1">
                <a:solidFill>
                  <a:schemeClr val="tx1"/>
                </a:solidFill>
              </a:rPr>
              <a:t>devotis</a:t>
            </a:r>
            <a:r>
              <a:rPr lang="it-IT" dirty="0">
                <a:solidFill>
                  <a:schemeClr val="tx1"/>
                </a:solidFill>
              </a:rPr>
              <a:t> </a:t>
            </a:r>
            <a:r>
              <a:rPr lang="it-IT" dirty="0" err="1">
                <a:solidFill>
                  <a:schemeClr val="tx1"/>
                </a:solidFill>
              </a:rPr>
              <a:t>precibus</a:t>
            </a:r>
            <a:r>
              <a:rPr lang="it-IT" dirty="0">
                <a:solidFill>
                  <a:schemeClr val="tx1"/>
                </a:solidFill>
              </a:rPr>
              <a:t> </a:t>
            </a:r>
            <a:r>
              <a:rPr lang="it-IT" dirty="0" err="1">
                <a:solidFill>
                  <a:schemeClr val="tx1"/>
                </a:solidFill>
              </a:rPr>
              <a:t>libentissime</a:t>
            </a:r>
            <a:r>
              <a:rPr lang="it-IT" dirty="0">
                <a:solidFill>
                  <a:schemeClr val="tx1"/>
                </a:solidFill>
              </a:rPr>
              <a:t> </a:t>
            </a:r>
            <a:r>
              <a:rPr lang="it-IT" dirty="0" err="1">
                <a:solidFill>
                  <a:schemeClr val="tx1"/>
                </a:solidFill>
              </a:rPr>
              <a:t>adsensum</a:t>
            </a:r>
            <a:r>
              <a:rPr lang="it-IT" dirty="0">
                <a:solidFill>
                  <a:schemeClr val="tx1"/>
                </a:solidFill>
              </a:rPr>
              <a:t> </a:t>
            </a:r>
            <a:r>
              <a:rPr lang="it-IT" dirty="0" err="1">
                <a:solidFill>
                  <a:schemeClr val="tx1"/>
                </a:solidFill>
              </a:rPr>
              <a:t>prebentes</a:t>
            </a:r>
            <a:r>
              <a:rPr lang="it-IT" dirty="0">
                <a:solidFill>
                  <a:schemeClr val="tx1"/>
                </a:solidFill>
              </a:rPr>
              <a:t>, […] </a:t>
            </a:r>
            <a:r>
              <a:rPr lang="it-IT" dirty="0" err="1">
                <a:solidFill>
                  <a:schemeClr val="tx1"/>
                </a:solidFill>
              </a:rPr>
              <a:t>statuimus</a:t>
            </a:r>
            <a:r>
              <a:rPr lang="it-IT" dirty="0">
                <a:solidFill>
                  <a:schemeClr val="tx1"/>
                </a:solidFill>
              </a:rPr>
              <a:t>, ut pro </a:t>
            </a:r>
            <a:r>
              <a:rPr lang="it-IT" dirty="0" err="1">
                <a:solidFill>
                  <a:schemeClr val="tx1"/>
                </a:solidFill>
              </a:rPr>
              <a:t>imminentis</a:t>
            </a:r>
            <a:r>
              <a:rPr lang="it-IT" dirty="0">
                <a:solidFill>
                  <a:schemeClr val="tx1"/>
                </a:solidFill>
              </a:rPr>
              <a:t> necessitate et </a:t>
            </a:r>
            <a:r>
              <a:rPr lang="it-IT" dirty="0" err="1">
                <a:solidFill>
                  <a:schemeClr val="tx1"/>
                </a:solidFill>
              </a:rPr>
              <a:t>Paganorum</a:t>
            </a:r>
            <a:r>
              <a:rPr lang="it-IT" dirty="0">
                <a:solidFill>
                  <a:schemeClr val="tx1"/>
                </a:solidFill>
              </a:rPr>
              <a:t> </a:t>
            </a:r>
            <a:r>
              <a:rPr lang="it-IT" dirty="0" err="1">
                <a:solidFill>
                  <a:schemeClr val="tx1"/>
                </a:solidFill>
              </a:rPr>
              <a:t>incursu</a:t>
            </a:r>
            <a:r>
              <a:rPr lang="it-IT" dirty="0">
                <a:solidFill>
                  <a:schemeClr val="tx1"/>
                </a:solidFill>
              </a:rPr>
              <a:t> </a:t>
            </a:r>
            <a:r>
              <a:rPr lang="it-IT" dirty="0" err="1">
                <a:solidFill>
                  <a:schemeClr val="tx1"/>
                </a:solidFill>
              </a:rPr>
              <a:t>civitas</a:t>
            </a:r>
            <a:r>
              <a:rPr lang="it-IT" dirty="0">
                <a:solidFill>
                  <a:schemeClr val="tx1"/>
                </a:solidFill>
              </a:rPr>
              <a:t> </a:t>
            </a:r>
            <a:r>
              <a:rPr lang="it-IT" dirty="0" err="1">
                <a:solidFill>
                  <a:schemeClr val="tx1"/>
                </a:solidFill>
              </a:rPr>
              <a:t>ipsa</a:t>
            </a:r>
            <a:r>
              <a:rPr lang="it-IT" dirty="0">
                <a:solidFill>
                  <a:schemeClr val="tx1"/>
                </a:solidFill>
              </a:rPr>
              <a:t> </a:t>
            </a:r>
            <a:r>
              <a:rPr lang="it-IT" dirty="0" err="1">
                <a:solidFill>
                  <a:schemeClr val="tx1"/>
                </a:solidFill>
              </a:rPr>
              <a:t>Bergamensis</a:t>
            </a:r>
            <a:r>
              <a:rPr lang="it-IT" dirty="0">
                <a:solidFill>
                  <a:schemeClr val="tx1"/>
                </a:solidFill>
              </a:rPr>
              <a:t> </a:t>
            </a:r>
            <a:r>
              <a:rPr lang="it-IT" dirty="0" err="1">
                <a:solidFill>
                  <a:schemeClr val="tx1"/>
                </a:solidFill>
              </a:rPr>
              <a:t>reedificetur</a:t>
            </a:r>
            <a:r>
              <a:rPr lang="it-IT" dirty="0">
                <a:solidFill>
                  <a:schemeClr val="tx1"/>
                </a:solidFill>
              </a:rPr>
              <a:t> </a:t>
            </a:r>
            <a:r>
              <a:rPr lang="it-IT" dirty="0" err="1">
                <a:solidFill>
                  <a:schemeClr val="tx1"/>
                </a:solidFill>
              </a:rPr>
              <a:t>ubicumque</a:t>
            </a:r>
            <a:r>
              <a:rPr lang="it-IT" dirty="0">
                <a:solidFill>
                  <a:schemeClr val="tx1"/>
                </a:solidFill>
              </a:rPr>
              <a:t> </a:t>
            </a:r>
            <a:r>
              <a:rPr lang="it-IT" dirty="0" err="1">
                <a:solidFill>
                  <a:schemeClr val="tx1"/>
                </a:solidFill>
              </a:rPr>
              <a:t>predictus</a:t>
            </a:r>
            <a:r>
              <a:rPr lang="it-IT" dirty="0">
                <a:solidFill>
                  <a:schemeClr val="tx1"/>
                </a:solidFill>
              </a:rPr>
              <a:t> </a:t>
            </a:r>
            <a:r>
              <a:rPr lang="it-IT" dirty="0" err="1">
                <a:solidFill>
                  <a:schemeClr val="tx1"/>
                </a:solidFill>
              </a:rPr>
              <a:t>episcopus</a:t>
            </a:r>
            <a:r>
              <a:rPr lang="it-IT" dirty="0">
                <a:solidFill>
                  <a:schemeClr val="tx1"/>
                </a:solidFill>
              </a:rPr>
              <a:t> et </a:t>
            </a:r>
            <a:r>
              <a:rPr lang="it-IT" dirty="0" err="1">
                <a:solidFill>
                  <a:schemeClr val="tx1"/>
                </a:solidFill>
              </a:rPr>
              <a:t>concives</a:t>
            </a:r>
            <a:r>
              <a:rPr lang="it-IT" dirty="0">
                <a:solidFill>
                  <a:schemeClr val="tx1"/>
                </a:solidFill>
              </a:rPr>
              <a:t> </a:t>
            </a:r>
            <a:r>
              <a:rPr lang="it-IT" dirty="0" err="1">
                <a:solidFill>
                  <a:schemeClr val="tx1"/>
                </a:solidFill>
              </a:rPr>
              <a:t>necessarium</a:t>
            </a:r>
            <a:r>
              <a:rPr lang="it-IT" dirty="0">
                <a:solidFill>
                  <a:schemeClr val="tx1"/>
                </a:solidFill>
              </a:rPr>
              <a:t> </a:t>
            </a:r>
            <a:r>
              <a:rPr lang="it-IT" dirty="0" err="1">
                <a:solidFill>
                  <a:schemeClr val="tx1"/>
                </a:solidFill>
              </a:rPr>
              <a:t>duxerint</a:t>
            </a:r>
            <a:r>
              <a:rPr lang="it-IT" dirty="0">
                <a:solidFill>
                  <a:schemeClr val="tx1"/>
                </a:solidFill>
              </a:rPr>
              <a:t>. </a:t>
            </a:r>
            <a:r>
              <a:rPr lang="it-IT" dirty="0" err="1">
                <a:solidFill>
                  <a:schemeClr val="tx1"/>
                </a:solidFill>
              </a:rPr>
              <a:t>turres</a:t>
            </a:r>
            <a:r>
              <a:rPr lang="it-IT" dirty="0">
                <a:solidFill>
                  <a:schemeClr val="tx1"/>
                </a:solidFill>
              </a:rPr>
              <a:t> </a:t>
            </a:r>
            <a:r>
              <a:rPr lang="it-IT" dirty="0" err="1">
                <a:solidFill>
                  <a:schemeClr val="tx1"/>
                </a:solidFill>
              </a:rPr>
              <a:t>quoque</a:t>
            </a:r>
            <a:r>
              <a:rPr lang="it-IT" dirty="0">
                <a:solidFill>
                  <a:schemeClr val="tx1"/>
                </a:solidFill>
              </a:rPr>
              <a:t> et muri </a:t>
            </a:r>
            <a:r>
              <a:rPr lang="it-IT" dirty="0" err="1">
                <a:solidFill>
                  <a:schemeClr val="tx1"/>
                </a:solidFill>
              </a:rPr>
              <a:t>seu</a:t>
            </a:r>
            <a:r>
              <a:rPr lang="it-IT" dirty="0">
                <a:solidFill>
                  <a:schemeClr val="tx1"/>
                </a:solidFill>
              </a:rPr>
              <a:t> </a:t>
            </a:r>
            <a:r>
              <a:rPr lang="it-IT" dirty="0" err="1">
                <a:solidFill>
                  <a:schemeClr val="tx1"/>
                </a:solidFill>
              </a:rPr>
              <a:t>portae</a:t>
            </a:r>
            <a:r>
              <a:rPr lang="it-IT" dirty="0">
                <a:solidFill>
                  <a:schemeClr val="tx1"/>
                </a:solidFill>
              </a:rPr>
              <a:t> i </a:t>
            </a:r>
            <a:r>
              <a:rPr lang="it-IT" dirty="0" err="1">
                <a:solidFill>
                  <a:schemeClr val="tx1"/>
                </a:solidFill>
              </a:rPr>
              <a:t>urbis</a:t>
            </a:r>
            <a:r>
              <a:rPr lang="it-IT" dirty="0">
                <a:solidFill>
                  <a:schemeClr val="tx1"/>
                </a:solidFill>
              </a:rPr>
              <a:t> </a:t>
            </a:r>
            <a:r>
              <a:rPr lang="it-IT" dirty="0" err="1">
                <a:solidFill>
                  <a:schemeClr val="tx1"/>
                </a:solidFill>
              </a:rPr>
              <a:t>labore</a:t>
            </a:r>
            <a:r>
              <a:rPr lang="it-IT" dirty="0">
                <a:solidFill>
                  <a:schemeClr val="tx1"/>
                </a:solidFill>
              </a:rPr>
              <a:t> et studio </a:t>
            </a:r>
            <a:r>
              <a:rPr lang="it-IT" dirty="0" err="1">
                <a:solidFill>
                  <a:schemeClr val="tx1"/>
                </a:solidFill>
              </a:rPr>
              <a:t>ipsius</a:t>
            </a:r>
            <a:r>
              <a:rPr lang="it-IT" dirty="0">
                <a:solidFill>
                  <a:schemeClr val="tx1"/>
                </a:solidFill>
              </a:rPr>
              <a:t> episcopi et </a:t>
            </a:r>
            <a:r>
              <a:rPr lang="it-IT" dirty="0" err="1">
                <a:solidFill>
                  <a:schemeClr val="tx1"/>
                </a:solidFill>
              </a:rPr>
              <a:t>concivium</a:t>
            </a:r>
            <a:r>
              <a:rPr lang="it-IT" dirty="0">
                <a:solidFill>
                  <a:schemeClr val="tx1"/>
                </a:solidFill>
              </a:rPr>
              <a:t> </a:t>
            </a:r>
            <a:r>
              <a:rPr lang="it-IT" dirty="0" err="1">
                <a:solidFill>
                  <a:schemeClr val="tx1"/>
                </a:solidFill>
              </a:rPr>
              <a:t>ibidemque</a:t>
            </a:r>
            <a:r>
              <a:rPr lang="it-IT" dirty="0">
                <a:solidFill>
                  <a:schemeClr val="tx1"/>
                </a:solidFill>
              </a:rPr>
              <a:t> </a:t>
            </a:r>
            <a:r>
              <a:rPr lang="it-IT" dirty="0" err="1">
                <a:solidFill>
                  <a:schemeClr val="tx1"/>
                </a:solidFill>
              </a:rPr>
              <a:t>cofugientium</a:t>
            </a:r>
            <a:r>
              <a:rPr lang="it-IT" dirty="0">
                <a:solidFill>
                  <a:schemeClr val="tx1"/>
                </a:solidFill>
              </a:rPr>
              <a:t> sub </a:t>
            </a:r>
            <a:r>
              <a:rPr lang="it-IT" dirty="0" err="1">
                <a:solidFill>
                  <a:schemeClr val="tx1"/>
                </a:solidFill>
              </a:rPr>
              <a:t>potestate</a:t>
            </a:r>
            <a:r>
              <a:rPr lang="it-IT" dirty="0">
                <a:solidFill>
                  <a:schemeClr val="tx1"/>
                </a:solidFill>
              </a:rPr>
              <a:t> et defensione prenominati episcopi </a:t>
            </a:r>
            <a:r>
              <a:rPr lang="it-IT" dirty="0" err="1">
                <a:solidFill>
                  <a:schemeClr val="tx1"/>
                </a:solidFill>
              </a:rPr>
              <a:t>suorumque</a:t>
            </a:r>
            <a:r>
              <a:rPr lang="it-IT" dirty="0">
                <a:solidFill>
                  <a:schemeClr val="tx1"/>
                </a:solidFill>
              </a:rPr>
              <a:t> </a:t>
            </a:r>
            <a:r>
              <a:rPr lang="it-IT" dirty="0" err="1">
                <a:solidFill>
                  <a:schemeClr val="tx1"/>
                </a:solidFill>
              </a:rPr>
              <a:t>successorum</a:t>
            </a:r>
            <a:r>
              <a:rPr lang="it-IT" dirty="0">
                <a:solidFill>
                  <a:schemeClr val="tx1"/>
                </a:solidFill>
              </a:rPr>
              <a:t> </a:t>
            </a:r>
            <a:r>
              <a:rPr lang="it-IT" dirty="0" err="1">
                <a:solidFill>
                  <a:schemeClr val="tx1"/>
                </a:solidFill>
              </a:rPr>
              <a:t>perpetuis</a:t>
            </a:r>
            <a:r>
              <a:rPr lang="it-IT" dirty="0">
                <a:solidFill>
                  <a:schemeClr val="tx1"/>
                </a:solidFill>
              </a:rPr>
              <a:t> </a:t>
            </a:r>
            <a:r>
              <a:rPr lang="it-IT" dirty="0" err="1">
                <a:solidFill>
                  <a:schemeClr val="tx1"/>
                </a:solidFill>
              </a:rPr>
              <a:t>consistant</a:t>
            </a:r>
            <a:r>
              <a:rPr lang="it-IT" dirty="0">
                <a:solidFill>
                  <a:schemeClr val="tx1"/>
                </a:solidFill>
              </a:rPr>
              <a:t> </a:t>
            </a:r>
            <a:r>
              <a:rPr lang="it-IT" dirty="0" err="1">
                <a:solidFill>
                  <a:schemeClr val="tx1"/>
                </a:solidFill>
              </a:rPr>
              <a:t>temporibus</a:t>
            </a:r>
            <a:r>
              <a:rPr lang="it-IT" dirty="0">
                <a:solidFill>
                  <a:schemeClr val="tx1"/>
                </a:solidFill>
              </a:rPr>
              <a:t>.</a:t>
            </a:r>
          </a:p>
        </p:txBody>
      </p:sp>
    </p:spTree>
    <p:extLst>
      <p:ext uri="{BB962C8B-B14F-4D97-AF65-F5344CB8AC3E}">
        <p14:creationId xmlns:p14="http://schemas.microsoft.com/office/powerpoint/2010/main" val="242258152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63671" y="313150"/>
            <a:ext cx="8918532" cy="4801314"/>
          </a:xfrm>
          <a:prstGeom prst="rect">
            <a:avLst/>
          </a:prstGeom>
        </p:spPr>
        <p:txBody>
          <a:bodyPr wrap="square">
            <a:spAutoFit/>
          </a:bodyPr>
          <a:lstStyle/>
          <a:p>
            <a:pPr algn="just"/>
            <a:r>
              <a:rPr lang="it-IT" dirty="0"/>
              <a:t>In nome della santa e indivisibile Trinità. Berengario re per il favore della clemenza </a:t>
            </a:r>
            <a:r>
              <a:rPr lang="it-IT" dirty="0" smtClean="0"/>
              <a:t>divina. </a:t>
            </a:r>
            <a:r>
              <a:rPr lang="it-IT" dirty="0"/>
              <a:t>[…] Sappia pertanto la solerzia di tutti i fedeli della santa chiesa di Dio e nostri presenti e futuri che il venerabile vescovo </a:t>
            </a:r>
            <a:r>
              <a:rPr lang="it-IT" dirty="0" err="1"/>
              <a:t>Ildegario</a:t>
            </a:r>
            <a:r>
              <a:rPr lang="it-IT" dirty="0"/>
              <a:t> e il glorioso conte del nostro sacro palazzo </a:t>
            </a:r>
            <a:r>
              <a:rPr lang="it-IT" dirty="0" err="1"/>
              <a:t>Sigefredo</a:t>
            </a:r>
            <a:r>
              <a:rPr lang="it-IT" dirty="0"/>
              <a:t>, nostri diletti consiglieri, si sono rivolti alla nostra mansuetudine, a nome di </a:t>
            </a:r>
            <a:r>
              <a:rPr lang="it-IT" dirty="0" err="1"/>
              <a:t>Adelberto</a:t>
            </a:r>
            <a:r>
              <a:rPr lang="it-IT" dirty="0"/>
              <a:t> reverendo vescovo della santa chiesa di Bergamo, rivelandoci che la medesima città di Bergamo è stata devastata per l’attacco dei nemici, per cui ora è angustiata soprattutto dall’incursione dei crudeli Ungari e dalla pesante oppressione dei conti con i loro ufficiali, e chiedendoci che le torri e le mura della città siano riedificate e che, con la fatica e l’impegno del predetto vescovo e dei suoi concittadini e di coloro che si rifugiano lì sotto la difesa della chiesa matrice del Beato Vincenzo, siano riportate allo stato precedente […]. Assentendo volentieri alle loro devote preghiere, […] abbiamo stabilito che per l’impellente necessità e le incursioni dei pagani la medesima città di Bergamo sia riedificata ovunque il predetto vescovo e i suoi concittadini lo stimeranno necessario. Inoltre le torri e i muri e le porte della città, [ricostruite] con la fatica e l’impegno del medesimo vescovo e dei concittadini lì rifugiatisi, stiano in eterno sotto il potere e la protezione del vescovo e dei suoi successori.</a:t>
            </a:r>
          </a:p>
        </p:txBody>
      </p:sp>
    </p:spTree>
    <p:extLst>
      <p:ext uri="{BB962C8B-B14F-4D97-AF65-F5344CB8AC3E}">
        <p14:creationId xmlns:p14="http://schemas.microsoft.com/office/powerpoint/2010/main" val="15951435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07067" y="313152"/>
            <a:ext cx="7766936" cy="663878"/>
          </a:xfrm>
        </p:spPr>
        <p:txBody>
          <a:bodyPr/>
          <a:lstStyle/>
          <a:p>
            <a:pPr algn="just"/>
            <a:r>
              <a:rPr lang="it-IT" sz="2800" dirty="0"/>
              <a:t>Berengario I, </a:t>
            </a:r>
            <a:r>
              <a:rPr lang="it-IT" sz="2800" i="1" dirty="0"/>
              <a:t>Diplomi</a:t>
            </a:r>
            <a:r>
              <a:rPr lang="it-IT" sz="2800" dirty="0"/>
              <a:t>, FSI 35, n. 65 (906).</a:t>
            </a:r>
          </a:p>
        </p:txBody>
      </p:sp>
      <p:sp>
        <p:nvSpPr>
          <p:cNvPr id="3" name="Sottotitolo 2"/>
          <p:cNvSpPr>
            <a:spLocks noGrp="1"/>
          </p:cNvSpPr>
          <p:nvPr>
            <p:ph type="subTitle" idx="1"/>
          </p:nvPr>
        </p:nvSpPr>
        <p:spPr>
          <a:xfrm>
            <a:off x="626300" y="1265129"/>
            <a:ext cx="9206631" cy="3882603"/>
          </a:xfrm>
        </p:spPr>
        <p:txBody>
          <a:bodyPr>
            <a:noAutofit/>
          </a:bodyPr>
          <a:lstStyle/>
          <a:p>
            <a:pPr algn="just"/>
            <a:r>
              <a:rPr lang="it-IT" sz="1600" b="1" dirty="0">
                <a:solidFill>
                  <a:schemeClr val="tx1"/>
                </a:solidFill>
              </a:rPr>
              <a:t>In nomine domini Dei </a:t>
            </a:r>
            <a:r>
              <a:rPr lang="it-IT" sz="1600" b="1" dirty="0" err="1">
                <a:solidFill>
                  <a:schemeClr val="tx1"/>
                </a:solidFill>
              </a:rPr>
              <a:t>aeterni</a:t>
            </a:r>
            <a:r>
              <a:rPr lang="it-IT" sz="1600" b="1" dirty="0">
                <a:solidFill>
                  <a:schemeClr val="tx1"/>
                </a:solidFill>
              </a:rPr>
              <a:t>. </a:t>
            </a:r>
            <a:r>
              <a:rPr lang="it-IT" sz="1600" b="1" dirty="0" err="1">
                <a:solidFill>
                  <a:schemeClr val="tx1"/>
                </a:solidFill>
              </a:rPr>
              <a:t>Berengarius</a:t>
            </a:r>
            <a:r>
              <a:rPr lang="it-IT" sz="1600" b="1" dirty="0">
                <a:solidFill>
                  <a:schemeClr val="tx1"/>
                </a:solidFill>
              </a:rPr>
              <a:t> </a:t>
            </a:r>
            <a:r>
              <a:rPr lang="it-IT" sz="1600" b="1" dirty="0" err="1">
                <a:solidFill>
                  <a:schemeClr val="tx1"/>
                </a:solidFill>
              </a:rPr>
              <a:t>rex</a:t>
            </a:r>
            <a:r>
              <a:rPr lang="it-IT" sz="1600" b="1" dirty="0">
                <a:solidFill>
                  <a:schemeClr val="tx1"/>
                </a:solidFill>
              </a:rPr>
              <a:t>. </a:t>
            </a:r>
            <a:r>
              <a:rPr lang="it-IT" sz="1600" b="1" dirty="0" err="1">
                <a:solidFill>
                  <a:schemeClr val="tx1"/>
                </a:solidFill>
              </a:rPr>
              <a:t>Noverit</a:t>
            </a:r>
            <a:r>
              <a:rPr lang="it-IT" sz="1600" b="1" dirty="0">
                <a:solidFill>
                  <a:schemeClr val="tx1"/>
                </a:solidFill>
              </a:rPr>
              <a:t> omnium </a:t>
            </a:r>
            <a:r>
              <a:rPr lang="it-IT" sz="1600" b="1" dirty="0" err="1">
                <a:solidFill>
                  <a:schemeClr val="tx1"/>
                </a:solidFill>
              </a:rPr>
              <a:t>fidelium</a:t>
            </a:r>
            <a:r>
              <a:rPr lang="it-IT" sz="1600" b="1" dirty="0">
                <a:solidFill>
                  <a:schemeClr val="tx1"/>
                </a:solidFill>
              </a:rPr>
              <a:t> </a:t>
            </a:r>
            <a:r>
              <a:rPr lang="it-IT" sz="1600" b="1" dirty="0" err="1">
                <a:solidFill>
                  <a:schemeClr val="tx1"/>
                </a:solidFill>
              </a:rPr>
              <a:t>sanctae</a:t>
            </a:r>
            <a:r>
              <a:rPr lang="it-IT" sz="1600" b="1" dirty="0">
                <a:solidFill>
                  <a:schemeClr val="tx1"/>
                </a:solidFill>
              </a:rPr>
              <a:t> Dei </a:t>
            </a:r>
            <a:r>
              <a:rPr lang="it-IT" sz="1600" b="1" dirty="0" err="1">
                <a:solidFill>
                  <a:schemeClr val="tx1"/>
                </a:solidFill>
              </a:rPr>
              <a:t>Ecclesiae</a:t>
            </a:r>
            <a:r>
              <a:rPr lang="it-IT" sz="1600" b="1" dirty="0">
                <a:solidFill>
                  <a:schemeClr val="tx1"/>
                </a:solidFill>
              </a:rPr>
              <a:t> </a:t>
            </a:r>
            <a:r>
              <a:rPr lang="it-IT" sz="1600" b="1" dirty="0" err="1">
                <a:solidFill>
                  <a:schemeClr val="tx1"/>
                </a:solidFill>
              </a:rPr>
              <a:t>nostrorumque</a:t>
            </a:r>
            <a:r>
              <a:rPr lang="it-IT" sz="1600" b="1" dirty="0">
                <a:solidFill>
                  <a:schemeClr val="tx1"/>
                </a:solidFill>
              </a:rPr>
              <a:t> </a:t>
            </a:r>
            <a:r>
              <a:rPr lang="it-IT" sz="1600" b="1" dirty="0" err="1">
                <a:solidFill>
                  <a:schemeClr val="tx1"/>
                </a:solidFill>
              </a:rPr>
              <a:t>presentium</a:t>
            </a:r>
            <a:r>
              <a:rPr lang="it-IT" sz="1600" b="1" dirty="0">
                <a:solidFill>
                  <a:schemeClr val="tx1"/>
                </a:solidFill>
              </a:rPr>
              <a:t> </a:t>
            </a:r>
            <a:r>
              <a:rPr lang="it-IT" sz="1600" b="1" dirty="0" err="1">
                <a:solidFill>
                  <a:schemeClr val="tx1"/>
                </a:solidFill>
              </a:rPr>
              <a:t>scilicet</a:t>
            </a:r>
            <a:r>
              <a:rPr lang="it-IT" sz="1600" b="1" dirty="0">
                <a:solidFill>
                  <a:schemeClr val="tx1"/>
                </a:solidFill>
              </a:rPr>
              <a:t> </a:t>
            </a:r>
            <a:r>
              <a:rPr lang="it-IT" sz="1600" b="1" dirty="0" err="1">
                <a:solidFill>
                  <a:schemeClr val="tx1"/>
                </a:solidFill>
              </a:rPr>
              <a:t>ac</a:t>
            </a:r>
            <a:r>
              <a:rPr lang="it-IT" sz="1600" b="1" dirty="0">
                <a:solidFill>
                  <a:schemeClr val="tx1"/>
                </a:solidFill>
              </a:rPr>
              <a:t> </a:t>
            </a:r>
            <a:r>
              <a:rPr lang="it-IT" sz="1600" b="1" dirty="0" err="1">
                <a:solidFill>
                  <a:schemeClr val="tx1"/>
                </a:solidFill>
              </a:rPr>
              <a:t>futurorum</a:t>
            </a:r>
            <a:r>
              <a:rPr lang="it-IT" sz="1600" b="1" dirty="0">
                <a:solidFill>
                  <a:schemeClr val="tx1"/>
                </a:solidFill>
              </a:rPr>
              <a:t> devota </a:t>
            </a:r>
            <a:r>
              <a:rPr lang="it-IT" sz="1600" b="1" dirty="0" err="1">
                <a:solidFill>
                  <a:schemeClr val="tx1"/>
                </a:solidFill>
              </a:rPr>
              <a:t>sollertia</a:t>
            </a:r>
            <a:r>
              <a:rPr lang="it-IT" sz="1600" b="1" dirty="0">
                <a:solidFill>
                  <a:schemeClr val="tx1"/>
                </a:solidFill>
              </a:rPr>
              <a:t>, </a:t>
            </a:r>
            <a:r>
              <a:rPr lang="it-IT" sz="1600" b="1" dirty="0" err="1">
                <a:solidFill>
                  <a:schemeClr val="tx1"/>
                </a:solidFill>
              </a:rPr>
              <a:t>Ardingum</a:t>
            </a:r>
            <a:r>
              <a:rPr lang="it-IT" sz="1600" b="1" dirty="0">
                <a:solidFill>
                  <a:schemeClr val="tx1"/>
                </a:solidFill>
              </a:rPr>
              <a:t> </a:t>
            </a:r>
            <a:r>
              <a:rPr lang="it-IT" sz="1600" b="1" dirty="0" err="1">
                <a:solidFill>
                  <a:schemeClr val="tx1"/>
                </a:solidFill>
              </a:rPr>
              <a:t>reverentissimum</a:t>
            </a:r>
            <a:r>
              <a:rPr lang="it-IT" sz="1600" b="1" dirty="0">
                <a:solidFill>
                  <a:schemeClr val="tx1"/>
                </a:solidFill>
              </a:rPr>
              <a:t> </a:t>
            </a:r>
            <a:r>
              <a:rPr lang="it-IT" sz="1600" b="1" dirty="0" err="1">
                <a:solidFill>
                  <a:schemeClr val="tx1"/>
                </a:solidFill>
              </a:rPr>
              <a:t>episcopum</a:t>
            </a:r>
            <a:r>
              <a:rPr lang="it-IT" sz="1600" b="1" dirty="0">
                <a:solidFill>
                  <a:schemeClr val="tx1"/>
                </a:solidFill>
              </a:rPr>
              <a:t> </a:t>
            </a:r>
            <a:r>
              <a:rPr lang="it-IT" sz="1600" b="1" dirty="0" err="1">
                <a:solidFill>
                  <a:schemeClr val="tx1"/>
                </a:solidFill>
              </a:rPr>
              <a:t>dilectumque</a:t>
            </a:r>
            <a:r>
              <a:rPr lang="it-IT" sz="1600" b="1" dirty="0">
                <a:solidFill>
                  <a:schemeClr val="tx1"/>
                </a:solidFill>
              </a:rPr>
              <a:t> </a:t>
            </a:r>
            <a:r>
              <a:rPr lang="it-IT" sz="1600" b="1" dirty="0" err="1">
                <a:solidFill>
                  <a:schemeClr val="tx1"/>
                </a:solidFill>
              </a:rPr>
              <a:t>archicancellarium</a:t>
            </a:r>
            <a:r>
              <a:rPr lang="it-IT" sz="1600" b="1" dirty="0">
                <a:solidFill>
                  <a:schemeClr val="tx1"/>
                </a:solidFill>
              </a:rPr>
              <a:t> nostrum </a:t>
            </a:r>
            <a:r>
              <a:rPr lang="it-IT" sz="1600" b="1" dirty="0" err="1">
                <a:solidFill>
                  <a:schemeClr val="tx1"/>
                </a:solidFill>
              </a:rPr>
              <a:t>suppliciter</a:t>
            </a:r>
            <a:r>
              <a:rPr lang="it-IT" sz="1600" b="1" dirty="0">
                <a:solidFill>
                  <a:schemeClr val="tx1"/>
                </a:solidFill>
              </a:rPr>
              <a:t> </a:t>
            </a:r>
            <a:r>
              <a:rPr lang="it-IT" sz="1600" b="1" dirty="0" err="1">
                <a:solidFill>
                  <a:schemeClr val="tx1"/>
                </a:solidFill>
              </a:rPr>
              <a:t>nostrae</a:t>
            </a:r>
            <a:r>
              <a:rPr lang="it-IT" sz="1600" b="1" dirty="0">
                <a:solidFill>
                  <a:schemeClr val="tx1"/>
                </a:solidFill>
              </a:rPr>
              <a:t> </a:t>
            </a:r>
            <a:r>
              <a:rPr lang="it-IT" sz="1600" b="1" dirty="0" err="1">
                <a:solidFill>
                  <a:schemeClr val="tx1"/>
                </a:solidFill>
              </a:rPr>
              <a:t>serenitatis</a:t>
            </a:r>
            <a:r>
              <a:rPr lang="it-IT" sz="1600" b="1" dirty="0">
                <a:solidFill>
                  <a:schemeClr val="tx1"/>
                </a:solidFill>
              </a:rPr>
              <a:t> </a:t>
            </a:r>
            <a:r>
              <a:rPr lang="it-IT" sz="1600" b="1" dirty="0" err="1">
                <a:solidFill>
                  <a:schemeClr val="tx1"/>
                </a:solidFill>
              </a:rPr>
              <a:t>exorasse</a:t>
            </a:r>
            <a:r>
              <a:rPr lang="it-IT" sz="1600" b="1" dirty="0">
                <a:solidFill>
                  <a:schemeClr val="tx1"/>
                </a:solidFill>
              </a:rPr>
              <a:t> </a:t>
            </a:r>
            <a:r>
              <a:rPr lang="it-IT" sz="1600" b="1" dirty="0" err="1">
                <a:solidFill>
                  <a:schemeClr val="tx1"/>
                </a:solidFill>
              </a:rPr>
              <a:t>clementiam</a:t>
            </a:r>
            <a:r>
              <a:rPr lang="it-IT" sz="1600" b="1" dirty="0">
                <a:solidFill>
                  <a:schemeClr val="tx1"/>
                </a:solidFill>
              </a:rPr>
              <a:t>, </a:t>
            </a:r>
            <a:r>
              <a:rPr lang="it-IT" sz="1600" b="1" dirty="0" err="1">
                <a:solidFill>
                  <a:schemeClr val="tx1"/>
                </a:solidFill>
              </a:rPr>
              <a:t>quatenus</a:t>
            </a:r>
            <a:r>
              <a:rPr lang="it-IT" sz="1600" b="1" dirty="0">
                <a:solidFill>
                  <a:schemeClr val="tx1"/>
                </a:solidFill>
              </a:rPr>
              <a:t> </a:t>
            </a:r>
            <a:r>
              <a:rPr lang="it-IT" sz="1600" b="1" dirty="0" err="1">
                <a:solidFill>
                  <a:schemeClr val="tx1"/>
                </a:solidFill>
              </a:rPr>
              <a:t>ob</a:t>
            </a:r>
            <a:r>
              <a:rPr lang="it-IT" sz="1600" b="1" dirty="0">
                <a:solidFill>
                  <a:schemeClr val="tx1"/>
                </a:solidFill>
              </a:rPr>
              <a:t> </a:t>
            </a:r>
            <a:r>
              <a:rPr lang="it-IT" sz="1600" b="1" dirty="0" err="1">
                <a:solidFill>
                  <a:schemeClr val="tx1"/>
                </a:solidFill>
              </a:rPr>
              <a:t>Paganorum</a:t>
            </a:r>
            <a:r>
              <a:rPr lang="it-IT" sz="1600" b="1" dirty="0">
                <a:solidFill>
                  <a:schemeClr val="tx1"/>
                </a:solidFill>
              </a:rPr>
              <a:t> </a:t>
            </a:r>
            <a:r>
              <a:rPr lang="it-IT" sz="1600" b="1" dirty="0" err="1">
                <a:solidFill>
                  <a:schemeClr val="tx1"/>
                </a:solidFill>
              </a:rPr>
              <a:t>incursionem</a:t>
            </a:r>
            <a:r>
              <a:rPr lang="it-IT" sz="1600" b="1" dirty="0">
                <a:solidFill>
                  <a:schemeClr val="tx1"/>
                </a:solidFill>
              </a:rPr>
              <a:t> </a:t>
            </a:r>
            <a:r>
              <a:rPr lang="it-IT" sz="1600" b="1" dirty="0" err="1">
                <a:solidFill>
                  <a:schemeClr val="tx1"/>
                </a:solidFill>
              </a:rPr>
              <a:t>concederemus</a:t>
            </a:r>
            <a:r>
              <a:rPr lang="it-IT" sz="1600" b="1" dirty="0">
                <a:solidFill>
                  <a:schemeClr val="tx1"/>
                </a:solidFill>
              </a:rPr>
              <a:t> nostra </a:t>
            </a:r>
            <a:r>
              <a:rPr lang="it-IT" sz="1600" b="1" dirty="0" err="1">
                <a:solidFill>
                  <a:schemeClr val="tx1"/>
                </a:solidFill>
              </a:rPr>
              <a:t>auctoritate</a:t>
            </a:r>
            <a:r>
              <a:rPr lang="it-IT" sz="1600" b="1" dirty="0">
                <a:solidFill>
                  <a:schemeClr val="tx1"/>
                </a:solidFill>
              </a:rPr>
              <a:t> </a:t>
            </a:r>
            <a:r>
              <a:rPr lang="it-IT" sz="1600" b="1" dirty="0" err="1">
                <a:solidFill>
                  <a:schemeClr val="tx1"/>
                </a:solidFill>
              </a:rPr>
              <a:t>Audeberto</a:t>
            </a:r>
            <a:r>
              <a:rPr lang="it-IT" sz="1600" b="1" dirty="0">
                <a:solidFill>
                  <a:schemeClr val="tx1"/>
                </a:solidFill>
              </a:rPr>
              <a:t> diacono </a:t>
            </a:r>
            <a:r>
              <a:rPr lang="it-IT" sz="1600" b="1" dirty="0" err="1">
                <a:solidFill>
                  <a:schemeClr val="tx1"/>
                </a:solidFill>
              </a:rPr>
              <a:t>sanctae</a:t>
            </a:r>
            <a:r>
              <a:rPr lang="it-IT" sz="1600" b="1" dirty="0">
                <a:solidFill>
                  <a:schemeClr val="tx1"/>
                </a:solidFill>
              </a:rPr>
              <a:t> </a:t>
            </a:r>
            <a:r>
              <a:rPr lang="it-IT" sz="1600" b="1" dirty="0" err="1">
                <a:solidFill>
                  <a:schemeClr val="tx1"/>
                </a:solidFill>
              </a:rPr>
              <a:t>Veronensis</a:t>
            </a:r>
            <a:r>
              <a:rPr lang="it-IT" sz="1600" b="1" dirty="0">
                <a:solidFill>
                  <a:schemeClr val="tx1"/>
                </a:solidFill>
              </a:rPr>
              <a:t> </a:t>
            </a:r>
            <a:r>
              <a:rPr lang="it-IT" sz="1600" b="1" dirty="0" err="1">
                <a:solidFill>
                  <a:schemeClr val="tx1"/>
                </a:solidFill>
              </a:rPr>
              <a:t>aecclesiae</a:t>
            </a:r>
            <a:r>
              <a:rPr lang="it-IT" sz="1600" b="1" dirty="0">
                <a:solidFill>
                  <a:schemeClr val="tx1"/>
                </a:solidFill>
              </a:rPr>
              <a:t> </a:t>
            </a:r>
            <a:r>
              <a:rPr lang="it-IT" sz="1600" b="1" dirty="0" err="1">
                <a:solidFill>
                  <a:schemeClr val="tx1"/>
                </a:solidFill>
              </a:rPr>
              <a:t>licentiam</a:t>
            </a:r>
            <a:r>
              <a:rPr lang="it-IT" sz="1600" b="1" dirty="0">
                <a:solidFill>
                  <a:schemeClr val="tx1"/>
                </a:solidFill>
              </a:rPr>
              <a:t> </a:t>
            </a:r>
            <a:r>
              <a:rPr lang="it-IT" sz="1600" b="1" dirty="0" err="1">
                <a:solidFill>
                  <a:schemeClr val="tx1"/>
                </a:solidFill>
              </a:rPr>
              <a:t>aedificandi</a:t>
            </a:r>
            <a:r>
              <a:rPr lang="it-IT" sz="1600" b="1" dirty="0">
                <a:solidFill>
                  <a:schemeClr val="tx1"/>
                </a:solidFill>
              </a:rPr>
              <a:t> </a:t>
            </a:r>
            <a:r>
              <a:rPr lang="it-IT" sz="1600" b="1" dirty="0" err="1">
                <a:solidFill>
                  <a:schemeClr val="tx1"/>
                </a:solidFill>
              </a:rPr>
              <a:t>castrum</a:t>
            </a:r>
            <a:r>
              <a:rPr lang="it-IT" sz="1600" b="1" dirty="0">
                <a:solidFill>
                  <a:schemeClr val="tx1"/>
                </a:solidFill>
              </a:rPr>
              <a:t> in loco </a:t>
            </a:r>
            <a:r>
              <a:rPr lang="it-IT" sz="1600" b="1" dirty="0" err="1">
                <a:solidFill>
                  <a:schemeClr val="tx1"/>
                </a:solidFill>
              </a:rPr>
              <a:t>ubi</a:t>
            </a:r>
            <a:r>
              <a:rPr lang="it-IT" sz="1600" b="1" dirty="0">
                <a:solidFill>
                  <a:schemeClr val="tx1"/>
                </a:solidFill>
              </a:rPr>
              <a:t> </a:t>
            </a:r>
            <a:r>
              <a:rPr lang="it-IT" sz="1600" b="1" dirty="0" err="1">
                <a:solidFill>
                  <a:schemeClr val="tx1"/>
                </a:solidFill>
              </a:rPr>
              <a:t>dicitur</a:t>
            </a:r>
            <a:r>
              <a:rPr lang="it-IT" sz="1600" b="1" dirty="0">
                <a:solidFill>
                  <a:schemeClr val="tx1"/>
                </a:solidFill>
              </a:rPr>
              <a:t> </a:t>
            </a:r>
            <a:r>
              <a:rPr lang="it-IT" sz="1600" b="1" dirty="0" err="1">
                <a:solidFill>
                  <a:schemeClr val="tx1"/>
                </a:solidFill>
              </a:rPr>
              <a:t>Nogaria</a:t>
            </a:r>
            <a:r>
              <a:rPr lang="it-IT" sz="1600" b="1" dirty="0">
                <a:solidFill>
                  <a:schemeClr val="tx1"/>
                </a:solidFill>
              </a:rPr>
              <a:t> inter </a:t>
            </a:r>
            <a:r>
              <a:rPr lang="it-IT" sz="1600" b="1" dirty="0" err="1">
                <a:solidFill>
                  <a:schemeClr val="tx1"/>
                </a:solidFill>
              </a:rPr>
              <a:t>curtes</a:t>
            </a:r>
            <a:r>
              <a:rPr lang="it-IT" sz="1600" b="1" dirty="0">
                <a:solidFill>
                  <a:schemeClr val="tx1"/>
                </a:solidFill>
              </a:rPr>
              <a:t> </a:t>
            </a:r>
            <a:r>
              <a:rPr lang="it-IT" sz="1600" b="1" dirty="0" err="1">
                <a:solidFill>
                  <a:schemeClr val="tx1"/>
                </a:solidFill>
              </a:rPr>
              <a:t>Duorum</a:t>
            </a:r>
            <a:r>
              <a:rPr lang="it-IT" sz="1600" b="1" dirty="0">
                <a:solidFill>
                  <a:schemeClr val="tx1"/>
                </a:solidFill>
              </a:rPr>
              <a:t> </a:t>
            </a:r>
            <a:r>
              <a:rPr lang="it-IT" sz="1600" b="1" dirty="0" err="1">
                <a:solidFill>
                  <a:schemeClr val="tx1"/>
                </a:solidFill>
              </a:rPr>
              <a:t>Roborum</a:t>
            </a:r>
            <a:r>
              <a:rPr lang="it-IT" sz="1600" b="1" dirty="0">
                <a:solidFill>
                  <a:schemeClr val="tx1"/>
                </a:solidFill>
              </a:rPr>
              <a:t> et </a:t>
            </a:r>
            <a:r>
              <a:rPr lang="it-IT" sz="1600" b="1" dirty="0" err="1">
                <a:solidFill>
                  <a:schemeClr val="tx1"/>
                </a:solidFill>
              </a:rPr>
              <a:t>villam</a:t>
            </a:r>
            <a:r>
              <a:rPr lang="it-IT" sz="1600" b="1" dirty="0">
                <a:solidFill>
                  <a:schemeClr val="tx1"/>
                </a:solidFill>
              </a:rPr>
              <a:t> </a:t>
            </a:r>
            <a:r>
              <a:rPr lang="it-IT" sz="1600" b="1" dirty="0" err="1">
                <a:solidFill>
                  <a:schemeClr val="tx1"/>
                </a:solidFill>
              </a:rPr>
              <a:t>quae</a:t>
            </a:r>
            <a:r>
              <a:rPr lang="it-IT" sz="1600" b="1" dirty="0">
                <a:solidFill>
                  <a:schemeClr val="tx1"/>
                </a:solidFill>
              </a:rPr>
              <a:t> </a:t>
            </a:r>
            <a:r>
              <a:rPr lang="it-IT" sz="1600" b="1" dirty="0" err="1">
                <a:solidFill>
                  <a:schemeClr val="tx1"/>
                </a:solidFill>
              </a:rPr>
              <a:t>nominatur</a:t>
            </a:r>
            <a:r>
              <a:rPr lang="it-IT" sz="1600" b="1" dirty="0">
                <a:solidFill>
                  <a:schemeClr val="tx1"/>
                </a:solidFill>
              </a:rPr>
              <a:t> </a:t>
            </a:r>
            <a:r>
              <a:rPr lang="it-IT" sz="1600" b="1" dirty="0" err="1">
                <a:solidFill>
                  <a:schemeClr val="tx1"/>
                </a:solidFill>
              </a:rPr>
              <a:t>Tillioano</a:t>
            </a:r>
            <a:r>
              <a:rPr lang="it-IT" sz="1600" b="1" dirty="0">
                <a:solidFill>
                  <a:schemeClr val="tx1"/>
                </a:solidFill>
              </a:rPr>
              <a:t>, super </a:t>
            </a:r>
            <a:r>
              <a:rPr lang="it-IT" sz="1600" b="1" dirty="0" err="1">
                <a:solidFill>
                  <a:schemeClr val="tx1"/>
                </a:solidFill>
              </a:rPr>
              <a:t>ripam</a:t>
            </a:r>
            <a:r>
              <a:rPr lang="it-IT" sz="1600" b="1" dirty="0">
                <a:solidFill>
                  <a:schemeClr val="tx1"/>
                </a:solidFill>
              </a:rPr>
              <a:t> </a:t>
            </a:r>
            <a:r>
              <a:rPr lang="it-IT" sz="1600" b="1" dirty="0" err="1">
                <a:solidFill>
                  <a:schemeClr val="tx1"/>
                </a:solidFill>
              </a:rPr>
              <a:t>videlicet</a:t>
            </a:r>
            <a:r>
              <a:rPr lang="it-IT" sz="1600" b="1" dirty="0">
                <a:solidFill>
                  <a:schemeClr val="tx1"/>
                </a:solidFill>
              </a:rPr>
              <a:t> </a:t>
            </a:r>
            <a:r>
              <a:rPr lang="it-IT" sz="1600" b="1" dirty="0" err="1">
                <a:solidFill>
                  <a:schemeClr val="tx1"/>
                </a:solidFill>
              </a:rPr>
              <a:t>fluvii</a:t>
            </a:r>
            <a:r>
              <a:rPr lang="it-IT" sz="1600" b="1" dirty="0">
                <a:solidFill>
                  <a:schemeClr val="tx1"/>
                </a:solidFill>
              </a:rPr>
              <a:t> qui </a:t>
            </a:r>
            <a:r>
              <a:rPr lang="it-IT" sz="1600" b="1" dirty="0" err="1">
                <a:solidFill>
                  <a:schemeClr val="tx1"/>
                </a:solidFill>
              </a:rPr>
              <a:t>Tartarum</a:t>
            </a:r>
            <a:r>
              <a:rPr lang="it-IT" sz="1600" b="1" dirty="0">
                <a:solidFill>
                  <a:schemeClr val="tx1"/>
                </a:solidFill>
              </a:rPr>
              <a:t> </a:t>
            </a:r>
            <a:r>
              <a:rPr lang="it-IT" sz="1600" b="1" dirty="0" err="1">
                <a:solidFill>
                  <a:schemeClr val="tx1"/>
                </a:solidFill>
              </a:rPr>
              <a:t>dicitur</a:t>
            </a:r>
            <a:r>
              <a:rPr lang="it-IT" sz="1600" b="1" dirty="0">
                <a:solidFill>
                  <a:schemeClr val="tx1"/>
                </a:solidFill>
              </a:rPr>
              <a:t>, circa </a:t>
            </a:r>
            <a:r>
              <a:rPr lang="it-IT" sz="1600" b="1" dirty="0" err="1">
                <a:solidFill>
                  <a:schemeClr val="tx1"/>
                </a:solidFill>
              </a:rPr>
              <a:t>quod</a:t>
            </a:r>
            <a:r>
              <a:rPr lang="it-IT" sz="1600" b="1" dirty="0">
                <a:solidFill>
                  <a:schemeClr val="tx1"/>
                </a:solidFill>
              </a:rPr>
              <a:t> </a:t>
            </a:r>
            <a:r>
              <a:rPr lang="it-IT" sz="1600" b="1" dirty="0" err="1">
                <a:solidFill>
                  <a:schemeClr val="tx1"/>
                </a:solidFill>
              </a:rPr>
              <a:t>etiam</a:t>
            </a:r>
            <a:r>
              <a:rPr lang="it-IT" sz="1600" b="1" dirty="0">
                <a:solidFill>
                  <a:schemeClr val="tx1"/>
                </a:solidFill>
              </a:rPr>
              <a:t> </a:t>
            </a:r>
            <a:r>
              <a:rPr lang="it-IT" sz="1600" b="1" dirty="0" err="1">
                <a:solidFill>
                  <a:schemeClr val="tx1"/>
                </a:solidFill>
              </a:rPr>
              <a:t>castrum</a:t>
            </a:r>
            <a:r>
              <a:rPr lang="it-IT" sz="1600" b="1" dirty="0">
                <a:solidFill>
                  <a:schemeClr val="tx1"/>
                </a:solidFill>
              </a:rPr>
              <a:t> et infra </a:t>
            </a:r>
            <a:r>
              <a:rPr lang="it-IT" sz="1600" b="1" dirty="0" err="1">
                <a:solidFill>
                  <a:schemeClr val="tx1"/>
                </a:solidFill>
              </a:rPr>
              <a:t>ipsum</a:t>
            </a:r>
            <a:r>
              <a:rPr lang="it-IT" sz="1600" b="1" dirty="0">
                <a:solidFill>
                  <a:schemeClr val="tx1"/>
                </a:solidFill>
              </a:rPr>
              <a:t> </a:t>
            </a:r>
            <a:r>
              <a:rPr lang="it-IT" sz="1600" b="1" dirty="0" err="1">
                <a:solidFill>
                  <a:schemeClr val="tx1"/>
                </a:solidFill>
              </a:rPr>
              <a:t>castrum</a:t>
            </a:r>
            <a:r>
              <a:rPr lang="it-IT" sz="1600" b="1" dirty="0">
                <a:solidFill>
                  <a:schemeClr val="tx1"/>
                </a:solidFill>
              </a:rPr>
              <a:t> </a:t>
            </a:r>
            <a:r>
              <a:rPr lang="it-IT" sz="1600" b="1" dirty="0" err="1">
                <a:solidFill>
                  <a:schemeClr val="tx1"/>
                </a:solidFill>
              </a:rPr>
              <a:t>negotia</a:t>
            </a:r>
            <a:r>
              <a:rPr lang="it-IT" sz="1600" b="1" dirty="0">
                <a:solidFill>
                  <a:schemeClr val="tx1"/>
                </a:solidFill>
              </a:rPr>
              <a:t> </a:t>
            </a:r>
            <a:r>
              <a:rPr lang="it-IT" sz="1600" b="1" dirty="0" err="1">
                <a:solidFill>
                  <a:schemeClr val="tx1"/>
                </a:solidFill>
              </a:rPr>
              <a:t>exercere</a:t>
            </a:r>
            <a:r>
              <a:rPr lang="it-IT" sz="1600" b="1" dirty="0">
                <a:solidFill>
                  <a:schemeClr val="tx1"/>
                </a:solidFill>
              </a:rPr>
              <a:t> et </a:t>
            </a:r>
            <a:r>
              <a:rPr lang="it-IT" sz="1600" b="1" dirty="0" err="1">
                <a:solidFill>
                  <a:schemeClr val="tx1"/>
                </a:solidFill>
              </a:rPr>
              <a:t>mercatum</a:t>
            </a:r>
            <a:r>
              <a:rPr lang="it-IT" sz="1600" b="1" dirty="0">
                <a:solidFill>
                  <a:schemeClr val="tx1"/>
                </a:solidFill>
              </a:rPr>
              <a:t> edificare prefati episcopi </a:t>
            </a:r>
            <a:r>
              <a:rPr lang="it-IT" sz="1600" b="1" dirty="0" err="1">
                <a:solidFill>
                  <a:schemeClr val="tx1"/>
                </a:solidFill>
              </a:rPr>
              <a:t>precibus</a:t>
            </a:r>
            <a:r>
              <a:rPr lang="it-IT" sz="1600" b="1" dirty="0">
                <a:solidFill>
                  <a:schemeClr val="tx1"/>
                </a:solidFill>
              </a:rPr>
              <a:t> </a:t>
            </a:r>
            <a:r>
              <a:rPr lang="it-IT" sz="1600" b="1" dirty="0" err="1">
                <a:solidFill>
                  <a:schemeClr val="tx1"/>
                </a:solidFill>
              </a:rPr>
              <a:t>licentiam</a:t>
            </a:r>
            <a:r>
              <a:rPr lang="it-IT" sz="1600" b="1" dirty="0">
                <a:solidFill>
                  <a:schemeClr val="tx1"/>
                </a:solidFill>
              </a:rPr>
              <a:t> </a:t>
            </a:r>
            <a:r>
              <a:rPr lang="it-IT" sz="1600" b="1" dirty="0" err="1">
                <a:solidFill>
                  <a:schemeClr val="tx1"/>
                </a:solidFill>
              </a:rPr>
              <a:t>eidem</a:t>
            </a:r>
            <a:r>
              <a:rPr lang="it-IT" sz="1600" b="1" dirty="0">
                <a:solidFill>
                  <a:schemeClr val="tx1"/>
                </a:solidFill>
              </a:rPr>
              <a:t> diacono </a:t>
            </a:r>
            <a:r>
              <a:rPr lang="it-IT" sz="1600" b="1" dirty="0" err="1">
                <a:solidFill>
                  <a:schemeClr val="tx1"/>
                </a:solidFill>
              </a:rPr>
              <a:t>tribuere</a:t>
            </a:r>
            <a:r>
              <a:rPr lang="it-IT" sz="1600" b="1" dirty="0">
                <a:solidFill>
                  <a:schemeClr val="tx1"/>
                </a:solidFill>
              </a:rPr>
              <a:t> </a:t>
            </a:r>
            <a:r>
              <a:rPr lang="it-IT" sz="1600" b="1" dirty="0" err="1">
                <a:solidFill>
                  <a:schemeClr val="tx1"/>
                </a:solidFill>
              </a:rPr>
              <a:t>perpetualiter</a:t>
            </a:r>
            <a:r>
              <a:rPr lang="it-IT" sz="1600" b="1" dirty="0">
                <a:solidFill>
                  <a:schemeClr val="tx1"/>
                </a:solidFill>
              </a:rPr>
              <a:t> </a:t>
            </a:r>
            <a:r>
              <a:rPr lang="it-IT" sz="1600" b="1" dirty="0" err="1">
                <a:solidFill>
                  <a:schemeClr val="tx1"/>
                </a:solidFill>
              </a:rPr>
              <a:t>dignaremur</a:t>
            </a:r>
            <a:r>
              <a:rPr lang="it-IT" sz="1600" b="1" dirty="0">
                <a:solidFill>
                  <a:schemeClr val="tx1"/>
                </a:solidFill>
              </a:rPr>
              <a:t>. </a:t>
            </a:r>
            <a:r>
              <a:rPr lang="it-IT" sz="1600" b="1" dirty="0" err="1">
                <a:solidFill>
                  <a:schemeClr val="tx1"/>
                </a:solidFill>
              </a:rPr>
              <a:t>Cuius</a:t>
            </a:r>
            <a:r>
              <a:rPr lang="it-IT" sz="1600" b="1" dirty="0">
                <a:solidFill>
                  <a:schemeClr val="tx1"/>
                </a:solidFill>
              </a:rPr>
              <a:t> </a:t>
            </a:r>
            <a:r>
              <a:rPr lang="it-IT" sz="1600" b="1" dirty="0" err="1">
                <a:solidFill>
                  <a:schemeClr val="tx1"/>
                </a:solidFill>
              </a:rPr>
              <a:t>dignis</a:t>
            </a:r>
            <a:r>
              <a:rPr lang="it-IT" sz="1600" b="1" dirty="0">
                <a:solidFill>
                  <a:schemeClr val="tx1"/>
                </a:solidFill>
              </a:rPr>
              <a:t> </a:t>
            </a:r>
            <a:r>
              <a:rPr lang="it-IT" sz="1600" b="1" dirty="0" err="1">
                <a:solidFill>
                  <a:schemeClr val="tx1"/>
                </a:solidFill>
              </a:rPr>
              <a:t>impetrationibus</a:t>
            </a:r>
            <a:r>
              <a:rPr lang="it-IT" sz="1600" b="1" dirty="0">
                <a:solidFill>
                  <a:schemeClr val="tx1"/>
                </a:solidFill>
              </a:rPr>
              <a:t> </a:t>
            </a:r>
            <a:r>
              <a:rPr lang="it-IT" sz="1600" b="1" dirty="0" err="1">
                <a:solidFill>
                  <a:schemeClr val="tx1"/>
                </a:solidFill>
              </a:rPr>
              <a:t>acclinati</a:t>
            </a:r>
            <a:r>
              <a:rPr lang="it-IT" sz="1600" b="1" dirty="0">
                <a:solidFill>
                  <a:schemeClr val="tx1"/>
                </a:solidFill>
              </a:rPr>
              <a:t>, in prenominato loco et fundo </a:t>
            </a:r>
            <a:r>
              <a:rPr lang="it-IT" sz="1600" b="1" dirty="0" err="1">
                <a:solidFill>
                  <a:schemeClr val="tx1"/>
                </a:solidFill>
              </a:rPr>
              <a:t>eumdem</a:t>
            </a:r>
            <a:r>
              <a:rPr lang="it-IT" sz="1600" b="1" dirty="0">
                <a:solidFill>
                  <a:schemeClr val="tx1"/>
                </a:solidFill>
              </a:rPr>
              <a:t> </a:t>
            </a:r>
            <a:r>
              <a:rPr lang="it-IT" sz="1600" b="1" dirty="0" err="1">
                <a:solidFill>
                  <a:schemeClr val="tx1"/>
                </a:solidFill>
              </a:rPr>
              <a:t>Audebertum</a:t>
            </a:r>
            <a:r>
              <a:rPr lang="it-IT" sz="1600" b="1" dirty="0">
                <a:solidFill>
                  <a:schemeClr val="tx1"/>
                </a:solidFill>
              </a:rPr>
              <a:t> </a:t>
            </a:r>
            <a:r>
              <a:rPr lang="it-IT" sz="1600" b="1" dirty="0" err="1">
                <a:solidFill>
                  <a:schemeClr val="tx1"/>
                </a:solidFill>
              </a:rPr>
              <a:t>diaconum</a:t>
            </a:r>
            <a:r>
              <a:rPr lang="it-IT" sz="1600" b="1" dirty="0">
                <a:solidFill>
                  <a:schemeClr val="tx1"/>
                </a:solidFill>
              </a:rPr>
              <a:t> </a:t>
            </a:r>
            <a:r>
              <a:rPr lang="it-IT" sz="1600" b="1" dirty="0" err="1">
                <a:solidFill>
                  <a:schemeClr val="tx1"/>
                </a:solidFill>
              </a:rPr>
              <a:t>castrum</a:t>
            </a:r>
            <a:r>
              <a:rPr lang="it-IT" sz="1600" b="1" dirty="0">
                <a:solidFill>
                  <a:schemeClr val="tx1"/>
                </a:solidFill>
              </a:rPr>
              <a:t> edificare </a:t>
            </a:r>
            <a:r>
              <a:rPr lang="it-IT" sz="1600" b="1" dirty="0" err="1">
                <a:solidFill>
                  <a:schemeClr val="tx1"/>
                </a:solidFill>
              </a:rPr>
              <a:t>permisimus</a:t>
            </a:r>
            <a:r>
              <a:rPr lang="it-IT" sz="1600" b="1" dirty="0">
                <a:solidFill>
                  <a:schemeClr val="tx1"/>
                </a:solidFill>
              </a:rPr>
              <a:t> </a:t>
            </a:r>
            <a:r>
              <a:rPr lang="it-IT" sz="1600" b="1" dirty="0" err="1">
                <a:solidFill>
                  <a:schemeClr val="tx1"/>
                </a:solidFill>
              </a:rPr>
              <a:t>eumque</a:t>
            </a:r>
            <a:r>
              <a:rPr lang="it-IT" sz="1600" b="1" dirty="0">
                <a:solidFill>
                  <a:schemeClr val="tx1"/>
                </a:solidFill>
              </a:rPr>
              <a:t> </a:t>
            </a:r>
            <a:r>
              <a:rPr lang="it-IT" sz="1600" b="1" dirty="0" err="1">
                <a:solidFill>
                  <a:schemeClr val="tx1"/>
                </a:solidFill>
              </a:rPr>
              <a:t>cum</a:t>
            </a:r>
            <a:r>
              <a:rPr lang="it-IT" sz="1600" b="1" dirty="0">
                <a:solidFill>
                  <a:schemeClr val="tx1"/>
                </a:solidFill>
              </a:rPr>
              <a:t> </a:t>
            </a:r>
            <a:r>
              <a:rPr lang="it-IT" sz="1600" b="1" dirty="0" err="1">
                <a:solidFill>
                  <a:schemeClr val="tx1"/>
                </a:solidFill>
              </a:rPr>
              <a:t>bertiscis</a:t>
            </a:r>
            <a:r>
              <a:rPr lang="it-IT" sz="1600" b="1" dirty="0">
                <a:solidFill>
                  <a:schemeClr val="tx1"/>
                </a:solidFill>
              </a:rPr>
              <a:t>, </a:t>
            </a:r>
            <a:r>
              <a:rPr lang="it-IT" sz="1600" b="1" dirty="0" err="1">
                <a:solidFill>
                  <a:schemeClr val="tx1"/>
                </a:solidFill>
              </a:rPr>
              <a:t>merulorum</a:t>
            </a:r>
            <a:r>
              <a:rPr lang="it-IT" sz="1600" b="1" dirty="0">
                <a:solidFill>
                  <a:schemeClr val="tx1"/>
                </a:solidFill>
              </a:rPr>
              <a:t> </a:t>
            </a:r>
            <a:r>
              <a:rPr lang="it-IT" sz="1600" b="1" dirty="0" err="1">
                <a:solidFill>
                  <a:schemeClr val="tx1"/>
                </a:solidFill>
              </a:rPr>
              <a:t>propugnaculis</a:t>
            </a:r>
            <a:r>
              <a:rPr lang="it-IT" sz="1600" b="1" dirty="0">
                <a:solidFill>
                  <a:schemeClr val="tx1"/>
                </a:solidFill>
              </a:rPr>
              <a:t> </a:t>
            </a:r>
            <a:r>
              <a:rPr lang="it-IT" sz="1600" b="1" dirty="0" err="1">
                <a:solidFill>
                  <a:schemeClr val="tx1"/>
                </a:solidFill>
              </a:rPr>
              <a:t>atque</a:t>
            </a:r>
            <a:r>
              <a:rPr lang="it-IT" sz="1600" b="1" dirty="0">
                <a:solidFill>
                  <a:schemeClr val="tx1"/>
                </a:solidFill>
              </a:rPr>
              <a:t> </a:t>
            </a:r>
            <a:r>
              <a:rPr lang="it-IT" sz="1600" b="1" dirty="0" err="1">
                <a:solidFill>
                  <a:schemeClr val="tx1"/>
                </a:solidFill>
              </a:rPr>
              <a:t>fossatis</a:t>
            </a:r>
            <a:r>
              <a:rPr lang="it-IT" sz="1600" b="1" dirty="0">
                <a:solidFill>
                  <a:schemeClr val="tx1"/>
                </a:solidFill>
              </a:rPr>
              <a:t> </a:t>
            </a:r>
            <a:r>
              <a:rPr lang="it-IT" sz="1600" b="1" dirty="0" err="1">
                <a:solidFill>
                  <a:schemeClr val="tx1"/>
                </a:solidFill>
              </a:rPr>
              <a:t>omnique</a:t>
            </a:r>
            <a:r>
              <a:rPr lang="it-IT" sz="1600" b="1" dirty="0">
                <a:solidFill>
                  <a:schemeClr val="tx1"/>
                </a:solidFill>
              </a:rPr>
              <a:t> </a:t>
            </a:r>
            <a:r>
              <a:rPr lang="it-IT" sz="1600" b="1" dirty="0" err="1">
                <a:solidFill>
                  <a:schemeClr val="tx1"/>
                </a:solidFill>
              </a:rPr>
              <a:t>monitione</a:t>
            </a:r>
            <a:r>
              <a:rPr lang="it-IT" sz="1600" b="1" dirty="0">
                <a:solidFill>
                  <a:schemeClr val="tx1"/>
                </a:solidFill>
              </a:rPr>
              <a:t> et] </a:t>
            </a:r>
            <a:r>
              <a:rPr lang="it-IT" sz="1600" b="1" dirty="0" err="1">
                <a:solidFill>
                  <a:schemeClr val="tx1"/>
                </a:solidFill>
              </a:rPr>
              <a:t>argumento</a:t>
            </a:r>
            <a:r>
              <a:rPr lang="it-IT" sz="1600" b="1" dirty="0">
                <a:solidFill>
                  <a:schemeClr val="tx1"/>
                </a:solidFill>
              </a:rPr>
              <a:t> </a:t>
            </a:r>
            <a:r>
              <a:rPr lang="it-IT" sz="1600" b="1" dirty="0" err="1">
                <a:solidFill>
                  <a:schemeClr val="tx1"/>
                </a:solidFill>
              </a:rPr>
              <a:t>affirmare</a:t>
            </a:r>
            <a:r>
              <a:rPr lang="it-IT" sz="1600" b="1" dirty="0">
                <a:solidFill>
                  <a:schemeClr val="tx1"/>
                </a:solidFill>
              </a:rPr>
              <a:t> </a:t>
            </a:r>
            <a:r>
              <a:rPr lang="it-IT" sz="1600" b="1" dirty="0" err="1">
                <a:solidFill>
                  <a:schemeClr val="tx1"/>
                </a:solidFill>
              </a:rPr>
              <a:t>hac</a:t>
            </a:r>
            <a:r>
              <a:rPr lang="it-IT" sz="1600" b="1" dirty="0">
                <a:solidFill>
                  <a:schemeClr val="tx1"/>
                </a:solidFill>
              </a:rPr>
              <a:t> </a:t>
            </a:r>
            <a:r>
              <a:rPr lang="it-IT" sz="1600" b="1" dirty="0" err="1">
                <a:solidFill>
                  <a:schemeClr val="tx1"/>
                </a:solidFill>
              </a:rPr>
              <a:t>inscriptione</a:t>
            </a:r>
            <a:r>
              <a:rPr lang="it-IT" sz="1600" b="1" dirty="0">
                <a:solidFill>
                  <a:schemeClr val="tx1"/>
                </a:solidFill>
              </a:rPr>
              <a:t> </a:t>
            </a:r>
            <a:r>
              <a:rPr lang="it-IT" sz="1600" b="1" dirty="0" err="1">
                <a:solidFill>
                  <a:schemeClr val="tx1"/>
                </a:solidFill>
              </a:rPr>
              <a:t>decrevimus</a:t>
            </a:r>
            <a:r>
              <a:rPr lang="it-IT" sz="1600" b="1" dirty="0">
                <a:solidFill>
                  <a:schemeClr val="tx1"/>
                </a:solidFill>
              </a:rPr>
              <a:t>, […] et </a:t>
            </a:r>
            <a:r>
              <a:rPr lang="it-IT" sz="1600" b="1" dirty="0" err="1">
                <a:solidFill>
                  <a:schemeClr val="tx1"/>
                </a:solidFill>
              </a:rPr>
              <a:t>mercatum</a:t>
            </a:r>
            <a:r>
              <a:rPr lang="it-IT" sz="1600" b="1" dirty="0">
                <a:solidFill>
                  <a:schemeClr val="tx1"/>
                </a:solidFill>
              </a:rPr>
              <a:t> </a:t>
            </a:r>
            <a:r>
              <a:rPr lang="it-IT" sz="1600" b="1" dirty="0" err="1">
                <a:solidFill>
                  <a:schemeClr val="tx1"/>
                </a:solidFill>
              </a:rPr>
              <a:t>ibique</a:t>
            </a:r>
            <a:r>
              <a:rPr lang="it-IT" sz="1600" b="1" dirty="0">
                <a:solidFill>
                  <a:schemeClr val="tx1"/>
                </a:solidFill>
              </a:rPr>
              <a:t> nostra </a:t>
            </a:r>
            <a:r>
              <a:rPr lang="it-IT" sz="1600" b="1" dirty="0" err="1">
                <a:solidFill>
                  <a:schemeClr val="tx1"/>
                </a:solidFill>
              </a:rPr>
              <a:t>licentia</a:t>
            </a:r>
            <a:r>
              <a:rPr lang="it-IT" sz="1600" b="1" dirty="0">
                <a:solidFill>
                  <a:schemeClr val="tx1"/>
                </a:solidFill>
              </a:rPr>
              <a:t> </a:t>
            </a:r>
            <a:r>
              <a:rPr lang="it-IT" sz="1600" b="1" dirty="0" err="1">
                <a:solidFill>
                  <a:schemeClr val="tx1"/>
                </a:solidFill>
              </a:rPr>
              <a:t>construat</a:t>
            </a:r>
            <a:r>
              <a:rPr lang="it-IT" sz="1600" b="1" dirty="0">
                <a:solidFill>
                  <a:schemeClr val="tx1"/>
                </a:solidFill>
              </a:rPr>
              <a:t> -ad </a:t>
            </a:r>
            <a:r>
              <a:rPr lang="it-IT" sz="1600" b="1" dirty="0" err="1">
                <a:solidFill>
                  <a:schemeClr val="tx1"/>
                </a:solidFill>
              </a:rPr>
              <a:t>suam</a:t>
            </a:r>
            <a:r>
              <a:rPr lang="it-IT" sz="1600" b="1" dirty="0">
                <a:solidFill>
                  <a:schemeClr val="tx1"/>
                </a:solidFill>
              </a:rPr>
              <a:t> </a:t>
            </a:r>
            <a:r>
              <a:rPr lang="it-IT" sz="1600" b="1" dirty="0" err="1">
                <a:solidFill>
                  <a:schemeClr val="tx1"/>
                </a:solidFill>
              </a:rPr>
              <a:t>proprietatem</a:t>
            </a:r>
            <a:r>
              <a:rPr lang="it-IT" sz="1600" b="1" dirty="0">
                <a:solidFill>
                  <a:schemeClr val="tx1"/>
                </a:solidFill>
              </a:rPr>
              <a:t>, </a:t>
            </a:r>
            <a:r>
              <a:rPr lang="it-IT" sz="1600" b="1" dirty="0" err="1">
                <a:solidFill>
                  <a:schemeClr val="tx1"/>
                </a:solidFill>
              </a:rPr>
              <a:t>theloneum</a:t>
            </a:r>
            <a:r>
              <a:rPr lang="it-IT" sz="1600" b="1" dirty="0">
                <a:solidFill>
                  <a:schemeClr val="tx1"/>
                </a:solidFill>
              </a:rPr>
              <a:t>, </a:t>
            </a:r>
            <a:r>
              <a:rPr lang="it-IT" sz="1600" b="1" dirty="0" err="1">
                <a:solidFill>
                  <a:schemeClr val="tx1"/>
                </a:solidFill>
              </a:rPr>
              <a:t>palificturam</a:t>
            </a:r>
            <a:r>
              <a:rPr lang="it-IT" sz="1600" b="1" dirty="0">
                <a:solidFill>
                  <a:schemeClr val="tx1"/>
                </a:solidFill>
              </a:rPr>
              <a:t>, </a:t>
            </a:r>
            <a:r>
              <a:rPr lang="it-IT" sz="1600" b="1" dirty="0" err="1">
                <a:solidFill>
                  <a:schemeClr val="tx1"/>
                </a:solidFill>
              </a:rPr>
              <a:t>ripaticum</a:t>
            </a:r>
            <a:r>
              <a:rPr lang="it-IT" sz="1600" b="1" dirty="0">
                <a:solidFill>
                  <a:schemeClr val="tx1"/>
                </a:solidFill>
              </a:rPr>
              <a:t>, </a:t>
            </a:r>
            <a:r>
              <a:rPr lang="it-IT" sz="1600" b="1" dirty="0" err="1">
                <a:solidFill>
                  <a:schemeClr val="tx1"/>
                </a:solidFill>
              </a:rPr>
              <a:t>reddibitiones</a:t>
            </a:r>
            <a:r>
              <a:rPr lang="it-IT" sz="1600" b="1" dirty="0">
                <a:solidFill>
                  <a:schemeClr val="tx1"/>
                </a:solidFill>
              </a:rPr>
              <a:t> </a:t>
            </a:r>
            <a:r>
              <a:rPr lang="it-IT" sz="1600" b="1" dirty="0" err="1">
                <a:solidFill>
                  <a:schemeClr val="tx1"/>
                </a:solidFill>
              </a:rPr>
              <a:t>cunctasque</a:t>
            </a:r>
            <a:r>
              <a:rPr lang="it-IT" sz="1600" b="1" dirty="0">
                <a:solidFill>
                  <a:schemeClr val="tx1"/>
                </a:solidFill>
              </a:rPr>
              <a:t> </a:t>
            </a:r>
            <a:r>
              <a:rPr lang="it-IT" sz="1600" b="1" dirty="0" err="1">
                <a:solidFill>
                  <a:schemeClr val="tx1"/>
                </a:solidFill>
              </a:rPr>
              <a:t>exhibitiones</a:t>
            </a:r>
            <a:r>
              <a:rPr lang="it-IT" sz="1600" b="1" dirty="0">
                <a:solidFill>
                  <a:schemeClr val="tx1"/>
                </a:solidFill>
              </a:rPr>
              <a:t> </a:t>
            </a:r>
            <a:r>
              <a:rPr lang="it-IT" sz="1600" b="1" dirty="0" err="1">
                <a:solidFill>
                  <a:schemeClr val="tx1"/>
                </a:solidFill>
              </a:rPr>
              <a:t>vel</a:t>
            </a:r>
            <a:r>
              <a:rPr lang="it-IT" sz="1600" b="1" dirty="0">
                <a:solidFill>
                  <a:schemeClr val="tx1"/>
                </a:solidFill>
              </a:rPr>
              <a:t> </a:t>
            </a:r>
            <a:r>
              <a:rPr lang="it-IT" sz="1600" b="1" dirty="0" err="1">
                <a:solidFill>
                  <a:schemeClr val="tx1"/>
                </a:solidFill>
              </a:rPr>
              <a:t>districtiones</a:t>
            </a:r>
            <a:r>
              <a:rPr lang="it-IT" sz="1600" b="1" dirty="0">
                <a:solidFill>
                  <a:schemeClr val="tx1"/>
                </a:solidFill>
              </a:rPr>
              <a:t>, </a:t>
            </a:r>
            <a:r>
              <a:rPr lang="it-IT" sz="1600" b="1" dirty="0" err="1">
                <a:solidFill>
                  <a:schemeClr val="tx1"/>
                </a:solidFill>
              </a:rPr>
              <a:t>sive</a:t>
            </a:r>
            <a:r>
              <a:rPr lang="it-IT" sz="1600" b="1" dirty="0">
                <a:solidFill>
                  <a:schemeClr val="tx1"/>
                </a:solidFill>
              </a:rPr>
              <a:t> </a:t>
            </a:r>
            <a:r>
              <a:rPr lang="it-IT" sz="1600" b="1" dirty="0" err="1">
                <a:solidFill>
                  <a:schemeClr val="tx1"/>
                </a:solidFill>
              </a:rPr>
              <a:t>quicquid</a:t>
            </a:r>
            <a:r>
              <a:rPr lang="it-IT" sz="1600" b="1" dirty="0">
                <a:solidFill>
                  <a:schemeClr val="tx1"/>
                </a:solidFill>
              </a:rPr>
              <a:t> per </a:t>
            </a:r>
            <a:r>
              <a:rPr lang="it-IT" sz="1600" b="1" dirty="0" err="1">
                <a:solidFill>
                  <a:schemeClr val="tx1"/>
                </a:solidFill>
              </a:rPr>
              <a:t>aliquid</a:t>
            </a:r>
            <a:r>
              <a:rPr lang="it-IT" sz="1600" b="1" dirty="0">
                <a:solidFill>
                  <a:schemeClr val="tx1"/>
                </a:solidFill>
              </a:rPr>
              <a:t> aut </a:t>
            </a:r>
            <a:r>
              <a:rPr lang="it-IT" sz="1600" b="1" dirty="0" err="1">
                <a:solidFill>
                  <a:schemeClr val="tx1"/>
                </a:solidFill>
              </a:rPr>
              <a:t>ingenium</a:t>
            </a:r>
            <a:r>
              <a:rPr lang="it-IT" sz="1600" b="1" dirty="0">
                <a:solidFill>
                  <a:schemeClr val="tx1"/>
                </a:solidFill>
              </a:rPr>
              <a:t> regie parti </a:t>
            </a:r>
            <a:r>
              <a:rPr lang="it-IT" sz="1600" b="1" dirty="0" err="1">
                <a:solidFill>
                  <a:schemeClr val="tx1"/>
                </a:solidFill>
              </a:rPr>
              <a:t>exinde</a:t>
            </a:r>
            <a:r>
              <a:rPr lang="it-IT" sz="1600" b="1" dirty="0">
                <a:solidFill>
                  <a:schemeClr val="tx1"/>
                </a:solidFill>
              </a:rPr>
              <a:t> </a:t>
            </a:r>
            <a:r>
              <a:rPr lang="it-IT" sz="1600" b="1" dirty="0" err="1">
                <a:solidFill>
                  <a:schemeClr val="tx1"/>
                </a:solidFill>
              </a:rPr>
              <a:t>aliquando</a:t>
            </a:r>
            <a:r>
              <a:rPr lang="it-IT" sz="1600" b="1" dirty="0">
                <a:solidFill>
                  <a:schemeClr val="tx1"/>
                </a:solidFill>
              </a:rPr>
              <a:t> </a:t>
            </a:r>
            <a:r>
              <a:rPr lang="it-IT" sz="1600" b="1" dirty="0" err="1">
                <a:solidFill>
                  <a:schemeClr val="tx1"/>
                </a:solidFill>
              </a:rPr>
              <a:t>pertinere</a:t>
            </a:r>
            <a:r>
              <a:rPr lang="it-IT" sz="1600" b="1" dirty="0">
                <a:solidFill>
                  <a:schemeClr val="tx1"/>
                </a:solidFill>
              </a:rPr>
              <a:t> </a:t>
            </a:r>
            <a:r>
              <a:rPr lang="it-IT" sz="1600" b="1" dirty="0" err="1">
                <a:solidFill>
                  <a:schemeClr val="tx1"/>
                </a:solidFill>
              </a:rPr>
              <a:t>potuisset</a:t>
            </a:r>
            <a:r>
              <a:rPr lang="it-IT" sz="1600" b="1" dirty="0">
                <a:solidFill>
                  <a:schemeClr val="tx1"/>
                </a:solidFill>
              </a:rPr>
              <a:t> prelibato diacono iure proprietario in </a:t>
            </a:r>
            <a:r>
              <a:rPr lang="it-IT" sz="1600" b="1" dirty="0" err="1">
                <a:solidFill>
                  <a:schemeClr val="tx1"/>
                </a:solidFill>
              </a:rPr>
              <a:t>integrum</a:t>
            </a:r>
            <a:r>
              <a:rPr lang="it-IT" sz="1600" b="1" dirty="0">
                <a:solidFill>
                  <a:schemeClr val="tx1"/>
                </a:solidFill>
              </a:rPr>
              <a:t> </a:t>
            </a:r>
            <a:r>
              <a:rPr lang="it-IT" sz="1600" b="1" dirty="0" err="1">
                <a:solidFill>
                  <a:schemeClr val="tx1"/>
                </a:solidFill>
              </a:rPr>
              <a:t>concedimus</a:t>
            </a:r>
            <a:r>
              <a:rPr lang="it-IT" sz="1600" b="1" dirty="0">
                <a:solidFill>
                  <a:schemeClr val="tx1"/>
                </a:solidFill>
              </a:rPr>
              <a:t> et </a:t>
            </a:r>
            <a:r>
              <a:rPr lang="it-IT" sz="1600" b="1" dirty="0" err="1">
                <a:solidFill>
                  <a:schemeClr val="tx1"/>
                </a:solidFill>
              </a:rPr>
              <a:t>largimur</a:t>
            </a:r>
            <a:r>
              <a:rPr lang="it-IT" sz="1600" b="1" dirty="0">
                <a:solidFill>
                  <a:schemeClr val="tx1"/>
                </a:solidFill>
              </a:rPr>
              <a:t>. </a:t>
            </a:r>
            <a:r>
              <a:rPr lang="it-IT" sz="1600" b="1" dirty="0" err="1">
                <a:solidFill>
                  <a:schemeClr val="tx1"/>
                </a:solidFill>
              </a:rPr>
              <a:t>nullus</a:t>
            </a:r>
            <a:r>
              <a:rPr lang="it-IT" sz="1600" b="1" dirty="0">
                <a:solidFill>
                  <a:schemeClr val="tx1"/>
                </a:solidFill>
              </a:rPr>
              <a:t> </a:t>
            </a:r>
            <a:r>
              <a:rPr lang="it-IT" sz="1600" b="1" dirty="0" err="1">
                <a:solidFill>
                  <a:schemeClr val="tx1"/>
                </a:solidFill>
              </a:rPr>
              <a:t>quoque</a:t>
            </a:r>
            <a:r>
              <a:rPr lang="it-IT" sz="1600" b="1" dirty="0">
                <a:solidFill>
                  <a:schemeClr val="tx1"/>
                </a:solidFill>
              </a:rPr>
              <a:t> </a:t>
            </a:r>
            <a:r>
              <a:rPr lang="it-IT" sz="1600" b="1" dirty="0" err="1">
                <a:solidFill>
                  <a:schemeClr val="tx1"/>
                </a:solidFill>
              </a:rPr>
              <a:t>comes</a:t>
            </a:r>
            <a:r>
              <a:rPr lang="it-IT" sz="1600" b="1" dirty="0">
                <a:solidFill>
                  <a:schemeClr val="tx1"/>
                </a:solidFill>
              </a:rPr>
              <a:t>, </a:t>
            </a:r>
            <a:r>
              <a:rPr lang="it-IT" sz="1600" b="1" dirty="0" err="1">
                <a:solidFill>
                  <a:schemeClr val="tx1"/>
                </a:solidFill>
              </a:rPr>
              <a:t>vicecomes</a:t>
            </a:r>
            <a:r>
              <a:rPr lang="it-IT" sz="1600" b="1" dirty="0">
                <a:solidFill>
                  <a:schemeClr val="tx1"/>
                </a:solidFill>
              </a:rPr>
              <a:t>, </a:t>
            </a:r>
            <a:r>
              <a:rPr lang="it-IT" sz="1600" b="1" dirty="0" err="1">
                <a:solidFill>
                  <a:schemeClr val="tx1"/>
                </a:solidFill>
              </a:rPr>
              <a:t>sculdassio</a:t>
            </a:r>
            <a:r>
              <a:rPr lang="it-IT" sz="1600" b="1" dirty="0">
                <a:solidFill>
                  <a:schemeClr val="tx1"/>
                </a:solidFill>
              </a:rPr>
              <a:t>, </a:t>
            </a:r>
            <a:r>
              <a:rPr lang="it-IT" sz="1600" b="1" dirty="0" err="1">
                <a:solidFill>
                  <a:schemeClr val="tx1"/>
                </a:solidFill>
              </a:rPr>
              <a:t>gastaldio</a:t>
            </a:r>
            <a:r>
              <a:rPr lang="it-IT" sz="1600" b="1" dirty="0">
                <a:solidFill>
                  <a:schemeClr val="tx1"/>
                </a:solidFill>
              </a:rPr>
              <a:t>, </a:t>
            </a:r>
            <a:r>
              <a:rPr lang="it-IT" sz="1600" b="1" dirty="0" err="1">
                <a:solidFill>
                  <a:schemeClr val="tx1"/>
                </a:solidFill>
              </a:rPr>
              <a:t>decanus</a:t>
            </a:r>
            <a:r>
              <a:rPr lang="it-IT" sz="1600" b="1" dirty="0">
                <a:solidFill>
                  <a:schemeClr val="tx1"/>
                </a:solidFill>
              </a:rPr>
              <a:t> </a:t>
            </a:r>
            <a:r>
              <a:rPr lang="it-IT" sz="1600" b="1" dirty="0" err="1">
                <a:solidFill>
                  <a:schemeClr val="tx1"/>
                </a:solidFill>
              </a:rPr>
              <a:t>vel</a:t>
            </a:r>
            <a:r>
              <a:rPr lang="it-IT" sz="1600" b="1" dirty="0">
                <a:solidFill>
                  <a:schemeClr val="tx1"/>
                </a:solidFill>
              </a:rPr>
              <a:t> </a:t>
            </a:r>
            <a:r>
              <a:rPr lang="it-IT" sz="1600" b="1" dirty="0" err="1">
                <a:solidFill>
                  <a:schemeClr val="tx1"/>
                </a:solidFill>
              </a:rPr>
              <a:t>cuiuslibet</a:t>
            </a:r>
            <a:r>
              <a:rPr lang="it-IT" sz="1600" b="1" dirty="0">
                <a:solidFill>
                  <a:schemeClr val="tx1"/>
                </a:solidFill>
              </a:rPr>
              <a:t> </a:t>
            </a:r>
            <a:r>
              <a:rPr lang="it-IT" sz="1600" b="1" dirty="0" err="1">
                <a:solidFill>
                  <a:schemeClr val="tx1"/>
                </a:solidFill>
              </a:rPr>
              <a:t>dignitatis</a:t>
            </a:r>
            <a:r>
              <a:rPr lang="it-IT" sz="1600" b="1" dirty="0">
                <a:solidFill>
                  <a:schemeClr val="tx1"/>
                </a:solidFill>
              </a:rPr>
              <a:t> aut </a:t>
            </a:r>
            <a:r>
              <a:rPr lang="it-IT" sz="1600" b="1" dirty="0" err="1">
                <a:solidFill>
                  <a:schemeClr val="tx1"/>
                </a:solidFill>
              </a:rPr>
              <a:t>ordinis</a:t>
            </a:r>
            <a:r>
              <a:rPr lang="it-IT" sz="1600" b="1" dirty="0">
                <a:solidFill>
                  <a:schemeClr val="tx1"/>
                </a:solidFill>
              </a:rPr>
              <a:t> magna </a:t>
            </a:r>
            <a:r>
              <a:rPr lang="it-IT" sz="1600" b="1" dirty="0" err="1">
                <a:solidFill>
                  <a:schemeClr val="tx1"/>
                </a:solidFill>
              </a:rPr>
              <a:t>parvaque</a:t>
            </a:r>
            <a:r>
              <a:rPr lang="it-IT" sz="1600" b="1" dirty="0">
                <a:solidFill>
                  <a:schemeClr val="tx1"/>
                </a:solidFill>
              </a:rPr>
              <a:t> persona in </a:t>
            </a:r>
            <a:r>
              <a:rPr lang="it-IT" sz="1600" b="1" dirty="0" err="1">
                <a:solidFill>
                  <a:schemeClr val="tx1"/>
                </a:solidFill>
              </a:rPr>
              <a:t>eodem</a:t>
            </a:r>
            <a:r>
              <a:rPr lang="it-IT" sz="1600" b="1" dirty="0">
                <a:solidFill>
                  <a:schemeClr val="tx1"/>
                </a:solidFill>
              </a:rPr>
              <a:t> castro </a:t>
            </a:r>
            <a:r>
              <a:rPr lang="it-IT" sz="1600" b="1" dirty="0" err="1">
                <a:solidFill>
                  <a:schemeClr val="tx1"/>
                </a:solidFill>
              </a:rPr>
              <a:t>placitum</a:t>
            </a:r>
            <a:r>
              <a:rPr lang="it-IT" sz="1600" b="1" dirty="0">
                <a:solidFill>
                  <a:schemeClr val="tx1"/>
                </a:solidFill>
              </a:rPr>
              <a:t> custodire, aut </a:t>
            </a:r>
            <a:r>
              <a:rPr lang="it-IT" sz="1600" b="1" dirty="0" err="1">
                <a:solidFill>
                  <a:schemeClr val="tx1"/>
                </a:solidFill>
              </a:rPr>
              <a:t>aliud</a:t>
            </a:r>
            <a:r>
              <a:rPr lang="it-IT" sz="1600" b="1" dirty="0">
                <a:solidFill>
                  <a:schemeClr val="tx1"/>
                </a:solidFill>
              </a:rPr>
              <a:t> </a:t>
            </a:r>
            <a:r>
              <a:rPr lang="it-IT" sz="1600" b="1" dirty="0" err="1">
                <a:solidFill>
                  <a:schemeClr val="tx1"/>
                </a:solidFill>
              </a:rPr>
              <a:t>aliquid</a:t>
            </a:r>
            <a:r>
              <a:rPr lang="it-IT" sz="1600" b="1" dirty="0">
                <a:solidFill>
                  <a:schemeClr val="tx1"/>
                </a:solidFill>
              </a:rPr>
              <a:t> </a:t>
            </a:r>
            <a:r>
              <a:rPr lang="it-IT" sz="1600" b="1" dirty="0" err="1">
                <a:solidFill>
                  <a:schemeClr val="tx1"/>
                </a:solidFill>
              </a:rPr>
              <a:t>inibi</a:t>
            </a:r>
            <a:r>
              <a:rPr lang="it-IT" sz="1600" b="1" dirty="0">
                <a:solidFill>
                  <a:schemeClr val="tx1"/>
                </a:solidFill>
              </a:rPr>
              <a:t> ad </a:t>
            </a:r>
            <a:r>
              <a:rPr lang="it-IT" sz="1600" b="1" dirty="0" err="1">
                <a:solidFill>
                  <a:schemeClr val="tx1"/>
                </a:solidFill>
              </a:rPr>
              <a:t>regiam</a:t>
            </a:r>
            <a:r>
              <a:rPr lang="it-IT" sz="1600" b="1" dirty="0">
                <a:solidFill>
                  <a:schemeClr val="tx1"/>
                </a:solidFill>
              </a:rPr>
              <a:t> </a:t>
            </a:r>
            <a:r>
              <a:rPr lang="it-IT" sz="1600" b="1" dirty="0" err="1">
                <a:solidFill>
                  <a:schemeClr val="tx1"/>
                </a:solidFill>
              </a:rPr>
              <a:t>partem</a:t>
            </a:r>
            <a:r>
              <a:rPr lang="it-IT" sz="1600" b="1" dirty="0">
                <a:solidFill>
                  <a:schemeClr val="tx1"/>
                </a:solidFill>
              </a:rPr>
              <a:t> </a:t>
            </a:r>
            <a:r>
              <a:rPr lang="it-IT" sz="1600" b="1" dirty="0" err="1">
                <a:solidFill>
                  <a:schemeClr val="tx1"/>
                </a:solidFill>
              </a:rPr>
              <a:t>exigere</a:t>
            </a:r>
            <a:r>
              <a:rPr lang="it-IT" sz="1600" b="1" dirty="0">
                <a:solidFill>
                  <a:schemeClr val="tx1"/>
                </a:solidFill>
              </a:rPr>
              <a:t> </a:t>
            </a:r>
            <a:r>
              <a:rPr lang="it-IT" sz="1600" b="1" dirty="0" err="1">
                <a:solidFill>
                  <a:schemeClr val="tx1"/>
                </a:solidFill>
              </a:rPr>
              <a:t>vel</a:t>
            </a:r>
            <a:r>
              <a:rPr lang="it-IT" sz="1600" b="1" dirty="0">
                <a:solidFill>
                  <a:schemeClr val="tx1"/>
                </a:solidFill>
              </a:rPr>
              <a:t> </a:t>
            </a:r>
            <a:r>
              <a:rPr lang="it-IT" sz="1600" b="1" dirty="0" err="1">
                <a:solidFill>
                  <a:schemeClr val="tx1"/>
                </a:solidFill>
              </a:rPr>
              <a:t>vindicare</a:t>
            </a:r>
            <a:r>
              <a:rPr lang="it-IT" sz="1600" b="1" dirty="0">
                <a:solidFill>
                  <a:schemeClr val="tx1"/>
                </a:solidFill>
              </a:rPr>
              <a:t>, aut </a:t>
            </a:r>
            <a:r>
              <a:rPr lang="it-IT" sz="1600" b="1" dirty="0" err="1">
                <a:solidFill>
                  <a:schemeClr val="tx1"/>
                </a:solidFill>
              </a:rPr>
              <a:t>mansionaticas</a:t>
            </a:r>
            <a:r>
              <a:rPr lang="it-IT" sz="1600" b="1" dirty="0">
                <a:solidFill>
                  <a:schemeClr val="tx1"/>
                </a:solidFill>
              </a:rPr>
              <a:t> </a:t>
            </a:r>
            <a:r>
              <a:rPr lang="it-IT" sz="1600" b="1" dirty="0" err="1">
                <a:solidFill>
                  <a:schemeClr val="tx1"/>
                </a:solidFill>
              </a:rPr>
              <a:t>facere</a:t>
            </a:r>
            <a:r>
              <a:rPr lang="it-IT" sz="1600" b="1" dirty="0">
                <a:solidFill>
                  <a:schemeClr val="tx1"/>
                </a:solidFill>
              </a:rPr>
              <a:t> potestative </a:t>
            </a:r>
            <a:r>
              <a:rPr lang="it-IT" sz="1600" b="1" dirty="0" err="1">
                <a:solidFill>
                  <a:schemeClr val="tx1"/>
                </a:solidFill>
              </a:rPr>
              <a:t>presumat</a:t>
            </a:r>
            <a:r>
              <a:rPr lang="it-IT" sz="1600" b="1" dirty="0">
                <a:solidFill>
                  <a:schemeClr val="tx1"/>
                </a:solidFill>
              </a:rPr>
              <a:t>, </a:t>
            </a:r>
            <a:r>
              <a:rPr lang="it-IT" sz="1600" b="1" dirty="0" err="1">
                <a:solidFill>
                  <a:schemeClr val="tx1"/>
                </a:solidFill>
              </a:rPr>
              <a:t>vel</a:t>
            </a:r>
            <a:r>
              <a:rPr lang="it-IT" sz="1600" b="1" dirty="0">
                <a:solidFill>
                  <a:schemeClr val="tx1"/>
                </a:solidFill>
              </a:rPr>
              <a:t> de </a:t>
            </a:r>
            <a:r>
              <a:rPr lang="it-IT" sz="1600" b="1" dirty="0" err="1">
                <a:solidFill>
                  <a:schemeClr val="tx1"/>
                </a:solidFill>
              </a:rPr>
              <a:t>eodem</a:t>
            </a:r>
            <a:r>
              <a:rPr lang="it-IT" sz="1600" b="1" dirty="0">
                <a:solidFill>
                  <a:schemeClr val="tx1"/>
                </a:solidFill>
              </a:rPr>
              <a:t> mercato </a:t>
            </a:r>
            <a:r>
              <a:rPr lang="it-IT" sz="1600" b="1" dirty="0" err="1">
                <a:solidFill>
                  <a:schemeClr val="tx1"/>
                </a:solidFill>
              </a:rPr>
              <a:t>publice</a:t>
            </a:r>
            <a:r>
              <a:rPr lang="it-IT" sz="1600" b="1" dirty="0">
                <a:solidFill>
                  <a:schemeClr val="tx1"/>
                </a:solidFill>
              </a:rPr>
              <a:t> parti </a:t>
            </a:r>
            <a:r>
              <a:rPr lang="it-IT" sz="1600" b="1" dirty="0" err="1">
                <a:solidFill>
                  <a:schemeClr val="tx1"/>
                </a:solidFill>
              </a:rPr>
              <a:t>aliquid</a:t>
            </a:r>
            <a:r>
              <a:rPr lang="it-IT" sz="1600" b="1" dirty="0">
                <a:solidFill>
                  <a:schemeClr val="tx1"/>
                </a:solidFill>
              </a:rPr>
              <a:t> </a:t>
            </a:r>
            <a:r>
              <a:rPr lang="it-IT" sz="1600" b="1" dirty="0" err="1">
                <a:solidFill>
                  <a:schemeClr val="tx1"/>
                </a:solidFill>
              </a:rPr>
              <a:t>persolvere</a:t>
            </a:r>
            <a:r>
              <a:rPr lang="it-IT" sz="1600" b="1" dirty="0">
                <a:solidFill>
                  <a:schemeClr val="tx1"/>
                </a:solidFill>
              </a:rPr>
              <a:t> </a:t>
            </a:r>
            <a:r>
              <a:rPr lang="it-IT" sz="1600" b="1" dirty="0" err="1">
                <a:solidFill>
                  <a:schemeClr val="tx1"/>
                </a:solidFill>
              </a:rPr>
              <a:t>cogatur</a:t>
            </a:r>
            <a:r>
              <a:rPr lang="it-IT" sz="1600" b="1" dirty="0">
                <a:solidFill>
                  <a:schemeClr val="tx1"/>
                </a:solidFill>
              </a:rPr>
              <a:t> […].</a:t>
            </a:r>
          </a:p>
        </p:txBody>
      </p:sp>
    </p:spTree>
    <p:extLst>
      <p:ext uri="{BB962C8B-B14F-4D97-AF65-F5344CB8AC3E}">
        <p14:creationId xmlns:p14="http://schemas.microsoft.com/office/powerpoint/2010/main" val="12731907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520700"/>
            <a:ext cx="7766936" cy="481382"/>
          </a:xfrm>
        </p:spPr>
        <p:txBody>
          <a:bodyPr/>
          <a:lstStyle/>
          <a:p>
            <a:pPr algn="just"/>
            <a:r>
              <a:rPr lang="it-IT" sz="2800" dirty="0"/>
              <a:t>Leggi longobarde, prologo di Rotari (643).</a:t>
            </a:r>
          </a:p>
        </p:txBody>
      </p:sp>
      <p:sp>
        <p:nvSpPr>
          <p:cNvPr id="3" name="Subtitle 2"/>
          <p:cNvSpPr>
            <a:spLocks noGrp="1"/>
          </p:cNvSpPr>
          <p:nvPr>
            <p:ph type="subTitle" idx="1"/>
          </p:nvPr>
        </p:nvSpPr>
        <p:spPr>
          <a:xfrm>
            <a:off x="789140" y="1177447"/>
            <a:ext cx="8868427" cy="3970285"/>
          </a:xfrm>
        </p:spPr>
        <p:txBody>
          <a:bodyPr>
            <a:noAutofit/>
          </a:bodyPr>
          <a:lstStyle/>
          <a:p>
            <a:pPr algn="just"/>
            <a:r>
              <a:rPr lang="it-IT" sz="1400" dirty="0">
                <a:solidFill>
                  <a:schemeClr val="tx1"/>
                </a:solidFill>
              </a:rPr>
              <a:t>Ego in dei nomine Rotari, </a:t>
            </a:r>
            <a:r>
              <a:rPr lang="it-IT" sz="1400" dirty="0" err="1">
                <a:solidFill>
                  <a:schemeClr val="tx1"/>
                </a:solidFill>
              </a:rPr>
              <a:t>vir</a:t>
            </a:r>
            <a:r>
              <a:rPr lang="it-IT" sz="1400" dirty="0">
                <a:solidFill>
                  <a:schemeClr val="tx1"/>
                </a:solidFill>
              </a:rPr>
              <a:t> </a:t>
            </a:r>
            <a:r>
              <a:rPr lang="it-IT" sz="1400" dirty="0" err="1">
                <a:solidFill>
                  <a:schemeClr val="tx1"/>
                </a:solidFill>
              </a:rPr>
              <a:t>excellentissimus</a:t>
            </a:r>
            <a:r>
              <a:rPr lang="it-IT" sz="1400" dirty="0">
                <a:solidFill>
                  <a:schemeClr val="tx1"/>
                </a:solidFill>
              </a:rPr>
              <a:t>, et </a:t>
            </a:r>
            <a:r>
              <a:rPr lang="it-IT" sz="1400" dirty="0" err="1">
                <a:solidFill>
                  <a:schemeClr val="tx1"/>
                </a:solidFill>
              </a:rPr>
              <a:t>septimo</a:t>
            </a:r>
            <a:r>
              <a:rPr lang="it-IT" sz="1400" dirty="0">
                <a:solidFill>
                  <a:schemeClr val="tx1"/>
                </a:solidFill>
              </a:rPr>
              <a:t> </a:t>
            </a:r>
            <a:r>
              <a:rPr lang="it-IT" sz="1400" dirty="0" err="1">
                <a:solidFill>
                  <a:schemeClr val="tx1"/>
                </a:solidFill>
              </a:rPr>
              <a:t>decimum</a:t>
            </a:r>
            <a:r>
              <a:rPr lang="it-IT" sz="1400" dirty="0">
                <a:solidFill>
                  <a:schemeClr val="tx1"/>
                </a:solidFill>
              </a:rPr>
              <a:t> </a:t>
            </a:r>
            <a:r>
              <a:rPr lang="it-IT" sz="1400" dirty="0" err="1">
                <a:solidFill>
                  <a:schemeClr val="tx1"/>
                </a:solidFill>
              </a:rPr>
              <a:t>rex</a:t>
            </a:r>
            <a:r>
              <a:rPr lang="it-IT" sz="1400" dirty="0">
                <a:solidFill>
                  <a:schemeClr val="tx1"/>
                </a:solidFill>
              </a:rPr>
              <a:t> </a:t>
            </a:r>
            <a:r>
              <a:rPr lang="it-IT" sz="1400" dirty="0" err="1">
                <a:solidFill>
                  <a:schemeClr val="tx1"/>
                </a:solidFill>
              </a:rPr>
              <a:t>gentis</a:t>
            </a:r>
            <a:r>
              <a:rPr lang="it-IT" sz="1400" dirty="0">
                <a:solidFill>
                  <a:schemeClr val="tx1"/>
                </a:solidFill>
              </a:rPr>
              <a:t> </a:t>
            </a:r>
            <a:r>
              <a:rPr lang="it-IT" sz="1400" dirty="0" err="1">
                <a:solidFill>
                  <a:schemeClr val="tx1"/>
                </a:solidFill>
              </a:rPr>
              <a:t>Langobardorum</a:t>
            </a:r>
            <a:r>
              <a:rPr lang="it-IT" sz="1400" dirty="0">
                <a:solidFill>
                  <a:schemeClr val="tx1"/>
                </a:solidFill>
              </a:rPr>
              <a:t>, anno </a:t>
            </a:r>
            <a:r>
              <a:rPr lang="it-IT" sz="1400" dirty="0" err="1">
                <a:solidFill>
                  <a:schemeClr val="tx1"/>
                </a:solidFill>
              </a:rPr>
              <a:t>deo</a:t>
            </a:r>
            <a:r>
              <a:rPr lang="it-IT" sz="1400" dirty="0">
                <a:solidFill>
                  <a:schemeClr val="tx1"/>
                </a:solidFill>
              </a:rPr>
              <a:t> </a:t>
            </a:r>
            <a:r>
              <a:rPr lang="it-IT" sz="1400" dirty="0" err="1">
                <a:solidFill>
                  <a:schemeClr val="tx1"/>
                </a:solidFill>
              </a:rPr>
              <a:t>propitiante</a:t>
            </a:r>
            <a:r>
              <a:rPr lang="it-IT" sz="1400" dirty="0">
                <a:solidFill>
                  <a:schemeClr val="tx1"/>
                </a:solidFill>
              </a:rPr>
              <a:t> regni mei </a:t>
            </a:r>
            <a:r>
              <a:rPr lang="it-IT" sz="1400" dirty="0" err="1">
                <a:solidFill>
                  <a:schemeClr val="tx1"/>
                </a:solidFill>
              </a:rPr>
              <a:t>octabo</a:t>
            </a:r>
            <a:r>
              <a:rPr lang="it-IT" sz="1400" dirty="0">
                <a:solidFill>
                  <a:schemeClr val="tx1"/>
                </a:solidFill>
              </a:rPr>
              <a:t>, </a:t>
            </a:r>
            <a:r>
              <a:rPr lang="it-IT" sz="1400" dirty="0" err="1">
                <a:solidFill>
                  <a:schemeClr val="tx1"/>
                </a:solidFill>
              </a:rPr>
              <a:t>aetatisque</a:t>
            </a:r>
            <a:r>
              <a:rPr lang="it-IT" sz="1400" dirty="0">
                <a:solidFill>
                  <a:schemeClr val="tx1"/>
                </a:solidFill>
              </a:rPr>
              <a:t> </a:t>
            </a:r>
            <a:r>
              <a:rPr lang="it-IT" sz="1400" dirty="0" err="1">
                <a:solidFill>
                  <a:schemeClr val="tx1"/>
                </a:solidFill>
              </a:rPr>
              <a:t>tricesimo</a:t>
            </a:r>
            <a:r>
              <a:rPr lang="it-IT" sz="1400" dirty="0">
                <a:solidFill>
                  <a:schemeClr val="tx1"/>
                </a:solidFill>
              </a:rPr>
              <a:t> </a:t>
            </a:r>
            <a:r>
              <a:rPr lang="it-IT" sz="1400" dirty="0" err="1">
                <a:solidFill>
                  <a:schemeClr val="tx1"/>
                </a:solidFill>
              </a:rPr>
              <a:t>octabo</a:t>
            </a:r>
            <a:r>
              <a:rPr lang="it-IT" sz="1400" dirty="0">
                <a:solidFill>
                  <a:schemeClr val="tx1"/>
                </a:solidFill>
              </a:rPr>
              <a:t>, </a:t>
            </a:r>
            <a:r>
              <a:rPr lang="it-IT" sz="1400" dirty="0" err="1">
                <a:solidFill>
                  <a:schemeClr val="tx1"/>
                </a:solidFill>
              </a:rPr>
              <a:t>indictione</a:t>
            </a:r>
            <a:r>
              <a:rPr lang="it-IT" sz="1400" dirty="0">
                <a:solidFill>
                  <a:schemeClr val="tx1"/>
                </a:solidFill>
              </a:rPr>
              <a:t> </a:t>
            </a:r>
            <a:r>
              <a:rPr lang="it-IT" sz="1400" dirty="0" err="1">
                <a:solidFill>
                  <a:schemeClr val="tx1"/>
                </a:solidFill>
              </a:rPr>
              <a:t>secunda</a:t>
            </a:r>
            <a:r>
              <a:rPr lang="it-IT" sz="1400" dirty="0">
                <a:solidFill>
                  <a:schemeClr val="tx1"/>
                </a:solidFill>
              </a:rPr>
              <a:t>, et post </a:t>
            </a:r>
            <a:r>
              <a:rPr lang="it-IT" sz="1400" dirty="0" err="1">
                <a:solidFill>
                  <a:schemeClr val="tx1"/>
                </a:solidFill>
              </a:rPr>
              <a:t>adventum</a:t>
            </a:r>
            <a:r>
              <a:rPr lang="it-IT" sz="1400" dirty="0">
                <a:solidFill>
                  <a:schemeClr val="tx1"/>
                </a:solidFill>
              </a:rPr>
              <a:t> in provincia </a:t>
            </a:r>
            <a:r>
              <a:rPr lang="it-IT" sz="1400" dirty="0" err="1">
                <a:solidFill>
                  <a:schemeClr val="tx1"/>
                </a:solidFill>
              </a:rPr>
              <a:t>Italiae</a:t>
            </a:r>
            <a:r>
              <a:rPr lang="it-IT" sz="1400" dirty="0">
                <a:solidFill>
                  <a:schemeClr val="tx1"/>
                </a:solidFill>
              </a:rPr>
              <a:t> </a:t>
            </a:r>
            <a:r>
              <a:rPr lang="it-IT" sz="1400" dirty="0" err="1">
                <a:solidFill>
                  <a:schemeClr val="tx1"/>
                </a:solidFill>
              </a:rPr>
              <a:t>Langobardorum</a:t>
            </a:r>
            <a:r>
              <a:rPr lang="it-IT" sz="1400" dirty="0">
                <a:solidFill>
                  <a:schemeClr val="tx1"/>
                </a:solidFill>
              </a:rPr>
              <a:t>, ex quo </a:t>
            </a:r>
            <a:r>
              <a:rPr lang="it-IT" sz="1400" dirty="0" err="1">
                <a:solidFill>
                  <a:schemeClr val="tx1"/>
                </a:solidFill>
              </a:rPr>
              <a:t>Alboin</a:t>
            </a:r>
            <a:r>
              <a:rPr lang="it-IT" sz="1400" dirty="0">
                <a:solidFill>
                  <a:schemeClr val="tx1"/>
                </a:solidFill>
              </a:rPr>
              <a:t> </a:t>
            </a:r>
            <a:r>
              <a:rPr lang="it-IT" sz="1400" dirty="0" err="1">
                <a:solidFill>
                  <a:schemeClr val="tx1"/>
                </a:solidFill>
              </a:rPr>
              <a:t>tunc</a:t>
            </a:r>
            <a:r>
              <a:rPr lang="it-IT" sz="1400" dirty="0">
                <a:solidFill>
                  <a:schemeClr val="tx1"/>
                </a:solidFill>
              </a:rPr>
              <a:t> </a:t>
            </a:r>
            <a:r>
              <a:rPr lang="it-IT" sz="1400" dirty="0" err="1">
                <a:solidFill>
                  <a:schemeClr val="tx1"/>
                </a:solidFill>
              </a:rPr>
              <a:t>temporis</a:t>
            </a:r>
            <a:r>
              <a:rPr lang="it-IT" sz="1400" dirty="0">
                <a:solidFill>
                  <a:schemeClr val="tx1"/>
                </a:solidFill>
              </a:rPr>
              <a:t> </a:t>
            </a:r>
            <a:r>
              <a:rPr lang="it-IT" sz="1400" dirty="0" err="1">
                <a:solidFill>
                  <a:schemeClr val="tx1"/>
                </a:solidFill>
              </a:rPr>
              <a:t>regem</a:t>
            </a:r>
            <a:r>
              <a:rPr lang="it-IT" sz="1400" dirty="0">
                <a:solidFill>
                  <a:schemeClr val="tx1"/>
                </a:solidFill>
              </a:rPr>
              <a:t> </a:t>
            </a:r>
            <a:r>
              <a:rPr lang="it-IT" sz="1400" dirty="0" err="1">
                <a:solidFill>
                  <a:schemeClr val="tx1"/>
                </a:solidFill>
              </a:rPr>
              <a:t>precedentem</a:t>
            </a:r>
            <a:r>
              <a:rPr lang="it-IT" sz="1400" dirty="0">
                <a:solidFill>
                  <a:schemeClr val="tx1"/>
                </a:solidFill>
              </a:rPr>
              <a:t> divina </a:t>
            </a:r>
            <a:r>
              <a:rPr lang="it-IT" sz="1400" dirty="0" err="1">
                <a:solidFill>
                  <a:schemeClr val="tx1"/>
                </a:solidFill>
              </a:rPr>
              <a:t>potentia</a:t>
            </a:r>
            <a:r>
              <a:rPr lang="it-IT" sz="1400" dirty="0">
                <a:solidFill>
                  <a:schemeClr val="tx1"/>
                </a:solidFill>
              </a:rPr>
              <a:t> </a:t>
            </a:r>
            <a:r>
              <a:rPr lang="it-IT" sz="1400" dirty="0" err="1">
                <a:solidFill>
                  <a:schemeClr val="tx1"/>
                </a:solidFill>
              </a:rPr>
              <a:t>adducti</a:t>
            </a:r>
            <a:r>
              <a:rPr lang="it-IT" sz="1400" dirty="0">
                <a:solidFill>
                  <a:schemeClr val="tx1"/>
                </a:solidFill>
              </a:rPr>
              <a:t> </a:t>
            </a:r>
            <a:r>
              <a:rPr lang="it-IT" sz="1400" dirty="0" err="1">
                <a:solidFill>
                  <a:schemeClr val="tx1"/>
                </a:solidFill>
              </a:rPr>
              <a:t>sunt</a:t>
            </a:r>
            <a:r>
              <a:rPr lang="it-IT" sz="1400" dirty="0">
                <a:solidFill>
                  <a:schemeClr val="tx1"/>
                </a:solidFill>
              </a:rPr>
              <a:t>, anno </a:t>
            </a:r>
            <a:r>
              <a:rPr lang="it-IT" sz="1400" dirty="0" err="1">
                <a:solidFill>
                  <a:schemeClr val="tx1"/>
                </a:solidFill>
              </a:rPr>
              <a:t>septuagesimo</a:t>
            </a:r>
            <a:r>
              <a:rPr lang="it-IT" sz="1400" dirty="0">
                <a:solidFill>
                  <a:schemeClr val="tx1"/>
                </a:solidFill>
              </a:rPr>
              <a:t> </a:t>
            </a:r>
            <a:r>
              <a:rPr lang="it-IT" sz="1400" dirty="0" err="1">
                <a:solidFill>
                  <a:schemeClr val="tx1"/>
                </a:solidFill>
              </a:rPr>
              <a:t>sexto</a:t>
            </a:r>
            <a:r>
              <a:rPr lang="it-IT" sz="1400" dirty="0">
                <a:solidFill>
                  <a:schemeClr val="tx1"/>
                </a:solidFill>
              </a:rPr>
              <a:t> </a:t>
            </a:r>
            <a:r>
              <a:rPr lang="it-IT" sz="1400" dirty="0" err="1">
                <a:solidFill>
                  <a:schemeClr val="tx1"/>
                </a:solidFill>
              </a:rPr>
              <a:t>feliciter</a:t>
            </a:r>
            <a:r>
              <a:rPr lang="it-IT" sz="1400" dirty="0">
                <a:solidFill>
                  <a:schemeClr val="tx1"/>
                </a:solidFill>
              </a:rPr>
              <a:t>. Dato Ticino in </a:t>
            </a:r>
            <a:r>
              <a:rPr lang="it-IT" sz="1400" dirty="0" err="1">
                <a:solidFill>
                  <a:schemeClr val="tx1"/>
                </a:solidFill>
              </a:rPr>
              <a:t>palatio</a:t>
            </a:r>
            <a:r>
              <a:rPr lang="it-IT" sz="1400" dirty="0" smtClean="0">
                <a:solidFill>
                  <a:schemeClr val="tx1"/>
                </a:solidFill>
              </a:rPr>
              <a:t>. Quanta </a:t>
            </a:r>
            <a:r>
              <a:rPr lang="it-IT" sz="1400" dirty="0">
                <a:solidFill>
                  <a:schemeClr val="tx1"/>
                </a:solidFill>
              </a:rPr>
              <a:t>pro </a:t>
            </a:r>
            <a:r>
              <a:rPr lang="it-IT" sz="1400" dirty="0" err="1">
                <a:solidFill>
                  <a:schemeClr val="tx1"/>
                </a:solidFill>
              </a:rPr>
              <a:t>subiectorum</a:t>
            </a:r>
            <a:r>
              <a:rPr lang="it-IT" sz="1400" dirty="0">
                <a:solidFill>
                  <a:schemeClr val="tx1"/>
                </a:solidFill>
              </a:rPr>
              <a:t> </a:t>
            </a:r>
            <a:r>
              <a:rPr lang="it-IT" sz="1400" dirty="0" err="1">
                <a:solidFill>
                  <a:schemeClr val="tx1"/>
                </a:solidFill>
              </a:rPr>
              <a:t>nostrorum</a:t>
            </a:r>
            <a:r>
              <a:rPr lang="it-IT" sz="1400" dirty="0">
                <a:solidFill>
                  <a:schemeClr val="tx1"/>
                </a:solidFill>
              </a:rPr>
              <a:t> </a:t>
            </a:r>
            <a:r>
              <a:rPr lang="it-IT" sz="1400" dirty="0" err="1">
                <a:solidFill>
                  <a:schemeClr val="tx1"/>
                </a:solidFill>
              </a:rPr>
              <a:t>commodo</a:t>
            </a:r>
            <a:r>
              <a:rPr lang="it-IT" sz="1400" dirty="0">
                <a:solidFill>
                  <a:schemeClr val="tx1"/>
                </a:solidFill>
              </a:rPr>
              <a:t> </a:t>
            </a:r>
            <a:r>
              <a:rPr lang="it-IT" sz="1400" dirty="0" err="1">
                <a:solidFill>
                  <a:schemeClr val="tx1"/>
                </a:solidFill>
              </a:rPr>
              <a:t>nostrae</a:t>
            </a:r>
            <a:r>
              <a:rPr lang="it-IT" sz="1400" dirty="0">
                <a:solidFill>
                  <a:schemeClr val="tx1"/>
                </a:solidFill>
              </a:rPr>
              <a:t> </a:t>
            </a:r>
            <a:r>
              <a:rPr lang="it-IT" sz="1400" dirty="0" err="1">
                <a:solidFill>
                  <a:schemeClr val="tx1"/>
                </a:solidFill>
              </a:rPr>
              <a:t>fuit</a:t>
            </a:r>
            <a:r>
              <a:rPr lang="it-IT" sz="1400" dirty="0">
                <a:solidFill>
                  <a:schemeClr val="tx1"/>
                </a:solidFill>
              </a:rPr>
              <a:t> </a:t>
            </a:r>
            <a:r>
              <a:rPr lang="it-IT" sz="1400" dirty="0" err="1">
                <a:solidFill>
                  <a:schemeClr val="tx1"/>
                </a:solidFill>
              </a:rPr>
              <a:t>sollicitudinis</a:t>
            </a:r>
            <a:r>
              <a:rPr lang="it-IT" sz="1400" dirty="0">
                <a:solidFill>
                  <a:schemeClr val="tx1"/>
                </a:solidFill>
              </a:rPr>
              <a:t> cura, et est, </a:t>
            </a:r>
            <a:r>
              <a:rPr lang="it-IT" sz="1400" dirty="0" err="1">
                <a:solidFill>
                  <a:schemeClr val="tx1"/>
                </a:solidFill>
              </a:rPr>
              <a:t>subter</a:t>
            </a:r>
            <a:r>
              <a:rPr lang="it-IT" sz="1400" dirty="0">
                <a:solidFill>
                  <a:schemeClr val="tx1"/>
                </a:solidFill>
              </a:rPr>
              <a:t> </a:t>
            </a:r>
            <a:r>
              <a:rPr lang="it-IT" sz="1400" dirty="0" err="1">
                <a:solidFill>
                  <a:schemeClr val="tx1"/>
                </a:solidFill>
              </a:rPr>
              <a:t>adnexa</a:t>
            </a:r>
            <a:r>
              <a:rPr lang="it-IT" sz="1400" dirty="0">
                <a:solidFill>
                  <a:schemeClr val="tx1"/>
                </a:solidFill>
              </a:rPr>
              <a:t> </a:t>
            </a:r>
            <a:r>
              <a:rPr lang="it-IT" sz="1400" dirty="0" err="1">
                <a:solidFill>
                  <a:schemeClr val="tx1"/>
                </a:solidFill>
              </a:rPr>
              <a:t>tenor</a:t>
            </a:r>
            <a:r>
              <a:rPr lang="it-IT" sz="1400" dirty="0">
                <a:solidFill>
                  <a:schemeClr val="tx1"/>
                </a:solidFill>
              </a:rPr>
              <a:t> </a:t>
            </a:r>
            <a:r>
              <a:rPr lang="it-IT" sz="1400" dirty="0" err="1">
                <a:solidFill>
                  <a:schemeClr val="tx1"/>
                </a:solidFill>
              </a:rPr>
              <a:t>declarat</a:t>
            </a:r>
            <a:r>
              <a:rPr lang="it-IT" sz="1400" dirty="0">
                <a:solidFill>
                  <a:schemeClr val="tx1"/>
                </a:solidFill>
              </a:rPr>
              <a:t>; precipue </a:t>
            </a:r>
            <a:r>
              <a:rPr lang="it-IT" sz="1400" dirty="0" err="1">
                <a:solidFill>
                  <a:schemeClr val="tx1"/>
                </a:solidFill>
              </a:rPr>
              <a:t>tam</a:t>
            </a:r>
            <a:r>
              <a:rPr lang="it-IT" sz="1400" dirty="0">
                <a:solidFill>
                  <a:schemeClr val="tx1"/>
                </a:solidFill>
              </a:rPr>
              <a:t> </a:t>
            </a:r>
            <a:r>
              <a:rPr lang="it-IT" sz="1400" dirty="0" err="1">
                <a:solidFill>
                  <a:schemeClr val="tx1"/>
                </a:solidFill>
              </a:rPr>
              <a:t>propter</a:t>
            </a:r>
            <a:r>
              <a:rPr lang="it-IT" sz="1400" dirty="0">
                <a:solidFill>
                  <a:schemeClr val="tx1"/>
                </a:solidFill>
              </a:rPr>
              <a:t> </a:t>
            </a:r>
            <a:r>
              <a:rPr lang="it-IT" sz="1400" dirty="0" err="1">
                <a:solidFill>
                  <a:schemeClr val="tx1"/>
                </a:solidFill>
              </a:rPr>
              <a:t>adsiduas</a:t>
            </a:r>
            <a:r>
              <a:rPr lang="it-IT" sz="1400" dirty="0">
                <a:solidFill>
                  <a:schemeClr val="tx1"/>
                </a:solidFill>
              </a:rPr>
              <a:t> </a:t>
            </a:r>
            <a:r>
              <a:rPr lang="it-IT" sz="1400" dirty="0" err="1">
                <a:solidFill>
                  <a:schemeClr val="tx1"/>
                </a:solidFill>
              </a:rPr>
              <a:t>fatigationes</a:t>
            </a:r>
            <a:r>
              <a:rPr lang="it-IT" sz="1400" dirty="0">
                <a:solidFill>
                  <a:schemeClr val="tx1"/>
                </a:solidFill>
              </a:rPr>
              <a:t> </a:t>
            </a:r>
            <a:r>
              <a:rPr lang="it-IT" sz="1400" dirty="0" err="1">
                <a:solidFill>
                  <a:schemeClr val="tx1"/>
                </a:solidFill>
              </a:rPr>
              <a:t>pauperum</a:t>
            </a:r>
            <a:r>
              <a:rPr lang="it-IT" sz="1400" dirty="0">
                <a:solidFill>
                  <a:schemeClr val="tx1"/>
                </a:solidFill>
              </a:rPr>
              <a:t>, </a:t>
            </a:r>
            <a:r>
              <a:rPr lang="it-IT" sz="1400" dirty="0" err="1">
                <a:solidFill>
                  <a:schemeClr val="tx1"/>
                </a:solidFill>
              </a:rPr>
              <a:t>quam</a:t>
            </a:r>
            <a:r>
              <a:rPr lang="it-IT" sz="1400" dirty="0">
                <a:solidFill>
                  <a:schemeClr val="tx1"/>
                </a:solidFill>
              </a:rPr>
              <a:t> </a:t>
            </a:r>
            <a:r>
              <a:rPr lang="it-IT" sz="1400" dirty="0" err="1">
                <a:solidFill>
                  <a:schemeClr val="tx1"/>
                </a:solidFill>
              </a:rPr>
              <a:t>etiam</a:t>
            </a:r>
            <a:r>
              <a:rPr lang="it-IT" sz="1400" dirty="0">
                <a:solidFill>
                  <a:schemeClr val="tx1"/>
                </a:solidFill>
              </a:rPr>
              <a:t> </a:t>
            </a:r>
            <a:r>
              <a:rPr lang="it-IT" sz="1400" dirty="0" err="1">
                <a:solidFill>
                  <a:schemeClr val="tx1"/>
                </a:solidFill>
              </a:rPr>
              <a:t>superfluas</a:t>
            </a:r>
            <a:r>
              <a:rPr lang="it-IT" sz="1400" dirty="0">
                <a:solidFill>
                  <a:schemeClr val="tx1"/>
                </a:solidFill>
              </a:rPr>
              <a:t> </a:t>
            </a:r>
            <a:r>
              <a:rPr lang="it-IT" sz="1400" dirty="0" err="1">
                <a:solidFill>
                  <a:schemeClr val="tx1"/>
                </a:solidFill>
              </a:rPr>
              <a:t>exactiones</a:t>
            </a:r>
            <a:r>
              <a:rPr lang="it-IT" sz="1400" dirty="0">
                <a:solidFill>
                  <a:schemeClr val="tx1"/>
                </a:solidFill>
              </a:rPr>
              <a:t> ab </a:t>
            </a:r>
            <a:r>
              <a:rPr lang="it-IT" sz="1400" dirty="0" err="1">
                <a:solidFill>
                  <a:schemeClr val="tx1"/>
                </a:solidFill>
              </a:rPr>
              <a:t>his</a:t>
            </a:r>
            <a:r>
              <a:rPr lang="it-IT" sz="1400" dirty="0">
                <a:solidFill>
                  <a:schemeClr val="tx1"/>
                </a:solidFill>
              </a:rPr>
              <a:t> qui malore </a:t>
            </a:r>
            <a:r>
              <a:rPr lang="it-IT" sz="1400" dirty="0" err="1">
                <a:solidFill>
                  <a:schemeClr val="tx1"/>
                </a:solidFill>
              </a:rPr>
              <a:t>virtute</a:t>
            </a:r>
            <a:r>
              <a:rPr lang="it-IT" sz="1400" dirty="0">
                <a:solidFill>
                  <a:schemeClr val="tx1"/>
                </a:solidFill>
              </a:rPr>
              <a:t> </a:t>
            </a:r>
            <a:r>
              <a:rPr lang="it-IT" sz="1400" dirty="0" err="1">
                <a:solidFill>
                  <a:schemeClr val="tx1"/>
                </a:solidFill>
              </a:rPr>
              <a:t>habentur</a:t>
            </a:r>
            <a:r>
              <a:rPr lang="it-IT" sz="1400" dirty="0">
                <a:solidFill>
                  <a:schemeClr val="tx1"/>
                </a:solidFill>
              </a:rPr>
              <a:t>; </a:t>
            </a:r>
            <a:r>
              <a:rPr lang="it-IT" sz="1400" dirty="0" err="1">
                <a:solidFill>
                  <a:schemeClr val="tx1"/>
                </a:solidFill>
              </a:rPr>
              <a:t>quos</a:t>
            </a:r>
            <a:r>
              <a:rPr lang="it-IT" sz="1400" dirty="0">
                <a:solidFill>
                  <a:schemeClr val="tx1"/>
                </a:solidFill>
              </a:rPr>
              <a:t> </a:t>
            </a:r>
            <a:r>
              <a:rPr lang="it-IT" sz="1400" dirty="0" err="1">
                <a:solidFill>
                  <a:schemeClr val="tx1"/>
                </a:solidFill>
              </a:rPr>
              <a:t>vim</a:t>
            </a:r>
            <a:r>
              <a:rPr lang="it-IT" sz="1400" dirty="0">
                <a:solidFill>
                  <a:schemeClr val="tx1"/>
                </a:solidFill>
              </a:rPr>
              <a:t> </a:t>
            </a:r>
            <a:r>
              <a:rPr lang="it-IT" sz="1400" dirty="0" err="1">
                <a:solidFill>
                  <a:schemeClr val="tx1"/>
                </a:solidFill>
              </a:rPr>
              <a:t>pati</a:t>
            </a:r>
            <a:r>
              <a:rPr lang="it-IT" sz="1400" dirty="0">
                <a:solidFill>
                  <a:schemeClr val="tx1"/>
                </a:solidFill>
              </a:rPr>
              <a:t> </a:t>
            </a:r>
            <a:r>
              <a:rPr lang="it-IT" sz="1400" dirty="0" err="1">
                <a:solidFill>
                  <a:schemeClr val="tx1"/>
                </a:solidFill>
              </a:rPr>
              <a:t>cognovimus</a:t>
            </a:r>
            <a:r>
              <a:rPr lang="it-IT" sz="1400" dirty="0">
                <a:solidFill>
                  <a:schemeClr val="tx1"/>
                </a:solidFill>
              </a:rPr>
              <a:t>. </a:t>
            </a:r>
            <a:r>
              <a:rPr lang="it-IT" sz="1400" dirty="0" err="1">
                <a:solidFill>
                  <a:schemeClr val="tx1"/>
                </a:solidFill>
              </a:rPr>
              <a:t>Ob</a:t>
            </a:r>
            <a:r>
              <a:rPr lang="it-IT" sz="1400" dirty="0">
                <a:solidFill>
                  <a:schemeClr val="tx1"/>
                </a:solidFill>
              </a:rPr>
              <a:t> hoc </a:t>
            </a:r>
            <a:r>
              <a:rPr lang="it-IT" sz="1400" dirty="0" err="1">
                <a:solidFill>
                  <a:schemeClr val="tx1"/>
                </a:solidFill>
              </a:rPr>
              <a:t>considerantes</a:t>
            </a:r>
            <a:r>
              <a:rPr lang="it-IT" sz="1400" dirty="0">
                <a:solidFill>
                  <a:schemeClr val="tx1"/>
                </a:solidFill>
              </a:rPr>
              <a:t> Dei </a:t>
            </a:r>
            <a:r>
              <a:rPr lang="it-IT" sz="1400" dirty="0" err="1">
                <a:solidFill>
                  <a:schemeClr val="tx1"/>
                </a:solidFill>
              </a:rPr>
              <a:t>omnipotentis</a:t>
            </a:r>
            <a:r>
              <a:rPr lang="it-IT" sz="1400" dirty="0">
                <a:solidFill>
                  <a:schemeClr val="tx1"/>
                </a:solidFill>
              </a:rPr>
              <a:t> </a:t>
            </a:r>
            <a:r>
              <a:rPr lang="it-IT" sz="1400" dirty="0" err="1">
                <a:solidFill>
                  <a:schemeClr val="tx1"/>
                </a:solidFill>
              </a:rPr>
              <a:t>gratiam</a:t>
            </a:r>
            <a:r>
              <a:rPr lang="it-IT" sz="1400" dirty="0">
                <a:solidFill>
                  <a:schemeClr val="tx1"/>
                </a:solidFill>
              </a:rPr>
              <a:t>, </a:t>
            </a:r>
            <a:r>
              <a:rPr lang="it-IT" sz="1400" dirty="0" err="1">
                <a:solidFill>
                  <a:schemeClr val="tx1"/>
                </a:solidFill>
              </a:rPr>
              <a:t>necessarium</a:t>
            </a:r>
            <a:r>
              <a:rPr lang="it-IT" sz="1400" dirty="0">
                <a:solidFill>
                  <a:schemeClr val="tx1"/>
                </a:solidFill>
              </a:rPr>
              <a:t> esse </a:t>
            </a:r>
            <a:r>
              <a:rPr lang="it-IT" sz="1400" dirty="0" err="1">
                <a:solidFill>
                  <a:schemeClr val="tx1"/>
                </a:solidFill>
              </a:rPr>
              <a:t>prospeximus</a:t>
            </a:r>
            <a:r>
              <a:rPr lang="it-IT" sz="1400" dirty="0">
                <a:solidFill>
                  <a:schemeClr val="tx1"/>
                </a:solidFill>
              </a:rPr>
              <a:t> </a:t>
            </a:r>
            <a:r>
              <a:rPr lang="it-IT" sz="1400" dirty="0" err="1">
                <a:solidFill>
                  <a:schemeClr val="tx1"/>
                </a:solidFill>
              </a:rPr>
              <a:t>presentem</a:t>
            </a:r>
            <a:r>
              <a:rPr lang="it-IT" sz="1400" dirty="0">
                <a:solidFill>
                  <a:schemeClr val="tx1"/>
                </a:solidFill>
              </a:rPr>
              <a:t> </a:t>
            </a:r>
            <a:r>
              <a:rPr lang="it-IT" sz="1400" dirty="0" err="1">
                <a:solidFill>
                  <a:schemeClr val="tx1"/>
                </a:solidFill>
              </a:rPr>
              <a:t>corregere</a:t>
            </a:r>
            <a:r>
              <a:rPr lang="it-IT" sz="1400" dirty="0">
                <a:solidFill>
                  <a:schemeClr val="tx1"/>
                </a:solidFill>
              </a:rPr>
              <a:t> </a:t>
            </a:r>
            <a:r>
              <a:rPr lang="it-IT" sz="1400" dirty="0" err="1">
                <a:solidFill>
                  <a:schemeClr val="tx1"/>
                </a:solidFill>
              </a:rPr>
              <a:t>legem</a:t>
            </a:r>
            <a:r>
              <a:rPr lang="it-IT" sz="1400" dirty="0">
                <a:solidFill>
                  <a:schemeClr val="tx1"/>
                </a:solidFill>
              </a:rPr>
              <a:t>, </a:t>
            </a:r>
            <a:r>
              <a:rPr lang="it-IT" sz="1400" dirty="0" err="1">
                <a:solidFill>
                  <a:schemeClr val="tx1"/>
                </a:solidFill>
              </a:rPr>
              <a:t>quae</a:t>
            </a:r>
            <a:r>
              <a:rPr lang="it-IT" sz="1400" dirty="0">
                <a:solidFill>
                  <a:schemeClr val="tx1"/>
                </a:solidFill>
              </a:rPr>
              <a:t> </a:t>
            </a:r>
            <a:r>
              <a:rPr lang="it-IT" sz="1400" dirty="0" err="1">
                <a:solidFill>
                  <a:schemeClr val="tx1"/>
                </a:solidFill>
              </a:rPr>
              <a:t>priores</a:t>
            </a:r>
            <a:r>
              <a:rPr lang="it-IT" sz="1400" dirty="0">
                <a:solidFill>
                  <a:schemeClr val="tx1"/>
                </a:solidFill>
              </a:rPr>
              <a:t> </a:t>
            </a:r>
            <a:r>
              <a:rPr lang="it-IT" sz="1400" dirty="0" err="1">
                <a:solidFill>
                  <a:schemeClr val="tx1"/>
                </a:solidFill>
              </a:rPr>
              <a:t>omnes</a:t>
            </a:r>
            <a:r>
              <a:rPr lang="it-IT" sz="1400" dirty="0">
                <a:solidFill>
                  <a:schemeClr val="tx1"/>
                </a:solidFill>
              </a:rPr>
              <a:t> </a:t>
            </a:r>
            <a:r>
              <a:rPr lang="it-IT" sz="1400" dirty="0" err="1">
                <a:solidFill>
                  <a:schemeClr val="tx1"/>
                </a:solidFill>
              </a:rPr>
              <a:t>renovet</a:t>
            </a:r>
            <a:r>
              <a:rPr lang="it-IT" sz="1400" dirty="0">
                <a:solidFill>
                  <a:schemeClr val="tx1"/>
                </a:solidFill>
              </a:rPr>
              <a:t> et </a:t>
            </a:r>
            <a:r>
              <a:rPr lang="it-IT" sz="1400" dirty="0" err="1">
                <a:solidFill>
                  <a:schemeClr val="tx1"/>
                </a:solidFill>
              </a:rPr>
              <a:t>emendet</a:t>
            </a:r>
            <a:r>
              <a:rPr lang="it-IT" sz="1400" dirty="0">
                <a:solidFill>
                  <a:schemeClr val="tx1"/>
                </a:solidFill>
              </a:rPr>
              <a:t>, et </a:t>
            </a:r>
            <a:r>
              <a:rPr lang="it-IT" sz="1400" dirty="0" err="1">
                <a:solidFill>
                  <a:schemeClr val="tx1"/>
                </a:solidFill>
              </a:rPr>
              <a:t>quod</a:t>
            </a:r>
            <a:r>
              <a:rPr lang="it-IT" sz="1400" dirty="0">
                <a:solidFill>
                  <a:schemeClr val="tx1"/>
                </a:solidFill>
              </a:rPr>
              <a:t> </a:t>
            </a:r>
            <a:r>
              <a:rPr lang="it-IT" sz="1400" dirty="0" err="1">
                <a:solidFill>
                  <a:schemeClr val="tx1"/>
                </a:solidFill>
              </a:rPr>
              <a:t>deest</a:t>
            </a:r>
            <a:r>
              <a:rPr lang="it-IT" sz="1400" dirty="0">
                <a:solidFill>
                  <a:schemeClr val="tx1"/>
                </a:solidFill>
              </a:rPr>
              <a:t> </a:t>
            </a:r>
            <a:r>
              <a:rPr lang="it-IT" sz="1400" dirty="0" err="1">
                <a:solidFill>
                  <a:schemeClr val="tx1"/>
                </a:solidFill>
              </a:rPr>
              <a:t>adiciat</a:t>
            </a:r>
            <a:r>
              <a:rPr lang="it-IT" sz="1400" dirty="0">
                <a:solidFill>
                  <a:schemeClr val="tx1"/>
                </a:solidFill>
              </a:rPr>
              <a:t>, et </a:t>
            </a:r>
            <a:r>
              <a:rPr lang="it-IT" sz="1400" dirty="0" err="1">
                <a:solidFill>
                  <a:schemeClr val="tx1"/>
                </a:solidFill>
              </a:rPr>
              <a:t>quod</a:t>
            </a:r>
            <a:r>
              <a:rPr lang="it-IT" sz="1400" dirty="0">
                <a:solidFill>
                  <a:schemeClr val="tx1"/>
                </a:solidFill>
              </a:rPr>
              <a:t> </a:t>
            </a:r>
            <a:r>
              <a:rPr lang="it-IT" sz="1400" dirty="0" err="1">
                <a:solidFill>
                  <a:schemeClr val="tx1"/>
                </a:solidFill>
              </a:rPr>
              <a:t>superfluum</a:t>
            </a:r>
            <a:r>
              <a:rPr lang="it-IT" sz="1400" dirty="0">
                <a:solidFill>
                  <a:schemeClr val="tx1"/>
                </a:solidFill>
              </a:rPr>
              <a:t> est </a:t>
            </a:r>
            <a:r>
              <a:rPr lang="it-IT" sz="1400" dirty="0" err="1">
                <a:solidFill>
                  <a:schemeClr val="tx1"/>
                </a:solidFill>
              </a:rPr>
              <a:t>abscidat</a:t>
            </a:r>
            <a:r>
              <a:rPr lang="it-IT" sz="1400" dirty="0">
                <a:solidFill>
                  <a:schemeClr val="tx1"/>
                </a:solidFill>
              </a:rPr>
              <a:t>. In unum </a:t>
            </a:r>
            <a:r>
              <a:rPr lang="it-IT" sz="1400" dirty="0" err="1">
                <a:solidFill>
                  <a:schemeClr val="tx1"/>
                </a:solidFill>
              </a:rPr>
              <a:t>previdimus</a:t>
            </a:r>
            <a:r>
              <a:rPr lang="it-IT" sz="1400" dirty="0">
                <a:solidFill>
                  <a:schemeClr val="tx1"/>
                </a:solidFill>
              </a:rPr>
              <a:t> </a:t>
            </a:r>
            <a:r>
              <a:rPr lang="it-IT" sz="1400" dirty="0" err="1">
                <a:solidFill>
                  <a:schemeClr val="tx1"/>
                </a:solidFill>
              </a:rPr>
              <a:t>volumine</a:t>
            </a:r>
            <a:r>
              <a:rPr lang="it-IT" sz="1400" dirty="0">
                <a:solidFill>
                  <a:schemeClr val="tx1"/>
                </a:solidFill>
              </a:rPr>
              <a:t> </a:t>
            </a:r>
            <a:r>
              <a:rPr lang="it-IT" sz="1400" dirty="0" err="1">
                <a:solidFill>
                  <a:schemeClr val="tx1"/>
                </a:solidFill>
              </a:rPr>
              <a:t>conplectendum</a:t>
            </a:r>
            <a:r>
              <a:rPr lang="it-IT" sz="1400" dirty="0">
                <a:solidFill>
                  <a:schemeClr val="tx1"/>
                </a:solidFill>
              </a:rPr>
              <a:t>, </a:t>
            </a:r>
            <a:r>
              <a:rPr lang="it-IT" sz="1400" dirty="0" err="1">
                <a:solidFill>
                  <a:schemeClr val="tx1"/>
                </a:solidFill>
              </a:rPr>
              <a:t>quatinus</a:t>
            </a:r>
            <a:r>
              <a:rPr lang="it-IT" sz="1400" dirty="0">
                <a:solidFill>
                  <a:schemeClr val="tx1"/>
                </a:solidFill>
              </a:rPr>
              <a:t> </a:t>
            </a:r>
            <a:r>
              <a:rPr lang="it-IT" sz="1400" dirty="0" err="1">
                <a:solidFill>
                  <a:schemeClr val="tx1"/>
                </a:solidFill>
              </a:rPr>
              <a:t>liceat</a:t>
            </a:r>
            <a:r>
              <a:rPr lang="it-IT" sz="1400" dirty="0">
                <a:solidFill>
                  <a:schemeClr val="tx1"/>
                </a:solidFill>
              </a:rPr>
              <a:t> </a:t>
            </a:r>
            <a:r>
              <a:rPr lang="it-IT" sz="1400" dirty="0" err="1">
                <a:solidFill>
                  <a:schemeClr val="tx1"/>
                </a:solidFill>
              </a:rPr>
              <a:t>unicuique</a:t>
            </a:r>
            <a:r>
              <a:rPr lang="it-IT" sz="1400" dirty="0">
                <a:solidFill>
                  <a:schemeClr val="tx1"/>
                </a:solidFill>
              </a:rPr>
              <a:t> salva </a:t>
            </a:r>
            <a:r>
              <a:rPr lang="it-IT" sz="1400" dirty="0" err="1">
                <a:solidFill>
                  <a:schemeClr val="tx1"/>
                </a:solidFill>
              </a:rPr>
              <a:t>lege</a:t>
            </a:r>
            <a:r>
              <a:rPr lang="it-IT" sz="1400" dirty="0">
                <a:solidFill>
                  <a:schemeClr val="tx1"/>
                </a:solidFill>
              </a:rPr>
              <a:t> et </a:t>
            </a:r>
            <a:r>
              <a:rPr lang="it-IT" sz="1400" dirty="0" err="1">
                <a:solidFill>
                  <a:schemeClr val="tx1"/>
                </a:solidFill>
              </a:rPr>
              <a:t>iustitia</a:t>
            </a:r>
            <a:r>
              <a:rPr lang="it-IT" sz="1400" dirty="0">
                <a:solidFill>
                  <a:schemeClr val="tx1"/>
                </a:solidFill>
              </a:rPr>
              <a:t> quiete vivere, et </a:t>
            </a:r>
            <a:r>
              <a:rPr lang="it-IT" sz="1400" dirty="0" err="1">
                <a:solidFill>
                  <a:schemeClr val="tx1"/>
                </a:solidFill>
              </a:rPr>
              <a:t>propter</a:t>
            </a:r>
            <a:r>
              <a:rPr lang="it-IT" sz="1400" dirty="0">
                <a:solidFill>
                  <a:schemeClr val="tx1"/>
                </a:solidFill>
              </a:rPr>
              <a:t> </a:t>
            </a:r>
            <a:r>
              <a:rPr lang="it-IT" sz="1400" dirty="0" err="1">
                <a:solidFill>
                  <a:schemeClr val="tx1"/>
                </a:solidFill>
              </a:rPr>
              <a:t>opinionem</a:t>
            </a:r>
            <a:r>
              <a:rPr lang="it-IT" sz="1400" dirty="0">
                <a:solidFill>
                  <a:schemeClr val="tx1"/>
                </a:solidFill>
              </a:rPr>
              <a:t> contra </a:t>
            </a:r>
            <a:r>
              <a:rPr lang="it-IT" sz="1400" dirty="0" err="1">
                <a:solidFill>
                  <a:schemeClr val="tx1"/>
                </a:solidFill>
              </a:rPr>
              <a:t>inimicos</a:t>
            </a:r>
            <a:r>
              <a:rPr lang="it-IT" sz="1400" dirty="0">
                <a:solidFill>
                  <a:schemeClr val="tx1"/>
                </a:solidFill>
              </a:rPr>
              <a:t> </a:t>
            </a:r>
            <a:r>
              <a:rPr lang="it-IT" sz="1400" dirty="0" err="1">
                <a:solidFill>
                  <a:schemeClr val="tx1"/>
                </a:solidFill>
              </a:rPr>
              <a:t>laborare</a:t>
            </a:r>
            <a:r>
              <a:rPr lang="it-IT" sz="1400" dirty="0">
                <a:solidFill>
                  <a:schemeClr val="tx1"/>
                </a:solidFill>
              </a:rPr>
              <a:t>, </a:t>
            </a:r>
            <a:r>
              <a:rPr lang="it-IT" sz="1400" dirty="0" err="1">
                <a:solidFill>
                  <a:schemeClr val="tx1"/>
                </a:solidFill>
              </a:rPr>
              <a:t>seque</a:t>
            </a:r>
            <a:r>
              <a:rPr lang="it-IT" sz="1400" dirty="0">
                <a:solidFill>
                  <a:schemeClr val="tx1"/>
                </a:solidFill>
              </a:rPr>
              <a:t> </a:t>
            </a:r>
            <a:r>
              <a:rPr lang="it-IT" sz="1400" dirty="0" err="1">
                <a:solidFill>
                  <a:schemeClr val="tx1"/>
                </a:solidFill>
              </a:rPr>
              <a:t>suosque</a:t>
            </a:r>
            <a:r>
              <a:rPr lang="it-IT" sz="1400" dirty="0">
                <a:solidFill>
                  <a:schemeClr val="tx1"/>
                </a:solidFill>
              </a:rPr>
              <a:t> </a:t>
            </a:r>
            <a:r>
              <a:rPr lang="it-IT" sz="1400" dirty="0" err="1">
                <a:solidFill>
                  <a:schemeClr val="tx1"/>
                </a:solidFill>
              </a:rPr>
              <a:t>defendere</a:t>
            </a:r>
            <a:r>
              <a:rPr lang="it-IT" sz="1400" dirty="0">
                <a:solidFill>
                  <a:schemeClr val="tx1"/>
                </a:solidFill>
              </a:rPr>
              <a:t> </a:t>
            </a:r>
            <a:r>
              <a:rPr lang="it-IT" sz="1400" dirty="0" err="1">
                <a:solidFill>
                  <a:schemeClr val="tx1"/>
                </a:solidFill>
              </a:rPr>
              <a:t>fines</a:t>
            </a:r>
            <a:r>
              <a:rPr lang="it-IT" sz="1400" dirty="0">
                <a:solidFill>
                  <a:schemeClr val="tx1"/>
                </a:solidFill>
              </a:rPr>
              <a:t>. </a:t>
            </a:r>
            <a:r>
              <a:rPr lang="it-IT" sz="1400" dirty="0" err="1">
                <a:solidFill>
                  <a:schemeClr val="tx1"/>
                </a:solidFill>
              </a:rPr>
              <a:t>Tamen</a:t>
            </a:r>
            <a:r>
              <a:rPr lang="it-IT" sz="1400" dirty="0">
                <a:solidFill>
                  <a:schemeClr val="tx1"/>
                </a:solidFill>
              </a:rPr>
              <a:t> </a:t>
            </a:r>
            <a:r>
              <a:rPr lang="it-IT" sz="1400" dirty="0" err="1">
                <a:solidFill>
                  <a:schemeClr val="tx1"/>
                </a:solidFill>
              </a:rPr>
              <a:t>quamquam</a:t>
            </a:r>
            <a:r>
              <a:rPr lang="it-IT" sz="1400" dirty="0">
                <a:solidFill>
                  <a:schemeClr val="tx1"/>
                </a:solidFill>
              </a:rPr>
              <a:t> </a:t>
            </a:r>
            <a:r>
              <a:rPr lang="it-IT" sz="1400" dirty="0" err="1">
                <a:solidFill>
                  <a:schemeClr val="tx1"/>
                </a:solidFill>
              </a:rPr>
              <a:t>haec</a:t>
            </a:r>
            <a:r>
              <a:rPr lang="it-IT" sz="1400" dirty="0">
                <a:solidFill>
                  <a:schemeClr val="tx1"/>
                </a:solidFill>
              </a:rPr>
              <a:t> ita se </a:t>
            </a:r>
            <a:r>
              <a:rPr lang="it-IT" sz="1400" dirty="0" err="1">
                <a:solidFill>
                  <a:schemeClr val="tx1"/>
                </a:solidFill>
              </a:rPr>
              <a:t>habeant</a:t>
            </a:r>
            <a:r>
              <a:rPr lang="it-IT" sz="1400" dirty="0">
                <a:solidFill>
                  <a:schemeClr val="tx1"/>
                </a:solidFill>
              </a:rPr>
              <a:t>, </a:t>
            </a:r>
            <a:r>
              <a:rPr lang="it-IT" sz="1400" dirty="0" err="1">
                <a:solidFill>
                  <a:schemeClr val="tx1"/>
                </a:solidFill>
              </a:rPr>
              <a:t>utilem</a:t>
            </a:r>
            <a:r>
              <a:rPr lang="it-IT" sz="1400" dirty="0">
                <a:solidFill>
                  <a:schemeClr val="tx1"/>
                </a:solidFill>
              </a:rPr>
              <a:t> </a:t>
            </a:r>
            <a:r>
              <a:rPr lang="it-IT" sz="1400" dirty="0" err="1">
                <a:solidFill>
                  <a:schemeClr val="tx1"/>
                </a:solidFill>
              </a:rPr>
              <a:t>prospeximus</a:t>
            </a:r>
            <a:r>
              <a:rPr lang="it-IT" sz="1400" dirty="0">
                <a:solidFill>
                  <a:schemeClr val="tx1"/>
                </a:solidFill>
              </a:rPr>
              <a:t> </a:t>
            </a:r>
            <a:r>
              <a:rPr lang="it-IT" sz="1400" dirty="0" err="1">
                <a:solidFill>
                  <a:schemeClr val="tx1"/>
                </a:solidFill>
              </a:rPr>
              <a:t>propter</a:t>
            </a:r>
            <a:r>
              <a:rPr lang="it-IT" sz="1400" dirty="0">
                <a:solidFill>
                  <a:schemeClr val="tx1"/>
                </a:solidFill>
              </a:rPr>
              <a:t> </a:t>
            </a:r>
            <a:r>
              <a:rPr lang="it-IT" sz="1400" dirty="0" err="1">
                <a:solidFill>
                  <a:schemeClr val="tx1"/>
                </a:solidFill>
              </a:rPr>
              <a:t>futuris</a:t>
            </a:r>
            <a:r>
              <a:rPr lang="it-IT" sz="1400" dirty="0">
                <a:solidFill>
                  <a:schemeClr val="tx1"/>
                </a:solidFill>
              </a:rPr>
              <a:t> </a:t>
            </a:r>
            <a:r>
              <a:rPr lang="it-IT" sz="1400" dirty="0" err="1">
                <a:solidFill>
                  <a:schemeClr val="tx1"/>
                </a:solidFill>
              </a:rPr>
              <a:t>temporis</a:t>
            </a:r>
            <a:r>
              <a:rPr lang="it-IT" sz="1400" dirty="0">
                <a:solidFill>
                  <a:schemeClr val="tx1"/>
                </a:solidFill>
              </a:rPr>
              <a:t> </a:t>
            </a:r>
            <a:r>
              <a:rPr lang="it-IT" sz="1400" dirty="0" err="1">
                <a:solidFill>
                  <a:schemeClr val="tx1"/>
                </a:solidFill>
              </a:rPr>
              <a:t>memoriam</a:t>
            </a:r>
            <a:r>
              <a:rPr lang="it-IT" sz="1400" dirty="0">
                <a:solidFill>
                  <a:schemeClr val="tx1"/>
                </a:solidFill>
              </a:rPr>
              <a:t>, nomina </a:t>
            </a:r>
            <a:r>
              <a:rPr lang="it-IT" sz="1400" dirty="0" err="1">
                <a:solidFill>
                  <a:schemeClr val="tx1"/>
                </a:solidFill>
              </a:rPr>
              <a:t>regum</a:t>
            </a:r>
            <a:r>
              <a:rPr lang="it-IT" sz="1400" dirty="0">
                <a:solidFill>
                  <a:schemeClr val="tx1"/>
                </a:solidFill>
              </a:rPr>
              <a:t> </a:t>
            </a:r>
            <a:r>
              <a:rPr lang="it-IT" sz="1400" dirty="0" err="1">
                <a:solidFill>
                  <a:schemeClr val="tx1"/>
                </a:solidFill>
              </a:rPr>
              <a:t>antecessorum</a:t>
            </a:r>
            <a:r>
              <a:rPr lang="it-IT" sz="1400" dirty="0">
                <a:solidFill>
                  <a:schemeClr val="tx1"/>
                </a:solidFill>
              </a:rPr>
              <a:t> </a:t>
            </a:r>
            <a:r>
              <a:rPr lang="it-IT" sz="1400" dirty="0" err="1">
                <a:solidFill>
                  <a:schemeClr val="tx1"/>
                </a:solidFill>
              </a:rPr>
              <a:t>nostrorum</a:t>
            </a:r>
            <a:r>
              <a:rPr lang="it-IT" sz="1400" dirty="0">
                <a:solidFill>
                  <a:schemeClr val="tx1"/>
                </a:solidFill>
              </a:rPr>
              <a:t>, ex quo in gente nostra </a:t>
            </a:r>
            <a:r>
              <a:rPr lang="it-IT" sz="1400" dirty="0" err="1">
                <a:solidFill>
                  <a:schemeClr val="tx1"/>
                </a:solidFill>
              </a:rPr>
              <a:t>Langobardorum</a:t>
            </a:r>
            <a:r>
              <a:rPr lang="it-IT" sz="1400" dirty="0">
                <a:solidFill>
                  <a:schemeClr val="tx1"/>
                </a:solidFill>
              </a:rPr>
              <a:t> </a:t>
            </a:r>
            <a:r>
              <a:rPr lang="it-IT" sz="1400" dirty="0" err="1">
                <a:solidFill>
                  <a:schemeClr val="tx1"/>
                </a:solidFill>
              </a:rPr>
              <a:t>reges</a:t>
            </a:r>
            <a:r>
              <a:rPr lang="it-IT" sz="1400" dirty="0">
                <a:solidFill>
                  <a:schemeClr val="tx1"/>
                </a:solidFill>
              </a:rPr>
              <a:t> nominati </a:t>
            </a:r>
            <a:r>
              <a:rPr lang="it-IT" sz="1400" dirty="0" err="1">
                <a:solidFill>
                  <a:schemeClr val="tx1"/>
                </a:solidFill>
              </a:rPr>
              <a:t>coeperunt</a:t>
            </a:r>
            <a:r>
              <a:rPr lang="it-IT" sz="1400" dirty="0">
                <a:solidFill>
                  <a:schemeClr val="tx1"/>
                </a:solidFill>
              </a:rPr>
              <a:t> esse, in quantum per </a:t>
            </a:r>
            <a:r>
              <a:rPr lang="it-IT" sz="1400" dirty="0" err="1">
                <a:solidFill>
                  <a:schemeClr val="tx1"/>
                </a:solidFill>
              </a:rPr>
              <a:t>antiquos</a:t>
            </a:r>
            <a:r>
              <a:rPr lang="it-IT" sz="1400" dirty="0">
                <a:solidFill>
                  <a:schemeClr val="tx1"/>
                </a:solidFill>
              </a:rPr>
              <a:t> </a:t>
            </a:r>
            <a:r>
              <a:rPr lang="it-IT" sz="1400" dirty="0" err="1">
                <a:solidFill>
                  <a:schemeClr val="tx1"/>
                </a:solidFill>
              </a:rPr>
              <a:t>homines</a:t>
            </a:r>
            <a:r>
              <a:rPr lang="it-IT" sz="1400" dirty="0">
                <a:solidFill>
                  <a:schemeClr val="tx1"/>
                </a:solidFill>
              </a:rPr>
              <a:t> </a:t>
            </a:r>
            <a:r>
              <a:rPr lang="it-IT" sz="1400" dirty="0" err="1">
                <a:solidFill>
                  <a:schemeClr val="tx1"/>
                </a:solidFill>
              </a:rPr>
              <a:t>didicimus</a:t>
            </a:r>
            <a:r>
              <a:rPr lang="it-IT" sz="1400" dirty="0">
                <a:solidFill>
                  <a:schemeClr val="tx1"/>
                </a:solidFill>
              </a:rPr>
              <a:t>, in hoc </a:t>
            </a:r>
            <a:r>
              <a:rPr lang="it-IT" sz="1400" dirty="0" err="1">
                <a:solidFill>
                  <a:schemeClr val="tx1"/>
                </a:solidFill>
              </a:rPr>
              <a:t>membranum</a:t>
            </a:r>
            <a:r>
              <a:rPr lang="it-IT" sz="1400" dirty="0">
                <a:solidFill>
                  <a:schemeClr val="tx1"/>
                </a:solidFill>
              </a:rPr>
              <a:t> </a:t>
            </a:r>
            <a:r>
              <a:rPr lang="it-IT" sz="1400" dirty="0" err="1">
                <a:solidFill>
                  <a:schemeClr val="tx1"/>
                </a:solidFill>
              </a:rPr>
              <a:t>adnotari</a:t>
            </a:r>
            <a:r>
              <a:rPr lang="it-IT" sz="1400" dirty="0">
                <a:solidFill>
                  <a:schemeClr val="tx1"/>
                </a:solidFill>
              </a:rPr>
              <a:t> </a:t>
            </a:r>
            <a:r>
              <a:rPr lang="it-IT" sz="1400" dirty="0" err="1">
                <a:solidFill>
                  <a:schemeClr val="tx1"/>
                </a:solidFill>
              </a:rPr>
              <a:t>iussimus</a:t>
            </a:r>
            <a:r>
              <a:rPr lang="it-IT" sz="1400" dirty="0" smtClean="0">
                <a:solidFill>
                  <a:schemeClr val="tx1"/>
                </a:solidFill>
              </a:rPr>
              <a:t>. </a:t>
            </a:r>
            <a:r>
              <a:rPr lang="it-IT" sz="1400" dirty="0" err="1" smtClean="0">
                <a:solidFill>
                  <a:schemeClr val="tx1"/>
                </a:solidFill>
              </a:rPr>
              <a:t>Fuit</a:t>
            </a:r>
            <a:r>
              <a:rPr lang="it-IT" sz="1400" dirty="0" smtClean="0">
                <a:solidFill>
                  <a:schemeClr val="tx1"/>
                </a:solidFill>
              </a:rPr>
              <a:t> </a:t>
            </a:r>
            <a:r>
              <a:rPr lang="it-IT" sz="1400" dirty="0" err="1">
                <a:solidFill>
                  <a:schemeClr val="tx1"/>
                </a:solidFill>
              </a:rPr>
              <a:t>primus</a:t>
            </a:r>
            <a:r>
              <a:rPr lang="it-IT" sz="1400" dirty="0">
                <a:solidFill>
                  <a:schemeClr val="tx1"/>
                </a:solidFill>
              </a:rPr>
              <a:t> </a:t>
            </a:r>
            <a:r>
              <a:rPr lang="it-IT" sz="1400" dirty="0" err="1">
                <a:solidFill>
                  <a:schemeClr val="tx1"/>
                </a:solidFill>
              </a:rPr>
              <a:t>rex</a:t>
            </a:r>
            <a:r>
              <a:rPr lang="it-IT" sz="1400" dirty="0">
                <a:solidFill>
                  <a:schemeClr val="tx1"/>
                </a:solidFill>
              </a:rPr>
              <a:t> </a:t>
            </a:r>
            <a:r>
              <a:rPr lang="it-IT" sz="1400" dirty="0" err="1">
                <a:solidFill>
                  <a:schemeClr val="tx1"/>
                </a:solidFill>
              </a:rPr>
              <a:t>Agilmund</a:t>
            </a:r>
            <a:r>
              <a:rPr lang="it-IT" sz="1400" dirty="0">
                <a:solidFill>
                  <a:schemeClr val="tx1"/>
                </a:solidFill>
              </a:rPr>
              <a:t>, ex genere </a:t>
            </a:r>
            <a:r>
              <a:rPr lang="it-IT" sz="1400" dirty="0" err="1">
                <a:solidFill>
                  <a:schemeClr val="tx1"/>
                </a:solidFill>
              </a:rPr>
              <a:t>Gugingus</a:t>
            </a:r>
            <a:r>
              <a:rPr lang="it-IT" sz="1400" dirty="0">
                <a:solidFill>
                  <a:schemeClr val="tx1"/>
                </a:solidFill>
              </a:rPr>
              <a:t>. </a:t>
            </a:r>
            <a:r>
              <a:rPr lang="it-IT" sz="1400" dirty="0" smtClean="0">
                <a:solidFill>
                  <a:schemeClr val="tx1"/>
                </a:solidFill>
              </a:rPr>
              <a:t>[…] </a:t>
            </a:r>
            <a:r>
              <a:rPr lang="it-IT" sz="1400" dirty="0" err="1" smtClean="0">
                <a:solidFill>
                  <a:schemeClr val="tx1"/>
                </a:solidFill>
              </a:rPr>
              <a:t>Septimusdecimus</a:t>
            </a:r>
            <a:r>
              <a:rPr lang="it-IT" sz="1400" dirty="0" smtClean="0">
                <a:solidFill>
                  <a:schemeClr val="tx1"/>
                </a:solidFill>
              </a:rPr>
              <a:t> </a:t>
            </a:r>
            <a:r>
              <a:rPr lang="it-IT" sz="1400" dirty="0">
                <a:solidFill>
                  <a:schemeClr val="tx1"/>
                </a:solidFill>
              </a:rPr>
              <a:t>ego in Dei nomine qui </a:t>
            </a:r>
            <a:r>
              <a:rPr lang="it-IT" sz="1400" dirty="0" err="1">
                <a:solidFill>
                  <a:schemeClr val="tx1"/>
                </a:solidFill>
              </a:rPr>
              <a:t>supra</a:t>
            </a:r>
            <a:r>
              <a:rPr lang="it-IT" sz="1400" dirty="0">
                <a:solidFill>
                  <a:schemeClr val="tx1"/>
                </a:solidFill>
              </a:rPr>
              <a:t> Rotari </a:t>
            </a:r>
            <a:r>
              <a:rPr lang="it-IT" sz="1400" dirty="0" err="1">
                <a:solidFill>
                  <a:schemeClr val="tx1"/>
                </a:solidFill>
              </a:rPr>
              <a:t>rex</a:t>
            </a:r>
            <a:r>
              <a:rPr lang="it-IT" sz="1400" dirty="0">
                <a:solidFill>
                  <a:schemeClr val="tx1"/>
                </a:solidFill>
              </a:rPr>
              <a:t>, </a:t>
            </a:r>
            <a:r>
              <a:rPr lang="it-IT" sz="1400" dirty="0" err="1">
                <a:solidFill>
                  <a:schemeClr val="tx1"/>
                </a:solidFill>
              </a:rPr>
              <a:t>filius</a:t>
            </a:r>
            <a:r>
              <a:rPr lang="it-IT" sz="1400" dirty="0">
                <a:solidFill>
                  <a:schemeClr val="tx1"/>
                </a:solidFill>
              </a:rPr>
              <a:t> </a:t>
            </a:r>
            <a:r>
              <a:rPr lang="it-IT" sz="1400" dirty="0" err="1">
                <a:solidFill>
                  <a:schemeClr val="tx1"/>
                </a:solidFill>
              </a:rPr>
              <a:t>Nandinig</a:t>
            </a:r>
            <a:r>
              <a:rPr lang="it-IT" sz="1400" dirty="0">
                <a:solidFill>
                  <a:schemeClr val="tx1"/>
                </a:solidFill>
              </a:rPr>
              <a:t>, ex genere </a:t>
            </a:r>
            <a:r>
              <a:rPr lang="it-IT" sz="1400" dirty="0" err="1">
                <a:solidFill>
                  <a:schemeClr val="tx1"/>
                </a:solidFill>
              </a:rPr>
              <a:t>Harodos</a:t>
            </a:r>
            <a:r>
              <a:rPr lang="it-IT" sz="1400" dirty="0">
                <a:solidFill>
                  <a:schemeClr val="tx1"/>
                </a:solidFill>
              </a:rPr>
              <a:t>. </a:t>
            </a:r>
            <a:r>
              <a:rPr lang="it-IT" sz="1400" dirty="0" err="1">
                <a:solidFill>
                  <a:schemeClr val="tx1"/>
                </a:solidFill>
              </a:rPr>
              <a:t>Nandinig</a:t>
            </a:r>
            <a:r>
              <a:rPr lang="it-IT" sz="1400" dirty="0">
                <a:solidFill>
                  <a:schemeClr val="tx1"/>
                </a:solidFill>
              </a:rPr>
              <a:t> </a:t>
            </a:r>
            <a:r>
              <a:rPr lang="it-IT" sz="1400" dirty="0" err="1">
                <a:solidFill>
                  <a:schemeClr val="tx1"/>
                </a:solidFill>
              </a:rPr>
              <a:t>filius</a:t>
            </a:r>
            <a:r>
              <a:rPr lang="it-IT" sz="1400" dirty="0">
                <a:solidFill>
                  <a:schemeClr val="tx1"/>
                </a:solidFill>
              </a:rPr>
              <a:t> </a:t>
            </a:r>
            <a:r>
              <a:rPr lang="it-IT" sz="1400" dirty="0" err="1">
                <a:solidFill>
                  <a:schemeClr val="tx1"/>
                </a:solidFill>
              </a:rPr>
              <a:t>Noctzoni</a:t>
            </a:r>
            <a:r>
              <a:rPr lang="it-IT" sz="1400" dirty="0">
                <a:solidFill>
                  <a:schemeClr val="tx1"/>
                </a:solidFill>
              </a:rPr>
              <a:t>, </a:t>
            </a:r>
            <a:r>
              <a:rPr lang="it-IT" sz="1400" dirty="0" err="1">
                <a:solidFill>
                  <a:schemeClr val="tx1"/>
                </a:solidFill>
              </a:rPr>
              <a:t>Noctzo</a:t>
            </a:r>
            <a:r>
              <a:rPr lang="it-IT" sz="1400" dirty="0">
                <a:solidFill>
                  <a:schemeClr val="tx1"/>
                </a:solidFill>
              </a:rPr>
              <a:t> </a:t>
            </a:r>
            <a:r>
              <a:rPr lang="it-IT" sz="1400" dirty="0" err="1">
                <a:solidFill>
                  <a:schemeClr val="tx1"/>
                </a:solidFill>
              </a:rPr>
              <a:t>filius</a:t>
            </a:r>
            <a:r>
              <a:rPr lang="it-IT" sz="1400" dirty="0">
                <a:solidFill>
                  <a:schemeClr val="tx1"/>
                </a:solidFill>
              </a:rPr>
              <a:t> </a:t>
            </a:r>
            <a:r>
              <a:rPr lang="it-IT" sz="1400" dirty="0" err="1">
                <a:solidFill>
                  <a:schemeClr val="tx1"/>
                </a:solidFill>
              </a:rPr>
              <a:t>Adhamund</a:t>
            </a:r>
            <a:r>
              <a:rPr lang="it-IT" sz="1400" dirty="0">
                <a:solidFill>
                  <a:schemeClr val="tx1"/>
                </a:solidFill>
              </a:rPr>
              <a:t>, </a:t>
            </a:r>
            <a:r>
              <a:rPr lang="it-IT" sz="1400" dirty="0" err="1">
                <a:solidFill>
                  <a:schemeClr val="tx1"/>
                </a:solidFill>
              </a:rPr>
              <a:t>Adhamund</a:t>
            </a:r>
            <a:r>
              <a:rPr lang="it-IT" sz="1400" dirty="0">
                <a:solidFill>
                  <a:schemeClr val="tx1"/>
                </a:solidFill>
              </a:rPr>
              <a:t> </a:t>
            </a:r>
            <a:r>
              <a:rPr lang="it-IT" sz="1400" dirty="0" err="1">
                <a:solidFill>
                  <a:schemeClr val="tx1"/>
                </a:solidFill>
              </a:rPr>
              <a:t>filius</a:t>
            </a:r>
            <a:r>
              <a:rPr lang="it-IT" sz="1400" dirty="0">
                <a:solidFill>
                  <a:schemeClr val="tx1"/>
                </a:solidFill>
              </a:rPr>
              <a:t> </a:t>
            </a:r>
            <a:r>
              <a:rPr lang="it-IT" sz="1400" dirty="0" err="1">
                <a:solidFill>
                  <a:schemeClr val="tx1"/>
                </a:solidFill>
              </a:rPr>
              <a:t>Alaman</a:t>
            </a:r>
            <a:r>
              <a:rPr lang="it-IT" sz="1400" dirty="0">
                <a:solidFill>
                  <a:schemeClr val="tx1"/>
                </a:solidFill>
              </a:rPr>
              <a:t>, </a:t>
            </a:r>
            <a:r>
              <a:rPr lang="it-IT" sz="1400" dirty="0" err="1">
                <a:solidFill>
                  <a:schemeClr val="tx1"/>
                </a:solidFill>
              </a:rPr>
              <a:t>Alaman</a:t>
            </a:r>
            <a:r>
              <a:rPr lang="it-IT" sz="1400" dirty="0">
                <a:solidFill>
                  <a:schemeClr val="tx1"/>
                </a:solidFill>
              </a:rPr>
              <a:t> </a:t>
            </a:r>
            <a:r>
              <a:rPr lang="it-IT" sz="1400" dirty="0" err="1">
                <a:solidFill>
                  <a:schemeClr val="tx1"/>
                </a:solidFill>
              </a:rPr>
              <a:t>filius</a:t>
            </a:r>
            <a:r>
              <a:rPr lang="it-IT" sz="1400" dirty="0">
                <a:solidFill>
                  <a:schemeClr val="tx1"/>
                </a:solidFill>
              </a:rPr>
              <a:t> </a:t>
            </a:r>
            <a:r>
              <a:rPr lang="it-IT" sz="1400" dirty="0" err="1">
                <a:solidFill>
                  <a:schemeClr val="tx1"/>
                </a:solidFill>
              </a:rPr>
              <a:t>Hiltzoni</a:t>
            </a:r>
            <a:r>
              <a:rPr lang="it-IT" sz="1400" dirty="0">
                <a:solidFill>
                  <a:schemeClr val="tx1"/>
                </a:solidFill>
              </a:rPr>
              <a:t>, </a:t>
            </a:r>
            <a:r>
              <a:rPr lang="it-IT" sz="1400" dirty="0" err="1">
                <a:solidFill>
                  <a:schemeClr val="tx1"/>
                </a:solidFill>
              </a:rPr>
              <a:t>Hiltzo</a:t>
            </a:r>
            <a:r>
              <a:rPr lang="it-IT" sz="1400" dirty="0">
                <a:solidFill>
                  <a:schemeClr val="tx1"/>
                </a:solidFill>
              </a:rPr>
              <a:t> </a:t>
            </a:r>
            <a:r>
              <a:rPr lang="it-IT" sz="1400" dirty="0" err="1">
                <a:solidFill>
                  <a:schemeClr val="tx1"/>
                </a:solidFill>
              </a:rPr>
              <a:t>filius</a:t>
            </a:r>
            <a:r>
              <a:rPr lang="it-IT" sz="1400" dirty="0">
                <a:solidFill>
                  <a:schemeClr val="tx1"/>
                </a:solidFill>
              </a:rPr>
              <a:t> </a:t>
            </a:r>
            <a:r>
              <a:rPr lang="it-IT" sz="1400" dirty="0" err="1">
                <a:solidFill>
                  <a:schemeClr val="tx1"/>
                </a:solidFill>
              </a:rPr>
              <a:t>Wehiloni</a:t>
            </a:r>
            <a:r>
              <a:rPr lang="it-IT" sz="1400" dirty="0">
                <a:solidFill>
                  <a:schemeClr val="tx1"/>
                </a:solidFill>
              </a:rPr>
              <a:t>, </a:t>
            </a:r>
            <a:r>
              <a:rPr lang="it-IT" sz="1400" dirty="0" err="1">
                <a:solidFill>
                  <a:schemeClr val="tx1"/>
                </a:solidFill>
              </a:rPr>
              <a:t>Wehilo</a:t>
            </a:r>
            <a:r>
              <a:rPr lang="it-IT" sz="1400" dirty="0">
                <a:solidFill>
                  <a:schemeClr val="tx1"/>
                </a:solidFill>
              </a:rPr>
              <a:t> </a:t>
            </a:r>
            <a:r>
              <a:rPr lang="it-IT" sz="1400" dirty="0" err="1">
                <a:solidFill>
                  <a:schemeClr val="tx1"/>
                </a:solidFill>
              </a:rPr>
              <a:t>filius</a:t>
            </a:r>
            <a:r>
              <a:rPr lang="it-IT" sz="1400" dirty="0">
                <a:solidFill>
                  <a:schemeClr val="tx1"/>
                </a:solidFill>
              </a:rPr>
              <a:t> </a:t>
            </a:r>
            <a:r>
              <a:rPr lang="it-IT" sz="1400" dirty="0" err="1">
                <a:solidFill>
                  <a:schemeClr val="tx1"/>
                </a:solidFill>
              </a:rPr>
              <a:t>Weoni</a:t>
            </a:r>
            <a:r>
              <a:rPr lang="it-IT" sz="1400" dirty="0">
                <a:solidFill>
                  <a:schemeClr val="tx1"/>
                </a:solidFill>
              </a:rPr>
              <a:t>, </a:t>
            </a:r>
            <a:r>
              <a:rPr lang="it-IT" sz="1400" dirty="0" err="1">
                <a:solidFill>
                  <a:schemeClr val="tx1"/>
                </a:solidFill>
              </a:rPr>
              <a:t>Weo</a:t>
            </a:r>
            <a:r>
              <a:rPr lang="it-IT" sz="1400" dirty="0">
                <a:solidFill>
                  <a:schemeClr val="tx1"/>
                </a:solidFill>
              </a:rPr>
              <a:t> </a:t>
            </a:r>
            <a:r>
              <a:rPr lang="it-IT" sz="1400" dirty="0" err="1">
                <a:solidFill>
                  <a:schemeClr val="tx1"/>
                </a:solidFill>
              </a:rPr>
              <a:t>filius</a:t>
            </a:r>
            <a:r>
              <a:rPr lang="it-IT" sz="1400" dirty="0">
                <a:solidFill>
                  <a:schemeClr val="tx1"/>
                </a:solidFill>
              </a:rPr>
              <a:t> </a:t>
            </a:r>
            <a:r>
              <a:rPr lang="it-IT" sz="1400" dirty="0" err="1">
                <a:solidFill>
                  <a:schemeClr val="tx1"/>
                </a:solidFill>
              </a:rPr>
              <a:t>Fronchononi</a:t>
            </a:r>
            <a:r>
              <a:rPr lang="it-IT" sz="1400" dirty="0">
                <a:solidFill>
                  <a:schemeClr val="tx1"/>
                </a:solidFill>
              </a:rPr>
              <a:t>, </a:t>
            </a:r>
            <a:r>
              <a:rPr lang="it-IT" sz="1400" dirty="0" err="1">
                <a:solidFill>
                  <a:schemeClr val="tx1"/>
                </a:solidFill>
              </a:rPr>
              <a:t>Fronchono</a:t>
            </a:r>
            <a:r>
              <a:rPr lang="it-IT" sz="1400" dirty="0">
                <a:solidFill>
                  <a:schemeClr val="tx1"/>
                </a:solidFill>
              </a:rPr>
              <a:t> </a:t>
            </a:r>
            <a:r>
              <a:rPr lang="it-IT" sz="1400" dirty="0" err="1">
                <a:solidFill>
                  <a:schemeClr val="tx1"/>
                </a:solidFill>
              </a:rPr>
              <a:t>filius</a:t>
            </a:r>
            <a:r>
              <a:rPr lang="it-IT" sz="1400" dirty="0">
                <a:solidFill>
                  <a:schemeClr val="tx1"/>
                </a:solidFill>
              </a:rPr>
              <a:t> </a:t>
            </a:r>
            <a:r>
              <a:rPr lang="it-IT" sz="1400" dirty="0" err="1">
                <a:solidFill>
                  <a:schemeClr val="tx1"/>
                </a:solidFill>
              </a:rPr>
              <a:t>Fachoni</a:t>
            </a:r>
            <a:r>
              <a:rPr lang="it-IT" sz="1400" dirty="0">
                <a:solidFill>
                  <a:schemeClr val="tx1"/>
                </a:solidFill>
              </a:rPr>
              <a:t>, </a:t>
            </a:r>
            <a:r>
              <a:rPr lang="it-IT" sz="1400" dirty="0" err="1">
                <a:solidFill>
                  <a:schemeClr val="tx1"/>
                </a:solidFill>
              </a:rPr>
              <a:t>Faccho</a:t>
            </a:r>
            <a:r>
              <a:rPr lang="it-IT" sz="1400" dirty="0">
                <a:solidFill>
                  <a:schemeClr val="tx1"/>
                </a:solidFill>
              </a:rPr>
              <a:t> </a:t>
            </a:r>
            <a:r>
              <a:rPr lang="it-IT" sz="1400" dirty="0" err="1">
                <a:solidFill>
                  <a:schemeClr val="tx1"/>
                </a:solidFill>
              </a:rPr>
              <a:t>filius</a:t>
            </a:r>
            <a:r>
              <a:rPr lang="it-IT" sz="1400" dirty="0">
                <a:solidFill>
                  <a:schemeClr val="tx1"/>
                </a:solidFill>
              </a:rPr>
              <a:t> Mammoni, Mammo </a:t>
            </a:r>
            <a:r>
              <a:rPr lang="it-IT" sz="1400" dirty="0" err="1">
                <a:solidFill>
                  <a:schemeClr val="tx1"/>
                </a:solidFill>
              </a:rPr>
              <a:t>filius</a:t>
            </a:r>
            <a:r>
              <a:rPr lang="it-IT" sz="1400" dirty="0">
                <a:solidFill>
                  <a:schemeClr val="tx1"/>
                </a:solidFill>
              </a:rPr>
              <a:t> </a:t>
            </a:r>
            <a:r>
              <a:rPr lang="it-IT" sz="1400" dirty="0" err="1">
                <a:solidFill>
                  <a:schemeClr val="tx1"/>
                </a:solidFill>
              </a:rPr>
              <a:t>Ustbora</a:t>
            </a:r>
            <a:r>
              <a:rPr lang="it-IT" sz="1400" dirty="0">
                <a:solidFill>
                  <a:schemeClr val="tx1"/>
                </a:solidFill>
              </a:rPr>
              <a:t>.</a:t>
            </a:r>
          </a:p>
        </p:txBody>
      </p:sp>
    </p:spTree>
    <p:extLst>
      <p:ext uri="{BB962C8B-B14F-4D97-AF65-F5344CB8AC3E}">
        <p14:creationId xmlns:p14="http://schemas.microsoft.com/office/powerpoint/2010/main" val="37034364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76822" y="166590"/>
            <a:ext cx="9006214" cy="5909310"/>
          </a:xfrm>
          <a:prstGeom prst="rect">
            <a:avLst/>
          </a:prstGeom>
        </p:spPr>
        <p:txBody>
          <a:bodyPr wrap="square">
            <a:spAutoFit/>
          </a:bodyPr>
          <a:lstStyle/>
          <a:p>
            <a:pPr algn="just"/>
            <a:r>
              <a:rPr lang="it-IT" dirty="0"/>
              <a:t>In nome del Signore Dio eterno. Berengario </a:t>
            </a:r>
            <a:r>
              <a:rPr lang="it-IT" dirty="0" smtClean="0"/>
              <a:t>re. </a:t>
            </a:r>
            <a:r>
              <a:rPr lang="it-IT" dirty="0"/>
              <a:t>Sappia la devota solerzia di tutti i fedeli della santa chiesa di Dio e nostri presenti e futuri che Ardingo, reverendissimo vescovo e diletto nostro </a:t>
            </a:r>
            <a:r>
              <a:rPr lang="it-IT" dirty="0" err="1"/>
              <a:t>arcicancelliere</a:t>
            </a:r>
            <a:r>
              <a:rPr lang="it-IT" dirty="0"/>
              <a:t>, ha pregato umilmente la clemenza della nostra serenità affinché, a causa dell’incursione dei pagani, concedessimo con la nostra autorità al diacono </a:t>
            </a:r>
            <a:r>
              <a:rPr lang="it-IT" dirty="0" err="1"/>
              <a:t>Audeberto</a:t>
            </a:r>
            <a:r>
              <a:rPr lang="it-IT" dirty="0"/>
              <a:t>, della santa chiesa di Verona, la libertà di costruire un castello nella località detta Nogara, fra le corti delle Due </a:t>
            </a:r>
            <a:r>
              <a:rPr lang="it-IT" dirty="0" err="1"/>
              <a:t>quercie</a:t>
            </a:r>
            <a:r>
              <a:rPr lang="it-IT" dirty="0"/>
              <a:t> e il villaggio di </a:t>
            </a:r>
            <a:r>
              <a:rPr lang="it-IT" dirty="0" err="1"/>
              <a:t>Tilliano</a:t>
            </a:r>
            <a:r>
              <a:rPr lang="it-IT" dirty="0"/>
              <a:t>, sulla riva del fiume Tartaro, e ci degnassimo di concedere in perpetuo – dietro le preghiere del predetto vescovo – al detto diacono il permesso di esercitare i commerci e costruire un mercato intorno e dentro il medesimo castello. Cedendo alle degne richieste di quello, abbiamo concesso al diacono </a:t>
            </a:r>
            <a:r>
              <a:rPr lang="it-IT" dirty="0" err="1"/>
              <a:t>Audeberto</a:t>
            </a:r>
            <a:r>
              <a:rPr lang="it-IT" dirty="0"/>
              <a:t> di costruire nel predetto luogo e fondo un castello, e con questo scritto gli abbiamo concesso di rafforzarlo con bertesche, merli e propugnacoli e fossati e ogni difesa necessaria […]; e [pertanto] costruisca lì, con il nostro permesso, un mercato di sua proprietà, [e poi] concediamo al medesimo diacono in proprietà, nella sua totalità, il teloneo, la </a:t>
            </a:r>
            <a:r>
              <a:rPr lang="it-IT" dirty="0" err="1"/>
              <a:t>palifittura</a:t>
            </a:r>
            <a:r>
              <a:rPr lang="it-IT" dirty="0"/>
              <a:t>, il </a:t>
            </a:r>
            <a:r>
              <a:rPr lang="it-IT" dirty="0" smtClean="0"/>
              <a:t>ripatico, </a:t>
            </a:r>
            <a:r>
              <a:rPr lang="it-IT" dirty="0"/>
              <a:t>tutti i redditi e tutte le entrate, i diritti coercitivi o qualunque cosa per qualunque motivo lì sia potuta talvolta appartenere alla parte regia. E nessun conte, visconte, </a:t>
            </a:r>
            <a:r>
              <a:rPr lang="it-IT" dirty="0" err="1"/>
              <a:t>sculdascio</a:t>
            </a:r>
            <a:r>
              <a:rPr lang="it-IT" dirty="0"/>
              <a:t>, gastaldo, decano o persona grande o piccola di qualunque dignità e ordine osi custodire il placito nel medesimo castello, o esigere o rivendicare lì qualcos’altro alla parte regia, o presuma richiedere il </a:t>
            </a:r>
            <a:r>
              <a:rPr lang="it-IT" dirty="0" smtClean="0"/>
              <a:t>mansionatico, </a:t>
            </a:r>
            <a:r>
              <a:rPr lang="it-IT" dirty="0"/>
              <a:t>o costringa a pagare qualcosa del medesimo mercato alla parte pubblica […].</a:t>
            </a:r>
          </a:p>
        </p:txBody>
      </p:sp>
    </p:spTree>
    <p:extLst>
      <p:ext uri="{BB962C8B-B14F-4D97-AF65-F5344CB8AC3E}">
        <p14:creationId xmlns:p14="http://schemas.microsoft.com/office/powerpoint/2010/main" val="264950474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07067" y="388307"/>
            <a:ext cx="7766936" cy="676405"/>
          </a:xfrm>
        </p:spPr>
        <p:txBody>
          <a:bodyPr/>
          <a:lstStyle/>
          <a:p>
            <a:pPr algn="just"/>
            <a:r>
              <a:rPr lang="it-IT" sz="2800" dirty="0"/>
              <a:t>Berengario I, Diplomi, FSI 35, n. 76 (911).</a:t>
            </a:r>
          </a:p>
        </p:txBody>
      </p:sp>
      <p:sp>
        <p:nvSpPr>
          <p:cNvPr id="3" name="Sottotitolo 2"/>
          <p:cNvSpPr>
            <a:spLocks noGrp="1"/>
          </p:cNvSpPr>
          <p:nvPr>
            <p:ph type="subTitle" idx="1"/>
          </p:nvPr>
        </p:nvSpPr>
        <p:spPr>
          <a:xfrm>
            <a:off x="1507067" y="1302707"/>
            <a:ext cx="7766936" cy="3845025"/>
          </a:xfrm>
        </p:spPr>
        <p:txBody>
          <a:bodyPr>
            <a:normAutofit fontScale="85000" lnSpcReduction="10000"/>
          </a:bodyPr>
          <a:lstStyle/>
          <a:p>
            <a:pPr algn="just"/>
            <a:r>
              <a:rPr lang="it-IT" b="1" dirty="0">
                <a:solidFill>
                  <a:schemeClr val="tx1"/>
                </a:solidFill>
              </a:rPr>
              <a:t> In nomine domini nostri </a:t>
            </a:r>
            <a:r>
              <a:rPr lang="it-IT" b="1" dirty="0" err="1">
                <a:solidFill>
                  <a:schemeClr val="tx1"/>
                </a:solidFill>
              </a:rPr>
              <a:t>Iesu</a:t>
            </a:r>
            <a:r>
              <a:rPr lang="it-IT" b="1" dirty="0">
                <a:solidFill>
                  <a:schemeClr val="tx1"/>
                </a:solidFill>
              </a:rPr>
              <a:t> </a:t>
            </a:r>
            <a:r>
              <a:rPr lang="it-IT" b="1" dirty="0" err="1">
                <a:solidFill>
                  <a:schemeClr val="tx1"/>
                </a:solidFill>
              </a:rPr>
              <a:t>Christi</a:t>
            </a:r>
            <a:r>
              <a:rPr lang="it-IT" b="1" dirty="0">
                <a:solidFill>
                  <a:schemeClr val="tx1"/>
                </a:solidFill>
              </a:rPr>
              <a:t> Dei </a:t>
            </a:r>
            <a:r>
              <a:rPr lang="it-IT" b="1" dirty="0" err="1">
                <a:solidFill>
                  <a:schemeClr val="tx1"/>
                </a:solidFill>
              </a:rPr>
              <a:t>aeterni</a:t>
            </a:r>
            <a:r>
              <a:rPr lang="it-IT" b="1" dirty="0">
                <a:solidFill>
                  <a:schemeClr val="tx1"/>
                </a:solidFill>
              </a:rPr>
              <a:t>. </a:t>
            </a:r>
            <a:r>
              <a:rPr lang="it-IT" b="1" dirty="0" err="1">
                <a:solidFill>
                  <a:schemeClr val="tx1"/>
                </a:solidFill>
              </a:rPr>
              <a:t>Berengarius</a:t>
            </a:r>
            <a:r>
              <a:rPr lang="it-IT" b="1" dirty="0">
                <a:solidFill>
                  <a:schemeClr val="tx1"/>
                </a:solidFill>
              </a:rPr>
              <a:t> divina </a:t>
            </a:r>
            <a:r>
              <a:rPr lang="it-IT" b="1" dirty="0" err="1">
                <a:solidFill>
                  <a:schemeClr val="tx1"/>
                </a:solidFill>
              </a:rPr>
              <a:t>favente</a:t>
            </a:r>
            <a:r>
              <a:rPr lang="it-IT" b="1" dirty="0">
                <a:solidFill>
                  <a:schemeClr val="tx1"/>
                </a:solidFill>
              </a:rPr>
              <a:t> </a:t>
            </a:r>
            <a:r>
              <a:rPr lang="it-IT" b="1" dirty="0" err="1">
                <a:solidFill>
                  <a:schemeClr val="tx1"/>
                </a:solidFill>
              </a:rPr>
              <a:t>clementia</a:t>
            </a:r>
            <a:r>
              <a:rPr lang="it-IT" b="1" dirty="0">
                <a:solidFill>
                  <a:schemeClr val="tx1"/>
                </a:solidFill>
              </a:rPr>
              <a:t> </a:t>
            </a:r>
            <a:r>
              <a:rPr lang="it-IT" b="1" dirty="0" err="1">
                <a:solidFill>
                  <a:schemeClr val="tx1"/>
                </a:solidFill>
              </a:rPr>
              <a:t>rex</a:t>
            </a:r>
            <a:r>
              <a:rPr lang="it-IT" b="1" dirty="0">
                <a:solidFill>
                  <a:schemeClr val="tx1"/>
                </a:solidFill>
              </a:rPr>
              <a:t>. </a:t>
            </a:r>
            <a:r>
              <a:rPr lang="it-IT" b="1" dirty="0" err="1">
                <a:solidFill>
                  <a:schemeClr val="tx1"/>
                </a:solidFill>
              </a:rPr>
              <a:t>Quia</a:t>
            </a:r>
            <a:r>
              <a:rPr lang="it-IT" b="1" dirty="0">
                <a:solidFill>
                  <a:schemeClr val="tx1"/>
                </a:solidFill>
              </a:rPr>
              <a:t> </a:t>
            </a:r>
            <a:r>
              <a:rPr lang="it-IT" b="1" dirty="0" err="1">
                <a:solidFill>
                  <a:schemeClr val="tx1"/>
                </a:solidFill>
              </a:rPr>
              <a:t>regalis</a:t>
            </a:r>
            <a:r>
              <a:rPr lang="it-IT" b="1" dirty="0">
                <a:solidFill>
                  <a:schemeClr val="tx1"/>
                </a:solidFill>
              </a:rPr>
              <a:t> </a:t>
            </a:r>
            <a:r>
              <a:rPr lang="it-IT" b="1" dirty="0" err="1">
                <a:solidFill>
                  <a:schemeClr val="tx1"/>
                </a:solidFill>
              </a:rPr>
              <a:t>celsitudo</a:t>
            </a:r>
            <a:r>
              <a:rPr lang="it-IT" b="1" dirty="0">
                <a:solidFill>
                  <a:schemeClr val="tx1"/>
                </a:solidFill>
              </a:rPr>
              <a:t> </a:t>
            </a:r>
            <a:r>
              <a:rPr lang="it-IT" b="1" dirty="0" err="1">
                <a:solidFill>
                  <a:schemeClr val="tx1"/>
                </a:solidFill>
              </a:rPr>
              <a:t>opressis</a:t>
            </a:r>
            <a:r>
              <a:rPr lang="it-IT" b="1" dirty="0">
                <a:solidFill>
                  <a:schemeClr val="tx1"/>
                </a:solidFill>
              </a:rPr>
              <a:t> et </a:t>
            </a:r>
            <a:r>
              <a:rPr lang="it-IT" b="1" dirty="0" err="1">
                <a:solidFill>
                  <a:schemeClr val="tx1"/>
                </a:solidFill>
              </a:rPr>
              <a:t>necessitatem</a:t>
            </a:r>
            <a:r>
              <a:rPr lang="it-IT" b="1" dirty="0">
                <a:solidFill>
                  <a:schemeClr val="tx1"/>
                </a:solidFill>
              </a:rPr>
              <a:t> </a:t>
            </a:r>
            <a:r>
              <a:rPr lang="it-IT" b="1" dirty="0" err="1">
                <a:solidFill>
                  <a:schemeClr val="tx1"/>
                </a:solidFill>
              </a:rPr>
              <a:t>patientibus</a:t>
            </a:r>
            <a:r>
              <a:rPr lang="it-IT" b="1" dirty="0">
                <a:solidFill>
                  <a:schemeClr val="tx1"/>
                </a:solidFill>
              </a:rPr>
              <a:t> </a:t>
            </a:r>
            <a:r>
              <a:rPr lang="it-IT" b="1" dirty="0" err="1">
                <a:solidFill>
                  <a:schemeClr val="tx1"/>
                </a:solidFill>
              </a:rPr>
              <a:t>sublevationis</a:t>
            </a:r>
            <a:r>
              <a:rPr lang="it-IT" b="1" dirty="0">
                <a:solidFill>
                  <a:schemeClr val="tx1"/>
                </a:solidFill>
              </a:rPr>
              <a:t> </a:t>
            </a:r>
            <a:r>
              <a:rPr lang="it-IT" b="1" dirty="0" err="1">
                <a:solidFill>
                  <a:schemeClr val="tx1"/>
                </a:solidFill>
              </a:rPr>
              <a:t>atque</a:t>
            </a:r>
            <a:r>
              <a:rPr lang="it-IT" b="1" dirty="0">
                <a:solidFill>
                  <a:schemeClr val="tx1"/>
                </a:solidFill>
              </a:rPr>
              <a:t> </a:t>
            </a:r>
            <a:r>
              <a:rPr lang="it-IT" b="1" dirty="0" err="1">
                <a:solidFill>
                  <a:schemeClr val="tx1"/>
                </a:solidFill>
              </a:rPr>
              <a:t>defensionis</a:t>
            </a:r>
            <a:r>
              <a:rPr lang="it-IT" b="1" dirty="0">
                <a:solidFill>
                  <a:schemeClr val="tx1"/>
                </a:solidFill>
              </a:rPr>
              <a:t> </a:t>
            </a:r>
            <a:r>
              <a:rPr lang="it-IT" b="1" dirty="0" err="1">
                <a:solidFill>
                  <a:schemeClr val="tx1"/>
                </a:solidFill>
              </a:rPr>
              <a:t>auxilium</a:t>
            </a:r>
            <a:r>
              <a:rPr lang="it-IT" b="1" dirty="0">
                <a:solidFill>
                  <a:schemeClr val="tx1"/>
                </a:solidFill>
              </a:rPr>
              <a:t> </a:t>
            </a:r>
            <a:r>
              <a:rPr lang="it-IT" b="1" dirty="0" err="1">
                <a:solidFill>
                  <a:schemeClr val="tx1"/>
                </a:solidFill>
              </a:rPr>
              <a:t>semper</a:t>
            </a:r>
            <a:r>
              <a:rPr lang="it-IT" b="1" dirty="0">
                <a:solidFill>
                  <a:schemeClr val="tx1"/>
                </a:solidFill>
              </a:rPr>
              <a:t> </a:t>
            </a:r>
            <a:r>
              <a:rPr lang="it-IT" b="1" dirty="0" err="1">
                <a:solidFill>
                  <a:schemeClr val="tx1"/>
                </a:solidFill>
              </a:rPr>
              <a:t>prebere</a:t>
            </a:r>
            <a:r>
              <a:rPr lang="it-IT" b="1" dirty="0">
                <a:solidFill>
                  <a:schemeClr val="tx1"/>
                </a:solidFill>
              </a:rPr>
              <a:t> </a:t>
            </a:r>
            <a:r>
              <a:rPr lang="it-IT" b="1" dirty="0" err="1">
                <a:solidFill>
                  <a:schemeClr val="tx1"/>
                </a:solidFill>
              </a:rPr>
              <a:t>debet</a:t>
            </a:r>
            <a:r>
              <a:rPr lang="it-IT" b="1" dirty="0">
                <a:solidFill>
                  <a:schemeClr val="tx1"/>
                </a:solidFill>
              </a:rPr>
              <a:t>, </a:t>
            </a:r>
            <a:r>
              <a:rPr lang="it-IT" b="1" dirty="0" err="1">
                <a:solidFill>
                  <a:schemeClr val="tx1"/>
                </a:solidFill>
              </a:rPr>
              <a:t>noverit</a:t>
            </a:r>
            <a:r>
              <a:rPr lang="it-IT" b="1" dirty="0">
                <a:solidFill>
                  <a:schemeClr val="tx1"/>
                </a:solidFill>
              </a:rPr>
              <a:t> omnium </a:t>
            </a:r>
            <a:r>
              <a:rPr lang="it-IT" b="1" dirty="0" err="1">
                <a:solidFill>
                  <a:schemeClr val="tx1"/>
                </a:solidFill>
              </a:rPr>
              <a:t>fidelium</a:t>
            </a:r>
            <a:r>
              <a:rPr lang="it-IT" b="1" dirty="0">
                <a:solidFill>
                  <a:schemeClr val="tx1"/>
                </a:solidFill>
              </a:rPr>
              <a:t> </a:t>
            </a:r>
            <a:r>
              <a:rPr lang="it-IT" b="1" dirty="0" err="1">
                <a:solidFill>
                  <a:schemeClr val="tx1"/>
                </a:solidFill>
              </a:rPr>
              <a:t>sancte</a:t>
            </a:r>
            <a:r>
              <a:rPr lang="it-IT" b="1" dirty="0">
                <a:solidFill>
                  <a:schemeClr val="tx1"/>
                </a:solidFill>
              </a:rPr>
              <a:t> Dei </a:t>
            </a:r>
            <a:r>
              <a:rPr lang="it-IT" b="1" dirty="0" err="1">
                <a:solidFill>
                  <a:schemeClr val="tx1"/>
                </a:solidFill>
              </a:rPr>
              <a:t>Eclesie</a:t>
            </a:r>
            <a:r>
              <a:rPr lang="it-IT" b="1" dirty="0">
                <a:solidFill>
                  <a:schemeClr val="tx1"/>
                </a:solidFill>
              </a:rPr>
              <a:t> </a:t>
            </a:r>
            <a:r>
              <a:rPr lang="it-IT" b="1" dirty="0" err="1">
                <a:solidFill>
                  <a:schemeClr val="tx1"/>
                </a:solidFill>
              </a:rPr>
              <a:t>nostrorumque</a:t>
            </a:r>
            <a:r>
              <a:rPr lang="it-IT" b="1" dirty="0">
                <a:solidFill>
                  <a:schemeClr val="tx1"/>
                </a:solidFill>
              </a:rPr>
              <a:t> </a:t>
            </a:r>
            <a:r>
              <a:rPr lang="it-IT" b="1" dirty="0" err="1">
                <a:solidFill>
                  <a:schemeClr val="tx1"/>
                </a:solidFill>
              </a:rPr>
              <a:t>presentium</a:t>
            </a:r>
            <a:r>
              <a:rPr lang="it-IT" b="1" dirty="0">
                <a:solidFill>
                  <a:schemeClr val="tx1"/>
                </a:solidFill>
              </a:rPr>
              <a:t> </a:t>
            </a:r>
            <a:r>
              <a:rPr lang="it-IT" b="1" dirty="0" err="1">
                <a:solidFill>
                  <a:schemeClr val="tx1"/>
                </a:solidFill>
              </a:rPr>
              <a:t>scilicet</a:t>
            </a:r>
            <a:r>
              <a:rPr lang="it-IT" b="1" dirty="0">
                <a:solidFill>
                  <a:schemeClr val="tx1"/>
                </a:solidFill>
              </a:rPr>
              <a:t> </a:t>
            </a:r>
            <a:r>
              <a:rPr lang="it-IT" b="1" dirty="0" err="1">
                <a:solidFill>
                  <a:schemeClr val="tx1"/>
                </a:solidFill>
              </a:rPr>
              <a:t>hac</a:t>
            </a:r>
            <a:r>
              <a:rPr lang="it-IT" b="1" dirty="0">
                <a:solidFill>
                  <a:schemeClr val="tx1"/>
                </a:solidFill>
              </a:rPr>
              <a:t> </a:t>
            </a:r>
            <a:r>
              <a:rPr lang="it-IT" b="1" dirty="0" err="1">
                <a:solidFill>
                  <a:schemeClr val="tx1"/>
                </a:solidFill>
              </a:rPr>
              <a:t>futurorum</a:t>
            </a:r>
            <a:r>
              <a:rPr lang="it-IT" b="1" dirty="0">
                <a:solidFill>
                  <a:schemeClr val="tx1"/>
                </a:solidFill>
              </a:rPr>
              <a:t> industria, </a:t>
            </a:r>
            <a:r>
              <a:rPr lang="it-IT" b="1" dirty="0" err="1">
                <a:solidFill>
                  <a:schemeClr val="tx1"/>
                </a:solidFill>
              </a:rPr>
              <a:t>hos</a:t>
            </a:r>
            <a:r>
              <a:rPr lang="it-IT" b="1" dirty="0">
                <a:solidFill>
                  <a:schemeClr val="tx1"/>
                </a:solidFill>
              </a:rPr>
              <a:t> </a:t>
            </a:r>
            <a:r>
              <a:rPr lang="it-IT" b="1" dirty="0" err="1">
                <a:solidFill>
                  <a:schemeClr val="tx1"/>
                </a:solidFill>
              </a:rPr>
              <a:t>homines</a:t>
            </a:r>
            <a:r>
              <a:rPr lang="it-IT" b="1" dirty="0">
                <a:solidFill>
                  <a:schemeClr val="tx1"/>
                </a:solidFill>
              </a:rPr>
              <a:t>, id </a:t>
            </a:r>
            <a:r>
              <a:rPr lang="it-IT" b="1" dirty="0" err="1">
                <a:solidFill>
                  <a:schemeClr val="tx1"/>
                </a:solidFill>
              </a:rPr>
              <a:t>sunt</a:t>
            </a:r>
            <a:r>
              <a:rPr lang="it-IT" b="1" dirty="0">
                <a:solidFill>
                  <a:schemeClr val="tx1"/>
                </a:solidFill>
              </a:rPr>
              <a:t>: Leo </a:t>
            </a:r>
            <a:r>
              <a:rPr lang="it-IT" b="1" dirty="0" err="1">
                <a:solidFill>
                  <a:schemeClr val="tx1"/>
                </a:solidFill>
              </a:rPr>
              <a:t>iudex</a:t>
            </a:r>
            <a:r>
              <a:rPr lang="it-IT" b="1" dirty="0">
                <a:solidFill>
                  <a:schemeClr val="tx1"/>
                </a:solidFill>
              </a:rPr>
              <a:t> </a:t>
            </a:r>
            <a:r>
              <a:rPr lang="it-IT" b="1" dirty="0" err="1">
                <a:solidFill>
                  <a:schemeClr val="tx1"/>
                </a:solidFill>
              </a:rPr>
              <a:t>domni</a:t>
            </a:r>
            <a:r>
              <a:rPr lang="it-IT" b="1" dirty="0">
                <a:solidFill>
                  <a:schemeClr val="tx1"/>
                </a:solidFill>
              </a:rPr>
              <a:t> </a:t>
            </a:r>
            <a:r>
              <a:rPr lang="it-IT" b="1" dirty="0" err="1">
                <a:solidFill>
                  <a:schemeClr val="tx1"/>
                </a:solidFill>
              </a:rPr>
              <a:t>regis</a:t>
            </a:r>
            <a:r>
              <a:rPr lang="it-IT" b="1" dirty="0">
                <a:solidFill>
                  <a:schemeClr val="tx1"/>
                </a:solidFill>
              </a:rPr>
              <a:t> et vicedomino </a:t>
            </a:r>
            <a:r>
              <a:rPr lang="it-IT" b="1" dirty="0" err="1">
                <a:solidFill>
                  <a:schemeClr val="tx1"/>
                </a:solidFill>
              </a:rPr>
              <a:t>sancte</a:t>
            </a:r>
            <a:r>
              <a:rPr lang="it-IT" b="1" dirty="0">
                <a:solidFill>
                  <a:schemeClr val="tx1"/>
                </a:solidFill>
              </a:rPr>
              <a:t> </a:t>
            </a:r>
            <a:r>
              <a:rPr lang="it-IT" b="1" dirty="0" err="1">
                <a:solidFill>
                  <a:schemeClr val="tx1"/>
                </a:solidFill>
              </a:rPr>
              <a:t>Novariensis</a:t>
            </a:r>
            <a:r>
              <a:rPr lang="it-IT" b="1" dirty="0">
                <a:solidFill>
                  <a:schemeClr val="tx1"/>
                </a:solidFill>
              </a:rPr>
              <a:t> </a:t>
            </a:r>
            <a:r>
              <a:rPr lang="it-IT" b="1" dirty="0" err="1">
                <a:solidFill>
                  <a:schemeClr val="tx1"/>
                </a:solidFill>
              </a:rPr>
              <a:t>eclesie</a:t>
            </a:r>
            <a:r>
              <a:rPr lang="it-IT" b="1" dirty="0">
                <a:solidFill>
                  <a:schemeClr val="tx1"/>
                </a:solidFill>
              </a:rPr>
              <a:t>, </a:t>
            </a:r>
            <a:r>
              <a:rPr lang="it-IT" b="1" dirty="0" err="1">
                <a:solidFill>
                  <a:schemeClr val="tx1"/>
                </a:solidFill>
              </a:rPr>
              <a:t>Vuarnempertus</a:t>
            </a:r>
            <a:r>
              <a:rPr lang="it-IT" b="1" dirty="0">
                <a:solidFill>
                  <a:schemeClr val="tx1"/>
                </a:solidFill>
              </a:rPr>
              <a:t> </a:t>
            </a:r>
            <a:r>
              <a:rPr lang="it-IT" b="1" dirty="0" err="1">
                <a:solidFill>
                  <a:schemeClr val="tx1"/>
                </a:solidFill>
              </a:rPr>
              <a:t>scavinus</a:t>
            </a:r>
            <a:r>
              <a:rPr lang="it-IT" b="1" dirty="0">
                <a:solidFill>
                  <a:schemeClr val="tx1"/>
                </a:solidFill>
              </a:rPr>
              <a:t>, </a:t>
            </a:r>
            <a:r>
              <a:rPr lang="it-IT" b="1" dirty="0" err="1">
                <a:solidFill>
                  <a:schemeClr val="tx1"/>
                </a:solidFill>
              </a:rPr>
              <a:t>Petronaus</a:t>
            </a:r>
            <a:r>
              <a:rPr lang="it-IT" b="1" dirty="0">
                <a:solidFill>
                  <a:schemeClr val="tx1"/>
                </a:solidFill>
              </a:rPr>
              <a:t> et </a:t>
            </a:r>
            <a:r>
              <a:rPr lang="it-IT" b="1" dirty="0" err="1">
                <a:solidFill>
                  <a:schemeClr val="tx1"/>
                </a:solidFill>
              </a:rPr>
              <a:t>Teupertus</a:t>
            </a:r>
            <a:r>
              <a:rPr lang="it-IT" b="1" dirty="0">
                <a:solidFill>
                  <a:schemeClr val="tx1"/>
                </a:solidFill>
              </a:rPr>
              <a:t> </a:t>
            </a:r>
            <a:r>
              <a:rPr lang="it-IT" b="1" dirty="0" err="1">
                <a:solidFill>
                  <a:schemeClr val="tx1"/>
                </a:solidFill>
              </a:rPr>
              <a:t>germanis</a:t>
            </a:r>
            <a:r>
              <a:rPr lang="it-IT" b="1" dirty="0">
                <a:solidFill>
                  <a:schemeClr val="tx1"/>
                </a:solidFill>
              </a:rPr>
              <a:t>, </a:t>
            </a:r>
            <a:r>
              <a:rPr lang="it-IT" b="1" dirty="0" err="1">
                <a:solidFill>
                  <a:schemeClr val="tx1"/>
                </a:solidFill>
              </a:rPr>
              <a:t>Domnolo</a:t>
            </a:r>
            <a:r>
              <a:rPr lang="it-IT" b="1" dirty="0">
                <a:solidFill>
                  <a:schemeClr val="tx1"/>
                </a:solidFill>
              </a:rPr>
              <a:t>, Benedictus, item Benedictus </a:t>
            </a:r>
            <a:r>
              <a:rPr lang="it-IT" b="1" dirty="0" err="1">
                <a:solidFill>
                  <a:schemeClr val="tx1"/>
                </a:solidFill>
              </a:rPr>
              <a:t>filius</a:t>
            </a:r>
            <a:r>
              <a:rPr lang="it-IT" b="1" dirty="0">
                <a:solidFill>
                  <a:schemeClr val="tx1"/>
                </a:solidFill>
              </a:rPr>
              <a:t> quondam </a:t>
            </a:r>
            <a:r>
              <a:rPr lang="it-IT" b="1" dirty="0" err="1">
                <a:solidFill>
                  <a:schemeClr val="tx1"/>
                </a:solidFill>
              </a:rPr>
              <a:t>Uvedei</a:t>
            </a:r>
            <a:r>
              <a:rPr lang="it-IT" b="1" dirty="0">
                <a:solidFill>
                  <a:schemeClr val="tx1"/>
                </a:solidFill>
              </a:rPr>
              <a:t>, et </a:t>
            </a:r>
            <a:r>
              <a:rPr lang="it-IT" b="1" dirty="0" err="1">
                <a:solidFill>
                  <a:schemeClr val="tx1"/>
                </a:solidFill>
              </a:rPr>
              <a:t>tercio</a:t>
            </a:r>
            <a:r>
              <a:rPr lang="it-IT" b="1" dirty="0">
                <a:solidFill>
                  <a:schemeClr val="tx1"/>
                </a:solidFill>
              </a:rPr>
              <a:t> Benedictus, </a:t>
            </a:r>
            <a:r>
              <a:rPr lang="it-IT" b="1" dirty="0" err="1">
                <a:solidFill>
                  <a:schemeClr val="tx1"/>
                </a:solidFill>
              </a:rPr>
              <a:t>Angelbertus</a:t>
            </a:r>
            <a:r>
              <a:rPr lang="it-IT" b="1" dirty="0">
                <a:solidFill>
                  <a:schemeClr val="tx1"/>
                </a:solidFill>
              </a:rPr>
              <a:t>, </a:t>
            </a:r>
            <a:r>
              <a:rPr lang="it-IT" b="1" dirty="0" err="1">
                <a:solidFill>
                  <a:schemeClr val="tx1"/>
                </a:solidFill>
              </a:rPr>
              <a:t>ítem</a:t>
            </a:r>
            <a:r>
              <a:rPr lang="it-IT" b="1" dirty="0">
                <a:solidFill>
                  <a:schemeClr val="tx1"/>
                </a:solidFill>
              </a:rPr>
              <a:t> </a:t>
            </a:r>
            <a:r>
              <a:rPr lang="it-IT" b="1" dirty="0" err="1">
                <a:solidFill>
                  <a:schemeClr val="tx1"/>
                </a:solidFill>
              </a:rPr>
              <a:t>Angelbertus</a:t>
            </a:r>
            <a:r>
              <a:rPr lang="it-IT" b="1" dirty="0">
                <a:solidFill>
                  <a:schemeClr val="tx1"/>
                </a:solidFill>
              </a:rPr>
              <a:t>, Ursus, </a:t>
            </a:r>
            <a:r>
              <a:rPr lang="it-IT" b="1" dirty="0" err="1">
                <a:solidFill>
                  <a:schemeClr val="tx1"/>
                </a:solidFill>
              </a:rPr>
              <a:t>Vualpertus</a:t>
            </a:r>
            <a:r>
              <a:rPr lang="it-IT" b="1" dirty="0">
                <a:solidFill>
                  <a:schemeClr val="tx1"/>
                </a:solidFill>
              </a:rPr>
              <a:t> </a:t>
            </a:r>
            <a:r>
              <a:rPr lang="it-IT" b="1" dirty="0" err="1">
                <a:solidFill>
                  <a:schemeClr val="tx1"/>
                </a:solidFill>
              </a:rPr>
              <a:t>germanis</a:t>
            </a:r>
            <a:r>
              <a:rPr lang="it-IT" b="1" dirty="0">
                <a:solidFill>
                  <a:schemeClr val="tx1"/>
                </a:solidFill>
              </a:rPr>
              <a:t>, </a:t>
            </a:r>
            <a:r>
              <a:rPr lang="it-IT" b="1" dirty="0" err="1">
                <a:solidFill>
                  <a:schemeClr val="tx1"/>
                </a:solidFill>
              </a:rPr>
              <a:t>Aredeo</a:t>
            </a:r>
            <a:r>
              <a:rPr lang="it-IT" b="1" dirty="0">
                <a:solidFill>
                  <a:schemeClr val="tx1"/>
                </a:solidFill>
              </a:rPr>
              <a:t>, </a:t>
            </a:r>
            <a:r>
              <a:rPr lang="it-IT" b="1" dirty="0" err="1">
                <a:solidFill>
                  <a:schemeClr val="tx1"/>
                </a:solidFill>
              </a:rPr>
              <a:t>Peredeo</a:t>
            </a:r>
            <a:r>
              <a:rPr lang="it-IT" b="1" dirty="0">
                <a:solidFill>
                  <a:schemeClr val="tx1"/>
                </a:solidFill>
              </a:rPr>
              <a:t>, </a:t>
            </a:r>
            <a:r>
              <a:rPr lang="it-IT" b="1" dirty="0" err="1">
                <a:solidFill>
                  <a:schemeClr val="tx1"/>
                </a:solidFill>
              </a:rPr>
              <a:t>Dominicus</a:t>
            </a:r>
            <a:r>
              <a:rPr lang="it-IT" b="1" dirty="0">
                <a:solidFill>
                  <a:schemeClr val="tx1"/>
                </a:solidFill>
              </a:rPr>
              <a:t>, </a:t>
            </a:r>
            <a:r>
              <a:rPr lang="it-IT" b="1" dirty="0" err="1">
                <a:solidFill>
                  <a:schemeClr val="tx1"/>
                </a:solidFill>
              </a:rPr>
              <a:t>Stephanus</a:t>
            </a:r>
            <a:r>
              <a:rPr lang="it-IT" b="1" dirty="0">
                <a:solidFill>
                  <a:schemeClr val="tx1"/>
                </a:solidFill>
              </a:rPr>
              <a:t> </a:t>
            </a:r>
            <a:r>
              <a:rPr lang="it-IT" b="1" dirty="0" err="1">
                <a:solidFill>
                  <a:schemeClr val="tx1"/>
                </a:solidFill>
              </a:rPr>
              <a:t>germanis</a:t>
            </a:r>
            <a:r>
              <a:rPr lang="it-IT" b="1" dirty="0">
                <a:solidFill>
                  <a:schemeClr val="tx1"/>
                </a:solidFill>
              </a:rPr>
              <a:t>, item </a:t>
            </a:r>
            <a:r>
              <a:rPr lang="it-IT" b="1" dirty="0" err="1">
                <a:solidFill>
                  <a:schemeClr val="tx1"/>
                </a:solidFill>
              </a:rPr>
              <a:t>Stephanus</a:t>
            </a:r>
            <a:r>
              <a:rPr lang="it-IT" b="1" dirty="0">
                <a:solidFill>
                  <a:schemeClr val="tx1"/>
                </a:solidFill>
              </a:rPr>
              <a:t>, </a:t>
            </a:r>
            <a:r>
              <a:rPr lang="it-IT" b="1" dirty="0" err="1">
                <a:solidFill>
                  <a:schemeClr val="tx1"/>
                </a:solidFill>
              </a:rPr>
              <a:t>Simpertus</a:t>
            </a:r>
            <a:r>
              <a:rPr lang="it-IT" b="1" dirty="0">
                <a:solidFill>
                  <a:schemeClr val="tx1"/>
                </a:solidFill>
              </a:rPr>
              <a:t>, </a:t>
            </a:r>
            <a:r>
              <a:rPr lang="it-IT" b="1" dirty="0" err="1">
                <a:solidFill>
                  <a:schemeClr val="tx1"/>
                </a:solidFill>
              </a:rPr>
              <a:t>Gausus</a:t>
            </a:r>
            <a:r>
              <a:rPr lang="it-IT" b="1" dirty="0">
                <a:solidFill>
                  <a:schemeClr val="tx1"/>
                </a:solidFill>
              </a:rPr>
              <a:t> </a:t>
            </a:r>
            <a:r>
              <a:rPr lang="it-IT" b="1" dirty="0" err="1">
                <a:solidFill>
                  <a:schemeClr val="tx1"/>
                </a:solidFill>
              </a:rPr>
              <a:t>notarius</a:t>
            </a:r>
            <a:r>
              <a:rPr lang="it-IT" b="1" dirty="0">
                <a:solidFill>
                  <a:schemeClr val="tx1"/>
                </a:solidFill>
              </a:rPr>
              <a:t>, </a:t>
            </a:r>
            <a:r>
              <a:rPr lang="it-IT" b="1" dirty="0" err="1">
                <a:solidFill>
                  <a:schemeClr val="tx1"/>
                </a:solidFill>
              </a:rPr>
              <a:t>Vuidelbertus</a:t>
            </a:r>
            <a:r>
              <a:rPr lang="it-IT" b="1" dirty="0">
                <a:solidFill>
                  <a:schemeClr val="tx1"/>
                </a:solidFill>
              </a:rPr>
              <a:t>, item </a:t>
            </a:r>
            <a:r>
              <a:rPr lang="it-IT" b="1" dirty="0" err="1">
                <a:solidFill>
                  <a:schemeClr val="tx1"/>
                </a:solidFill>
              </a:rPr>
              <a:t>Teupertus</a:t>
            </a:r>
            <a:r>
              <a:rPr lang="it-IT" b="1" dirty="0">
                <a:solidFill>
                  <a:schemeClr val="tx1"/>
                </a:solidFill>
              </a:rPr>
              <a:t>, </a:t>
            </a:r>
            <a:r>
              <a:rPr lang="it-IT" b="1" dirty="0" err="1">
                <a:solidFill>
                  <a:schemeClr val="tx1"/>
                </a:solidFill>
              </a:rPr>
              <a:t>Vualfredus</a:t>
            </a:r>
            <a:r>
              <a:rPr lang="it-IT" b="1" dirty="0">
                <a:solidFill>
                  <a:schemeClr val="tx1"/>
                </a:solidFill>
              </a:rPr>
              <a:t> </a:t>
            </a:r>
            <a:r>
              <a:rPr lang="it-IT" b="1" dirty="0" err="1">
                <a:solidFill>
                  <a:schemeClr val="tx1"/>
                </a:solidFill>
              </a:rPr>
              <a:t>germanis</a:t>
            </a:r>
            <a:r>
              <a:rPr lang="it-IT" b="1" dirty="0">
                <a:solidFill>
                  <a:schemeClr val="tx1"/>
                </a:solidFill>
              </a:rPr>
              <a:t>, </a:t>
            </a:r>
            <a:r>
              <a:rPr lang="it-IT" b="1" dirty="0" err="1">
                <a:solidFill>
                  <a:schemeClr val="tx1"/>
                </a:solidFill>
              </a:rPr>
              <a:t>Teuderadus</a:t>
            </a:r>
            <a:r>
              <a:rPr lang="it-IT" b="1" dirty="0">
                <a:solidFill>
                  <a:schemeClr val="tx1"/>
                </a:solidFill>
              </a:rPr>
              <a:t>, </a:t>
            </a:r>
            <a:r>
              <a:rPr lang="it-IT" b="1" dirty="0" err="1">
                <a:solidFill>
                  <a:schemeClr val="tx1"/>
                </a:solidFill>
              </a:rPr>
              <a:t>habitatores</a:t>
            </a:r>
            <a:r>
              <a:rPr lang="it-IT" b="1" dirty="0">
                <a:solidFill>
                  <a:schemeClr val="tx1"/>
                </a:solidFill>
              </a:rPr>
              <a:t> in vico </a:t>
            </a:r>
            <a:r>
              <a:rPr lang="it-IT" b="1" dirty="0" err="1">
                <a:solidFill>
                  <a:schemeClr val="tx1"/>
                </a:solidFill>
              </a:rPr>
              <a:t>Galiate</a:t>
            </a:r>
            <a:r>
              <a:rPr lang="it-IT" b="1" dirty="0">
                <a:solidFill>
                  <a:schemeClr val="tx1"/>
                </a:solidFill>
              </a:rPr>
              <a:t>, </a:t>
            </a:r>
            <a:r>
              <a:rPr lang="it-IT" b="1" dirty="0" err="1">
                <a:solidFill>
                  <a:schemeClr val="tx1"/>
                </a:solidFill>
              </a:rPr>
              <a:t>Vuido</a:t>
            </a:r>
            <a:r>
              <a:rPr lang="it-IT" b="1" dirty="0">
                <a:solidFill>
                  <a:schemeClr val="tx1"/>
                </a:solidFill>
              </a:rPr>
              <a:t> de ipso loco, </a:t>
            </a:r>
            <a:r>
              <a:rPr lang="it-IT" b="1" dirty="0" err="1">
                <a:solidFill>
                  <a:schemeClr val="tx1"/>
                </a:solidFill>
              </a:rPr>
              <a:t>Rimfredus</a:t>
            </a:r>
            <a:r>
              <a:rPr lang="it-IT" b="1" dirty="0">
                <a:solidFill>
                  <a:schemeClr val="tx1"/>
                </a:solidFill>
              </a:rPr>
              <a:t>, </a:t>
            </a:r>
            <a:r>
              <a:rPr lang="it-IT" b="1" dirty="0" err="1">
                <a:solidFill>
                  <a:schemeClr val="tx1"/>
                </a:solidFill>
              </a:rPr>
              <a:t>Amelfredus</a:t>
            </a:r>
            <a:r>
              <a:rPr lang="it-IT" b="1" dirty="0">
                <a:solidFill>
                  <a:schemeClr val="tx1"/>
                </a:solidFill>
              </a:rPr>
              <a:t> et </a:t>
            </a:r>
            <a:r>
              <a:rPr lang="it-IT" b="1" dirty="0" err="1">
                <a:solidFill>
                  <a:schemeClr val="tx1"/>
                </a:solidFill>
              </a:rPr>
              <a:t>Martinus</a:t>
            </a:r>
            <a:r>
              <a:rPr lang="it-IT" b="1" dirty="0">
                <a:solidFill>
                  <a:schemeClr val="tx1"/>
                </a:solidFill>
              </a:rPr>
              <a:t> </a:t>
            </a:r>
            <a:r>
              <a:rPr lang="it-IT" b="1" dirty="0" err="1">
                <a:solidFill>
                  <a:schemeClr val="tx1"/>
                </a:solidFill>
              </a:rPr>
              <a:t>germanis</a:t>
            </a:r>
            <a:r>
              <a:rPr lang="it-IT" b="1" dirty="0">
                <a:solidFill>
                  <a:schemeClr val="tx1"/>
                </a:solidFill>
              </a:rPr>
              <a:t>, </a:t>
            </a:r>
            <a:r>
              <a:rPr lang="it-IT" b="1" dirty="0" err="1">
                <a:solidFill>
                  <a:schemeClr val="tx1"/>
                </a:solidFill>
              </a:rPr>
              <a:t>Alpertus</a:t>
            </a:r>
            <a:r>
              <a:rPr lang="it-IT" b="1" dirty="0">
                <a:solidFill>
                  <a:schemeClr val="tx1"/>
                </a:solidFill>
              </a:rPr>
              <a:t>, </a:t>
            </a:r>
            <a:r>
              <a:rPr lang="it-IT" b="1" dirty="0" err="1">
                <a:solidFill>
                  <a:schemeClr val="tx1"/>
                </a:solidFill>
              </a:rPr>
              <a:t>Arisusus</a:t>
            </a:r>
            <a:r>
              <a:rPr lang="it-IT" b="1" dirty="0">
                <a:solidFill>
                  <a:schemeClr val="tx1"/>
                </a:solidFill>
              </a:rPr>
              <a:t> de vico </a:t>
            </a:r>
            <a:r>
              <a:rPr lang="it-IT" b="1" dirty="0" err="1">
                <a:solidFill>
                  <a:schemeClr val="tx1"/>
                </a:solidFill>
              </a:rPr>
              <a:t>Berconate</a:t>
            </a:r>
            <a:r>
              <a:rPr lang="it-IT" b="1" dirty="0">
                <a:solidFill>
                  <a:schemeClr val="tx1"/>
                </a:solidFill>
              </a:rPr>
              <a:t>, ad nos </a:t>
            </a:r>
            <a:r>
              <a:rPr lang="it-IT" b="1" dirty="0" err="1">
                <a:solidFill>
                  <a:schemeClr val="tx1"/>
                </a:solidFill>
              </a:rPr>
              <a:t>venerunt</a:t>
            </a:r>
            <a:r>
              <a:rPr lang="it-IT" b="1" dirty="0">
                <a:solidFill>
                  <a:schemeClr val="tx1"/>
                </a:solidFill>
              </a:rPr>
              <a:t> </a:t>
            </a:r>
            <a:r>
              <a:rPr lang="it-IT" b="1" dirty="0" err="1">
                <a:solidFill>
                  <a:schemeClr val="tx1"/>
                </a:solidFill>
              </a:rPr>
              <a:t>postulantes</a:t>
            </a:r>
            <a:r>
              <a:rPr lang="it-IT" b="1" dirty="0">
                <a:solidFill>
                  <a:schemeClr val="tx1"/>
                </a:solidFill>
              </a:rPr>
              <a:t> </a:t>
            </a:r>
            <a:r>
              <a:rPr lang="it-IT" b="1" dirty="0" err="1">
                <a:solidFill>
                  <a:schemeClr val="tx1"/>
                </a:solidFill>
              </a:rPr>
              <a:t>atque</a:t>
            </a:r>
            <a:r>
              <a:rPr lang="it-IT" b="1" dirty="0">
                <a:solidFill>
                  <a:schemeClr val="tx1"/>
                </a:solidFill>
              </a:rPr>
              <a:t> [</a:t>
            </a:r>
            <a:r>
              <a:rPr lang="it-IT" b="1" dirty="0" err="1">
                <a:solidFill>
                  <a:schemeClr val="tx1"/>
                </a:solidFill>
              </a:rPr>
              <a:t>pet</a:t>
            </a:r>
            <a:r>
              <a:rPr lang="it-IT" b="1" dirty="0">
                <a:solidFill>
                  <a:schemeClr val="tx1"/>
                </a:solidFill>
              </a:rPr>
              <a:t>]</a:t>
            </a:r>
            <a:r>
              <a:rPr lang="it-IT" b="1" dirty="0" err="1">
                <a:solidFill>
                  <a:schemeClr val="tx1"/>
                </a:solidFill>
              </a:rPr>
              <a:t>entes</a:t>
            </a:r>
            <a:r>
              <a:rPr lang="it-IT" b="1" dirty="0">
                <a:solidFill>
                  <a:schemeClr val="tx1"/>
                </a:solidFill>
              </a:rPr>
              <a:t>, pro </a:t>
            </a:r>
            <a:r>
              <a:rPr lang="it-IT" b="1" dirty="0" err="1">
                <a:solidFill>
                  <a:schemeClr val="tx1"/>
                </a:solidFill>
              </a:rPr>
              <a:t>persecucione</a:t>
            </a:r>
            <a:r>
              <a:rPr lang="it-IT" b="1" dirty="0">
                <a:solidFill>
                  <a:schemeClr val="tx1"/>
                </a:solidFill>
              </a:rPr>
              <a:t> </a:t>
            </a:r>
            <a:r>
              <a:rPr lang="it-IT" b="1" dirty="0" err="1">
                <a:solidFill>
                  <a:schemeClr val="tx1"/>
                </a:solidFill>
              </a:rPr>
              <a:t>Paganorum</a:t>
            </a:r>
            <a:r>
              <a:rPr lang="it-IT" b="1" dirty="0">
                <a:solidFill>
                  <a:schemeClr val="tx1"/>
                </a:solidFill>
              </a:rPr>
              <a:t> </a:t>
            </a:r>
            <a:r>
              <a:rPr lang="it-IT" b="1" dirty="0" err="1">
                <a:solidFill>
                  <a:schemeClr val="tx1"/>
                </a:solidFill>
              </a:rPr>
              <a:t>atque</a:t>
            </a:r>
            <a:r>
              <a:rPr lang="it-IT" b="1" dirty="0">
                <a:solidFill>
                  <a:schemeClr val="tx1"/>
                </a:solidFill>
              </a:rPr>
              <a:t> </a:t>
            </a:r>
            <a:r>
              <a:rPr lang="it-IT" b="1" dirty="0" err="1">
                <a:solidFill>
                  <a:schemeClr val="tx1"/>
                </a:solidFill>
              </a:rPr>
              <a:t>malorum</a:t>
            </a:r>
            <a:r>
              <a:rPr lang="it-IT" b="1" dirty="0">
                <a:solidFill>
                  <a:schemeClr val="tx1"/>
                </a:solidFill>
              </a:rPr>
              <a:t> </a:t>
            </a:r>
            <a:r>
              <a:rPr lang="it-IT" b="1" dirty="0" err="1">
                <a:solidFill>
                  <a:schemeClr val="tx1"/>
                </a:solidFill>
              </a:rPr>
              <a:t>Christianorum</a:t>
            </a:r>
            <a:r>
              <a:rPr lang="it-IT" b="1" dirty="0">
                <a:solidFill>
                  <a:schemeClr val="tx1"/>
                </a:solidFill>
              </a:rPr>
              <a:t> </a:t>
            </a:r>
            <a:r>
              <a:rPr lang="it-IT" b="1" dirty="0" err="1">
                <a:solidFill>
                  <a:schemeClr val="tx1"/>
                </a:solidFill>
              </a:rPr>
              <a:t>virorum</a:t>
            </a:r>
            <a:r>
              <a:rPr lang="it-IT" b="1" dirty="0">
                <a:solidFill>
                  <a:schemeClr val="tx1"/>
                </a:solidFill>
              </a:rPr>
              <a:t> </a:t>
            </a:r>
            <a:r>
              <a:rPr lang="it-IT" b="1" dirty="0" err="1">
                <a:solidFill>
                  <a:schemeClr val="tx1"/>
                </a:solidFill>
              </a:rPr>
              <a:t>licentiam</a:t>
            </a:r>
            <a:r>
              <a:rPr lang="it-IT" b="1" dirty="0">
                <a:solidFill>
                  <a:schemeClr val="tx1"/>
                </a:solidFill>
              </a:rPr>
              <a:t> </a:t>
            </a:r>
            <a:r>
              <a:rPr lang="it-IT" b="1" dirty="0" err="1">
                <a:solidFill>
                  <a:schemeClr val="tx1"/>
                </a:solidFill>
              </a:rPr>
              <a:t>daremus</a:t>
            </a:r>
            <a:r>
              <a:rPr lang="it-IT" b="1" dirty="0">
                <a:solidFill>
                  <a:schemeClr val="tx1"/>
                </a:solidFill>
              </a:rPr>
              <a:t> in </a:t>
            </a:r>
            <a:r>
              <a:rPr lang="it-IT" b="1" dirty="0" err="1">
                <a:solidFill>
                  <a:schemeClr val="tx1"/>
                </a:solidFill>
              </a:rPr>
              <a:t>suorum</a:t>
            </a:r>
            <a:r>
              <a:rPr lang="it-IT" b="1" dirty="0">
                <a:solidFill>
                  <a:schemeClr val="tx1"/>
                </a:solidFill>
              </a:rPr>
              <a:t> </a:t>
            </a:r>
            <a:r>
              <a:rPr lang="it-IT" b="1" dirty="0" err="1">
                <a:solidFill>
                  <a:schemeClr val="tx1"/>
                </a:solidFill>
              </a:rPr>
              <a:t>proprietatem</a:t>
            </a:r>
            <a:r>
              <a:rPr lang="it-IT" b="1" dirty="0">
                <a:solidFill>
                  <a:schemeClr val="tx1"/>
                </a:solidFill>
              </a:rPr>
              <a:t> </a:t>
            </a:r>
            <a:r>
              <a:rPr lang="it-IT" b="1" dirty="0" err="1">
                <a:solidFill>
                  <a:schemeClr val="tx1"/>
                </a:solidFill>
              </a:rPr>
              <a:t>castellum</a:t>
            </a:r>
            <a:r>
              <a:rPr lang="it-IT" b="1" dirty="0">
                <a:solidFill>
                  <a:schemeClr val="tx1"/>
                </a:solidFill>
              </a:rPr>
              <a:t> </a:t>
            </a:r>
            <a:r>
              <a:rPr lang="it-IT" b="1" dirty="0" err="1">
                <a:solidFill>
                  <a:schemeClr val="tx1"/>
                </a:solidFill>
              </a:rPr>
              <a:t>hedificandi</a:t>
            </a:r>
            <a:r>
              <a:rPr lang="it-IT" b="1" dirty="0">
                <a:solidFill>
                  <a:schemeClr val="tx1"/>
                </a:solidFill>
              </a:rPr>
              <a:t>. Quorum </a:t>
            </a:r>
            <a:r>
              <a:rPr lang="it-IT" b="1" dirty="0" err="1">
                <a:solidFill>
                  <a:schemeClr val="tx1"/>
                </a:solidFill>
              </a:rPr>
              <a:t>peticionibus</a:t>
            </a:r>
            <a:r>
              <a:rPr lang="it-IT" b="1" dirty="0">
                <a:solidFill>
                  <a:schemeClr val="tx1"/>
                </a:solidFill>
              </a:rPr>
              <a:t> pro Dei amore </a:t>
            </a:r>
            <a:r>
              <a:rPr lang="it-IT" b="1" dirty="0" err="1">
                <a:solidFill>
                  <a:schemeClr val="tx1"/>
                </a:solidFill>
              </a:rPr>
              <a:t>nostreque</a:t>
            </a:r>
            <a:r>
              <a:rPr lang="it-IT" b="1" dirty="0">
                <a:solidFill>
                  <a:schemeClr val="tx1"/>
                </a:solidFill>
              </a:rPr>
              <a:t> anime mercede </a:t>
            </a:r>
            <a:r>
              <a:rPr lang="it-IT" b="1" dirty="0" err="1">
                <a:solidFill>
                  <a:schemeClr val="tx1"/>
                </a:solidFill>
              </a:rPr>
              <a:t>assensum</a:t>
            </a:r>
            <a:r>
              <a:rPr lang="it-IT" b="1" dirty="0">
                <a:solidFill>
                  <a:schemeClr val="tx1"/>
                </a:solidFill>
              </a:rPr>
              <a:t> </a:t>
            </a:r>
            <a:r>
              <a:rPr lang="it-IT" b="1" dirty="0" err="1">
                <a:solidFill>
                  <a:schemeClr val="tx1"/>
                </a:solidFill>
              </a:rPr>
              <a:t>prebentes</a:t>
            </a:r>
            <a:r>
              <a:rPr lang="it-IT" b="1" dirty="0">
                <a:solidFill>
                  <a:schemeClr val="tx1"/>
                </a:solidFill>
              </a:rPr>
              <a:t>, ut </a:t>
            </a:r>
            <a:r>
              <a:rPr lang="it-IT" b="1" dirty="0" err="1">
                <a:solidFill>
                  <a:schemeClr val="tx1"/>
                </a:solidFill>
              </a:rPr>
              <a:t>castrum</a:t>
            </a:r>
            <a:r>
              <a:rPr lang="it-IT" b="1" dirty="0">
                <a:solidFill>
                  <a:schemeClr val="tx1"/>
                </a:solidFill>
              </a:rPr>
              <a:t>, </a:t>
            </a:r>
            <a:r>
              <a:rPr lang="it-IT" b="1" dirty="0" err="1">
                <a:solidFill>
                  <a:schemeClr val="tx1"/>
                </a:solidFill>
              </a:rPr>
              <a:t>propugnacula</a:t>
            </a:r>
            <a:r>
              <a:rPr lang="it-IT" b="1" dirty="0">
                <a:solidFill>
                  <a:schemeClr val="tx1"/>
                </a:solidFill>
              </a:rPr>
              <a:t>, </a:t>
            </a:r>
            <a:r>
              <a:rPr lang="it-IT" b="1" dirty="0" err="1">
                <a:solidFill>
                  <a:schemeClr val="tx1"/>
                </a:solidFill>
              </a:rPr>
              <a:t>bertiscas</a:t>
            </a:r>
            <a:r>
              <a:rPr lang="it-IT" b="1" dirty="0">
                <a:solidFill>
                  <a:schemeClr val="tx1"/>
                </a:solidFill>
              </a:rPr>
              <a:t> ad </a:t>
            </a:r>
            <a:r>
              <a:rPr lang="it-IT" b="1" dirty="0" err="1">
                <a:solidFill>
                  <a:schemeClr val="tx1"/>
                </a:solidFill>
              </a:rPr>
              <a:t>expugnandum</a:t>
            </a:r>
            <a:r>
              <a:rPr lang="it-IT" b="1" dirty="0">
                <a:solidFill>
                  <a:schemeClr val="tx1"/>
                </a:solidFill>
              </a:rPr>
              <a:t>, </a:t>
            </a:r>
            <a:r>
              <a:rPr lang="it-IT" b="1" dirty="0" err="1">
                <a:solidFill>
                  <a:schemeClr val="tx1"/>
                </a:solidFill>
              </a:rPr>
              <a:t>prout</a:t>
            </a:r>
            <a:r>
              <a:rPr lang="it-IT" b="1" dirty="0">
                <a:solidFill>
                  <a:schemeClr val="tx1"/>
                </a:solidFill>
              </a:rPr>
              <a:t> </a:t>
            </a:r>
            <a:r>
              <a:rPr lang="it-IT" b="1" dirty="0" err="1">
                <a:solidFill>
                  <a:schemeClr val="tx1"/>
                </a:solidFill>
              </a:rPr>
              <a:t>volunt</a:t>
            </a:r>
            <a:r>
              <a:rPr lang="it-IT" b="1" dirty="0">
                <a:solidFill>
                  <a:schemeClr val="tx1"/>
                </a:solidFill>
              </a:rPr>
              <a:t>, </a:t>
            </a:r>
            <a:r>
              <a:rPr lang="it-IT" b="1" dirty="0" err="1">
                <a:solidFill>
                  <a:schemeClr val="tx1"/>
                </a:solidFill>
              </a:rPr>
              <a:t>hedificent</a:t>
            </a:r>
            <a:r>
              <a:rPr lang="it-IT" b="1" dirty="0">
                <a:solidFill>
                  <a:schemeClr val="tx1"/>
                </a:solidFill>
              </a:rPr>
              <a:t> </a:t>
            </a:r>
            <a:r>
              <a:rPr lang="it-IT" b="1" dirty="0" err="1">
                <a:solidFill>
                  <a:schemeClr val="tx1"/>
                </a:solidFill>
              </a:rPr>
              <a:t>concessimus</a:t>
            </a:r>
            <a:r>
              <a:rPr lang="it-IT" b="1" dirty="0">
                <a:solidFill>
                  <a:schemeClr val="tx1"/>
                </a:solidFill>
              </a:rPr>
              <a:t>, per </a:t>
            </a:r>
            <a:r>
              <a:rPr lang="it-IT" b="1" dirty="0" err="1">
                <a:solidFill>
                  <a:schemeClr val="tx1"/>
                </a:solidFill>
              </a:rPr>
              <a:t>huius</a:t>
            </a:r>
            <a:r>
              <a:rPr lang="it-IT" b="1" dirty="0">
                <a:solidFill>
                  <a:schemeClr val="tx1"/>
                </a:solidFill>
              </a:rPr>
              <a:t> </a:t>
            </a:r>
            <a:r>
              <a:rPr lang="it-IT" b="1" dirty="0" err="1">
                <a:solidFill>
                  <a:schemeClr val="tx1"/>
                </a:solidFill>
              </a:rPr>
              <a:t>paginam</a:t>
            </a:r>
            <a:r>
              <a:rPr lang="it-IT" b="1" dirty="0">
                <a:solidFill>
                  <a:schemeClr val="tx1"/>
                </a:solidFill>
              </a:rPr>
              <a:t> </a:t>
            </a:r>
            <a:r>
              <a:rPr lang="it-IT" b="1" dirty="0" err="1">
                <a:solidFill>
                  <a:schemeClr val="tx1"/>
                </a:solidFill>
              </a:rPr>
              <a:t>inscriptionis</a:t>
            </a:r>
            <a:r>
              <a:rPr lang="it-IT" b="1" dirty="0">
                <a:solidFill>
                  <a:schemeClr val="tx1"/>
                </a:solidFill>
              </a:rPr>
              <a:t> </a:t>
            </a:r>
            <a:r>
              <a:rPr lang="it-IT" b="1" dirty="0" err="1">
                <a:solidFill>
                  <a:schemeClr val="tx1"/>
                </a:solidFill>
              </a:rPr>
              <a:t>iubentes</a:t>
            </a:r>
            <a:r>
              <a:rPr lang="it-IT" b="1" dirty="0">
                <a:solidFill>
                  <a:schemeClr val="tx1"/>
                </a:solidFill>
              </a:rPr>
              <a:t> </a:t>
            </a:r>
            <a:r>
              <a:rPr lang="it-IT" b="1" dirty="0" err="1">
                <a:solidFill>
                  <a:schemeClr val="tx1"/>
                </a:solidFill>
              </a:rPr>
              <a:t>atque</a:t>
            </a:r>
            <a:r>
              <a:rPr lang="it-IT" b="1" dirty="0">
                <a:solidFill>
                  <a:schemeClr val="tx1"/>
                </a:solidFill>
              </a:rPr>
              <a:t> </a:t>
            </a:r>
            <a:r>
              <a:rPr lang="it-IT" b="1" dirty="0" err="1">
                <a:solidFill>
                  <a:schemeClr val="tx1"/>
                </a:solidFill>
              </a:rPr>
              <a:t>precipientes</a:t>
            </a:r>
            <a:r>
              <a:rPr lang="it-IT" b="1" dirty="0">
                <a:solidFill>
                  <a:schemeClr val="tx1"/>
                </a:solidFill>
              </a:rPr>
              <a:t>, ut </a:t>
            </a:r>
            <a:r>
              <a:rPr lang="it-IT" b="1" dirty="0" err="1">
                <a:solidFill>
                  <a:schemeClr val="tx1"/>
                </a:solidFill>
              </a:rPr>
              <a:t>nullus</a:t>
            </a:r>
            <a:r>
              <a:rPr lang="it-IT" b="1" dirty="0">
                <a:solidFill>
                  <a:schemeClr val="tx1"/>
                </a:solidFill>
              </a:rPr>
              <a:t> </a:t>
            </a:r>
            <a:r>
              <a:rPr lang="it-IT" b="1" dirty="0" err="1">
                <a:solidFill>
                  <a:schemeClr val="tx1"/>
                </a:solidFill>
              </a:rPr>
              <a:t>comes</a:t>
            </a:r>
            <a:r>
              <a:rPr lang="it-IT" b="1" dirty="0">
                <a:solidFill>
                  <a:schemeClr val="tx1"/>
                </a:solidFill>
              </a:rPr>
              <a:t>, </a:t>
            </a:r>
            <a:r>
              <a:rPr lang="it-IT" b="1" dirty="0" err="1">
                <a:solidFill>
                  <a:schemeClr val="tx1"/>
                </a:solidFill>
              </a:rPr>
              <a:t>vicecomes</a:t>
            </a:r>
            <a:r>
              <a:rPr lang="it-IT" b="1" dirty="0">
                <a:solidFill>
                  <a:schemeClr val="tx1"/>
                </a:solidFill>
              </a:rPr>
              <a:t> </a:t>
            </a:r>
            <a:r>
              <a:rPr lang="it-IT" b="1" dirty="0" err="1">
                <a:solidFill>
                  <a:schemeClr val="tx1"/>
                </a:solidFill>
              </a:rPr>
              <a:t>atque</a:t>
            </a:r>
            <a:r>
              <a:rPr lang="it-IT" b="1" dirty="0">
                <a:solidFill>
                  <a:schemeClr val="tx1"/>
                </a:solidFill>
              </a:rPr>
              <a:t> </a:t>
            </a:r>
            <a:r>
              <a:rPr lang="it-IT" b="1" dirty="0" err="1">
                <a:solidFill>
                  <a:schemeClr val="tx1"/>
                </a:solidFill>
              </a:rPr>
              <a:t>sculdassio</a:t>
            </a:r>
            <a:r>
              <a:rPr lang="it-IT" b="1" dirty="0">
                <a:solidFill>
                  <a:schemeClr val="tx1"/>
                </a:solidFill>
              </a:rPr>
              <a:t> […].</a:t>
            </a:r>
          </a:p>
        </p:txBody>
      </p:sp>
    </p:spTree>
    <p:extLst>
      <p:ext uri="{BB962C8B-B14F-4D97-AF65-F5344CB8AC3E}">
        <p14:creationId xmlns:p14="http://schemas.microsoft.com/office/powerpoint/2010/main" val="418920123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615858" y="58847"/>
            <a:ext cx="7615824" cy="5355312"/>
          </a:xfrm>
          <a:prstGeom prst="rect">
            <a:avLst/>
          </a:prstGeom>
        </p:spPr>
        <p:txBody>
          <a:bodyPr wrap="square">
            <a:spAutoFit/>
          </a:bodyPr>
          <a:lstStyle/>
          <a:p>
            <a:pPr algn="just"/>
            <a:r>
              <a:rPr lang="it-IT" dirty="0"/>
              <a:t>In nome del Signor nostro Dio eterno Gesù Cristo. Berengario con il favore della divina clemenza re [1]. […] Sappia la devota solerzia di tutti i fedeli della santa chiesa di Dio e nostri, presenti e futuri, che questi uomini, e cioè: il giudice regio e </a:t>
            </a:r>
            <a:r>
              <a:rPr lang="it-IT" dirty="0" err="1"/>
              <a:t>visdomino</a:t>
            </a:r>
            <a:r>
              <a:rPr lang="it-IT" dirty="0"/>
              <a:t> della santa chiesa di Novara Leone, lo scabino </a:t>
            </a:r>
            <a:r>
              <a:rPr lang="it-IT" dirty="0" err="1"/>
              <a:t>Warnemperto</a:t>
            </a:r>
            <a:r>
              <a:rPr lang="it-IT" dirty="0"/>
              <a:t>, i fratelli </a:t>
            </a:r>
            <a:r>
              <a:rPr lang="it-IT" dirty="0" err="1"/>
              <a:t>Petronace</a:t>
            </a:r>
            <a:r>
              <a:rPr lang="it-IT" dirty="0"/>
              <a:t> e </a:t>
            </a:r>
            <a:r>
              <a:rPr lang="it-IT" dirty="0" err="1"/>
              <a:t>Teuperto</a:t>
            </a:r>
            <a:r>
              <a:rPr lang="it-IT" dirty="0"/>
              <a:t>, </a:t>
            </a:r>
            <a:r>
              <a:rPr lang="it-IT" dirty="0" err="1"/>
              <a:t>Donnolo</a:t>
            </a:r>
            <a:r>
              <a:rPr lang="it-IT" dirty="0"/>
              <a:t>, Benedetto, un altro Benedetto figlio del fu </a:t>
            </a:r>
            <a:r>
              <a:rPr lang="it-IT" dirty="0" err="1"/>
              <a:t>Uvedeo</a:t>
            </a:r>
            <a:r>
              <a:rPr lang="it-IT" dirty="0"/>
              <a:t>, un terzo Benedetto, </a:t>
            </a:r>
            <a:r>
              <a:rPr lang="it-IT" dirty="0" err="1"/>
              <a:t>Angelberto</a:t>
            </a:r>
            <a:r>
              <a:rPr lang="it-IT" dirty="0"/>
              <a:t>, un altro </a:t>
            </a:r>
            <a:r>
              <a:rPr lang="it-IT" dirty="0" err="1"/>
              <a:t>Angelberto</a:t>
            </a:r>
            <a:r>
              <a:rPr lang="it-IT" dirty="0"/>
              <a:t>, i fratelli Orso e </a:t>
            </a:r>
            <a:r>
              <a:rPr lang="it-IT" dirty="0" err="1"/>
              <a:t>Walperto</a:t>
            </a:r>
            <a:r>
              <a:rPr lang="it-IT" dirty="0"/>
              <a:t>, </a:t>
            </a:r>
            <a:r>
              <a:rPr lang="it-IT" dirty="0" err="1"/>
              <a:t>Aredeo</a:t>
            </a:r>
            <a:r>
              <a:rPr lang="it-IT" dirty="0"/>
              <a:t>, </a:t>
            </a:r>
            <a:r>
              <a:rPr lang="it-IT" dirty="0" err="1"/>
              <a:t>Peredeo</a:t>
            </a:r>
            <a:r>
              <a:rPr lang="it-IT" dirty="0"/>
              <a:t>, i fratelli Domenico e Stefano, un altro Stefano, </a:t>
            </a:r>
            <a:r>
              <a:rPr lang="it-IT" dirty="0" err="1"/>
              <a:t>Simperto</a:t>
            </a:r>
            <a:r>
              <a:rPr lang="it-IT" dirty="0"/>
              <a:t>, il notaio </a:t>
            </a:r>
            <a:r>
              <a:rPr lang="it-IT" dirty="0" err="1"/>
              <a:t>Gauso</a:t>
            </a:r>
            <a:r>
              <a:rPr lang="it-IT" dirty="0"/>
              <a:t>, </a:t>
            </a:r>
            <a:r>
              <a:rPr lang="it-IT" dirty="0" err="1"/>
              <a:t>Widelperto</a:t>
            </a:r>
            <a:r>
              <a:rPr lang="it-IT" dirty="0"/>
              <a:t>, un altro </a:t>
            </a:r>
            <a:r>
              <a:rPr lang="it-IT" dirty="0" err="1"/>
              <a:t>Teuperto</a:t>
            </a:r>
            <a:r>
              <a:rPr lang="it-IT" dirty="0"/>
              <a:t> e Walfredo suo fratello, </a:t>
            </a:r>
            <a:r>
              <a:rPr lang="it-IT" dirty="0" err="1"/>
              <a:t>Teuderado</a:t>
            </a:r>
            <a:r>
              <a:rPr lang="it-IT" dirty="0"/>
              <a:t>, tutti abitanti nel villaggio di </a:t>
            </a:r>
            <a:r>
              <a:rPr lang="it-IT" dirty="0" err="1"/>
              <a:t>Galiate</a:t>
            </a:r>
            <a:r>
              <a:rPr lang="it-IT" dirty="0"/>
              <a:t>, Guido del medesimo luogo, </a:t>
            </a:r>
            <a:r>
              <a:rPr lang="it-IT" dirty="0" err="1"/>
              <a:t>Rimfredo</a:t>
            </a:r>
            <a:r>
              <a:rPr lang="it-IT" dirty="0"/>
              <a:t>, i fratelli </a:t>
            </a:r>
            <a:r>
              <a:rPr lang="it-IT" dirty="0" err="1"/>
              <a:t>Amelfredo</a:t>
            </a:r>
            <a:r>
              <a:rPr lang="it-IT" dirty="0"/>
              <a:t> e Martino, </a:t>
            </a:r>
            <a:r>
              <a:rPr lang="it-IT" dirty="0" err="1"/>
              <a:t>Alperto</a:t>
            </a:r>
            <a:r>
              <a:rPr lang="it-IT" dirty="0"/>
              <a:t>, </a:t>
            </a:r>
            <a:r>
              <a:rPr lang="it-IT" dirty="0" err="1"/>
              <a:t>Arisuso</a:t>
            </a:r>
            <a:r>
              <a:rPr lang="it-IT" dirty="0"/>
              <a:t> del villaggio di </a:t>
            </a:r>
            <a:r>
              <a:rPr lang="it-IT" dirty="0" err="1"/>
              <a:t>Berconate</a:t>
            </a:r>
            <a:r>
              <a:rPr lang="it-IT" dirty="0"/>
              <a:t>, vennero da noi chiedendo che dessimo loro il permesso di costruire un castello nelle loro proprietà, a causa della persecuzione dei pagani e dei cattivi cristiani. Dando alle loro preghiere, per amore di Dio e ricompensa della nostra anima, assenso affinché costruiscano un castello, e propugnacoli e bertesche per munirlo quanti vorranno, con la scrittura di questa pagina ordiniamo che nessun conte, visconte o </a:t>
            </a:r>
            <a:r>
              <a:rPr lang="it-IT" dirty="0" err="1"/>
              <a:t>sculdascio</a:t>
            </a:r>
            <a:r>
              <a:rPr lang="it-IT" dirty="0"/>
              <a:t> (segue la consueta formula di immunità).</a:t>
            </a:r>
          </a:p>
        </p:txBody>
      </p:sp>
    </p:spTree>
    <p:extLst>
      <p:ext uri="{BB962C8B-B14F-4D97-AF65-F5344CB8AC3E}">
        <p14:creationId xmlns:p14="http://schemas.microsoft.com/office/powerpoint/2010/main" val="79576365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07067" y="350730"/>
            <a:ext cx="7766936" cy="726508"/>
          </a:xfrm>
        </p:spPr>
        <p:txBody>
          <a:bodyPr/>
          <a:lstStyle/>
          <a:p>
            <a:r>
              <a:rPr lang="it-IT" sz="2800" dirty="0"/>
              <a:t>Ugo e Lotario, Diplomi, FSI 38, n. 53 (940?).</a:t>
            </a:r>
          </a:p>
        </p:txBody>
      </p:sp>
      <p:sp>
        <p:nvSpPr>
          <p:cNvPr id="3" name="Sottotitolo 2"/>
          <p:cNvSpPr>
            <a:spLocks noGrp="1"/>
          </p:cNvSpPr>
          <p:nvPr>
            <p:ph type="subTitle" idx="1"/>
          </p:nvPr>
        </p:nvSpPr>
        <p:spPr>
          <a:xfrm>
            <a:off x="1507067" y="1453019"/>
            <a:ext cx="7766936" cy="3694714"/>
          </a:xfrm>
        </p:spPr>
        <p:txBody>
          <a:bodyPr>
            <a:noAutofit/>
          </a:bodyPr>
          <a:lstStyle/>
          <a:p>
            <a:pPr algn="just"/>
            <a:r>
              <a:rPr lang="it-IT" dirty="0">
                <a:solidFill>
                  <a:schemeClr val="tx1"/>
                </a:solidFill>
              </a:rPr>
              <a:t>In nomine domini Dei </a:t>
            </a:r>
            <a:r>
              <a:rPr lang="it-IT" dirty="0" err="1">
                <a:solidFill>
                  <a:schemeClr val="tx1"/>
                </a:solidFill>
              </a:rPr>
              <a:t>aeterni</a:t>
            </a:r>
            <a:r>
              <a:rPr lang="it-IT" dirty="0">
                <a:solidFill>
                  <a:schemeClr val="tx1"/>
                </a:solidFill>
              </a:rPr>
              <a:t>. Hugo et </a:t>
            </a:r>
            <a:r>
              <a:rPr lang="it-IT" dirty="0" err="1">
                <a:solidFill>
                  <a:schemeClr val="tx1"/>
                </a:solidFill>
              </a:rPr>
              <a:t>Lotharius</a:t>
            </a:r>
            <a:r>
              <a:rPr lang="it-IT" dirty="0">
                <a:solidFill>
                  <a:schemeClr val="tx1"/>
                </a:solidFill>
              </a:rPr>
              <a:t> divina </a:t>
            </a:r>
            <a:r>
              <a:rPr lang="it-IT" dirty="0" err="1">
                <a:solidFill>
                  <a:schemeClr val="tx1"/>
                </a:solidFill>
              </a:rPr>
              <a:t>favente</a:t>
            </a:r>
            <a:r>
              <a:rPr lang="it-IT" dirty="0">
                <a:solidFill>
                  <a:schemeClr val="tx1"/>
                </a:solidFill>
              </a:rPr>
              <a:t> </a:t>
            </a:r>
            <a:r>
              <a:rPr lang="it-IT" dirty="0" err="1">
                <a:solidFill>
                  <a:schemeClr val="tx1"/>
                </a:solidFill>
              </a:rPr>
              <a:t>clementia</a:t>
            </a:r>
            <a:r>
              <a:rPr lang="it-IT" dirty="0">
                <a:solidFill>
                  <a:schemeClr val="tx1"/>
                </a:solidFill>
              </a:rPr>
              <a:t> </a:t>
            </a:r>
            <a:r>
              <a:rPr lang="it-IT" dirty="0" err="1">
                <a:solidFill>
                  <a:schemeClr val="tx1"/>
                </a:solidFill>
              </a:rPr>
              <a:t>reges</a:t>
            </a:r>
            <a:r>
              <a:rPr lang="it-IT" dirty="0">
                <a:solidFill>
                  <a:schemeClr val="tx1"/>
                </a:solidFill>
              </a:rPr>
              <a:t>. [… ] </a:t>
            </a:r>
            <a:r>
              <a:rPr lang="it-IT" dirty="0" err="1">
                <a:solidFill>
                  <a:schemeClr val="tx1"/>
                </a:solidFill>
              </a:rPr>
              <a:t>Quocirca</a:t>
            </a:r>
            <a:r>
              <a:rPr lang="it-IT" dirty="0">
                <a:solidFill>
                  <a:schemeClr val="tx1"/>
                </a:solidFill>
              </a:rPr>
              <a:t> omnium </a:t>
            </a:r>
            <a:r>
              <a:rPr lang="it-IT" dirty="0" err="1">
                <a:solidFill>
                  <a:schemeClr val="tx1"/>
                </a:solidFill>
              </a:rPr>
              <a:t>fidelium</a:t>
            </a:r>
            <a:r>
              <a:rPr lang="it-IT" dirty="0">
                <a:solidFill>
                  <a:schemeClr val="tx1"/>
                </a:solidFill>
              </a:rPr>
              <a:t> </a:t>
            </a:r>
            <a:r>
              <a:rPr lang="it-IT" dirty="0" err="1">
                <a:solidFill>
                  <a:schemeClr val="tx1"/>
                </a:solidFill>
              </a:rPr>
              <a:t>sanctae</a:t>
            </a:r>
            <a:r>
              <a:rPr lang="it-IT" dirty="0">
                <a:solidFill>
                  <a:schemeClr val="tx1"/>
                </a:solidFill>
              </a:rPr>
              <a:t> Dei </a:t>
            </a:r>
            <a:r>
              <a:rPr lang="it-IT" dirty="0" err="1">
                <a:solidFill>
                  <a:schemeClr val="tx1"/>
                </a:solidFill>
              </a:rPr>
              <a:t>Ecclesiae</a:t>
            </a:r>
            <a:r>
              <a:rPr lang="it-IT" dirty="0">
                <a:solidFill>
                  <a:schemeClr val="tx1"/>
                </a:solidFill>
              </a:rPr>
              <a:t> </a:t>
            </a:r>
            <a:r>
              <a:rPr lang="it-IT" dirty="0" err="1">
                <a:solidFill>
                  <a:schemeClr val="tx1"/>
                </a:solidFill>
              </a:rPr>
              <a:t>nostrorumque</a:t>
            </a:r>
            <a:r>
              <a:rPr lang="it-IT" dirty="0">
                <a:solidFill>
                  <a:schemeClr val="tx1"/>
                </a:solidFill>
              </a:rPr>
              <a:t> </a:t>
            </a:r>
            <a:r>
              <a:rPr lang="it-IT" dirty="0" err="1">
                <a:solidFill>
                  <a:schemeClr val="tx1"/>
                </a:solidFill>
              </a:rPr>
              <a:t>presentium</a:t>
            </a:r>
            <a:r>
              <a:rPr lang="it-IT" dirty="0">
                <a:solidFill>
                  <a:schemeClr val="tx1"/>
                </a:solidFill>
              </a:rPr>
              <a:t> </a:t>
            </a:r>
            <a:r>
              <a:rPr lang="it-IT" dirty="0" err="1">
                <a:solidFill>
                  <a:schemeClr val="tx1"/>
                </a:solidFill>
              </a:rPr>
              <a:t>scilicet</a:t>
            </a:r>
            <a:r>
              <a:rPr lang="it-IT" dirty="0">
                <a:solidFill>
                  <a:schemeClr val="tx1"/>
                </a:solidFill>
              </a:rPr>
              <a:t> </a:t>
            </a:r>
            <a:r>
              <a:rPr lang="it-IT" dirty="0" err="1">
                <a:solidFill>
                  <a:schemeClr val="tx1"/>
                </a:solidFill>
              </a:rPr>
              <a:t>ac</a:t>
            </a:r>
            <a:r>
              <a:rPr lang="it-IT" dirty="0">
                <a:solidFill>
                  <a:schemeClr val="tx1"/>
                </a:solidFill>
              </a:rPr>
              <a:t> </a:t>
            </a:r>
            <a:r>
              <a:rPr lang="it-IT" dirty="0" err="1">
                <a:solidFill>
                  <a:schemeClr val="tx1"/>
                </a:solidFill>
              </a:rPr>
              <a:t>futurorum</a:t>
            </a:r>
            <a:r>
              <a:rPr lang="it-IT" dirty="0">
                <a:solidFill>
                  <a:schemeClr val="tx1"/>
                </a:solidFill>
              </a:rPr>
              <a:t> </a:t>
            </a:r>
            <a:r>
              <a:rPr lang="it-IT" dirty="0" err="1">
                <a:solidFill>
                  <a:schemeClr val="tx1"/>
                </a:solidFill>
              </a:rPr>
              <a:t>devocio</a:t>
            </a:r>
            <a:r>
              <a:rPr lang="it-IT" dirty="0">
                <a:solidFill>
                  <a:schemeClr val="tx1"/>
                </a:solidFill>
              </a:rPr>
              <a:t>, </a:t>
            </a:r>
            <a:r>
              <a:rPr lang="it-IT" dirty="0" err="1">
                <a:solidFill>
                  <a:schemeClr val="tx1"/>
                </a:solidFill>
              </a:rPr>
              <a:t>noverit</a:t>
            </a:r>
            <a:r>
              <a:rPr lang="it-IT" dirty="0">
                <a:solidFill>
                  <a:schemeClr val="tx1"/>
                </a:solidFill>
              </a:rPr>
              <a:t>, </a:t>
            </a:r>
            <a:r>
              <a:rPr lang="it-IT" dirty="0" err="1">
                <a:solidFill>
                  <a:schemeClr val="tx1"/>
                </a:solidFill>
              </a:rPr>
              <a:t>Ambrosium</a:t>
            </a:r>
            <a:r>
              <a:rPr lang="it-IT" dirty="0">
                <a:solidFill>
                  <a:schemeClr val="tx1"/>
                </a:solidFill>
              </a:rPr>
              <a:t> </a:t>
            </a:r>
            <a:r>
              <a:rPr lang="it-IT" dirty="0" err="1">
                <a:solidFill>
                  <a:schemeClr val="tx1"/>
                </a:solidFill>
              </a:rPr>
              <a:t>episcopum</a:t>
            </a:r>
            <a:r>
              <a:rPr lang="it-IT" dirty="0">
                <a:solidFill>
                  <a:schemeClr val="tx1"/>
                </a:solidFill>
              </a:rPr>
              <a:t> et </a:t>
            </a:r>
            <a:r>
              <a:rPr lang="it-IT" dirty="0" err="1">
                <a:solidFill>
                  <a:schemeClr val="tx1"/>
                </a:solidFill>
              </a:rPr>
              <a:t>Eldricum</a:t>
            </a:r>
            <a:r>
              <a:rPr lang="it-IT" dirty="0">
                <a:solidFill>
                  <a:schemeClr val="tx1"/>
                </a:solidFill>
              </a:rPr>
              <a:t> </a:t>
            </a:r>
            <a:r>
              <a:rPr lang="it-IT" dirty="0" err="1">
                <a:solidFill>
                  <a:schemeClr val="tx1"/>
                </a:solidFill>
              </a:rPr>
              <a:t>comitem</a:t>
            </a:r>
            <a:r>
              <a:rPr lang="it-IT" dirty="0">
                <a:solidFill>
                  <a:schemeClr val="tx1"/>
                </a:solidFill>
              </a:rPr>
              <a:t> </a:t>
            </a:r>
            <a:r>
              <a:rPr lang="it-IT" dirty="0" err="1">
                <a:solidFill>
                  <a:schemeClr val="tx1"/>
                </a:solidFill>
              </a:rPr>
              <a:t>dilectosque</a:t>
            </a:r>
            <a:r>
              <a:rPr lang="it-IT" dirty="0">
                <a:solidFill>
                  <a:schemeClr val="tx1"/>
                </a:solidFill>
              </a:rPr>
              <a:t> </a:t>
            </a:r>
            <a:r>
              <a:rPr lang="it-IT" dirty="0" err="1">
                <a:solidFill>
                  <a:schemeClr val="tx1"/>
                </a:solidFill>
              </a:rPr>
              <a:t>fideles</a:t>
            </a:r>
            <a:r>
              <a:rPr lang="it-IT" dirty="0">
                <a:solidFill>
                  <a:schemeClr val="tx1"/>
                </a:solidFill>
              </a:rPr>
              <a:t> </a:t>
            </a:r>
            <a:r>
              <a:rPr lang="it-IT" dirty="0" err="1">
                <a:solidFill>
                  <a:schemeClr val="tx1"/>
                </a:solidFill>
              </a:rPr>
              <a:t>nostros</a:t>
            </a:r>
            <a:r>
              <a:rPr lang="it-IT" dirty="0">
                <a:solidFill>
                  <a:schemeClr val="tx1"/>
                </a:solidFill>
              </a:rPr>
              <a:t> </a:t>
            </a:r>
            <a:r>
              <a:rPr lang="it-IT" dirty="0" err="1">
                <a:solidFill>
                  <a:schemeClr val="tx1"/>
                </a:solidFill>
              </a:rPr>
              <a:t>nostram</a:t>
            </a:r>
            <a:r>
              <a:rPr lang="it-IT" dirty="0">
                <a:solidFill>
                  <a:schemeClr val="tx1"/>
                </a:solidFill>
              </a:rPr>
              <a:t> </a:t>
            </a:r>
            <a:r>
              <a:rPr lang="it-IT" dirty="0" err="1">
                <a:solidFill>
                  <a:schemeClr val="tx1"/>
                </a:solidFill>
              </a:rPr>
              <a:t>suppliciter</a:t>
            </a:r>
            <a:r>
              <a:rPr lang="it-IT" dirty="0">
                <a:solidFill>
                  <a:schemeClr val="tx1"/>
                </a:solidFill>
              </a:rPr>
              <a:t> </a:t>
            </a:r>
            <a:r>
              <a:rPr lang="it-IT" dirty="0" err="1">
                <a:solidFill>
                  <a:schemeClr val="tx1"/>
                </a:solidFill>
              </a:rPr>
              <a:t>serenitatis</a:t>
            </a:r>
            <a:r>
              <a:rPr lang="it-IT" dirty="0">
                <a:solidFill>
                  <a:schemeClr val="tx1"/>
                </a:solidFill>
              </a:rPr>
              <a:t> </a:t>
            </a:r>
            <a:r>
              <a:rPr lang="it-IT" dirty="0" err="1">
                <a:solidFill>
                  <a:schemeClr val="tx1"/>
                </a:solidFill>
              </a:rPr>
              <a:t>nostrae</a:t>
            </a:r>
            <a:r>
              <a:rPr lang="it-IT" dirty="0">
                <a:solidFill>
                  <a:schemeClr val="tx1"/>
                </a:solidFill>
              </a:rPr>
              <a:t> postulasse </a:t>
            </a:r>
            <a:r>
              <a:rPr lang="it-IT" dirty="0" err="1">
                <a:solidFill>
                  <a:schemeClr val="tx1"/>
                </a:solidFill>
              </a:rPr>
              <a:t>clementiam</a:t>
            </a:r>
            <a:r>
              <a:rPr lang="it-IT" dirty="0">
                <a:solidFill>
                  <a:schemeClr val="tx1"/>
                </a:solidFill>
              </a:rPr>
              <a:t>, </a:t>
            </a:r>
            <a:r>
              <a:rPr lang="it-IT" dirty="0" err="1">
                <a:solidFill>
                  <a:schemeClr val="tx1"/>
                </a:solidFill>
              </a:rPr>
              <a:t>quatinus</a:t>
            </a:r>
            <a:r>
              <a:rPr lang="it-IT" dirty="0">
                <a:solidFill>
                  <a:schemeClr val="tx1"/>
                </a:solidFill>
              </a:rPr>
              <a:t> </a:t>
            </a:r>
            <a:r>
              <a:rPr lang="it-IT" dirty="0" err="1">
                <a:solidFill>
                  <a:schemeClr val="tx1"/>
                </a:solidFill>
              </a:rPr>
              <a:t>cuidam</a:t>
            </a:r>
            <a:r>
              <a:rPr lang="it-IT" dirty="0">
                <a:solidFill>
                  <a:schemeClr val="tx1"/>
                </a:solidFill>
              </a:rPr>
              <a:t> </a:t>
            </a:r>
            <a:r>
              <a:rPr lang="it-IT" dirty="0" err="1">
                <a:solidFill>
                  <a:schemeClr val="tx1"/>
                </a:solidFill>
              </a:rPr>
              <a:t>fideli</a:t>
            </a:r>
            <a:r>
              <a:rPr lang="it-IT" dirty="0">
                <a:solidFill>
                  <a:schemeClr val="tx1"/>
                </a:solidFill>
              </a:rPr>
              <a:t> nostro </a:t>
            </a:r>
            <a:r>
              <a:rPr lang="it-IT" dirty="0" err="1">
                <a:solidFill>
                  <a:schemeClr val="tx1"/>
                </a:solidFill>
              </a:rPr>
              <a:t>Alledramo</a:t>
            </a:r>
            <a:r>
              <a:rPr lang="it-IT" dirty="0">
                <a:solidFill>
                  <a:schemeClr val="tx1"/>
                </a:solidFill>
              </a:rPr>
              <a:t> comiti </a:t>
            </a:r>
            <a:r>
              <a:rPr lang="it-IT" dirty="0" err="1">
                <a:solidFill>
                  <a:schemeClr val="tx1"/>
                </a:solidFill>
              </a:rPr>
              <a:t>quandam</a:t>
            </a:r>
            <a:r>
              <a:rPr lang="it-IT" dirty="0">
                <a:solidFill>
                  <a:schemeClr val="tx1"/>
                </a:solidFill>
              </a:rPr>
              <a:t> </a:t>
            </a:r>
            <a:r>
              <a:rPr lang="it-IT" dirty="0" err="1">
                <a:solidFill>
                  <a:schemeClr val="tx1"/>
                </a:solidFill>
              </a:rPr>
              <a:t>cortem</a:t>
            </a:r>
            <a:r>
              <a:rPr lang="it-IT" dirty="0">
                <a:solidFill>
                  <a:schemeClr val="tx1"/>
                </a:solidFill>
              </a:rPr>
              <a:t> </a:t>
            </a:r>
            <a:r>
              <a:rPr lang="it-IT" dirty="0" err="1">
                <a:solidFill>
                  <a:schemeClr val="tx1"/>
                </a:solidFill>
              </a:rPr>
              <a:t>quae</a:t>
            </a:r>
            <a:r>
              <a:rPr lang="it-IT" dirty="0">
                <a:solidFill>
                  <a:schemeClr val="tx1"/>
                </a:solidFill>
              </a:rPr>
              <a:t> Forum </a:t>
            </a:r>
            <a:r>
              <a:rPr lang="it-IT" dirty="0" err="1">
                <a:solidFill>
                  <a:schemeClr val="tx1"/>
                </a:solidFill>
              </a:rPr>
              <a:t>nuncupatur</a:t>
            </a:r>
            <a:r>
              <a:rPr lang="it-IT" dirty="0">
                <a:solidFill>
                  <a:schemeClr val="tx1"/>
                </a:solidFill>
              </a:rPr>
              <a:t>, </a:t>
            </a:r>
            <a:r>
              <a:rPr lang="it-IT" dirty="0" err="1">
                <a:solidFill>
                  <a:schemeClr val="tx1"/>
                </a:solidFill>
              </a:rPr>
              <a:t>sitam</a:t>
            </a:r>
            <a:r>
              <a:rPr lang="it-IT" dirty="0">
                <a:solidFill>
                  <a:schemeClr val="tx1"/>
                </a:solidFill>
              </a:rPr>
              <a:t> </a:t>
            </a:r>
            <a:r>
              <a:rPr lang="it-IT" dirty="0" err="1">
                <a:solidFill>
                  <a:schemeClr val="tx1"/>
                </a:solidFill>
              </a:rPr>
              <a:t>supra</a:t>
            </a:r>
            <a:r>
              <a:rPr lang="it-IT" dirty="0">
                <a:solidFill>
                  <a:schemeClr val="tx1"/>
                </a:solidFill>
              </a:rPr>
              <a:t> </a:t>
            </a:r>
            <a:r>
              <a:rPr lang="it-IT" dirty="0" err="1">
                <a:solidFill>
                  <a:schemeClr val="tx1"/>
                </a:solidFill>
              </a:rPr>
              <a:t>fluvium</a:t>
            </a:r>
            <a:r>
              <a:rPr lang="it-IT" dirty="0">
                <a:solidFill>
                  <a:schemeClr val="tx1"/>
                </a:solidFill>
              </a:rPr>
              <a:t> </a:t>
            </a:r>
            <a:r>
              <a:rPr lang="it-IT" dirty="0" err="1">
                <a:solidFill>
                  <a:schemeClr val="tx1"/>
                </a:solidFill>
              </a:rPr>
              <a:t>Tanari</a:t>
            </a:r>
            <a:r>
              <a:rPr lang="it-IT" dirty="0">
                <a:solidFill>
                  <a:schemeClr val="tx1"/>
                </a:solidFill>
              </a:rPr>
              <a:t>, </a:t>
            </a:r>
            <a:r>
              <a:rPr lang="it-IT" dirty="0" err="1">
                <a:solidFill>
                  <a:schemeClr val="tx1"/>
                </a:solidFill>
              </a:rPr>
              <a:t>adiacentem</a:t>
            </a:r>
            <a:r>
              <a:rPr lang="it-IT" dirty="0">
                <a:solidFill>
                  <a:schemeClr val="tx1"/>
                </a:solidFill>
              </a:rPr>
              <a:t> </a:t>
            </a:r>
            <a:r>
              <a:rPr lang="it-IT" dirty="0" err="1">
                <a:solidFill>
                  <a:schemeClr val="tx1"/>
                </a:solidFill>
              </a:rPr>
              <a:t>scilicet</a:t>
            </a:r>
            <a:r>
              <a:rPr lang="it-IT" dirty="0">
                <a:solidFill>
                  <a:schemeClr val="tx1"/>
                </a:solidFill>
              </a:rPr>
              <a:t> in </a:t>
            </a:r>
            <a:r>
              <a:rPr lang="it-IT" dirty="0" err="1">
                <a:solidFill>
                  <a:schemeClr val="tx1"/>
                </a:solidFill>
              </a:rPr>
              <a:t>comitatu</a:t>
            </a:r>
            <a:r>
              <a:rPr lang="it-IT" dirty="0">
                <a:solidFill>
                  <a:schemeClr val="tx1"/>
                </a:solidFill>
              </a:rPr>
              <a:t> </a:t>
            </a:r>
            <a:r>
              <a:rPr lang="it-IT" dirty="0" err="1">
                <a:solidFill>
                  <a:schemeClr val="tx1"/>
                </a:solidFill>
              </a:rPr>
              <a:t>Aquensi</a:t>
            </a:r>
            <a:r>
              <a:rPr lang="it-IT" dirty="0">
                <a:solidFill>
                  <a:schemeClr val="tx1"/>
                </a:solidFill>
              </a:rPr>
              <a:t>, iure proprietario nomine per hoc </a:t>
            </a:r>
            <a:r>
              <a:rPr lang="it-IT" dirty="0" err="1">
                <a:solidFill>
                  <a:schemeClr val="tx1"/>
                </a:solidFill>
              </a:rPr>
              <a:t>nostrae</a:t>
            </a:r>
            <a:r>
              <a:rPr lang="it-IT" dirty="0">
                <a:solidFill>
                  <a:schemeClr val="tx1"/>
                </a:solidFill>
              </a:rPr>
              <a:t> </a:t>
            </a:r>
            <a:r>
              <a:rPr lang="it-IT" dirty="0" err="1">
                <a:solidFill>
                  <a:schemeClr val="tx1"/>
                </a:solidFill>
              </a:rPr>
              <a:t>inscriptionis</a:t>
            </a:r>
            <a:r>
              <a:rPr lang="it-IT" dirty="0">
                <a:solidFill>
                  <a:schemeClr val="tx1"/>
                </a:solidFill>
              </a:rPr>
              <a:t> </a:t>
            </a:r>
            <a:r>
              <a:rPr lang="it-IT" dirty="0" err="1">
                <a:solidFill>
                  <a:schemeClr val="tx1"/>
                </a:solidFill>
              </a:rPr>
              <a:t>preceptum</a:t>
            </a:r>
            <a:r>
              <a:rPr lang="it-IT" dirty="0">
                <a:solidFill>
                  <a:schemeClr val="tx1"/>
                </a:solidFill>
              </a:rPr>
              <a:t> </a:t>
            </a:r>
            <a:r>
              <a:rPr lang="it-IT" dirty="0" err="1">
                <a:solidFill>
                  <a:schemeClr val="tx1"/>
                </a:solidFill>
              </a:rPr>
              <a:t>usque</a:t>
            </a:r>
            <a:r>
              <a:rPr lang="it-IT" dirty="0">
                <a:solidFill>
                  <a:schemeClr val="tx1"/>
                </a:solidFill>
              </a:rPr>
              <a:t> in </a:t>
            </a:r>
            <a:r>
              <a:rPr lang="it-IT" dirty="0" err="1">
                <a:solidFill>
                  <a:schemeClr val="tx1"/>
                </a:solidFill>
              </a:rPr>
              <a:t>perpetuum</a:t>
            </a:r>
            <a:r>
              <a:rPr lang="it-IT" dirty="0">
                <a:solidFill>
                  <a:schemeClr val="tx1"/>
                </a:solidFill>
              </a:rPr>
              <a:t> concedere </a:t>
            </a:r>
            <a:r>
              <a:rPr lang="it-IT" dirty="0" err="1">
                <a:solidFill>
                  <a:schemeClr val="tx1"/>
                </a:solidFill>
              </a:rPr>
              <a:t>dignaremur</a:t>
            </a:r>
            <a:r>
              <a:rPr lang="it-IT" dirty="0">
                <a:solidFill>
                  <a:schemeClr val="tx1"/>
                </a:solidFill>
              </a:rPr>
              <a:t>. </a:t>
            </a:r>
            <a:r>
              <a:rPr lang="it-IT" dirty="0" err="1">
                <a:solidFill>
                  <a:schemeClr val="tx1"/>
                </a:solidFill>
              </a:rPr>
              <a:t>Cuius</a:t>
            </a:r>
            <a:r>
              <a:rPr lang="it-IT" dirty="0">
                <a:solidFill>
                  <a:schemeClr val="tx1"/>
                </a:solidFill>
              </a:rPr>
              <a:t> </a:t>
            </a:r>
            <a:r>
              <a:rPr lang="it-IT" dirty="0" err="1">
                <a:solidFill>
                  <a:schemeClr val="tx1"/>
                </a:solidFill>
              </a:rPr>
              <a:t>petitionibus</a:t>
            </a:r>
            <a:r>
              <a:rPr lang="it-IT" dirty="0">
                <a:solidFill>
                  <a:schemeClr val="tx1"/>
                </a:solidFill>
              </a:rPr>
              <a:t> </a:t>
            </a:r>
            <a:r>
              <a:rPr lang="it-IT" dirty="0" err="1">
                <a:solidFill>
                  <a:schemeClr val="tx1"/>
                </a:solidFill>
              </a:rPr>
              <a:t>inflexi</a:t>
            </a:r>
            <a:r>
              <a:rPr lang="it-IT" dirty="0">
                <a:solidFill>
                  <a:schemeClr val="tx1"/>
                </a:solidFill>
              </a:rPr>
              <a:t>, </a:t>
            </a:r>
            <a:r>
              <a:rPr lang="it-IT" dirty="0" err="1">
                <a:solidFill>
                  <a:schemeClr val="tx1"/>
                </a:solidFill>
              </a:rPr>
              <a:t>eandem</a:t>
            </a:r>
            <a:r>
              <a:rPr lang="it-IT" dirty="0">
                <a:solidFill>
                  <a:schemeClr val="tx1"/>
                </a:solidFill>
              </a:rPr>
              <a:t> </a:t>
            </a:r>
            <a:r>
              <a:rPr lang="it-IT" dirty="0" err="1">
                <a:solidFill>
                  <a:schemeClr val="tx1"/>
                </a:solidFill>
              </a:rPr>
              <a:t>cortem</a:t>
            </a:r>
            <a:r>
              <a:rPr lang="it-IT" dirty="0">
                <a:solidFill>
                  <a:schemeClr val="tx1"/>
                </a:solidFill>
              </a:rPr>
              <a:t> […] per hoc nostrum </a:t>
            </a:r>
            <a:r>
              <a:rPr lang="it-IT" dirty="0" err="1">
                <a:solidFill>
                  <a:schemeClr val="tx1"/>
                </a:solidFill>
              </a:rPr>
              <a:t>praeceptum</a:t>
            </a:r>
            <a:r>
              <a:rPr lang="it-IT" dirty="0">
                <a:solidFill>
                  <a:schemeClr val="tx1"/>
                </a:solidFill>
              </a:rPr>
              <a:t> in </a:t>
            </a:r>
            <a:r>
              <a:rPr lang="it-IT" dirty="0" err="1">
                <a:solidFill>
                  <a:schemeClr val="tx1"/>
                </a:solidFill>
              </a:rPr>
              <a:t>integrum</a:t>
            </a:r>
            <a:r>
              <a:rPr lang="it-IT" dirty="0">
                <a:solidFill>
                  <a:schemeClr val="tx1"/>
                </a:solidFill>
              </a:rPr>
              <a:t> </a:t>
            </a:r>
            <a:r>
              <a:rPr lang="it-IT" dirty="0" err="1">
                <a:solidFill>
                  <a:schemeClr val="tx1"/>
                </a:solidFill>
              </a:rPr>
              <a:t>concedimus</a:t>
            </a:r>
            <a:r>
              <a:rPr lang="it-IT" dirty="0">
                <a:solidFill>
                  <a:schemeClr val="tx1"/>
                </a:solidFill>
              </a:rPr>
              <a:t> […] una </a:t>
            </a:r>
            <a:r>
              <a:rPr lang="it-IT" dirty="0" err="1">
                <a:solidFill>
                  <a:schemeClr val="tx1"/>
                </a:solidFill>
              </a:rPr>
              <a:t>cum</a:t>
            </a:r>
            <a:r>
              <a:rPr lang="it-IT" dirty="0">
                <a:solidFill>
                  <a:schemeClr val="tx1"/>
                </a:solidFill>
              </a:rPr>
              <a:t> </a:t>
            </a:r>
            <a:r>
              <a:rPr lang="it-IT" dirty="0" err="1">
                <a:solidFill>
                  <a:schemeClr val="tx1"/>
                </a:solidFill>
              </a:rPr>
              <a:t>castris</a:t>
            </a:r>
            <a:r>
              <a:rPr lang="it-IT" dirty="0">
                <a:solidFill>
                  <a:schemeClr val="tx1"/>
                </a:solidFill>
              </a:rPr>
              <a:t> et </a:t>
            </a:r>
            <a:r>
              <a:rPr lang="it-IT" dirty="0" err="1">
                <a:solidFill>
                  <a:schemeClr val="tx1"/>
                </a:solidFill>
              </a:rPr>
              <a:t>capellis</a:t>
            </a:r>
            <a:r>
              <a:rPr lang="it-IT" dirty="0">
                <a:solidFill>
                  <a:schemeClr val="tx1"/>
                </a:solidFill>
              </a:rPr>
              <a:t>, </a:t>
            </a:r>
            <a:r>
              <a:rPr lang="it-IT" dirty="0" err="1">
                <a:solidFill>
                  <a:schemeClr val="tx1"/>
                </a:solidFill>
              </a:rPr>
              <a:t>casis</a:t>
            </a:r>
            <a:r>
              <a:rPr lang="it-IT" dirty="0">
                <a:solidFill>
                  <a:schemeClr val="tx1"/>
                </a:solidFill>
              </a:rPr>
              <a:t>, </a:t>
            </a:r>
            <a:r>
              <a:rPr lang="it-IT" dirty="0" err="1">
                <a:solidFill>
                  <a:schemeClr val="tx1"/>
                </a:solidFill>
              </a:rPr>
              <a:t>terris</a:t>
            </a:r>
            <a:r>
              <a:rPr lang="it-IT" dirty="0">
                <a:solidFill>
                  <a:schemeClr val="tx1"/>
                </a:solidFill>
              </a:rPr>
              <a:t>, </a:t>
            </a:r>
            <a:r>
              <a:rPr lang="it-IT" dirty="0" err="1">
                <a:solidFill>
                  <a:schemeClr val="tx1"/>
                </a:solidFill>
              </a:rPr>
              <a:t>piscationibus</a:t>
            </a:r>
            <a:r>
              <a:rPr lang="it-IT" dirty="0">
                <a:solidFill>
                  <a:schemeClr val="tx1"/>
                </a:solidFill>
              </a:rPr>
              <a:t>, </a:t>
            </a:r>
            <a:r>
              <a:rPr lang="it-IT" dirty="0" err="1">
                <a:solidFill>
                  <a:schemeClr val="tx1"/>
                </a:solidFill>
              </a:rPr>
              <a:t>portubus</a:t>
            </a:r>
            <a:r>
              <a:rPr lang="it-IT" dirty="0">
                <a:solidFill>
                  <a:schemeClr val="tx1"/>
                </a:solidFill>
              </a:rPr>
              <a:t>, </a:t>
            </a:r>
            <a:r>
              <a:rPr lang="it-IT" dirty="0" err="1">
                <a:solidFill>
                  <a:schemeClr val="tx1"/>
                </a:solidFill>
              </a:rPr>
              <a:t>venacionibus</a:t>
            </a:r>
            <a:r>
              <a:rPr lang="it-IT" dirty="0">
                <a:solidFill>
                  <a:schemeClr val="tx1"/>
                </a:solidFill>
              </a:rPr>
              <a:t>, </a:t>
            </a:r>
            <a:r>
              <a:rPr lang="it-IT" dirty="0" err="1">
                <a:solidFill>
                  <a:schemeClr val="tx1"/>
                </a:solidFill>
              </a:rPr>
              <a:t>reddibicionibus</a:t>
            </a:r>
            <a:r>
              <a:rPr lang="it-IT" dirty="0">
                <a:solidFill>
                  <a:schemeClr val="tx1"/>
                </a:solidFill>
              </a:rPr>
              <a:t>, </a:t>
            </a:r>
            <a:r>
              <a:rPr lang="it-IT" dirty="0" err="1">
                <a:solidFill>
                  <a:schemeClr val="tx1"/>
                </a:solidFill>
              </a:rPr>
              <a:t>districtionibus</a:t>
            </a:r>
            <a:r>
              <a:rPr lang="it-IT" dirty="0">
                <a:solidFill>
                  <a:schemeClr val="tx1"/>
                </a:solidFill>
              </a:rPr>
              <a:t>, </a:t>
            </a:r>
            <a:r>
              <a:rPr lang="it-IT" dirty="0" err="1">
                <a:solidFill>
                  <a:schemeClr val="tx1"/>
                </a:solidFill>
              </a:rPr>
              <a:t>cum</a:t>
            </a:r>
            <a:r>
              <a:rPr lang="it-IT" dirty="0">
                <a:solidFill>
                  <a:schemeClr val="tx1"/>
                </a:solidFill>
              </a:rPr>
              <a:t> </a:t>
            </a:r>
            <a:r>
              <a:rPr lang="it-IT" dirty="0" err="1">
                <a:solidFill>
                  <a:schemeClr val="tx1"/>
                </a:solidFill>
              </a:rPr>
              <a:t>servis</a:t>
            </a:r>
            <a:r>
              <a:rPr lang="it-IT" dirty="0">
                <a:solidFill>
                  <a:schemeClr val="tx1"/>
                </a:solidFill>
              </a:rPr>
              <a:t> </a:t>
            </a:r>
            <a:r>
              <a:rPr lang="it-IT" dirty="0" err="1">
                <a:solidFill>
                  <a:schemeClr val="tx1"/>
                </a:solidFill>
              </a:rPr>
              <a:t>etiam</a:t>
            </a:r>
            <a:r>
              <a:rPr lang="it-IT" dirty="0">
                <a:solidFill>
                  <a:schemeClr val="tx1"/>
                </a:solidFill>
              </a:rPr>
              <a:t> et </a:t>
            </a:r>
            <a:r>
              <a:rPr lang="it-IT" dirty="0" err="1">
                <a:solidFill>
                  <a:schemeClr val="tx1"/>
                </a:solidFill>
              </a:rPr>
              <a:t>ancillis</a:t>
            </a:r>
            <a:r>
              <a:rPr lang="it-IT" dirty="0">
                <a:solidFill>
                  <a:schemeClr val="tx1"/>
                </a:solidFill>
              </a:rPr>
              <a:t>, </a:t>
            </a:r>
            <a:r>
              <a:rPr lang="it-IT" dirty="0" err="1">
                <a:solidFill>
                  <a:schemeClr val="tx1"/>
                </a:solidFill>
              </a:rPr>
              <a:t>aldionibus</a:t>
            </a:r>
            <a:r>
              <a:rPr lang="it-IT" dirty="0">
                <a:solidFill>
                  <a:schemeClr val="tx1"/>
                </a:solidFill>
              </a:rPr>
              <a:t> et </a:t>
            </a:r>
            <a:r>
              <a:rPr lang="it-IT" dirty="0" err="1">
                <a:solidFill>
                  <a:schemeClr val="tx1"/>
                </a:solidFill>
              </a:rPr>
              <a:t>aldianibus</a:t>
            </a:r>
            <a:r>
              <a:rPr lang="it-IT" dirty="0">
                <a:solidFill>
                  <a:schemeClr val="tx1"/>
                </a:solidFill>
              </a:rPr>
              <a:t> […] </a:t>
            </a:r>
            <a:r>
              <a:rPr lang="it-IT" dirty="0" err="1">
                <a:solidFill>
                  <a:schemeClr val="tx1"/>
                </a:solidFill>
              </a:rPr>
              <a:t>insuper</a:t>
            </a:r>
            <a:r>
              <a:rPr lang="it-IT" dirty="0">
                <a:solidFill>
                  <a:schemeClr val="tx1"/>
                </a:solidFill>
              </a:rPr>
              <a:t> </a:t>
            </a:r>
            <a:r>
              <a:rPr lang="it-IT" dirty="0" err="1">
                <a:solidFill>
                  <a:schemeClr val="tx1"/>
                </a:solidFill>
              </a:rPr>
              <a:t>concedimus</a:t>
            </a:r>
            <a:r>
              <a:rPr lang="it-IT" dirty="0">
                <a:solidFill>
                  <a:schemeClr val="tx1"/>
                </a:solidFill>
              </a:rPr>
              <a:t> </a:t>
            </a:r>
            <a:r>
              <a:rPr lang="it-IT" dirty="0" err="1">
                <a:solidFill>
                  <a:schemeClr val="tx1"/>
                </a:solidFill>
              </a:rPr>
              <a:t>eidem</a:t>
            </a:r>
            <a:r>
              <a:rPr lang="it-IT" dirty="0">
                <a:solidFill>
                  <a:schemeClr val="tx1"/>
                </a:solidFill>
              </a:rPr>
              <a:t> </a:t>
            </a:r>
            <a:r>
              <a:rPr lang="it-IT" dirty="0" err="1">
                <a:solidFill>
                  <a:schemeClr val="tx1"/>
                </a:solidFill>
              </a:rPr>
              <a:t>fideli</a:t>
            </a:r>
            <a:r>
              <a:rPr lang="it-IT" dirty="0">
                <a:solidFill>
                  <a:schemeClr val="tx1"/>
                </a:solidFill>
              </a:rPr>
              <a:t> nostro </a:t>
            </a:r>
            <a:r>
              <a:rPr lang="it-IT" dirty="0" err="1">
                <a:solidFill>
                  <a:schemeClr val="tx1"/>
                </a:solidFill>
              </a:rPr>
              <a:t>Alledramo</a:t>
            </a:r>
            <a:r>
              <a:rPr lang="it-IT" dirty="0">
                <a:solidFill>
                  <a:schemeClr val="tx1"/>
                </a:solidFill>
              </a:rPr>
              <a:t> </a:t>
            </a:r>
            <a:r>
              <a:rPr lang="it-IT" dirty="0" err="1">
                <a:solidFill>
                  <a:schemeClr val="tx1"/>
                </a:solidFill>
              </a:rPr>
              <a:t>suisque</a:t>
            </a:r>
            <a:r>
              <a:rPr lang="it-IT" dirty="0">
                <a:solidFill>
                  <a:schemeClr val="tx1"/>
                </a:solidFill>
              </a:rPr>
              <a:t> </a:t>
            </a:r>
            <a:r>
              <a:rPr lang="it-IT" dirty="0" err="1">
                <a:solidFill>
                  <a:schemeClr val="tx1"/>
                </a:solidFill>
              </a:rPr>
              <a:t>heredibus</a:t>
            </a:r>
            <a:r>
              <a:rPr lang="it-IT" dirty="0">
                <a:solidFill>
                  <a:schemeClr val="tx1"/>
                </a:solidFill>
              </a:rPr>
              <a:t>, ut de villa </a:t>
            </a:r>
            <a:r>
              <a:rPr lang="it-IT" dirty="0" err="1">
                <a:solidFill>
                  <a:schemeClr val="tx1"/>
                </a:solidFill>
              </a:rPr>
              <a:t>quae</a:t>
            </a:r>
            <a:r>
              <a:rPr lang="it-IT" dirty="0">
                <a:solidFill>
                  <a:schemeClr val="tx1"/>
                </a:solidFill>
              </a:rPr>
              <a:t> </a:t>
            </a:r>
            <a:r>
              <a:rPr lang="it-IT" dirty="0" err="1">
                <a:solidFill>
                  <a:schemeClr val="tx1"/>
                </a:solidFill>
              </a:rPr>
              <a:t>vocatur</a:t>
            </a:r>
            <a:r>
              <a:rPr lang="it-IT" dirty="0">
                <a:solidFill>
                  <a:schemeClr val="tx1"/>
                </a:solidFill>
              </a:rPr>
              <a:t> Runco et de omnibus </a:t>
            </a:r>
            <a:r>
              <a:rPr lang="it-IT" dirty="0" err="1">
                <a:solidFill>
                  <a:schemeClr val="tx1"/>
                </a:solidFill>
              </a:rPr>
              <a:t>arimannis</a:t>
            </a:r>
            <a:r>
              <a:rPr lang="it-IT" dirty="0">
                <a:solidFill>
                  <a:schemeClr val="tx1"/>
                </a:solidFill>
              </a:rPr>
              <a:t> in ea </a:t>
            </a:r>
            <a:r>
              <a:rPr lang="it-IT" dirty="0" err="1">
                <a:solidFill>
                  <a:schemeClr val="tx1"/>
                </a:solidFill>
              </a:rPr>
              <a:t>morantibus</a:t>
            </a:r>
            <a:r>
              <a:rPr lang="it-IT" dirty="0">
                <a:solidFill>
                  <a:schemeClr val="tx1"/>
                </a:solidFill>
              </a:rPr>
              <a:t> </a:t>
            </a:r>
            <a:r>
              <a:rPr lang="it-IT" dirty="0" err="1">
                <a:solidFill>
                  <a:schemeClr val="tx1"/>
                </a:solidFill>
              </a:rPr>
              <a:t>omnem</a:t>
            </a:r>
            <a:r>
              <a:rPr lang="it-IT" dirty="0">
                <a:solidFill>
                  <a:schemeClr val="tx1"/>
                </a:solidFill>
              </a:rPr>
              <a:t> </a:t>
            </a:r>
            <a:r>
              <a:rPr lang="it-IT" dirty="0" err="1">
                <a:solidFill>
                  <a:schemeClr val="tx1"/>
                </a:solidFill>
              </a:rPr>
              <a:t>districtionem</a:t>
            </a:r>
            <a:r>
              <a:rPr lang="it-IT" dirty="0">
                <a:solidFill>
                  <a:schemeClr val="tx1"/>
                </a:solidFill>
              </a:rPr>
              <a:t> </a:t>
            </a:r>
            <a:r>
              <a:rPr lang="it-IT" dirty="0" err="1">
                <a:solidFill>
                  <a:schemeClr val="tx1"/>
                </a:solidFill>
              </a:rPr>
              <a:t>omnemque</a:t>
            </a:r>
            <a:r>
              <a:rPr lang="it-IT" dirty="0">
                <a:solidFill>
                  <a:schemeClr val="tx1"/>
                </a:solidFill>
              </a:rPr>
              <a:t> </a:t>
            </a:r>
            <a:r>
              <a:rPr lang="it-IT" dirty="0" err="1">
                <a:solidFill>
                  <a:schemeClr val="tx1"/>
                </a:solidFill>
              </a:rPr>
              <a:t>publicam</a:t>
            </a:r>
            <a:r>
              <a:rPr lang="it-IT" dirty="0">
                <a:solidFill>
                  <a:schemeClr val="tx1"/>
                </a:solidFill>
              </a:rPr>
              <a:t> </a:t>
            </a:r>
            <a:r>
              <a:rPr lang="it-IT" dirty="0" err="1">
                <a:solidFill>
                  <a:schemeClr val="tx1"/>
                </a:solidFill>
              </a:rPr>
              <a:t>functionem</a:t>
            </a:r>
            <a:r>
              <a:rPr lang="it-IT" dirty="0">
                <a:solidFill>
                  <a:schemeClr val="tx1"/>
                </a:solidFill>
              </a:rPr>
              <a:t> et </a:t>
            </a:r>
            <a:r>
              <a:rPr lang="it-IT" dirty="0" err="1">
                <a:solidFill>
                  <a:schemeClr val="tx1"/>
                </a:solidFill>
              </a:rPr>
              <a:t>querimoniam</a:t>
            </a:r>
            <a:r>
              <a:rPr lang="it-IT" dirty="0">
                <a:solidFill>
                  <a:schemeClr val="tx1"/>
                </a:solidFill>
              </a:rPr>
              <a:t> […].</a:t>
            </a:r>
          </a:p>
        </p:txBody>
      </p:sp>
    </p:spTree>
    <p:extLst>
      <p:ext uri="{BB962C8B-B14F-4D97-AF65-F5344CB8AC3E}">
        <p14:creationId xmlns:p14="http://schemas.microsoft.com/office/powerpoint/2010/main" val="272214500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127342" y="751344"/>
            <a:ext cx="8016658" cy="3970318"/>
          </a:xfrm>
          <a:prstGeom prst="rect">
            <a:avLst/>
          </a:prstGeom>
        </p:spPr>
        <p:txBody>
          <a:bodyPr wrap="square">
            <a:spAutoFit/>
          </a:bodyPr>
          <a:lstStyle/>
          <a:p>
            <a:r>
              <a:rPr lang="it-IT" dirty="0" smtClean="0"/>
              <a:t>In </a:t>
            </a:r>
            <a:r>
              <a:rPr lang="it-IT" dirty="0"/>
              <a:t>nome del Signore Dio eterno. Ugo e Lotario per il favore della divina clemenza re </a:t>
            </a:r>
            <a:r>
              <a:rPr lang="it-IT" dirty="0" smtClean="0"/>
              <a:t>. </a:t>
            </a:r>
            <a:r>
              <a:rPr lang="it-IT" dirty="0"/>
              <a:t>[…] Sappia la devozione di tutti i fedeli della santa chiesa di Dio e nostri presenti e futuri che il vescovo Ambrogio e il conte </a:t>
            </a:r>
            <a:r>
              <a:rPr lang="it-IT" dirty="0" err="1"/>
              <a:t>Eldrico</a:t>
            </a:r>
            <a:r>
              <a:rPr lang="it-IT" dirty="0"/>
              <a:t>, diletti fedeli nostri, hanno richiesto supplichevolmente alla nostra serenità che ci degnassimo di concedere in perpetuo a titolo di proprietà, mediante questo precetto da noi scritto, al nostro fedele conte Aleramo una corte detta Foro, sul fiume Tanaro, nel comitato di Aqui. Cedendo alle loro preghiere, concediamo con questo nostro precetto nella sua totalità la medesima corte […], insieme con i castelli, le cappelle, le case, le terre, […] le peschiere, i porti, […] i diritti di caccia, i redditi, i diritti coercitivi, i servi, le ancelle, gli aldi maschi e femmine […]. Inoltre concediamo al medesimo fedele nostro Aleramo e ai suoi eredi ogni </a:t>
            </a:r>
            <a:r>
              <a:rPr lang="it-IT" i="1" dirty="0" err="1" smtClean="0"/>
              <a:t>districtio</a:t>
            </a:r>
            <a:r>
              <a:rPr lang="it-IT" dirty="0" smtClean="0"/>
              <a:t>  </a:t>
            </a:r>
            <a:r>
              <a:rPr lang="it-IT" dirty="0"/>
              <a:t>e funzione pubblica e la pubblica azione giudiziaria […] nella villa di Ronco e su tutti gli </a:t>
            </a:r>
            <a:r>
              <a:rPr lang="it-IT" dirty="0" smtClean="0"/>
              <a:t>arimanni </a:t>
            </a:r>
            <a:r>
              <a:rPr lang="it-IT" dirty="0"/>
              <a:t>che lì dimorano […].</a:t>
            </a:r>
          </a:p>
        </p:txBody>
      </p:sp>
    </p:spTree>
    <p:extLst>
      <p:ext uri="{BB962C8B-B14F-4D97-AF65-F5344CB8AC3E}">
        <p14:creationId xmlns:p14="http://schemas.microsoft.com/office/powerpoint/2010/main" val="55123937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07067" y="363256"/>
            <a:ext cx="7766936" cy="576196"/>
          </a:xfrm>
        </p:spPr>
        <p:txBody>
          <a:bodyPr/>
          <a:lstStyle/>
          <a:p>
            <a:r>
              <a:rPr lang="it-IT" sz="2800" dirty="0"/>
              <a:t>Lotario, Diplomi, FSI 38, n. 11 (948).</a:t>
            </a:r>
          </a:p>
        </p:txBody>
      </p:sp>
      <p:sp>
        <p:nvSpPr>
          <p:cNvPr id="3" name="Sottotitolo 2"/>
          <p:cNvSpPr>
            <a:spLocks noGrp="1"/>
          </p:cNvSpPr>
          <p:nvPr>
            <p:ph type="subTitle" idx="1"/>
          </p:nvPr>
        </p:nvSpPr>
        <p:spPr>
          <a:xfrm>
            <a:off x="1507067" y="1202499"/>
            <a:ext cx="7766936" cy="3945233"/>
          </a:xfrm>
        </p:spPr>
        <p:txBody>
          <a:bodyPr>
            <a:normAutofit/>
          </a:bodyPr>
          <a:lstStyle/>
          <a:p>
            <a:pPr algn="just"/>
            <a:r>
              <a:rPr lang="it-IT" dirty="0">
                <a:solidFill>
                  <a:schemeClr val="tx1"/>
                </a:solidFill>
              </a:rPr>
              <a:t>In nomine </a:t>
            </a:r>
            <a:r>
              <a:rPr lang="it-IT" dirty="0" err="1">
                <a:solidFill>
                  <a:schemeClr val="tx1"/>
                </a:solidFill>
              </a:rPr>
              <a:t>sanete</a:t>
            </a:r>
            <a:r>
              <a:rPr lang="it-IT" dirty="0">
                <a:solidFill>
                  <a:schemeClr val="tx1"/>
                </a:solidFill>
              </a:rPr>
              <a:t> et individue </a:t>
            </a:r>
            <a:r>
              <a:rPr lang="it-IT" dirty="0" err="1">
                <a:solidFill>
                  <a:schemeClr val="tx1"/>
                </a:solidFill>
              </a:rPr>
              <a:t>Trinitatis</a:t>
            </a:r>
            <a:r>
              <a:rPr lang="it-IT" dirty="0">
                <a:solidFill>
                  <a:schemeClr val="tx1"/>
                </a:solidFill>
              </a:rPr>
              <a:t>. </a:t>
            </a:r>
            <a:r>
              <a:rPr lang="it-IT" dirty="0" err="1">
                <a:solidFill>
                  <a:schemeClr val="tx1"/>
                </a:solidFill>
              </a:rPr>
              <a:t>Lotharius</a:t>
            </a:r>
            <a:r>
              <a:rPr lang="it-IT" dirty="0">
                <a:solidFill>
                  <a:schemeClr val="tx1"/>
                </a:solidFill>
              </a:rPr>
              <a:t> divina </a:t>
            </a:r>
            <a:r>
              <a:rPr lang="it-IT" dirty="0" err="1">
                <a:solidFill>
                  <a:schemeClr val="tx1"/>
                </a:solidFill>
              </a:rPr>
              <a:t>favente</a:t>
            </a:r>
            <a:r>
              <a:rPr lang="it-IT" dirty="0">
                <a:solidFill>
                  <a:schemeClr val="tx1"/>
                </a:solidFill>
              </a:rPr>
              <a:t> </a:t>
            </a:r>
            <a:r>
              <a:rPr lang="it-IT" dirty="0" err="1">
                <a:solidFill>
                  <a:schemeClr val="tx1"/>
                </a:solidFill>
              </a:rPr>
              <a:t>clementia</a:t>
            </a:r>
            <a:r>
              <a:rPr lang="it-IT" dirty="0">
                <a:solidFill>
                  <a:schemeClr val="tx1"/>
                </a:solidFill>
              </a:rPr>
              <a:t> </a:t>
            </a:r>
            <a:r>
              <a:rPr lang="it-IT" dirty="0" err="1">
                <a:solidFill>
                  <a:schemeClr val="tx1"/>
                </a:solidFill>
              </a:rPr>
              <a:t>rex</a:t>
            </a:r>
            <a:r>
              <a:rPr lang="it-IT" dirty="0">
                <a:solidFill>
                  <a:schemeClr val="tx1"/>
                </a:solidFill>
              </a:rPr>
              <a:t>. […] </a:t>
            </a:r>
            <a:r>
              <a:rPr lang="it-IT" dirty="0" err="1">
                <a:solidFill>
                  <a:schemeClr val="tx1"/>
                </a:solidFill>
              </a:rPr>
              <a:t>Quocirca</a:t>
            </a:r>
            <a:r>
              <a:rPr lang="it-IT" dirty="0">
                <a:solidFill>
                  <a:schemeClr val="tx1"/>
                </a:solidFill>
              </a:rPr>
              <a:t> omnium </a:t>
            </a:r>
            <a:r>
              <a:rPr lang="it-IT" dirty="0" err="1">
                <a:solidFill>
                  <a:schemeClr val="tx1"/>
                </a:solidFill>
              </a:rPr>
              <a:t>sancte</a:t>
            </a:r>
            <a:r>
              <a:rPr lang="it-IT" dirty="0">
                <a:solidFill>
                  <a:schemeClr val="tx1"/>
                </a:solidFill>
              </a:rPr>
              <a:t> Ecclesie Dei </a:t>
            </a:r>
            <a:r>
              <a:rPr lang="it-IT" dirty="0" err="1">
                <a:solidFill>
                  <a:schemeClr val="tx1"/>
                </a:solidFill>
              </a:rPr>
              <a:t>fidelium</a:t>
            </a:r>
            <a:r>
              <a:rPr lang="it-IT" dirty="0">
                <a:solidFill>
                  <a:schemeClr val="tx1"/>
                </a:solidFill>
              </a:rPr>
              <a:t> </a:t>
            </a:r>
            <a:r>
              <a:rPr lang="it-IT" dirty="0" err="1">
                <a:solidFill>
                  <a:schemeClr val="tx1"/>
                </a:solidFill>
              </a:rPr>
              <a:t>nostrorum</a:t>
            </a:r>
            <a:r>
              <a:rPr lang="it-IT" dirty="0">
                <a:solidFill>
                  <a:schemeClr val="tx1"/>
                </a:solidFill>
              </a:rPr>
              <a:t> </a:t>
            </a:r>
            <a:r>
              <a:rPr lang="it-IT" dirty="0" err="1">
                <a:solidFill>
                  <a:schemeClr val="tx1"/>
                </a:solidFill>
              </a:rPr>
              <a:t>que</a:t>
            </a:r>
            <a:r>
              <a:rPr lang="it-IT" dirty="0">
                <a:solidFill>
                  <a:schemeClr val="tx1"/>
                </a:solidFill>
              </a:rPr>
              <a:t> </a:t>
            </a:r>
            <a:r>
              <a:rPr lang="it-IT" dirty="0" err="1">
                <a:solidFill>
                  <a:schemeClr val="tx1"/>
                </a:solidFill>
              </a:rPr>
              <a:t>presentium</a:t>
            </a:r>
            <a:r>
              <a:rPr lang="it-IT" dirty="0">
                <a:solidFill>
                  <a:schemeClr val="tx1"/>
                </a:solidFill>
              </a:rPr>
              <a:t> </a:t>
            </a:r>
            <a:r>
              <a:rPr lang="it-IT" dirty="0" err="1">
                <a:solidFill>
                  <a:schemeClr val="tx1"/>
                </a:solidFill>
              </a:rPr>
              <a:t>scilicet</a:t>
            </a:r>
            <a:r>
              <a:rPr lang="it-IT" dirty="0">
                <a:solidFill>
                  <a:schemeClr val="tx1"/>
                </a:solidFill>
              </a:rPr>
              <a:t> et </a:t>
            </a:r>
            <a:r>
              <a:rPr lang="it-IT" dirty="0" err="1">
                <a:solidFill>
                  <a:schemeClr val="tx1"/>
                </a:solidFill>
              </a:rPr>
              <a:t>futurorum</a:t>
            </a:r>
            <a:r>
              <a:rPr lang="it-IT" dirty="0">
                <a:solidFill>
                  <a:schemeClr val="tx1"/>
                </a:solidFill>
              </a:rPr>
              <a:t> </a:t>
            </a:r>
            <a:r>
              <a:rPr lang="it-IT" dirty="0" err="1">
                <a:solidFill>
                  <a:schemeClr val="tx1"/>
                </a:solidFill>
              </a:rPr>
              <a:t>comperiat</a:t>
            </a:r>
            <a:r>
              <a:rPr lang="it-IT" dirty="0">
                <a:solidFill>
                  <a:schemeClr val="tx1"/>
                </a:solidFill>
              </a:rPr>
              <a:t> </a:t>
            </a:r>
            <a:r>
              <a:rPr lang="it-IT" dirty="0" err="1">
                <a:solidFill>
                  <a:schemeClr val="tx1"/>
                </a:solidFill>
              </a:rPr>
              <a:t>universitas</a:t>
            </a:r>
            <a:r>
              <a:rPr lang="it-IT" dirty="0">
                <a:solidFill>
                  <a:schemeClr val="tx1"/>
                </a:solidFill>
              </a:rPr>
              <a:t>, </a:t>
            </a:r>
            <a:r>
              <a:rPr lang="it-IT" dirty="0" err="1">
                <a:solidFill>
                  <a:schemeClr val="tx1"/>
                </a:solidFill>
              </a:rPr>
              <a:t>qualiter</a:t>
            </a:r>
            <a:r>
              <a:rPr lang="it-IT" dirty="0">
                <a:solidFill>
                  <a:schemeClr val="tx1"/>
                </a:solidFill>
              </a:rPr>
              <a:t> </a:t>
            </a:r>
            <a:r>
              <a:rPr lang="it-IT" dirty="0" err="1">
                <a:solidFill>
                  <a:schemeClr val="tx1"/>
                </a:solidFill>
              </a:rPr>
              <a:t>interventu</a:t>
            </a:r>
            <a:r>
              <a:rPr lang="it-IT" dirty="0">
                <a:solidFill>
                  <a:schemeClr val="tx1"/>
                </a:solidFill>
              </a:rPr>
              <a:t> </a:t>
            </a:r>
            <a:r>
              <a:rPr lang="it-IT" dirty="0" err="1">
                <a:solidFill>
                  <a:schemeClr val="tx1"/>
                </a:solidFill>
              </a:rPr>
              <a:t>ac</a:t>
            </a:r>
            <a:r>
              <a:rPr lang="it-IT" dirty="0">
                <a:solidFill>
                  <a:schemeClr val="tx1"/>
                </a:solidFill>
              </a:rPr>
              <a:t> </a:t>
            </a:r>
            <a:r>
              <a:rPr lang="it-IT" dirty="0" err="1">
                <a:solidFill>
                  <a:schemeClr val="tx1"/>
                </a:solidFill>
              </a:rPr>
              <a:t>petitione</a:t>
            </a:r>
            <a:r>
              <a:rPr lang="it-IT" dirty="0">
                <a:solidFill>
                  <a:schemeClr val="tx1"/>
                </a:solidFill>
              </a:rPr>
              <a:t> </a:t>
            </a:r>
            <a:r>
              <a:rPr lang="it-IT" dirty="0" err="1">
                <a:solidFill>
                  <a:schemeClr val="tx1"/>
                </a:solidFill>
              </a:rPr>
              <a:t>Attonis</a:t>
            </a:r>
            <a:r>
              <a:rPr lang="it-IT" dirty="0">
                <a:solidFill>
                  <a:schemeClr val="tx1"/>
                </a:solidFill>
              </a:rPr>
              <a:t> </a:t>
            </a:r>
            <a:r>
              <a:rPr lang="it-IT" dirty="0" err="1">
                <a:solidFill>
                  <a:schemeClr val="tx1"/>
                </a:solidFill>
              </a:rPr>
              <a:t>venerabilis</a:t>
            </a:r>
            <a:r>
              <a:rPr lang="it-IT" dirty="0">
                <a:solidFill>
                  <a:schemeClr val="tx1"/>
                </a:solidFill>
              </a:rPr>
              <a:t> episcopi </a:t>
            </a:r>
            <a:r>
              <a:rPr lang="it-IT" dirty="0" err="1">
                <a:solidFill>
                  <a:schemeClr val="tx1"/>
                </a:solidFill>
              </a:rPr>
              <a:t>nobis</a:t>
            </a:r>
            <a:r>
              <a:rPr lang="it-IT" dirty="0">
                <a:solidFill>
                  <a:schemeClr val="tx1"/>
                </a:solidFill>
              </a:rPr>
              <a:t> </a:t>
            </a:r>
            <a:r>
              <a:rPr lang="it-IT" dirty="0" err="1">
                <a:solidFill>
                  <a:schemeClr val="tx1"/>
                </a:solidFill>
              </a:rPr>
              <a:t>dilecti</a:t>
            </a:r>
            <a:r>
              <a:rPr lang="it-IT" dirty="0">
                <a:solidFill>
                  <a:schemeClr val="tx1"/>
                </a:solidFill>
              </a:rPr>
              <a:t> </a:t>
            </a:r>
            <a:r>
              <a:rPr lang="it-IT" dirty="0" err="1">
                <a:solidFill>
                  <a:schemeClr val="tx1"/>
                </a:solidFill>
              </a:rPr>
              <a:t>fidelis</a:t>
            </a:r>
            <a:r>
              <a:rPr lang="it-IT" dirty="0">
                <a:solidFill>
                  <a:schemeClr val="tx1"/>
                </a:solidFill>
              </a:rPr>
              <a:t> […] per hoc </a:t>
            </a:r>
            <a:r>
              <a:rPr lang="it-IT" dirty="0" err="1">
                <a:solidFill>
                  <a:schemeClr val="tx1"/>
                </a:solidFill>
              </a:rPr>
              <a:t>nostruin</a:t>
            </a:r>
            <a:r>
              <a:rPr lang="it-IT" dirty="0">
                <a:solidFill>
                  <a:schemeClr val="tx1"/>
                </a:solidFill>
              </a:rPr>
              <a:t> </a:t>
            </a:r>
            <a:r>
              <a:rPr lang="it-IT" dirty="0" err="1">
                <a:solidFill>
                  <a:schemeClr val="tx1"/>
                </a:solidFill>
              </a:rPr>
              <a:t>preceptum</a:t>
            </a:r>
            <a:r>
              <a:rPr lang="it-IT" dirty="0">
                <a:solidFill>
                  <a:schemeClr val="tx1"/>
                </a:solidFill>
              </a:rPr>
              <a:t> […] </a:t>
            </a:r>
            <a:r>
              <a:rPr lang="it-IT" dirty="0" err="1">
                <a:solidFill>
                  <a:schemeClr val="tx1"/>
                </a:solidFill>
              </a:rPr>
              <a:t>donamus</a:t>
            </a:r>
            <a:r>
              <a:rPr lang="it-IT" dirty="0">
                <a:solidFill>
                  <a:schemeClr val="tx1"/>
                </a:solidFill>
              </a:rPr>
              <a:t> […] ecclesie Beate Dei </a:t>
            </a:r>
            <a:r>
              <a:rPr lang="it-IT" dirty="0" err="1">
                <a:solidFill>
                  <a:schemeClr val="tx1"/>
                </a:solidFill>
              </a:rPr>
              <a:t>genitricis</a:t>
            </a:r>
            <a:r>
              <a:rPr lang="it-IT" dirty="0">
                <a:solidFill>
                  <a:schemeClr val="tx1"/>
                </a:solidFill>
              </a:rPr>
              <a:t> et </a:t>
            </a:r>
            <a:r>
              <a:rPr lang="it-IT" dirty="0" err="1">
                <a:solidFill>
                  <a:schemeClr val="tx1"/>
                </a:solidFill>
              </a:rPr>
              <a:t>virginis</a:t>
            </a:r>
            <a:r>
              <a:rPr lang="it-IT" dirty="0">
                <a:solidFill>
                  <a:schemeClr val="tx1"/>
                </a:solidFill>
              </a:rPr>
              <a:t> Marie </a:t>
            </a:r>
            <a:r>
              <a:rPr lang="it-IT" dirty="0" err="1">
                <a:solidFill>
                  <a:schemeClr val="tx1"/>
                </a:solidFill>
              </a:rPr>
              <a:t>Sanctique</a:t>
            </a:r>
            <a:r>
              <a:rPr lang="it-IT" dirty="0">
                <a:solidFill>
                  <a:schemeClr val="tx1"/>
                </a:solidFill>
              </a:rPr>
              <a:t> </a:t>
            </a:r>
            <a:r>
              <a:rPr lang="it-IT" dirty="0" err="1">
                <a:solidFill>
                  <a:schemeClr val="tx1"/>
                </a:solidFill>
              </a:rPr>
              <a:t>Iusti</a:t>
            </a:r>
            <a:r>
              <a:rPr lang="it-IT" dirty="0">
                <a:solidFill>
                  <a:schemeClr val="tx1"/>
                </a:solidFill>
              </a:rPr>
              <a:t> </a:t>
            </a:r>
            <a:r>
              <a:rPr lang="it-IT" dirty="0" err="1">
                <a:solidFill>
                  <a:schemeClr val="tx1"/>
                </a:solidFill>
              </a:rPr>
              <a:t>martiris</a:t>
            </a:r>
            <a:r>
              <a:rPr lang="it-IT" dirty="0">
                <a:solidFill>
                  <a:schemeClr val="tx1"/>
                </a:solidFill>
              </a:rPr>
              <a:t>, </a:t>
            </a:r>
            <a:r>
              <a:rPr lang="it-IT" dirty="0" err="1">
                <a:solidFill>
                  <a:schemeClr val="tx1"/>
                </a:solidFill>
              </a:rPr>
              <a:t>que</a:t>
            </a:r>
            <a:r>
              <a:rPr lang="it-IT" dirty="0">
                <a:solidFill>
                  <a:schemeClr val="tx1"/>
                </a:solidFill>
              </a:rPr>
              <a:t> </a:t>
            </a:r>
            <a:r>
              <a:rPr lang="it-IT" dirty="0" err="1">
                <a:solidFill>
                  <a:schemeClr val="tx1"/>
                </a:solidFill>
              </a:rPr>
              <a:t>capud</a:t>
            </a:r>
            <a:r>
              <a:rPr lang="it-IT" dirty="0">
                <a:solidFill>
                  <a:schemeClr val="tx1"/>
                </a:solidFill>
              </a:rPr>
              <a:t> est Tergestini </a:t>
            </a:r>
            <a:r>
              <a:rPr lang="it-IT" dirty="0" err="1">
                <a:solidFill>
                  <a:schemeClr val="tx1"/>
                </a:solidFill>
              </a:rPr>
              <a:t>episcopii</a:t>
            </a:r>
            <a:r>
              <a:rPr lang="it-IT" dirty="0">
                <a:solidFill>
                  <a:schemeClr val="tx1"/>
                </a:solidFill>
              </a:rPr>
              <a:t>, cui </a:t>
            </a:r>
            <a:r>
              <a:rPr lang="it-IT" dirty="0" err="1">
                <a:solidFill>
                  <a:schemeClr val="tx1"/>
                </a:solidFill>
              </a:rPr>
              <a:t>preest</a:t>
            </a:r>
            <a:r>
              <a:rPr lang="it-IT" dirty="0">
                <a:solidFill>
                  <a:schemeClr val="tx1"/>
                </a:solidFill>
              </a:rPr>
              <a:t> </a:t>
            </a:r>
            <a:r>
              <a:rPr lang="it-IT" dirty="0" err="1">
                <a:solidFill>
                  <a:schemeClr val="tx1"/>
                </a:solidFill>
              </a:rPr>
              <a:t>venerabilis</a:t>
            </a:r>
            <a:r>
              <a:rPr lang="it-IT" dirty="0">
                <a:solidFill>
                  <a:schemeClr val="tx1"/>
                </a:solidFill>
              </a:rPr>
              <a:t> </a:t>
            </a:r>
            <a:r>
              <a:rPr lang="it-IT" dirty="0" err="1">
                <a:solidFill>
                  <a:schemeClr val="tx1"/>
                </a:solidFill>
              </a:rPr>
              <a:t>Vir</a:t>
            </a:r>
            <a:r>
              <a:rPr lang="it-IT" dirty="0">
                <a:solidFill>
                  <a:schemeClr val="tx1"/>
                </a:solidFill>
              </a:rPr>
              <a:t> </a:t>
            </a:r>
            <a:r>
              <a:rPr lang="it-IT" dirty="0" err="1">
                <a:solidFill>
                  <a:schemeClr val="tx1"/>
                </a:solidFill>
              </a:rPr>
              <a:t>Iohannes</a:t>
            </a:r>
            <a:r>
              <a:rPr lang="it-IT" dirty="0">
                <a:solidFill>
                  <a:schemeClr val="tx1"/>
                </a:solidFill>
              </a:rPr>
              <a:t> </a:t>
            </a:r>
            <a:r>
              <a:rPr lang="it-IT" dirty="0" err="1">
                <a:solidFill>
                  <a:schemeClr val="tx1"/>
                </a:solidFill>
              </a:rPr>
              <a:t>episcopus</a:t>
            </a:r>
            <a:r>
              <a:rPr lang="it-IT" dirty="0">
                <a:solidFill>
                  <a:schemeClr val="tx1"/>
                </a:solidFill>
              </a:rPr>
              <a:t> </a:t>
            </a:r>
            <a:r>
              <a:rPr lang="it-IT" dirty="0" err="1">
                <a:solidFill>
                  <a:schemeClr val="tx1"/>
                </a:solidFill>
              </a:rPr>
              <a:t>noster</a:t>
            </a:r>
            <a:r>
              <a:rPr lang="it-IT" dirty="0">
                <a:solidFill>
                  <a:schemeClr val="tx1"/>
                </a:solidFill>
              </a:rPr>
              <a:t>, </a:t>
            </a:r>
            <a:r>
              <a:rPr lang="it-IT" dirty="0" err="1">
                <a:solidFill>
                  <a:schemeClr val="tx1"/>
                </a:solidFill>
              </a:rPr>
              <a:t>dilectus</a:t>
            </a:r>
            <a:r>
              <a:rPr lang="it-IT" dirty="0">
                <a:solidFill>
                  <a:schemeClr val="tx1"/>
                </a:solidFill>
              </a:rPr>
              <a:t> </a:t>
            </a:r>
            <a:r>
              <a:rPr lang="it-IT" dirty="0" err="1">
                <a:solidFill>
                  <a:schemeClr val="tx1"/>
                </a:solidFill>
              </a:rPr>
              <a:t>fidelis</a:t>
            </a:r>
            <a:r>
              <a:rPr lang="it-IT" dirty="0">
                <a:solidFill>
                  <a:schemeClr val="tx1"/>
                </a:solidFill>
              </a:rPr>
              <a:t>, </a:t>
            </a:r>
            <a:r>
              <a:rPr lang="it-IT" dirty="0" err="1">
                <a:solidFill>
                  <a:schemeClr val="tx1"/>
                </a:solidFill>
              </a:rPr>
              <a:t>omnes</a:t>
            </a:r>
            <a:r>
              <a:rPr lang="it-IT" dirty="0">
                <a:solidFill>
                  <a:schemeClr val="tx1"/>
                </a:solidFill>
              </a:rPr>
              <a:t> res </a:t>
            </a:r>
            <a:r>
              <a:rPr lang="it-IT" dirty="0" err="1">
                <a:solidFill>
                  <a:schemeClr val="tx1"/>
                </a:solidFill>
              </a:rPr>
              <a:t>iuris</a:t>
            </a:r>
            <a:r>
              <a:rPr lang="it-IT" dirty="0">
                <a:solidFill>
                  <a:schemeClr val="tx1"/>
                </a:solidFill>
              </a:rPr>
              <a:t> nostri regni </a:t>
            </a:r>
            <a:r>
              <a:rPr lang="it-IT" dirty="0" err="1">
                <a:solidFill>
                  <a:schemeClr val="tx1"/>
                </a:solidFill>
              </a:rPr>
              <a:t>atque</a:t>
            </a:r>
            <a:r>
              <a:rPr lang="it-IT" dirty="0">
                <a:solidFill>
                  <a:schemeClr val="tx1"/>
                </a:solidFill>
              </a:rPr>
              <a:t> </a:t>
            </a:r>
            <a:r>
              <a:rPr lang="it-IT" dirty="0" err="1">
                <a:solidFill>
                  <a:schemeClr val="tx1"/>
                </a:solidFill>
              </a:rPr>
              <a:t>districtum</a:t>
            </a:r>
            <a:r>
              <a:rPr lang="it-IT" dirty="0">
                <a:solidFill>
                  <a:schemeClr val="tx1"/>
                </a:solidFill>
              </a:rPr>
              <a:t> et </a:t>
            </a:r>
            <a:r>
              <a:rPr lang="it-IT" dirty="0" err="1">
                <a:solidFill>
                  <a:schemeClr val="tx1"/>
                </a:solidFill>
              </a:rPr>
              <a:t>publicam</a:t>
            </a:r>
            <a:r>
              <a:rPr lang="it-IT" dirty="0">
                <a:solidFill>
                  <a:schemeClr val="tx1"/>
                </a:solidFill>
              </a:rPr>
              <a:t> </a:t>
            </a:r>
            <a:r>
              <a:rPr lang="it-IT" dirty="0" err="1">
                <a:solidFill>
                  <a:schemeClr val="tx1"/>
                </a:solidFill>
              </a:rPr>
              <a:t>querimoniam</a:t>
            </a:r>
            <a:r>
              <a:rPr lang="it-IT" dirty="0">
                <a:solidFill>
                  <a:schemeClr val="tx1"/>
                </a:solidFill>
              </a:rPr>
              <a:t> et </a:t>
            </a:r>
            <a:r>
              <a:rPr lang="it-IT" dirty="0" err="1">
                <a:solidFill>
                  <a:schemeClr val="tx1"/>
                </a:solidFill>
              </a:rPr>
              <a:t>quidquid</a:t>
            </a:r>
            <a:r>
              <a:rPr lang="it-IT" dirty="0">
                <a:solidFill>
                  <a:schemeClr val="tx1"/>
                </a:solidFill>
              </a:rPr>
              <a:t> </a:t>
            </a:r>
            <a:r>
              <a:rPr lang="it-IT" dirty="0" err="1">
                <a:solidFill>
                  <a:schemeClr val="tx1"/>
                </a:solidFill>
              </a:rPr>
              <a:t>publice</a:t>
            </a:r>
            <a:r>
              <a:rPr lang="it-IT" dirty="0">
                <a:solidFill>
                  <a:schemeClr val="tx1"/>
                </a:solidFill>
              </a:rPr>
              <a:t> parti nostre rei </a:t>
            </a:r>
            <a:r>
              <a:rPr lang="it-IT" dirty="0" err="1">
                <a:solidFill>
                  <a:schemeClr val="tx1"/>
                </a:solidFill>
              </a:rPr>
              <a:t>pertinere</a:t>
            </a:r>
            <a:r>
              <a:rPr lang="it-IT" dirty="0">
                <a:solidFill>
                  <a:schemeClr val="tx1"/>
                </a:solidFill>
              </a:rPr>
              <a:t> </a:t>
            </a:r>
            <a:r>
              <a:rPr lang="it-IT" dirty="0" err="1">
                <a:solidFill>
                  <a:schemeClr val="tx1"/>
                </a:solidFill>
              </a:rPr>
              <a:t>videtur</a:t>
            </a:r>
            <a:r>
              <a:rPr lang="it-IT" dirty="0">
                <a:solidFill>
                  <a:schemeClr val="tx1"/>
                </a:solidFill>
              </a:rPr>
              <a:t>, </a:t>
            </a:r>
            <a:r>
              <a:rPr lang="it-IT" dirty="0" err="1">
                <a:solidFill>
                  <a:schemeClr val="tx1"/>
                </a:solidFill>
              </a:rPr>
              <a:t>tam</a:t>
            </a:r>
            <a:r>
              <a:rPr lang="it-IT" dirty="0">
                <a:solidFill>
                  <a:schemeClr val="tx1"/>
                </a:solidFill>
              </a:rPr>
              <a:t> infra </a:t>
            </a:r>
            <a:r>
              <a:rPr lang="it-IT" dirty="0" err="1">
                <a:solidFill>
                  <a:schemeClr val="tx1"/>
                </a:solidFill>
              </a:rPr>
              <a:t>eamdem</a:t>
            </a:r>
            <a:r>
              <a:rPr lang="it-IT" dirty="0">
                <a:solidFill>
                  <a:schemeClr val="tx1"/>
                </a:solidFill>
              </a:rPr>
              <a:t> </a:t>
            </a:r>
            <a:r>
              <a:rPr lang="it-IT" dirty="0" err="1">
                <a:solidFill>
                  <a:schemeClr val="tx1"/>
                </a:solidFill>
              </a:rPr>
              <a:t>Tergestinam</a:t>
            </a:r>
            <a:r>
              <a:rPr lang="it-IT" dirty="0">
                <a:solidFill>
                  <a:schemeClr val="tx1"/>
                </a:solidFill>
              </a:rPr>
              <a:t> </a:t>
            </a:r>
            <a:r>
              <a:rPr lang="it-IT" dirty="0" err="1">
                <a:solidFill>
                  <a:schemeClr val="tx1"/>
                </a:solidFill>
              </a:rPr>
              <a:t>civitatem</a:t>
            </a:r>
            <a:r>
              <a:rPr lang="it-IT" dirty="0">
                <a:solidFill>
                  <a:schemeClr val="tx1"/>
                </a:solidFill>
              </a:rPr>
              <a:t> </a:t>
            </a:r>
            <a:r>
              <a:rPr lang="it-IT" dirty="0" err="1">
                <a:solidFill>
                  <a:schemeClr val="tx1"/>
                </a:solidFill>
              </a:rPr>
              <a:t>coniacentes</a:t>
            </a:r>
            <a:r>
              <a:rPr lang="it-IT" dirty="0">
                <a:solidFill>
                  <a:schemeClr val="tx1"/>
                </a:solidFill>
              </a:rPr>
              <a:t> </a:t>
            </a:r>
            <a:r>
              <a:rPr lang="it-IT" dirty="0" err="1">
                <a:solidFill>
                  <a:schemeClr val="tx1"/>
                </a:solidFill>
              </a:rPr>
              <a:t>quamque</a:t>
            </a:r>
            <a:r>
              <a:rPr lang="it-IT" dirty="0">
                <a:solidFill>
                  <a:schemeClr val="tx1"/>
                </a:solidFill>
              </a:rPr>
              <a:t> extra circumcirca et </a:t>
            </a:r>
            <a:r>
              <a:rPr lang="it-IT" dirty="0" err="1">
                <a:solidFill>
                  <a:schemeClr val="tx1"/>
                </a:solidFill>
              </a:rPr>
              <a:t>undique</a:t>
            </a:r>
            <a:r>
              <a:rPr lang="it-IT" dirty="0">
                <a:solidFill>
                  <a:schemeClr val="tx1"/>
                </a:solidFill>
              </a:rPr>
              <a:t> versus </a:t>
            </a:r>
            <a:r>
              <a:rPr lang="it-IT" dirty="0" err="1">
                <a:solidFill>
                  <a:schemeClr val="tx1"/>
                </a:solidFill>
              </a:rPr>
              <a:t>tribus</a:t>
            </a:r>
            <a:r>
              <a:rPr lang="it-IT" dirty="0">
                <a:solidFill>
                  <a:schemeClr val="tx1"/>
                </a:solidFill>
              </a:rPr>
              <a:t> </a:t>
            </a:r>
            <a:r>
              <a:rPr lang="it-IT" dirty="0" err="1">
                <a:solidFill>
                  <a:schemeClr val="tx1"/>
                </a:solidFill>
              </a:rPr>
              <a:t>miliariis</a:t>
            </a:r>
            <a:r>
              <a:rPr lang="it-IT" dirty="0">
                <a:solidFill>
                  <a:schemeClr val="tx1"/>
                </a:solidFill>
              </a:rPr>
              <a:t> </a:t>
            </a:r>
            <a:r>
              <a:rPr lang="it-IT" dirty="0" err="1">
                <a:solidFill>
                  <a:schemeClr val="tx1"/>
                </a:solidFill>
              </a:rPr>
              <a:t>protentis</a:t>
            </a:r>
            <a:r>
              <a:rPr lang="it-IT" dirty="0">
                <a:solidFill>
                  <a:schemeClr val="tx1"/>
                </a:solidFill>
              </a:rPr>
              <a:t>, </a:t>
            </a:r>
            <a:r>
              <a:rPr lang="it-IT" dirty="0" err="1">
                <a:solidFill>
                  <a:schemeClr val="tx1"/>
                </a:solidFill>
              </a:rPr>
              <a:t>nec</a:t>
            </a:r>
            <a:r>
              <a:rPr lang="it-IT" dirty="0">
                <a:solidFill>
                  <a:schemeClr val="tx1"/>
                </a:solidFill>
              </a:rPr>
              <a:t> non et </a:t>
            </a:r>
            <a:r>
              <a:rPr lang="it-IT" dirty="0" err="1">
                <a:solidFill>
                  <a:schemeClr val="tx1"/>
                </a:solidFill>
              </a:rPr>
              <a:t>murum</a:t>
            </a:r>
            <a:r>
              <a:rPr lang="it-IT" dirty="0">
                <a:solidFill>
                  <a:schemeClr val="tx1"/>
                </a:solidFill>
              </a:rPr>
              <a:t> </a:t>
            </a:r>
            <a:r>
              <a:rPr lang="it-IT" dirty="0" err="1">
                <a:solidFill>
                  <a:schemeClr val="tx1"/>
                </a:solidFill>
              </a:rPr>
              <a:t>ipsius</a:t>
            </a:r>
            <a:r>
              <a:rPr lang="it-IT" dirty="0">
                <a:solidFill>
                  <a:schemeClr val="tx1"/>
                </a:solidFill>
              </a:rPr>
              <a:t> </a:t>
            </a:r>
            <a:r>
              <a:rPr lang="it-IT" dirty="0" err="1">
                <a:solidFill>
                  <a:schemeClr val="tx1"/>
                </a:solidFill>
              </a:rPr>
              <a:t>civitatis</a:t>
            </a:r>
            <a:r>
              <a:rPr lang="it-IT" dirty="0">
                <a:solidFill>
                  <a:schemeClr val="tx1"/>
                </a:solidFill>
              </a:rPr>
              <a:t> </a:t>
            </a:r>
            <a:r>
              <a:rPr lang="it-IT" dirty="0" err="1">
                <a:solidFill>
                  <a:schemeClr val="tx1"/>
                </a:solidFill>
              </a:rPr>
              <a:t>totum</a:t>
            </a:r>
            <a:r>
              <a:rPr lang="it-IT" dirty="0">
                <a:solidFill>
                  <a:schemeClr val="tx1"/>
                </a:solidFill>
              </a:rPr>
              <a:t> per </a:t>
            </a:r>
            <a:r>
              <a:rPr lang="it-IT" dirty="0" err="1">
                <a:solidFill>
                  <a:schemeClr val="tx1"/>
                </a:solidFill>
              </a:rPr>
              <a:t>circuitum</a:t>
            </a:r>
            <a:r>
              <a:rPr lang="it-IT" dirty="0">
                <a:solidFill>
                  <a:schemeClr val="tx1"/>
                </a:solidFill>
              </a:rPr>
              <a:t> </a:t>
            </a:r>
            <a:r>
              <a:rPr lang="it-IT" dirty="0" err="1">
                <a:solidFill>
                  <a:schemeClr val="tx1"/>
                </a:solidFill>
              </a:rPr>
              <a:t>cum</a:t>
            </a:r>
            <a:r>
              <a:rPr lang="it-IT" dirty="0">
                <a:solidFill>
                  <a:schemeClr val="tx1"/>
                </a:solidFill>
              </a:rPr>
              <a:t> </a:t>
            </a:r>
            <a:r>
              <a:rPr lang="it-IT" dirty="0" err="1">
                <a:solidFill>
                  <a:schemeClr val="tx1"/>
                </a:solidFill>
              </a:rPr>
              <a:t>tribus</a:t>
            </a:r>
            <a:r>
              <a:rPr lang="it-IT" dirty="0">
                <a:solidFill>
                  <a:schemeClr val="tx1"/>
                </a:solidFill>
              </a:rPr>
              <a:t> </a:t>
            </a:r>
            <a:r>
              <a:rPr lang="it-IT" dirty="0" err="1">
                <a:solidFill>
                  <a:schemeClr val="tx1"/>
                </a:solidFill>
              </a:rPr>
              <a:t>portis</a:t>
            </a:r>
            <a:r>
              <a:rPr lang="it-IT" dirty="0">
                <a:solidFill>
                  <a:schemeClr val="tx1"/>
                </a:solidFill>
              </a:rPr>
              <a:t> et </a:t>
            </a:r>
            <a:r>
              <a:rPr lang="it-IT" dirty="0" err="1">
                <a:solidFill>
                  <a:schemeClr val="tx1"/>
                </a:solidFill>
              </a:rPr>
              <a:t>posterulis</a:t>
            </a:r>
            <a:r>
              <a:rPr lang="it-IT" dirty="0">
                <a:solidFill>
                  <a:schemeClr val="tx1"/>
                </a:solidFill>
              </a:rPr>
              <a:t> […].</a:t>
            </a:r>
          </a:p>
        </p:txBody>
      </p:sp>
    </p:spTree>
    <p:extLst>
      <p:ext uri="{BB962C8B-B14F-4D97-AF65-F5344CB8AC3E}">
        <p14:creationId xmlns:p14="http://schemas.microsoft.com/office/powerpoint/2010/main" val="78211377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315233" y="1305342"/>
            <a:ext cx="7828767" cy="3139321"/>
          </a:xfrm>
          <a:prstGeom prst="rect">
            <a:avLst/>
          </a:prstGeom>
        </p:spPr>
        <p:txBody>
          <a:bodyPr wrap="square">
            <a:spAutoFit/>
          </a:bodyPr>
          <a:lstStyle/>
          <a:p>
            <a:pPr algn="just"/>
            <a:r>
              <a:rPr lang="it-IT" dirty="0"/>
              <a:t>In nome della santa e indivisibile Trinità. Lotario per il favore della divina clemenza </a:t>
            </a:r>
            <a:r>
              <a:rPr lang="it-IT" dirty="0" smtClean="0"/>
              <a:t>re. </a:t>
            </a:r>
            <a:r>
              <a:rPr lang="it-IT" dirty="0"/>
              <a:t>[…] Sappia la totalità di tutti i fedeli della santa chiesa di Dio e nostri, presenti e futuri, che per intervento e richiesta del venerabile vescovo </a:t>
            </a:r>
            <a:r>
              <a:rPr lang="it-IT" dirty="0" err="1"/>
              <a:t>Attone</a:t>
            </a:r>
            <a:r>
              <a:rPr lang="it-IT" dirty="0"/>
              <a:t> nostro diletto fedele […] con questo nostro precetto […] doniamo alla chiesa della beata madre di Dio e vergine Maria e del martire san Giusto, che è a capo della chiesa di Trieste – dove è vescovo il venerabile Giovanni nostro diletto fedele – tutti i diritti del nostro regno e il potere coercitivo e la pubblica azione giudiziaria e tutto ciò che appartiene alla nostra parte pubblica, tanto nella città di Trieste che fuori, all’intorno e ovunque per un raggio di tre miglia, e tutto il circuito del muro della medesima città con tre porte e postierle […]</a:t>
            </a:r>
          </a:p>
        </p:txBody>
      </p:sp>
    </p:spTree>
    <p:extLst>
      <p:ext uri="{BB962C8B-B14F-4D97-AF65-F5344CB8AC3E}">
        <p14:creationId xmlns:p14="http://schemas.microsoft.com/office/powerpoint/2010/main" val="305739634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07067" y="388308"/>
            <a:ext cx="7766936" cy="576196"/>
          </a:xfrm>
        </p:spPr>
        <p:txBody>
          <a:bodyPr/>
          <a:lstStyle/>
          <a:p>
            <a:pPr algn="just"/>
            <a:r>
              <a:rPr lang="it-IT" sz="2000" dirty="0"/>
              <a:t>Lotario, Diplomi, FSI 38, n. 10 (947).</a:t>
            </a:r>
          </a:p>
        </p:txBody>
      </p:sp>
      <p:sp>
        <p:nvSpPr>
          <p:cNvPr id="3" name="Sottotitolo 2"/>
          <p:cNvSpPr>
            <a:spLocks noGrp="1"/>
          </p:cNvSpPr>
          <p:nvPr>
            <p:ph type="subTitle" idx="1"/>
          </p:nvPr>
        </p:nvSpPr>
        <p:spPr>
          <a:xfrm>
            <a:off x="1507067" y="1515649"/>
            <a:ext cx="7766936" cy="3632083"/>
          </a:xfrm>
        </p:spPr>
        <p:txBody>
          <a:bodyPr>
            <a:normAutofit lnSpcReduction="10000"/>
          </a:bodyPr>
          <a:lstStyle/>
          <a:p>
            <a:pPr algn="just"/>
            <a:r>
              <a:rPr lang="it-IT" dirty="0"/>
              <a:t> </a:t>
            </a:r>
            <a:r>
              <a:rPr lang="it-IT" dirty="0">
                <a:solidFill>
                  <a:schemeClr val="tx1"/>
                </a:solidFill>
              </a:rPr>
              <a:t>In nome della santa e individua Trinità, Lotario per grazia di Dio </a:t>
            </a:r>
            <a:r>
              <a:rPr lang="it-IT" dirty="0" smtClean="0">
                <a:solidFill>
                  <a:schemeClr val="tx1"/>
                </a:solidFill>
              </a:rPr>
              <a:t>re </a:t>
            </a:r>
            <a:r>
              <a:rPr lang="it-IT" dirty="0">
                <a:solidFill>
                  <a:schemeClr val="tx1"/>
                </a:solidFill>
              </a:rPr>
              <a:t>[…] Sappiano tutti i fedeli della santa Chiesa di Dio e nostri che per consiglio e preghiera del marchese Berengario nostro sommo consigliere, e del conte Manfredo, con queste nostro precetto confermiamo, secondo quanto giustamente e legalmente possiamo, alla santa chiesa di Mantova, a capo della quale si trova il venerabile vescovo Pietro, il diritto di battere moneta già concesso alla sede episcopale dai nostri predecessori, stabilendo che in queste tre città, Mantova, Verona e Brescia, abbia fermo e inviolabile corso senza opposizione alcuna. Vogliamo tuttavia che la lega dell’argento e il peso sia quello che piacerà e sarà convenuto dai cittadini delle predette città. E ordiniamo anche, con la nostra regale autorità che, quanto noi e i nostri predecessori abbiamo concesso alla santa Chiesa mantovana, sia osservato e conservato in perpetuo.</a:t>
            </a:r>
          </a:p>
        </p:txBody>
      </p:sp>
    </p:spTree>
    <p:extLst>
      <p:ext uri="{BB962C8B-B14F-4D97-AF65-F5344CB8AC3E}">
        <p14:creationId xmlns:p14="http://schemas.microsoft.com/office/powerpoint/2010/main" val="75173576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07067" y="425886"/>
            <a:ext cx="7766936" cy="450936"/>
          </a:xfrm>
        </p:spPr>
        <p:txBody>
          <a:bodyPr/>
          <a:lstStyle/>
          <a:p>
            <a:r>
              <a:rPr lang="it-IT" sz="2800" dirty="0"/>
              <a:t>Lotario, Diplomi, FSI 38, n. 11 (948).</a:t>
            </a:r>
          </a:p>
        </p:txBody>
      </p:sp>
      <p:sp>
        <p:nvSpPr>
          <p:cNvPr id="3" name="Sottotitolo 2"/>
          <p:cNvSpPr>
            <a:spLocks noGrp="1"/>
          </p:cNvSpPr>
          <p:nvPr>
            <p:ph type="subTitle" idx="1"/>
          </p:nvPr>
        </p:nvSpPr>
        <p:spPr>
          <a:xfrm>
            <a:off x="1507067" y="1415441"/>
            <a:ext cx="7766936" cy="3732291"/>
          </a:xfrm>
        </p:spPr>
        <p:txBody>
          <a:bodyPr>
            <a:normAutofit/>
          </a:bodyPr>
          <a:lstStyle/>
          <a:p>
            <a:pPr algn="just"/>
            <a:r>
              <a:rPr lang="it-IT" dirty="0">
                <a:solidFill>
                  <a:schemeClr val="tx1"/>
                </a:solidFill>
              </a:rPr>
              <a:t>In nomine </a:t>
            </a:r>
            <a:r>
              <a:rPr lang="it-IT" dirty="0" err="1">
                <a:solidFill>
                  <a:schemeClr val="tx1"/>
                </a:solidFill>
              </a:rPr>
              <a:t>sanete</a:t>
            </a:r>
            <a:r>
              <a:rPr lang="it-IT" dirty="0">
                <a:solidFill>
                  <a:schemeClr val="tx1"/>
                </a:solidFill>
              </a:rPr>
              <a:t> et individue </a:t>
            </a:r>
            <a:r>
              <a:rPr lang="it-IT" dirty="0" err="1">
                <a:solidFill>
                  <a:schemeClr val="tx1"/>
                </a:solidFill>
              </a:rPr>
              <a:t>Trinitatis</a:t>
            </a:r>
            <a:r>
              <a:rPr lang="it-IT" dirty="0">
                <a:solidFill>
                  <a:schemeClr val="tx1"/>
                </a:solidFill>
              </a:rPr>
              <a:t>. </a:t>
            </a:r>
            <a:r>
              <a:rPr lang="it-IT" dirty="0" err="1">
                <a:solidFill>
                  <a:schemeClr val="tx1"/>
                </a:solidFill>
              </a:rPr>
              <a:t>Lotharius</a:t>
            </a:r>
            <a:r>
              <a:rPr lang="it-IT" dirty="0">
                <a:solidFill>
                  <a:schemeClr val="tx1"/>
                </a:solidFill>
              </a:rPr>
              <a:t> divina </a:t>
            </a:r>
            <a:r>
              <a:rPr lang="it-IT" dirty="0" err="1">
                <a:solidFill>
                  <a:schemeClr val="tx1"/>
                </a:solidFill>
              </a:rPr>
              <a:t>favente</a:t>
            </a:r>
            <a:r>
              <a:rPr lang="it-IT" dirty="0">
                <a:solidFill>
                  <a:schemeClr val="tx1"/>
                </a:solidFill>
              </a:rPr>
              <a:t> </a:t>
            </a:r>
            <a:r>
              <a:rPr lang="it-IT" dirty="0" err="1">
                <a:solidFill>
                  <a:schemeClr val="tx1"/>
                </a:solidFill>
              </a:rPr>
              <a:t>clementia</a:t>
            </a:r>
            <a:r>
              <a:rPr lang="it-IT" dirty="0">
                <a:solidFill>
                  <a:schemeClr val="tx1"/>
                </a:solidFill>
              </a:rPr>
              <a:t> </a:t>
            </a:r>
            <a:r>
              <a:rPr lang="it-IT" dirty="0" err="1">
                <a:solidFill>
                  <a:schemeClr val="tx1"/>
                </a:solidFill>
              </a:rPr>
              <a:t>rex</a:t>
            </a:r>
            <a:r>
              <a:rPr lang="it-IT" dirty="0">
                <a:solidFill>
                  <a:schemeClr val="tx1"/>
                </a:solidFill>
              </a:rPr>
              <a:t>. […] </a:t>
            </a:r>
            <a:r>
              <a:rPr lang="it-IT" dirty="0" err="1">
                <a:solidFill>
                  <a:schemeClr val="tx1"/>
                </a:solidFill>
              </a:rPr>
              <a:t>Quocirca</a:t>
            </a:r>
            <a:r>
              <a:rPr lang="it-IT" dirty="0">
                <a:solidFill>
                  <a:schemeClr val="tx1"/>
                </a:solidFill>
              </a:rPr>
              <a:t> omnium </a:t>
            </a:r>
            <a:r>
              <a:rPr lang="it-IT" dirty="0" err="1">
                <a:solidFill>
                  <a:schemeClr val="tx1"/>
                </a:solidFill>
              </a:rPr>
              <a:t>sancte</a:t>
            </a:r>
            <a:r>
              <a:rPr lang="it-IT" dirty="0">
                <a:solidFill>
                  <a:schemeClr val="tx1"/>
                </a:solidFill>
              </a:rPr>
              <a:t> Ecclesie Dei </a:t>
            </a:r>
            <a:r>
              <a:rPr lang="it-IT" dirty="0" err="1">
                <a:solidFill>
                  <a:schemeClr val="tx1"/>
                </a:solidFill>
              </a:rPr>
              <a:t>fidelium</a:t>
            </a:r>
            <a:r>
              <a:rPr lang="it-IT" dirty="0">
                <a:solidFill>
                  <a:schemeClr val="tx1"/>
                </a:solidFill>
              </a:rPr>
              <a:t> </a:t>
            </a:r>
            <a:r>
              <a:rPr lang="it-IT" dirty="0" err="1">
                <a:solidFill>
                  <a:schemeClr val="tx1"/>
                </a:solidFill>
              </a:rPr>
              <a:t>nostrorum</a:t>
            </a:r>
            <a:r>
              <a:rPr lang="it-IT" dirty="0">
                <a:solidFill>
                  <a:schemeClr val="tx1"/>
                </a:solidFill>
              </a:rPr>
              <a:t> </a:t>
            </a:r>
            <a:r>
              <a:rPr lang="it-IT" dirty="0" err="1">
                <a:solidFill>
                  <a:schemeClr val="tx1"/>
                </a:solidFill>
              </a:rPr>
              <a:t>que</a:t>
            </a:r>
            <a:r>
              <a:rPr lang="it-IT" dirty="0">
                <a:solidFill>
                  <a:schemeClr val="tx1"/>
                </a:solidFill>
              </a:rPr>
              <a:t> </a:t>
            </a:r>
            <a:r>
              <a:rPr lang="it-IT" dirty="0" err="1">
                <a:solidFill>
                  <a:schemeClr val="tx1"/>
                </a:solidFill>
              </a:rPr>
              <a:t>presentium</a:t>
            </a:r>
            <a:r>
              <a:rPr lang="it-IT" dirty="0">
                <a:solidFill>
                  <a:schemeClr val="tx1"/>
                </a:solidFill>
              </a:rPr>
              <a:t> </a:t>
            </a:r>
            <a:r>
              <a:rPr lang="it-IT" dirty="0" err="1">
                <a:solidFill>
                  <a:schemeClr val="tx1"/>
                </a:solidFill>
              </a:rPr>
              <a:t>scilicet</a:t>
            </a:r>
            <a:r>
              <a:rPr lang="it-IT" dirty="0">
                <a:solidFill>
                  <a:schemeClr val="tx1"/>
                </a:solidFill>
              </a:rPr>
              <a:t> et </a:t>
            </a:r>
            <a:r>
              <a:rPr lang="it-IT" dirty="0" err="1">
                <a:solidFill>
                  <a:schemeClr val="tx1"/>
                </a:solidFill>
              </a:rPr>
              <a:t>futurorum</a:t>
            </a:r>
            <a:r>
              <a:rPr lang="it-IT" dirty="0">
                <a:solidFill>
                  <a:schemeClr val="tx1"/>
                </a:solidFill>
              </a:rPr>
              <a:t> </a:t>
            </a:r>
            <a:r>
              <a:rPr lang="it-IT" dirty="0" err="1">
                <a:solidFill>
                  <a:schemeClr val="tx1"/>
                </a:solidFill>
              </a:rPr>
              <a:t>comperiat</a:t>
            </a:r>
            <a:r>
              <a:rPr lang="it-IT" dirty="0">
                <a:solidFill>
                  <a:schemeClr val="tx1"/>
                </a:solidFill>
              </a:rPr>
              <a:t> </a:t>
            </a:r>
            <a:r>
              <a:rPr lang="it-IT" dirty="0" err="1">
                <a:solidFill>
                  <a:schemeClr val="tx1"/>
                </a:solidFill>
              </a:rPr>
              <a:t>universitas</a:t>
            </a:r>
            <a:r>
              <a:rPr lang="it-IT" dirty="0">
                <a:solidFill>
                  <a:schemeClr val="tx1"/>
                </a:solidFill>
              </a:rPr>
              <a:t>, </a:t>
            </a:r>
            <a:r>
              <a:rPr lang="it-IT" dirty="0" err="1">
                <a:solidFill>
                  <a:schemeClr val="tx1"/>
                </a:solidFill>
              </a:rPr>
              <a:t>qualiter</a:t>
            </a:r>
            <a:r>
              <a:rPr lang="it-IT" dirty="0">
                <a:solidFill>
                  <a:schemeClr val="tx1"/>
                </a:solidFill>
              </a:rPr>
              <a:t> </a:t>
            </a:r>
            <a:r>
              <a:rPr lang="it-IT" dirty="0" err="1">
                <a:solidFill>
                  <a:schemeClr val="tx1"/>
                </a:solidFill>
              </a:rPr>
              <a:t>interventu</a:t>
            </a:r>
            <a:r>
              <a:rPr lang="it-IT" dirty="0">
                <a:solidFill>
                  <a:schemeClr val="tx1"/>
                </a:solidFill>
              </a:rPr>
              <a:t> </a:t>
            </a:r>
            <a:r>
              <a:rPr lang="it-IT" dirty="0" err="1">
                <a:solidFill>
                  <a:schemeClr val="tx1"/>
                </a:solidFill>
              </a:rPr>
              <a:t>ac</a:t>
            </a:r>
            <a:r>
              <a:rPr lang="it-IT" dirty="0">
                <a:solidFill>
                  <a:schemeClr val="tx1"/>
                </a:solidFill>
              </a:rPr>
              <a:t> </a:t>
            </a:r>
            <a:r>
              <a:rPr lang="it-IT" dirty="0" err="1">
                <a:solidFill>
                  <a:schemeClr val="tx1"/>
                </a:solidFill>
              </a:rPr>
              <a:t>petitione</a:t>
            </a:r>
            <a:r>
              <a:rPr lang="it-IT" dirty="0">
                <a:solidFill>
                  <a:schemeClr val="tx1"/>
                </a:solidFill>
              </a:rPr>
              <a:t> </a:t>
            </a:r>
            <a:r>
              <a:rPr lang="it-IT" dirty="0" err="1">
                <a:solidFill>
                  <a:schemeClr val="tx1"/>
                </a:solidFill>
              </a:rPr>
              <a:t>Attonis</a:t>
            </a:r>
            <a:r>
              <a:rPr lang="it-IT" dirty="0">
                <a:solidFill>
                  <a:schemeClr val="tx1"/>
                </a:solidFill>
              </a:rPr>
              <a:t> </a:t>
            </a:r>
            <a:r>
              <a:rPr lang="it-IT" dirty="0" err="1">
                <a:solidFill>
                  <a:schemeClr val="tx1"/>
                </a:solidFill>
              </a:rPr>
              <a:t>venerabilis</a:t>
            </a:r>
            <a:r>
              <a:rPr lang="it-IT" dirty="0">
                <a:solidFill>
                  <a:schemeClr val="tx1"/>
                </a:solidFill>
              </a:rPr>
              <a:t> episcopi </a:t>
            </a:r>
            <a:r>
              <a:rPr lang="it-IT" dirty="0" err="1">
                <a:solidFill>
                  <a:schemeClr val="tx1"/>
                </a:solidFill>
              </a:rPr>
              <a:t>nobis</a:t>
            </a:r>
            <a:r>
              <a:rPr lang="it-IT" dirty="0">
                <a:solidFill>
                  <a:schemeClr val="tx1"/>
                </a:solidFill>
              </a:rPr>
              <a:t> </a:t>
            </a:r>
            <a:r>
              <a:rPr lang="it-IT" dirty="0" err="1">
                <a:solidFill>
                  <a:schemeClr val="tx1"/>
                </a:solidFill>
              </a:rPr>
              <a:t>dilecti</a:t>
            </a:r>
            <a:r>
              <a:rPr lang="it-IT" dirty="0">
                <a:solidFill>
                  <a:schemeClr val="tx1"/>
                </a:solidFill>
              </a:rPr>
              <a:t> </a:t>
            </a:r>
            <a:r>
              <a:rPr lang="it-IT" dirty="0" err="1">
                <a:solidFill>
                  <a:schemeClr val="tx1"/>
                </a:solidFill>
              </a:rPr>
              <a:t>fidelis</a:t>
            </a:r>
            <a:r>
              <a:rPr lang="it-IT" dirty="0">
                <a:solidFill>
                  <a:schemeClr val="tx1"/>
                </a:solidFill>
              </a:rPr>
              <a:t> […] per hoc </a:t>
            </a:r>
            <a:r>
              <a:rPr lang="it-IT" dirty="0" err="1">
                <a:solidFill>
                  <a:schemeClr val="tx1"/>
                </a:solidFill>
              </a:rPr>
              <a:t>nostruin</a:t>
            </a:r>
            <a:r>
              <a:rPr lang="it-IT" dirty="0">
                <a:solidFill>
                  <a:schemeClr val="tx1"/>
                </a:solidFill>
              </a:rPr>
              <a:t> </a:t>
            </a:r>
            <a:r>
              <a:rPr lang="it-IT" dirty="0" err="1">
                <a:solidFill>
                  <a:schemeClr val="tx1"/>
                </a:solidFill>
              </a:rPr>
              <a:t>preceptum</a:t>
            </a:r>
            <a:r>
              <a:rPr lang="it-IT" dirty="0">
                <a:solidFill>
                  <a:schemeClr val="tx1"/>
                </a:solidFill>
              </a:rPr>
              <a:t> […] </a:t>
            </a:r>
            <a:r>
              <a:rPr lang="it-IT" dirty="0" err="1">
                <a:solidFill>
                  <a:schemeClr val="tx1"/>
                </a:solidFill>
              </a:rPr>
              <a:t>donamus</a:t>
            </a:r>
            <a:r>
              <a:rPr lang="it-IT" dirty="0">
                <a:solidFill>
                  <a:schemeClr val="tx1"/>
                </a:solidFill>
              </a:rPr>
              <a:t> […] ecclesie Beate Dei </a:t>
            </a:r>
            <a:r>
              <a:rPr lang="it-IT" dirty="0" err="1">
                <a:solidFill>
                  <a:schemeClr val="tx1"/>
                </a:solidFill>
              </a:rPr>
              <a:t>genitricis</a:t>
            </a:r>
            <a:r>
              <a:rPr lang="it-IT" dirty="0">
                <a:solidFill>
                  <a:schemeClr val="tx1"/>
                </a:solidFill>
              </a:rPr>
              <a:t> et </a:t>
            </a:r>
            <a:r>
              <a:rPr lang="it-IT" dirty="0" err="1">
                <a:solidFill>
                  <a:schemeClr val="tx1"/>
                </a:solidFill>
              </a:rPr>
              <a:t>virginis</a:t>
            </a:r>
            <a:r>
              <a:rPr lang="it-IT" dirty="0">
                <a:solidFill>
                  <a:schemeClr val="tx1"/>
                </a:solidFill>
              </a:rPr>
              <a:t> Marie </a:t>
            </a:r>
            <a:r>
              <a:rPr lang="it-IT" dirty="0" err="1">
                <a:solidFill>
                  <a:schemeClr val="tx1"/>
                </a:solidFill>
              </a:rPr>
              <a:t>Sanctique</a:t>
            </a:r>
            <a:r>
              <a:rPr lang="it-IT" dirty="0">
                <a:solidFill>
                  <a:schemeClr val="tx1"/>
                </a:solidFill>
              </a:rPr>
              <a:t> </a:t>
            </a:r>
            <a:r>
              <a:rPr lang="it-IT" dirty="0" err="1">
                <a:solidFill>
                  <a:schemeClr val="tx1"/>
                </a:solidFill>
              </a:rPr>
              <a:t>Iusti</a:t>
            </a:r>
            <a:r>
              <a:rPr lang="it-IT" dirty="0">
                <a:solidFill>
                  <a:schemeClr val="tx1"/>
                </a:solidFill>
              </a:rPr>
              <a:t> </a:t>
            </a:r>
            <a:r>
              <a:rPr lang="it-IT" dirty="0" err="1">
                <a:solidFill>
                  <a:schemeClr val="tx1"/>
                </a:solidFill>
              </a:rPr>
              <a:t>martiris</a:t>
            </a:r>
            <a:r>
              <a:rPr lang="it-IT" dirty="0">
                <a:solidFill>
                  <a:schemeClr val="tx1"/>
                </a:solidFill>
              </a:rPr>
              <a:t>, </a:t>
            </a:r>
            <a:r>
              <a:rPr lang="it-IT" dirty="0" err="1">
                <a:solidFill>
                  <a:schemeClr val="tx1"/>
                </a:solidFill>
              </a:rPr>
              <a:t>que</a:t>
            </a:r>
            <a:r>
              <a:rPr lang="it-IT" dirty="0">
                <a:solidFill>
                  <a:schemeClr val="tx1"/>
                </a:solidFill>
              </a:rPr>
              <a:t> </a:t>
            </a:r>
            <a:r>
              <a:rPr lang="it-IT" dirty="0" err="1">
                <a:solidFill>
                  <a:schemeClr val="tx1"/>
                </a:solidFill>
              </a:rPr>
              <a:t>capud</a:t>
            </a:r>
            <a:r>
              <a:rPr lang="it-IT" dirty="0">
                <a:solidFill>
                  <a:schemeClr val="tx1"/>
                </a:solidFill>
              </a:rPr>
              <a:t> est Tergestini </a:t>
            </a:r>
            <a:r>
              <a:rPr lang="it-IT" dirty="0" err="1">
                <a:solidFill>
                  <a:schemeClr val="tx1"/>
                </a:solidFill>
              </a:rPr>
              <a:t>episcopii</a:t>
            </a:r>
            <a:r>
              <a:rPr lang="it-IT" dirty="0">
                <a:solidFill>
                  <a:schemeClr val="tx1"/>
                </a:solidFill>
              </a:rPr>
              <a:t>, cui </a:t>
            </a:r>
            <a:r>
              <a:rPr lang="it-IT" dirty="0" err="1">
                <a:solidFill>
                  <a:schemeClr val="tx1"/>
                </a:solidFill>
              </a:rPr>
              <a:t>preest</a:t>
            </a:r>
            <a:r>
              <a:rPr lang="it-IT" dirty="0">
                <a:solidFill>
                  <a:schemeClr val="tx1"/>
                </a:solidFill>
              </a:rPr>
              <a:t> </a:t>
            </a:r>
            <a:r>
              <a:rPr lang="it-IT" dirty="0" err="1">
                <a:solidFill>
                  <a:schemeClr val="tx1"/>
                </a:solidFill>
              </a:rPr>
              <a:t>venerabilis</a:t>
            </a:r>
            <a:r>
              <a:rPr lang="it-IT" dirty="0">
                <a:solidFill>
                  <a:schemeClr val="tx1"/>
                </a:solidFill>
              </a:rPr>
              <a:t> </a:t>
            </a:r>
            <a:r>
              <a:rPr lang="it-IT" dirty="0" err="1">
                <a:solidFill>
                  <a:schemeClr val="tx1"/>
                </a:solidFill>
              </a:rPr>
              <a:t>Vir</a:t>
            </a:r>
            <a:r>
              <a:rPr lang="it-IT" dirty="0">
                <a:solidFill>
                  <a:schemeClr val="tx1"/>
                </a:solidFill>
              </a:rPr>
              <a:t> </a:t>
            </a:r>
            <a:r>
              <a:rPr lang="it-IT" dirty="0" err="1">
                <a:solidFill>
                  <a:schemeClr val="tx1"/>
                </a:solidFill>
              </a:rPr>
              <a:t>Iohannes</a:t>
            </a:r>
            <a:r>
              <a:rPr lang="it-IT" dirty="0">
                <a:solidFill>
                  <a:schemeClr val="tx1"/>
                </a:solidFill>
              </a:rPr>
              <a:t> </a:t>
            </a:r>
            <a:r>
              <a:rPr lang="it-IT" dirty="0" err="1">
                <a:solidFill>
                  <a:schemeClr val="tx1"/>
                </a:solidFill>
              </a:rPr>
              <a:t>episcopus</a:t>
            </a:r>
            <a:r>
              <a:rPr lang="it-IT" dirty="0">
                <a:solidFill>
                  <a:schemeClr val="tx1"/>
                </a:solidFill>
              </a:rPr>
              <a:t> </a:t>
            </a:r>
            <a:r>
              <a:rPr lang="it-IT" dirty="0" err="1">
                <a:solidFill>
                  <a:schemeClr val="tx1"/>
                </a:solidFill>
              </a:rPr>
              <a:t>noster</a:t>
            </a:r>
            <a:r>
              <a:rPr lang="it-IT" dirty="0">
                <a:solidFill>
                  <a:schemeClr val="tx1"/>
                </a:solidFill>
              </a:rPr>
              <a:t>, </a:t>
            </a:r>
            <a:r>
              <a:rPr lang="it-IT" dirty="0" err="1">
                <a:solidFill>
                  <a:schemeClr val="tx1"/>
                </a:solidFill>
              </a:rPr>
              <a:t>dilectus</a:t>
            </a:r>
            <a:r>
              <a:rPr lang="it-IT" dirty="0">
                <a:solidFill>
                  <a:schemeClr val="tx1"/>
                </a:solidFill>
              </a:rPr>
              <a:t> </a:t>
            </a:r>
            <a:r>
              <a:rPr lang="it-IT" dirty="0" err="1">
                <a:solidFill>
                  <a:schemeClr val="tx1"/>
                </a:solidFill>
              </a:rPr>
              <a:t>fidelis</a:t>
            </a:r>
            <a:r>
              <a:rPr lang="it-IT" dirty="0">
                <a:solidFill>
                  <a:schemeClr val="tx1"/>
                </a:solidFill>
              </a:rPr>
              <a:t>, </a:t>
            </a:r>
            <a:r>
              <a:rPr lang="it-IT" dirty="0" err="1">
                <a:solidFill>
                  <a:schemeClr val="tx1"/>
                </a:solidFill>
              </a:rPr>
              <a:t>omnes</a:t>
            </a:r>
            <a:r>
              <a:rPr lang="it-IT" dirty="0">
                <a:solidFill>
                  <a:schemeClr val="tx1"/>
                </a:solidFill>
              </a:rPr>
              <a:t> res </a:t>
            </a:r>
            <a:r>
              <a:rPr lang="it-IT" dirty="0" err="1">
                <a:solidFill>
                  <a:schemeClr val="tx1"/>
                </a:solidFill>
              </a:rPr>
              <a:t>iuris</a:t>
            </a:r>
            <a:r>
              <a:rPr lang="it-IT" dirty="0">
                <a:solidFill>
                  <a:schemeClr val="tx1"/>
                </a:solidFill>
              </a:rPr>
              <a:t> nostri regni </a:t>
            </a:r>
            <a:r>
              <a:rPr lang="it-IT" dirty="0" err="1">
                <a:solidFill>
                  <a:schemeClr val="tx1"/>
                </a:solidFill>
              </a:rPr>
              <a:t>atque</a:t>
            </a:r>
            <a:r>
              <a:rPr lang="it-IT" dirty="0">
                <a:solidFill>
                  <a:schemeClr val="tx1"/>
                </a:solidFill>
              </a:rPr>
              <a:t> </a:t>
            </a:r>
            <a:r>
              <a:rPr lang="it-IT" dirty="0" err="1">
                <a:solidFill>
                  <a:schemeClr val="tx1"/>
                </a:solidFill>
              </a:rPr>
              <a:t>districtum</a:t>
            </a:r>
            <a:r>
              <a:rPr lang="it-IT" dirty="0">
                <a:solidFill>
                  <a:schemeClr val="tx1"/>
                </a:solidFill>
              </a:rPr>
              <a:t> et </a:t>
            </a:r>
            <a:r>
              <a:rPr lang="it-IT" dirty="0" err="1">
                <a:solidFill>
                  <a:schemeClr val="tx1"/>
                </a:solidFill>
              </a:rPr>
              <a:t>publicam</a:t>
            </a:r>
            <a:r>
              <a:rPr lang="it-IT" dirty="0">
                <a:solidFill>
                  <a:schemeClr val="tx1"/>
                </a:solidFill>
              </a:rPr>
              <a:t> </a:t>
            </a:r>
            <a:r>
              <a:rPr lang="it-IT" dirty="0" err="1">
                <a:solidFill>
                  <a:schemeClr val="tx1"/>
                </a:solidFill>
              </a:rPr>
              <a:t>querimoniam</a:t>
            </a:r>
            <a:r>
              <a:rPr lang="it-IT" dirty="0">
                <a:solidFill>
                  <a:schemeClr val="tx1"/>
                </a:solidFill>
              </a:rPr>
              <a:t> et </a:t>
            </a:r>
            <a:r>
              <a:rPr lang="it-IT" dirty="0" err="1">
                <a:solidFill>
                  <a:schemeClr val="tx1"/>
                </a:solidFill>
              </a:rPr>
              <a:t>quidquid</a:t>
            </a:r>
            <a:r>
              <a:rPr lang="it-IT" dirty="0">
                <a:solidFill>
                  <a:schemeClr val="tx1"/>
                </a:solidFill>
              </a:rPr>
              <a:t> </a:t>
            </a:r>
            <a:r>
              <a:rPr lang="it-IT" dirty="0" err="1">
                <a:solidFill>
                  <a:schemeClr val="tx1"/>
                </a:solidFill>
              </a:rPr>
              <a:t>publice</a:t>
            </a:r>
            <a:r>
              <a:rPr lang="it-IT" dirty="0">
                <a:solidFill>
                  <a:schemeClr val="tx1"/>
                </a:solidFill>
              </a:rPr>
              <a:t> parti nostre rei </a:t>
            </a:r>
            <a:r>
              <a:rPr lang="it-IT" dirty="0" err="1">
                <a:solidFill>
                  <a:schemeClr val="tx1"/>
                </a:solidFill>
              </a:rPr>
              <a:t>pertinere</a:t>
            </a:r>
            <a:r>
              <a:rPr lang="it-IT" dirty="0">
                <a:solidFill>
                  <a:schemeClr val="tx1"/>
                </a:solidFill>
              </a:rPr>
              <a:t> </a:t>
            </a:r>
            <a:r>
              <a:rPr lang="it-IT" dirty="0" err="1">
                <a:solidFill>
                  <a:schemeClr val="tx1"/>
                </a:solidFill>
              </a:rPr>
              <a:t>videtur</a:t>
            </a:r>
            <a:r>
              <a:rPr lang="it-IT" dirty="0">
                <a:solidFill>
                  <a:schemeClr val="tx1"/>
                </a:solidFill>
              </a:rPr>
              <a:t>, </a:t>
            </a:r>
            <a:r>
              <a:rPr lang="it-IT" dirty="0" err="1">
                <a:solidFill>
                  <a:schemeClr val="tx1"/>
                </a:solidFill>
              </a:rPr>
              <a:t>tam</a:t>
            </a:r>
            <a:r>
              <a:rPr lang="it-IT" dirty="0">
                <a:solidFill>
                  <a:schemeClr val="tx1"/>
                </a:solidFill>
              </a:rPr>
              <a:t> infra </a:t>
            </a:r>
            <a:r>
              <a:rPr lang="it-IT" dirty="0" err="1">
                <a:solidFill>
                  <a:schemeClr val="tx1"/>
                </a:solidFill>
              </a:rPr>
              <a:t>eamdem</a:t>
            </a:r>
            <a:r>
              <a:rPr lang="it-IT" dirty="0">
                <a:solidFill>
                  <a:schemeClr val="tx1"/>
                </a:solidFill>
              </a:rPr>
              <a:t> </a:t>
            </a:r>
            <a:r>
              <a:rPr lang="it-IT" dirty="0" err="1">
                <a:solidFill>
                  <a:schemeClr val="tx1"/>
                </a:solidFill>
              </a:rPr>
              <a:t>Tergestinam</a:t>
            </a:r>
            <a:r>
              <a:rPr lang="it-IT" dirty="0">
                <a:solidFill>
                  <a:schemeClr val="tx1"/>
                </a:solidFill>
              </a:rPr>
              <a:t> </a:t>
            </a:r>
            <a:r>
              <a:rPr lang="it-IT" dirty="0" err="1">
                <a:solidFill>
                  <a:schemeClr val="tx1"/>
                </a:solidFill>
              </a:rPr>
              <a:t>civitatem</a:t>
            </a:r>
            <a:r>
              <a:rPr lang="it-IT" dirty="0">
                <a:solidFill>
                  <a:schemeClr val="tx1"/>
                </a:solidFill>
              </a:rPr>
              <a:t> </a:t>
            </a:r>
            <a:r>
              <a:rPr lang="it-IT" dirty="0" err="1">
                <a:solidFill>
                  <a:schemeClr val="tx1"/>
                </a:solidFill>
              </a:rPr>
              <a:t>coniacentes</a:t>
            </a:r>
            <a:r>
              <a:rPr lang="it-IT" dirty="0">
                <a:solidFill>
                  <a:schemeClr val="tx1"/>
                </a:solidFill>
              </a:rPr>
              <a:t> </a:t>
            </a:r>
            <a:r>
              <a:rPr lang="it-IT" dirty="0" err="1">
                <a:solidFill>
                  <a:schemeClr val="tx1"/>
                </a:solidFill>
              </a:rPr>
              <a:t>quamque</a:t>
            </a:r>
            <a:r>
              <a:rPr lang="it-IT" dirty="0">
                <a:solidFill>
                  <a:schemeClr val="tx1"/>
                </a:solidFill>
              </a:rPr>
              <a:t> extra circumcirca et </a:t>
            </a:r>
            <a:r>
              <a:rPr lang="it-IT" dirty="0" err="1">
                <a:solidFill>
                  <a:schemeClr val="tx1"/>
                </a:solidFill>
              </a:rPr>
              <a:t>undique</a:t>
            </a:r>
            <a:r>
              <a:rPr lang="it-IT" dirty="0">
                <a:solidFill>
                  <a:schemeClr val="tx1"/>
                </a:solidFill>
              </a:rPr>
              <a:t> versus </a:t>
            </a:r>
            <a:r>
              <a:rPr lang="it-IT" dirty="0" err="1">
                <a:solidFill>
                  <a:schemeClr val="tx1"/>
                </a:solidFill>
              </a:rPr>
              <a:t>tribus</a:t>
            </a:r>
            <a:r>
              <a:rPr lang="it-IT" dirty="0">
                <a:solidFill>
                  <a:schemeClr val="tx1"/>
                </a:solidFill>
              </a:rPr>
              <a:t> </a:t>
            </a:r>
            <a:r>
              <a:rPr lang="it-IT" dirty="0" err="1">
                <a:solidFill>
                  <a:schemeClr val="tx1"/>
                </a:solidFill>
              </a:rPr>
              <a:t>miliariis</a:t>
            </a:r>
            <a:r>
              <a:rPr lang="it-IT" dirty="0">
                <a:solidFill>
                  <a:schemeClr val="tx1"/>
                </a:solidFill>
              </a:rPr>
              <a:t> </a:t>
            </a:r>
            <a:r>
              <a:rPr lang="it-IT" dirty="0" err="1">
                <a:solidFill>
                  <a:schemeClr val="tx1"/>
                </a:solidFill>
              </a:rPr>
              <a:t>protentis</a:t>
            </a:r>
            <a:r>
              <a:rPr lang="it-IT" dirty="0">
                <a:solidFill>
                  <a:schemeClr val="tx1"/>
                </a:solidFill>
              </a:rPr>
              <a:t>, </a:t>
            </a:r>
            <a:r>
              <a:rPr lang="it-IT" dirty="0" err="1">
                <a:solidFill>
                  <a:schemeClr val="tx1"/>
                </a:solidFill>
              </a:rPr>
              <a:t>nec</a:t>
            </a:r>
            <a:r>
              <a:rPr lang="it-IT" dirty="0">
                <a:solidFill>
                  <a:schemeClr val="tx1"/>
                </a:solidFill>
              </a:rPr>
              <a:t> non et </a:t>
            </a:r>
            <a:r>
              <a:rPr lang="it-IT" dirty="0" err="1">
                <a:solidFill>
                  <a:schemeClr val="tx1"/>
                </a:solidFill>
              </a:rPr>
              <a:t>murum</a:t>
            </a:r>
            <a:r>
              <a:rPr lang="it-IT" dirty="0">
                <a:solidFill>
                  <a:schemeClr val="tx1"/>
                </a:solidFill>
              </a:rPr>
              <a:t> </a:t>
            </a:r>
            <a:r>
              <a:rPr lang="it-IT" dirty="0" err="1">
                <a:solidFill>
                  <a:schemeClr val="tx1"/>
                </a:solidFill>
              </a:rPr>
              <a:t>ipsius</a:t>
            </a:r>
            <a:r>
              <a:rPr lang="it-IT" dirty="0">
                <a:solidFill>
                  <a:schemeClr val="tx1"/>
                </a:solidFill>
              </a:rPr>
              <a:t> </a:t>
            </a:r>
            <a:r>
              <a:rPr lang="it-IT" dirty="0" err="1">
                <a:solidFill>
                  <a:schemeClr val="tx1"/>
                </a:solidFill>
              </a:rPr>
              <a:t>civitatis</a:t>
            </a:r>
            <a:r>
              <a:rPr lang="it-IT" dirty="0">
                <a:solidFill>
                  <a:schemeClr val="tx1"/>
                </a:solidFill>
              </a:rPr>
              <a:t> </a:t>
            </a:r>
            <a:r>
              <a:rPr lang="it-IT" dirty="0" err="1">
                <a:solidFill>
                  <a:schemeClr val="tx1"/>
                </a:solidFill>
              </a:rPr>
              <a:t>totum</a:t>
            </a:r>
            <a:r>
              <a:rPr lang="it-IT" dirty="0">
                <a:solidFill>
                  <a:schemeClr val="tx1"/>
                </a:solidFill>
              </a:rPr>
              <a:t> per </a:t>
            </a:r>
            <a:r>
              <a:rPr lang="it-IT" dirty="0" err="1">
                <a:solidFill>
                  <a:schemeClr val="tx1"/>
                </a:solidFill>
              </a:rPr>
              <a:t>circuitum</a:t>
            </a:r>
            <a:r>
              <a:rPr lang="it-IT" dirty="0">
                <a:solidFill>
                  <a:schemeClr val="tx1"/>
                </a:solidFill>
              </a:rPr>
              <a:t> </a:t>
            </a:r>
            <a:r>
              <a:rPr lang="it-IT" dirty="0" err="1">
                <a:solidFill>
                  <a:schemeClr val="tx1"/>
                </a:solidFill>
              </a:rPr>
              <a:t>cum</a:t>
            </a:r>
            <a:r>
              <a:rPr lang="it-IT" dirty="0">
                <a:solidFill>
                  <a:schemeClr val="tx1"/>
                </a:solidFill>
              </a:rPr>
              <a:t> </a:t>
            </a:r>
            <a:r>
              <a:rPr lang="it-IT" dirty="0" err="1">
                <a:solidFill>
                  <a:schemeClr val="tx1"/>
                </a:solidFill>
              </a:rPr>
              <a:t>tribus</a:t>
            </a:r>
            <a:r>
              <a:rPr lang="it-IT" dirty="0">
                <a:solidFill>
                  <a:schemeClr val="tx1"/>
                </a:solidFill>
              </a:rPr>
              <a:t> </a:t>
            </a:r>
            <a:r>
              <a:rPr lang="it-IT" dirty="0" err="1">
                <a:solidFill>
                  <a:schemeClr val="tx1"/>
                </a:solidFill>
              </a:rPr>
              <a:t>portis</a:t>
            </a:r>
            <a:r>
              <a:rPr lang="it-IT" dirty="0">
                <a:solidFill>
                  <a:schemeClr val="tx1"/>
                </a:solidFill>
              </a:rPr>
              <a:t> et </a:t>
            </a:r>
            <a:r>
              <a:rPr lang="it-IT" dirty="0" err="1">
                <a:solidFill>
                  <a:schemeClr val="tx1"/>
                </a:solidFill>
              </a:rPr>
              <a:t>posterulis</a:t>
            </a:r>
            <a:r>
              <a:rPr lang="it-IT" dirty="0">
                <a:solidFill>
                  <a:schemeClr val="tx1"/>
                </a:solidFill>
              </a:rPr>
              <a:t> […].</a:t>
            </a:r>
          </a:p>
        </p:txBody>
      </p:sp>
    </p:spTree>
    <p:extLst>
      <p:ext uri="{BB962C8B-B14F-4D97-AF65-F5344CB8AC3E}">
        <p14:creationId xmlns:p14="http://schemas.microsoft.com/office/powerpoint/2010/main" val="400873410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565753" y="1305342"/>
            <a:ext cx="7578247" cy="3416320"/>
          </a:xfrm>
          <a:prstGeom prst="rect">
            <a:avLst/>
          </a:prstGeom>
        </p:spPr>
        <p:txBody>
          <a:bodyPr wrap="square">
            <a:spAutoFit/>
          </a:bodyPr>
          <a:lstStyle/>
          <a:p>
            <a:pPr algn="just"/>
            <a:r>
              <a:rPr lang="it-IT" dirty="0"/>
              <a:t>In nome della santa e indivisibile Trinità. Lotario per il favore della divina clemenza re </a:t>
            </a:r>
            <a:r>
              <a:rPr lang="it-IT" dirty="0" smtClean="0"/>
              <a:t>. </a:t>
            </a:r>
            <a:r>
              <a:rPr lang="it-IT" dirty="0"/>
              <a:t>[…] Sappia la totalità di tutti i fedeli della santa chiesa di Dio e nostri, presenti e futuri, che per intervento e richiesta del venerabile vescovo </a:t>
            </a:r>
            <a:r>
              <a:rPr lang="it-IT" dirty="0" err="1"/>
              <a:t>Attone</a:t>
            </a:r>
            <a:r>
              <a:rPr lang="it-IT" dirty="0"/>
              <a:t> nostro diletto fedele […] con questo nostro precetto […] doniamo alla chiesa della beata madre di Dio e vergine Maria e del martire san Giusto, che è a capo della chiesa di Trieste – dove è vescovo il venerabile Giovanni nostro diletto fedele – tutti i diritti del nostro regno e il potere coercitivo e la pubblica azione giudiziaria e tutto ciò che appartiene alla nostra parte pubblica, tanto nella città di Trieste che fuori, all’intorno e ovunque per un raggio di tre miglia, e tutto il circuito del muro della medesima città con tre porte e postierle […].</a:t>
            </a:r>
          </a:p>
        </p:txBody>
      </p:sp>
    </p:spTree>
    <p:extLst>
      <p:ext uri="{BB962C8B-B14F-4D97-AF65-F5344CB8AC3E}">
        <p14:creationId xmlns:p14="http://schemas.microsoft.com/office/powerpoint/2010/main" val="39749917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601249" y="197346"/>
            <a:ext cx="8818324" cy="4801314"/>
          </a:xfrm>
          <a:prstGeom prst="rect">
            <a:avLst/>
          </a:prstGeom>
        </p:spPr>
        <p:txBody>
          <a:bodyPr wrap="square">
            <a:spAutoFit/>
          </a:bodyPr>
          <a:lstStyle/>
          <a:p>
            <a:r>
              <a:rPr lang="it-IT" dirty="0"/>
              <a:t>Inizia l’Editto che ha rinnovato Rotari signore, uomo eccellentissimo, re della stirpe dei Longobardi, con i suoi giudici preminenti.</a:t>
            </a:r>
          </a:p>
          <a:p>
            <a:endParaRPr lang="it-IT" dirty="0"/>
          </a:p>
          <a:p>
            <a:r>
              <a:rPr lang="it-IT" dirty="0"/>
              <a:t>Nel nome del Signore, io Rotari, uomo eccellentissimo e diciassettesimo re della stirpe dei Longobardi, nell’ottavo anno del mio regno col favore di Dio, nel trentottesimo anno d’età, nella seconda indizione e nell’anno settantaseiesimo dopo la venuta nella provincia d’Italia dei Longobardi, dove furono condotti dalla potenza divina, essendo in quel tempo re Alboino, [mio] predecessore, salute. Dato a Pavia, nel palazzo.</a:t>
            </a:r>
          </a:p>
          <a:p>
            <a:endParaRPr lang="it-IT" dirty="0"/>
          </a:p>
          <a:p>
            <a:r>
              <a:rPr lang="it-IT" dirty="0"/>
              <a:t>Quanta è stata, ed è, la nostra sollecitudine per la prosperità dei nostri sudditi lo dimostra il tenore di quanto è aggiunto sotto, principalmente per le continue fatiche dei poveri, così come anche per le eccessive esazioni da parte di coloro che hanno maggior potere, a causa dei quali abbiamo saputo che subiscono violenza. Per questo, confidando nella grazia di Dio onnipotente, ci è parso necessario promulgare migliorata la presente legge, che rinnova ed emenda tutte le precedenti ed aggiunge ciò che manca e toglie ciò che è superfluo. </a:t>
            </a:r>
          </a:p>
        </p:txBody>
      </p:sp>
    </p:spTree>
    <p:extLst>
      <p:ext uri="{BB962C8B-B14F-4D97-AF65-F5344CB8AC3E}">
        <p14:creationId xmlns:p14="http://schemas.microsoft.com/office/powerpoint/2010/main" val="52150059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07067" y="250521"/>
            <a:ext cx="7766936" cy="751561"/>
          </a:xfrm>
        </p:spPr>
        <p:txBody>
          <a:bodyPr/>
          <a:lstStyle/>
          <a:p>
            <a:pPr algn="just"/>
            <a:r>
              <a:rPr lang="it-IT" sz="2400" dirty="0"/>
              <a:t>G. </a:t>
            </a:r>
            <a:r>
              <a:rPr lang="it-IT" sz="2400" dirty="0" err="1"/>
              <a:t>Duby</a:t>
            </a:r>
            <a:r>
              <a:rPr lang="it-IT" sz="2400" dirty="0"/>
              <a:t>, Le origini dell’economia europea</a:t>
            </a:r>
            <a:r>
              <a:rPr lang="it-IT" sz="2400" dirty="0" smtClean="0"/>
              <a:t>, Laterza</a:t>
            </a:r>
            <a:r>
              <a:rPr lang="it-IT" sz="2400" dirty="0"/>
              <a:t>, Roma-Bari </a:t>
            </a:r>
            <a:r>
              <a:rPr lang="it-IT" sz="2400" dirty="0" smtClean="0"/>
              <a:t>1975.</a:t>
            </a:r>
            <a:endParaRPr lang="it-IT" sz="2400" dirty="0"/>
          </a:p>
        </p:txBody>
      </p:sp>
      <p:sp>
        <p:nvSpPr>
          <p:cNvPr id="3" name="Sottotitolo 2"/>
          <p:cNvSpPr>
            <a:spLocks noGrp="1"/>
          </p:cNvSpPr>
          <p:nvPr>
            <p:ph type="subTitle" idx="1"/>
          </p:nvPr>
        </p:nvSpPr>
        <p:spPr>
          <a:xfrm>
            <a:off x="1507067" y="1465545"/>
            <a:ext cx="7766936" cy="3682187"/>
          </a:xfrm>
        </p:spPr>
        <p:txBody>
          <a:bodyPr/>
          <a:lstStyle/>
          <a:p>
            <a:pPr algn="just"/>
            <a:r>
              <a:rPr lang="it-IT" dirty="0">
                <a:solidFill>
                  <a:schemeClr val="tx1"/>
                </a:solidFill>
              </a:rPr>
              <a:t>Nel 1182 l’arcivescovo di Reims, in Francia, in una carta di franchigia così prometteva a coloro che </a:t>
            </a:r>
            <a:r>
              <a:rPr lang="it-IT" dirty="0" smtClean="0">
                <a:solidFill>
                  <a:schemeClr val="tx1"/>
                </a:solidFill>
              </a:rPr>
              <a:t>avessero fondato </a:t>
            </a:r>
            <a:r>
              <a:rPr lang="it-IT" dirty="0">
                <a:solidFill>
                  <a:schemeClr val="tx1"/>
                </a:solidFill>
              </a:rPr>
              <a:t>un villaggio in una delle sue foreste. </a:t>
            </a:r>
            <a:endParaRPr lang="it-IT" dirty="0" smtClean="0">
              <a:solidFill>
                <a:schemeClr val="tx1"/>
              </a:solidFill>
            </a:endParaRPr>
          </a:p>
          <a:p>
            <a:pPr algn="just"/>
            <a:r>
              <a:rPr lang="it-IT" dirty="0" smtClean="0">
                <a:solidFill>
                  <a:schemeClr val="tx1"/>
                </a:solidFill>
              </a:rPr>
              <a:t>Gli </a:t>
            </a:r>
            <a:r>
              <a:rPr lang="it-IT" dirty="0">
                <a:solidFill>
                  <a:schemeClr val="tx1"/>
                </a:solidFill>
              </a:rPr>
              <a:t>abitanti saranno esenti e liberi dalla tolta e dalla taglia e da ogni ingiusta esazione. Non faranno il servizio militare, a piedi o a cavallo, a meno che possano ritornare a casa il giorno stesso, salvo in tempo di guerra [...] In caso di malefatte, le ammende saranno di cinque solidi per le infrazioni passibili di sessanta solidi, di dodici denari per quelle di cinque solidi, mentre chiunque vorrà discolparsi mediante giuramento sarà libero di farlo e non pagherà nulla.</a:t>
            </a:r>
          </a:p>
          <a:p>
            <a:pPr algn="just"/>
            <a:endParaRPr lang="it-IT" dirty="0"/>
          </a:p>
        </p:txBody>
      </p:sp>
    </p:spTree>
    <p:extLst>
      <p:ext uri="{BB962C8B-B14F-4D97-AF65-F5344CB8AC3E}">
        <p14:creationId xmlns:p14="http://schemas.microsoft.com/office/powerpoint/2010/main" val="221309243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07484" y="263048"/>
            <a:ext cx="7766936" cy="751560"/>
          </a:xfrm>
        </p:spPr>
        <p:txBody>
          <a:bodyPr/>
          <a:lstStyle/>
          <a:p>
            <a:pPr algn="just"/>
            <a:r>
              <a:rPr lang="it-IT" dirty="0"/>
              <a:t> </a:t>
            </a:r>
            <a:r>
              <a:rPr lang="it-IT" sz="1800" dirty="0"/>
              <a:t>M. LUPO (a cura di), </a:t>
            </a:r>
            <a:r>
              <a:rPr lang="it-IT" sz="1800" dirty="0" err="1"/>
              <a:t>Codex</a:t>
            </a:r>
            <a:r>
              <a:rPr lang="it-IT" sz="1800" dirty="0"/>
              <a:t> </a:t>
            </a:r>
            <a:r>
              <a:rPr lang="it-IT" sz="1800" dirty="0" err="1"/>
              <a:t>diplomaticus</a:t>
            </a:r>
            <a:r>
              <a:rPr lang="it-IT" sz="1800" dirty="0"/>
              <a:t> </a:t>
            </a:r>
            <a:r>
              <a:rPr lang="it-IT" sz="1800" dirty="0" err="1"/>
              <a:t>civitatis</a:t>
            </a:r>
            <a:r>
              <a:rPr lang="it-IT" sz="1800" dirty="0"/>
              <a:t> et Ecclesie </a:t>
            </a:r>
            <a:r>
              <a:rPr lang="it-IT" sz="1800" dirty="0" err="1"/>
              <a:t>Bergomatis</a:t>
            </a:r>
            <a:r>
              <a:rPr lang="it-IT" sz="1800" dirty="0"/>
              <a:t>, II, Bergamo, 1799, pp. 1267-70.</a:t>
            </a:r>
          </a:p>
        </p:txBody>
      </p:sp>
      <p:sp>
        <p:nvSpPr>
          <p:cNvPr id="3" name="Sottotitolo 2"/>
          <p:cNvSpPr>
            <a:spLocks noGrp="1"/>
          </p:cNvSpPr>
          <p:nvPr>
            <p:ph type="subTitle" idx="1"/>
          </p:nvPr>
        </p:nvSpPr>
        <p:spPr>
          <a:xfrm>
            <a:off x="1027134" y="1578279"/>
            <a:ext cx="8855902" cy="4158642"/>
          </a:xfrm>
        </p:spPr>
        <p:txBody>
          <a:bodyPr>
            <a:normAutofit fontScale="92500" lnSpcReduction="20000"/>
          </a:bodyPr>
          <a:lstStyle/>
          <a:p>
            <a:pPr algn="just"/>
            <a:r>
              <a:rPr lang="it-IT" dirty="0">
                <a:solidFill>
                  <a:schemeClr val="tx1"/>
                </a:solidFill>
              </a:rPr>
              <a:t>Nel nome di Cristo, amen. L'anno del Signore 1171, lunedì 1° febbraio, quarta indizione, alla presenza degli illustri personaggi di cui in calce sono indicati i nomi, convennero tra loro i consoli del comune di Bergamo a nome del comune, cioè Pagano di Monaco, Alberto di Albertone, </a:t>
            </a:r>
            <a:r>
              <a:rPr lang="it-IT" dirty="0" err="1">
                <a:solidFill>
                  <a:schemeClr val="tx1"/>
                </a:solidFill>
              </a:rPr>
              <a:t>Bertramo</a:t>
            </a:r>
            <a:r>
              <a:rPr lang="it-IT" dirty="0">
                <a:solidFill>
                  <a:schemeClr val="tx1"/>
                </a:solidFill>
              </a:rPr>
              <a:t> </a:t>
            </a:r>
            <a:r>
              <a:rPr lang="it-IT" dirty="0" err="1">
                <a:solidFill>
                  <a:schemeClr val="tx1"/>
                </a:solidFill>
              </a:rPr>
              <a:t>Nossia</a:t>
            </a:r>
            <a:r>
              <a:rPr lang="it-IT" dirty="0">
                <a:solidFill>
                  <a:schemeClr val="tx1"/>
                </a:solidFill>
              </a:rPr>
              <a:t>, </a:t>
            </a:r>
            <a:r>
              <a:rPr lang="it-IT" dirty="0" err="1">
                <a:solidFill>
                  <a:schemeClr val="tx1"/>
                </a:solidFill>
              </a:rPr>
              <a:t>Maurisco</a:t>
            </a:r>
            <a:r>
              <a:rPr lang="it-IT" dirty="0">
                <a:solidFill>
                  <a:schemeClr val="tx1"/>
                </a:solidFill>
              </a:rPr>
              <a:t> di Rivola, Guglielmo di Crotta, Lanfranco di Monaca, Alberico di Mapello, Giovanni di Mozzo, Lanfranco de Vitali e Guido di Marliano, da una parte, e dall'altra gli uomini di Romano per il comune di quel luogo e per tutti gli uomini che verranno ad abitare nel posto in cui i consoli di Bergamo ordineranno, cioè </a:t>
            </a:r>
            <a:r>
              <a:rPr lang="it-IT" dirty="0" err="1">
                <a:solidFill>
                  <a:schemeClr val="tx1"/>
                </a:solidFill>
              </a:rPr>
              <a:t>Buza</a:t>
            </a:r>
            <a:r>
              <a:rPr lang="it-IT" dirty="0">
                <a:solidFill>
                  <a:schemeClr val="tx1"/>
                </a:solidFill>
              </a:rPr>
              <a:t>, Giovanni Bono, </a:t>
            </a:r>
            <a:r>
              <a:rPr lang="it-IT" dirty="0" err="1">
                <a:solidFill>
                  <a:schemeClr val="tx1"/>
                </a:solidFill>
              </a:rPr>
              <a:t>Guralli</a:t>
            </a:r>
            <a:r>
              <a:rPr lang="it-IT" dirty="0">
                <a:solidFill>
                  <a:schemeClr val="tx1"/>
                </a:solidFill>
              </a:rPr>
              <a:t>, Gherardo de Duce, Martino di Bianco, </a:t>
            </a:r>
            <a:r>
              <a:rPr lang="it-IT" dirty="0" err="1">
                <a:solidFill>
                  <a:schemeClr val="tx1"/>
                </a:solidFill>
              </a:rPr>
              <a:t>Plicapano</a:t>
            </a:r>
            <a:r>
              <a:rPr lang="it-IT" dirty="0">
                <a:solidFill>
                  <a:schemeClr val="tx1"/>
                </a:solidFill>
              </a:rPr>
              <a:t> e Pietro di </a:t>
            </a:r>
            <a:r>
              <a:rPr lang="it-IT" dirty="0" err="1">
                <a:solidFill>
                  <a:schemeClr val="tx1"/>
                </a:solidFill>
              </a:rPr>
              <a:t>Moicio</a:t>
            </a:r>
            <a:r>
              <a:rPr lang="it-IT" dirty="0">
                <a:solidFill>
                  <a:schemeClr val="tx1"/>
                </a:solidFill>
              </a:rPr>
              <a:t>, per sé e per tutti gli altri come è stato detto; [convennero dunque] che gli uomini di Romano devono venire ad abitare in quel luogo che i consoli della città di Bergamo stabilirono e al termine stabilito, e quando vi saranno recati, essi e tutti gli altri che vi abiteranno devono ogni anno giurare di stare agli ordini dei consoli di Bergamo e giureranno tutti i maggiori di quattordici anni. Giureranno che difenderanno quel luogo per tutta la vita, fedeli al comune di Bergamo; che difenderanno le persone di Bergamo e dei borghi per tutto il distretto e che osserveranno la pace, parteciperanno all'esercito, faranno le guardie dove il comune vorrà e si sottometteranno alla giustizia dei consoli di Bergamo per le liti che avranno fra loro o con gli altri.</a:t>
            </a:r>
          </a:p>
        </p:txBody>
      </p:sp>
    </p:spTree>
    <p:extLst>
      <p:ext uri="{BB962C8B-B14F-4D97-AF65-F5344CB8AC3E}">
        <p14:creationId xmlns:p14="http://schemas.microsoft.com/office/powerpoint/2010/main" val="86417124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07098" y="0"/>
            <a:ext cx="9776562" cy="5909310"/>
          </a:xfrm>
          <a:prstGeom prst="rect">
            <a:avLst/>
          </a:prstGeom>
        </p:spPr>
        <p:txBody>
          <a:bodyPr wrap="square">
            <a:spAutoFit/>
          </a:bodyPr>
          <a:lstStyle/>
          <a:p>
            <a:r>
              <a:rPr lang="it-IT" dirty="0"/>
              <a:t>Se possederanno terra in quel luogo non devono venderla o alienarla se non agli uomini dello stesso luogo e su autorizzazione dei consoli di Bergamo, di tutti o della maggioranza che a quel tempo ci sarà. Giureranno poi di guardare e custodire il luogo medesimo in buona fede e senza frode ad utilità del comune di Bergamo, se non ne saranno esentati per giusto impedimento o per dimenticanza o per volontà di tutti i consoli di Bergamo o della maggioranza esistente e futura.</a:t>
            </a:r>
          </a:p>
          <a:p>
            <a:pPr algn="just"/>
            <a:r>
              <a:rPr lang="it-IT" dirty="0" smtClean="0"/>
              <a:t>I </a:t>
            </a:r>
            <a:r>
              <a:rPr lang="it-IT" dirty="0"/>
              <a:t>consoli di Bergamo da parte loro devono comperare o permutare la terra in cui senza frode dovranno abitare secondo il giuramento dei personaggi eminenti di Romano. E devono fare eseguire un fossato adeguato attorno al luogo e porte in muratura; gli uomini che ivi abiteranno devono partecipare all'esercito, alle guardie e ai lavori di fortificazione sotto gli ordini dei consoli, ma non devono pagare imposte se non quando l'intera città le paga. Dovranno essere considerati come i borghi e come uno dei borghi della città di Bergamo godranno delle libertà: i consoli pertanto dovranno trattare e proteggere tutti gli uomini che nel predetto luogo abiteranno allo stesso modo in cui trattavano e proteggevano gli uomini dei suburbi della città, istituendo per loro un mercato settimanale secondo quanto avranno concordato con gli abitanti.</a:t>
            </a:r>
          </a:p>
          <a:p>
            <a:r>
              <a:rPr lang="it-IT" dirty="0" smtClean="0"/>
              <a:t>I </a:t>
            </a:r>
            <a:r>
              <a:rPr lang="it-IT" dirty="0"/>
              <a:t>consoli di Bergamo presenti e futuri dovranno far confermare questo documento nell'assemblea comunale. </a:t>
            </a:r>
            <a:r>
              <a:rPr lang="it-IT" dirty="0" smtClean="0"/>
              <a:t>[…] </a:t>
            </a:r>
            <a:endParaRPr lang="it-IT" dirty="0"/>
          </a:p>
          <a:p>
            <a:r>
              <a:rPr lang="it-IT" dirty="0"/>
              <a:t>Firmato dai testimoni Giovanni di </a:t>
            </a:r>
            <a:r>
              <a:rPr lang="it-IT" dirty="0" err="1"/>
              <a:t>Petringo</a:t>
            </a:r>
            <a:r>
              <a:rPr lang="it-IT" dirty="0"/>
              <a:t>, Antonio Dagoberto, </a:t>
            </a:r>
            <a:r>
              <a:rPr lang="it-IT" dirty="0" err="1"/>
              <a:t>Rogerio</a:t>
            </a:r>
            <a:r>
              <a:rPr lang="it-IT" dirty="0"/>
              <a:t> di </a:t>
            </a:r>
            <a:r>
              <a:rPr lang="it-IT" dirty="0" err="1"/>
              <a:t>Gurgolaro</a:t>
            </a:r>
            <a:r>
              <a:rPr lang="it-IT" dirty="0"/>
              <a:t>, Roberto e </a:t>
            </a:r>
            <a:r>
              <a:rPr lang="it-IT" dirty="0" err="1"/>
              <a:t>Cessetto</a:t>
            </a:r>
            <a:r>
              <a:rPr lang="it-IT" dirty="0" smtClean="0"/>
              <a:t>.</a:t>
            </a:r>
            <a:endParaRPr lang="it-IT" dirty="0"/>
          </a:p>
          <a:p>
            <a:r>
              <a:rPr lang="it-IT" dirty="0"/>
              <a:t>E io Giovanni notaio di Federico imperatore fui presente e richiesto ho scritto e registrato.</a:t>
            </a:r>
          </a:p>
        </p:txBody>
      </p:sp>
    </p:spTree>
    <p:extLst>
      <p:ext uri="{BB962C8B-B14F-4D97-AF65-F5344CB8AC3E}">
        <p14:creationId xmlns:p14="http://schemas.microsoft.com/office/powerpoint/2010/main" val="372854298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07067" y="187891"/>
            <a:ext cx="7766936" cy="801666"/>
          </a:xfrm>
        </p:spPr>
        <p:txBody>
          <a:bodyPr/>
          <a:lstStyle/>
          <a:p>
            <a:pPr algn="just"/>
            <a:r>
              <a:rPr lang="it-IT" sz="2000" dirty="0"/>
              <a:t>C. MANARESI (a cura di), Gli atti del comune di Milano fino all'anno MCCXVI, Milano, Capriolo, 1919, doc. 145, p. 212.</a:t>
            </a:r>
          </a:p>
        </p:txBody>
      </p:sp>
      <p:sp>
        <p:nvSpPr>
          <p:cNvPr id="3" name="Sottotitolo 2"/>
          <p:cNvSpPr>
            <a:spLocks noGrp="1"/>
          </p:cNvSpPr>
          <p:nvPr>
            <p:ph type="subTitle" idx="1"/>
          </p:nvPr>
        </p:nvSpPr>
        <p:spPr>
          <a:xfrm>
            <a:off x="764087" y="1077239"/>
            <a:ext cx="10146083" cy="4070494"/>
          </a:xfrm>
        </p:spPr>
        <p:txBody>
          <a:bodyPr>
            <a:noAutofit/>
          </a:bodyPr>
          <a:lstStyle/>
          <a:p>
            <a:pPr algn="just"/>
            <a:r>
              <a:rPr lang="it-IT" dirty="0">
                <a:solidFill>
                  <a:schemeClr val="tx1"/>
                </a:solidFill>
              </a:rPr>
              <a:t>Giovedì 13 dicembre, nella sede consolare di Milano. Il giudice Milano detto di Villa, console di Milano, pronunciò sentenza col consiglio dei suoi assessori sulla lite che verteva fra l'abate del monastero di Chiaravalle a nome dello stesso monastero tramite il suo messo Nazario Visconti della città di Milano da una parte e Negro, figlio del fu </a:t>
            </a:r>
            <a:r>
              <a:rPr lang="it-IT" dirty="0" err="1">
                <a:solidFill>
                  <a:schemeClr val="tx1"/>
                </a:solidFill>
              </a:rPr>
              <a:t>Barosio</a:t>
            </a:r>
            <a:r>
              <a:rPr lang="it-IT" dirty="0">
                <a:solidFill>
                  <a:schemeClr val="tx1"/>
                </a:solidFill>
              </a:rPr>
              <a:t> di </a:t>
            </a:r>
            <a:r>
              <a:rPr lang="it-IT" dirty="0" err="1">
                <a:solidFill>
                  <a:schemeClr val="tx1"/>
                </a:solidFill>
              </a:rPr>
              <a:t>Viglione</a:t>
            </a:r>
            <a:r>
              <a:rPr lang="it-IT" dirty="0">
                <a:solidFill>
                  <a:schemeClr val="tx1"/>
                </a:solidFill>
              </a:rPr>
              <a:t>, </a:t>
            </a:r>
            <a:r>
              <a:rPr lang="it-IT" dirty="0" smtClean="0">
                <a:solidFill>
                  <a:schemeClr val="tx1"/>
                </a:solidFill>
              </a:rPr>
              <a:t>dall'altra. </a:t>
            </a:r>
          </a:p>
          <a:p>
            <a:pPr algn="just"/>
            <a:r>
              <a:rPr lang="it-IT" dirty="0" smtClean="0">
                <a:solidFill>
                  <a:schemeClr val="tx1"/>
                </a:solidFill>
              </a:rPr>
              <a:t>La </a:t>
            </a:r>
            <a:r>
              <a:rPr lang="it-IT" dirty="0">
                <a:solidFill>
                  <a:schemeClr val="tx1"/>
                </a:solidFill>
              </a:rPr>
              <a:t>lite era infatti di tal tenore: Nazario, a nome del detto monastero, chiedeva che il predetto Negro pagasse 60 soldi per la guardia e fosse sottoposto alla sua giurisdizione, affermando che il di lui padre </a:t>
            </a:r>
            <a:r>
              <a:rPr lang="it-IT" dirty="0" err="1">
                <a:solidFill>
                  <a:schemeClr val="tx1"/>
                </a:solidFill>
              </a:rPr>
              <a:t>Barosio</a:t>
            </a:r>
            <a:r>
              <a:rPr lang="it-IT" dirty="0">
                <a:solidFill>
                  <a:schemeClr val="tx1"/>
                </a:solidFill>
              </a:rPr>
              <a:t>, ora defunto, era originario e villano del luogo di Consonno, di pertinenza giurisdizionale del detto monastero, e che lo stesso Negro abitava in un mulino che è presso l'abitato di detto luogo; a questo proposito produsse numerosi testimoni e presentò un documento, a richiesta dello stesso Negro, in cui si dichiarava che il detto </a:t>
            </a:r>
            <a:r>
              <a:rPr lang="it-IT" dirty="0" err="1">
                <a:solidFill>
                  <a:schemeClr val="tx1"/>
                </a:solidFill>
              </a:rPr>
              <a:t>Barosio</a:t>
            </a:r>
            <a:r>
              <a:rPr lang="it-IT" dirty="0">
                <a:solidFill>
                  <a:schemeClr val="tx1"/>
                </a:solidFill>
              </a:rPr>
              <a:t> era stato affrancato soltanto dal dover consegnare al monastero un certo numero di covoni e manipoli e da altre esazioni [ricognitive della signoria monastica]. Di contro lo stesso Negro asseriva che suo padre e lui medesimo erano stati cittadini di Milano e sosteneva che da molto tempo avevano posseduto casa in Milano e che molte volte aveva prestato servizio nell'esercito e nelle guardie proprio come un cittadino milanese; aggiungeva che il mulino in cui abita non era nel territorio del luogo suddetto, benché sia nelle vicinanze dell'abitato e a conferma produsse dei testimoni in suo favore che però non furono giudicati sufficienti.</a:t>
            </a:r>
          </a:p>
        </p:txBody>
      </p:sp>
    </p:spTree>
    <p:extLst>
      <p:ext uri="{BB962C8B-B14F-4D97-AF65-F5344CB8AC3E}">
        <p14:creationId xmlns:p14="http://schemas.microsoft.com/office/powerpoint/2010/main" val="47923245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26301" y="406723"/>
            <a:ext cx="9143999" cy="5909310"/>
          </a:xfrm>
          <a:prstGeom prst="rect">
            <a:avLst/>
          </a:prstGeom>
        </p:spPr>
        <p:txBody>
          <a:bodyPr wrap="square">
            <a:spAutoFit/>
          </a:bodyPr>
          <a:lstStyle/>
          <a:p>
            <a:r>
              <a:rPr lang="it-IT" dirty="0"/>
              <a:t>Udite tali ragioni e altre, il suddetto Milano assolse il detto Negro dal pagamento dei sopra ricordati 60 soldi ma lo condannò, finché avrebbe continuato ad abitare nel suddetto mulino del luogo di Consonno, a sottoporsi alla giurisdizione del monastero. E così finì il dibattimento.</a:t>
            </a:r>
          </a:p>
          <a:p>
            <a:endParaRPr lang="it-IT" dirty="0"/>
          </a:p>
          <a:p>
            <a:r>
              <a:rPr lang="it-IT" dirty="0"/>
              <a:t>L'anno dell'incarnazione del Signore 1184, il giorno suddetto, la terza indizione. Intervennero Ardengo Visconti, </a:t>
            </a:r>
            <a:r>
              <a:rPr lang="it-IT" dirty="0" err="1"/>
              <a:t>Onrigone</a:t>
            </a:r>
            <a:r>
              <a:rPr lang="it-IT" dirty="0"/>
              <a:t> Pagliaro, Giovanni di Trivulzio, </a:t>
            </a:r>
            <a:r>
              <a:rPr lang="it-IT" dirty="0" err="1"/>
              <a:t>Quintavalle</a:t>
            </a:r>
            <a:r>
              <a:rPr lang="it-IT" dirty="0"/>
              <a:t> di Mama, </a:t>
            </a:r>
            <a:r>
              <a:rPr lang="it-IT" dirty="0" err="1"/>
              <a:t>Malgirono</a:t>
            </a:r>
            <a:r>
              <a:rPr lang="it-IT" dirty="0"/>
              <a:t> Pita, Manfredo di Varedo; fra i servitori Romanino, </a:t>
            </a:r>
            <a:r>
              <a:rPr lang="it-IT" dirty="0" err="1"/>
              <a:t>Guidotto</a:t>
            </a:r>
            <a:r>
              <a:rPr lang="it-IT" dirty="0"/>
              <a:t> </a:t>
            </a:r>
            <a:r>
              <a:rPr lang="it-IT" dirty="0" err="1"/>
              <a:t>Galdini</a:t>
            </a:r>
            <a:r>
              <a:rPr lang="it-IT" dirty="0"/>
              <a:t>, </a:t>
            </a:r>
            <a:r>
              <a:rPr lang="it-IT" dirty="0" err="1"/>
              <a:t>Giovannone</a:t>
            </a:r>
            <a:r>
              <a:rPr lang="it-IT" dirty="0"/>
              <a:t> Storno.</a:t>
            </a:r>
          </a:p>
          <a:p>
            <a:endParaRPr lang="it-IT" dirty="0"/>
          </a:p>
          <a:p>
            <a:r>
              <a:rPr lang="it-IT" dirty="0"/>
              <a:t>Io Milano console e giudice come sopra pronunciai la sentenza e sottoscrissi.</a:t>
            </a:r>
          </a:p>
          <a:p>
            <a:endParaRPr lang="it-IT" dirty="0"/>
          </a:p>
          <a:p>
            <a:r>
              <a:rPr lang="it-IT" dirty="0"/>
              <a:t>Io Guglielmo giudice e console sottoscrissi.</a:t>
            </a:r>
          </a:p>
          <a:p>
            <a:endParaRPr lang="it-IT" dirty="0"/>
          </a:p>
          <a:p>
            <a:r>
              <a:rPr lang="it-IT" dirty="0"/>
              <a:t>Io Giovanni causidico e console sottoscrissi.</a:t>
            </a:r>
          </a:p>
          <a:p>
            <a:endParaRPr lang="it-IT" dirty="0"/>
          </a:p>
          <a:p>
            <a:r>
              <a:rPr lang="it-IT" dirty="0"/>
              <a:t>Io Ottone </a:t>
            </a:r>
            <a:r>
              <a:rPr lang="it-IT" dirty="0" err="1"/>
              <a:t>Zendadario</a:t>
            </a:r>
            <a:r>
              <a:rPr lang="it-IT" dirty="0"/>
              <a:t> console del comune di Milano sottoscrissi.</a:t>
            </a:r>
          </a:p>
          <a:p>
            <a:endParaRPr lang="it-IT" dirty="0"/>
          </a:p>
          <a:p>
            <a:r>
              <a:rPr lang="it-IT" dirty="0"/>
              <a:t>Io </a:t>
            </a:r>
            <a:r>
              <a:rPr lang="it-IT" dirty="0" err="1"/>
              <a:t>Rogerio</a:t>
            </a:r>
            <a:r>
              <a:rPr lang="it-IT" dirty="0"/>
              <a:t> Bonafede giudice sottoscrissi.</a:t>
            </a:r>
          </a:p>
          <a:p>
            <a:endParaRPr lang="it-IT" dirty="0"/>
          </a:p>
          <a:p>
            <a:r>
              <a:rPr lang="it-IT" dirty="0"/>
              <a:t>E io Ugo detto di </a:t>
            </a:r>
            <a:r>
              <a:rPr lang="it-IT" dirty="0" err="1"/>
              <a:t>Castagnanega</a:t>
            </a:r>
            <a:r>
              <a:rPr lang="it-IT" dirty="0"/>
              <a:t>, notaio del sacro palazzo, scrissi.</a:t>
            </a:r>
          </a:p>
        </p:txBody>
      </p:sp>
    </p:spTree>
    <p:extLst>
      <p:ext uri="{BB962C8B-B14F-4D97-AF65-F5344CB8AC3E}">
        <p14:creationId xmlns:p14="http://schemas.microsoft.com/office/powerpoint/2010/main" val="356251529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584200"/>
            <a:ext cx="7766936" cy="838200"/>
          </a:xfrm>
        </p:spPr>
        <p:txBody>
          <a:bodyPr/>
          <a:lstStyle/>
          <a:p>
            <a:pPr algn="just"/>
            <a:r>
              <a:rPr lang="it-IT" sz="1800" dirty="0" smtClean="0"/>
              <a:t>O</a:t>
            </a:r>
            <a:r>
              <a:rPr lang="it-IT" sz="1800" dirty="0"/>
              <a:t>. SCARZELLO, G. B. MORANDI, A. LEONE, Le carte dell’Archivio Capitolare di S. Maria di Novara, III, (1172-1205), Torino, 1924 (Biblioteca della Società Storica Subalpina, LXXX), p. 59, n. DXIV.</a:t>
            </a:r>
          </a:p>
        </p:txBody>
      </p:sp>
      <p:sp>
        <p:nvSpPr>
          <p:cNvPr id="3" name="Subtitle 2"/>
          <p:cNvSpPr>
            <a:spLocks noGrp="1"/>
          </p:cNvSpPr>
          <p:nvPr>
            <p:ph type="subTitle" idx="1"/>
          </p:nvPr>
        </p:nvSpPr>
        <p:spPr>
          <a:xfrm>
            <a:off x="1507067" y="1651000"/>
            <a:ext cx="7766936" cy="3670299"/>
          </a:xfrm>
        </p:spPr>
        <p:txBody>
          <a:bodyPr>
            <a:normAutofit/>
          </a:bodyPr>
          <a:lstStyle/>
          <a:p>
            <a:pPr algn="just"/>
            <a:r>
              <a:rPr lang="it-IT" dirty="0">
                <a:solidFill>
                  <a:schemeClr val="tx1"/>
                </a:solidFill>
              </a:rPr>
              <a:t>Guglielmo figlio di Lorenzo da Albona giurò e disse che a memoria sua aveva sempre udito dire che gli uomini di </a:t>
            </a:r>
            <a:r>
              <a:rPr lang="it-IT" dirty="0" err="1">
                <a:solidFill>
                  <a:schemeClr val="tx1"/>
                </a:solidFill>
              </a:rPr>
              <a:t>Cànnero</a:t>
            </a:r>
            <a:r>
              <a:rPr lang="it-IT" dirty="0">
                <a:solidFill>
                  <a:schemeClr val="tx1"/>
                </a:solidFill>
              </a:rPr>
              <a:t> e di Oggiogno, sui quali verte la causa, appartenevano alla famiglia della chiesa di Novara […]. Alla domanda, se </a:t>
            </a:r>
            <a:r>
              <a:rPr lang="it-IT" dirty="0" err="1">
                <a:solidFill>
                  <a:schemeClr val="tx1"/>
                </a:solidFill>
              </a:rPr>
              <a:t>Cànnero</a:t>
            </a:r>
            <a:r>
              <a:rPr lang="it-IT" dirty="0">
                <a:solidFill>
                  <a:schemeClr val="tx1"/>
                </a:solidFill>
              </a:rPr>
              <a:t> fosse di per sé una </a:t>
            </a:r>
            <a:r>
              <a:rPr lang="it-IT" dirty="0" err="1">
                <a:solidFill>
                  <a:schemeClr val="tx1"/>
                </a:solidFill>
              </a:rPr>
              <a:t>curtis</a:t>
            </a:r>
            <a:r>
              <a:rPr lang="it-IT" dirty="0">
                <a:solidFill>
                  <a:schemeClr val="tx1"/>
                </a:solidFill>
              </a:rPr>
              <a:t>, rispose di sì. Interrogato su come facesse a saperlo, disse di averlo udito da suo padre e da altri uomini e disse che era stato per sette anni gastaldo per conto della chiesa di Novara e aveva tenuto i placiti degli uomini della chiesa e aveva emanato giudizi. Alla domanda, se sapesse o avesse sentito dire che quegli uomini o i loro ascendenti avessero prestato fedeltà alla chiesa di Novara, come membri della famiglia, e che avessero prestato fedeltà contro ogni persona </a:t>
            </a:r>
            <a:r>
              <a:rPr lang="it-IT" dirty="0" smtClean="0">
                <a:solidFill>
                  <a:schemeClr val="tx1"/>
                </a:solidFill>
              </a:rPr>
              <a:t>, </a:t>
            </a:r>
            <a:r>
              <a:rPr lang="it-IT" dirty="0">
                <a:solidFill>
                  <a:schemeClr val="tx1"/>
                </a:solidFill>
              </a:rPr>
              <a:t>disse di sì: questo aveva udito ed egli stesso aveva prestato fedeltà.</a:t>
            </a:r>
          </a:p>
          <a:p>
            <a:pPr algn="just"/>
            <a:endParaRPr lang="it-IT" dirty="0"/>
          </a:p>
        </p:txBody>
      </p:sp>
    </p:spTree>
    <p:extLst>
      <p:ext uri="{BB962C8B-B14F-4D97-AF65-F5344CB8AC3E}">
        <p14:creationId xmlns:p14="http://schemas.microsoft.com/office/powerpoint/2010/main" val="35748841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751344"/>
            <a:ext cx="8229600" cy="3970318"/>
          </a:xfrm>
          <a:prstGeom prst="rect">
            <a:avLst/>
          </a:prstGeom>
        </p:spPr>
        <p:txBody>
          <a:bodyPr wrap="square">
            <a:spAutoFit/>
          </a:bodyPr>
          <a:lstStyle/>
          <a:p>
            <a:pPr algn="just"/>
            <a:r>
              <a:rPr lang="it-IT" dirty="0"/>
              <a:t>Alle domande, se fino ai presenti giorni quegli uomini avessero pagato collette ai gastaldi di S. Graziano di Arona, se fossero soggetti alla </a:t>
            </a:r>
            <a:r>
              <a:rPr lang="it-IT" dirty="0" err="1"/>
              <a:t>districtio</a:t>
            </a:r>
            <a:r>
              <a:rPr lang="it-IT" dirty="0"/>
              <a:t> degli abati di Arona o dei loro rappresentanti e se le donne potessero sempre e senza impedimenti contrarre matrimonio con uomini liberi, rispose di sì. Interrogato sui diritti di caccia, disse di non saperne nulla; interrogato sui diritti di pesca, rispose che quegli uomini fanno un versamento ai rappresentanti dell’abate […]. Alle domande, se gli abati o i loro rappresentanti avessero estorto qualche cosa agli uomini in questione e se a lui risultasse che un abate li aveva costretti a prestargli fedeltà fermi restando i loro vincoli verso la chiesa di Novara, rispose che non ne era sicuro ma riteneva di sì. Aggiunse anche che certi uomini di </a:t>
            </a:r>
            <a:r>
              <a:rPr lang="it-IT" dirty="0" err="1"/>
              <a:t>Cànnero</a:t>
            </a:r>
            <a:r>
              <a:rPr lang="it-IT" dirty="0"/>
              <a:t>, chiamati Martino Rosso e Martino Piano, erano poverissimi e avevano chiesto di che vivere ai canonici di </a:t>
            </a:r>
            <a:r>
              <a:rPr lang="it-IT" dirty="0" smtClean="0"/>
              <a:t>Novara: </a:t>
            </a:r>
            <a:r>
              <a:rPr lang="it-IT" dirty="0"/>
              <a:t>i canonici lo concessero, e a parere del teste fecero questo perché i due appartenevano alla loro famiglia.</a:t>
            </a:r>
          </a:p>
        </p:txBody>
      </p:sp>
    </p:spTree>
    <p:extLst>
      <p:ext uri="{BB962C8B-B14F-4D97-AF65-F5344CB8AC3E}">
        <p14:creationId xmlns:p14="http://schemas.microsoft.com/office/powerpoint/2010/main" val="25145595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335846"/>
            <a:ext cx="8534400" cy="4247317"/>
          </a:xfrm>
          <a:prstGeom prst="rect">
            <a:avLst/>
          </a:prstGeom>
        </p:spPr>
        <p:txBody>
          <a:bodyPr wrap="square">
            <a:spAutoFit/>
          </a:bodyPr>
          <a:lstStyle/>
          <a:p>
            <a:pPr algn="just"/>
            <a:r>
              <a:rPr lang="it-IT" dirty="0"/>
              <a:t>Bianco di </a:t>
            </a:r>
            <a:r>
              <a:rPr lang="it-IT" dirty="0" err="1"/>
              <a:t>Cànnero</a:t>
            </a:r>
            <a:r>
              <a:rPr lang="it-IT" dirty="0"/>
              <a:t> giurò e disse che si ricordava di aver sempre sentito dire dai suoi ascendenti che gli uomini sui quali verte la causa e i loro ascendenti appartenevano alla famiglia della chiesa di Novara […]. Interrogato sulla fedeltà, disse che la prestavano alla chiesa di Novara contro tutti. Interrogato sugli atti di </a:t>
            </a:r>
            <a:r>
              <a:rPr lang="it-IT" dirty="0" smtClean="0"/>
              <a:t>violenza, </a:t>
            </a:r>
            <a:r>
              <a:rPr lang="it-IT" dirty="0"/>
              <a:t>disse che più di una volta avevano sottratto con violenza delle cose, cioè panni, grano e denari, a lui e agli altri vicini sui quali verte la presente causa: e non agivano sulla base di un diritto, ma come a loro piaceva. Aggiunse anche di essere stato costretto a prestare fedeltà all’abate Gerardo, salva restando tuttavia la fedeltà al preposto di Novara, e di non avere prestato fedeltà a nessun altro abate. Interrogato sul </a:t>
            </a:r>
            <a:r>
              <a:rPr lang="it-IT" dirty="0" err="1"/>
              <a:t>districtus</a:t>
            </a:r>
            <a:r>
              <a:rPr lang="it-IT" dirty="0"/>
              <a:t> del monastero di Arona e sulla questione del matrimonio e sui due poveri e sulla pesca, diede le stesse risposte di Guglielmo. Alla domanda se </a:t>
            </a:r>
            <a:r>
              <a:rPr lang="it-IT" dirty="0" err="1"/>
              <a:t>Cànnero</a:t>
            </a:r>
            <a:r>
              <a:rPr lang="it-IT" dirty="0"/>
              <a:t> fosse </a:t>
            </a:r>
            <a:r>
              <a:rPr lang="it-IT" dirty="0" err="1"/>
              <a:t>curtis</a:t>
            </a:r>
            <a:r>
              <a:rPr lang="it-IT" dirty="0"/>
              <a:t> di per sé, rispose di sì. Interrogato su come facesse a saperlo, disse di averlo sentito dire dai suoi ascendenti e di aver sempre veduto che i placiti concernenti uomini della chiesa di Novara venivano trattati e definiti dai gastaldi della chiesa.</a:t>
            </a:r>
          </a:p>
        </p:txBody>
      </p:sp>
    </p:spTree>
    <p:extLst>
      <p:ext uri="{BB962C8B-B14F-4D97-AF65-F5344CB8AC3E}">
        <p14:creationId xmlns:p14="http://schemas.microsoft.com/office/powerpoint/2010/main" val="70058171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9500" y="1731645"/>
            <a:ext cx="8928100" cy="2585323"/>
          </a:xfrm>
          <a:prstGeom prst="rect">
            <a:avLst/>
          </a:prstGeom>
        </p:spPr>
        <p:txBody>
          <a:bodyPr wrap="square">
            <a:spAutoFit/>
          </a:bodyPr>
          <a:lstStyle/>
          <a:p>
            <a:r>
              <a:rPr lang="it-IT" dirty="0"/>
              <a:t>In quest’epoca il giuramento di fedeltà poteva essere prestato a più di un signore; ma il vincolo verso un signore poteva essere preferenziale rispetto a quello stretto con altri. Qui gli inquirenti, che sembrano orientare l’inchiesta in senso favorevole al capitolo di Novara, tengono a far precisare che la fedeltà degli uomini al capitolo era senza riserve, laddove quella che aveva imposto – come vedremo – un abate di Arona era stata prestata dagli uomini con una riserva: “fermi restando i loro vincoli verso la chiesa di Novara”, “salva restando tuttavia la fedeltà al preposto di Novara”.</a:t>
            </a:r>
          </a:p>
          <a:p>
            <a:endParaRPr lang="it-IT" dirty="0"/>
          </a:p>
        </p:txBody>
      </p:sp>
    </p:spTree>
    <p:extLst>
      <p:ext uri="{BB962C8B-B14F-4D97-AF65-F5344CB8AC3E}">
        <p14:creationId xmlns:p14="http://schemas.microsoft.com/office/powerpoint/2010/main" val="365774477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07067" y="300625"/>
            <a:ext cx="7766936" cy="801665"/>
          </a:xfrm>
        </p:spPr>
        <p:txBody>
          <a:bodyPr/>
          <a:lstStyle/>
          <a:p>
            <a:pPr algn="just"/>
            <a:r>
              <a:rPr lang="it-IT" sz="2400" dirty="0"/>
              <a:t>F. BONAINI, Statuti inediti della città di Pisa dal XII al XIV secolo, </a:t>
            </a:r>
            <a:r>
              <a:rPr lang="it-IT" sz="2400" i="1" dirty="0"/>
              <a:t>I, Firenze, 1854, pp. 18-19.</a:t>
            </a:r>
            <a:endParaRPr lang="it-IT" sz="2400" dirty="0"/>
          </a:p>
        </p:txBody>
      </p:sp>
      <p:sp>
        <p:nvSpPr>
          <p:cNvPr id="3" name="Sottotitolo 2"/>
          <p:cNvSpPr>
            <a:spLocks noGrp="1"/>
          </p:cNvSpPr>
          <p:nvPr>
            <p:ph type="subTitle" idx="1"/>
          </p:nvPr>
        </p:nvSpPr>
        <p:spPr>
          <a:xfrm>
            <a:off x="713984" y="1215025"/>
            <a:ext cx="8880953" cy="3932708"/>
          </a:xfrm>
        </p:spPr>
        <p:txBody>
          <a:bodyPr>
            <a:noAutofit/>
          </a:bodyPr>
          <a:lstStyle/>
          <a:p>
            <a:pPr algn="just"/>
            <a:r>
              <a:rPr lang="it-IT" b="1" dirty="0">
                <a:solidFill>
                  <a:schemeClr val="tx1"/>
                </a:solidFill>
              </a:rPr>
              <a:t>Nel nome del Padre, del Figlio e dello Spirito Santo, amen. L'anno 1154 dell'incarnazione del Signore nostro Dio salvatore Gesù Cristo nel ventre glorioso della beata Maria sempre Vergine, seconda indizione, 28 ottobre. Noi </a:t>
            </a:r>
            <a:r>
              <a:rPr lang="it-IT" b="1" dirty="0" err="1">
                <a:solidFill>
                  <a:schemeClr val="tx1"/>
                </a:solidFill>
              </a:rPr>
              <a:t>Cortevecchia</a:t>
            </a:r>
            <a:r>
              <a:rPr lang="it-IT" b="1" dirty="0">
                <a:solidFill>
                  <a:schemeClr val="tx1"/>
                </a:solidFill>
              </a:rPr>
              <a:t>, Sismondo di Enrico, Rodolfo di Rolando, </a:t>
            </a:r>
            <a:r>
              <a:rPr lang="it-IT" b="1" dirty="0" err="1">
                <a:solidFill>
                  <a:schemeClr val="tx1"/>
                </a:solidFill>
              </a:rPr>
              <a:t>Buiti</a:t>
            </a:r>
            <a:r>
              <a:rPr lang="it-IT" b="1" dirty="0">
                <a:solidFill>
                  <a:schemeClr val="tx1"/>
                </a:solidFill>
              </a:rPr>
              <a:t>, </a:t>
            </a:r>
            <a:r>
              <a:rPr lang="it-IT" b="1" dirty="0" err="1">
                <a:solidFill>
                  <a:schemeClr val="tx1"/>
                </a:solidFill>
              </a:rPr>
              <a:t>Bulgarino</a:t>
            </a:r>
            <a:r>
              <a:rPr lang="it-IT" b="1" dirty="0">
                <a:solidFill>
                  <a:schemeClr val="tx1"/>
                </a:solidFill>
              </a:rPr>
              <a:t>, </a:t>
            </a:r>
            <a:r>
              <a:rPr lang="it-IT" b="1" dirty="0" err="1">
                <a:solidFill>
                  <a:schemeClr val="tx1"/>
                </a:solidFill>
              </a:rPr>
              <a:t>Marzucco</a:t>
            </a:r>
            <a:r>
              <a:rPr lang="it-IT" b="1" dirty="0">
                <a:solidFill>
                  <a:schemeClr val="tx1"/>
                </a:solidFill>
              </a:rPr>
              <a:t> ed Enrico di Rainerio Federico, alla guardia dell'eccellente città di Pisa, per volere di Dio eletti consoli; poiché ci è stato affidato da Dio l'ufficio di consoli dobbiamo con cura amare il comune bene della città con intima carità e preservare la conservazione del suo onore. Per soddisfare ciò occorre che noi provvediamo efficacemente, con l'aiuto di Dio, alla quiete e all'utilità di essa. Per cui, essendo interesse dello stato che i crimini non rimangano impuniti, a lode dei buoni e in punizione dei malfattori, per nostra autorità, concessaci dall'intero popolo di Pisa riunito in pubblica sessione e acclamante «sia, sia», consultati attentamente i consiglieri, deliberando con fermezza attraverso la registrazione del presente decreto, stabiliamo e così in modo irrevocabile ordiniamo e rendiamo pubblico</a:t>
            </a:r>
            <a:r>
              <a:rPr lang="it-IT" b="1" dirty="0"/>
              <a:t>.</a:t>
            </a:r>
          </a:p>
        </p:txBody>
      </p:sp>
    </p:spTree>
    <p:extLst>
      <p:ext uri="{BB962C8B-B14F-4D97-AF65-F5344CB8AC3E}">
        <p14:creationId xmlns:p14="http://schemas.microsoft.com/office/powerpoint/2010/main" val="30363783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38203" y="335846"/>
            <a:ext cx="9093896" cy="4801314"/>
          </a:xfrm>
          <a:prstGeom prst="rect">
            <a:avLst/>
          </a:prstGeom>
        </p:spPr>
        <p:txBody>
          <a:bodyPr wrap="square">
            <a:spAutoFit/>
          </a:bodyPr>
          <a:lstStyle/>
          <a:p>
            <a:pPr algn="just"/>
            <a:r>
              <a:rPr lang="it-IT" dirty="0"/>
              <a:t>Vogliamo che sia riunito tutto in un volume, perché sia consentito a ciascuno vivere in pace nella legge e nella giustizia e con questa consapevolezza impegnarsi contro i nemici e difendere se stesso e il proprio paese. Tuttavia, sebbene le cose stiano così, ci è parso utile per la memoria dei tempi futuri ordinare che siano annotati in questa pergamena i nomi dei re nostri predecessori, da quando i re cominciarono ad essere nominati nella nostra stirpe dei Longobardi, così come lo abbiamo appreso tramite gli anziani.</a:t>
            </a:r>
          </a:p>
          <a:p>
            <a:pPr algn="just"/>
            <a:endParaRPr lang="it-IT" dirty="0"/>
          </a:p>
          <a:p>
            <a:pPr algn="just"/>
            <a:r>
              <a:rPr lang="it-IT" dirty="0"/>
              <a:t>Il primo re fu </a:t>
            </a:r>
            <a:r>
              <a:rPr lang="it-IT" dirty="0" err="1"/>
              <a:t>Agilmundo</a:t>
            </a:r>
            <a:r>
              <a:rPr lang="it-IT" dirty="0"/>
              <a:t>, del lignaggio dei </a:t>
            </a:r>
            <a:r>
              <a:rPr lang="it-IT" dirty="0" err="1"/>
              <a:t>Gugingi</a:t>
            </a:r>
            <a:r>
              <a:rPr lang="it-IT" dirty="0"/>
              <a:t>. […]</a:t>
            </a:r>
          </a:p>
          <a:p>
            <a:pPr algn="just"/>
            <a:endParaRPr lang="it-IT" dirty="0"/>
          </a:p>
          <a:p>
            <a:pPr algn="just"/>
            <a:r>
              <a:rPr lang="it-IT" dirty="0"/>
              <a:t>Il diciassettesimo io Rotari, di cui sopra, re in nome di Dio, figlio di </a:t>
            </a:r>
            <a:r>
              <a:rPr lang="it-IT" dirty="0" err="1"/>
              <a:t>Nandinig</a:t>
            </a:r>
            <a:r>
              <a:rPr lang="it-IT" dirty="0"/>
              <a:t>, del lignaggio degli </a:t>
            </a:r>
            <a:r>
              <a:rPr lang="it-IT" dirty="0" err="1"/>
              <a:t>Harodi</a:t>
            </a:r>
            <a:r>
              <a:rPr lang="it-IT" dirty="0"/>
              <a:t>.</a:t>
            </a:r>
          </a:p>
          <a:p>
            <a:pPr algn="just"/>
            <a:endParaRPr lang="it-IT" dirty="0"/>
          </a:p>
          <a:p>
            <a:pPr algn="just"/>
            <a:r>
              <a:rPr lang="it-IT" dirty="0" err="1"/>
              <a:t>Nandinig</a:t>
            </a:r>
            <a:r>
              <a:rPr lang="it-IT" dirty="0"/>
              <a:t> [era] figlio di </a:t>
            </a:r>
            <a:r>
              <a:rPr lang="it-IT" dirty="0" err="1"/>
              <a:t>Notzone</a:t>
            </a:r>
            <a:r>
              <a:rPr lang="it-IT" dirty="0"/>
              <a:t>, </a:t>
            </a:r>
            <a:r>
              <a:rPr lang="it-IT" dirty="0" err="1"/>
              <a:t>Notzone</a:t>
            </a:r>
            <a:r>
              <a:rPr lang="it-IT" dirty="0"/>
              <a:t> figlio di </a:t>
            </a:r>
            <a:r>
              <a:rPr lang="it-IT" dirty="0" err="1"/>
              <a:t>Adamundo</a:t>
            </a:r>
            <a:r>
              <a:rPr lang="it-IT" dirty="0"/>
              <a:t>, </a:t>
            </a:r>
            <a:r>
              <a:rPr lang="it-IT" dirty="0" err="1"/>
              <a:t>Adamundo</a:t>
            </a:r>
            <a:r>
              <a:rPr lang="it-IT" dirty="0"/>
              <a:t> figlio di </a:t>
            </a:r>
            <a:r>
              <a:rPr lang="it-IT" dirty="0" err="1"/>
              <a:t>Alaman</a:t>
            </a:r>
            <a:r>
              <a:rPr lang="it-IT" dirty="0"/>
              <a:t>, </a:t>
            </a:r>
            <a:r>
              <a:rPr lang="it-IT" dirty="0" err="1"/>
              <a:t>Alaman</a:t>
            </a:r>
            <a:r>
              <a:rPr lang="it-IT" dirty="0"/>
              <a:t> figlio di </a:t>
            </a:r>
            <a:r>
              <a:rPr lang="it-IT" dirty="0" err="1"/>
              <a:t>Hiltzone</a:t>
            </a:r>
            <a:r>
              <a:rPr lang="it-IT" dirty="0"/>
              <a:t>, </a:t>
            </a:r>
            <a:r>
              <a:rPr lang="it-IT" dirty="0" err="1"/>
              <a:t>Hiltzone</a:t>
            </a:r>
            <a:r>
              <a:rPr lang="it-IT" dirty="0"/>
              <a:t> figlio di </a:t>
            </a:r>
            <a:r>
              <a:rPr lang="it-IT" dirty="0" err="1"/>
              <a:t>Wehilone</a:t>
            </a:r>
            <a:r>
              <a:rPr lang="it-IT" dirty="0"/>
              <a:t>, </a:t>
            </a:r>
            <a:r>
              <a:rPr lang="it-IT" dirty="0" err="1"/>
              <a:t>Wehilone</a:t>
            </a:r>
            <a:r>
              <a:rPr lang="it-IT" dirty="0"/>
              <a:t> figlio di </a:t>
            </a:r>
            <a:r>
              <a:rPr lang="it-IT" dirty="0" err="1"/>
              <a:t>Weone</a:t>
            </a:r>
            <a:r>
              <a:rPr lang="it-IT" dirty="0"/>
              <a:t>, </a:t>
            </a:r>
            <a:r>
              <a:rPr lang="it-IT" dirty="0" err="1"/>
              <a:t>Weone</a:t>
            </a:r>
            <a:r>
              <a:rPr lang="it-IT" dirty="0"/>
              <a:t> figlio di </a:t>
            </a:r>
            <a:r>
              <a:rPr lang="it-IT" dirty="0" err="1"/>
              <a:t>Fronchone</a:t>
            </a:r>
            <a:r>
              <a:rPr lang="it-IT" dirty="0"/>
              <a:t>, </a:t>
            </a:r>
            <a:r>
              <a:rPr lang="it-IT" dirty="0" err="1"/>
              <a:t>Fronchone</a:t>
            </a:r>
            <a:r>
              <a:rPr lang="it-IT" dirty="0"/>
              <a:t> figlio di </a:t>
            </a:r>
            <a:r>
              <a:rPr lang="it-IT" dirty="0" err="1"/>
              <a:t>Fachone</a:t>
            </a:r>
            <a:r>
              <a:rPr lang="it-IT" dirty="0"/>
              <a:t>, </a:t>
            </a:r>
            <a:r>
              <a:rPr lang="it-IT" dirty="0" err="1"/>
              <a:t>Fachone</a:t>
            </a:r>
            <a:r>
              <a:rPr lang="it-IT" dirty="0"/>
              <a:t> figlio di Mammone, Mammone figlio di </a:t>
            </a:r>
            <a:r>
              <a:rPr lang="it-IT" dirty="0" err="1"/>
              <a:t>Ustbora</a:t>
            </a:r>
            <a:r>
              <a:rPr lang="it-IT" dirty="0"/>
              <a:t>.</a:t>
            </a:r>
          </a:p>
        </p:txBody>
      </p:sp>
    </p:spTree>
    <p:extLst>
      <p:ext uri="{BB962C8B-B14F-4D97-AF65-F5344CB8AC3E}">
        <p14:creationId xmlns:p14="http://schemas.microsoft.com/office/powerpoint/2010/main" val="381418377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0" y="889844"/>
            <a:ext cx="9908088" cy="3785652"/>
          </a:xfrm>
          <a:prstGeom prst="rect">
            <a:avLst/>
          </a:prstGeom>
        </p:spPr>
        <p:txBody>
          <a:bodyPr wrap="square">
            <a:spAutoFit/>
          </a:bodyPr>
          <a:lstStyle/>
          <a:p>
            <a:r>
              <a:rPr lang="it-IT" sz="2000" dirty="0"/>
              <a:t>In primo luogo, nel caso in cui venissimo a conoscenza di qualche persona che contro il consolato della città di Pisa desse aiuto ad Alberto Visconte maggiore e ai suoi figli, al nipote Goffredo e agli altri suoi consorti Visconti tanto per mezzo delle torri e delle case, quanto con armi o con il lancio di pietre, o se i consoli o un console di Pisa richiedesse una qualsiasi torre o casa a qualunque cittadino pisano e questi non la consegnasse alla loro volontà o se osasse cacciar fuori di casa gli inviati dei consoli, da ora per i prossimi dieci anni il comune non lo nominerà più console, né consigliere né delegato né sarà accolto in nessun ufficio cittadino. Dei cittadini che in questo periodo non ricoprono cariche pubbliche a nostro arbitrio prenderemo vendetta sui loro beni; e se chiedessero giustizia ai consoli seguenti nel detto periodo, faremo giurare i consoli seguenti che loro non rendano giustizia prima che questi abbiano pagato alla corte civile del comune 100 soldi.</a:t>
            </a:r>
          </a:p>
        </p:txBody>
      </p:sp>
    </p:spTree>
    <p:extLst>
      <p:ext uri="{BB962C8B-B14F-4D97-AF65-F5344CB8AC3E}">
        <p14:creationId xmlns:p14="http://schemas.microsoft.com/office/powerpoint/2010/main" val="96693451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26301" y="751344"/>
            <a:ext cx="9093896" cy="3693319"/>
          </a:xfrm>
          <a:prstGeom prst="rect">
            <a:avLst/>
          </a:prstGeom>
        </p:spPr>
        <p:txBody>
          <a:bodyPr wrap="square">
            <a:spAutoFit/>
          </a:bodyPr>
          <a:lstStyle/>
          <a:p>
            <a:pPr algn="just"/>
            <a:r>
              <a:rPr lang="it-IT" dirty="0"/>
              <a:t>Ugualmente in tutto ciò che i predetti Visconti sono soliti avere e riscuotere sul </a:t>
            </a:r>
            <a:r>
              <a:rPr lang="it-IT" dirty="0" err="1"/>
              <a:t>ripaggio</a:t>
            </a:r>
            <a:r>
              <a:rPr lang="it-IT" dirty="0"/>
              <a:t> di terra e di acqua, sulla pesa del ferro, sui fornai, sui venditori di vino e di olio e su tutte le attività e nel </a:t>
            </a:r>
            <a:r>
              <a:rPr lang="it-IT" dirty="0" err="1" smtClean="0"/>
              <a:t>gastaldato</a:t>
            </a:r>
            <a:r>
              <a:rPr lang="it-IT" dirty="0" smtClean="0"/>
              <a:t>, </a:t>
            </a:r>
            <a:r>
              <a:rPr lang="it-IT" dirty="0"/>
              <a:t>giudichiamo in perpetuo che non abbiano più in futuro nessun diritto e da ora in avanti non riscuotano più nulla, ma tutti questi diritti concediamo e in perpetuo rivendichiamo alla nostra città.</a:t>
            </a:r>
          </a:p>
          <a:p>
            <a:pPr algn="just"/>
            <a:endParaRPr lang="it-IT" dirty="0"/>
          </a:p>
          <a:p>
            <a:pPr algn="just"/>
            <a:r>
              <a:rPr lang="it-IT" dirty="0"/>
              <a:t>Facciamo eccezione per Pietro Visconte, ora console e assente: i suoi figli, tuttavia, se non accetteranno le nostre decisioni, siano condannati allo stesso modo. Terremo tutto ciò ben fermo e non accoglieremo il prossimo consolato che giurerà al popolo e a cui il popolo giurerà se non si impegna a tenere fermo e definitivo tutto quanto stabilito.</a:t>
            </a:r>
          </a:p>
          <a:p>
            <a:pPr algn="just"/>
            <a:endParaRPr lang="it-IT" dirty="0"/>
          </a:p>
          <a:p>
            <a:pPr algn="just"/>
            <a:r>
              <a:rPr lang="it-IT" dirty="0"/>
              <a:t>Letto e dato in Pisa nella pubblica concione alla presenza di tutto il popolo pisano.</a:t>
            </a:r>
          </a:p>
        </p:txBody>
      </p:sp>
    </p:spTree>
    <p:extLst>
      <p:ext uri="{BB962C8B-B14F-4D97-AF65-F5344CB8AC3E}">
        <p14:creationId xmlns:p14="http://schemas.microsoft.com/office/powerpoint/2010/main" val="160783353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82640" y="488514"/>
            <a:ext cx="7766936" cy="1027135"/>
          </a:xfrm>
        </p:spPr>
        <p:txBody>
          <a:bodyPr/>
          <a:lstStyle/>
          <a:p>
            <a:pPr algn="just"/>
            <a:r>
              <a:rPr lang="it-IT" sz="2000" dirty="0"/>
              <a:t>Fonte: IMPERIALE DI SANT'ANGELO (a cura di), Codice diplomatico della Repubblica di Genova cit., doc. 232, pp.</a:t>
            </a:r>
            <a:br>
              <a:rPr lang="it-IT" sz="2000" dirty="0"/>
            </a:br>
            <a:r>
              <a:rPr lang="it-IT" sz="2000" dirty="0"/>
              <a:t>282 83.</a:t>
            </a:r>
          </a:p>
        </p:txBody>
      </p:sp>
      <p:sp>
        <p:nvSpPr>
          <p:cNvPr id="3" name="Sottotitolo 2"/>
          <p:cNvSpPr>
            <a:spLocks noGrp="1"/>
          </p:cNvSpPr>
          <p:nvPr>
            <p:ph type="subTitle" idx="1"/>
          </p:nvPr>
        </p:nvSpPr>
        <p:spPr>
          <a:xfrm>
            <a:off x="463463" y="1753645"/>
            <a:ext cx="9870510" cy="3958224"/>
          </a:xfrm>
        </p:spPr>
        <p:txBody>
          <a:bodyPr>
            <a:noAutofit/>
          </a:bodyPr>
          <a:lstStyle/>
          <a:p>
            <a:pPr algn="just"/>
            <a:r>
              <a:rPr lang="it-IT" sz="2000" dirty="0" smtClean="0">
                <a:solidFill>
                  <a:schemeClr val="tx1"/>
                </a:solidFill>
              </a:rPr>
              <a:t>Nella chiesa di S. Lorenzo, in pieno parlamento. I consoli </a:t>
            </a:r>
            <a:r>
              <a:rPr lang="it-IT" sz="2000" dirty="0" err="1" smtClean="0">
                <a:solidFill>
                  <a:schemeClr val="tx1"/>
                </a:solidFill>
              </a:rPr>
              <a:t>Besaza</a:t>
            </a:r>
            <a:r>
              <a:rPr lang="it-IT" sz="2000" dirty="0" smtClean="0">
                <a:solidFill>
                  <a:schemeClr val="tx1"/>
                </a:solidFill>
              </a:rPr>
              <a:t>, </a:t>
            </a:r>
            <a:r>
              <a:rPr lang="it-IT" sz="2000" dirty="0" err="1" smtClean="0">
                <a:solidFill>
                  <a:schemeClr val="tx1"/>
                </a:solidFill>
              </a:rPr>
              <a:t>Tanclero</a:t>
            </a:r>
            <a:r>
              <a:rPr lang="it-IT" sz="2000" dirty="0" smtClean="0">
                <a:solidFill>
                  <a:schemeClr val="tx1"/>
                </a:solidFill>
              </a:rPr>
              <a:t>, Ansaldo Spinola, </a:t>
            </a:r>
            <a:r>
              <a:rPr lang="it-IT" sz="2000" dirty="0" err="1" smtClean="0">
                <a:solidFill>
                  <a:schemeClr val="tx1"/>
                </a:solidFill>
              </a:rPr>
              <a:t>Robaldo</a:t>
            </a:r>
            <a:r>
              <a:rPr lang="it-IT" sz="2000" dirty="0" smtClean="0">
                <a:solidFill>
                  <a:schemeClr val="tx1"/>
                </a:solidFill>
              </a:rPr>
              <a:t> Alberico stabilirono e confermarono che i Visconti e i loro consorti, senza contraddizione da parte dei consoli e dei popolo di Genova </a:t>
            </a:r>
            <a:r>
              <a:rPr lang="it-IT" sz="2000" dirty="0">
                <a:solidFill>
                  <a:schemeClr val="tx1"/>
                </a:solidFill>
              </a:rPr>
              <a:t>e di qualunque persona, abbiano e posseggano per sempre 52 banchi di macellatori che sono situati nei </a:t>
            </a:r>
            <a:r>
              <a:rPr lang="it-IT" sz="2000" dirty="0" smtClean="0">
                <a:solidFill>
                  <a:schemeClr val="tx1"/>
                </a:solidFill>
              </a:rPr>
              <a:t>macelli pubblici.</a:t>
            </a:r>
          </a:p>
          <a:p>
            <a:pPr algn="just"/>
            <a:r>
              <a:rPr lang="it-IT" sz="2000" dirty="0">
                <a:solidFill>
                  <a:schemeClr val="tx1"/>
                </a:solidFill>
              </a:rPr>
              <a:t>Giudicarono che la terra in cui i macelli sono costruiti, così come è definita dal muro e dai confini, in ogni tempo rimanga secondo la consuetudine, l'uso e l'esercizio di coloro che posseggono detti macelli. Se per caso accadesse che qualche persona in tali luoghi avesse qualche diritto giurisdizionale, in nessun modo lo possa esercitare in tali luoghi, né in nessuna occasione a pregiudizio dei Visconti e dei loro consorti, ma il comune sia tenuto a risponderne loro e a farvi ammenda, in modo che i macelli rimangano intatti.</a:t>
            </a:r>
          </a:p>
        </p:txBody>
      </p:sp>
    </p:spTree>
    <p:extLst>
      <p:ext uri="{BB962C8B-B14F-4D97-AF65-F5344CB8AC3E}">
        <p14:creationId xmlns:p14="http://schemas.microsoft.com/office/powerpoint/2010/main" val="296877826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38827" y="626301"/>
            <a:ext cx="8718115" cy="4401205"/>
          </a:xfrm>
          <a:prstGeom prst="rect">
            <a:avLst/>
          </a:prstGeom>
        </p:spPr>
        <p:txBody>
          <a:bodyPr wrap="square">
            <a:spAutoFit/>
          </a:bodyPr>
          <a:lstStyle/>
          <a:p>
            <a:pPr algn="just"/>
            <a:r>
              <a:rPr lang="it-IT" sz="2000" dirty="0"/>
              <a:t>Tale lodo fu pronunciato infatti perché per decisione e per volontà dei consiglieri comunali e dei padroni dei macelli </a:t>
            </a:r>
            <a:r>
              <a:rPr lang="it-IT" sz="2000" dirty="0" smtClean="0"/>
              <a:t>fu stabilito </a:t>
            </a:r>
            <a:r>
              <a:rPr lang="it-IT" sz="2000" dirty="0"/>
              <a:t>di trasferire i macelli, specialmente perché i consoli, a norma degli Emendamenti dei Brevi, erano tenuti </a:t>
            </a:r>
            <a:r>
              <a:rPr lang="it-IT" sz="2000" dirty="0" smtClean="0"/>
              <a:t>ad abbattere </a:t>
            </a:r>
            <a:r>
              <a:rPr lang="it-IT" sz="2000" dirty="0"/>
              <a:t>i macelli vecchi e ad attribuirne l'area al comune di Genova, con l'obbligo di non vender né obbligare </a:t>
            </a:r>
            <a:r>
              <a:rPr lang="it-IT" sz="2000" dirty="0" smtClean="0"/>
              <a:t>verso nessuno</a:t>
            </a:r>
            <a:r>
              <a:rPr lang="it-IT" sz="2000" dirty="0"/>
              <a:t>, nessun edificio che in futuro vi fosse sorto</a:t>
            </a:r>
            <a:r>
              <a:rPr lang="it-IT" sz="2000" dirty="0" smtClean="0"/>
              <a:t>.</a:t>
            </a:r>
          </a:p>
          <a:p>
            <a:pPr algn="just"/>
            <a:r>
              <a:rPr lang="it-IT" sz="2000" dirty="0"/>
              <a:t>Ugualmente fu decretato che non era lecito a nessuno tagliare la carne e venderla altrove, da piazza S. Tommaso fino a piazza S. Stefano, se non occasionalmente alla festa di Ognissanti o di S. Martino, eccetto che a quei macellai o ai loro messi che erano stati costituiti per volontà dei Visconti e dei loro consorti. A tali macellai è lecito infatti, senza disturbo dell'ordine pubblico, tagliare la carne e venderla per pubblica utilità anche altrove che nei predetti macelli, secondo l'ordine dei padroni dei macelli.</a:t>
            </a:r>
          </a:p>
        </p:txBody>
      </p:sp>
    </p:spTree>
    <p:extLst>
      <p:ext uri="{BB962C8B-B14F-4D97-AF65-F5344CB8AC3E}">
        <p14:creationId xmlns:p14="http://schemas.microsoft.com/office/powerpoint/2010/main" val="361691418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6718" y="1582341"/>
            <a:ext cx="8317282" cy="2554545"/>
          </a:xfrm>
          <a:prstGeom prst="rect">
            <a:avLst/>
          </a:prstGeom>
        </p:spPr>
        <p:txBody>
          <a:bodyPr wrap="square">
            <a:spAutoFit/>
          </a:bodyPr>
          <a:lstStyle/>
          <a:p>
            <a:pPr algn="just"/>
            <a:r>
              <a:rPr lang="it-IT" sz="2000" dirty="0"/>
              <a:t>Infine giudicarono che i Visconti e i consorti avessero fra loro stessi l'uso e la locazione e gli altri diritti dei macelli </a:t>
            </a:r>
            <a:r>
              <a:rPr lang="it-IT" sz="2000" dirty="0" smtClean="0"/>
              <a:t>e dei </a:t>
            </a:r>
            <a:r>
              <a:rPr lang="it-IT" sz="2000" dirty="0"/>
              <a:t>banchi di vendita, come erano soliti avere in passato, nonostante il fatto che i luoghi in cui </a:t>
            </a:r>
            <a:r>
              <a:rPr lang="it-IT" sz="2000" dirty="0" smtClean="0"/>
              <a:t>sorgevano </a:t>
            </a:r>
            <a:r>
              <a:rPr lang="it-IT" sz="2000" dirty="0"/>
              <a:t>fossero </a:t>
            </a:r>
            <a:r>
              <a:rPr lang="it-IT" sz="2000" dirty="0" smtClean="0"/>
              <a:t>stati trasferiti</a:t>
            </a:r>
            <a:r>
              <a:rPr lang="it-IT" sz="2000" dirty="0"/>
              <a:t>, salvo i diritti e le ragioni dei marchesi contro i Visconti e i loro consorti, nel medesimo modo in cui </a:t>
            </a:r>
            <a:r>
              <a:rPr lang="it-IT" sz="2000" dirty="0" smtClean="0"/>
              <a:t>li avrebbero </a:t>
            </a:r>
            <a:r>
              <a:rPr lang="it-IT" sz="2000" dirty="0"/>
              <a:t>se i macelli non fossero stati rimossi e trasferiti. Anche gli incaricati dei padroni dei macelli </a:t>
            </a:r>
            <a:r>
              <a:rPr lang="it-IT" sz="2000" dirty="0" smtClean="0"/>
              <a:t>potranno consegnare </a:t>
            </a:r>
            <a:r>
              <a:rPr lang="it-IT" sz="2000" dirty="0"/>
              <a:t>la carne ai rivenditori nei giorni </a:t>
            </a:r>
            <a:r>
              <a:rPr lang="it-IT" sz="2000" dirty="0" smtClean="0"/>
              <a:t>in </a:t>
            </a:r>
            <a:r>
              <a:rPr lang="it-IT" sz="2000" dirty="0"/>
              <a:t>cui la rivendita delle carni è loro concessa.</a:t>
            </a:r>
          </a:p>
        </p:txBody>
      </p:sp>
    </p:spTree>
    <p:extLst>
      <p:ext uri="{BB962C8B-B14F-4D97-AF65-F5344CB8AC3E}">
        <p14:creationId xmlns:p14="http://schemas.microsoft.com/office/powerpoint/2010/main" val="356266553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07067" y="175364"/>
            <a:ext cx="7766936" cy="939452"/>
          </a:xfrm>
        </p:spPr>
        <p:txBody>
          <a:bodyPr/>
          <a:lstStyle/>
          <a:p>
            <a:pPr algn="just"/>
            <a:r>
              <a:rPr lang="it-IT" dirty="0"/>
              <a:t> </a:t>
            </a:r>
            <a:r>
              <a:rPr lang="it-IT" sz="2400" dirty="0"/>
              <a:t>Statuti di Bologna dell'anno </a:t>
            </a:r>
            <a:r>
              <a:rPr lang="it-IT" sz="2400" dirty="0" smtClean="0"/>
              <a:t>1288, a c. di </a:t>
            </a:r>
            <a:r>
              <a:rPr lang="it-IT" sz="2400" dirty="0" err="1" smtClean="0"/>
              <a:t>Fasoli</a:t>
            </a:r>
            <a:r>
              <a:rPr lang="it-IT" sz="2400" dirty="0" smtClean="0"/>
              <a:t> e Sella, </a:t>
            </a:r>
            <a:r>
              <a:rPr lang="it-IT" sz="2400" dirty="0"/>
              <a:t>p. 163</a:t>
            </a:r>
          </a:p>
        </p:txBody>
      </p:sp>
      <p:sp>
        <p:nvSpPr>
          <p:cNvPr id="3" name="Sottotitolo 2"/>
          <p:cNvSpPr>
            <a:spLocks noGrp="1"/>
          </p:cNvSpPr>
          <p:nvPr>
            <p:ph type="subTitle" idx="1"/>
          </p:nvPr>
        </p:nvSpPr>
        <p:spPr>
          <a:xfrm>
            <a:off x="1507067" y="1590805"/>
            <a:ext cx="7766936" cy="3556927"/>
          </a:xfrm>
        </p:spPr>
        <p:txBody>
          <a:bodyPr>
            <a:normAutofit/>
          </a:bodyPr>
          <a:lstStyle/>
          <a:p>
            <a:pPr algn="just"/>
            <a:r>
              <a:rPr lang="it-IT" dirty="0">
                <a:solidFill>
                  <a:schemeClr val="tx1"/>
                </a:solidFill>
              </a:rPr>
              <a:t>LII. Di costruire portici nella città e nei borghi.</a:t>
            </a:r>
          </a:p>
          <a:p>
            <a:pPr algn="just"/>
            <a:endParaRPr lang="it-IT" dirty="0">
              <a:solidFill>
                <a:schemeClr val="tx1"/>
              </a:solidFill>
            </a:endParaRPr>
          </a:p>
          <a:p>
            <a:pPr algn="just"/>
            <a:endParaRPr lang="it-IT" dirty="0">
              <a:solidFill>
                <a:schemeClr val="tx1"/>
              </a:solidFill>
            </a:endParaRPr>
          </a:p>
          <a:p>
            <a:pPr algn="just"/>
            <a:r>
              <a:rPr lang="it-IT" dirty="0">
                <a:solidFill>
                  <a:schemeClr val="tx1"/>
                </a:solidFill>
              </a:rPr>
              <a:t>Stabiliamo che tutti coloro che osservano e stanno ai mandati del comune di Bologna che posseggono in città e nei borghi case o palazzi senza portici, mentre sarebbe opportuno che li avessero, devono provvedere, se non stati mai edificati, a farli edificare e completare, cioè ciascuno per la propria facciata con una sponda di mura verso l'edificio, sotto pena e multa ad arbitrio del podestà. Se invece sono già edificati siano per sempre sottoposti a manutenzione a spese dei proprietari delle case.</a:t>
            </a:r>
          </a:p>
        </p:txBody>
      </p:sp>
    </p:spTree>
    <p:extLst>
      <p:ext uri="{BB962C8B-B14F-4D97-AF65-F5344CB8AC3E}">
        <p14:creationId xmlns:p14="http://schemas.microsoft.com/office/powerpoint/2010/main" val="49082842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07067" y="225468"/>
            <a:ext cx="7766936" cy="876822"/>
          </a:xfrm>
        </p:spPr>
        <p:txBody>
          <a:bodyPr/>
          <a:lstStyle/>
          <a:p>
            <a:pPr algn="just"/>
            <a:r>
              <a:rPr lang="de-DE" sz="2400" dirty="0"/>
              <a:t>BRAUNFELS, Mittelalterliche </a:t>
            </a:r>
            <a:r>
              <a:rPr lang="de-DE" sz="2400" dirty="0" smtClean="0"/>
              <a:t>Stadtbaukunst, p</a:t>
            </a:r>
            <a:r>
              <a:rPr lang="de-DE" sz="2400" dirty="0"/>
              <a:t>. 163.</a:t>
            </a:r>
            <a:endParaRPr lang="it-IT" sz="2400" dirty="0"/>
          </a:p>
        </p:txBody>
      </p:sp>
      <p:sp>
        <p:nvSpPr>
          <p:cNvPr id="3" name="Sottotitolo 2"/>
          <p:cNvSpPr>
            <a:spLocks noGrp="1"/>
          </p:cNvSpPr>
          <p:nvPr>
            <p:ph type="subTitle" idx="1"/>
          </p:nvPr>
        </p:nvSpPr>
        <p:spPr>
          <a:xfrm>
            <a:off x="926926" y="1390389"/>
            <a:ext cx="9432099" cy="4446740"/>
          </a:xfrm>
        </p:spPr>
        <p:txBody>
          <a:bodyPr>
            <a:noAutofit/>
          </a:bodyPr>
          <a:lstStyle/>
          <a:p>
            <a:pPr algn="just"/>
            <a:r>
              <a:rPr lang="it-IT" b="1" dirty="0">
                <a:solidFill>
                  <a:schemeClr val="tx1"/>
                </a:solidFill>
              </a:rPr>
              <a:t>[1297] Che in ciascuna casa, la quale si facesse di nuovo d'intorno al Campo del mercato, tutte le finestre si facciano a colonnelli</a:t>
            </a:r>
            <a:r>
              <a:rPr lang="it-IT" b="1" dirty="0" smtClean="0">
                <a:solidFill>
                  <a:schemeClr val="tx1"/>
                </a:solidFill>
              </a:rPr>
              <a:t>. </a:t>
            </a:r>
          </a:p>
          <a:p>
            <a:pPr algn="just"/>
            <a:r>
              <a:rPr lang="it-IT" b="1" dirty="0" smtClean="0">
                <a:solidFill>
                  <a:schemeClr val="tx1"/>
                </a:solidFill>
              </a:rPr>
              <a:t>Anco</a:t>
            </a:r>
            <a:r>
              <a:rPr lang="it-IT" b="1" dirty="0">
                <a:solidFill>
                  <a:schemeClr val="tx1"/>
                </a:solidFill>
              </a:rPr>
              <a:t>, </a:t>
            </a:r>
            <a:r>
              <a:rPr lang="it-IT" b="1" dirty="0" err="1">
                <a:solidFill>
                  <a:schemeClr val="tx1"/>
                </a:solidFill>
              </a:rPr>
              <a:t>statuimo</a:t>
            </a:r>
            <a:r>
              <a:rPr lang="it-IT" b="1" dirty="0">
                <a:solidFill>
                  <a:schemeClr val="tx1"/>
                </a:solidFill>
              </a:rPr>
              <a:t> et ordiniamo che se mai </a:t>
            </a:r>
            <a:r>
              <a:rPr lang="it-IT" b="1" dirty="0" err="1">
                <a:solidFill>
                  <a:schemeClr val="tx1"/>
                </a:solidFill>
              </a:rPr>
              <a:t>averrà</a:t>
            </a:r>
            <a:r>
              <a:rPr lang="it-IT" b="1" dirty="0">
                <a:solidFill>
                  <a:schemeClr val="tx1"/>
                </a:solidFill>
              </a:rPr>
              <a:t> che alcuna casa o vero casamento, dintorno al Campo del mercato s'edificassero di nuovo, che tutte et </a:t>
            </a:r>
            <a:r>
              <a:rPr lang="it-IT" b="1" dirty="0" err="1">
                <a:solidFill>
                  <a:schemeClr val="tx1"/>
                </a:solidFill>
              </a:rPr>
              <a:t>ciascune</a:t>
            </a:r>
            <a:r>
              <a:rPr lang="it-IT" b="1" dirty="0">
                <a:solidFill>
                  <a:schemeClr val="tx1"/>
                </a:solidFill>
              </a:rPr>
              <a:t> finestre di cotale casamento et casa, le quali avessero aspetto nel Campo del mercato, si </a:t>
            </a:r>
            <a:r>
              <a:rPr lang="it-IT" b="1" dirty="0" err="1">
                <a:solidFill>
                  <a:schemeClr val="tx1"/>
                </a:solidFill>
              </a:rPr>
              <a:t>debiano</a:t>
            </a:r>
            <a:r>
              <a:rPr lang="it-IT" b="1" dirty="0">
                <a:solidFill>
                  <a:schemeClr val="tx1"/>
                </a:solidFill>
              </a:rPr>
              <a:t> fare a colonnelli et senza alcuni ballatoi fare. Et questo la podestà far fare sia tenuto. Et qualunque, </a:t>
            </a:r>
            <a:r>
              <a:rPr lang="it-IT" b="1" dirty="0" err="1">
                <a:solidFill>
                  <a:schemeClr val="tx1"/>
                </a:solidFill>
              </a:rPr>
              <a:t>el</a:t>
            </a:r>
            <a:r>
              <a:rPr lang="it-IT" b="1" dirty="0">
                <a:solidFill>
                  <a:schemeClr val="tx1"/>
                </a:solidFill>
              </a:rPr>
              <a:t> quale cotali case o vero </a:t>
            </a:r>
            <a:r>
              <a:rPr lang="it-IT" b="1" dirty="0" err="1">
                <a:solidFill>
                  <a:schemeClr val="tx1"/>
                </a:solidFill>
              </a:rPr>
              <a:t>casamenta</a:t>
            </a:r>
            <a:r>
              <a:rPr lang="it-IT" b="1" dirty="0">
                <a:solidFill>
                  <a:schemeClr val="tx1"/>
                </a:solidFill>
              </a:rPr>
              <a:t> edificasse, le predette cose tutte non servasse, sia condannato per </a:t>
            </a:r>
            <a:r>
              <a:rPr lang="it-IT" b="1" dirty="0" err="1">
                <a:solidFill>
                  <a:schemeClr val="tx1"/>
                </a:solidFill>
              </a:rPr>
              <a:t>missere</a:t>
            </a:r>
            <a:r>
              <a:rPr lang="it-IT" b="1" dirty="0">
                <a:solidFill>
                  <a:schemeClr val="tx1"/>
                </a:solidFill>
              </a:rPr>
              <a:t> la podestà di Siena in xxv. libre di denari. Et se </a:t>
            </a:r>
            <a:r>
              <a:rPr lang="it-IT" b="1" dirty="0" err="1">
                <a:solidFill>
                  <a:schemeClr val="tx1"/>
                </a:solidFill>
              </a:rPr>
              <a:t>missere</a:t>
            </a:r>
            <a:r>
              <a:rPr lang="it-IT" b="1" dirty="0">
                <a:solidFill>
                  <a:schemeClr val="tx1"/>
                </a:solidFill>
              </a:rPr>
              <a:t> la podestà, li </a:t>
            </a:r>
            <a:r>
              <a:rPr lang="it-IT" b="1" dirty="0" err="1">
                <a:solidFill>
                  <a:schemeClr val="tx1"/>
                </a:solidFill>
              </a:rPr>
              <a:t>contrafacenti</a:t>
            </a:r>
            <a:r>
              <a:rPr lang="it-IT" b="1" dirty="0">
                <a:solidFill>
                  <a:schemeClr val="tx1"/>
                </a:solidFill>
              </a:rPr>
              <a:t> non condannasse, perda del suo salario in simile modo xxv. libre di denari, le quali </a:t>
            </a:r>
            <a:r>
              <a:rPr lang="it-IT" b="1" dirty="0" err="1">
                <a:solidFill>
                  <a:schemeClr val="tx1"/>
                </a:solidFill>
              </a:rPr>
              <a:t>el</a:t>
            </a:r>
            <a:r>
              <a:rPr lang="it-IT" b="1" dirty="0">
                <a:solidFill>
                  <a:schemeClr val="tx1"/>
                </a:solidFill>
              </a:rPr>
              <a:t> </a:t>
            </a:r>
            <a:r>
              <a:rPr lang="it-IT" b="1" dirty="0" err="1">
                <a:solidFill>
                  <a:schemeClr val="tx1"/>
                </a:solidFill>
              </a:rPr>
              <a:t>camerlèngo</a:t>
            </a:r>
            <a:r>
              <a:rPr lang="it-IT" b="1" dirty="0">
                <a:solidFill>
                  <a:schemeClr val="tx1"/>
                </a:solidFill>
              </a:rPr>
              <a:t> et </a:t>
            </a:r>
            <a:r>
              <a:rPr lang="it-IT" b="1" dirty="0" err="1">
                <a:solidFill>
                  <a:schemeClr val="tx1"/>
                </a:solidFill>
              </a:rPr>
              <a:t>iiij</a:t>
            </a:r>
            <a:r>
              <a:rPr lang="it-IT" b="1" dirty="0">
                <a:solidFill>
                  <a:schemeClr val="tx1"/>
                </a:solidFill>
              </a:rPr>
              <a:t>. del suo salario </a:t>
            </a:r>
            <a:r>
              <a:rPr lang="it-IT" b="1" dirty="0" err="1">
                <a:solidFill>
                  <a:schemeClr val="tx1"/>
                </a:solidFill>
              </a:rPr>
              <a:t>debiano</a:t>
            </a:r>
            <a:r>
              <a:rPr lang="it-IT" b="1" dirty="0">
                <a:solidFill>
                  <a:schemeClr val="tx1"/>
                </a:solidFill>
              </a:rPr>
              <a:t> ritenere. </a:t>
            </a:r>
            <a:r>
              <a:rPr lang="it-IT" b="1" dirty="0" smtClean="0">
                <a:solidFill>
                  <a:schemeClr val="tx1"/>
                </a:solidFill>
              </a:rPr>
              <a:t>[…] </a:t>
            </a:r>
          </a:p>
          <a:p>
            <a:pPr algn="just"/>
            <a:r>
              <a:rPr lang="it-IT" b="1" dirty="0" smtClean="0">
                <a:solidFill>
                  <a:schemeClr val="tx1"/>
                </a:solidFill>
              </a:rPr>
              <a:t>Di </a:t>
            </a:r>
            <a:r>
              <a:rPr lang="it-IT" b="1" dirty="0">
                <a:solidFill>
                  <a:schemeClr val="tx1"/>
                </a:solidFill>
              </a:rPr>
              <a:t>non fare </a:t>
            </a:r>
            <a:r>
              <a:rPr lang="it-IT" b="1" dirty="0" err="1">
                <a:solidFill>
                  <a:schemeClr val="tx1"/>
                </a:solidFill>
              </a:rPr>
              <a:t>ballatoia</a:t>
            </a:r>
            <a:r>
              <a:rPr lang="it-IT" b="1" dirty="0">
                <a:solidFill>
                  <a:schemeClr val="tx1"/>
                </a:solidFill>
              </a:rPr>
              <a:t> d'intorno al campo del mercato.</a:t>
            </a:r>
          </a:p>
          <a:p>
            <a:pPr algn="just"/>
            <a:endParaRPr lang="it-IT" b="1" dirty="0">
              <a:solidFill>
                <a:schemeClr val="tx1"/>
              </a:solidFill>
            </a:endParaRPr>
          </a:p>
        </p:txBody>
      </p:sp>
    </p:spTree>
    <p:extLst>
      <p:ext uri="{BB962C8B-B14F-4D97-AF65-F5344CB8AC3E}">
        <p14:creationId xmlns:p14="http://schemas.microsoft.com/office/powerpoint/2010/main" val="266868545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665962" y="1305342"/>
            <a:ext cx="7478038" cy="3416320"/>
          </a:xfrm>
          <a:prstGeom prst="rect">
            <a:avLst/>
          </a:prstGeom>
        </p:spPr>
        <p:txBody>
          <a:bodyPr wrap="square">
            <a:spAutoFit/>
          </a:bodyPr>
          <a:lstStyle/>
          <a:p>
            <a:pPr algn="just"/>
            <a:r>
              <a:rPr lang="it-IT" dirty="0"/>
              <a:t>Anco, con ciò sia cosa che si contenga in uno capitolo del </a:t>
            </a:r>
            <a:r>
              <a:rPr lang="it-IT" dirty="0" err="1"/>
              <a:t>costoduto</a:t>
            </a:r>
            <a:r>
              <a:rPr lang="it-IT" dirty="0"/>
              <a:t> del comune di Siena che qualunque </a:t>
            </a:r>
            <a:r>
              <a:rPr lang="it-IT" dirty="0" err="1"/>
              <a:t>hedificarà</a:t>
            </a:r>
            <a:r>
              <a:rPr lang="it-IT" dirty="0"/>
              <a:t> casa allato al Campo del mercato, </a:t>
            </a:r>
            <a:r>
              <a:rPr lang="it-IT" dirty="0" err="1"/>
              <a:t>debia</a:t>
            </a:r>
            <a:r>
              <a:rPr lang="it-IT" dirty="0"/>
              <a:t> fare le finestre a colonnelli et non ballatoio, et non si contenga in esso capitolo che ne </a:t>
            </a:r>
            <a:r>
              <a:rPr lang="it-IT" dirty="0" err="1"/>
              <a:t>l'altre</a:t>
            </a:r>
            <a:r>
              <a:rPr lang="it-IT" dirty="0"/>
              <a:t> case le quali sono d'intorno al Campo del mercato non si facciano </a:t>
            </a:r>
            <a:r>
              <a:rPr lang="it-IT" dirty="0" err="1"/>
              <a:t>ballatoia</a:t>
            </a:r>
            <a:r>
              <a:rPr lang="it-IT" dirty="0"/>
              <a:t>, statuto et ordinato è, che </a:t>
            </a:r>
            <a:r>
              <a:rPr lang="it-IT" dirty="0" err="1"/>
              <a:t>neuno</a:t>
            </a:r>
            <a:r>
              <a:rPr lang="it-IT" dirty="0"/>
              <a:t> possa, da </a:t>
            </a:r>
            <a:r>
              <a:rPr lang="it-IT" dirty="0" err="1"/>
              <a:t>chinci</a:t>
            </a:r>
            <a:r>
              <a:rPr lang="it-IT" dirty="0"/>
              <a:t> </a:t>
            </a:r>
            <a:r>
              <a:rPr lang="it-IT" dirty="0" err="1"/>
              <a:t>inanzi</a:t>
            </a:r>
            <a:r>
              <a:rPr lang="it-IT" dirty="0"/>
              <a:t>, </a:t>
            </a:r>
            <a:r>
              <a:rPr lang="it-IT" dirty="0" err="1"/>
              <a:t>hedificare</a:t>
            </a:r>
            <a:r>
              <a:rPr lang="it-IT" dirty="0"/>
              <a:t> o vero rinnovare o vero fare alcuno ballatoio o vero solaio d'intorno al Campo del mercato, in alcuna casa, torre o vero </a:t>
            </a:r>
            <a:r>
              <a:rPr lang="it-IT" dirty="0" err="1"/>
              <a:t>palazo</a:t>
            </a:r>
            <a:r>
              <a:rPr lang="it-IT" dirty="0"/>
              <a:t> </a:t>
            </a:r>
            <a:r>
              <a:rPr lang="it-IT" dirty="0" err="1"/>
              <a:t>fuore</a:t>
            </a:r>
            <a:r>
              <a:rPr lang="it-IT" dirty="0"/>
              <a:t> de le mura. Et chi </a:t>
            </a:r>
            <a:r>
              <a:rPr lang="it-IT" dirty="0" err="1"/>
              <a:t>contrafarà</a:t>
            </a:r>
            <a:r>
              <a:rPr lang="it-IT" dirty="0"/>
              <a:t> sia punito ed condannato in xxv. libre di denari. Et nientemeno sia </a:t>
            </a:r>
            <a:r>
              <a:rPr lang="it-IT" dirty="0" err="1"/>
              <a:t>constretto</a:t>
            </a:r>
            <a:r>
              <a:rPr lang="it-IT" dirty="0"/>
              <a:t> </a:t>
            </a:r>
            <a:r>
              <a:rPr lang="it-IT" dirty="0" err="1"/>
              <a:t>el</a:t>
            </a:r>
            <a:r>
              <a:rPr lang="it-IT" dirty="0"/>
              <a:t> ballatoio o vero palco, </a:t>
            </a:r>
            <a:r>
              <a:rPr lang="it-IT" dirty="0" err="1"/>
              <a:t>el</a:t>
            </a:r>
            <a:r>
              <a:rPr lang="it-IT" dirty="0"/>
              <a:t> quale farà disfare et levare via. Et fatto è questo capitolo in anno Domini </a:t>
            </a:r>
            <a:r>
              <a:rPr lang="it-IT" dirty="0" err="1"/>
              <a:t>Mcclxxxxvij</a:t>
            </a:r>
            <a:r>
              <a:rPr lang="it-IT" dirty="0"/>
              <a:t>. </a:t>
            </a:r>
            <a:r>
              <a:rPr lang="it-IT" dirty="0" err="1"/>
              <a:t>Inditione</a:t>
            </a:r>
            <a:r>
              <a:rPr lang="it-IT" dirty="0"/>
              <a:t> X, del mese di magio.</a:t>
            </a:r>
          </a:p>
        </p:txBody>
      </p:sp>
    </p:spTree>
    <p:extLst>
      <p:ext uri="{BB962C8B-B14F-4D97-AF65-F5344CB8AC3E}">
        <p14:creationId xmlns:p14="http://schemas.microsoft.com/office/powerpoint/2010/main" val="389403279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07067" y="463463"/>
            <a:ext cx="7766936" cy="551146"/>
          </a:xfrm>
        </p:spPr>
        <p:txBody>
          <a:bodyPr/>
          <a:lstStyle/>
          <a:p>
            <a:pPr algn="just"/>
            <a:r>
              <a:rPr lang="it-IT" sz="1800" dirty="0"/>
              <a:t>L. ZDEKAUER, La Carta </a:t>
            </a:r>
            <a:r>
              <a:rPr lang="it-IT" sz="1800" dirty="0" err="1"/>
              <a:t>libertatis</a:t>
            </a:r>
            <a:r>
              <a:rPr lang="it-IT" sz="1800" dirty="0"/>
              <a:t> e gli Statuti della rocca di Tintinnano (1207-1297), in Bullettino senese di storia patria, III (1896), pp. 327-376.</a:t>
            </a:r>
          </a:p>
        </p:txBody>
      </p:sp>
      <p:sp>
        <p:nvSpPr>
          <p:cNvPr id="3" name="Sottotitolo 2"/>
          <p:cNvSpPr>
            <a:spLocks noGrp="1"/>
          </p:cNvSpPr>
          <p:nvPr>
            <p:ph type="subTitle" idx="1"/>
          </p:nvPr>
        </p:nvSpPr>
        <p:spPr>
          <a:xfrm>
            <a:off x="688931" y="1177447"/>
            <a:ext cx="9857983" cy="3970285"/>
          </a:xfrm>
        </p:spPr>
        <p:txBody>
          <a:bodyPr>
            <a:noAutofit/>
          </a:bodyPr>
          <a:lstStyle/>
          <a:p>
            <a:pPr algn="just"/>
            <a:r>
              <a:rPr lang="it-IT" dirty="0">
                <a:solidFill>
                  <a:schemeClr val="tx1"/>
                </a:solidFill>
              </a:rPr>
              <a:t>In nome di nostro Signore Gesù Cristo, amen. Nell’anno del Signore millesimo duecentesimo settimo, il terzo giorno avanti le Calende di maggio (29 aprile), indizione decima.</a:t>
            </a:r>
          </a:p>
          <a:p>
            <a:pPr algn="just"/>
            <a:r>
              <a:rPr lang="it-IT" dirty="0" smtClean="0">
                <a:solidFill>
                  <a:schemeClr val="tx1"/>
                </a:solidFill>
              </a:rPr>
              <a:t>Roma</a:t>
            </a:r>
            <a:r>
              <a:rPr lang="it-IT" dirty="0">
                <a:solidFill>
                  <a:schemeClr val="tx1"/>
                </a:solidFill>
              </a:rPr>
              <a:t>, che fu un tempo signora e capitale del mondo intero, venne a tanta grandezza tenendosi a questi tre princìpi: equità, giustizia e libertà; e senza di essi nessuna città può rimanere a lungo grande, non che accrescersi. Pertanto io, Guido Medico, figlio del fu </a:t>
            </a:r>
            <a:r>
              <a:rPr lang="it-IT" dirty="0" err="1">
                <a:solidFill>
                  <a:schemeClr val="tx1"/>
                </a:solidFill>
              </a:rPr>
              <a:t>Uguiccione</a:t>
            </a:r>
            <a:r>
              <a:rPr lang="it-IT" dirty="0">
                <a:solidFill>
                  <a:schemeClr val="tx1"/>
                </a:solidFill>
              </a:rPr>
              <a:t> di Tignoso da Tintinnano, agendo in nome di tutti i miei fratelli e nipoti – cioè dei signori Ranieri di Tignoso, Tebaldo del fu Rolando di Tignoso, Rolandino di Pagano, Ranuccio del fu Pepo e suo fratello, Ranieri </a:t>
            </a:r>
            <a:r>
              <a:rPr lang="it-IT" dirty="0" err="1">
                <a:solidFill>
                  <a:schemeClr val="tx1"/>
                </a:solidFill>
              </a:rPr>
              <a:t>Lolio</a:t>
            </a:r>
            <a:r>
              <a:rPr lang="it-IT" dirty="0">
                <a:solidFill>
                  <a:schemeClr val="tx1"/>
                </a:solidFill>
              </a:rPr>
              <a:t>, Monaldo del detto Rolandino di Pagano, Corrado del detto Ranieri di Tignoso, </a:t>
            </a:r>
            <a:r>
              <a:rPr lang="it-IT" dirty="0" err="1">
                <a:solidFill>
                  <a:schemeClr val="tx1"/>
                </a:solidFill>
              </a:rPr>
              <a:t>Uguiccione</a:t>
            </a:r>
            <a:r>
              <a:rPr lang="it-IT" dirty="0">
                <a:solidFill>
                  <a:schemeClr val="tx1"/>
                </a:solidFill>
              </a:rPr>
              <a:t> fratello del detto Tebaldo, </a:t>
            </a:r>
            <a:r>
              <a:rPr lang="it-IT" dirty="0" err="1">
                <a:solidFill>
                  <a:schemeClr val="tx1"/>
                </a:solidFill>
              </a:rPr>
              <a:t>Armaleo</a:t>
            </a:r>
            <a:r>
              <a:rPr lang="it-IT" dirty="0">
                <a:solidFill>
                  <a:schemeClr val="tx1"/>
                </a:solidFill>
              </a:rPr>
              <a:t> del fu </a:t>
            </a:r>
            <a:r>
              <a:rPr lang="it-IT" dirty="0" err="1">
                <a:solidFill>
                  <a:schemeClr val="tx1"/>
                </a:solidFill>
              </a:rPr>
              <a:t>Ildibrandino</a:t>
            </a:r>
            <a:r>
              <a:rPr lang="it-IT" dirty="0">
                <a:solidFill>
                  <a:schemeClr val="tx1"/>
                </a:solidFill>
              </a:rPr>
              <a:t> di </a:t>
            </a:r>
            <a:r>
              <a:rPr lang="it-IT" dirty="0" err="1">
                <a:solidFill>
                  <a:schemeClr val="tx1"/>
                </a:solidFill>
              </a:rPr>
              <a:t>Gioldone</a:t>
            </a:r>
            <a:r>
              <a:rPr lang="it-IT" dirty="0">
                <a:solidFill>
                  <a:schemeClr val="tx1"/>
                </a:solidFill>
              </a:rPr>
              <a:t> e altri – ed essendo stato istituito rettore […] per la questione di Tintinnano, considerai che lo stato di questa rocca e dei signori e dei fedeli che vi dimorano era andato, di bene in male e di male in peggio, a causa dell’iniquità, dell’ingiustizia e della servitù, ed era ormai ridotto all’annichilamento, così che era necessario prendere i provvedimenti che apparissero più opportuni nell’interesse dei sopradetti signori come dei fedeli di tutta la rocca.</a:t>
            </a:r>
          </a:p>
        </p:txBody>
      </p:sp>
    </p:spTree>
    <p:extLst>
      <p:ext uri="{BB962C8B-B14F-4D97-AF65-F5344CB8AC3E}">
        <p14:creationId xmlns:p14="http://schemas.microsoft.com/office/powerpoint/2010/main" val="283322509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63463" y="612845"/>
            <a:ext cx="8680537" cy="3970318"/>
          </a:xfrm>
          <a:prstGeom prst="rect">
            <a:avLst/>
          </a:prstGeom>
        </p:spPr>
        <p:txBody>
          <a:bodyPr wrap="square">
            <a:spAutoFit/>
          </a:bodyPr>
          <a:lstStyle/>
          <a:p>
            <a:r>
              <a:rPr lang="it-IT" dirty="0"/>
              <a:t>Dopo aver meditato a lungo sulla questione, trovai che la comune situazione dei signori, dei fedeli e di tutto il paese non poteva venire ricondotta al buono stato di prima né poteva essere migliorata se non grazie a quelle tre cose: equità, giustizia e libertà; e con esse mi proposi di ricondurre la situazione in buono stato come prima e di migliorarla, se possibile. E vidi che per condurre l’impresa a compimento non c’era altra via che trasformare in affitti [1] le prestazioni consuetudinarie, cui gli uomini del paese erano tenuti nei confronti dei signori, e stabilire quante e quali prestazioni annuali o periodiche fossero a questi dovute: così che i signori non ardiscano di esigere dai propri uomini, contro la loro volontà, alcuna cosa in più. Tale fu dunque la mia proposta, perché ciascuna delle due parti, soddisfatta e sempre lieta di simili statuti e disposizioni, viva nell’equità, nella giustizia e nella libertà e contribuisca all’accrescimento e al miglioramento della rocca di Tintinnano, che se avesse una popolazione numerosa sarebbe tra le rocche d’Italia quanto mai rigogliosa […]</a:t>
            </a:r>
          </a:p>
        </p:txBody>
      </p:sp>
    </p:spTree>
    <p:extLst>
      <p:ext uri="{BB962C8B-B14F-4D97-AF65-F5344CB8AC3E}">
        <p14:creationId xmlns:p14="http://schemas.microsoft.com/office/powerpoint/2010/main" val="11236039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07067" y="576198"/>
            <a:ext cx="7766936" cy="513566"/>
          </a:xfrm>
        </p:spPr>
        <p:txBody>
          <a:bodyPr/>
          <a:lstStyle/>
          <a:p>
            <a:pPr algn="just"/>
            <a:r>
              <a:rPr lang="it-IT" sz="2800" dirty="0"/>
              <a:t>Leggi longobarde, Rotari, c. 386 (643).</a:t>
            </a:r>
          </a:p>
        </p:txBody>
      </p:sp>
      <p:sp>
        <p:nvSpPr>
          <p:cNvPr id="3" name="Sottotitolo 2"/>
          <p:cNvSpPr>
            <a:spLocks noGrp="1"/>
          </p:cNvSpPr>
          <p:nvPr>
            <p:ph type="subTitle" idx="1"/>
          </p:nvPr>
        </p:nvSpPr>
        <p:spPr>
          <a:xfrm>
            <a:off x="1507067" y="1578279"/>
            <a:ext cx="7766936" cy="3569453"/>
          </a:xfrm>
        </p:spPr>
        <p:txBody>
          <a:bodyPr>
            <a:normAutofit lnSpcReduction="10000"/>
          </a:bodyPr>
          <a:lstStyle/>
          <a:p>
            <a:pPr algn="just"/>
            <a:r>
              <a:rPr lang="it-IT" dirty="0" err="1">
                <a:solidFill>
                  <a:schemeClr val="tx1"/>
                </a:solidFill>
              </a:rPr>
              <a:t>Praesentem</a:t>
            </a:r>
            <a:r>
              <a:rPr lang="it-IT" dirty="0">
                <a:solidFill>
                  <a:schemeClr val="tx1"/>
                </a:solidFill>
              </a:rPr>
              <a:t> vero </a:t>
            </a:r>
            <a:r>
              <a:rPr lang="it-IT" dirty="0" err="1">
                <a:solidFill>
                  <a:schemeClr val="tx1"/>
                </a:solidFill>
              </a:rPr>
              <a:t>dispositionis</a:t>
            </a:r>
            <a:r>
              <a:rPr lang="it-IT" dirty="0">
                <a:solidFill>
                  <a:schemeClr val="tx1"/>
                </a:solidFill>
              </a:rPr>
              <a:t> </a:t>
            </a:r>
            <a:r>
              <a:rPr lang="it-IT" dirty="0" err="1">
                <a:solidFill>
                  <a:schemeClr val="tx1"/>
                </a:solidFill>
              </a:rPr>
              <a:t>nostrae</a:t>
            </a:r>
            <a:r>
              <a:rPr lang="it-IT" dirty="0">
                <a:solidFill>
                  <a:schemeClr val="tx1"/>
                </a:solidFill>
              </a:rPr>
              <a:t> </a:t>
            </a:r>
            <a:r>
              <a:rPr lang="it-IT" dirty="0" err="1">
                <a:solidFill>
                  <a:schemeClr val="tx1"/>
                </a:solidFill>
              </a:rPr>
              <a:t>edictum</a:t>
            </a:r>
            <a:r>
              <a:rPr lang="it-IT" dirty="0">
                <a:solidFill>
                  <a:schemeClr val="tx1"/>
                </a:solidFill>
              </a:rPr>
              <a:t>, </a:t>
            </a:r>
            <a:r>
              <a:rPr lang="it-IT" dirty="0" err="1">
                <a:solidFill>
                  <a:schemeClr val="tx1"/>
                </a:solidFill>
              </a:rPr>
              <a:t>quem</a:t>
            </a:r>
            <a:r>
              <a:rPr lang="it-IT" dirty="0">
                <a:solidFill>
                  <a:schemeClr val="tx1"/>
                </a:solidFill>
              </a:rPr>
              <a:t> Deo </a:t>
            </a:r>
            <a:r>
              <a:rPr lang="it-IT" dirty="0" err="1">
                <a:solidFill>
                  <a:schemeClr val="tx1"/>
                </a:solidFill>
              </a:rPr>
              <a:t>propitio</a:t>
            </a:r>
            <a:r>
              <a:rPr lang="it-IT" dirty="0">
                <a:solidFill>
                  <a:schemeClr val="tx1"/>
                </a:solidFill>
              </a:rPr>
              <a:t> </a:t>
            </a:r>
            <a:r>
              <a:rPr lang="it-IT" dirty="0" err="1">
                <a:solidFill>
                  <a:schemeClr val="tx1"/>
                </a:solidFill>
              </a:rPr>
              <a:t>cum</a:t>
            </a:r>
            <a:r>
              <a:rPr lang="it-IT" dirty="0">
                <a:solidFill>
                  <a:schemeClr val="tx1"/>
                </a:solidFill>
              </a:rPr>
              <a:t> </a:t>
            </a:r>
            <a:r>
              <a:rPr lang="it-IT" dirty="0" err="1">
                <a:solidFill>
                  <a:schemeClr val="tx1"/>
                </a:solidFill>
              </a:rPr>
              <a:t>summo</a:t>
            </a:r>
            <a:r>
              <a:rPr lang="it-IT" dirty="0">
                <a:solidFill>
                  <a:schemeClr val="tx1"/>
                </a:solidFill>
              </a:rPr>
              <a:t> studio et </a:t>
            </a:r>
            <a:r>
              <a:rPr lang="it-IT" dirty="0" err="1">
                <a:solidFill>
                  <a:schemeClr val="tx1"/>
                </a:solidFill>
              </a:rPr>
              <a:t>summis</a:t>
            </a:r>
            <a:r>
              <a:rPr lang="it-IT" dirty="0">
                <a:solidFill>
                  <a:schemeClr val="tx1"/>
                </a:solidFill>
              </a:rPr>
              <a:t> </a:t>
            </a:r>
            <a:r>
              <a:rPr lang="it-IT" dirty="0" err="1">
                <a:solidFill>
                  <a:schemeClr val="tx1"/>
                </a:solidFill>
              </a:rPr>
              <a:t>vigilis</a:t>
            </a:r>
            <a:r>
              <a:rPr lang="it-IT" dirty="0">
                <a:solidFill>
                  <a:schemeClr val="tx1"/>
                </a:solidFill>
              </a:rPr>
              <a:t> a </a:t>
            </a:r>
            <a:r>
              <a:rPr lang="it-IT" dirty="0" err="1">
                <a:solidFill>
                  <a:schemeClr val="tx1"/>
                </a:solidFill>
              </a:rPr>
              <a:t>celestem</a:t>
            </a:r>
            <a:r>
              <a:rPr lang="it-IT" dirty="0">
                <a:solidFill>
                  <a:schemeClr val="tx1"/>
                </a:solidFill>
              </a:rPr>
              <a:t> </a:t>
            </a:r>
            <a:r>
              <a:rPr lang="it-IT" dirty="0" err="1">
                <a:solidFill>
                  <a:schemeClr val="tx1"/>
                </a:solidFill>
              </a:rPr>
              <a:t>faborem</a:t>
            </a:r>
            <a:r>
              <a:rPr lang="it-IT" dirty="0">
                <a:solidFill>
                  <a:schemeClr val="tx1"/>
                </a:solidFill>
              </a:rPr>
              <a:t> </a:t>
            </a:r>
            <a:r>
              <a:rPr lang="it-IT" dirty="0" err="1">
                <a:solidFill>
                  <a:schemeClr val="tx1"/>
                </a:solidFill>
              </a:rPr>
              <a:t>praestitis</a:t>
            </a:r>
            <a:r>
              <a:rPr lang="it-IT" dirty="0">
                <a:solidFill>
                  <a:schemeClr val="tx1"/>
                </a:solidFill>
              </a:rPr>
              <a:t> </a:t>
            </a:r>
            <a:r>
              <a:rPr lang="it-IT" dirty="0" err="1">
                <a:solidFill>
                  <a:schemeClr val="tx1"/>
                </a:solidFill>
              </a:rPr>
              <a:t>inquirentes</a:t>
            </a:r>
            <a:r>
              <a:rPr lang="it-IT" dirty="0">
                <a:solidFill>
                  <a:schemeClr val="tx1"/>
                </a:solidFill>
              </a:rPr>
              <a:t> et </a:t>
            </a:r>
            <a:r>
              <a:rPr lang="it-IT" dirty="0" err="1">
                <a:solidFill>
                  <a:schemeClr val="tx1"/>
                </a:solidFill>
              </a:rPr>
              <a:t>rememorantes</a:t>
            </a:r>
            <a:r>
              <a:rPr lang="it-IT" dirty="0">
                <a:solidFill>
                  <a:schemeClr val="tx1"/>
                </a:solidFill>
              </a:rPr>
              <a:t> </a:t>
            </a:r>
            <a:r>
              <a:rPr lang="it-IT" dirty="0" err="1">
                <a:solidFill>
                  <a:schemeClr val="tx1"/>
                </a:solidFill>
              </a:rPr>
              <a:t>antiquas</a:t>
            </a:r>
            <a:r>
              <a:rPr lang="it-IT" dirty="0">
                <a:solidFill>
                  <a:schemeClr val="tx1"/>
                </a:solidFill>
              </a:rPr>
              <a:t> </a:t>
            </a:r>
            <a:r>
              <a:rPr lang="it-IT" dirty="0" err="1">
                <a:solidFill>
                  <a:schemeClr val="tx1"/>
                </a:solidFill>
              </a:rPr>
              <a:t>legis</a:t>
            </a:r>
            <a:r>
              <a:rPr lang="it-IT" dirty="0">
                <a:solidFill>
                  <a:schemeClr val="tx1"/>
                </a:solidFill>
              </a:rPr>
              <a:t> </a:t>
            </a:r>
            <a:r>
              <a:rPr lang="it-IT" dirty="0" err="1">
                <a:solidFill>
                  <a:schemeClr val="tx1"/>
                </a:solidFill>
              </a:rPr>
              <a:t>patrum</a:t>
            </a:r>
            <a:r>
              <a:rPr lang="it-IT" dirty="0">
                <a:solidFill>
                  <a:schemeClr val="tx1"/>
                </a:solidFill>
              </a:rPr>
              <a:t> </a:t>
            </a:r>
            <a:r>
              <a:rPr lang="it-IT" dirty="0" err="1">
                <a:solidFill>
                  <a:schemeClr val="tx1"/>
                </a:solidFill>
              </a:rPr>
              <a:t>nostrorum</a:t>
            </a:r>
            <a:r>
              <a:rPr lang="it-IT" dirty="0">
                <a:solidFill>
                  <a:schemeClr val="tx1"/>
                </a:solidFill>
              </a:rPr>
              <a:t>, </a:t>
            </a:r>
            <a:r>
              <a:rPr lang="it-IT" dirty="0" err="1">
                <a:solidFill>
                  <a:schemeClr val="tx1"/>
                </a:solidFill>
              </a:rPr>
              <a:t>quae</a:t>
            </a:r>
            <a:r>
              <a:rPr lang="it-IT" dirty="0">
                <a:solidFill>
                  <a:schemeClr val="tx1"/>
                </a:solidFill>
              </a:rPr>
              <a:t> </a:t>
            </a:r>
            <a:r>
              <a:rPr lang="it-IT" dirty="0" err="1">
                <a:solidFill>
                  <a:schemeClr val="tx1"/>
                </a:solidFill>
              </a:rPr>
              <a:t>scriptae</a:t>
            </a:r>
            <a:r>
              <a:rPr lang="it-IT" dirty="0">
                <a:solidFill>
                  <a:schemeClr val="tx1"/>
                </a:solidFill>
              </a:rPr>
              <a:t> non </a:t>
            </a:r>
            <a:r>
              <a:rPr lang="it-IT" dirty="0" err="1">
                <a:solidFill>
                  <a:schemeClr val="tx1"/>
                </a:solidFill>
              </a:rPr>
              <a:t>erant</a:t>
            </a:r>
            <a:r>
              <a:rPr lang="it-IT" dirty="0">
                <a:solidFill>
                  <a:schemeClr val="tx1"/>
                </a:solidFill>
              </a:rPr>
              <a:t>, </a:t>
            </a:r>
            <a:r>
              <a:rPr lang="it-IT" dirty="0" err="1">
                <a:solidFill>
                  <a:schemeClr val="tx1"/>
                </a:solidFill>
              </a:rPr>
              <a:t>condedimus</a:t>
            </a:r>
            <a:r>
              <a:rPr lang="it-IT" dirty="0">
                <a:solidFill>
                  <a:schemeClr val="tx1"/>
                </a:solidFill>
              </a:rPr>
              <a:t>, et </a:t>
            </a:r>
            <a:r>
              <a:rPr lang="it-IT" dirty="0" err="1">
                <a:solidFill>
                  <a:schemeClr val="tx1"/>
                </a:solidFill>
              </a:rPr>
              <a:t>quod</a:t>
            </a:r>
            <a:r>
              <a:rPr lang="it-IT" dirty="0">
                <a:solidFill>
                  <a:schemeClr val="tx1"/>
                </a:solidFill>
              </a:rPr>
              <a:t> pro </a:t>
            </a:r>
            <a:r>
              <a:rPr lang="it-IT" dirty="0" err="1">
                <a:solidFill>
                  <a:schemeClr val="tx1"/>
                </a:solidFill>
              </a:rPr>
              <a:t>commune</a:t>
            </a:r>
            <a:r>
              <a:rPr lang="it-IT" dirty="0">
                <a:solidFill>
                  <a:schemeClr val="tx1"/>
                </a:solidFill>
              </a:rPr>
              <a:t> omnium </a:t>
            </a:r>
            <a:r>
              <a:rPr lang="it-IT" dirty="0" err="1">
                <a:solidFill>
                  <a:schemeClr val="tx1"/>
                </a:solidFill>
              </a:rPr>
              <a:t>gentis</a:t>
            </a:r>
            <a:r>
              <a:rPr lang="it-IT" dirty="0">
                <a:solidFill>
                  <a:schemeClr val="tx1"/>
                </a:solidFill>
              </a:rPr>
              <a:t> </a:t>
            </a:r>
            <a:r>
              <a:rPr lang="it-IT" dirty="0" err="1">
                <a:solidFill>
                  <a:schemeClr val="tx1"/>
                </a:solidFill>
              </a:rPr>
              <a:t>nostrae</a:t>
            </a:r>
            <a:r>
              <a:rPr lang="it-IT" dirty="0">
                <a:solidFill>
                  <a:schemeClr val="tx1"/>
                </a:solidFill>
              </a:rPr>
              <a:t> </a:t>
            </a:r>
            <a:r>
              <a:rPr lang="it-IT" dirty="0" err="1">
                <a:solidFill>
                  <a:schemeClr val="tx1"/>
                </a:solidFill>
              </a:rPr>
              <a:t>utilitatibus</a:t>
            </a:r>
            <a:r>
              <a:rPr lang="it-IT" dirty="0">
                <a:solidFill>
                  <a:schemeClr val="tx1"/>
                </a:solidFill>
              </a:rPr>
              <a:t> </a:t>
            </a:r>
            <a:r>
              <a:rPr lang="it-IT" dirty="0" err="1">
                <a:solidFill>
                  <a:schemeClr val="tx1"/>
                </a:solidFill>
              </a:rPr>
              <a:t>expediunt</a:t>
            </a:r>
            <a:r>
              <a:rPr lang="it-IT" dirty="0">
                <a:solidFill>
                  <a:schemeClr val="tx1"/>
                </a:solidFill>
              </a:rPr>
              <a:t>, pari </a:t>
            </a:r>
            <a:r>
              <a:rPr lang="it-IT" dirty="0" err="1">
                <a:solidFill>
                  <a:schemeClr val="tx1"/>
                </a:solidFill>
              </a:rPr>
              <a:t>consilio</a:t>
            </a:r>
            <a:r>
              <a:rPr lang="it-IT" dirty="0">
                <a:solidFill>
                  <a:schemeClr val="tx1"/>
                </a:solidFill>
              </a:rPr>
              <a:t> </a:t>
            </a:r>
            <a:r>
              <a:rPr lang="it-IT" dirty="0" err="1">
                <a:solidFill>
                  <a:schemeClr val="tx1"/>
                </a:solidFill>
              </a:rPr>
              <a:t>parique</a:t>
            </a:r>
            <a:r>
              <a:rPr lang="it-IT" dirty="0">
                <a:solidFill>
                  <a:schemeClr val="tx1"/>
                </a:solidFill>
              </a:rPr>
              <a:t> </a:t>
            </a:r>
            <a:r>
              <a:rPr lang="it-IT" dirty="0" err="1">
                <a:solidFill>
                  <a:schemeClr val="tx1"/>
                </a:solidFill>
              </a:rPr>
              <a:t>consensum</a:t>
            </a:r>
            <a:r>
              <a:rPr lang="it-IT" dirty="0">
                <a:solidFill>
                  <a:schemeClr val="tx1"/>
                </a:solidFill>
              </a:rPr>
              <a:t> </a:t>
            </a:r>
            <a:r>
              <a:rPr lang="it-IT" dirty="0" err="1">
                <a:solidFill>
                  <a:schemeClr val="tx1"/>
                </a:solidFill>
              </a:rPr>
              <a:t>cum</a:t>
            </a:r>
            <a:r>
              <a:rPr lang="it-IT" dirty="0">
                <a:solidFill>
                  <a:schemeClr val="tx1"/>
                </a:solidFill>
              </a:rPr>
              <a:t> </a:t>
            </a:r>
            <a:r>
              <a:rPr lang="it-IT" dirty="0" err="1">
                <a:solidFill>
                  <a:schemeClr val="tx1"/>
                </a:solidFill>
              </a:rPr>
              <a:t>primatos</a:t>
            </a:r>
            <a:r>
              <a:rPr lang="it-IT" dirty="0">
                <a:solidFill>
                  <a:schemeClr val="tx1"/>
                </a:solidFill>
              </a:rPr>
              <a:t> </a:t>
            </a:r>
            <a:r>
              <a:rPr lang="it-IT" dirty="0" err="1">
                <a:solidFill>
                  <a:schemeClr val="tx1"/>
                </a:solidFill>
              </a:rPr>
              <a:t>iudices</a:t>
            </a:r>
            <a:r>
              <a:rPr lang="it-IT" dirty="0">
                <a:solidFill>
                  <a:schemeClr val="tx1"/>
                </a:solidFill>
              </a:rPr>
              <a:t> </a:t>
            </a:r>
            <a:r>
              <a:rPr lang="it-IT" dirty="0" err="1">
                <a:solidFill>
                  <a:schemeClr val="tx1"/>
                </a:solidFill>
              </a:rPr>
              <a:t>cunctosque</a:t>
            </a:r>
            <a:r>
              <a:rPr lang="it-IT" dirty="0">
                <a:solidFill>
                  <a:schemeClr val="tx1"/>
                </a:solidFill>
              </a:rPr>
              <a:t> </a:t>
            </a:r>
            <a:r>
              <a:rPr lang="it-IT" dirty="0" err="1">
                <a:solidFill>
                  <a:schemeClr val="tx1"/>
                </a:solidFill>
              </a:rPr>
              <a:t>felicissimus</a:t>
            </a:r>
            <a:r>
              <a:rPr lang="it-IT" dirty="0">
                <a:solidFill>
                  <a:schemeClr val="tx1"/>
                </a:solidFill>
              </a:rPr>
              <a:t> </a:t>
            </a:r>
            <a:r>
              <a:rPr lang="it-IT" dirty="0" err="1">
                <a:solidFill>
                  <a:schemeClr val="tx1"/>
                </a:solidFill>
              </a:rPr>
              <a:t>exercitum</a:t>
            </a:r>
            <a:r>
              <a:rPr lang="it-IT" dirty="0">
                <a:solidFill>
                  <a:schemeClr val="tx1"/>
                </a:solidFill>
              </a:rPr>
              <a:t> nostrum </a:t>
            </a:r>
            <a:r>
              <a:rPr lang="it-IT" dirty="0" err="1">
                <a:solidFill>
                  <a:schemeClr val="tx1"/>
                </a:solidFill>
              </a:rPr>
              <a:t>augentes</a:t>
            </a:r>
            <a:r>
              <a:rPr lang="it-IT" dirty="0">
                <a:solidFill>
                  <a:schemeClr val="tx1"/>
                </a:solidFill>
              </a:rPr>
              <a:t> </a:t>
            </a:r>
            <a:r>
              <a:rPr lang="it-IT" dirty="0" err="1">
                <a:solidFill>
                  <a:schemeClr val="tx1"/>
                </a:solidFill>
              </a:rPr>
              <a:t>constituimus</a:t>
            </a:r>
            <a:r>
              <a:rPr lang="it-IT" dirty="0">
                <a:solidFill>
                  <a:schemeClr val="tx1"/>
                </a:solidFill>
              </a:rPr>
              <a:t>, in hoc </a:t>
            </a:r>
            <a:r>
              <a:rPr lang="it-IT" dirty="0" err="1">
                <a:solidFill>
                  <a:schemeClr val="tx1"/>
                </a:solidFill>
              </a:rPr>
              <a:t>membranum</a:t>
            </a:r>
            <a:r>
              <a:rPr lang="it-IT" dirty="0">
                <a:solidFill>
                  <a:schemeClr val="tx1"/>
                </a:solidFill>
              </a:rPr>
              <a:t> </a:t>
            </a:r>
            <a:r>
              <a:rPr lang="it-IT" dirty="0" err="1">
                <a:solidFill>
                  <a:schemeClr val="tx1"/>
                </a:solidFill>
              </a:rPr>
              <a:t>scribere</a:t>
            </a:r>
            <a:r>
              <a:rPr lang="it-IT" dirty="0">
                <a:solidFill>
                  <a:schemeClr val="tx1"/>
                </a:solidFill>
              </a:rPr>
              <a:t> </a:t>
            </a:r>
            <a:r>
              <a:rPr lang="it-IT" dirty="0" err="1">
                <a:solidFill>
                  <a:schemeClr val="tx1"/>
                </a:solidFill>
              </a:rPr>
              <a:t>iussimus</a:t>
            </a:r>
            <a:r>
              <a:rPr lang="it-IT" dirty="0">
                <a:solidFill>
                  <a:schemeClr val="tx1"/>
                </a:solidFill>
              </a:rPr>
              <a:t>; </a:t>
            </a:r>
            <a:r>
              <a:rPr lang="it-IT" dirty="0" err="1">
                <a:solidFill>
                  <a:schemeClr val="tx1"/>
                </a:solidFill>
              </a:rPr>
              <a:t>pertractantes</a:t>
            </a:r>
            <a:r>
              <a:rPr lang="it-IT" dirty="0">
                <a:solidFill>
                  <a:schemeClr val="tx1"/>
                </a:solidFill>
              </a:rPr>
              <a:t> et sub hoc </a:t>
            </a:r>
            <a:r>
              <a:rPr lang="it-IT" dirty="0" err="1">
                <a:solidFill>
                  <a:schemeClr val="tx1"/>
                </a:solidFill>
              </a:rPr>
              <a:t>tamen</a:t>
            </a:r>
            <a:r>
              <a:rPr lang="it-IT" dirty="0">
                <a:solidFill>
                  <a:schemeClr val="tx1"/>
                </a:solidFill>
              </a:rPr>
              <a:t> </a:t>
            </a:r>
            <a:r>
              <a:rPr lang="it-IT" dirty="0" err="1">
                <a:solidFill>
                  <a:schemeClr val="tx1"/>
                </a:solidFill>
              </a:rPr>
              <a:t>capitulo</a:t>
            </a:r>
            <a:r>
              <a:rPr lang="it-IT" dirty="0">
                <a:solidFill>
                  <a:schemeClr val="tx1"/>
                </a:solidFill>
              </a:rPr>
              <a:t> </a:t>
            </a:r>
            <a:r>
              <a:rPr lang="it-IT" dirty="0" err="1">
                <a:solidFill>
                  <a:schemeClr val="tx1"/>
                </a:solidFill>
              </a:rPr>
              <a:t>reservantes</a:t>
            </a:r>
            <a:r>
              <a:rPr lang="it-IT" dirty="0">
                <a:solidFill>
                  <a:schemeClr val="tx1"/>
                </a:solidFill>
              </a:rPr>
              <a:t>, ut, </a:t>
            </a:r>
            <a:r>
              <a:rPr lang="it-IT" dirty="0" err="1">
                <a:solidFill>
                  <a:schemeClr val="tx1"/>
                </a:solidFill>
              </a:rPr>
              <a:t>quod</a:t>
            </a:r>
            <a:r>
              <a:rPr lang="it-IT" dirty="0">
                <a:solidFill>
                  <a:schemeClr val="tx1"/>
                </a:solidFill>
              </a:rPr>
              <a:t> </a:t>
            </a:r>
            <a:r>
              <a:rPr lang="it-IT" dirty="0" err="1">
                <a:solidFill>
                  <a:schemeClr val="tx1"/>
                </a:solidFill>
              </a:rPr>
              <a:t>adhuc</a:t>
            </a:r>
            <a:r>
              <a:rPr lang="it-IT" dirty="0">
                <a:solidFill>
                  <a:schemeClr val="tx1"/>
                </a:solidFill>
              </a:rPr>
              <a:t> </a:t>
            </a:r>
            <a:r>
              <a:rPr lang="it-IT" dirty="0" err="1">
                <a:solidFill>
                  <a:schemeClr val="tx1"/>
                </a:solidFill>
              </a:rPr>
              <a:t>annuentem</a:t>
            </a:r>
            <a:r>
              <a:rPr lang="it-IT" dirty="0">
                <a:solidFill>
                  <a:schemeClr val="tx1"/>
                </a:solidFill>
              </a:rPr>
              <a:t> </a:t>
            </a:r>
            <a:r>
              <a:rPr lang="it-IT" dirty="0" err="1">
                <a:solidFill>
                  <a:schemeClr val="tx1"/>
                </a:solidFill>
              </a:rPr>
              <a:t>divinam</a:t>
            </a:r>
            <a:r>
              <a:rPr lang="it-IT" dirty="0">
                <a:solidFill>
                  <a:schemeClr val="tx1"/>
                </a:solidFill>
              </a:rPr>
              <a:t> </a:t>
            </a:r>
            <a:r>
              <a:rPr lang="it-IT" dirty="0" err="1">
                <a:solidFill>
                  <a:schemeClr val="tx1"/>
                </a:solidFill>
              </a:rPr>
              <a:t>clementiam</a:t>
            </a:r>
            <a:r>
              <a:rPr lang="it-IT" dirty="0">
                <a:solidFill>
                  <a:schemeClr val="tx1"/>
                </a:solidFill>
              </a:rPr>
              <a:t> per </a:t>
            </a:r>
            <a:r>
              <a:rPr lang="it-IT" dirty="0" err="1">
                <a:solidFill>
                  <a:schemeClr val="tx1"/>
                </a:solidFill>
              </a:rPr>
              <a:t>subtilem</a:t>
            </a:r>
            <a:r>
              <a:rPr lang="it-IT" dirty="0">
                <a:solidFill>
                  <a:schemeClr val="tx1"/>
                </a:solidFill>
              </a:rPr>
              <a:t> </a:t>
            </a:r>
            <a:r>
              <a:rPr lang="it-IT" dirty="0" err="1">
                <a:solidFill>
                  <a:schemeClr val="tx1"/>
                </a:solidFill>
              </a:rPr>
              <a:t>inquisitionem</a:t>
            </a:r>
            <a:r>
              <a:rPr lang="it-IT" dirty="0">
                <a:solidFill>
                  <a:schemeClr val="tx1"/>
                </a:solidFill>
              </a:rPr>
              <a:t> de </a:t>
            </a:r>
            <a:r>
              <a:rPr lang="it-IT" dirty="0" err="1">
                <a:solidFill>
                  <a:schemeClr val="tx1"/>
                </a:solidFill>
              </a:rPr>
              <a:t>antiquas</a:t>
            </a:r>
            <a:r>
              <a:rPr lang="it-IT" dirty="0">
                <a:solidFill>
                  <a:schemeClr val="tx1"/>
                </a:solidFill>
              </a:rPr>
              <a:t> </a:t>
            </a:r>
            <a:r>
              <a:rPr lang="it-IT" dirty="0" err="1">
                <a:solidFill>
                  <a:schemeClr val="tx1"/>
                </a:solidFill>
              </a:rPr>
              <a:t>legis</a:t>
            </a:r>
            <a:r>
              <a:rPr lang="it-IT" dirty="0">
                <a:solidFill>
                  <a:schemeClr val="tx1"/>
                </a:solidFill>
              </a:rPr>
              <a:t> </a:t>
            </a:r>
            <a:r>
              <a:rPr lang="it-IT" dirty="0" err="1">
                <a:solidFill>
                  <a:schemeClr val="tx1"/>
                </a:solidFill>
              </a:rPr>
              <a:t>Langobardorum</a:t>
            </a:r>
            <a:r>
              <a:rPr lang="it-IT" dirty="0">
                <a:solidFill>
                  <a:schemeClr val="tx1"/>
                </a:solidFill>
              </a:rPr>
              <a:t>, </a:t>
            </a:r>
            <a:r>
              <a:rPr lang="it-IT" dirty="0" err="1">
                <a:solidFill>
                  <a:schemeClr val="tx1"/>
                </a:solidFill>
              </a:rPr>
              <a:t>tam</a:t>
            </a:r>
            <a:r>
              <a:rPr lang="it-IT" dirty="0">
                <a:solidFill>
                  <a:schemeClr val="tx1"/>
                </a:solidFill>
              </a:rPr>
              <a:t> per </a:t>
            </a:r>
            <a:r>
              <a:rPr lang="it-IT" dirty="0" err="1">
                <a:solidFill>
                  <a:schemeClr val="tx1"/>
                </a:solidFill>
              </a:rPr>
              <a:t>nosmetipsos</a:t>
            </a:r>
            <a:r>
              <a:rPr lang="it-IT" dirty="0">
                <a:solidFill>
                  <a:schemeClr val="tx1"/>
                </a:solidFill>
              </a:rPr>
              <a:t> </a:t>
            </a:r>
            <a:r>
              <a:rPr lang="it-IT" dirty="0" err="1">
                <a:solidFill>
                  <a:schemeClr val="tx1"/>
                </a:solidFill>
              </a:rPr>
              <a:t>quam</a:t>
            </a:r>
            <a:r>
              <a:rPr lang="it-IT" dirty="0">
                <a:solidFill>
                  <a:schemeClr val="tx1"/>
                </a:solidFill>
              </a:rPr>
              <a:t> per </a:t>
            </a:r>
            <a:r>
              <a:rPr lang="it-IT" dirty="0" err="1">
                <a:solidFill>
                  <a:schemeClr val="tx1"/>
                </a:solidFill>
              </a:rPr>
              <a:t>antiquos</a:t>
            </a:r>
            <a:r>
              <a:rPr lang="it-IT" dirty="0">
                <a:solidFill>
                  <a:schemeClr val="tx1"/>
                </a:solidFill>
              </a:rPr>
              <a:t> </a:t>
            </a:r>
            <a:r>
              <a:rPr lang="it-IT" dirty="0" err="1">
                <a:solidFill>
                  <a:schemeClr val="tx1"/>
                </a:solidFill>
              </a:rPr>
              <a:t>homines</a:t>
            </a:r>
            <a:r>
              <a:rPr lang="it-IT" dirty="0">
                <a:solidFill>
                  <a:schemeClr val="tx1"/>
                </a:solidFill>
              </a:rPr>
              <a:t>, memorare </a:t>
            </a:r>
            <a:r>
              <a:rPr lang="it-IT" dirty="0" err="1">
                <a:solidFill>
                  <a:schemeClr val="tx1"/>
                </a:solidFill>
              </a:rPr>
              <a:t>potuerimus</a:t>
            </a:r>
            <a:r>
              <a:rPr lang="it-IT" dirty="0">
                <a:solidFill>
                  <a:schemeClr val="tx1"/>
                </a:solidFill>
              </a:rPr>
              <a:t>, in hoc </a:t>
            </a:r>
            <a:r>
              <a:rPr lang="it-IT" dirty="0" err="1">
                <a:solidFill>
                  <a:schemeClr val="tx1"/>
                </a:solidFill>
              </a:rPr>
              <a:t>edictum</a:t>
            </a:r>
            <a:r>
              <a:rPr lang="it-IT" dirty="0">
                <a:solidFill>
                  <a:schemeClr val="tx1"/>
                </a:solidFill>
              </a:rPr>
              <a:t> </a:t>
            </a:r>
            <a:r>
              <a:rPr lang="it-IT" dirty="0" err="1">
                <a:solidFill>
                  <a:schemeClr val="tx1"/>
                </a:solidFill>
              </a:rPr>
              <a:t>subiungere</a:t>
            </a:r>
            <a:r>
              <a:rPr lang="it-IT" dirty="0">
                <a:solidFill>
                  <a:schemeClr val="tx1"/>
                </a:solidFill>
              </a:rPr>
              <a:t> </a:t>
            </a:r>
            <a:r>
              <a:rPr lang="it-IT" dirty="0" err="1">
                <a:solidFill>
                  <a:schemeClr val="tx1"/>
                </a:solidFill>
              </a:rPr>
              <a:t>debeamus</a:t>
            </a:r>
            <a:r>
              <a:rPr lang="it-IT" dirty="0">
                <a:solidFill>
                  <a:schemeClr val="tx1"/>
                </a:solidFill>
              </a:rPr>
              <a:t>; </a:t>
            </a:r>
            <a:r>
              <a:rPr lang="it-IT" dirty="0" err="1">
                <a:solidFill>
                  <a:schemeClr val="tx1"/>
                </a:solidFill>
              </a:rPr>
              <a:t>addentes</a:t>
            </a:r>
            <a:r>
              <a:rPr lang="it-IT" dirty="0">
                <a:solidFill>
                  <a:schemeClr val="tx1"/>
                </a:solidFill>
              </a:rPr>
              <a:t>, </a:t>
            </a:r>
            <a:r>
              <a:rPr lang="it-IT" dirty="0" err="1">
                <a:solidFill>
                  <a:schemeClr val="tx1"/>
                </a:solidFill>
              </a:rPr>
              <a:t>quin</a:t>
            </a:r>
            <a:r>
              <a:rPr lang="it-IT" dirty="0">
                <a:solidFill>
                  <a:schemeClr val="tx1"/>
                </a:solidFill>
              </a:rPr>
              <a:t> </a:t>
            </a:r>
            <a:r>
              <a:rPr lang="it-IT" dirty="0" err="1">
                <a:solidFill>
                  <a:schemeClr val="tx1"/>
                </a:solidFill>
              </a:rPr>
              <a:t>etiam</a:t>
            </a:r>
            <a:r>
              <a:rPr lang="it-IT" dirty="0">
                <a:solidFill>
                  <a:schemeClr val="tx1"/>
                </a:solidFill>
              </a:rPr>
              <a:t> et per </a:t>
            </a:r>
            <a:r>
              <a:rPr lang="it-IT" dirty="0" err="1">
                <a:solidFill>
                  <a:schemeClr val="tx1"/>
                </a:solidFill>
              </a:rPr>
              <a:t>gairethinx</a:t>
            </a:r>
            <a:r>
              <a:rPr lang="it-IT" dirty="0">
                <a:solidFill>
                  <a:schemeClr val="tx1"/>
                </a:solidFill>
              </a:rPr>
              <a:t> </a:t>
            </a:r>
            <a:r>
              <a:rPr lang="it-IT" dirty="0" err="1">
                <a:solidFill>
                  <a:schemeClr val="tx1"/>
                </a:solidFill>
              </a:rPr>
              <a:t>secundum</a:t>
            </a:r>
            <a:r>
              <a:rPr lang="it-IT" dirty="0">
                <a:solidFill>
                  <a:schemeClr val="tx1"/>
                </a:solidFill>
              </a:rPr>
              <a:t> </a:t>
            </a:r>
            <a:r>
              <a:rPr lang="it-IT" dirty="0" err="1">
                <a:solidFill>
                  <a:schemeClr val="tx1"/>
                </a:solidFill>
              </a:rPr>
              <a:t>ritus</a:t>
            </a:r>
            <a:r>
              <a:rPr lang="it-IT" dirty="0">
                <a:solidFill>
                  <a:schemeClr val="tx1"/>
                </a:solidFill>
              </a:rPr>
              <a:t> </a:t>
            </a:r>
            <a:r>
              <a:rPr lang="it-IT" dirty="0" err="1">
                <a:solidFill>
                  <a:schemeClr val="tx1"/>
                </a:solidFill>
              </a:rPr>
              <a:t>gentis</a:t>
            </a:r>
            <a:r>
              <a:rPr lang="it-IT" dirty="0">
                <a:solidFill>
                  <a:schemeClr val="tx1"/>
                </a:solidFill>
              </a:rPr>
              <a:t> </a:t>
            </a:r>
            <a:r>
              <a:rPr lang="it-IT" dirty="0" err="1">
                <a:solidFill>
                  <a:schemeClr val="tx1"/>
                </a:solidFill>
              </a:rPr>
              <a:t>nostrae</a:t>
            </a:r>
            <a:r>
              <a:rPr lang="it-IT" dirty="0">
                <a:solidFill>
                  <a:schemeClr val="tx1"/>
                </a:solidFill>
              </a:rPr>
              <a:t> </a:t>
            </a:r>
            <a:r>
              <a:rPr lang="it-IT" dirty="0" err="1">
                <a:solidFill>
                  <a:schemeClr val="tx1"/>
                </a:solidFill>
              </a:rPr>
              <a:t>confirmantes</a:t>
            </a:r>
            <a:r>
              <a:rPr lang="it-IT" dirty="0">
                <a:solidFill>
                  <a:schemeClr val="tx1"/>
                </a:solidFill>
              </a:rPr>
              <a:t>, ut </a:t>
            </a:r>
            <a:r>
              <a:rPr lang="it-IT" dirty="0" err="1">
                <a:solidFill>
                  <a:schemeClr val="tx1"/>
                </a:solidFill>
              </a:rPr>
              <a:t>sit</a:t>
            </a:r>
            <a:r>
              <a:rPr lang="it-IT" dirty="0">
                <a:solidFill>
                  <a:schemeClr val="tx1"/>
                </a:solidFill>
              </a:rPr>
              <a:t> </a:t>
            </a:r>
            <a:r>
              <a:rPr lang="it-IT" dirty="0" err="1">
                <a:solidFill>
                  <a:schemeClr val="tx1"/>
                </a:solidFill>
              </a:rPr>
              <a:t>haec</a:t>
            </a:r>
            <a:r>
              <a:rPr lang="it-IT" dirty="0">
                <a:solidFill>
                  <a:schemeClr val="tx1"/>
                </a:solidFill>
              </a:rPr>
              <a:t> </a:t>
            </a:r>
            <a:r>
              <a:rPr lang="it-IT" dirty="0" err="1">
                <a:solidFill>
                  <a:schemeClr val="tx1"/>
                </a:solidFill>
              </a:rPr>
              <a:t>lex</a:t>
            </a:r>
            <a:r>
              <a:rPr lang="it-IT" dirty="0">
                <a:solidFill>
                  <a:schemeClr val="tx1"/>
                </a:solidFill>
              </a:rPr>
              <a:t> firma et </a:t>
            </a:r>
            <a:r>
              <a:rPr lang="it-IT" dirty="0" err="1">
                <a:solidFill>
                  <a:schemeClr val="tx1"/>
                </a:solidFill>
              </a:rPr>
              <a:t>stabilis</a:t>
            </a:r>
            <a:r>
              <a:rPr lang="it-IT" dirty="0">
                <a:solidFill>
                  <a:schemeClr val="tx1"/>
                </a:solidFill>
              </a:rPr>
              <a:t>, </a:t>
            </a:r>
            <a:r>
              <a:rPr lang="it-IT" dirty="0" err="1">
                <a:solidFill>
                  <a:schemeClr val="tx1"/>
                </a:solidFill>
              </a:rPr>
              <a:t>quatinus</a:t>
            </a:r>
            <a:r>
              <a:rPr lang="it-IT" dirty="0">
                <a:solidFill>
                  <a:schemeClr val="tx1"/>
                </a:solidFill>
              </a:rPr>
              <a:t> </a:t>
            </a:r>
            <a:r>
              <a:rPr lang="it-IT" dirty="0" err="1">
                <a:solidFill>
                  <a:schemeClr val="tx1"/>
                </a:solidFill>
              </a:rPr>
              <a:t>nostris</a:t>
            </a:r>
            <a:r>
              <a:rPr lang="it-IT" dirty="0">
                <a:solidFill>
                  <a:schemeClr val="tx1"/>
                </a:solidFill>
              </a:rPr>
              <a:t> </a:t>
            </a:r>
            <a:r>
              <a:rPr lang="it-IT" dirty="0" err="1">
                <a:solidFill>
                  <a:schemeClr val="tx1"/>
                </a:solidFill>
              </a:rPr>
              <a:t>felicissimis</a:t>
            </a:r>
            <a:r>
              <a:rPr lang="it-IT" dirty="0">
                <a:solidFill>
                  <a:schemeClr val="tx1"/>
                </a:solidFill>
              </a:rPr>
              <a:t> et </a:t>
            </a:r>
            <a:r>
              <a:rPr lang="it-IT" dirty="0" err="1">
                <a:solidFill>
                  <a:schemeClr val="tx1"/>
                </a:solidFill>
              </a:rPr>
              <a:t>futuris</a:t>
            </a:r>
            <a:r>
              <a:rPr lang="it-IT" dirty="0">
                <a:solidFill>
                  <a:schemeClr val="tx1"/>
                </a:solidFill>
              </a:rPr>
              <a:t> </a:t>
            </a:r>
            <a:r>
              <a:rPr lang="it-IT" dirty="0" err="1">
                <a:solidFill>
                  <a:schemeClr val="tx1"/>
                </a:solidFill>
              </a:rPr>
              <a:t>temporibus</a:t>
            </a:r>
            <a:r>
              <a:rPr lang="it-IT" dirty="0">
                <a:solidFill>
                  <a:schemeClr val="tx1"/>
                </a:solidFill>
              </a:rPr>
              <a:t> </a:t>
            </a:r>
            <a:r>
              <a:rPr lang="it-IT" dirty="0" err="1">
                <a:solidFill>
                  <a:schemeClr val="tx1"/>
                </a:solidFill>
              </a:rPr>
              <a:t>firmiter</a:t>
            </a:r>
            <a:r>
              <a:rPr lang="it-IT" dirty="0">
                <a:solidFill>
                  <a:schemeClr val="tx1"/>
                </a:solidFill>
              </a:rPr>
              <a:t> et </a:t>
            </a:r>
            <a:r>
              <a:rPr lang="it-IT" dirty="0" err="1">
                <a:solidFill>
                  <a:schemeClr val="tx1"/>
                </a:solidFill>
              </a:rPr>
              <a:t>inviolabiIiter</a:t>
            </a:r>
            <a:r>
              <a:rPr lang="it-IT" dirty="0">
                <a:solidFill>
                  <a:schemeClr val="tx1"/>
                </a:solidFill>
              </a:rPr>
              <a:t> ab omnibus </a:t>
            </a:r>
            <a:r>
              <a:rPr lang="it-IT" dirty="0" err="1">
                <a:solidFill>
                  <a:schemeClr val="tx1"/>
                </a:solidFill>
              </a:rPr>
              <a:t>nostris</a:t>
            </a:r>
            <a:r>
              <a:rPr lang="it-IT" dirty="0">
                <a:solidFill>
                  <a:schemeClr val="tx1"/>
                </a:solidFill>
              </a:rPr>
              <a:t> </a:t>
            </a:r>
            <a:r>
              <a:rPr lang="it-IT" dirty="0" err="1">
                <a:solidFill>
                  <a:schemeClr val="tx1"/>
                </a:solidFill>
              </a:rPr>
              <a:t>subiectis</a:t>
            </a:r>
            <a:r>
              <a:rPr lang="it-IT" dirty="0">
                <a:solidFill>
                  <a:schemeClr val="tx1"/>
                </a:solidFill>
              </a:rPr>
              <a:t> </a:t>
            </a:r>
            <a:r>
              <a:rPr lang="it-IT" dirty="0" err="1">
                <a:solidFill>
                  <a:schemeClr val="tx1"/>
                </a:solidFill>
              </a:rPr>
              <a:t>costodiatur</a:t>
            </a:r>
            <a:r>
              <a:rPr lang="it-IT" dirty="0">
                <a:solidFill>
                  <a:schemeClr val="tx1"/>
                </a:solidFill>
              </a:rPr>
              <a:t>.</a:t>
            </a:r>
          </a:p>
        </p:txBody>
      </p:sp>
    </p:spTree>
    <p:extLst>
      <p:ext uri="{BB962C8B-B14F-4D97-AF65-F5344CB8AC3E}">
        <p14:creationId xmlns:p14="http://schemas.microsoft.com/office/powerpoint/2010/main" val="399406051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51562" y="789139"/>
            <a:ext cx="9306838" cy="5632311"/>
          </a:xfrm>
          <a:prstGeom prst="rect">
            <a:avLst/>
          </a:prstGeom>
        </p:spPr>
        <p:txBody>
          <a:bodyPr wrap="square">
            <a:spAutoFit/>
          </a:bodyPr>
          <a:lstStyle/>
          <a:p>
            <a:pPr algn="just"/>
            <a:r>
              <a:rPr lang="it-IT" dirty="0"/>
              <a:t>Parlerò per prima cosa degli affitti e delle prestazioni cui saranno sempre tenuti i detentori, presenti e futuri, dei beni posti fuori le mura della rocca, cioè delle terre, delle vigne, dei boschi e dei corsi d’acqua; in seguito tratterò dei beni compresi entro le mura della rocca.</a:t>
            </a:r>
          </a:p>
          <a:p>
            <a:pPr algn="just"/>
            <a:endParaRPr lang="it-IT" dirty="0"/>
          </a:p>
          <a:p>
            <a:pPr algn="just"/>
            <a:r>
              <a:rPr lang="it-IT" dirty="0"/>
              <a:t>1. Dico dunque innanzitutto che per tutte le terre e le vigne comprese tra l’</a:t>
            </a:r>
            <a:r>
              <a:rPr lang="it-IT" dirty="0" err="1"/>
              <a:t>Onzola</a:t>
            </a:r>
            <a:r>
              <a:rPr lang="it-IT" dirty="0"/>
              <a:t> e il Rigo, fino al punto in cui il Rigo confluisce nell’Orcia […], i detentori devono versare due terzi di staio di grano e un terzo di staio d’orzo per ogni due staia di terra seminativa [2]. Per le altre terre, poste tra l’</a:t>
            </a:r>
            <a:r>
              <a:rPr lang="it-IT" dirty="0" err="1"/>
              <a:t>Onzola</a:t>
            </a:r>
            <a:r>
              <a:rPr lang="it-IT" dirty="0"/>
              <a:t> e l’Orcia, che gli uomini di Tintinnano attualmente detengono in base a un contratto scritto […], essi daranno uno staio tra grano ed orzo, come sopra, ogni quattro staia di terra […] E al di là del Rigo gli uomini di Tintinnano potranno andare sulle terre non coltivate a provvedersi della legna, dell’acqua e dell’erba necessarie agli uomini e alle bestie, senza dovere per ciò alcuna prestazione.</a:t>
            </a:r>
          </a:p>
          <a:p>
            <a:pPr algn="just"/>
            <a:endParaRPr lang="it-IT" dirty="0"/>
          </a:p>
          <a:p>
            <a:pPr algn="just"/>
            <a:r>
              <a:rPr lang="it-IT" dirty="0"/>
              <a:t>2. Dico poi che i detentori di mulini sull’Orcia li abbiano per cinque giorni la settimana, e il sesto giorno li consegnino pronti per macinare ai signori perché li tengano in custodia e li facciano funzionare come a loro piacerà. A ciò non saranno tenuti coloro che possiedono cavalli e coloro che detengono mulini in nome di altri con un contratto di mezzadria […]</a:t>
            </a:r>
          </a:p>
        </p:txBody>
      </p:sp>
    </p:spTree>
    <p:extLst>
      <p:ext uri="{BB962C8B-B14F-4D97-AF65-F5344CB8AC3E}">
        <p14:creationId xmlns:p14="http://schemas.microsoft.com/office/powerpoint/2010/main" val="155605897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75987" y="100889"/>
            <a:ext cx="10346499" cy="6186309"/>
          </a:xfrm>
          <a:prstGeom prst="rect">
            <a:avLst/>
          </a:prstGeom>
        </p:spPr>
        <p:txBody>
          <a:bodyPr wrap="square">
            <a:spAutoFit/>
          </a:bodyPr>
          <a:lstStyle/>
          <a:p>
            <a:pPr algn="just"/>
            <a:r>
              <a:rPr lang="it-IT" dirty="0"/>
              <a:t>4. Se per caso sarà rinvenuto un tesoro in Tintinnano o fuori, sotto terra o sopra, col morto o senza morto, a colui che lo avrà trovato o ne avrà fatta denunzia spetterà di diritto la quarta parte. Il resto andrà in mano ai consoli e verrà diviso in tre parti: due per il console dei signori, una per il console del Comune. Se poi lo scopritore non avrà fatto la denunzia e si verrà a sapere che si è appropriato del tesoro, egli perderà ogni diritto sopra di esso e i consoli lo prenderanno e lo divideranno in tre parti come sopra.</a:t>
            </a:r>
          </a:p>
          <a:p>
            <a:pPr algn="just"/>
            <a:endParaRPr lang="it-IT" dirty="0"/>
          </a:p>
          <a:p>
            <a:pPr algn="just"/>
            <a:r>
              <a:rPr lang="it-IT" dirty="0"/>
              <a:t>Dirò quindi dei beni compresi entro le mura della rocca, cominciando dalle </a:t>
            </a:r>
            <a:r>
              <a:rPr lang="it-IT" dirty="0" smtClean="0"/>
              <a:t>piazze </a:t>
            </a:r>
            <a:r>
              <a:rPr lang="it-IT" dirty="0"/>
              <a:t>e dagli orti.</a:t>
            </a:r>
          </a:p>
          <a:p>
            <a:pPr algn="just"/>
            <a:endParaRPr lang="it-IT" dirty="0"/>
          </a:p>
          <a:p>
            <a:pPr algn="just"/>
            <a:r>
              <a:rPr lang="it-IT" dirty="0"/>
              <a:t>5. Una metà di tutte le piazze e gli orti spetterà ai signori, l’altra agli uomini del paese, eccettuate le piazze in cui sfociano le strade interne della rocca e quelle dove viene depositato il letame – ma non vi siano inganni nel computare queste eccezioni. Se per una piazza o un orto, di quelli che andranno agli uomini del paese, si versava un canone a un uomo del signore cui la piazza o l’orto spettava, dico che non si debba versare più; se poi il canone era dovuto a un signore diverso o all’uomo di un signore diverso, dovrà essere versato: ma il suo ammontare sarà dedotto, se possibile, dalle altre prestazioni (questo vale per le case e gli orti degli uomini che hanno in concessione un podere di proprietà dei signori).</a:t>
            </a:r>
          </a:p>
          <a:p>
            <a:pPr algn="just"/>
            <a:endParaRPr lang="it-IT" dirty="0"/>
          </a:p>
          <a:p>
            <a:pPr algn="just"/>
            <a:r>
              <a:rPr lang="it-IT" dirty="0"/>
              <a:t>6. Da ogni nucleo familiare, i cui membri risiedano nella stessa casa, si esigerà un canone di 12 denari; se in una casa abiteranno più famiglie, verseranno egualmente 12 denari e niente di più: ma se andranno anche in un’altra casa e vi sarà una separazione dei nuclei familiari, da ogni famiglia e casa si riscuoteranno 12 denari.</a:t>
            </a:r>
          </a:p>
        </p:txBody>
      </p:sp>
    </p:spTree>
    <p:extLst>
      <p:ext uri="{BB962C8B-B14F-4D97-AF65-F5344CB8AC3E}">
        <p14:creationId xmlns:p14="http://schemas.microsoft.com/office/powerpoint/2010/main" val="338175991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88099" y="739035"/>
            <a:ext cx="9544833" cy="5078313"/>
          </a:xfrm>
          <a:prstGeom prst="rect">
            <a:avLst/>
          </a:prstGeom>
        </p:spPr>
        <p:txBody>
          <a:bodyPr wrap="square">
            <a:spAutoFit/>
          </a:bodyPr>
          <a:lstStyle/>
          <a:p>
            <a:pPr algn="just"/>
            <a:r>
              <a:rPr lang="it-IT" dirty="0"/>
              <a:t>7. Se qualcuno vorrà vendere una sua casa o piazza, dovrà prima offrirla al signore al quale versa il canone. Se il signore vorrà comprare, avrà diritto ad ottenerla al prezzo che si potrebbe realmente ricavare da una qualunque altra persona, con uno sconto di 12 denari per ogni </a:t>
            </a:r>
            <a:r>
              <a:rPr lang="it-IT" dirty="0" smtClean="0"/>
              <a:t>lira; </a:t>
            </a:r>
            <a:r>
              <a:rPr lang="it-IT" dirty="0"/>
              <a:t>se poi non la vorrà comprare, l’altro eventuale acquirente dovrà versare annualmente il canone di 12 denari […]</a:t>
            </a:r>
          </a:p>
          <a:p>
            <a:pPr algn="just"/>
            <a:endParaRPr lang="it-IT" dirty="0"/>
          </a:p>
          <a:p>
            <a:pPr algn="just"/>
            <a:r>
              <a:rPr lang="it-IT" dirty="0"/>
              <a:t>8. Se uno dei signori, cioè dei conti, vorrà armarsi cavaliere o fornirsi, per dir così, del corredo di cavaliere o dare in moglie una propria figlia o sorella, i consoli del Comune forniranno a tutti gli amici del signore, convenuti per l’occasione, le stalle, i letti e il vettovagliamento […]</a:t>
            </a:r>
          </a:p>
          <a:p>
            <a:pPr algn="just"/>
            <a:endParaRPr lang="it-IT" dirty="0"/>
          </a:p>
          <a:p>
            <a:pPr algn="just"/>
            <a:r>
              <a:rPr lang="it-IT" dirty="0"/>
              <a:t>10. Nell’eventualità di una guerra che interessi la comunità dei signori di Tintinnano, se essi metteranno insieme una guarnigione di armati ne affideranno metà al console del Comune: per costoro – sia per i cavalieri che per i fanti – il console sosterrà le necessarie spese di vitto in Tintinnano, e a tutta la guarnigione dovrà assicurare le stalle e i letti […]</a:t>
            </a:r>
          </a:p>
          <a:p>
            <a:pPr algn="just"/>
            <a:endParaRPr lang="it-IT" dirty="0"/>
          </a:p>
          <a:p>
            <a:pPr algn="just"/>
            <a:r>
              <a:rPr lang="it-IT" dirty="0"/>
              <a:t>12. Chiunque in tempo di guerra terrà a Tintinnano un cavallo da battaglia, sarà libero e non dovrà alla curia altra prestazione che la milizia […]</a:t>
            </a:r>
          </a:p>
        </p:txBody>
      </p:sp>
    </p:spTree>
    <p:extLst>
      <p:ext uri="{BB962C8B-B14F-4D97-AF65-F5344CB8AC3E}">
        <p14:creationId xmlns:p14="http://schemas.microsoft.com/office/powerpoint/2010/main" val="34724079"/>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25885" y="154062"/>
            <a:ext cx="9795353" cy="5632311"/>
          </a:xfrm>
          <a:prstGeom prst="rect">
            <a:avLst/>
          </a:prstGeom>
        </p:spPr>
        <p:txBody>
          <a:bodyPr wrap="square">
            <a:spAutoFit/>
          </a:bodyPr>
          <a:lstStyle/>
          <a:p>
            <a:pPr algn="just"/>
            <a:r>
              <a:rPr lang="it-IT" dirty="0"/>
              <a:t>15. Nel caso che un uomo o una donna muoia senza aver fatto testamento e senza lasciare eredi o parenti in Tintinnano, tutti i suoi beni mobili, rimasti presso di lui o depositati presso terzi, ricadranno ai consoli e saranno divisi in tre parti. Lo stesso valga per i beni lasciati dai fuggiaschi, dagli omicidi e dai falsari, per i beni depositati presso uomini di Tintinnano da estranei morti senza penitenza o senza eredi e altresì per tutti i proventi dei placiti, dei banni e delle multe riscosse in nome dei signori o della comunità del paese. Di tutti questi introiti due terzi spetteranno sempre al console dei signori e un terzo al console del Comune.</a:t>
            </a:r>
          </a:p>
          <a:p>
            <a:pPr algn="just"/>
            <a:endParaRPr lang="it-IT" dirty="0"/>
          </a:p>
          <a:p>
            <a:pPr algn="just"/>
            <a:r>
              <a:rPr lang="it-IT" dirty="0"/>
              <a:t>Se il defunto avrà lasciato un erede o un parente, maschio o femmina, non oltre il terzo grado, a costui ricadranno tutte le sostanze: ma saranno gravate, nei confronti del signore, dei medesimi oneri cui era tenuto il defunto. Se questi non avrà lasciato un parente entro il terzo grado, ma ne avrà di più lontani e remoti, ricadranno al parente più prossimo i beni immobili posti fuori del paese – gravati degli eventuali oneri, come si è detto; i beni mobili ricadranno ai consoli e saranno divisi in tre parti come sopra e gli immobili posti entro il paese (case, piazze ed orti) ricadranno al signore che ne ritraeva i rispettivi oneri […] E ognuno, purché riceva la penitenza in punto di morte, potrà lasciare in eredità i propri beni, nella misura che vorrà e a chi vorrà – si tratti o meno di suoi parenti – purché gli immobili restino sempre gravati dei rispettivi oneri verso il signore; ma le case, le piazze e gli orti potranno essere lasciati in eredità solo a parenti […]</a:t>
            </a:r>
          </a:p>
        </p:txBody>
      </p:sp>
    </p:spTree>
    <p:extLst>
      <p:ext uri="{BB962C8B-B14F-4D97-AF65-F5344CB8AC3E}">
        <p14:creationId xmlns:p14="http://schemas.microsoft.com/office/powerpoint/2010/main" val="3856581516"/>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01458" y="889844"/>
            <a:ext cx="8442542" cy="3693319"/>
          </a:xfrm>
          <a:prstGeom prst="rect">
            <a:avLst/>
          </a:prstGeom>
        </p:spPr>
        <p:txBody>
          <a:bodyPr wrap="square">
            <a:spAutoFit/>
          </a:bodyPr>
          <a:lstStyle/>
          <a:p>
            <a:pPr algn="just"/>
            <a:r>
              <a:rPr lang="it-IT" dirty="0"/>
              <a:t>18. Dico e prescrivo rigorosamente che gli affitti e i canoni delle terre e delle vigne, come delle case e delle piazze, siano versati ogni anno nella festività di S. Maria d’agosto, nella misura che si è detto. Ma se le vigne e le terre saranno state devastate da guerra o da grandine sarà consentito di pagare un affitto minore, in proporzione al danno. Il concessionario porterà l’affitto alla casa del signore cui questo è dovuto – con l’asino o altra bestia da soma di cui disponga oppure, ove ne sia privo, con una bestia del signore – e lo consegnerà al suo rappresentante il quale dovrà verificarne la quantità. E l’affitto in grano sia in grano buono e l’affitto in orzo sia in orzo buono, senza frode […]</a:t>
            </a:r>
          </a:p>
          <a:p>
            <a:pPr algn="just"/>
            <a:endParaRPr lang="it-IT" dirty="0"/>
          </a:p>
          <a:p>
            <a:pPr algn="just"/>
            <a:r>
              <a:rPr lang="it-IT" dirty="0"/>
              <a:t>20. Dico inoltre che di tutte le </a:t>
            </a:r>
            <a:r>
              <a:rPr lang="it-IT" dirty="0" err="1"/>
              <a:t>accattarie</a:t>
            </a:r>
            <a:r>
              <a:rPr lang="it-IT" dirty="0"/>
              <a:t>, riscosse dal console dei signori, metà vada al suddetto console e metà venga divisa fra tutti gli altri signori nella proporzione che spetta a ciascuno.</a:t>
            </a:r>
          </a:p>
        </p:txBody>
      </p:sp>
    </p:spTree>
    <p:extLst>
      <p:ext uri="{BB962C8B-B14F-4D97-AF65-F5344CB8AC3E}">
        <p14:creationId xmlns:p14="http://schemas.microsoft.com/office/powerpoint/2010/main" val="3189411639"/>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07067" y="212942"/>
            <a:ext cx="7766936" cy="676406"/>
          </a:xfrm>
        </p:spPr>
        <p:txBody>
          <a:bodyPr/>
          <a:lstStyle/>
          <a:p>
            <a:pPr algn="just"/>
            <a:r>
              <a:rPr lang="it-IT" sz="2800" dirty="0"/>
              <a:t>Statuti di Bologna dell'anno </a:t>
            </a:r>
            <a:r>
              <a:rPr lang="it-IT" sz="2800" dirty="0" smtClean="0"/>
              <a:t>1288, </a:t>
            </a:r>
            <a:r>
              <a:rPr lang="it-IT" sz="2800" dirty="0"/>
              <a:t>I, pp. 95-97</a:t>
            </a:r>
          </a:p>
        </p:txBody>
      </p:sp>
      <p:sp>
        <p:nvSpPr>
          <p:cNvPr id="3" name="Sottotitolo 2"/>
          <p:cNvSpPr>
            <a:spLocks noGrp="1"/>
          </p:cNvSpPr>
          <p:nvPr>
            <p:ph type="subTitle" idx="1"/>
          </p:nvPr>
        </p:nvSpPr>
        <p:spPr>
          <a:xfrm>
            <a:off x="713984" y="1628385"/>
            <a:ext cx="9269260" cy="4133588"/>
          </a:xfrm>
        </p:spPr>
        <p:txBody>
          <a:bodyPr>
            <a:normAutofit fontScale="92500" lnSpcReduction="20000"/>
          </a:bodyPr>
          <a:lstStyle/>
          <a:p>
            <a:pPr algn="just"/>
            <a:r>
              <a:rPr lang="it-IT" sz="2100" dirty="0">
                <a:solidFill>
                  <a:schemeClr val="tx1"/>
                </a:solidFill>
              </a:rPr>
              <a:t>VII. Sulla protezione dello Studio degli scolari della città di Bologna.</a:t>
            </a:r>
          </a:p>
          <a:p>
            <a:pPr algn="just"/>
            <a:endParaRPr lang="it-IT" sz="2100" dirty="0">
              <a:solidFill>
                <a:schemeClr val="tx1"/>
              </a:solidFill>
            </a:endParaRPr>
          </a:p>
          <a:p>
            <a:pPr algn="just"/>
            <a:r>
              <a:rPr lang="it-IT" sz="2100" dirty="0">
                <a:solidFill>
                  <a:schemeClr val="tx1"/>
                </a:solidFill>
              </a:rPr>
              <a:t>Stabiliamo che il podestà di Bologna, il suo seguito, il capitano e il suo seguito siano tenuti e debbano con tutta la loro autorità fare in modo che lo Studio degli scolari, tanto di diritto civile, quanto di diritto canonico, di grammatica, di dialettica, di fisica, di poetica e delle altre discipline insegnate sia e debba essere mantenuto in buono stato per sempre nella città di Bologna; che gli insegnanti di tali scienze e i rettori degli scolari e il complesso degli scolari e ciascuno di loro, con tutti i diritti e i beni connessi, vengano difesi tanto in giudizio quanto al di fuori di esso, ovunque e tutte le volte che si renderà necessario. Tutti e ciascuno degli statuti, delle norme, dei privilegi e delle riforme che sembrerà opportuno elaborare a favore degli insegnanti, dei rettori e degli studenti dell'università dovranno essere osservati e fatti osservare in buona fede per l'incremento dell'università e il buono stato degli scolari. E si dovrà incriminare e punire con le pene previste dallo statuto di Bologna chiunque, cittadino o forestiero, cercherà di far trasferire altrove l'università</a:t>
            </a:r>
            <a:r>
              <a:rPr lang="it-IT" dirty="0"/>
              <a:t>.</a:t>
            </a:r>
          </a:p>
        </p:txBody>
      </p:sp>
    </p:spTree>
    <p:extLst>
      <p:ext uri="{BB962C8B-B14F-4D97-AF65-F5344CB8AC3E}">
        <p14:creationId xmlns:p14="http://schemas.microsoft.com/office/powerpoint/2010/main" val="4209987041"/>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19385" y="375318"/>
            <a:ext cx="7766936" cy="701920"/>
          </a:xfrm>
        </p:spPr>
        <p:txBody>
          <a:bodyPr/>
          <a:lstStyle/>
          <a:p>
            <a:pPr algn="just"/>
            <a:r>
              <a:rPr lang="it-IT" sz="2800" dirty="0"/>
              <a:t>Gaio, dal primo libro delle Istituzioni</a:t>
            </a:r>
          </a:p>
        </p:txBody>
      </p:sp>
      <p:sp>
        <p:nvSpPr>
          <p:cNvPr id="3" name="Sottotitolo 2"/>
          <p:cNvSpPr>
            <a:spLocks noGrp="1"/>
          </p:cNvSpPr>
          <p:nvPr>
            <p:ph type="subTitle" idx="1"/>
          </p:nvPr>
        </p:nvSpPr>
        <p:spPr>
          <a:xfrm>
            <a:off x="1469489" y="1858778"/>
            <a:ext cx="7766936" cy="3063951"/>
          </a:xfrm>
        </p:spPr>
        <p:txBody>
          <a:bodyPr>
            <a:normAutofit lnSpcReduction="10000"/>
          </a:bodyPr>
          <a:lstStyle/>
          <a:p>
            <a:endParaRPr lang="it-IT" dirty="0"/>
          </a:p>
          <a:p>
            <a:pPr algn="just"/>
            <a:r>
              <a:rPr lang="it-IT" dirty="0"/>
              <a:t> </a:t>
            </a:r>
            <a:r>
              <a:rPr lang="it-IT" sz="2000" dirty="0">
                <a:solidFill>
                  <a:schemeClr val="tx1"/>
                </a:solidFill>
              </a:rPr>
              <a:t>Tutti i popoli che si reggono con leggi (</a:t>
            </a:r>
            <a:r>
              <a:rPr lang="it-IT" sz="2000" dirty="0" err="1">
                <a:solidFill>
                  <a:schemeClr val="tx1"/>
                </a:solidFill>
              </a:rPr>
              <a:t>leges</a:t>
            </a:r>
            <a:r>
              <a:rPr lang="it-IT" sz="2000" dirty="0">
                <a:solidFill>
                  <a:schemeClr val="tx1"/>
                </a:solidFill>
              </a:rPr>
              <a:t>) e consuetudini (</a:t>
            </a:r>
            <a:r>
              <a:rPr lang="it-IT" sz="2000" dirty="0" err="1">
                <a:solidFill>
                  <a:schemeClr val="tx1"/>
                </a:solidFill>
              </a:rPr>
              <a:t>mores</a:t>
            </a:r>
            <a:r>
              <a:rPr lang="it-IT" sz="2000" dirty="0">
                <a:solidFill>
                  <a:schemeClr val="tx1"/>
                </a:solidFill>
              </a:rPr>
              <a:t>), in parte usano un diritto loro proprio, in parte un diritto comune a tutti gli uomini. Infatti ciò che ciascun popolo, da se stesso, costituì come diritto per sé è proprio di quella stessa cittadinanza (</a:t>
            </a:r>
            <a:r>
              <a:rPr lang="it-IT" sz="2000" dirty="0" err="1">
                <a:solidFill>
                  <a:schemeClr val="tx1"/>
                </a:solidFill>
              </a:rPr>
              <a:t>civitas</a:t>
            </a:r>
            <a:r>
              <a:rPr lang="it-IT" sz="2000" dirty="0">
                <a:solidFill>
                  <a:schemeClr val="tx1"/>
                </a:solidFill>
              </a:rPr>
              <a:t>) e si chiama </a:t>
            </a:r>
            <a:r>
              <a:rPr lang="it-IT" sz="2000" dirty="0" err="1">
                <a:solidFill>
                  <a:schemeClr val="tx1"/>
                </a:solidFill>
              </a:rPr>
              <a:t>ius</a:t>
            </a:r>
            <a:r>
              <a:rPr lang="it-IT" sz="2000" dirty="0">
                <a:solidFill>
                  <a:schemeClr val="tx1"/>
                </a:solidFill>
              </a:rPr>
              <a:t> civile, quasi sia diritto proprio (</a:t>
            </a:r>
            <a:r>
              <a:rPr lang="it-IT" sz="2000" dirty="0" err="1">
                <a:solidFill>
                  <a:schemeClr val="tx1"/>
                </a:solidFill>
              </a:rPr>
              <a:t>ius</a:t>
            </a:r>
            <a:r>
              <a:rPr lang="it-IT" sz="2000" dirty="0">
                <a:solidFill>
                  <a:schemeClr val="tx1"/>
                </a:solidFill>
              </a:rPr>
              <a:t> </a:t>
            </a:r>
            <a:r>
              <a:rPr lang="it-IT" sz="2000" dirty="0" err="1">
                <a:solidFill>
                  <a:schemeClr val="tx1"/>
                </a:solidFill>
              </a:rPr>
              <a:t>proprium</a:t>
            </a:r>
            <a:r>
              <a:rPr lang="it-IT" sz="2000" dirty="0">
                <a:solidFill>
                  <a:schemeClr val="tx1"/>
                </a:solidFill>
              </a:rPr>
              <a:t>) di quella città; ciò che invece la ragione naturale ha costituito [diritto] tra tutti gli uomini, è custodito in modo assai equo presso tutti ed è chiamato diritto delle genti (</a:t>
            </a:r>
            <a:r>
              <a:rPr lang="it-IT" sz="2000" dirty="0" err="1">
                <a:solidFill>
                  <a:schemeClr val="tx1"/>
                </a:solidFill>
              </a:rPr>
              <a:t>ius</a:t>
            </a:r>
            <a:r>
              <a:rPr lang="it-IT" sz="2000" dirty="0">
                <a:solidFill>
                  <a:schemeClr val="tx1"/>
                </a:solidFill>
              </a:rPr>
              <a:t> </a:t>
            </a:r>
            <a:r>
              <a:rPr lang="it-IT" sz="2000" dirty="0" err="1">
                <a:solidFill>
                  <a:schemeClr val="tx1"/>
                </a:solidFill>
              </a:rPr>
              <a:t>gentium</a:t>
            </a:r>
            <a:r>
              <a:rPr lang="it-IT" sz="2000" dirty="0">
                <a:solidFill>
                  <a:schemeClr val="tx1"/>
                </a:solidFill>
              </a:rPr>
              <a:t>), quasi che tutte le genti usino quel diritto. </a:t>
            </a:r>
          </a:p>
        </p:txBody>
      </p:sp>
    </p:spTree>
    <p:extLst>
      <p:ext uri="{BB962C8B-B14F-4D97-AF65-F5344CB8AC3E}">
        <p14:creationId xmlns:p14="http://schemas.microsoft.com/office/powerpoint/2010/main" val="612634534"/>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07067" y="212942"/>
            <a:ext cx="7766936" cy="851770"/>
          </a:xfrm>
        </p:spPr>
        <p:txBody>
          <a:bodyPr/>
          <a:lstStyle/>
          <a:p>
            <a:pPr algn="just"/>
            <a:r>
              <a:rPr lang="it-IT" sz="2800" dirty="0"/>
              <a:t>Bartolo da Sassoferrato: </a:t>
            </a:r>
            <a:r>
              <a:rPr lang="it-IT" sz="2800" dirty="0" err="1"/>
              <a:t>iurisdictio</a:t>
            </a:r>
            <a:r>
              <a:rPr lang="it-IT" sz="2800" dirty="0"/>
              <a:t> </a:t>
            </a:r>
            <a:r>
              <a:rPr lang="it-IT" sz="2800" dirty="0" err="1"/>
              <a:t>Comm</a:t>
            </a:r>
            <a:r>
              <a:rPr lang="it-IT" sz="2800" dirty="0"/>
              <a:t> ad D 1. 1. 9 l. </a:t>
            </a:r>
            <a:r>
              <a:rPr lang="it-IT" sz="2800" dirty="0" err="1"/>
              <a:t>Omnes</a:t>
            </a:r>
            <a:r>
              <a:rPr lang="it-IT" sz="2800" dirty="0"/>
              <a:t> </a:t>
            </a:r>
            <a:r>
              <a:rPr lang="it-IT" sz="2800" dirty="0" err="1"/>
              <a:t>populi</a:t>
            </a:r>
            <a:endParaRPr lang="it-IT" sz="2800" dirty="0"/>
          </a:p>
        </p:txBody>
      </p:sp>
      <p:sp>
        <p:nvSpPr>
          <p:cNvPr id="3" name="Sottotitolo 2"/>
          <p:cNvSpPr>
            <a:spLocks noGrp="1"/>
          </p:cNvSpPr>
          <p:nvPr>
            <p:ph type="subTitle" idx="1"/>
          </p:nvPr>
        </p:nvSpPr>
        <p:spPr>
          <a:xfrm>
            <a:off x="1315233" y="1215025"/>
            <a:ext cx="7958770" cy="4572000"/>
          </a:xfrm>
        </p:spPr>
        <p:txBody>
          <a:bodyPr>
            <a:normAutofit/>
          </a:bodyPr>
          <a:lstStyle/>
          <a:p>
            <a:pPr algn="just"/>
            <a:r>
              <a:rPr lang="it-IT" dirty="0">
                <a:solidFill>
                  <a:schemeClr val="tx1"/>
                </a:solidFill>
              </a:rPr>
              <a:t>Ad ogni popolo che abbia giurisdizione è permesso statuire uno </a:t>
            </a:r>
            <a:r>
              <a:rPr lang="it-IT" dirty="0" err="1">
                <a:solidFill>
                  <a:schemeClr val="tx1"/>
                </a:solidFill>
              </a:rPr>
              <a:t>ius</a:t>
            </a:r>
            <a:r>
              <a:rPr lang="it-IT" dirty="0">
                <a:solidFill>
                  <a:schemeClr val="tx1"/>
                </a:solidFill>
              </a:rPr>
              <a:t> </a:t>
            </a:r>
            <a:r>
              <a:rPr lang="it-IT" dirty="0" err="1">
                <a:solidFill>
                  <a:schemeClr val="tx1"/>
                </a:solidFill>
              </a:rPr>
              <a:t>proprium</a:t>
            </a:r>
            <a:r>
              <a:rPr lang="it-IT" dirty="0">
                <a:solidFill>
                  <a:schemeClr val="tx1"/>
                </a:solidFill>
              </a:rPr>
              <a:t>, che è chiamato </a:t>
            </a:r>
            <a:r>
              <a:rPr lang="it-IT" dirty="0" err="1">
                <a:solidFill>
                  <a:schemeClr val="tx1"/>
                </a:solidFill>
              </a:rPr>
              <a:t>ius</a:t>
            </a:r>
            <a:r>
              <a:rPr lang="it-IT" dirty="0">
                <a:solidFill>
                  <a:schemeClr val="tx1"/>
                </a:solidFill>
              </a:rPr>
              <a:t> civile ; mentre quello che è custodito egualmente da ogni gente è definito </a:t>
            </a:r>
            <a:r>
              <a:rPr lang="it-IT" dirty="0" err="1">
                <a:solidFill>
                  <a:schemeClr val="tx1"/>
                </a:solidFill>
              </a:rPr>
              <a:t>ius</a:t>
            </a:r>
            <a:r>
              <a:rPr lang="it-IT" dirty="0">
                <a:solidFill>
                  <a:schemeClr val="tx1"/>
                </a:solidFill>
              </a:rPr>
              <a:t> </a:t>
            </a:r>
            <a:r>
              <a:rPr lang="it-IT" dirty="0" err="1">
                <a:solidFill>
                  <a:schemeClr val="tx1"/>
                </a:solidFill>
              </a:rPr>
              <a:t>gentium</a:t>
            </a:r>
            <a:r>
              <a:rPr lang="it-IT" dirty="0">
                <a:solidFill>
                  <a:schemeClr val="tx1"/>
                </a:solidFill>
              </a:rPr>
              <a:t>..................</a:t>
            </a:r>
          </a:p>
          <a:p>
            <a:pPr algn="just"/>
            <a:r>
              <a:rPr lang="it-IT" dirty="0">
                <a:solidFill>
                  <a:schemeClr val="tx1"/>
                </a:solidFill>
              </a:rPr>
              <a:t>Risolti i casi diversi, poiché questa legge tratta del diritto proprio che la città stessa si costituisce, cioè degli statuti, tocchiamo la materia degli statuti attraverso alcune questioni principali ed alcune accessorie. In primo luogo chiedo chi possa fare statuti In secondo luogo (chiedo) in che modo In terzo luogo (chiedo) su quali materie In quarto luogo (chiedo) chi vincola lo statuto una volta fatto In quinto luogo (chiedo) a partire da che momento vincola In sesto luogo (chiedo) se gli statuti ammettano interpretazione In settimo luogo (chiedo) in che modo gli statuti siano dedotti (citati) in giudizio. In primo luogo pertanto chiedo chi possa fare statuti e, innanzi tutto, se ogni popolo possa fare statuti per se stesso e senza l'autorità di un superiore</a:t>
            </a:r>
          </a:p>
        </p:txBody>
      </p:sp>
    </p:spTree>
    <p:extLst>
      <p:ext uri="{BB962C8B-B14F-4D97-AF65-F5344CB8AC3E}">
        <p14:creationId xmlns:p14="http://schemas.microsoft.com/office/powerpoint/2010/main" val="3833124784"/>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64712" y="1443841"/>
            <a:ext cx="8079288" cy="3139321"/>
          </a:xfrm>
          <a:prstGeom prst="rect">
            <a:avLst/>
          </a:prstGeom>
        </p:spPr>
        <p:txBody>
          <a:bodyPr wrap="square">
            <a:spAutoFit/>
          </a:bodyPr>
          <a:lstStyle/>
          <a:p>
            <a:r>
              <a:rPr lang="it-IT" dirty="0"/>
              <a:t>Sembra che la autorità del superiore sia richiesta secondo quanto si legge nel </a:t>
            </a:r>
            <a:r>
              <a:rPr lang="it-IT" dirty="0" err="1"/>
              <a:t>Codex</a:t>
            </a:r>
            <a:r>
              <a:rPr lang="it-IT" dirty="0"/>
              <a:t> etc...perciò dì così: o il quesito si riferisce (</a:t>
            </a:r>
            <a:r>
              <a:rPr lang="it-IT" dirty="0" err="1"/>
              <a:t>lett</a:t>
            </a:r>
            <a:r>
              <a:rPr lang="it-IT" dirty="0"/>
              <a:t>. chiedi riguardo a) ad un popolo che non ha alcuna giurisdizione, come sono le </a:t>
            </a:r>
            <a:r>
              <a:rPr lang="it-IT" dirty="0" err="1"/>
              <a:t>villae</a:t>
            </a:r>
            <a:r>
              <a:rPr lang="it-IT" dirty="0"/>
              <a:t> e i castra che semplicemente soggiacciono ad una città o a un signore; o (il quesito si riferisce) ad un popolo che ha tutta la giurisdizione concessa dal principe o prescritta .....; o il quesito si riferisce ad un popolo che ha una giurisdizione limitata, come solo nelle cause civili o criminali lievi, come sono molti castra nella Marca</a:t>
            </a:r>
            <a:r>
              <a:rPr lang="it-IT" dirty="0" smtClean="0"/>
              <a:t>.............</a:t>
            </a:r>
          </a:p>
          <a:p>
            <a:endParaRPr lang="it-IT" dirty="0"/>
          </a:p>
          <a:p>
            <a:r>
              <a:rPr lang="it-IT" dirty="0"/>
              <a:t>Nel secondo caso, quando il popolo ha tutta la giurisdizione, può fare statuti senza aspettare l'autorità del superiore....</a:t>
            </a:r>
          </a:p>
        </p:txBody>
      </p:sp>
    </p:spTree>
    <p:extLst>
      <p:ext uri="{BB962C8B-B14F-4D97-AF65-F5344CB8AC3E}">
        <p14:creationId xmlns:p14="http://schemas.microsoft.com/office/powerpoint/2010/main" val="2417494332"/>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07067" y="576198"/>
            <a:ext cx="7766936" cy="989556"/>
          </a:xfrm>
        </p:spPr>
        <p:txBody>
          <a:bodyPr/>
          <a:lstStyle/>
          <a:p>
            <a:r>
              <a:rPr lang="it-IT" sz="2800" dirty="0"/>
              <a:t>Baldo degli </a:t>
            </a:r>
            <a:r>
              <a:rPr lang="it-IT" sz="2800" dirty="0" err="1"/>
              <a:t>Ubaldi</a:t>
            </a:r>
            <a:r>
              <a:rPr lang="it-IT" sz="2800" dirty="0"/>
              <a:t>: </a:t>
            </a:r>
            <a:r>
              <a:rPr lang="it-IT" sz="2800" dirty="0" err="1"/>
              <a:t>regimen</a:t>
            </a:r>
            <a:r>
              <a:rPr lang="it-IT" sz="2800" dirty="0"/>
              <a:t> </a:t>
            </a:r>
            <a:r>
              <a:rPr lang="it-IT" sz="2800" dirty="0" err="1"/>
              <a:t>Comm</a:t>
            </a:r>
            <a:r>
              <a:rPr lang="it-IT" sz="2800" dirty="0"/>
              <a:t> ad D 1. 1. 9 l</a:t>
            </a:r>
            <a:r>
              <a:rPr lang="it-IT" sz="2800" dirty="0" smtClean="0"/>
              <a:t>. </a:t>
            </a:r>
            <a:r>
              <a:rPr lang="it-IT" sz="2800" dirty="0" err="1"/>
              <a:t>Omnes</a:t>
            </a:r>
            <a:r>
              <a:rPr lang="it-IT" sz="2800" dirty="0"/>
              <a:t> </a:t>
            </a:r>
            <a:r>
              <a:rPr lang="it-IT" sz="2800" dirty="0" err="1"/>
              <a:t>populi</a:t>
            </a:r>
            <a:r>
              <a:rPr lang="it-IT" sz="2800" dirty="0"/>
              <a:t> </a:t>
            </a:r>
          </a:p>
        </p:txBody>
      </p:sp>
      <p:sp>
        <p:nvSpPr>
          <p:cNvPr id="3" name="Sottotitolo 2"/>
          <p:cNvSpPr>
            <a:spLocks noGrp="1"/>
          </p:cNvSpPr>
          <p:nvPr>
            <p:ph type="subTitle" idx="1"/>
          </p:nvPr>
        </p:nvSpPr>
        <p:spPr>
          <a:xfrm>
            <a:off x="889348" y="1753644"/>
            <a:ext cx="8384655" cy="3770333"/>
          </a:xfrm>
        </p:spPr>
        <p:txBody>
          <a:bodyPr/>
          <a:lstStyle/>
          <a:p>
            <a:pPr algn="just"/>
            <a:r>
              <a:rPr lang="it-IT" dirty="0">
                <a:solidFill>
                  <a:schemeClr val="tx1"/>
                </a:solidFill>
              </a:rPr>
              <a:t>Tutti i popoli possono farsi degli statuti, ed ove cessa lo statuto si applica lo </a:t>
            </a:r>
            <a:r>
              <a:rPr lang="it-IT" dirty="0" err="1">
                <a:solidFill>
                  <a:schemeClr val="tx1"/>
                </a:solidFill>
              </a:rPr>
              <a:t>ius</a:t>
            </a:r>
            <a:r>
              <a:rPr lang="it-IT" dirty="0">
                <a:solidFill>
                  <a:schemeClr val="tx1"/>
                </a:solidFill>
              </a:rPr>
              <a:t> civile ....ma, </a:t>
            </a:r>
            <a:r>
              <a:rPr lang="it-IT" dirty="0" err="1">
                <a:solidFill>
                  <a:schemeClr val="tx1"/>
                </a:solidFill>
              </a:rPr>
              <a:t>poichè</a:t>
            </a:r>
            <a:r>
              <a:rPr lang="it-IT" dirty="0">
                <a:solidFill>
                  <a:schemeClr val="tx1"/>
                </a:solidFill>
              </a:rPr>
              <a:t> le città hanno propri statuti e leggi con i quali si reggono, ciò significa che questa legge tratta di loro. Dunque i popoli o vivono con le leggi comuni o con propri statuti, come qui detto, o con proprie consuetudini. Mi chiedo se tutti i popoli per ogni cosa vivano (si regolino) con il diritto comune. Si risponde che non tutti; infatti in parte i popoli vivono secondo il diritto comune, in parte secondo i propri statuti. Dove vige la sua autorità, il diritto comune è chiamato </a:t>
            </a:r>
            <a:r>
              <a:rPr lang="it-IT" dirty="0" err="1">
                <a:solidFill>
                  <a:schemeClr val="tx1"/>
                </a:solidFill>
              </a:rPr>
              <a:t>ius</a:t>
            </a:r>
            <a:r>
              <a:rPr lang="it-IT" dirty="0">
                <a:solidFill>
                  <a:schemeClr val="tx1"/>
                </a:solidFill>
              </a:rPr>
              <a:t> civile, ma dove non vige, allora è chiamato </a:t>
            </a:r>
            <a:r>
              <a:rPr lang="it-IT" dirty="0" err="1">
                <a:solidFill>
                  <a:schemeClr val="tx1"/>
                </a:solidFill>
              </a:rPr>
              <a:t>ius</a:t>
            </a:r>
            <a:r>
              <a:rPr lang="it-IT" dirty="0">
                <a:solidFill>
                  <a:schemeClr val="tx1"/>
                </a:solidFill>
              </a:rPr>
              <a:t> </a:t>
            </a:r>
            <a:r>
              <a:rPr lang="it-IT" dirty="0" err="1">
                <a:solidFill>
                  <a:schemeClr val="tx1"/>
                </a:solidFill>
              </a:rPr>
              <a:t>commune</a:t>
            </a:r>
            <a:r>
              <a:rPr lang="it-IT" dirty="0">
                <a:solidFill>
                  <a:schemeClr val="tx1"/>
                </a:solidFill>
              </a:rPr>
              <a:t>, cioè </a:t>
            </a:r>
            <a:r>
              <a:rPr lang="it-IT" dirty="0" err="1">
                <a:solidFill>
                  <a:schemeClr val="tx1"/>
                </a:solidFill>
              </a:rPr>
              <a:t>ius</a:t>
            </a:r>
            <a:r>
              <a:rPr lang="it-IT" dirty="0">
                <a:solidFill>
                  <a:schemeClr val="tx1"/>
                </a:solidFill>
              </a:rPr>
              <a:t> </a:t>
            </a:r>
            <a:r>
              <a:rPr lang="it-IT" dirty="0" err="1">
                <a:solidFill>
                  <a:schemeClr val="tx1"/>
                </a:solidFill>
              </a:rPr>
              <a:t>communissimum</a:t>
            </a:r>
            <a:r>
              <a:rPr lang="it-IT" dirty="0">
                <a:solidFill>
                  <a:schemeClr val="tx1"/>
                </a:solidFill>
              </a:rPr>
              <a:t>, cioè </a:t>
            </a:r>
            <a:r>
              <a:rPr lang="it-IT" dirty="0" err="1">
                <a:solidFill>
                  <a:schemeClr val="tx1"/>
                </a:solidFill>
              </a:rPr>
              <a:t>ius</a:t>
            </a:r>
            <a:r>
              <a:rPr lang="it-IT" dirty="0">
                <a:solidFill>
                  <a:schemeClr val="tx1"/>
                </a:solidFill>
              </a:rPr>
              <a:t> </a:t>
            </a:r>
            <a:r>
              <a:rPr lang="it-IT" dirty="0" err="1">
                <a:solidFill>
                  <a:schemeClr val="tx1"/>
                </a:solidFill>
              </a:rPr>
              <a:t>gentium</a:t>
            </a:r>
            <a:r>
              <a:rPr lang="it-IT" dirty="0">
                <a:solidFill>
                  <a:schemeClr val="tx1"/>
                </a:solidFill>
              </a:rPr>
              <a:t>; mentre lo </a:t>
            </a:r>
            <a:r>
              <a:rPr lang="it-IT" dirty="0" err="1">
                <a:solidFill>
                  <a:schemeClr val="tx1"/>
                </a:solidFill>
              </a:rPr>
              <a:t>ius</a:t>
            </a:r>
            <a:r>
              <a:rPr lang="it-IT" dirty="0">
                <a:solidFill>
                  <a:schemeClr val="tx1"/>
                </a:solidFill>
              </a:rPr>
              <a:t> </a:t>
            </a:r>
            <a:r>
              <a:rPr lang="it-IT" dirty="0" err="1">
                <a:solidFill>
                  <a:schemeClr val="tx1"/>
                </a:solidFill>
              </a:rPr>
              <a:t>proprium</a:t>
            </a:r>
            <a:r>
              <a:rPr lang="it-IT" dirty="0">
                <a:solidFill>
                  <a:schemeClr val="tx1"/>
                </a:solidFill>
              </a:rPr>
              <a:t> è detto </a:t>
            </a:r>
            <a:r>
              <a:rPr lang="it-IT" dirty="0" err="1">
                <a:solidFill>
                  <a:schemeClr val="tx1"/>
                </a:solidFill>
              </a:rPr>
              <a:t>propriissimum</a:t>
            </a:r>
            <a:r>
              <a:rPr lang="it-IT" dirty="0">
                <a:solidFill>
                  <a:schemeClr val="tx1"/>
                </a:solidFill>
              </a:rPr>
              <a:t> cioè il proprio statuto che ogni popolo si costituisce.</a:t>
            </a:r>
          </a:p>
        </p:txBody>
      </p:sp>
    </p:spTree>
    <p:extLst>
      <p:ext uri="{BB962C8B-B14F-4D97-AF65-F5344CB8AC3E}">
        <p14:creationId xmlns:p14="http://schemas.microsoft.com/office/powerpoint/2010/main" val="24002762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789140" y="612845"/>
            <a:ext cx="8354860" cy="3970318"/>
          </a:xfrm>
          <a:prstGeom prst="rect">
            <a:avLst/>
          </a:prstGeom>
        </p:spPr>
        <p:txBody>
          <a:bodyPr wrap="square">
            <a:spAutoFit/>
          </a:bodyPr>
          <a:lstStyle/>
          <a:p>
            <a:pPr algn="just"/>
            <a:r>
              <a:rPr lang="it-IT" dirty="0"/>
              <a:t> Il presente editto delle nostre disposizioni, che abbiamo composto con il favore di Dio, con il massimo zelo e con le massime veglie concesseci dalla benevolenza celeste, ricercando e ricordando le antiche leggi dei nostri padri che non erano scritte, e che abbiamo istituito, ampliandolo, con pari consiglio e consenso con i principali giudici e con tutto il nostro felicissimo esercito, quanto giova al comune interesse di tutta la nostra stirpe, abbiamo ordinato che sia scritto su questa pergamena, esaminandolo attentamente e tuttavia riservandoci questa [sola] condizione di dover aggiungere a questo editto quanto ancora saremo in grado di ricordare, consentendolo la divina clemenza, con un’accurata ricerca delle antiche leggi longobarde, sia da noi stessi sia grazie a uomini anziani; e inoltre anche confermandolo con il </a:t>
            </a:r>
            <a:r>
              <a:rPr lang="it-IT" dirty="0" err="1">
                <a:solidFill>
                  <a:srgbClr val="FF0000"/>
                </a:solidFill>
              </a:rPr>
              <a:t>gairethinx</a:t>
            </a:r>
            <a:r>
              <a:rPr lang="it-IT" dirty="0"/>
              <a:t>, secondo l’uso della nostra stirpe, in modo tale che questa legge sia stabile e sicura, perché nei nostri felicissimi tempi e in quelli futuri sia conservata in modo stabile ed inviolabile da tutti i nostri sudditi.</a:t>
            </a:r>
          </a:p>
        </p:txBody>
      </p:sp>
    </p:spTree>
    <p:extLst>
      <p:ext uri="{BB962C8B-B14F-4D97-AF65-F5344CB8AC3E}">
        <p14:creationId xmlns:p14="http://schemas.microsoft.com/office/powerpoint/2010/main" val="3945648869"/>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01249" y="501041"/>
            <a:ext cx="8542751" cy="4524315"/>
          </a:xfrm>
          <a:prstGeom prst="rect">
            <a:avLst/>
          </a:prstGeom>
        </p:spPr>
        <p:txBody>
          <a:bodyPr wrap="square">
            <a:spAutoFit/>
          </a:bodyPr>
          <a:lstStyle/>
          <a:p>
            <a:r>
              <a:rPr lang="it-IT" dirty="0"/>
              <a:t>Nota perciò che i popoli possono farsi degli statuti</a:t>
            </a:r>
            <a:r>
              <a:rPr lang="it-IT" dirty="0" smtClean="0"/>
              <a:t>...........</a:t>
            </a:r>
          </a:p>
          <a:p>
            <a:endParaRPr lang="it-IT" dirty="0"/>
          </a:p>
          <a:p>
            <a:pPr algn="just"/>
            <a:r>
              <a:rPr lang="it-IT" dirty="0"/>
              <a:t>Ora resta da vedere se per caso in tale statuto è richiesta l'autorità del superiore. Sembra di no, </a:t>
            </a:r>
            <a:r>
              <a:rPr lang="it-IT" dirty="0" err="1"/>
              <a:t>poichè</a:t>
            </a:r>
            <a:r>
              <a:rPr lang="it-IT" dirty="0"/>
              <a:t> i popoli vivono secondo il diritto delle genti e perciò anche il </a:t>
            </a:r>
            <a:r>
              <a:rPr lang="it-IT" dirty="0" err="1"/>
              <a:t>regimen</a:t>
            </a:r>
            <a:r>
              <a:rPr lang="it-IT" dirty="0"/>
              <a:t> (il governo, ciò </a:t>
            </a:r>
            <a:r>
              <a:rPr lang="it-IT" dirty="0" smtClean="0"/>
              <a:t>che permette </a:t>
            </a:r>
            <a:r>
              <a:rPr lang="it-IT" dirty="0"/>
              <a:t>di reggersi) dei popoli è secondo il diritto delle </a:t>
            </a:r>
            <a:r>
              <a:rPr lang="it-IT" dirty="0" err="1"/>
              <a:t>genti..ma</a:t>
            </a:r>
            <a:r>
              <a:rPr lang="it-IT" dirty="0"/>
              <a:t> il </a:t>
            </a:r>
            <a:r>
              <a:rPr lang="it-IT" dirty="0" err="1"/>
              <a:t>regimen</a:t>
            </a:r>
            <a:r>
              <a:rPr lang="it-IT" dirty="0"/>
              <a:t> non può esservi senza leggi e statuti, perciò, per il fatto stesso che il popolo esiste (</a:t>
            </a:r>
            <a:r>
              <a:rPr lang="it-IT" dirty="0" err="1"/>
              <a:t>lett</a:t>
            </a:r>
            <a:r>
              <a:rPr lang="it-IT" dirty="0"/>
              <a:t>. ha un suo 'essere'), per conseguenza ha anche un </a:t>
            </a:r>
            <a:r>
              <a:rPr lang="it-IT" dirty="0" err="1"/>
              <a:t>regimen</a:t>
            </a:r>
            <a:r>
              <a:rPr lang="it-IT" dirty="0"/>
              <a:t> (un governo, un meccanismo di funzionamento) nel suo esistere, così come ogni essere vivente si regge per suo proprio spirito ed anima, e, se si regge bene, il superiore non può impedirglielo </a:t>
            </a:r>
            <a:r>
              <a:rPr lang="it-IT" dirty="0" err="1"/>
              <a:t>poichè</a:t>
            </a:r>
            <a:r>
              <a:rPr lang="it-IT" dirty="0"/>
              <a:t> le leggi proibitorie non sono fatte per coloro che vivono bene, ma per gli erranti; infatti, se fanno spontaneamente (</a:t>
            </a:r>
            <a:r>
              <a:rPr lang="it-IT" dirty="0" err="1"/>
              <a:t>lett</a:t>
            </a:r>
            <a:r>
              <a:rPr lang="it-IT" dirty="0"/>
              <a:t>. naturalmente) le cose previste dalla legge, essi sono legge per se stessi, ed al sano non serve la medicina; se dunque gli statuti sono buoni secondo le esigenze e per la pubblica conservazione di quel luogo, non occorre un altro direttore </a:t>
            </a:r>
            <a:r>
              <a:rPr lang="it-IT" dirty="0" err="1"/>
              <a:t>perchè</a:t>
            </a:r>
            <a:r>
              <a:rPr lang="it-IT" dirty="0"/>
              <a:t> sono confermate dalla propria giustizia naturale. </a:t>
            </a:r>
          </a:p>
        </p:txBody>
      </p:sp>
    </p:spTree>
    <p:extLst>
      <p:ext uri="{BB962C8B-B14F-4D97-AF65-F5344CB8AC3E}">
        <p14:creationId xmlns:p14="http://schemas.microsoft.com/office/powerpoint/2010/main" val="384559963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07067" y="87682"/>
            <a:ext cx="7766936" cy="1215025"/>
          </a:xfrm>
        </p:spPr>
        <p:txBody>
          <a:bodyPr/>
          <a:lstStyle/>
          <a:p>
            <a:r>
              <a:rPr lang="it-IT" sz="2400" dirty="0"/>
              <a:t>I Consilia.</a:t>
            </a:r>
            <a:br>
              <a:rPr lang="it-IT" sz="2400" dirty="0"/>
            </a:br>
            <a:r>
              <a:rPr lang="it-IT" sz="2400" dirty="0"/>
              <a:t>a) </a:t>
            </a:r>
            <a:r>
              <a:rPr lang="it-IT" sz="2400" dirty="0" err="1"/>
              <a:t>Oldrado</a:t>
            </a:r>
            <a:r>
              <a:rPr lang="it-IT" sz="2400" dirty="0"/>
              <a:t> da Ponte circa 1330 </a:t>
            </a:r>
            <a:r>
              <a:rPr lang="it-IT" sz="2400" dirty="0" err="1"/>
              <a:t>cons</a:t>
            </a:r>
            <a:r>
              <a:rPr lang="it-IT" sz="2400" dirty="0"/>
              <a:t>. 35 [descrizione del caso]</a:t>
            </a:r>
          </a:p>
        </p:txBody>
      </p:sp>
      <p:sp>
        <p:nvSpPr>
          <p:cNvPr id="3" name="Sottotitolo 2"/>
          <p:cNvSpPr>
            <a:spLocks noGrp="1"/>
          </p:cNvSpPr>
          <p:nvPr>
            <p:ph type="subTitle" idx="1"/>
          </p:nvPr>
        </p:nvSpPr>
        <p:spPr>
          <a:xfrm>
            <a:off x="475989" y="1678489"/>
            <a:ext cx="8798014" cy="3469244"/>
          </a:xfrm>
        </p:spPr>
        <p:txBody>
          <a:bodyPr>
            <a:noAutofit/>
          </a:bodyPr>
          <a:lstStyle/>
          <a:p>
            <a:pPr algn="just"/>
            <a:r>
              <a:rPr lang="it-IT" dirty="0">
                <a:solidFill>
                  <a:schemeClr val="tx1"/>
                </a:solidFill>
              </a:rPr>
              <a:t>Il fatto è tale. Un certo Giovanni, laico della diocesi di Utrecht, aspirando alle nozze con una certa Margherita, benché sapesse che essa non voleva contrarre matrimonio con lui, presi con se alcuni compagni la rapì con violenza e, senza che lei volesse e anzi essendo lei renitente, con violenza e minacce di morte la costrinse, in presenza di alcuni testimoni, a contrarre matrimonio “per </a:t>
            </a:r>
            <a:r>
              <a:rPr lang="it-IT" dirty="0" err="1">
                <a:solidFill>
                  <a:schemeClr val="tx1"/>
                </a:solidFill>
              </a:rPr>
              <a:t>verba</a:t>
            </a:r>
            <a:r>
              <a:rPr lang="it-IT" dirty="0">
                <a:solidFill>
                  <a:schemeClr val="tx1"/>
                </a:solidFill>
              </a:rPr>
              <a:t> de </a:t>
            </a:r>
            <a:r>
              <a:rPr lang="it-IT" dirty="0" err="1">
                <a:solidFill>
                  <a:schemeClr val="tx1"/>
                </a:solidFill>
              </a:rPr>
              <a:t>praesenti</a:t>
            </a:r>
            <a:r>
              <a:rPr lang="it-IT" dirty="0">
                <a:solidFill>
                  <a:schemeClr val="tx1"/>
                </a:solidFill>
              </a:rPr>
              <a:t>” [cioè con parole di impegno per il presente] con lui e poi, sempre contro la volontà di lei, la tenne rinchiusa ed ebbe con lei rapporti sessuali, sempre mantenendola anche dopo l’avvenuto rapporto fisico nel medesimo stato di timore, e per 12 giorni all’incirca la tenne rinchiusa 101 nella sua casa con la violenza e sempre perdurando la renitenza di lei che, infatti, appena le si presentò la possibilità, fuggì da lui e subito protestò pubblicamente che lei non aveva mai dato il suo consenso ad alcun atto attinente con il matrimonio. [formulazione del quesito giuridico all’esperto] Si chiede se fu contratto matrimonio tra loro.</a:t>
            </a:r>
          </a:p>
        </p:txBody>
      </p:sp>
    </p:spTree>
    <p:extLst>
      <p:ext uri="{BB962C8B-B14F-4D97-AF65-F5344CB8AC3E}">
        <p14:creationId xmlns:p14="http://schemas.microsoft.com/office/powerpoint/2010/main" val="71413685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053405" y="1578610"/>
            <a:ext cx="7878871" cy="3416320"/>
          </a:xfrm>
          <a:prstGeom prst="rect">
            <a:avLst/>
          </a:prstGeom>
        </p:spPr>
        <p:txBody>
          <a:bodyPr wrap="square">
            <a:spAutoFit/>
          </a:bodyPr>
          <a:lstStyle/>
          <a:p>
            <a:r>
              <a:rPr lang="it-IT" dirty="0"/>
              <a:t>[parere vero e proprio da parte del </a:t>
            </a:r>
            <a:r>
              <a:rPr lang="it-IT" dirty="0" err="1"/>
              <a:t>doctor</a:t>
            </a:r>
            <a:r>
              <a:rPr lang="it-IT" dirty="0" smtClean="0"/>
              <a:t>]</a:t>
            </a:r>
          </a:p>
          <a:p>
            <a:endParaRPr lang="it-IT" dirty="0"/>
          </a:p>
          <a:p>
            <a:r>
              <a:rPr lang="it-IT" dirty="0"/>
              <a:t>E brevemente si deve dire che, sussistendo come vere le premesse, il matrimonio celebrato tra loro è nullo, il che è provato così: il matrimonio infatti si contrae per il legittimo consenso di un uomo e di una donna {citazione di norme che confermano il principio affermato}. Benché per la Chiesa siano necessarie parole (</a:t>
            </a:r>
            <a:r>
              <a:rPr lang="it-IT" dirty="0" err="1"/>
              <a:t>verba</a:t>
            </a:r>
            <a:r>
              <a:rPr lang="it-IT" dirty="0"/>
              <a:t>) che esprimono un consenso “de </a:t>
            </a:r>
            <a:r>
              <a:rPr lang="it-IT" dirty="0" err="1"/>
              <a:t>praesenti</a:t>
            </a:r>
            <a:r>
              <a:rPr lang="it-IT" dirty="0"/>
              <a:t>”, come dicono le norme citate, e benché in questo contratto vi fosse la forma di un contratto coniugale cioè le parole e la successiva copula carnale, dalle quale deriva la sostanza del contratto coniugale, mancò il consenso della detta Margherita e quindi le parole pronunciate e la copula carnale non poterono perfezionare tra loro il patto nuziale.</a:t>
            </a:r>
          </a:p>
        </p:txBody>
      </p:sp>
    </p:spTree>
    <p:extLst>
      <p:ext uri="{BB962C8B-B14F-4D97-AF65-F5344CB8AC3E}">
        <p14:creationId xmlns:p14="http://schemas.microsoft.com/office/powerpoint/2010/main" val="398274053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13775" y="1088555"/>
            <a:ext cx="9068844" cy="4524315"/>
          </a:xfrm>
          <a:prstGeom prst="rect">
            <a:avLst/>
          </a:prstGeom>
        </p:spPr>
        <p:txBody>
          <a:bodyPr wrap="square">
            <a:spAutoFit/>
          </a:bodyPr>
          <a:lstStyle/>
          <a:p>
            <a:r>
              <a:rPr lang="it-IT" dirty="0"/>
              <a:t>[replica alle possibili obiezioni che potrebbero sembrare suffragate da altre norme] </a:t>
            </a:r>
            <a:endParaRPr lang="it-IT" dirty="0" smtClean="0"/>
          </a:p>
          <a:p>
            <a:endParaRPr lang="it-IT" dirty="0"/>
          </a:p>
          <a:p>
            <a:pPr algn="just"/>
            <a:r>
              <a:rPr lang="it-IT" dirty="0" smtClean="0"/>
              <a:t>Non </a:t>
            </a:r>
            <a:r>
              <a:rPr lang="it-IT" dirty="0"/>
              <a:t>osta se si dicesse che ella espresse parole atte a contrarre matrimonio e fu poi carnalmente conosciuta dal detto Giovanni con il quale rimase reclusa 12 giorni o all’incirca e perciò sembra avesse tacitamente consentito {citazione del Liber Extra, titolo De </a:t>
            </a:r>
            <a:r>
              <a:rPr lang="it-IT" dirty="0" err="1"/>
              <a:t>sponsalibus</a:t>
            </a:r>
            <a:r>
              <a:rPr lang="it-IT" dirty="0"/>
              <a:t>, c. Ad id </a:t>
            </a:r>
            <a:r>
              <a:rPr lang="it-IT" dirty="0" err="1"/>
              <a:t>quod</a:t>
            </a:r>
            <a:r>
              <a:rPr lang="it-IT" dirty="0"/>
              <a:t>} poiché la donna cui si fa riferimento nella legge papale ricordata aveva convissuto per un anno e mezzo con il marito e avrebbe potuto fuggire e non lo aveva fatto mentre Margherita fu tenuta rinchiusa e appena poté fuggì come detto sopra e pertanto, come si dice in un’altra norma {citazione} chi fugge appena può, non si può ritenere che abbia acconsentito. Inoltre la donna di cui si parla nella norma papale ricordata permise il rapporto sessuale e avrebbe </a:t>
            </a:r>
            <a:r>
              <a:rPr lang="it-IT" dirty="0" smtClean="0"/>
              <a:t>potuto </a:t>
            </a:r>
            <a:r>
              <a:rPr lang="it-IT" dirty="0"/>
              <a:t>allontanarsi dal marito e non volle, ma questa Margherita appena poté fuggì e perciò il matrimonio tra loro è espressamente nullo secondo il diritto canonico. Infatti nel contratto matrimoniale il consenso deve essere libero {citazione} mentre qui il matrimonio fu contratto con la forza e sotto il timore costante di un pericolo in cui ella poteva cadere. </a:t>
            </a:r>
          </a:p>
        </p:txBody>
      </p:sp>
    </p:spTree>
    <p:extLst>
      <p:ext uri="{BB962C8B-B14F-4D97-AF65-F5344CB8AC3E}">
        <p14:creationId xmlns:p14="http://schemas.microsoft.com/office/powerpoint/2010/main" val="252159837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57171" y="263048"/>
            <a:ext cx="7766936" cy="926926"/>
          </a:xfrm>
        </p:spPr>
        <p:txBody>
          <a:bodyPr/>
          <a:lstStyle/>
          <a:p>
            <a:r>
              <a:rPr lang="it-IT" sz="2000" dirty="0"/>
              <a:t>Quaestio</a:t>
            </a:r>
            <a:br>
              <a:rPr lang="it-IT" sz="2000" dirty="0"/>
            </a:br>
            <a:r>
              <a:rPr lang="it-IT" sz="2000" dirty="0"/>
              <a:t>PILLIO DA MEDICINA, </a:t>
            </a:r>
            <a:r>
              <a:rPr lang="it-IT" sz="2000" dirty="0" err="1"/>
              <a:t>Quaestiones</a:t>
            </a:r>
            <a:r>
              <a:rPr lang="it-IT" sz="2000" dirty="0"/>
              <a:t> </a:t>
            </a:r>
            <a:r>
              <a:rPr lang="it-IT" sz="2000" dirty="0" err="1"/>
              <a:t>aureae</a:t>
            </a:r>
            <a:r>
              <a:rPr lang="it-IT" sz="2000" dirty="0"/>
              <a:t>, Roma 1560 Questione 142 [sommario ]</a:t>
            </a:r>
          </a:p>
        </p:txBody>
      </p:sp>
      <p:sp>
        <p:nvSpPr>
          <p:cNvPr id="3" name="Sottotitolo 2"/>
          <p:cNvSpPr>
            <a:spLocks noGrp="1"/>
          </p:cNvSpPr>
          <p:nvPr>
            <p:ph type="subTitle" idx="1"/>
          </p:nvPr>
        </p:nvSpPr>
        <p:spPr>
          <a:xfrm>
            <a:off x="801666" y="1565753"/>
            <a:ext cx="8472337" cy="4409162"/>
          </a:xfrm>
        </p:spPr>
        <p:txBody>
          <a:bodyPr>
            <a:normAutofit/>
          </a:bodyPr>
          <a:lstStyle/>
          <a:p>
            <a:pPr algn="just"/>
            <a:r>
              <a:rPr lang="it-IT" dirty="0">
                <a:solidFill>
                  <a:schemeClr val="tx1"/>
                </a:solidFill>
              </a:rPr>
              <a:t>Se colui che si è obbligato a consegnare una somma di denaro a Bologna per uno studente, se, venuto via di là, la consegnò perché fosse consegnata ad un altro, sia liberato. [esposizione del caso ipotizzato, con il relativo quesito giuridico] Gaio Seio inviò, attraverso un ‘nuncio’, una somma di denaro per suo figlio, che credeva si trovasse a Bologna a causa degli studi, dando mandato al ‘nuncio’ che portasse la somma a suo figlio a Bologna. Costui, ricevuta la somma, la portò a Bologna, ma </a:t>
            </a:r>
            <a:r>
              <a:rPr lang="it-IT" dirty="0" err="1">
                <a:solidFill>
                  <a:schemeClr val="tx1"/>
                </a:solidFill>
              </a:rPr>
              <a:t>poichè</a:t>
            </a:r>
            <a:r>
              <a:rPr lang="it-IT" dirty="0">
                <a:solidFill>
                  <a:schemeClr val="tx1"/>
                </a:solidFill>
              </a:rPr>
              <a:t> quello splendido studente che è il figlio di questo Gaio se ne era andato a Salerno per imparare le scienze naturali, questo nuncio trovò una persona di Salerno disposta a trasportare [il denaro] da Bologna e le consegnò il denaro da versare al predetto figlio di Gaio. Mentre questa persona lo trasportava, incappò nei briganti e, spogliata, perse il denaro. Ora Gaio Seio intende agire attraverso l’”</a:t>
            </a:r>
            <a:r>
              <a:rPr lang="it-IT" dirty="0" err="1">
                <a:solidFill>
                  <a:schemeClr val="tx1"/>
                </a:solidFill>
              </a:rPr>
              <a:t>actio</a:t>
            </a:r>
            <a:r>
              <a:rPr lang="it-IT" dirty="0">
                <a:solidFill>
                  <a:schemeClr val="tx1"/>
                </a:solidFill>
              </a:rPr>
              <a:t> mandati” contro il nuncio cui il denaro era stato consegnato per essere portato a Bologna. Si chiede quale è la soluzione giuridica.</a:t>
            </a:r>
          </a:p>
        </p:txBody>
      </p:sp>
    </p:spTree>
    <p:extLst>
      <p:ext uri="{BB962C8B-B14F-4D97-AF65-F5344CB8AC3E}">
        <p14:creationId xmlns:p14="http://schemas.microsoft.com/office/powerpoint/2010/main" val="398919645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76405" y="1028343"/>
            <a:ext cx="8467595" cy="3970318"/>
          </a:xfrm>
          <a:prstGeom prst="rect">
            <a:avLst/>
          </a:prstGeom>
        </p:spPr>
        <p:txBody>
          <a:bodyPr wrap="square">
            <a:spAutoFit/>
          </a:bodyPr>
          <a:lstStyle/>
          <a:p>
            <a:r>
              <a:rPr lang="it-IT" dirty="0"/>
              <a:t>[ipotesi di soluzione a] CHE SIA TENUTO </a:t>
            </a:r>
            <a:r>
              <a:rPr lang="it-IT" dirty="0" smtClean="0"/>
              <a:t>EFFICACEMENTE</a:t>
            </a:r>
          </a:p>
          <a:p>
            <a:endParaRPr lang="it-IT" dirty="0"/>
          </a:p>
          <a:p>
            <a:r>
              <a:rPr lang="it-IT" dirty="0"/>
              <a:t>che sia tenuto efficacemente in primo luogo è provato per questa ragione, poiché fu in colpa eccedendo i limiti del mandato, come previsto dal Digesto, titolo </a:t>
            </a:r>
            <a:r>
              <a:rPr lang="it-IT" dirty="0" err="1"/>
              <a:t>mandat</a:t>
            </a:r>
            <a:r>
              <a:rPr lang="it-IT" dirty="0"/>
              <a:t>. legge. </a:t>
            </a:r>
            <a:r>
              <a:rPr lang="it-IT" dirty="0" err="1"/>
              <a:t>diligenter</a:t>
            </a:r>
            <a:r>
              <a:rPr lang="it-IT" dirty="0"/>
              <a:t>. In secondo luogo poiché si comportò negligentemente nel gestire il denaro da inviare (stessa norma). In terzo luogo </a:t>
            </a:r>
            <a:r>
              <a:rPr lang="it-IT" dirty="0" err="1"/>
              <a:t>perchè</a:t>
            </a:r>
            <a:r>
              <a:rPr lang="it-IT" dirty="0"/>
              <a:t> doveva e poteva prevedere ciò che sarebbe potuto succedere, argomento dedotto dal Digesto, titolo loca. l. si </a:t>
            </a:r>
            <a:r>
              <a:rPr lang="it-IT" dirty="0" err="1"/>
              <a:t>quis</a:t>
            </a:r>
            <a:r>
              <a:rPr lang="it-IT" dirty="0"/>
              <a:t> </a:t>
            </a:r>
            <a:r>
              <a:rPr lang="it-IT" dirty="0" err="1"/>
              <a:t>domum</a:t>
            </a:r>
            <a:r>
              <a:rPr lang="it-IT" dirty="0"/>
              <a:t>. In quarto luogo </a:t>
            </a:r>
            <a:r>
              <a:rPr lang="it-IT" dirty="0" err="1"/>
              <a:t>poichè</a:t>
            </a:r>
            <a:r>
              <a:rPr lang="it-IT" dirty="0"/>
              <a:t> fece portare [il denaro] più lontano di quanto gli fosse stato ordinato, perciò sembra aver agito dolosamente (cfr. Digesto, titolo commo. legge in rebus). In quinto luogo poiché agì contro la volontà del mandante; infatti per il fatto stesso che aveva ricevuto il denaro per portarlo a Bologna, risulta che gli era proibito di affidarlo ad altri, argomento dedotto da Digesto, titolo </a:t>
            </a:r>
            <a:r>
              <a:rPr lang="it-IT" dirty="0" err="1"/>
              <a:t>comod</a:t>
            </a:r>
            <a:r>
              <a:rPr lang="it-IT" dirty="0"/>
              <a:t>. legge 5, §. </a:t>
            </a:r>
            <a:r>
              <a:rPr lang="it-IT" dirty="0" err="1"/>
              <a:t>interdum</a:t>
            </a:r>
            <a:r>
              <a:rPr lang="it-IT" dirty="0"/>
              <a:t>.</a:t>
            </a:r>
          </a:p>
        </p:txBody>
      </p:sp>
    </p:spTree>
    <p:extLst>
      <p:ext uri="{BB962C8B-B14F-4D97-AF65-F5344CB8AC3E}">
        <p14:creationId xmlns:p14="http://schemas.microsoft.com/office/powerpoint/2010/main" val="346471877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38827" y="1305342"/>
            <a:ext cx="9782828" cy="3970318"/>
          </a:xfrm>
          <a:prstGeom prst="rect">
            <a:avLst/>
          </a:prstGeom>
        </p:spPr>
        <p:txBody>
          <a:bodyPr wrap="square">
            <a:spAutoFit/>
          </a:bodyPr>
          <a:lstStyle/>
          <a:p>
            <a:r>
              <a:rPr lang="it-IT" dirty="0"/>
              <a:t>[ipotesi di soluzione b] AL CONTRARIO</a:t>
            </a:r>
          </a:p>
          <a:p>
            <a:r>
              <a:rPr lang="it-IT" dirty="0"/>
              <a:t>Sembra però persuadere in senso contrario in primis la buona fede del nuncio, che portava il denaro affinché il figlio di Gaio non morisse di fame.</a:t>
            </a:r>
          </a:p>
          <a:p>
            <a:r>
              <a:rPr lang="it-IT" dirty="0"/>
              <a:t>In secondo luogo poiché aveva ritenuto fidata e diligente la persona tramite la quale aveva mandato il denaro, come dalla norma del Digesto, titolo </a:t>
            </a:r>
            <a:r>
              <a:rPr lang="it-IT" dirty="0" err="1"/>
              <a:t>comod</a:t>
            </a:r>
            <a:r>
              <a:rPr lang="it-IT" dirty="0"/>
              <a:t>. l. </a:t>
            </a:r>
            <a:r>
              <a:rPr lang="it-IT" dirty="0" err="1"/>
              <a:t>argentum</a:t>
            </a:r>
            <a:r>
              <a:rPr lang="it-IT" dirty="0"/>
              <a:t>.</a:t>
            </a:r>
          </a:p>
          <a:p>
            <a:r>
              <a:rPr lang="it-IT" dirty="0"/>
              <a:t>Terzo </a:t>
            </a:r>
            <a:r>
              <a:rPr lang="it-IT" dirty="0" err="1"/>
              <a:t>perchè</a:t>
            </a:r>
            <a:r>
              <a:rPr lang="it-IT" dirty="0"/>
              <a:t> intervenne un caso fortuito, argomento dedotto da Digesto, titolo de </a:t>
            </a:r>
            <a:r>
              <a:rPr lang="it-IT" dirty="0" err="1"/>
              <a:t>pign</a:t>
            </a:r>
            <a:r>
              <a:rPr lang="it-IT" dirty="0"/>
              <a:t>. </a:t>
            </a:r>
            <a:r>
              <a:rPr lang="it-IT" dirty="0" err="1"/>
              <a:t>act</a:t>
            </a:r>
            <a:r>
              <a:rPr lang="it-IT" dirty="0"/>
              <a:t>. legge </a:t>
            </a:r>
            <a:r>
              <a:rPr lang="it-IT" dirty="0" err="1"/>
              <a:t>quae</a:t>
            </a:r>
            <a:r>
              <a:rPr lang="it-IT" dirty="0"/>
              <a:t> </a:t>
            </a:r>
            <a:r>
              <a:rPr lang="it-IT" dirty="0" err="1"/>
              <a:t>fortuitis</a:t>
            </a:r>
            <a:r>
              <a:rPr lang="it-IT" dirty="0"/>
              <a:t>.</a:t>
            </a:r>
          </a:p>
          <a:p>
            <a:r>
              <a:rPr lang="it-IT" dirty="0"/>
              <a:t>Quarto poiché è sufficiente che il negozio sia utilmente iniziato, anche se ne è seguito un diverso esito. argomento tratto da Digesto, titolo de </a:t>
            </a:r>
            <a:r>
              <a:rPr lang="it-IT" dirty="0" err="1"/>
              <a:t>neg</a:t>
            </a:r>
            <a:r>
              <a:rPr lang="it-IT" dirty="0"/>
              <a:t>. </a:t>
            </a:r>
            <a:r>
              <a:rPr lang="it-IT" dirty="0" err="1"/>
              <a:t>gest</a:t>
            </a:r>
            <a:r>
              <a:rPr lang="it-IT" dirty="0"/>
              <a:t>. legge </a:t>
            </a:r>
            <a:r>
              <a:rPr lang="it-IT" dirty="0" err="1"/>
              <a:t>sed</a:t>
            </a:r>
            <a:r>
              <a:rPr lang="it-IT" dirty="0"/>
              <a:t> an </a:t>
            </a:r>
            <a:r>
              <a:rPr lang="it-IT" dirty="0" err="1"/>
              <a:t>ultro</a:t>
            </a:r>
            <a:r>
              <a:rPr lang="it-IT" dirty="0" smtClean="0"/>
              <a:t>.</a:t>
            </a:r>
          </a:p>
          <a:p>
            <a:r>
              <a:rPr lang="it-IT" dirty="0"/>
              <a:t>Quinto perché la causa principale dell’obbligo di portare il denaro era il figlio, non Bologna; perciò poteva essere lecitamente portato anche altrove, dove il figlio si trovasse (argomento dalla stessa norma). Sesto </a:t>
            </a:r>
            <a:r>
              <a:rPr lang="it-IT" dirty="0" err="1"/>
              <a:t>perchè</a:t>
            </a:r>
            <a:r>
              <a:rPr lang="it-IT" dirty="0"/>
              <a:t> risulta svolgere il trasporto anche chi lo fa tramite un altro (idem). Settimo poiché il denaro sarebbe andato perso comunque anche se l’avesse trasportato egli stesso (idem). </a:t>
            </a:r>
          </a:p>
        </p:txBody>
      </p:sp>
    </p:spTree>
    <p:extLst>
      <p:ext uri="{BB962C8B-B14F-4D97-AF65-F5344CB8AC3E}">
        <p14:creationId xmlns:p14="http://schemas.microsoft.com/office/powerpoint/2010/main" val="333838261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77030" y="2274838"/>
            <a:ext cx="8166970" cy="2308324"/>
          </a:xfrm>
          <a:prstGeom prst="rect">
            <a:avLst/>
          </a:prstGeom>
        </p:spPr>
        <p:txBody>
          <a:bodyPr wrap="square">
            <a:spAutoFit/>
          </a:bodyPr>
          <a:lstStyle/>
          <a:p>
            <a:r>
              <a:rPr lang="it-IT" dirty="0"/>
              <a:t>[soluzione corretta proposta dal maestro] </a:t>
            </a:r>
            <a:r>
              <a:rPr lang="it-IT" dirty="0" smtClean="0"/>
              <a:t>SOLUZIONE</a:t>
            </a:r>
          </a:p>
          <a:p>
            <a:endParaRPr lang="it-IT" dirty="0"/>
          </a:p>
          <a:p>
            <a:r>
              <a:rPr lang="it-IT" dirty="0"/>
              <a:t>Perciò, senza escludere che possa esserci una migliore opinione, a me pare che questo nuncio, se avesse agito in altro modo, non si doveva costringere a portare il denaro oltre Bologna; se dunque ha affidato il denaro ad un’altra persona fedele e diligente perché lo portasse al figlio del mandante, affermo che va assolto perché lo fece in attuazione della volontà dello stesso mittente.</a:t>
            </a:r>
          </a:p>
        </p:txBody>
      </p:sp>
    </p:spTree>
    <p:extLst>
      <p:ext uri="{BB962C8B-B14F-4D97-AF65-F5344CB8AC3E}">
        <p14:creationId xmlns:p14="http://schemas.microsoft.com/office/powerpoint/2010/main" val="150614158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07067" y="187891"/>
            <a:ext cx="7766936" cy="826718"/>
          </a:xfrm>
        </p:spPr>
        <p:txBody>
          <a:bodyPr/>
          <a:lstStyle/>
          <a:p>
            <a:pPr algn="ctr"/>
            <a:r>
              <a:rPr lang="it-IT" sz="1800" i="1" dirty="0" err="1"/>
              <a:t>Statuta</a:t>
            </a:r>
            <a:r>
              <a:rPr lang="it-IT" sz="1800" i="1" dirty="0"/>
              <a:t> </a:t>
            </a:r>
            <a:r>
              <a:rPr lang="it-IT" sz="1800" i="1" dirty="0" err="1"/>
              <a:t>Communis</a:t>
            </a:r>
            <a:r>
              <a:rPr lang="it-IT" sz="1800" i="1" dirty="0"/>
              <a:t> </a:t>
            </a:r>
            <a:r>
              <a:rPr lang="it-IT" sz="1800" i="1" dirty="0" err="1"/>
              <a:t>Parmae</a:t>
            </a:r>
            <a:r>
              <a:rPr lang="it-IT" sz="1800" i="1" dirty="0"/>
              <a:t> anni MCCCXLVII, in Monumento </a:t>
            </a:r>
            <a:r>
              <a:rPr lang="it-IT" sz="1800" i="1" dirty="0" err="1"/>
              <a:t>Historica</a:t>
            </a:r>
            <a:r>
              <a:rPr lang="it-IT" sz="1800" i="1" dirty="0"/>
              <a:t> ad </a:t>
            </a:r>
            <a:r>
              <a:rPr lang="it-IT" sz="1800" i="1" dirty="0" err="1"/>
              <a:t>provincias</a:t>
            </a:r>
            <a:r>
              <a:rPr lang="it-IT" sz="1800" i="1" dirty="0"/>
              <a:t> </a:t>
            </a:r>
            <a:r>
              <a:rPr lang="it-IT" sz="1800" i="1" dirty="0" err="1"/>
              <a:t>Parmensem</a:t>
            </a:r>
            <a:r>
              <a:rPr lang="it-IT" sz="1800" i="1" dirty="0"/>
              <a:t> et </a:t>
            </a:r>
            <a:r>
              <a:rPr lang="it-IT" sz="1800" i="1" dirty="0" err="1"/>
              <a:t>Placentinam</a:t>
            </a:r>
            <a:r>
              <a:rPr lang="it-IT" sz="1800" i="1" dirty="0"/>
              <a:t> </a:t>
            </a:r>
            <a:r>
              <a:rPr lang="it-IT" sz="1800" i="1" dirty="0" err="1"/>
              <a:t>pertinentia</a:t>
            </a:r>
            <a:r>
              <a:rPr lang="it-IT" sz="1800" i="1" dirty="0"/>
              <a:t>, Parma 1860, pp. 85-86, 91-92.</a:t>
            </a:r>
            <a:endParaRPr lang="it-IT" sz="1800" dirty="0"/>
          </a:p>
        </p:txBody>
      </p:sp>
      <p:sp>
        <p:nvSpPr>
          <p:cNvPr id="3" name="Sottotitolo 2"/>
          <p:cNvSpPr>
            <a:spLocks noGrp="1"/>
          </p:cNvSpPr>
          <p:nvPr>
            <p:ph type="subTitle" idx="1"/>
          </p:nvPr>
        </p:nvSpPr>
        <p:spPr>
          <a:xfrm>
            <a:off x="851770" y="1352811"/>
            <a:ext cx="9056317" cy="4546948"/>
          </a:xfrm>
        </p:spPr>
        <p:txBody>
          <a:bodyPr>
            <a:normAutofit/>
          </a:bodyPr>
          <a:lstStyle/>
          <a:p>
            <a:pPr algn="just"/>
            <a:r>
              <a:rPr lang="it-IT" b="1" dirty="0">
                <a:solidFill>
                  <a:schemeClr val="tx1"/>
                </a:solidFill>
              </a:rPr>
              <a:t>Immunità concessa ai giudici del collegio dei giudici della città di Parma e agli scolari che studiano diritto civile e canonico.</a:t>
            </a:r>
          </a:p>
          <a:p>
            <a:pPr algn="just"/>
            <a:r>
              <a:rPr lang="it-IT" b="1" dirty="0">
                <a:solidFill>
                  <a:schemeClr val="tx1"/>
                </a:solidFill>
              </a:rPr>
              <a:t/>
            </a:r>
            <a:br>
              <a:rPr lang="it-IT" b="1" dirty="0">
                <a:solidFill>
                  <a:schemeClr val="tx1"/>
                </a:solidFill>
              </a:rPr>
            </a:br>
            <a:r>
              <a:rPr lang="it-IT" b="1" dirty="0">
                <a:solidFill>
                  <a:schemeClr val="tx1"/>
                </a:solidFill>
              </a:rPr>
              <a:t>Tutti i giudici che sono e 'à suo tempo saranno iscritti nel Collegio dei giudici della città di Parma e tutti gli studenti di diritto civile e canonico non siano tenuti a partecipare a nessun esercito o cavalcata né a fare alcun turno di guardia di giorno o di notte, ma siano immuni da tutti gli oneri personali, questa immunità viene loro concessa affinché con bontà e misericordia, per amor di Dio e in spirito di pietà prestino e offrano gratis e senza ricompensa alcuna il loro patrocinio ai poveri, alle vedove, agli orfani e alle persone misere che ricorreranno a loro, e diano loro un buon consiglio circa le questioni sulle quali saranno consultati. Siano anche tenuti e obbligati, ogni qualvolta si alzeranno a parlare nell'arengo intorno a problemi relativi al comune, a dare sempre il parere che riterranno giusto, ragionevole ed equo; e, in tutti i consigli e assemblee ad attenersi sempre al partito che riterranno migliore, più equo, giusto e ragionevole.</a:t>
            </a:r>
          </a:p>
          <a:p>
            <a:pPr algn="just"/>
            <a:endParaRPr lang="it-IT" dirty="0"/>
          </a:p>
        </p:txBody>
      </p:sp>
    </p:spTree>
    <p:extLst>
      <p:ext uri="{BB962C8B-B14F-4D97-AF65-F5344CB8AC3E}">
        <p14:creationId xmlns:p14="http://schemas.microsoft.com/office/powerpoint/2010/main" val="92615023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551145" y="438411"/>
            <a:ext cx="9068844" cy="5355312"/>
          </a:xfrm>
          <a:prstGeom prst="rect">
            <a:avLst/>
          </a:prstGeom>
        </p:spPr>
        <p:txBody>
          <a:bodyPr wrap="square">
            <a:spAutoFit/>
          </a:bodyPr>
          <a:lstStyle/>
          <a:p>
            <a:r>
              <a:rPr lang="it-IT" dirty="0"/>
              <a:t>Immunità concessa ai medici, ai fisici, ai chirurghi, e agli scolari che studiano le stesse arti.</a:t>
            </a:r>
          </a:p>
          <a:p>
            <a:endParaRPr lang="it-IT" dirty="0"/>
          </a:p>
          <a:p>
            <a:endParaRPr lang="it-IT" dirty="0"/>
          </a:p>
          <a:p>
            <a:r>
              <a:rPr lang="it-IT" dirty="0"/>
              <a:t>I maestri in fisica e chirurgia e gli altri esperti e praticanti in queste arti, e gli scolari che studiano le stesse arti, o una di esse, non siano tenuti, per il presente e per il futuro, a partecipare o a mandare soldati in nessun esercito o cavalcata, a fare o far fare alcun turno di guardia di notte o di giorno, ma siano immuni da ogni onere personale; salvo restando che, organizzandosi un esercito o una cavalcata, il Signor Podestà in carica potrà obbligare i maestri e i medici di entrambe le arti, nel numero che gli parrà opportuno, ad andare e rimanere nei detti eserciti e cavalcate per la cura degli uomini con il salario che sarà loro decretato dal comune. Sulle persone dei medici da inviarsi, il loro numero e il salario, decideranno il suddetto Signor Podestà, e gli anziani, a scrutinio segreto.</a:t>
            </a:r>
          </a:p>
          <a:p>
            <a:endParaRPr lang="it-IT" dirty="0"/>
          </a:p>
          <a:p>
            <a:r>
              <a:rPr lang="it-IT" dirty="0"/>
              <a:t>I medici abbiano dunque concessa l'immunità. Essa s'intende data con l'impegno che detti medici curino con bontà e misericordia e gratis tutti i poveri infermi e le persone misere che si rivolgeranno a loro nella città di Parma e diano un buon consiglio a chi glielo richieda.</a:t>
            </a:r>
          </a:p>
        </p:txBody>
      </p:sp>
    </p:spTree>
    <p:extLst>
      <p:ext uri="{BB962C8B-B14F-4D97-AF65-F5344CB8AC3E}">
        <p14:creationId xmlns:p14="http://schemas.microsoft.com/office/powerpoint/2010/main" val="29576625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07067" y="388307"/>
            <a:ext cx="7766936" cy="613775"/>
          </a:xfrm>
        </p:spPr>
        <p:txBody>
          <a:bodyPr/>
          <a:lstStyle/>
          <a:p>
            <a:r>
              <a:rPr lang="it-IT" sz="2800" dirty="0"/>
              <a:t>Leggi longobarde, Rotari, cc. 1-8, 48-54 (643).</a:t>
            </a:r>
          </a:p>
        </p:txBody>
      </p:sp>
      <p:sp>
        <p:nvSpPr>
          <p:cNvPr id="3" name="Sottotitolo 2"/>
          <p:cNvSpPr>
            <a:spLocks noGrp="1"/>
          </p:cNvSpPr>
          <p:nvPr>
            <p:ph type="subTitle" idx="1"/>
          </p:nvPr>
        </p:nvSpPr>
        <p:spPr>
          <a:xfrm>
            <a:off x="1507067" y="1077238"/>
            <a:ext cx="7950084" cy="4070495"/>
          </a:xfrm>
        </p:spPr>
        <p:txBody>
          <a:bodyPr>
            <a:normAutofit fontScale="62500" lnSpcReduction="20000"/>
          </a:bodyPr>
          <a:lstStyle/>
          <a:p>
            <a:pPr algn="just"/>
            <a:r>
              <a:rPr lang="it-IT" dirty="0" smtClean="0"/>
              <a:t>.</a:t>
            </a:r>
            <a:endParaRPr lang="it-IT" dirty="0"/>
          </a:p>
          <a:p>
            <a:pPr algn="just"/>
            <a:r>
              <a:rPr lang="it-IT" dirty="0"/>
              <a:t> </a:t>
            </a:r>
            <a:r>
              <a:rPr lang="it-IT" sz="2600" dirty="0"/>
              <a:t>1</a:t>
            </a:r>
            <a:r>
              <a:rPr lang="it-IT" sz="2600" dirty="0">
                <a:solidFill>
                  <a:schemeClr val="tx1"/>
                </a:solidFill>
              </a:rPr>
              <a:t>. Si </a:t>
            </a:r>
            <a:r>
              <a:rPr lang="it-IT" sz="2600" dirty="0" err="1">
                <a:solidFill>
                  <a:schemeClr val="tx1"/>
                </a:solidFill>
              </a:rPr>
              <a:t>quis</a:t>
            </a:r>
            <a:r>
              <a:rPr lang="it-IT" sz="2600" dirty="0">
                <a:solidFill>
                  <a:schemeClr val="tx1"/>
                </a:solidFill>
              </a:rPr>
              <a:t> </a:t>
            </a:r>
            <a:r>
              <a:rPr lang="it-IT" sz="2600" dirty="0" err="1">
                <a:solidFill>
                  <a:schemeClr val="tx1"/>
                </a:solidFill>
              </a:rPr>
              <a:t>hominum</a:t>
            </a:r>
            <a:r>
              <a:rPr lang="it-IT" sz="2600" dirty="0">
                <a:solidFill>
                  <a:schemeClr val="tx1"/>
                </a:solidFill>
              </a:rPr>
              <a:t> contra </a:t>
            </a:r>
            <a:r>
              <a:rPr lang="it-IT" sz="2600" dirty="0" err="1">
                <a:solidFill>
                  <a:schemeClr val="tx1"/>
                </a:solidFill>
              </a:rPr>
              <a:t>animam</a:t>
            </a:r>
            <a:r>
              <a:rPr lang="it-IT" sz="2600" dirty="0">
                <a:solidFill>
                  <a:schemeClr val="tx1"/>
                </a:solidFill>
              </a:rPr>
              <a:t> </a:t>
            </a:r>
            <a:r>
              <a:rPr lang="it-IT" sz="2600" dirty="0" err="1">
                <a:solidFill>
                  <a:schemeClr val="tx1"/>
                </a:solidFill>
              </a:rPr>
              <a:t>regis</a:t>
            </a:r>
            <a:r>
              <a:rPr lang="it-IT" sz="2600" dirty="0">
                <a:solidFill>
                  <a:schemeClr val="tx1"/>
                </a:solidFill>
              </a:rPr>
              <a:t> </a:t>
            </a:r>
            <a:r>
              <a:rPr lang="it-IT" sz="2600" dirty="0" err="1">
                <a:solidFill>
                  <a:schemeClr val="tx1"/>
                </a:solidFill>
              </a:rPr>
              <a:t>cogitaverit</a:t>
            </a:r>
            <a:r>
              <a:rPr lang="it-IT" sz="2600" dirty="0">
                <a:solidFill>
                  <a:schemeClr val="tx1"/>
                </a:solidFill>
              </a:rPr>
              <a:t> aut </a:t>
            </a:r>
            <a:r>
              <a:rPr lang="it-IT" sz="2600" dirty="0" err="1">
                <a:solidFill>
                  <a:schemeClr val="tx1"/>
                </a:solidFill>
              </a:rPr>
              <a:t>consiliaverit</a:t>
            </a:r>
            <a:r>
              <a:rPr lang="it-IT" sz="2600" dirty="0">
                <a:solidFill>
                  <a:schemeClr val="tx1"/>
                </a:solidFill>
              </a:rPr>
              <a:t>, </a:t>
            </a:r>
            <a:r>
              <a:rPr lang="it-IT" sz="2600" dirty="0" err="1">
                <a:solidFill>
                  <a:schemeClr val="tx1"/>
                </a:solidFill>
              </a:rPr>
              <a:t>animae</a:t>
            </a:r>
            <a:r>
              <a:rPr lang="it-IT" sz="2600" dirty="0">
                <a:solidFill>
                  <a:schemeClr val="tx1"/>
                </a:solidFill>
              </a:rPr>
              <a:t> </a:t>
            </a:r>
            <a:r>
              <a:rPr lang="it-IT" sz="2600" dirty="0" err="1">
                <a:solidFill>
                  <a:schemeClr val="tx1"/>
                </a:solidFill>
              </a:rPr>
              <a:t>suae</a:t>
            </a:r>
            <a:r>
              <a:rPr lang="it-IT" sz="2600" dirty="0">
                <a:solidFill>
                  <a:schemeClr val="tx1"/>
                </a:solidFill>
              </a:rPr>
              <a:t> </a:t>
            </a:r>
            <a:r>
              <a:rPr lang="it-IT" sz="2600" dirty="0" err="1">
                <a:solidFill>
                  <a:schemeClr val="tx1"/>
                </a:solidFill>
              </a:rPr>
              <a:t>incurrat</a:t>
            </a:r>
            <a:r>
              <a:rPr lang="it-IT" sz="2600" dirty="0">
                <a:solidFill>
                  <a:schemeClr val="tx1"/>
                </a:solidFill>
              </a:rPr>
              <a:t> </a:t>
            </a:r>
            <a:r>
              <a:rPr lang="it-IT" sz="2600" dirty="0" err="1">
                <a:solidFill>
                  <a:schemeClr val="tx1"/>
                </a:solidFill>
              </a:rPr>
              <a:t>periculum</a:t>
            </a:r>
            <a:r>
              <a:rPr lang="it-IT" sz="2600" dirty="0">
                <a:solidFill>
                  <a:schemeClr val="tx1"/>
                </a:solidFill>
              </a:rPr>
              <a:t> et res </a:t>
            </a:r>
            <a:r>
              <a:rPr lang="it-IT" sz="2600" dirty="0" err="1">
                <a:solidFill>
                  <a:schemeClr val="tx1"/>
                </a:solidFill>
              </a:rPr>
              <a:t>eius</a:t>
            </a:r>
            <a:r>
              <a:rPr lang="it-IT" sz="2600" dirty="0">
                <a:solidFill>
                  <a:schemeClr val="tx1"/>
                </a:solidFill>
              </a:rPr>
              <a:t> </a:t>
            </a:r>
            <a:r>
              <a:rPr lang="it-IT" sz="2600" dirty="0" err="1">
                <a:solidFill>
                  <a:schemeClr val="tx1"/>
                </a:solidFill>
              </a:rPr>
              <a:t>infiscentur</a:t>
            </a:r>
            <a:r>
              <a:rPr lang="it-IT" sz="2600" dirty="0">
                <a:solidFill>
                  <a:schemeClr val="tx1"/>
                </a:solidFill>
              </a:rPr>
              <a:t>.</a:t>
            </a:r>
          </a:p>
          <a:p>
            <a:pPr algn="just"/>
            <a:endParaRPr lang="it-IT" sz="2600" dirty="0">
              <a:solidFill>
                <a:schemeClr val="tx1"/>
              </a:solidFill>
            </a:endParaRPr>
          </a:p>
          <a:p>
            <a:pPr algn="just"/>
            <a:r>
              <a:rPr lang="it-IT" sz="2600" dirty="0">
                <a:solidFill>
                  <a:schemeClr val="tx1"/>
                </a:solidFill>
              </a:rPr>
              <a:t>2. Si </a:t>
            </a:r>
            <a:r>
              <a:rPr lang="it-IT" sz="2600" dirty="0" err="1">
                <a:solidFill>
                  <a:schemeClr val="tx1"/>
                </a:solidFill>
              </a:rPr>
              <a:t>quis</a:t>
            </a:r>
            <a:r>
              <a:rPr lang="it-IT" sz="2600" dirty="0">
                <a:solidFill>
                  <a:schemeClr val="tx1"/>
                </a:solidFill>
              </a:rPr>
              <a:t> </a:t>
            </a:r>
            <a:r>
              <a:rPr lang="it-IT" sz="2600" dirty="0" err="1">
                <a:solidFill>
                  <a:schemeClr val="tx1"/>
                </a:solidFill>
              </a:rPr>
              <a:t>cum</a:t>
            </a:r>
            <a:r>
              <a:rPr lang="it-IT" sz="2600" dirty="0">
                <a:solidFill>
                  <a:schemeClr val="tx1"/>
                </a:solidFill>
              </a:rPr>
              <a:t> rege de morte </a:t>
            </a:r>
            <a:r>
              <a:rPr lang="it-IT" sz="2600" dirty="0" err="1">
                <a:solidFill>
                  <a:schemeClr val="tx1"/>
                </a:solidFill>
              </a:rPr>
              <a:t>alterius</a:t>
            </a:r>
            <a:r>
              <a:rPr lang="it-IT" sz="2600" dirty="0">
                <a:solidFill>
                  <a:schemeClr val="tx1"/>
                </a:solidFill>
              </a:rPr>
              <a:t> </a:t>
            </a:r>
            <a:r>
              <a:rPr lang="it-IT" sz="2600" dirty="0" err="1">
                <a:solidFill>
                  <a:schemeClr val="tx1"/>
                </a:solidFill>
              </a:rPr>
              <a:t>consiliaverit</a:t>
            </a:r>
            <a:r>
              <a:rPr lang="it-IT" sz="2600" dirty="0">
                <a:solidFill>
                  <a:schemeClr val="tx1"/>
                </a:solidFill>
              </a:rPr>
              <a:t>, aut </a:t>
            </a:r>
            <a:r>
              <a:rPr lang="it-IT" sz="2600" dirty="0" err="1">
                <a:solidFill>
                  <a:schemeClr val="tx1"/>
                </a:solidFill>
              </a:rPr>
              <a:t>hominem</a:t>
            </a:r>
            <a:r>
              <a:rPr lang="it-IT" sz="2600" dirty="0">
                <a:solidFill>
                  <a:schemeClr val="tx1"/>
                </a:solidFill>
              </a:rPr>
              <a:t> per </a:t>
            </a:r>
            <a:r>
              <a:rPr lang="it-IT" sz="2600" dirty="0" err="1">
                <a:solidFill>
                  <a:schemeClr val="tx1"/>
                </a:solidFill>
              </a:rPr>
              <a:t>ipsius</a:t>
            </a:r>
            <a:r>
              <a:rPr lang="it-IT" sz="2600" dirty="0">
                <a:solidFill>
                  <a:schemeClr val="tx1"/>
                </a:solidFill>
              </a:rPr>
              <a:t> </a:t>
            </a:r>
            <a:r>
              <a:rPr lang="it-IT" sz="2600" dirty="0" err="1">
                <a:solidFill>
                  <a:schemeClr val="tx1"/>
                </a:solidFill>
              </a:rPr>
              <a:t>iussionem</a:t>
            </a:r>
            <a:r>
              <a:rPr lang="it-IT" sz="2600" dirty="0">
                <a:solidFill>
                  <a:schemeClr val="tx1"/>
                </a:solidFill>
              </a:rPr>
              <a:t> </a:t>
            </a:r>
            <a:r>
              <a:rPr lang="it-IT" sz="2600" dirty="0" err="1">
                <a:solidFill>
                  <a:schemeClr val="tx1"/>
                </a:solidFill>
              </a:rPr>
              <a:t>occiderit</a:t>
            </a:r>
            <a:r>
              <a:rPr lang="it-IT" sz="2600" dirty="0">
                <a:solidFill>
                  <a:schemeClr val="tx1"/>
                </a:solidFill>
              </a:rPr>
              <a:t>, in nullo </a:t>
            </a:r>
            <a:r>
              <a:rPr lang="it-IT" sz="2600" dirty="0" err="1">
                <a:solidFill>
                  <a:schemeClr val="tx1"/>
                </a:solidFill>
              </a:rPr>
              <a:t>sit</a:t>
            </a:r>
            <a:r>
              <a:rPr lang="it-IT" sz="2600" dirty="0">
                <a:solidFill>
                  <a:schemeClr val="tx1"/>
                </a:solidFill>
              </a:rPr>
              <a:t> </a:t>
            </a:r>
            <a:r>
              <a:rPr lang="it-IT" sz="2600" dirty="0" err="1">
                <a:solidFill>
                  <a:schemeClr val="tx1"/>
                </a:solidFill>
              </a:rPr>
              <a:t>culpabilis</a:t>
            </a:r>
            <a:r>
              <a:rPr lang="it-IT" sz="2600" dirty="0">
                <a:solidFill>
                  <a:schemeClr val="tx1"/>
                </a:solidFill>
              </a:rPr>
              <a:t>, </a:t>
            </a:r>
            <a:r>
              <a:rPr lang="it-IT" sz="2600" dirty="0" err="1">
                <a:solidFill>
                  <a:schemeClr val="tx1"/>
                </a:solidFill>
              </a:rPr>
              <a:t>nec</a:t>
            </a:r>
            <a:r>
              <a:rPr lang="it-IT" sz="2600" dirty="0">
                <a:solidFill>
                  <a:schemeClr val="tx1"/>
                </a:solidFill>
              </a:rPr>
              <a:t> </a:t>
            </a:r>
            <a:r>
              <a:rPr lang="it-IT" sz="2600" dirty="0" err="1">
                <a:solidFill>
                  <a:schemeClr val="tx1"/>
                </a:solidFill>
              </a:rPr>
              <a:t>ille</a:t>
            </a:r>
            <a:r>
              <a:rPr lang="it-IT" sz="2600" dirty="0">
                <a:solidFill>
                  <a:schemeClr val="tx1"/>
                </a:solidFill>
              </a:rPr>
              <a:t> </a:t>
            </a:r>
            <a:r>
              <a:rPr lang="it-IT" sz="2600" dirty="0" err="1">
                <a:solidFill>
                  <a:schemeClr val="tx1"/>
                </a:solidFill>
              </a:rPr>
              <a:t>nec</a:t>
            </a:r>
            <a:r>
              <a:rPr lang="it-IT" sz="2600" dirty="0">
                <a:solidFill>
                  <a:schemeClr val="tx1"/>
                </a:solidFill>
              </a:rPr>
              <a:t> </a:t>
            </a:r>
            <a:r>
              <a:rPr lang="it-IT" sz="2600" dirty="0" err="1">
                <a:solidFill>
                  <a:schemeClr val="tx1"/>
                </a:solidFill>
              </a:rPr>
              <a:t>heredes</a:t>
            </a:r>
            <a:r>
              <a:rPr lang="it-IT" sz="2600" dirty="0">
                <a:solidFill>
                  <a:schemeClr val="tx1"/>
                </a:solidFill>
              </a:rPr>
              <a:t> </a:t>
            </a:r>
            <a:r>
              <a:rPr lang="it-IT" sz="2600" dirty="0" err="1">
                <a:solidFill>
                  <a:schemeClr val="tx1"/>
                </a:solidFill>
              </a:rPr>
              <a:t>eius</a:t>
            </a:r>
            <a:r>
              <a:rPr lang="it-IT" sz="2600" dirty="0">
                <a:solidFill>
                  <a:schemeClr val="tx1"/>
                </a:solidFill>
              </a:rPr>
              <a:t> </a:t>
            </a:r>
            <a:r>
              <a:rPr lang="it-IT" sz="2600" dirty="0" err="1">
                <a:solidFill>
                  <a:schemeClr val="tx1"/>
                </a:solidFill>
              </a:rPr>
              <a:t>quoquo</a:t>
            </a:r>
            <a:r>
              <a:rPr lang="it-IT" sz="2600" dirty="0">
                <a:solidFill>
                  <a:schemeClr val="tx1"/>
                </a:solidFill>
              </a:rPr>
              <a:t> tempore ab </a:t>
            </a:r>
            <a:r>
              <a:rPr lang="it-IT" sz="2600" dirty="0" err="1">
                <a:solidFill>
                  <a:schemeClr val="tx1"/>
                </a:solidFill>
              </a:rPr>
              <a:t>illo</a:t>
            </a:r>
            <a:r>
              <a:rPr lang="it-IT" sz="2600" dirty="0">
                <a:solidFill>
                  <a:schemeClr val="tx1"/>
                </a:solidFill>
              </a:rPr>
              <a:t> aut </a:t>
            </a:r>
            <a:r>
              <a:rPr lang="it-IT" sz="2600" dirty="0" err="1">
                <a:solidFill>
                  <a:schemeClr val="tx1"/>
                </a:solidFill>
              </a:rPr>
              <a:t>heredes</a:t>
            </a:r>
            <a:r>
              <a:rPr lang="it-IT" sz="2600" dirty="0">
                <a:solidFill>
                  <a:schemeClr val="tx1"/>
                </a:solidFill>
              </a:rPr>
              <a:t> </a:t>
            </a:r>
            <a:r>
              <a:rPr lang="it-IT" sz="2600" dirty="0" err="1">
                <a:solidFill>
                  <a:schemeClr val="tx1"/>
                </a:solidFill>
              </a:rPr>
              <a:t>ipsius</a:t>
            </a:r>
            <a:r>
              <a:rPr lang="it-IT" sz="2600" dirty="0">
                <a:solidFill>
                  <a:schemeClr val="tx1"/>
                </a:solidFill>
              </a:rPr>
              <a:t> </a:t>
            </a:r>
            <a:r>
              <a:rPr lang="it-IT" sz="2600" dirty="0" err="1">
                <a:solidFill>
                  <a:schemeClr val="tx1"/>
                </a:solidFill>
              </a:rPr>
              <a:t>requisitionem</a:t>
            </a:r>
            <a:r>
              <a:rPr lang="it-IT" sz="2600" dirty="0">
                <a:solidFill>
                  <a:schemeClr val="tx1"/>
                </a:solidFill>
              </a:rPr>
              <a:t> aut molestia </a:t>
            </a:r>
            <a:r>
              <a:rPr lang="it-IT" sz="2600" dirty="0" err="1">
                <a:solidFill>
                  <a:schemeClr val="tx1"/>
                </a:solidFill>
              </a:rPr>
              <a:t>patiatur</a:t>
            </a:r>
            <a:r>
              <a:rPr lang="it-IT" sz="2600" dirty="0">
                <a:solidFill>
                  <a:schemeClr val="tx1"/>
                </a:solidFill>
              </a:rPr>
              <a:t>; </a:t>
            </a:r>
            <a:r>
              <a:rPr lang="it-IT" sz="2600" dirty="0" err="1">
                <a:solidFill>
                  <a:schemeClr val="tx1"/>
                </a:solidFill>
              </a:rPr>
              <a:t>quia</a:t>
            </a:r>
            <a:r>
              <a:rPr lang="it-IT" sz="2600" dirty="0">
                <a:solidFill>
                  <a:schemeClr val="tx1"/>
                </a:solidFill>
              </a:rPr>
              <a:t> </a:t>
            </a:r>
            <a:r>
              <a:rPr lang="it-IT" sz="2600" dirty="0" err="1">
                <a:solidFill>
                  <a:schemeClr val="tx1"/>
                </a:solidFill>
              </a:rPr>
              <a:t>postquam</a:t>
            </a:r>
            <a:r>
              <a:rPr lang="it-IT" sz="2600" dirty="0">
                <a:solidFill>
                  <a:schemeClr val="tx1"/>
                </a:solidFill>
              </a:rPr>
              <a:t> corda </a:t>
            </a:r>
            <a:r>
              <a:rPr lang="it-IT" sz="2600" dirty="0" err="1">
                <a:solidFill>
                  <a:schemeClr val="tx1"/>
                </a:solidFill>
              </a:rPr>
              <a:t>regum</a:t>
            </a:r>
            <a:r>
              <a:rPr lang="it-IT" sz="2600" dirty="0">
                <a:solidFill>
                  <a:schemeClr val="tx1"/>
                </a:solidFill>
              </a:rPr>
              <a:t> in </a:t>
            </a:r>
            <a:r>
              <a:rPr lang="it-IT" sz="2600" dirty="0" err="1">
                <a:solidFill>
                  <a:schemeClr val="tx1"/>
                </a:solidFill>
              </a:rPr>
              <a:t>manum</a:t>
            </a:r>
            <a:r>
              <a:rPr lang="it-IT" sz="2600" dirty="0">
                <a:solidFill>
                  <a:schemeClr val="tx1"/>
                </a:solidFill>
              </a:rPr>
              <a:t> Dei </a:t>
            </a:r>
            <a:r>
              <a:rPr lang="it-IT" sz="2600" dirty="0" err="1">
                <a:solidFill>
                  <a:schemeClr val="tx1"/>
                </a:solidFill>
              </a:rPr>
              <a:t>credimus</a:t>
            </a:r>
            <a:r>
              <a:rPr lang="it-IT" sz="2600" dirty="0">
                <a:solidFill>
                  <a:schemeClr val="tx1"/>
                </a:solidFill>
              </a:rPr>
              <a:t> esse, non est possibile, ut homo </a:t>
            </a:r>
            <a:r>
              <a:rPr lang="it-IT" sz="2600" dirty="0" err="1">
                <a:solidFill>
                  <a:schemeClr val="tx1"/>
                </a:solidFill>
              </a:rPr>
              <a:t>possit</a:t>
            </a:r>
            <a:r>
              <a:rPr lang="it-IT" sz="2600" dirty="0">
                <a:solidFill>
                  <a:schemeClr val="tx1"/>
                </a:solidFill>
              </a:rPr>
              <a:t> </a:t>
            </a:r>
            <a:r>
              <a:rPr lang="it-IT" sz="2600" dirty="0" err="1">
                <a:solidFill>
                  <a:schemeClr val="tx1"/>
                </a:solidFill>
              </a:rPr>
              <a:t>eduniare</a:t>
            </a:r>
            <a:r>
              <a:rPr lang="it-IT" sz="2600" dirty="0">
                <a:solidFill>
                  <a:schemeClr val="tx1"/>
                </a:solidFill>
              </a:rPr>
              <a:t>, </a:t>
            </a:r>
            <a:r>
              <a:rPr lang="it-IT" sz="2600" dirty="0" err="1">
                <a:solidFill>
                  <a:schemeClr val="tx1"/>
                </a:solidFill>
              </a:rPr>
              <a:t>quem</a:t>
            </a:r>
            <a:r>
              <a:rPr lang="it-IT" sz="2600" dirty="0">
                <a:solidFill>
                  <a:schemeClr val="tx1"/>
                </a:solidFill>
              </a:rPr>
              <a:t> </a:t>
            </a:r>
            <a:r>
              <a:rPr lang="it-IT" sz="2600" dirty="0" err="1">
                <a:solidFill>
                  <a:schemeClr val="tx1"/>
                </a:solidFill>
              </a:rPr>
              <a:t>rex</a:t>
            </a:r>
            <a:r>
              <a:rPr lang="it-IT" sz="2600" dirty="0">
                <a:solidFill>
                  <a:schemeClr val="tx1"/>
                </a:solidFill>
              </a:rPr>
              <a:t> </a:t>
            </a:r>
            <a:r>
              <a:rPr lang="it-IT" sz="2600" dirty="0" err="1">
                <a:solidFill>
                  <a:schemeClr val="tx1"/>
                </a:solidFill>
              </a:rPr>
              <a:t>occidere</a:t>
            </a:r>
            <a:r>
              <a:rPr lang="it-IT" sz="2600" dirty="0">
                <a:solidFill>
                  <a:schemeClr val="tx1"/>
                </a:solidFill>
              </a:rPr>
              <a:t> </a:t>
            </a:r>
            <a:r>
              <a:rPr lang="it-IT" sz="2600" dirty="0" err="1">
                <a:solidFill>
                  <a:schemeClr val="tx1"/>
                </a:solidFill>
              </a:rPr>
              <a:t>iusserit</a:t>
            </a:r>
            <a:r>
              <a:rPr lang="it-IT" sz="2600" dirty="0">
                <a:solidFill>
                  <a:schemeClr val="tx1"/>
                </a:solidFill>
              </a:rPr>
              <a:t>.</a:t>
            </a:r>
          </a:p>
          <a:p>
            <a:pPr algn="just"/>
            <a:endParaRPr lang="it-IT" sz="2600" dirty="0">
              <a:solidFill>
                <a:schemeClr val="tx1"/>
              </a:solidFill>
            </a:endParaRPr>
          </a:p>
          <a:p>
            <a:pPr algn="just"/>
            <a:r>
              <a:rPr lang="it-IT" sz="2600" dirty="0">
                <a:solidFill>
                  <a:schemeClr val="tx1"/>
                </a:solidFill>
              </a:rPr>
              <a:t>3. Si </a:t>
            </a:r>
            <a:r>
              <a:rPr lang="it-IT" sz="2600" dirty="0" err="1">
                <a:solidFill>
                  <a:schemeClr val="tx1"/>
                </a:solidFill>
              </a:rPr>
              <a:t>quis</a:t>
            </a:r>
            <a:r>
              <a:rPr lang="it-IT" sz="2600" dirty="0">
                <a:solidFill>
                  <a:schemeClr val="tx1"/>
                </a:solidFill>
              </a:rPr>
              <a:t> </a:t>
            </a:r>
            <a:r>
              <a:rPr lang="it-IT" sz="2600" dirty="0" err="1">
                <a:solidFill>
                  <a:schemeClr val="tx1"/>
                </a:solidFill>
              </a:rPr>
              <a:t>foris</a:t>
            </a:r>
            <a:r>
              <a:rPr lang="it-IT" sz="2600" dirty="0">
                <a:solidFill>
                  <a:schemeClr val="tx1"/>
                </a:solidFill>
              </a:rPr>
              <a:t> provincia </a:t>
            </a:r>
            <a:r>
              <a:rPr lang="it-IT" sz="2600" dirty="0" err="1">
                <a:solidFill>
                  <a:schemeClr val="tx1"/>
                </a:solidFill>
              </a:rPr>
              <a:t>fugire</a:t>
            </a:r>
            <a:r>
              <a:rPr lang="it-IT" sz="2600" dirty="0">
                <a:solidFill>
                  <a:schemeClr val="tx1"/>
                </a:solidFill>
              </a:rPr>
              <a:t> </a:t>
            </a:r>
            <a:r>
              <a:rPr lang="it-IT" sz="2600" dirty="0" err="1">
                <a:solidFill>
                  <a:schemeClr val="tx1"/>
                </a:solidFill>
              </a:rPr>
              <a:t>timtaverit</a:t>
            </a:r>
            <a:r>
              <a:rPr lang="it-IT" sz="2600" dirty="0">
                <a:solidFill>
                  <a:schemeClr val="tx1"/>
                </a:solidFill>
              </a:rPr>
              <a:t>, morti </a:t>
            </a:r>
            <a:r>
              <a:rPr lang="it-IT" sz="2600" dirty="0" err="1">
                <a:solidFill>
                  <a:schemeClr val="tx1"/>
                </a:solidFill>
              </a:rPr>
              <a:t>incurrat</a:t>
            </a:r>
            <a:r>
              <a:rPr lang="it-IT" sz="2600" dirty="0">
                <a:solidFill>
                  <a:schemeClr val="tx1"/>
                </a:solidFill>
              </a:rPr>
              <a:t> </a:t>
            </a:r>
            <a:r>
              <a:rPr lang="it-IT" sz="2600" dirty="0" err="1">
                <a:solidFill>
                  <a:schemeClr val="tx1"/>
                </a:solidFill>
              </a:rPr>
              <a:t>periculum</a:t>
            </a:r>
            <a:r>
              <a:rPr lang="it-IT" sz="2600" dirty="0">
                <a:solidFill>
                  <a:schemeClr val="tx1"/>
                </a:solidFill>
              </a:rPr>
              <a:t>, et res </a:t>
            </a:r>
            <a:r>
              <a:rPr lang="it-IT" sz="2600" dirty="0" err="1">
                <a:solidFill>
                  <a:schemeClr val="tx1"/>
                </a:solidFill>
              </a:rPr>
              <a:t>eius</a:t>
            </a:r>
            <a:r>
              <a:rPr lang="it-IT" sz="2600" dirty="0">
                <a:solidFill>
                  <a:schemeClr val="tx1"/>
                </a:solidFill>
              </a:rPr>
              <a:t> </a:t>
            </a:r>
            <a:r>
              <a:rPr lang="it-IT" sz="2600" dirty="0" err="1">
                <a:solidFill>
                  <a:schemeClr val="tx1"/>
                </a:solidFill>
              </a:rPr>
              <a:t>infiscentur</a:t>
            </a:r>
            <a:r>
              <a:rPr lang="it-IT" sz="2600" dirty="0">
                <a:solidFill>
                  <a:schemeClr val="tx1"/>
                </a:solidFill>
              </a:rPr>
              <a:t>.</a:t>
            </a:r>
          </a:p>
          <a:p>
            <a:pPr algn="just"/>
            <a:endParaRPr lang="it-IT" sz="2600" dirty="0">
              <a:solidFill>
                <a:schemeClr val="tx1"/>
              </a:solidFill>
            </a:endParaRPr>
          </a:p>
          <a:p>
            <a:pPr algn="just"/>
            <a:r>
              <a:rPr lang="it-IT" sz="2600" dirty="0">
                <a:solidFill>
                  <a:schemeClr val="tx1"/>
                </a:solidFill>
              </a:rPr>
              <a:t>4. Si </a:t>
            </a:r>
            <a:r>
              <a:rPr lang="it-IT" sz="2600" dirty="0" err="1">
                <a:solidFill>
                  <a:schemeClr val="tx1"/>
                </a:solidFill>
              </a:rPr>
              <a:t>quis</a:t>
            </a:r>
            <a:r>
              <a:rPr lang="it-IT" sz="2600" dirty="0">
                <a:solidFill>
                  <a:schemeClr val="tx1"/>
                </a:solidFill>
              </a:rPr>
              <a:t> </a:t>
            </a:r>
            <a:r>
              <a:rPr lang="it-IT" sz="2600" dirty="0" err="1">
                <a:solidFill>
                  <a:schemeClr val="tx1"/>
                </a:solidFill>
              </a:rPr>
              <a:t>inimicus</a:t>
            </a:r>
            <a:r>
              <a:rPr lang="it-IT" sz="2600" dirty="0">
                <a:solidFill>
                  <a:schemeClr val="tx1"/>
                </a:solidFill>
              </a:rPr>
              <a:t> intra provincia </a:t>
            </a:r>
            <a:r>
              <a:rPr lang="it-IT" sz="2600" dirty="0" err="1">
                <a:solidFill>
                  <a:schemeClr val="tx1"/>
                </a:solidFill>
              </a:rPr>
              <a:t>invitaverit</a:t>
            </a:r>
            <a:r>
              <a:rPr lang="it-IT" sz="2600" dirty="0">
                <a:solidFill>
                  <a:schemeClr val="tx1"/>
                </a:solidFill>
              </a:rPr>
              <a:t> aut </a:t>
            </a:r>
            <a:r>
              <a:rPr lang="it-IT" sz="2600" dirty="0" err="1">
                <a:solidFill>
                  <a:schemeClr val="tx1"/>
                </a:solidFill>
              </a:rPr>
              <a:t>introduxerit</a:t>
            </a:r>
            <a:r>
              <a:rPr lang="it-IT" sz="2600" dirty="0">
                <a:solidFill>
                  <a:schemeClr val="tx1"/>
                </a:solidFill>
              </a:rPr>
              <a:t>, </a:t>
            </a:r>
            <a:r>
              <a:rPr lang="it-IT" sz="2600" dirty="0" err="1">
                <a:solidFill>
                  <a:schemeClr val="tx1"/>
                </a:solidFill>
              </a:rPr>
              <a:t>animae</a:t>
            </a:r>
            <a:r>
              <a:rPr lang="it-IT" sz="2600" dirty="0">
                <a:solidFill>
                  <a:schemeClr val="tx1"/>
                </a:solidFill>
              </a:rPr>
              <a:t> </a:t>
            </a:r>
            <a:r>
              <a:rPr lang="it-IT" sz="2600" dirty="0" err="1">
                <a:solidFill>
                  <a:schemeClr val="tx1"/>
                </a:solidFill>
              </a:rPr>
              <a:t>suae</a:t>
            </a:r>
            <a:r>
              <a:rPr lang="it-IT" sz="2600" dirty="0">
                <a:solidFill>
                  <a:schemeClr val="tx1"/>
                </a:solidFill>
              </a:rPr>
              <a:t> </a:t>
            </a:r>
            <a:r>
              <a:rPr lang="it-IT" sz="2600" dirty="0" err="1">
                <a:solidFill>
                  <a:schemeClr val="tx1"/>
                </a:solidFill>
              </a:rPr>
              <a:t>incurrat</a:t>
            </a:r>
            <a:r>
              <a:rPr lang="it-IT" sz="2600" dirty="0">
                <a:solidFill>
                  <a:schemeClr val="tx1"/>
                </a:solidFill>
              </a:rPr>
              <a:t> </a:t>
            </a:r>
            <a:r>
              <a:rPr lang="it-IT" sz="2600" dirty="0" err="1">
                <a:solidFill>
                  <a:schemeClr val="tx1"/>
                </a:solidFill>
              </a:rPr>
              <a:t>periculum</a:t>
            </a:r>
            <a:r>
              <a:rPr lang="it-IT" sz="2600" dirty="0">
                <a:solidFill>
                  <a:schemeClr val="tx1"/>
                </a:solidFill>
              </a:rPr>
              <a:t> et res </a:t>
            </a:r>
            <a:r>
              <a:rPr lang="it-IT" sz="2600" dirty="0" err="1">
                <a:solidFill>
                  <a:schemeClr val="tx1"/>
                </a:solidFill>
              </a:rPr>
              <a:t>eius</a:t>
            </a:r>
            <a:r>
              <a:rPr lang="it-IT" sz="2600" dirty="0">
                <a:solidFill>
                  <a:schemeClr val="tx1"/>
                </a:solidFill>
              </a:rPr>
              <a:t> </a:t>
            </a:r>
            <a:r>
              <a:rPr lang="it-IT" sz="2600" dirty="0" err="1">
                <a:solidFill>
                  <a:schemeClr val="tx1"/>
                </a:solidFill>
              </a:rPr>
              <a:t>infiscentur</a:t>
            </a:r>
            <a:r>
              <a:rPr lang="it-IT" sz="2600" dirty="0">
                <a:solidFill>
                  <a:schemeClr val="tx1"/>
                </a:solidFill>
              </a:rPr>
              <a:t>.</a:t>
            </a:r>
          </a:p>
          <a:p>
            <a:pPr algn="just"/>
            <a:endParaRPr lang="it-IT" dirty="0"/>
          </a:p>
        </p:txBody>
      </p:sp>
    </p:spTree>
    <p:extLst>
      <p:ext uri="{BB962C8B-B14F-4D97-AF65-F5344CB8AC3E}">
        <p14:creationId xmlns:p14="http://schemas.microsoft.com/office/powerpoint/2010/main" val="17588878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26511" y="737081"/>
            <a:ext cx="8267178" cy="4247317"/>
          </a:xfrm>
          <a:prstGeom prst="rect">
            <a:avLst/>
          </a:prstGeom>
        </p:spPr>
        <p:txBody>
          <a:bodyPr wrap="square">
            <a:spAutoFit/>
          </a:bodyPr>
          <a:lstStyle/>
          <a:p>
            <a:pPr algn="just"/>
            <a:r>
              <a:rPr lang="it-IT" dirty="0"/>
              <a:t>Immunità concessa ai maestri, ai ripetitori e agli scolari di grammatica.</a:t>
            </a:r>
          </a:p>
          <a:p>
            <a:pPr algn="just"/>
            <a:r>
              <a:rPr lang="it-IT" dirty="0"/>
              <a:t/>
            </a:r>
            <a:br>
              <a:rPr lang="it-IT" dirty="0"/>
            </a:br>
            <a:r>
              <a:rPr lang="it-IT" dirty="0"/>
              <a:t>Affinché i maestri di grammatica, i ripetitori e gli scolari meglio e con più fervore insegnino, studino e possano studiare, si stabilisce che tutti e ciascuno di coloro che insegnino o studino detta arte, non siano tenuti a partecipare a nessun esercito o cavalcata, né a fare o a far fare turni di guardia diurni o notturni e siano immuni da tutti gli oneri personali.</a:t>
            </a:r>
          </a:p>
          <a:p>
            <a:pPr algn="just"/>
            <a:r>
              <a:rPr lang="it-IT" dirty="0"/>
              <a:t>Sia lecito a chiunque insegnare, far lezione e studiare nelle sette arti liberali, nel diritto canonico e civile, nella medicina.</a:t>
            </a:r>
          </a:p>
          <a:p>
            <a:pPr algn="just"/>
            <a:r>
              <a:rPr lang="it-IT" dirty="0"/>
              <a:t>Se qualcuno vorrà insegnare, far lezione e studiare in una delle sette arti liberali, nel diritto civile o canonico o nella medicina, nella fisica e nella chirurgia, non ne sia in alcun modo impedito, anche se non è ufficialmente abilitato all'insegnamento di quell'arte.</a:t>
            </a:r>
          </a:p>
          <a:p>
            <a:pPr algn="just"/>
            <a:r>
              <a:rPr lang="it-IT" dirty="0"/>
              <a:t>Numero degli scolari di grammatica che possono essere affidati a un singolo ripetitore</a:t>
            </a:r>
            <a:r>
              <a:rPr lang="it-IT" dirty="0" smtClean="0"/>
              <a:t>.</a:t>
            </a:r>
            <a:endParaRPr lang="it-IT" dirty="0"/>
          </a:p>
        </p:txBody>
      </p:sp>
    </p:spTree>
    <p:extLst>
      <p:ext uri="{BB962C8B-B14F-4D97-AF65-F5344CB8AC3E}">
        <p14:creationId xmlns:p14="http://schemas.microsoft.com/office/powerpoint/2010/main" val="419271117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14607" y="751344"/>
            <a:ext cx="8417491" cy="4247317"/>
          </a:xfrm>
          <a:prstGeom prst="rect">
            <a:avLst/>
          </a:prstGeom>
        </p:spPr>
        <p:txBody>
          <a:bodyPr wrap="square">
            <a:spAutoFit/>
          </a:bodyPr>
          <a:lstStyle/>
          <a:p>
            <a:pPr algn="just"/>
            <a:r>
              <a:rPr lang="it-IT" dirty="0"/>
              <a:t>Nessun ripetitore, che presti la sua opera nelle scuole alle dipendenze di un maestro di grammatica, non possa aver affidati più di cinquanta scolari, sotto pena di 25 lire di Parma per ogni ripetitore e ogni </a:t>
            </a:r>
            <a:r>
              <a:rPr lang="it-IT" dirty="0" err="1"/>
              <a:t>viceripetitore</a:t>
            </a:r>
            <a:r>
              <a:rPr lang="it-IT" dirty="0"/>
              <a:t>. La stessa pena sarà comminata anche al maestro che avrà contravvenuto o avrà permesso che si contravvenisse a questa disposizione. L'infrazione potrà essere denunciata da chiunque, che avrà diritto alla metà della multa, e la cui identità sarà tenuta segreta qualora egli lo richieda.</a:t>
            </a:r>
          </a:p>
          <a:p>
            <a:pPr algn="just"/>
            <a:r>
              <a:rPr lang="it-IT" dirty="0"/>
              <a:t>Sia lecito a chiunque insegnare l'arte grammatica, anche se non sia maestro abilitato.</a:t>
            </a:r>
          </a:p>
          <a:p>
            <a:pPr algn="just"/>
            <a:r>
              <a:rPr lang="it-IT" dirty="0"/>
              <a:t>A vantaggio dei cittadini e dell'episcopato di Parma, che abbiano a far istruire figli o sottoposti nell'arte grammaticale si stabilisce quanto segue: qualunque cittadino di Parma, o anche di fuori, potrà lecitamente o impunemente far lezione e insegnare l'arte grammatica, anche se non è maestro abilitato, e nonostante qualsiasi statuto contrario dei maestri della suddetta arte grammatica. E così resti deciso.</a:t>
            </a:r>
          </a:p>
        </p:txBody>
      </p:sp>
    </p:spTree>
    <p:extLst>
      <p:ext uri="{BB962C8B-B14F-4D97-AF65-F5344CB8AC3E}">
        <p14:creationId xmlns:p14="http://schemas.microsoft.com/office/powerpoint/2010/main" val="203463126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488515" y="-150312"/>
            <a:ext cx="9732723" cy="1979111"/>
          </a:xfrm>
        </p:spPr>
        <p:txBody>
          <a:bodyPr/>
          <a:lstStyle/>
          <a:p>
            <a:pPr algn="l"/>
            <a:r>
              <a:rPr lang="it-IT" dirty="0"/>
              <a:t> </a:t>
            </a:r>
            <a:r>
              <a:rPr lang="it-IT" sz="2000" dirty="0" err="1"/>
              <a:t>Statuta</a:t>
            </a:r>
            <a:r>
              <a:rPr lang="it-IT" sz="2000" dirty="0"/>
              <a:t> </a:t>
            </a:r>
            <a:r>
              <a:rPr lang="it-IT" sz="2000" dirty="0" err="1"/>
              <a:t>communis</a:t>
            </a:r>
            <a:r>
              <a:rPr lang="it-IT" sz="2000" dirty="0"/>
              <a:t> </a:t>
            </a:r>
            <a:r>
              <a:rPr lang="it-IT" sz="2000" dirty="0" err="1"/>
              <a:t>Parmae</a:t>
            </a:r>
            <a:r>
              <a:rPr lang="it-IT" sz="2000" dirty="0"/>
              <a:t> digesta anno MCCLV, ed. A. RONCHINI, Parma, 1855-56 (Monumenta </a:t>
            </a:r>
            <a:r>
              <a:rPr lang="it-IT" sz="2000" dirty="0" err="1"/>
              <a:t>historica</a:t>
            </a:r>
            <a:r>
              <a:rPr lang="it-IT" sz="2000" dirty="0"/>
              <a:t> ad </a:t>
            </a:r>
            <a:r>
              <a:rPr lang="it-IT" sz="2000" dirty="0" err="1"/>
              <a:t>provincias</a:t>
            </a:r>
            <a:r>
              <a:rPr lang="it-IT" sz="2000" dirty="0"/>
              <a:t> </a:t>
            </a:r>
            <a:r>
              <a:rPr lang="it-IT" sz="2000" dirty="0" err="1"/>
              <a:t>Parmensem</a:t>
            </a:r>
            <a:r>
              <a:rPr lang="it-IT" sz="2000" dirty="0"/>
              <a:t> et </a:t>
            </a:r>
            <a:r>
              <a:rPr lang="it-IT" sz="2000" dirty="0" err="1"/>
              <a:t>Placentinam</a:t>
            </a:r>
            <a:r>
              <a:rPr lang="it-IT" sz="2000" dirty="0"/>
              <a:t> </a:t>
            </a:r>
            <a:r>
              <a:rPr lang="it-IT" sz="2000" dirty="0" err="1"/>
              <a:t>pertinentia</a:t>
            </a:r>
            <a:r>
              <a:rPr lang="it-IT" sz="2000" dirty="0"/>
              <a:t>, I), pp. 258-259.</a:t>
            </a:r>
            <a:br>
              <a:rPr lang="it-IT" sz="2000" dirty="0"/>
            </a:br>
            <a:r>
              <a:rPr lang="it-IT" sz="2000" dirty="0"/>
              <a:t/>
            </a:r>
            <a:br>
              <a:rPr lang="it-IT" sz="2000" dirty="0"/>
            </a:br>
            <a:endParaRPr lang="it-IT" sz="2000" dirty="0"/>
          </a:p>
        </p:txBody>
      </p:sp>
      <p:sp>
        <p:nvSpPr>
          <p:cNvPr id="3" name="Sottotitolo 2"/>
          <p:cNvSpPr>
            <a:spLocks noGrp="1"/>
          </p:cNvSpPr>
          <p:nvPr>
            <p:ph type="subTitle" idx="1"/>
          </p:nvPr>
        </p:nvSpPr>
        <p:spPr>
          <a:xfrm>
            <a:off x="125259" y="1215025"/>
            <a:ext cx="10359025" cy="3932707"/>
          </a:xfrm>
        </p:spPr>
        <p:txBody>
          <a:bodyPr>
            <a:normAutofit fontScale="92500" lnSpcReduction="10000"/>
          </a:bodyPr>
          <a:lstStyle/>
          <a:p>
            <a:pPr algn="just"/>
            <a:r>
              <a:rPr lang="it-IT" b="1" dirty="0"/>
              <a:t>a/ </a:t>
            </a:r>
            <a:r>
              <a:rPr lang="it-IT" b="1" dirty="0">
                <a:solidFill>
                  <a:schemeClr val="tx1"/>
                </a:solidFill>
              </a:rPr>
              <a:t>Se qualcuno è stato o starà per dieci anni in città, in qualità di cittadino e risiedendovi per la maggior parte dell’anno, senza che in questi dieci anni alcun padrone lo abbia rivendicato come proprio manente e ascrittizio, tale rivendicazione non potrà più essere presa in considerazione. La norma non si applica a vantaggio di schiavi ed uomini di </a:t>
            </a:r>
            <a:r>
              <a:rPr lang="it-IT" b="1" dirty="0" smtClean="0">
                <a:solidFill>
                  <a:schemeClr val="tx1"/>
                </a:solidFill>
              </a:rPr>
              <a:t>masnada. La </a:t>
            </a:r>
            <a:r>
              <a:rPr lang="it-IT" b="1" dirty="0">
                <a:solidFill>
                  <a:schemeClr val="tx1"/>
                </a:solidFill>
              </a:rPr>
              <a:t>norma non si applica ai discendenti di una persona che continui a vivere e ad abitare in campagna. La stessa eccezione vale per chi abbia un fratello, fintantoché questi risieda in campagna sul fondo del padrone e fintantoché i fratelli abbiano in comune la terra e le altre cose e non si sia provato che la persona è divisa dal fratello rimasto in </a:t>
            </a:r>
            <a:r>
              <a:rPr lang="it-IT" b="1" dirty="0" smtClean="0">
                <a:solidFill>
                  <a:schemeClr val="tx1"/>
                </a:solidFill>
              </a:rPr>
              <a:t>campagna. In </a:t>
            </a:r>
            <a:r>
              <a:rPr lang="it-IT" b="1" dirty="0">
                <a:solidFill>
                  <a:schemeClr val="tx1"/>
                </a:solidFill>
              </a:rPr>
              <a:t>aggiunta a questo capitolo statutario si prescrisse che nel periodo di tempo indicato sopra non si dovessero computare, a sfavore dei padroni, i periodi di </a:t>
            </a:r>
            <a:r>
              <a:rPr lang="it-IT" b="1" dirty="0" smtClean="0">
                <a:solidFill>
                  <a:schemeClr val="tx1"/>
                </a:solidFill>
              </a:rPr>
              <a:t>guerra</a:t>
            </a:r>
          </a:p>
          <a:p>
            <a:pPr algn="just"/>
            <a:r>
              <a:rPr lang="it-IT" sz="1900" dirty="0">
                <a:solidFill>
                  <a:schemeClr val="tx1"/>
                </a:solidFill>
              </a:rPr>
              <a:t>b/ D’ora in avanti nessuno dovrà o potrà essere ascritto al suolo né essere chiamato manente né essere costretto a stare e ad abitare sul fondo, anche se avrà abitato su un fondo o su una terra altrui per trenta o quarant’anni.</a:t>
            </a:r>
          </a:p>
          <a:p>
            <a:pPr algn="just"/>
            <a:r>
              <a:rPr lang="it-IT" sz="1900" dirty="0" smtClean="0">
                <a:solidFill>
                  <a:schemeClr val="tx1"/>
                </a:solidFill>
              </a:rPr>
              <a:t>Ciò </a:t>
            </a:r>
            <a:r>
              <a:rPr lang="it-IT" sz="1900" dirty="0">
                <a:solidFill>
                  <a:schemeClr val="tx1"/>
                </a:solidFill>
              </a:rPr>
              <a:t>non si applica a chi è stato ascritto in </a:t>
            </a:r>
            <a:r>
              <a:rPr lang="it-IT" sz="1900" dirty="0" smtClean="0">
                <a:solidFill>
                  <a:schemeClr val="tx1"/>
                </a:solidFill>
              </a:rPr>
              <a:t>passato. Nell’anno </a:t>
            </a:r>
            <a:r>
              <a:rPr lang="it-IT" sz="1900" dirty="0">
                <a:solidFill>
                  <a:schemeClr val="tx1"/>
                </a:solidFill>
              </a:rPr>
              <a:t>millesimo duecentesimo trentesimo quarto, indizione settima.</a:t>
            </a:r>
          </a:p>
          <a:p>
            <a:pPr algn="just"/>
            <a:endParaRPr lang="it-IT" sz="1900" b="1" dirty="0" smtClean="0">
              <a:solidFill>
                <a:schemeClr val="tx1"/>
              </a:solidFill>
            </a:endParaRPr>
          </a:p>
          <a:p>
            <a:pPr algn="l"/>
            <a:endParaRPr lang="it-IT" dirty="0"/>
          </a:p>
        </p:txBody>
      </p:sp>
    </p:spTree>
    <p:extLst>
      <p:ext uri="{BB962C8B-B14F-4D97-AF65-F5344CB8AC3E}">
        <p14:creationId xmlns:p14="http://schemas.microsoft.com/office/powerpoint/2010/main" val="152721646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94541" y="199953"/>
            <a:ext cx="7766936" cy="864759"/>
          </a:xfrm>
        </p:spPr>
        <p:txBody>
          <a:bodyPr/>
          <a:lstStyle/>
          <a:p>
            <a:pPr algn="ctr"/>
            <a:r>
              <a:rPr lang="it-IT" dirty="0"/>
              <a:t> </a:t>
            </a:r>
            <a:r>
              <a:rPr lang="it-IT" sz="2000" dirty="0"/>
              <a:t>A. PALMIERI, Sul riscatto dei servi della gleba nel contado bolognese, </a:t>
            </a:r>
            <a:r>
              <a:rPr lang="it-IT" sz="2000" i="1" dirty="0"/>
              <a:t>in</a:t>
            </a:r>
            <a:r>
              <a:rPr lang="it-IT" sz="2000" dirty="0"/>
              <a:t> Archivio Giuridico </a:t>
            </a:r>
            <a:r>
              <a:rPr lang="it-IT" sz="2000" i="1" dirty="0"/>
              <a:t>LXXVII (1906), pp. 416-430</a:t>
            </a:r>
            <a:endParaRPr lang="it-IT" sz="2000" dirty="0"/>
          </a:p>
        </p:txBody>
      </p:sp>
      <p:sp>
        <p:nvSpPr>
          <p:cNvPr id="3" name="Sottotitolo 2"/>
          <p:cNvSpPr>
            <a:spLocks noGrp="1"/>
          </p:cNvSpPr>
          <p:nvPr>
            <p:ph type="subTitle" idx="1"/>
          </p:nvPr>
        </p:nvSpPr>
        <p:spPr>
          <a:xfrm>
            <a:off x="701458" y="2116899"/>
            <a:ext cx="9181577" cy="2805364"/>
          </a:xfrm>
        </p:spPr>
        <p:txBody>
          <a:bodyPr>
            <a:noAutofit/>
          </a:bodyPr>
          <a:lstStyle/>
          <a:p>
            <a:pPr algn="just"/>
            <a:r>
              <a:rPr lang="it-IT" sz="2000" dirty="0">
                <a:solidFill>
                  <a:schemeClr val="tx1"/>
                </a:solidFill>
              </a:rPr>
              <a:t>In nome di Cristo, amen. Per diritto naturale tutti gli uomini nascono liberi, ma con l’accrescersi della malvagità umana sopravvenne, per diritto delle genti, lo stato servile. Così, dopo che il Popolo e il Comune di Bologna ebbero affrancato tutti gli schiavi della città di Bologna e del suo contado e </a:t>
            </a:r>
            <a:r>
              <a:rPr lang="it-IT" sz="2000" dirty="0" err="1">
                <a:solidFill>
                  <a:schemeClr val="tx1"/>
                </a:solidFill>
              </a:rPr>
              <a:t>districtus</a:t>
            </a:r>
            <a:r>
              <a:rPr lang="it-IT" sz="2000" dirty="0">
                <a:solidFill>
                  <a:schemeClr val="tx1"/>
                </a:solidFill>
              </a:rPr>
              <a:t> e dopo che li ebbero fatti liberare, con la manomissione, da ogni giogo servile, sopravvenne contro giustizia e si andò propagando una certa forma di schiavitù, soprattutto ad opera di nobili e di potenti.</a:t>
            </a:r>
          </a:p>
          <a:p>
            <a:endParaRPr lang="it-IT" dirty="0"/>
          </a:p>
        </p:txBody>
      </p:sp>
    </p:spTree>
    <p:extLst>
      <p:ext uri="{BB962C8B-B14F-4D97-AF65-F5344CB8AC3E}">
        <p14:creationId xmlns:p14="http://schemas.microsoft.com/office/powerpoint/2010/main" val="125001445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851770" y="1028343"/>
            <a:ext cx="8292230" cy="4093428"/>
          </a:xfrm>
          <a:prstGeom prst="rect">
            <a:avLst/>
          </a:prstGeom>
        </p:spPr>
        <p:txBody>
          <a:bodyPr wrap="square">
            <a:spAutoFit/>
          </a:bodyPr>
          <a:lstStyle/>
          <a:p>
            <a:pPr algn="just"/>
            <a:r>
              <a:rPr lang="it-IT" sz="2000" dirty="0"/>
              <a:t>Gli uomini di costoro, vincolati a tale giogo con i propri beni e i propri discendenti, vengono comunemente designati con il nome di fedeli, manenti, residenti, commendati, coloni, ascrittizi o con altri nomi e sono tutti obbligati a fornire ai suddetti nobili servizio militare e cavalcate, oppure collette o altre contribuzioni, oppure donativi di maiali, determinate </a:t>
            </a:r>
            <a:r>
              <a:rPr lang="it-IT" sz="2000" dirty="0" err="1"/>
              <a:t>albergarie</a:t>
            </a:r>
            <a:r>
              <a:rPr lang="it-IT" sz="2000" dirty="0"/>
              <a:t>, cera, capponi, focacce e altre prestazioni di carattere speciale o generale, come risulta dai contratti indebitamente stipulati in materia. Cosicché ormai quasi la maggior parte degli uomini del contado e del </a:t>
            </a:r>
            <a:r>
              <a:rPr lang="it-IT" sz="2000" dirty="0" err="1"/>
              <a:t>districtus</a:t>
            </a:r>
            <a:r>
              <a:rPr lang="it-IT" sz="2000" dirty="0"/>
              <a:t> di Bologna, soprattutto quelli che dimorano nella Montagna, si trovano vincolati contro giustizia a questa forma di giogo servile, in forza dei pubblici contratti che hanno stipulato, e stanno quasi per essere ridotti in catene, ove non sia posto un salutare rimedio a tale situazione.</a:t>
            </a:r>
          </a:p>
        </p:txBody>
      </p:sp>
    </p:spTree>
    <p:extLst>
      <p:ext uri="{BB962C8B-B14F-4D97-AF65-F5344CB8AC3E}">
        <p14:creationId xmlns:p14="http://schemas.microsoft.com/office/powerpoint/2010/main" val="210049753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02082" y="335846"/>
            <a:ext cx="8141918" cy="5632311"/>
          </a:xfrm>
          <a:prstGeom prst="rect">
            <a:avLst/>
          </a:prstGeom>
        </p:spPr>
        <p:txBody>
          <a:bodyPr wrap="square">
            <a:spAutoFit/>
          </a:bodyPr>
          <a:lstStyle/>
          <a:p>
            <a:pPr algn="just"/>
            <a:r>
              <a:rPr lang="it-IT" sz="2000" dirty="0"/>
              <a:t>Piacque pertanto al Consiglio del Popolo che nella città, nel contado e nel </a:t>
            </a:r>
            <a:r>
              <a:rPr lang="it-IT" sz="2000" dirty="0" err="1"/>
              <a:t>districtus</a:t>
            </a:r>
            <a:r>
              <a:rPr lang="it-IT" sz="2000" dirty="0"/>
              <a:t> di Bologna nessuno, cittadino o forestiero o di qualunque stato e condizione giuridica sia, abbia d’ora in avanti l’ardire e la presunzione di affermare e sostenere in qualunque modo, con qualunque tipo di argomentazione, in sede giudiziaria o extragiudiziaria, che una persona del contado e del </a:t>
            </a:r>
            <a:r>
              <a:rPr lang="it-IT" sz="2000" dirty="0" err="1"/>
              <a:t>districtus</a:t>
            </a:r>
            <a:r>
              <a:rPr lang="it-IT" sz="2000" dirty="0"/>
              <a:t> di Bologna è un proprio fedele, manente, residente, commendato, colono perpetuo, ascrittizio – per dipendenza personale o per i beni che gli appartengono o per quelli che detiene in nome altrui – in forza di un contratto che sia stato stipulato nel corso degli ultimi venticinque anni. Al contrario, ognuna delle persone di cui si è detto goda della piena libertà con tutti i propri beni e con quelli che ha, possiede oppure avrà, deterrà o possiederà in futuro, nonostante qualunque contratto, patto o convenzione stipulato in materia e nonostante consuetudini o norme di prescrizione in senso contrario che siano state stabilite nel periodo di tempo indicato sopra. E tutte queste stipulazioni, consuetudini e norme di prescrizione si considerano da adesso in poi annullate e prive di valore.</a:t>
            </a:r>
          </a:p>
        </p:txBody>
      </p:sp>
    </p:spTree>
    <p:extLst>
      <p:ext uri="{BB962C8B-B14F-4D97-AF65-F5344CB8AC3E}">
        <p14:creationId xmlns:p14="http://schemas.microsoft.com/office/powerpoint/2010/main" val="279553919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07067" y="0"/>
            <a:ext cx="7766936" cy="864296"/>
          </a:xfrm>
        </p:spPr>
        <p:txBody>
          <a:bodyPr/>
          <a:lstStyle/>
          <a:p>
            <a:pPr algn="l"/>
            <a:r>
              <a:rPr lang="it-IT" sz="2000" dirty="0"/>
              <a:t>Gli atti del comune di </a:t>
            </a:r>
            <a:r>
              <a:rPr lang="it-IT" sz="2000" dirty="0" smtClean="0"/>
              <a:t>Milano</a:t>
            </a:r>
            <a:r>
              <a:rPr lang="it-IT" sz="2000" i="1" dirty="0" smtClean="0"/>
              <a:t>, a c. di Maranesi, </a:t>
            </a:r>
            <a:r>
              <a:rPr lang="it-IT" sz="2000" i="1" dirty="0"/>
              <a:t>doc. 64, pp. 93-95</a:t>
            </a:r>
            <a:r>
              <a:rPr lang="it-IT" sz="2400" i="1" dirty="0"/>
              <a:t>.</a:t>
            </a:r>
            <a:endParaRPr lang="it-IT" sz="2400" dirty="0"/>
          </a:p>
        </p:txBody>
      </p:sp>
      <p:sp>
        <p:nvSpPr>
          <p:cNvPr id="3" name="Sottotitolo 2"/>
          <p:cNvSpPr>
            <a:spLocks noGrp="1"/>
          </p:cNvSpPr>
          <p:nvPr>
            <p:ph type="subTitle" idx="1"/>
          </p:nvPr>
        </p:nvSpPr>
        <p:spPr>
          <a:xfrm>
            <a:off x="588723" y="876822"/>
            <a:ext cx="9908088" cy="4295963"/>
          </a:xfrm>
        </p:spPr>
        <p:txBody>
          <a:bodyPr>
            <a:noAutofit/>
          </a:bodyPr>
          <a:lstStyle/>
          <a:p>
            <a:pPr algn="just"/>
            <a:r>
              <a:rPr lang="it-IT" dirty="0">
                <a:solidFill>
                  <a:schemeClr val="tx1"/>
                </a:solidFill>
              </a:rPr>
              <a:t>Nel nome del nostro Signore Gesù Cristo. L'anno della sua incarnazione 1168, 3 maggio, prima indizione.</a:t>
            </a:r>
          </a:p>
          <a:p>
            <a:pPr algn="just"/>
            <a:r>
              <a:rPr lang="it-IT" dirty="0" smtClean="0">
                <a:solidFill>
                  <a:schemeClr val="tx1"/>
                </a:solidFill>
              </a:rPr>
              <a:t>1. </a:t>
            </a:r>
            <a:r>
              <a:rPr lang="it-IT" dirty="0">
                <a:solidFill>
                  <a:schemeClr val="tx1"/>
                </a:solidFill>
              </a:rPr>
              <a:t>Tenore del breve che il marchese Obizzo Malaspina e i consoli di Cremona, Milano, Verona, Padova, Mantova, Parma, Piacenza, Bologna, Brescia, Bergamo, Lodi, Como, Novara, Vercelli, Asti, Tortona e Alessandria, città nuova, su proposta del comune di Lodi </a:t>
            </a:r>
            <a:r>
              <a:rPr lang="it-IT" dirty="0" err="1">
                <a:solidFill>
                  <a:schemeClr val="tx1"/>
                </a:solidFill>
              </a:rPr>
              <a:t>unanimamente</a:t>
            </a:r>
            <a:r>
              <a:rPr lang="it-IT" dirty="0">
                <a:solidFill>
                  <a:schemeClr val="tx1"/>
                </a:solidFill>
              </a:rPr>
              <a:t> hanno accettato: nessuna persona del predetto marchese né delle predette città né di altre che sono o saranno in tale alleanza arrestino qualcuno al posto di un altro di qualche città o contro un altro facciano vendetta in occasione di un contratto o di un reato, ma quando ritengano uno debitore non solvente lo accusino e chi ha mancato sia arrestato dai consoli della sua città e se i suoi consoli non lo avranno obbligato alla restituzione del pegno o all'ammenda o al rendimento di giustizia, se c'è accusa da parte di un vicino, entro quaranta giorni dopo la richiesta dei consoli di chi è stato defraudato o offeso, allora i consoli della città del danneggiato avranno il potere di sequestrare i beni della città alla quale appartiene la persona che ha contratto il pegno o ha commesso reato contro gli statuti, e tratterranno ciò che hanno sequestrato fino a che non sarà data soddisfazione a loro o al loro cittadino.</a:t>
            </a:r>
          </a:p>
        </p:txBody>
      </p:sp>
    </p:spTree>
    <p:extLst>
      <p:ext uri="{BB962C8B-B14F-4D97-AF65-F5344CB8AC3E}">
        <p14:creationId xmlns:p14="http://schemas.microsoft.com/office/powerpoint/2010/main" val="197389481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93315" y="208445"/>
            <a:ext cx="8738992" cy="5078313"/>
          </a:xfrm>
          <a:prstGeom prst="rect">
            <a:avLst/>
          </a:prstGeom>
        </p:spPr>
        <p:txBody>
          <a:bodyPr wrap="square">
            <a:spAutoFit/>
          </a:bodyPr>
          <a:lstStyle/>
          <a:p>
            <a:pPr algn="just"/>
            <a:r>
              <a:rPr lang="it-IT" dirty="0"/>
              <a:t>2. Ugualmente stabilirono che nessuna città né il suddetto marchese accolgano qualcuno </a:t>
            </a:r>
            <a:r>
              <a:rPr lang="it-IT" dirty="0" err="1"/>
              <a:t>bannito</a:t>
            </a:r>
            <a:r>
              <a:rPr lang="it-IT" dirty="0"/>
              <a:t> dai propri consoli, e se lo avranno accolto o se gli avranno permesso di entrare nel loro territorio entro i quindici giorni successivi alla richiesta presentata dai consoli o dal marchese che lo hanno posto al bando, lo allontanino dal loro dominio e territorio e in seguito non lo accolgano di nuovo, se non quando sarà assolto dal bando dai propri consoli.</a:t>
            </a:r>
          </a:p>
          <a:p>
            <a:pPr algn="just"/>
            <a:endParaRPr lang="it-IT" dirty="0"/>
          </a:p>
          <a:p>
            <a:pPr algn="just"/>
            <a:r>
              <a:rPr lang="it-IT" dirty="0"/>
              <a:t>3. Stabilirono poi che nessuna persona e nessuna città riscuota dazi o pedaggi nuovi sul proprio territorio: per nuovo intendiamo che sia stabilito negli ultimi trent'anni. Inoltre nessuna città o marchese in nessun modo stabilisca qualche patto o sottostia a qualche giuramento che sia ostile a questa lega comune e alleanza fra le città.</a:t>
            </a:r>
          </a:p>
          <a:p>
            <a:pPr algn="just"/>
            <a:endParaRPr lang="it-IT" dirty="0"/>
          </a:p>
          <a:p>
            <a:pPr algn="just"/>
            <a:r>
              <a:rPr lang="it-IT" dirty="0"/>
              <a:t>4. Ugualmente stabilirono che, se il suddetto marchese o qualche città avrà agito contro la lega stabilita fra le città, o si sarà rifiutata di rendere giustizia a qualche città alleata, tutte le altre città sono tenute in quel caso ad aiutare quella che avrà richiesto giustizia o subito il torto, fino a che non si torni in pace e concordia dopo aver ripristinato la giustizia.</a:t>
            </a:r>
          </a:p>
        </p:txBody>
      </p:sp>
    </p:spTree>
    <p:extLst>
      <p:ext uri="{BB962C8B-B14F-4D97-AF65-F5344CB8AC3E}">
        <p14:creationId xmlns:p14="http://schemas.microsoft.com/office/powerpoint/2010/main" val="191810330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88100" y="516604"/>
            <a:ext cx="10296392" cy="5909310"/>
          </a:xfrm>
          <a:prstGeom prst="rect">
            <a:avLst/>
          </a:prstGeom>
        </p:spPr>
        <p:txBody>
          <a:bodyPr wrap="square">
            <a:spAutoFit/>
          </a:bodyPr>
          <a:lstStyle/>
          <a:p>
            <a:pPr algn="just"/>
            <a:r>
              <a:rPr lang="it-IT" dirty="0"/>
              <a:t>5. Ugualmente stabilirono e concordarono che nessuna città o persona edifichi fortezze sul territorio di giurisdizione di un'altra città contro la volontà di quella città, se non appare per altro speciale accordo. […]</a:t>
            </a:r>
          </a:p>
          <a:p>
            <a:pPr algn="just"/>
            <a:endParaRPr lang="it-IT" dirty="0"/>
          </a:p>
          <a:p>
            <a:pPr algn="just"/>
            <a:r>
              <a:rPr lang="it-IT" dirty="0"/>
              <a:t>6. Ordinarono inoltre con fermezza che nessuna città o marchese accolga contro la volontà della città che vi esercita giurisdizione nessun castellano, ossia signore di castello della giurisdizione di un'altra città – che cioè si trovi entro i confini giurisdizionali di un'altra città –, o se lo avrà accolto lo lasci andare dal suo territorio e in seguito non lo accolga di nuovo entro quindici giorni da quando sarà stato richiesto dai consoli di quella città. Solo la città di Alessandria non è tenuta a osservare quest'ultimo decreto.</a:t>
            </a:r>
          </a:p>
          <a:p>
            <a:pPr algn="just"/>
            <a:endParaRPr lang="it-IT" dirty="0"/>
          </a:p>
          <a:p>
            <a:pPr algn="just"/>
            <a:r>
              <a:rPr lang="it-IT" dirty="0"/>
              <a:t>7. Ugualmente stabilirono che non vale il ricorso fatto a Federico [imperatore], salvo nel caso in cui vi sia l'accordo della maggioranza delle città.</a:t>
            </a:r>
          </a:p>
          <a:p>
            <a:pPr algn="just"/>
            <a:endParaRPr lang="it-IT" dirty="0"/>
          </a:p>
          <a:p>
            <a:pPr algn="just"/>
            <a:r>
              <a:rPr lang="it-IT" dirty="0"/>
              <a:t>8. Tutti i suddetti decreti sono tenuti a osservare con giuramento tutte le città della lega, salvo patti particolari fra le singole città intercorsi durante o dopo l'adesione alla lega.</a:t>
            </a:r>
          </a:p>
          <a:p>
            <a:pPr algn="just"/>
            <a:endParaRPr lang="it-IT" dirty="0"/>
          </a:p>
          <a:p>
            <a:pPr algn="just"/>
            <a:r>
              <a:rPr lang="it-IT" dirty="0"/>
              <a:t>Furono presenti testimoni di [seguono i nomi dei rappresentanti di ogni città della lega].</a:t>
            </a:r>
          </a:p>
          <a:p>
            <a:pPr algn="just"/>
            <a:endParaRPr lang="it-IT" dirty="0"/>
          </a:p>
          <a:p>
            <a:pPr algn="just"/>
            <a:r>
              <a:rPr lang="it-IT" dirty="0"/>
              <a:t>E io </a:t>
            </a:r>
            <a:r>
              <a:rPr lang="it-IT" dirty="0" err="1"/>
              <a:t>Guidotto</a:t>
            </a:r>
            <a:r>
              <a:rPr lang="it-IT" dirty="0"/>
              <a:t> notaio e giudice ordinario dell'imperatore Federico fui presente e su richiesta dei consoli soprascritti scrissi questo documento di trattato e di alleanza.</a:t>
            </a:r>
          </a:p>
        </p:txBody>
      </p:sp>
    </p:spTree>
    <p:extLst>
      <p:ext uri="{BB962C8B-B14F-4D97-AF65-F5344CB8AC3E}">
        <p14:creationId xmlns:p14="http://schemas.microsoft.com/office/powerpoint/2010/main" val="185631623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31286" y="112734"/>
            <a:ext cx="8225656" cy="1390390"/>
          </a:xfrm>
        </p:spPr>
        <p:txBody>
          <a:bodyPr/>
          <a:lstStyle/>
          <a:p>
            <a:pPr algn="just"/>
            <a:r>
              <a:rPr lang="it-IT" sz="2000" dirty="0"/>
              <a:t>D. </a:t>
            </a:r>
            <a:r>
              <a:rPr lang="it-IT" sz="2000" dirty="0" smtClean="0"/>
              <a:t>ARNOLDI </a:t>
            </a:r>
            <a:r>
              <a:rPr lang="it-IT" sz="2000" dirty="0"/>
              <a:t>– G. C. FACCIO – G. GABOTTO – G. ROCCHI </a:t>
            </a:r>
            <a:r>
              <a:rPr lang="it-IT" sz="2000" i="1" dirty="0"/>
              <a:t>(a cura di),</a:t>
            </a:r>
            <a:r>
              <a:rPr lang="it-IT" sz="2000" dirty="0"/>
              <a:t> Le </a:t>
            </a:r>
            <a:r>
              <a:rPr lang="it-IT" sz="2000" dirty="0" smtClean="0"/>
              <a:t>carte dell'archivio capitolare di Vercelli</a:t>
            </a:r>
            <a:r>
              <a:rPr lang="it-IT" sz="2000" i="1" dirty="0" smtClean="0"/>
              <a:t>, II, Pinerolo, </a:t>
            </a:r>
            <a:r>
              <a:rPr lang="it-IT" sz="2000" i="1" dirty="0"/>
              <a:t>1912 (Biblioteca della Società storico subalpina, LXXI), doc. 362, pp. 59-60</a:t>
            </a:r>
            <a:r>
              <a:rPr lang="it-IT" sz="2000" dirty="0"/>
              <a:t>.</a:t>
            </a:r>
          </a:p>
        </p:txBody>
      </p:sp>
      <p:sp>
        <p:nvSpPr>
          <p:cNvPr id="3" name="Sottotitolo 2"/>
          <p:cNvSpPr>
            <a:spLocks noGrp="1"/>
          </p:cNvSpPr>
          <p:nvPr>
            <p:ph type="subTitle" idx="1"/>
          </p:nvPr>
        </p:nvSpPr>
        <p:spPr>
          <a:xfrm>
            <a:off x="814192" y="2016691"/>
            <a:ext cx="9219156" cy="3131042"/>
          </a:xfrm>
        </p:spPr>
        <p:txBody>
          <a:bodyPr>
            <a:normAutofit fontScale="25000" lnSpcReduction="20000"/>
          </a:bodyPr>
          <a:lstStyle/>
          <a:p>
            <a:pPr algn="just"/>
            <a:r>
              <a:rPr lang="it-IT" sz="7200" b="1" dirty="0">
                <a:solidFill>
                  <a:schemeClr val="tx1"/>
                </a:solidFill>
              </a:rPr>
              <a:t>L'anno del Signore 1178, l'11 febbraio, undecima indizione.</a:t>
            </a:r>
          </a:p>
          <a:p>
            <a:pPr algn="just"/>
            <a:endParaRPr lang="it-IT" sz="7200" b="1" dirty="0">
              <a:solidFill>
                <a:schemeClr val="tx1"/>
              </a:solidFill>
            </a:endParaRPr>
          </a:p>
          <a:p>
            <a:pPr algn="just"/>
            <a:r>
              <a:rPr lang="it-IT" sz="7200" b="1" dirty="0">
                <a:solidFill>
                  <a:schemeClr val="tx1"/>
                </a:solidFill>
              </a:rPr>
              <a:t>Si convenne fra Ottone Angoscia di Vercelli e Guglielmo Boccaccio, canonico di S. Eusebio, che non spetti né a Ottone né ai suoi eredi né a colui il quale potesse vendere [il di lui immobile] di avere finestre aperte nel muro della casa che acquista da Guglielmo, muro che sorge fra la sua proprietà e la casa dello stesso Guglielmo, se non quelle ora esistenti, una sotto il trave, l'altra sopra; che non è lecito costruire pagliaio, fossa perdente o </a:t>
            </a:r>
            <a:r>
              <a:rPr lang="it-IT" sz="7200" b="1" dirty="0" err="1">
                <a:solidFill>
                  <a:schemeClr val="tx1"/>
                </a:solidFill>
              </a:rPr>
              <a:t>gabinette</a:t>
            </a:r>
            <a:r>
              <a:rPr lang="it-IT" sz="7200" b="1" dirty="0">
                <a:solidFill>
                  <a:schemeClr val="tx1"/>
                </a:solidFill>
              </a:rPr>
              <a:t> nello stesso muro né altro che possa nuocere a Guglielmo, salvo la grondaia della casa di Ottone che potrà spiovere fra lui e Ottone come ora spiove […].</a:t>
            </a:r>
          </a:p>
          <a:p>
            <a:pPr algn="just"/>
            <a:endParaRPr lang="it-IT" sz="7200" b="1" dirty="0">
              <a:solidFill>
                <a:schemeClr val="tx1"/>
              </a:solidFill>
            </a:endParaRPr>
          </a:p>
          <a:p>
            <a:pPr algn="just"/>
            <a:r>
              <a:rPr lang="it-IT" sz="7200" b="1" dirty="0">
                <a:solidFill>
                  <a:schemeClr val="tx1"/>
                </a:solidFill>
              </a:rPr>
              <a:t>A tale patto e condizione sopra ricordata la casa di Ottone fu infatti venduta a Guglielmo. Fatto [a Vercelli], sotto il portico di S. Eusebio</a:t>
            </a:r>
            <a:r>
              <a:rPr lang="it-IT" dirty="0"/>
              <a:t>.</a:t>
            </a:r>
          </a:p>
        </p:txBody>
      </p:sp>
    </p:spTree>
    <p:extLst>
      <p:ext uri="{BB962C8B-B14F-4D97-AF65-F5344CB8AC3E}">
        <p14:creationId xmlns:p14="http://schemas.microsoft.com/office/powerpoint/2010/main" val="41888827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793</TotalTime>
  <Words>24856</Words>
  <Application>Microsoft Office PowerPoint</Application>
  <PresentationFormat>Personalizzato</PresentationFormat>
  <Paragraphs>460</Paragraphs>
  <Slides>137</Slides>
  <Notes>0</Notes>
  <HiddenSlides>0</HiddenSlides>
  <MMClips>0</MMClips>
  <ScaleCrop>false</ScaleCrop>
  <HeadingPairs>
    <vt:vector size="4" baseType="variant">
      <vt:variant>
        <vt:lpstr>Tema</vt:lpstr>
      </vt:variant>
      <vt:variant>
        <vt:i4>1</vt:i4>
      </vt:variant>
      <vt:variant>
        <vt:lpstr>Titoli diapositive</vt:lpstr>
      </vt:variant>
      <vt:variant>
        <vt:i4>137</vt:i4>
      </vt:variant>
    </vt:vector>
  </HeadingPairs>
  <TitlesOfParts>
    <vt:vector size="138" baseType="lpstr">
      <vt:lpstr>Facet</vt:lpstr>
      <vt:lpstr>Storia economica e sociale del medioevo</vt:lpstr>
      <vt:lpstr>Codice Teodosiano, XVI, 1, 2 (27 febbraio 380).</vt:lpstr>
      <vt:lpstr>Presentazione standard di PowerPoint</vt:lpstr>
      <vt:lpstr>Leggi longobarde, prologo di Rotari (643).</vt:lpstr>
      <vt:lpstr>Presentazione standard di PowerPoint</vt:lpstr>
      <vt:lpstr>Presentazione standard di PowerPoint</vt:lpstr>
      <vt:lpstr>Leggi longobarde, Rotari, c. 386 (643).</vt:lpstr>
      <vt:lpstr>Presentazione standard di PowerPoint</vt:lpstr>
      <vt:lpstr>Leggi longobarde, Rotari, cc. 1-8, 48-54 (643).</vt:lpstr>
      <vt:lpstr>Presentazione standard di PowerPoint</vt:lpstr>
      <vt:lpstr>Presentazione standard di PowerPoint</vt:lpstr>
      <vt:lpstr>Presentazione standard di PowerPoint</vt:lpstr>
      <vt:lpstr>Presentazione standard di PowerPoint</vt:lpstr>
      <vt:lpstr>Presentazione standard di PowerPoint</vt:lpstr>
      <vt:lpstr>Leggi longobarde, prologo di Liutprando, anno I (713).</vt:lpstr>
      <vt:lpstr>Presentazione standard di PowerPoint</vt:lpstr>
      <vt:lpstr>Leggi longobarde, Astolfo, cc. 2-3 (750).</vt:lpstr>
      <vt:lpstr>Presentazione standard di PowerPoint</vt:lpstr>
      <vt:lpstr>Leggi longobarde, prologo di Adelchi (866)</vt:lpstr>
      <vt:lpstr>Presentazione standard di PowerPoint</vt:lpstr>
      <vt:lpstr>Leggi longobarde, prologo di Adelchi (866).</vt:lpstr>
      <vt:lpstr>Presentazione standard di PowerPoint</vt:lpstr>
      <vt:lpstr>Capitolare di Aquisgrana, KK 1, c. 16 (802-803).</vt:lpstr>
      <vt:lpstr>Capitolari franchi, KK 1, c. 8 (801-813?).</vt:lpstr>
      <vt:lpstr>Capitolare di Héristal, KK 1, c. 16 (a. 779).</vt:lpstr>
      <vt:lpstr>Capitolare di Héristal, KK 1, c. 21 (779).</vt:lpstr>
      <vt:lpstr>Eginardo, Lettere, EE 5, 34.</vt:lpstr>
      <vt:lpstr>Presentazione standard di PowerPoint</vt:lpstr>
      <vt:lpstr>Eginardo, Lettere, EE 5, 27.</vt:lpstr>
      <vt:lpstr>Presentazione standard di PowerPoint</vt:lpstr>
      <vt:lpstr>Eginardo, Lettere, EE 5, 24.</vt:lpstr>
      <vt:lpstr>Presentazione standard di PowerPoint</vt:lpstr>
      <vt:lpstr>Capitolare di Héristal, KK 1, c. 14 (779).</vt:lpstr>
      <vt:lpstr>Presentazione standard di PowerPoint</vt:lpstr>
      <vt:lpstr>Berengario I, Diplomi, FSI 35, n. 36 (902).</vt:lpstr>
      <vt:lpstr>Presentazione standard di PowerPoint</vt:lpstr>
      <vt:lpstr>Berengario I, Diplomi, FSI 35, n. 47 (904).</vt:lpstr>
      <vt:lpstr>Presentazione standard di PowerPoint</vt:lpstr>
      <vt:lpstr>Berengario I, Diplomi, FSI 35, n. 65 (906).</vt:lpstr>
      <vt:lpstr>Presentazione standard di PowerPoint</vt:lpstr>
      <vt:lpstr>Berengario I, Diplomi, FSI 35, n. 76 (911).</vt:lpstr>
      <vt:lpstr>Presentazione standard di PowerPoint</vt:lpstr>
      <vt:lpstr>Ugo e Lotario, Diplomi, FSI 38, n. 53 (940?).</vt:lpstr>
      <vt:lpstr>Presentazione standard di PowerPoint</vt:lpstr>
      <vt:lpstr>Lotario, Diplomi, FSI 38, n. 11 (948).</vt:lpstr>
      <vt:lpstr>Presentazione standard di PowerPoint</vt:lpstr>
      <vt:lpstr>Lotario, Diplomi, FSI 38, n. 10 (947).</vt:lpstr>
      <vt:lpstr>Lotario, Diplomi, FSI 38, n. 11 (948).</vt:lpstr>
      <vt:lpstr>Presentazione standard di PowerPoint</vt:lpstr>
      <vt:lpstr>G. Duby, Le origini dell’economia europea, Laterza, Roma-Bari 1975.</vt:lpstr>
      <vt:lpstr> M. LUPO (a cura di), Codex diplomaticus civitatis et Ecclesie Bergomatis, II, Bergamo, 1799, pp. 1267-70.</vt:lpstr>
      <vt:lpstr>Presentazione standard di PowerPoint</vt:lpstr>
      <vt:lpstr>C. MANARESI (a cura di), Gli atti del comune di Milano fino all'anno MCCXVI, Milano, Capriolo, 1919, doc. 145, p. 212.</vt:lpstr>
      <vt:lpstr>Presentazione standard di PowerPoint</vt:lpstr>
      <vt:lpstr>O. SCARZELLO, G. B. MORANDI, A. LEONE, Le carte dell’Archivio Capitolare di S. Maria di Novara, III, (1172-1205), Torino, 1924 (Biblioteca della Società Storica Subalpina, LXXX), p. 59, n. DXIV.</vt:lpstr>
      <vt:lpstr>Presentazione standard di PowerPoint</vt:lpstr>
      <vt:lpstr>Presentazione standard di PowerPoint</vt:lpstr>
      <vt:lpstr>Presentazione standard di PowerPoint</vt:lpstr>
      <vt:lpstr>F. BONAINI, Statuti inediti della città di Pisa dal XII al XIV secolo, I, Firenze, 1854, pp. 18-19.</vt:lpstr>
      <vt:lpstr>Presentazione standard di PowerPoint</vt:lpstr>
      <vt:lpstr>Presentazione standard di PowerPoint</vt:lpstr>
      <vt:lpstr>Fonte: IMPERIALE DI SANT'ANGELO (a cura di), Codice diplomatico della Repubblica di Genova cit., doc. 232, pp. 282 83.</vt:lpstr>
      <vt:lpstr>Presentazione standard di PowerPoint</vt:lpstr>
      <vt:lpstr>Presentazione standard di PowerPoint</vt:lpstr>
      <vt:lpstr> Statuti di Bologna dell'anno 1288, a c. di Fasoli e Sella, p. 163</vt:lpstr>
      <vt:lpstr>BRAUNFELS, Mittelalterliche Stadtbaukunst, p. 163.</vt:lpstr>
      <vt:lpstr>Presentazione standard di PowerPoint</vt:lpstr>
      <vt:lpstr>L. ZDEKAUER, La Carta libertatis e gli Statuti della rocca di Tintinnano (1207-1297), in Bullettino senese di storia patria, III (1896), pp. 327-376.</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Statuti di Bologna dell'anno 1288, I, pp. 95-97</vt:lpstr>
      <vt:lpstr>Gaio, dal primo libro delle Istituzioni</vt:lpstr>
      <vt:lpstr>Bartolo da Sassoferrato: iurisdictio Comm ad D 1. 1. 9 l. Omnes populi</vt:lpstr>
      <vt:lpstr>Presentazione standard di PowerPoint</vt:lpstr>
      <vt:lpstr>Baldo degli Ubaldi: regimen Comm ad D 1. 1. 9 l. Omnes populi </vt:lpstr>
      <vt:lpstr>Presentazione standard di PowerPoint</vt:lpstr>
      <vt:lpstr>I Consilia. a) Oldrado da Ponte circa 1330 cons. 35 [descrizione del caso]</vt:lpstr>
      <vt:lpstr>Presentazione standard di PowerPoint</vt:lpstr>
      <vt:lpstr>Presentazione standard di PowerPoint</vt:lpstr>
      <vt:lpstr>Quaestio PILLIO DA MEDICINA, Quaestiones aureae, Roma 1560 Questione 142 [sommario ]</vt:lpstr>
      <vt:lpstr>Presentazione standard di PowerPoint</vt:lpstr>
      <vt:lpstr>Presentazione standard di PowerPoint</vt:lpstr>
      <vt:lpstr>Presentazione standard di PowerPoint</vt:lpstr>
      <vt:lpstr>Statuta Communis Parmae anni MCCCXLVII, in Monumento Historica ad provincias Parmensem et Placentinam pertinentia, Parma 1860, pp. 85-86, 91-92.</vt:lpstr>
      <vt:lpstr>Presentazione standard di PowerPoint</vt:lpstr>
      <vt:lpstr>Presentazione standard di PowerPoint</vt:lpstr>
      <vt:lpstr>Presentazione standard di PowerPoint</vt:lpstr>
      <vt:lpstr> Statuta communis Parmae digesta anno MCCLV, ed. A. RONCHINI, Parma, 1855-56 (Monumenta historica ad provincias Parmensem et Placentinam pertinentia, I), pp. 258-259.  </vt:lpstr>
      <vt:lpstr> A. PALMIERI, Sul riscatto dei servi della gleba nel contado bolognese, in Archivio Giuridico LXXVII (1906), pp. 416-430</vt:lpstr>
      <vt:lpstr>Presentazione standard di PowerPoint</vt:lpstr>
      <vt:lpstr>Presentazione standard di PowerPoint</vt:lpstr>
      <vt:lpstr>Gli atti del comune di Milano, a c. di Maranesi, doc. 64, pp. 93-95.</vt:lpstr>
      <vt:lpstr>Presentazione standard di PowerPoint</vt:lpstr>
      <vt:lpstr>Presentazione standard di PowerPoint</vt:lpstr>
      <vt:lpstr>D. ARNOLDI – G. C. FACCIO – G. GABOTTO – G. ROCCHI (a cura di), Le carte dell'archivio capitolare di Vercelli, II, Pinerolo, 1912 (Biblioteca della Società storico subalpina, LXXI), doc. 362, pp. 59-60.</vt:lpstr>
      <vt:lpstr>Fonte: Volgarizzamento dell'«Oculus pastoralis», in D. FRANCESCHI, L' «Oculus pastoralis» e la sua fortuna, in «Atti dell'Accademia delle scienze di Torino», XCIX, 1964-65, pp. 259-60</vt:lpstr>
      <vt:lpstr>Presentazione standard di PowerPoint</vt:lpstr>
      <vt:lpstr>Presentazione standard di PowerPoint</vt:lpstr>
      <vt:lpstr>Il «Rigestum comunis Albe», a cura di E. MILANO, Pinerolo, 1903 (Biblioteca della Società storica subalpina, XX), I, docc. 188-91, pp. 308-14.</vt:lpstr>
      <vt:lpstr>Presentazione standard di PowerPoint</vt:lpstr>
      <vt:lpstr>Presentazione standard di PowerPoint</vt:lpstr>
      <vt:lpstr>Reato di assassinio. Trieste, 08.11.1384. (Banchus Maleficiorum, IX, c. 3r)</vt:lpstr>
      <vt:lpstr>Presentazione standard di PowerPoint</vt:lpstr>
      <vt:lpstr>Presentazione standard di PowerPoint</vt:lpstr>
      <vt:lpstr> Reato di bestemmia. Trieste, 11.05.1381 (Banchus Maleficiorum, r. VIII, c. 117v)</vt:lpstr>
      <vt:lpstr>Accusa di lesioni personali, 18.06.1359 (Banchus Maleficiorum, VII, c. 15r)</vt:lpstr>
      <vt:lpstr>Presentazione standard di PowerPoint</vt:lpstr>
      <vt:lpstr>Reato di ingiuria, 16.10.1347 (Banchus Maleficiorum, I, c. 43v)</vt:lpstr>
      <vt:lpstr>Presentazione standard di PowerPoint</vt:lpstr>
      <vt:lpstr>Presentazione standard di PowerPoint</vt:lpstr>
      <vt:lpstr>Presentazione standard di PowerPoint</vt:lpstr>
      <vt:lpstr>Reato di furto e reato di danneggiamento, 15.10.1327 (Banchus Maleficiorum, I, c. 1v)</vt:lpstr>
      <vt:lpstr>Presentazione standard di PowerPoint</vt:lpstr>
      <vt:lpstr>Presentazione standard di PowerPoint</vt:lpstr>
      <vt:lpstr>Presentazione standard di PowerPoint</vt:lpstr>
      <vt:lpstr>Processo inquisitoriale voluto dal podestà per mantenere l’ordine pubblico. 17.10.1327 (Banchus Maleficiorum, I, c. 25r)</vt:lpstr>
      <vt:lpstr>Presentazione standard di PowerPoint</vt:lpstr>
      <vt:lpstr>Sopralluogo per accertamento di reato di omicidio, 11.10.1384(2E2/8/3,2) </vt:lpstr>
      <vt:lpstr>Ingiunzione di pagamento 31/12/1338 (2 E /2/7, 2)</vt:lpstr>
      <vt:lpstr>Presentazione standard di PowerPoint</vt:lpstr>
      <vt:lpstr>Ingiunzione per consegna di vino, 5/09/1360 Trieste/Documenti e carte varie, 2 E 2/8/3, 27</vt:lpstr>
      <vt:lpstr>Statuti di San Daniele XIV secolo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Storia economica e sociale del medioevo</dc:title>
  <dc:creator>DAVIDE MIRIAM</dc:creator>
  <cp:lastModifiedBy>User</cp:lastModifiedBy>
  <cp:revision>52</cp:revision>
  <dcterms:created xsi:type="dcterms:W3CDTF">2020-10-13T11:55:46Z</dcterms:created>
  <dcterms:modified xsi:type="dcterms:W3CDTF">2020-12-02T14:16:01Z</dcterms:modified>
</cp:coreProperties>
</file>