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72" r:id="rId2"/>
    <p:sldId id="284" r:id="rId3"/>
    <p:sldId id="369" r:id="rId4"/>
    <p:sldId id="370" r:id="rId5"/>
    <p:sldId id="371" r:id="rId6"/>
    <p:sldId id="299" r:id="rId7"/>
    <p:sldId id="360" r:id="rId8"/>
    <p:sldId id="300" r:id="rId9"/>
    <p:sldId id="301" r:id="rId10"/>
    <p:sldId id="304" r:id="rId11"/>
    <p:sldId id="305" r:id="rId12"/>
    <p:sldId id="306" r:id="rId13"/>
    <p:sldId id="307" r:id="rId14"/>
    <p:sldId id="308" r:id="rId15"/>
    <p:sldId id="311" r:id="rId16"/>
    <p:sldId id="312" r:id="rId17"/>
    <p:sldId id="313" r:id="rId18"/>
    <p:sldId id="317" r:id="rId19"/>
    <p:sldId id="319" r:id="rId20"/>
    <p:sldId id="320" r:id="rId21"/>
    <p:sldId id="321" r:id="rId22"/>
    <p:sldId id="322" r:id="rId23"/>
    <p:sldId id="325" r:id="rId24"/>
    <p:sldId id="327" r:id="rId25"/>
    <p:sldId id="328" r:id="rId26"/>
    <p:sldId id="330" r:id="rId27"/>
    <p:sldId id="331" r:id="rId28"/>
    <p:sldId id="333" r:id="rId29"/>
    <p:sldId id="334" r:id="rId30"/>
    <p:sldId id="335" r:id="rId31"/>
    <p:sldId id="341" r:id="rId32"/>
    <p:sldId id="339" r:id="rId33"/>
    <p:sldId id="347" r:id="rId34"/>
    <p:sldId id="343" r:id="rId35"/>
    <p:sldId id="345" r:id="rId36"/>
    <p:sldId id="346" r:id="rId37"/>
    <p:sldId id="350" r:id="rId38"/>
    <p:sldId id="351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53" r:id="rId47"/>
    <p:sldId id="368" r:id="rId48"/>
    <p:sldId id="356" r:id="rId49"/>
    <p:sldId id="352" r:id="rId50"/>
    <p:sldId id="355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/>
    <p:restoredTop sz="93209"/>
  </p:normalViewPr>
  <p:slideViewPr>
    <p:cSldViewPr>
      <p:cViewPr varScale="1">
        <p:scale>
          <a:sx n="120" d="100"/>
          <a:sy n="120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072A8-BFBD-4535-9BBE-364657BB9DF3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CE37-3726-4A56-A6F7-602E9E5C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431DEE0-6FE8-42AF-ACEF-F7C7CFD6C842}" type="slidenum">
              <a:rPr lang="it-IT" altLang="en-US" sz="1200" smtClean="0"/>
              <a:pPr/>
              <a:t>4</a:t>
            </a:fld>
            <a:endParaRPr lang="it-IT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494B1-2494-4691-9486-9E0F78618D58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606093-2B25-4237-AFD5-C35A95374263}" type="slidenum">
              <a:rPr lang="it-IT" altLang="en-US" sz="1200" smtClean="0"/>
              <a:pPr/>
              <a:t>50</a:t>
            </a:fld>
            <a:endParaRPr lang="it-IT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BC461D-9479-41EC-8130-4FA2F75566DC}" type="slidenum">
              <a:rPr lang="it-IT" altLang="en-US" sz="1200" smtClean="0"/>
              <a:pPr/>
              <a:t>10</a:t>
            </a:fld>
            <a:endParaRPr lang="it-IT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CBCB64-9010-4A85-80F9-838E2D468391}" type="slidenum">
              <a:rPr lang="it-IT" altLang="en-US" sz="1200" smtClean="0"/>
              <a:pPr/>
              <a:t>11</a:t>
            </a:fld>
            <a:endParaRPr lang="it-IT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5E6668-61CA-4CA8-B87C-34DD5B42C166}" type="slidenum">
              <a:rPr lang="it-IT" altLang="en-US" sz="1200" smtClean="0"/>
              <a:pPr/>
              <a:t>12</a:t>
            </a:fld>
            <a:endParaRPr lang="it-IT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2E1005-8E67-4A76-A3CD-9E9D8F68B288}" type="slidenum">
              <a:rPr lang="it-IT" altLang="en-US" sz="1200" smtClean="0"/>
              <a:pPr/>
              <a:t>13</a:t>
            </a:fld>
            <a:endParaRPr lang="it-IT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FDCE2F-F1FB-49C8-B30A-CF107C26CCBC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085024-FC69-4A05-8154-5B89816DCB37}" type="slidenum">
              <a:rPr lang="it-IT" altLang="en-US" sz="1200" smtClean="0"/>
              <a:pPr/>
              <a:t>25</a:t>
            </a:fld>
            <a:endParaRPr lang="it-IT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>
              <a:spcBef>
                <a:spcPts val="413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  <a:sym typeface="Arial" pitchFamily="34" charset="0"/>
              </a:rPr>
              <a:t>Tasca di riconoscimento dell’antigene nella molecola del complesso maggiore di istocompatibilità di classe I coinvolta nel rigetto del trapianto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035E42A-B5F3-4024-8C13-A888362AD737}" type="slidenum">
              <a:rPr lang="it-IT" altLang="en-US" sz="1200" smtClean="0"/>
              <a:pPr/>
              <a:t>30</a:t>
            </a:fld>
            <a:endParaRPr lang="it-IT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Times New Roman" pitchFamily="18" charset="0"/>
              </a:rPr>
              <a:t>Aaidrofobici all’interno, idrofilici all’esterno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400AD8-0C32-4E01-90C1-499B7B57ACC3}" type="slidenum">
              <a:rPr lang="it-IT" altLang="en-US" sz="1200" smtClean="0"/>
              <a:pPr/>
              <a:t>36</a:t>
            </a:fld>
            <a:endParaRPr lang="it-IT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itchFamily="66" charset="0"/>
                <a:sym typeface="Comic Sans MS" pitchFamily="66" charset="0"/>
              </a:rPr>
              <a:t>La denaturazione è associata a perdita della funzione. Reversibile, irreversibile</a:t>
            </a:r>
          </a:p>
          <a:p>
            <a:endParaRPr lang="it-IT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8331-0407-4376-8282-A47DA32556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924813"/>
      </p:ext>
    </p:extLst>
  </p:cSld>
  <p:clrMapOvr>
    <a:masterClrMapping/>
  </p:clrMapOvr>
  <p:transition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8DED9-6E42-4C91-886C-42CF9B47AB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865765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45650" y="2348880"/>
            <a:ext cx="405271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AMINOACIDI&amp;PROTEINE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8750" y="928688"/>
            <a:ext cx="898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it-IT" altLang="en-US" dirty="0">
                <a:cs typeface="Arial" panose="020B0604020202020204" pitchFamily="34" charset="0"/>
              </a:rPr>
              <a:t>Gli atomi di C</a:t>
            </a:r>
            <a:r>
              <a:rPr lang="it-IT" alt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it-IT" altLang="en-US" dirty="0">
                <a:cs typeface="Arial" panose="020B0604020202020204" pitchFamily="34" charset="0"/>
              </a:rPr>
              <a:t> di amminoacidi adiacenti sono separati da tre legami covalenti:	C</a:t>
            </a:r>
            <a:r>
              <a:rPr lang="it-IT" altLang="en-US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dirty="0">
                <a:cs typeface="Arial" panose="020B0604020202020204" pitchFamily="34" charset="0"/>
              </a:rPr>
              <a:t> – C – N – C</a:t>
            </a:r>
            <a:r>
              <a:rPr lang="it-IT" altLang="en-US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1919494"/>
            <a:ext cx="7632700" cy="4893882"/>
            <a:chOff x="295" y="1298"/>
            <a:chExt cx="4854" cy="7747"/>
          </a:xfrm>
        </p:grpSpPr>
        <p:pic>
          <p:nvPicPr>
            <p:cNvPr id="5325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146"/>
              <a:ext cx="4412" cy="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6" name="Text Box 5"/>
            <p:cNvSpPr txBox="1">
              <a:spLocks noChangeArrowheads="1"/>
            </p:cNvSpPr>
            <p:nvPr/>
          </p:nvSpPr>
          <p:spPr bwMode="auto">
            <a:xfrm>
              <a:off x="295" y="1298"/>
              <a:ext cx="4854" cy="7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buFont typeface="Wingdings" pitchFamily="2" charset="2"/>
                <a:buNone/>
              </a:pP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</a:rPr>
                <a:t>PROPRIETA’ DEL LEGAME PEPTIDICO 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it-IT" altLang="en-US" dirty="0">
                  <a:cs typeface="Arial" panose="020B0604020202020204" pitchFamily="34" charset="0"/>
                </a:rPr>
                <a:t> I 6 atomi del gruppo peptidico giacciono sullo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</a:rPr>
                <a:t>stesso piano</a:t>
              </a:r>
              <a:r>
                <a:rPr lang="it-IT" altLang="en-US" dirty="0">
                  <a:cs typeface="Arial" panose="020B0604020202020204" pitchFamily="34" charset="0"/>
                </a:rPr>
                <a:t> 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 l’ossigeno legato al carbonio del gruppo carbonilico e l’atomo di idrogeno legato all’azoto amminico, si trovano in </a:t>
              </a:r>
              <a:r>
                <a:rPr lang="it-IT" altLang="en-US" i="1" dirty="0">
                  <a:cs typeface="Arial" panose="020B0604020202020204" pitchFamily="34" charset="0"/>
                  <a:sym typeface="Symbol" pitchFamily="18" charset="2"/>
                </a:rPr>
                <a:t>trans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it-IT" altLang="en-US" dirty="0">
                  <a:cs typeface="Arial" panose="020B0604020202020204" pitchFamily="34" charset="0"/>
                </a:rPr>
                <a:t> L’ossigeno carbonilico ha una parziale carica negativa e l’azoto amminico ha una parziale carica positiva 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 ciò genera un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parziale dipolo elettrico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I legami ammidici C-N hanno un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parziale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carattere di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doppio legame 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per effetto della risonanza non possono ruotare liberamente.</a:t>
              </a:r>
            </a:p>
            <a:p>
              <a:pPr algn="just">
                <a:buFont typeface="Wingdings" pitchFamily="2" charset="2"/>
                <a:buChar char="§"/>
              </a:pP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La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rotazione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è permessa solo attorno ai legami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N-C</a:t>
              </a:r>
              <a:r>
                <a:rPr lang="it-IT" altLang="en-US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itchFamily="18" charset="2"/>
                </a:rPr>
                <a:t>a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 e 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C</a:t>
              </a:r>
              <a:r>
                <a:rPr lang="it-IT" altLang="en-US" dirty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itchFamily="18" charset="2"/>
                </a:rPr>
                <a:t>a</a:t>
              </a:r>
              <a:r>
                <a:rPr lang="it-IT" altLang="en-US" dirty="0">
                  <a:solidFill>
                    <a:srgbClr val="FF0000"/>
                  </a:solidFill>
                  <a:cs typeface="Arial" panose="020B0604020202020204" pitchFamily="34" charset="0"/>
                  <a:sym typeface="Symbol" pitchFamily="18" charset="2"/>
                </a:rPr>
                <a:t>-C</a:t>
              </a:r>
              <a:r>
                <a:rPr lang="it-IT" altLang="en-US" dirty="0">
                  <a:cs typeface="Arial" panose="020B0604020202020204" pitchFamily="34" charset="0"/>
                  <a:sym typeface="Symbol" pitchFamily="18" charset="2"/>
                </a:rPr>
                <a:t>.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Legame peptidico</a:t>
            </a:r>
          </a:p>
        </p:txBody>
      </p:sp>
    </p:spTree>
    <p:extLst>
      <p:ext uri="{BB962C8B-B14F-4D97-AF65-F5344CB8AC3E}">
        <p14:creationId xmlns:p14="http://schemas.microsoft.com/office/powerpoint/2010/main" val="244123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500"/>
            <a:ext cx="406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733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3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24744"/>
            <a:ext cx="8931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8750" y="4077072"/>
            <a:ext cx="8985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Symbol" pitchFamily="18" charset="2"/>
              <a:buChar char="f"/>
            </a:pP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e  sono di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180°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quando il polipeptide è nella conformazione complanare estesa e tutti i gruppi peptidici sono sullo stesso piano.</a:t>
            </a:r>
          </a:p>
          <a:p>
            <a:pPr algn="just">
              <a:buFont typeface="Symbol" pitchFamily="18" charset="2"/>
              <a:buChar char="f"/>
            </a:pPr>
            <a:endParaRPr lang="it-IT" altLang="en-US" dirty="0">
              <a:cs typeface="Arial" panose="020B0604020202020204" pitchFamily="34" charset="0"/>
              <a:sym typeface="Symbol" pitchFamily="18" charset="2"/>
            </a:endParaRPr>
          </a:p>
          <a:p>
            <a:pPr algn="just">
              <a:buFont typeface="Symbol" pitchFamily="18" charset="2"/>
              <a:buChar char="f"/>
            </a:pPr>
            <a:r>
              <a:rPr lang="it-IT" altLang="en-US" dirty="0">
                <a:cs typeface="Arial" panose="020B0604020202020204" pitchFamily="34" charset="0"/>
              </a:rPr>
              <a:t> e 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 possono assumere tutti i valori compresi tra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-180° e +180°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, ma molti valori risultano proibiti per interferenze steriche tra gli atomi dello scheletro del polipeptide e quelli delle catene laterali.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2268538" y="2636838"/>
            <a:ext cx="358775" cy="360362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427538" y="2276475"/>
            <a:ext cx="358775" cy="360363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Legame peptidico</a:t>
            </a:r>
          </a:p>
        </p:txBody>
      </p:sp>
    </p:spTree>
    <p:extLst>
      <p:ext uri="{BB962C8B-B14F-4D97-AF65-F5344CB8AC3E}">
        <p14:creationId xmlns:p14="http://schemas.microsoft.com/office/powerpoint/2010/main" val="142065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71450"/>
            <a:ext cx="3851275" cy="661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46538"/>
            <a:ext cx="37576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2335213" y="6524625"/>
            <a:ext cx="904875" cy="288925"/>
            <a:chOff x="1471" y="4110"/>
            <a:chExt cx="570" cy="182"/>
          </a:xfrm>
        </p:grpSpPr>
        <p:sp>
          <p:nvSpPr>
            <p:cNvPr id="56325" name="Rectangle 6"/>
            <p:cNvSpPr>
              <a:spLocks noChangeArrowheads="1"/>
            </p:cNvSpPr>
            <p:nvPr/>
          </p:nvSpPr>
          <p:spPr bwMode="auto">
            <a:xfrm>
              <a:off x="1471" y="4110"/>
              <a:ext cx="68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26" name="Rectangle 7"/>
            <p:cNvSpPr>
              <a:spLocks noChangeArrowheads="1"/>
            </p:cNvSpPr>
            <p:nvPr/>
          </p:nvSpPr>
          <p:spPr bwMode="auto">
            <a:xfrm>
              <a:off x="1973" y="4110"/>
              <a:ext cx="68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417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5" descr="wpe13.jpg (880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0" y="1044063"/>
            <a:ext cx="4945063" cy="1593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256777" y="5110560"/>
            <a:ext cx="6192688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			     # </a:t>
            </a:r>
            <a:r>
              <a:rPr lang="en-US" altLang="en-US" sz="2400" dirty="0" err="1">
                <a:latin typeface="Arial" pitchFamily="34" charset="0"/>
                <a:cs typeface="Arial" panose="020B0604020202020204" pitchFamily="34" charset="0"/>
              </a:rPr>
              <a:t>aminoacidi</a:t>
            </a:r>
            <a:endParaRPr lang="en-US" altLang="en-US" sz="2400" dirty="0">
              <a:latin typeface="Arial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peptide (oligopeptide)	&lt;20</a:t>
            </a:r>
          </a:p>
          <a:p>
            <a:r>
              <a:rPr lang="en-US" altLang="en-US" sz="2400" dirty="0" err="1">
                <a:latin typeface="Arial" pitchFamily="34" charset="0"/>
                <a:cs typeface="Arial" panose="020B0604020202020204" pitchFamily="34" charset="0"/>
              </a:rPr>
              <a:t>polipeptide</a:t>
            </a:r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			&lt;60 </a:t>
            </a:r>
          </a:p>
          <a:p>
            <a:r>
              <a:rPr lang="en-US" altLang="en-US" sz="2400" dirty="0" err="1">
                <a:latin typeface="Arial" pitchFamily="34" charset="0"/>
                <a:cs typeface="Arial" panose="020B0604020202020204" pitchFamily="34" charset="0"/>
              </a:rPr>
              <a:t>proteina</a:t>
            </a:r>
            <a:r>
              <a:rPr lang="en-US" altLang="en-US" sz="2400" dirty="0">
                <a:latin typeface="Arial" pitchFamily="34" charset="0"/>
                <a:cs typeface="Arial" panose="020B0604020202020204" pitchFamily="34" charset="0"/>
              </a:rPr>
              <a:t>			&gt;60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5436096" y="1044063"/>
            <a:ext cx="308768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energia di legame</a:t>
            </a:r>
            <a:r>
              <a:rPr lang="en-US" altLang="en-US" b="1">
                <a:cs typeface="Arial" panose="020B0604020202020204" pitchFamily="34" charset="0"/>
              </a:rPr>
              <a:t> 100 Kcal/mol</a:t>
            </a:r>
            <a:endParaRPr lang="it-IT" altLang="en-US" b="1">
              <a:cs typeface="Arial" panose="020B0604020202020204" pitchFamily="34" charset="0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182459" y="2900551"/>
            <a:ext cx="83413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on </a:t>
            </a:r>
            <a:r>
              <a:rPr lang="it-IT" altLang="en-US" sz="2000" dirty="0">
                <a:cs typeface="Arial" panose="020B0604020202020204" pitchFamily="34" charset="0"/>
              </a:rPr>
              <a:t>vengono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rotti </a:t>
            </a:r>
            <a:r>
              <a:rPr lang="it-IT" altLang="en-US" sz="2000" dirty="0">
                <a:cs typeface="Arial" panose="020B0604020202020204" pitchFamily="34" charset="0"/>
              </a:rPr>
              <a:t>con l’ebollizione, ma solo con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l’azione prolungata di acidi o basi concentrate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g</a:t>
            </a:r>
            <a:r>
              <a:rPr lang="it-IT" altLang="en-US" sz="2000" dirty="0">
                <a:cs typeface="Arial" panose="020B0604020202020204" pitchFamily="34" charset="0"/>
              </a:rPr>
              <a:t>li enzimi proteolitici sono in grado di rompere tali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legami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 esistono sequenze lunghe da pochi aminoacidi a migliaia di aminoacidi con peso molecolare da 5 a 1000 </a:t>
            </a:r>
            <a:r>
              <a:rPr lang="it-IT" altLang="en-US" sz="2000" dirty="0" err="1">
                <a:cs typeface="Arial" panose="020B0604020202020204" pitchFamily="34" charset="0"/>
              </a:rPr>
              <a:t>KDalton</a:t>
            </a:r>
            <a:r>
              <a:rPr lang="it-IT" altLang="en-US" sz="2000" dirty="0">
                <a:cs typeface="Arial" panose="020B0604020202020204" pitchFamily="34" charset="0"/>
              </a:rPr>
              <a:t> (1 Dalton = 1/12 massa 12C)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altLang="en-US" sz="2000" dirty="0"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Legame peptidico</a:t>
            </a:r>
          </a:p>
        </p:txBody>
      </p:sp>
    </p:spTree>
    <p:extLst>
      <p:ext uri="{BB962C8B-B14F-4D97-AF65-F5344CB8AC3E}">
        <p14:creationId xmlns:p14="http://schemas.microsoft.com/office/powerpoint/2010/main" val="390855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>
            <a:normAutofit fontScale="92500"/>
          </a:bodyPr>
          <a:lstStyle/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L’unione di più amminoacidi mediante legami peptidici produce una catena denominata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it-IT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convenzione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l’estremità amminica libera della catena peptidica (estremità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N-terminale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si scrive a sinistra mentre quella carbossilica libera (estremità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C-terminale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si scrive a destra.</a:t>
            </a:r>
          </a:p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sequenze di amminoacidi si leggono sempre dall’estremità N all’estremità C del peptide.</a:t>
            </a:r>
          </a:p>
          <a:p>
            <a:pPr algn="just"/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Denominazione</a:t>
            </a:r>
          </a:p>
        </p:txBody>
      </p:sp>
    </p:spTree>
    <p:extLst>
      <p:ext uri="{BB962C8B-B14F-4D97-AF65-F5344CB8AC3E}">
        <p14:creationId xmlns:p14="http://schemas.microsoft.com/office/powerpoint/2010/main" val="166382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4114800"/>
          </a:xfrm>
        </p:spPr>
        <p:txBody>
          <a:bodyPr>
            <a:normAutofit/>
          </a:bodyPr>
          <a:lstStyle/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singoli amminoacidi in una catena peptidica sono chiamati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residui amminoacidici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genere le proteine sono composte da 50-2000 residui amminoacidi. 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primaria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una proteina è definita dalla </a:t>
            </a:r>
            <a:r>
              <a:rPr lang="it-IT" altLang="en-US" sz="24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sequenza lineare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dei </a:t>
            </a:r>
            <a:r>
              <a:rPr lang="it-IT" altLang="en-US" sz="24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residui amminoacidici</a:t>
            </a:r>
            <a:r>
              <a:rPr lang="it-IT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primaria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6" y="4192338"/>
            <a:ext cx="7589520" cy="26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4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05816" y="1052736"/>
            <a:ext cx="87586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spcBef>
                <a:spcPct val="50000"/>
              </a:spcBef>
              <a:defRPr sz="2400">
                <a:latin typeface="Arial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Arial" pitchFamily="34" charset="0"/>
              </a:defRPr>
            </a:lvl2pPr>
            <a:lvl3pPr marL="1143000" indent="-228600">
              <a:defRPr sz="2400">
                <a:latin typeface="Arial" pitchFamily="34" charset="0"/>
              </a:defRPr>
            </a:lvl3pPr>
            <a:lvl4pPr marL="1600200" indent="-228600">
              <a:defRPr sz="2400">
                <a:latin typeface="Arial" pitchFamily="34" charset="0"/>
              </a:defRPr>
            </a:lvl4pPr>
            <a:lvl5pPr marL="2057400" indent="-22860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riguarda</a:t>
            </a:r>
            <a:r>
              <a:rPr lang="en-US" altLang="en-US" dirty="0"/>
              <a:t> la </a:t>
            </a:r>
            <a:r>
              <a:rPr lang="en-US" altLang="en-US" dirty="0" err="1"/>
              <a:t>sequenza</a:t>
            </a:r>
            <a:r>
              <a:rPr lang="en-US" altLang="en-US" dirty="0"/>
              <a:t> “</a:t>
            </a:r>
            <a:r>
              <a:rPr lang="en-US" altLang="en-US" dirty="0" err="1"/>
              <a:t>lineare</a:t>
            </a:r>
            <a:r>
              <a:rPr lang="en-US" altLang="en-US" dirty="0"/>
              <a:t>”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aminoacidi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struttura</a:t>
            </a:r>
            <a:r>
              <a:rPr lang="en-US" altLang="en-US" dirty="0"/>
              <a:t> </a:t>
            </a:r>
            <a:r>
              <a:rPr lang="en-US" altLang="en-US" dirty="0" err="1"/>
              <a:t>covalente</a:t>
            </a:r>
            <a:r>
              <a:rPr lang="en-US" altLang="en-US" dirty="0"/>
              <a:t> (</a:t>
            </a: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 err="1"/>
              <a:t>peptidici</a:t>
            </a:r>
            <a:r>
              <a:rPr lang="en-US" altLang="en-US" dirty="0"/>
              <a:t>)</a:t>
            </a:r>
            <a:endParaRPr lang="it-IT" alt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04979" y="2564904"/>
            <a:ext cx="86154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.Sequenza di 2: 20 x 20 = 202 = 400 dipeptidi diversi</a:t>
            </a:r>
          </a:p>
          <a:p>
            <a:pPr algn="just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.Sequenza di 3: 20 x 20 x 20 = 203 = 8000 </a:t>
            </a:r>
            <a:r>
              <a:rPr lang="it-IT" altLang="en-US" dirty="0" err="1">
                <a:cs typeface="Arial" panose="020B0604020202020204" pitchFamily="34" charset="0"/>
              </a:rPr>
              <a:t>tripeptidi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diversi</a:t>
            </a:r>
          </a:p>
          <a:p>
            <a:pPr algn="just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.Sequenza di 100: 20100 = 1.27x10130 peptidi diversi</a:t>
            </a:r>
          </a:p>
          <a:p>
            <a:pPr algn="just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Di tutte queste possibili forme, l’evoluzione ha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scelto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solo alcune</a:t>
            </a:r>
            <a:r>
              <a:rPr lang="it-IT" altLang="en-US" dirty="0">
                <a:cs typeface="Arial" panose="020B0604020202020204" pitchFamily="34" charset="0"/>
              </a:rPr>
              <a:t>, che rappresentano il risultato di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una precisa selezione mirata ad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ottimizzare la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funzione </a:t>
            </a:r>
            <a:r>
              <a:rPr lang="it-IT" altLang="en-US" dirty="0">
                <a:cs typeface="Arial" panose="020B0604020202020204" pitchFamily="34" charset="0"/>
              </a:rPr>
              <a:t>della proteina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primaria</a:t>
            </a:r>
          </a:p>
        </p:txBody>
      </p:sp>
    </p:spTree>
    <p:extLst>
      <p:ext uri="{BB962C8B-B14F-4D97-AF65-F5344CB8AC3E}">
        <p14:creationId xmlns:p14="http://schemas.microsoft.com/office/powerpoint/2010/main" val="91442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0317_ISBN88-08-07887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85888"/>
            <a:ext cx="49180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965200" y="6069013"/>
            <a:ext cx="150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b="1"/>
              <a:t>Lisozima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primaria</a:t>
            </a:r>
          </a:p>
        </p:txBody>
      </p:sp>
    </p:spTree>
    <p:extLst>
      <p:ext uri="{BB962C8B-B14F-4D97-AF65-F5344CB8AC3E}">
        <p14:creationId xmlns:p14="http://schemas.microsoft.com/office/powerpoint/2010/main" val="348153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836" y="1524000"/>
            <a:ext cx="7524328" cy="411480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 riferisce alla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conformazione locale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della catena polipeptidica.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E’ determinata da interazioni di tipo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legame a idrogeno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fra l’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ossigeno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un gruppo carbonilico del legame peptidico e l’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idrogeno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gruppo ammidico di un altro legame peptidico.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Esistono due tipi di strutture secondarie: </a:t>
            </a:r>
          </a:p>
          <a:p>
            <a:pPr algn="just">
              <a:buFontTx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l’ </a:t>
            </a:r>
            <a:r>
              <a:rPr lang="it-IT" altLang="en-US" sz="2400" i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 il </a:t>
            </a:r>
            <a:r>
              <a:rPr lang="it-IT" alt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foglietto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secondaria</a:t>
            </a:r>
          </a:p>
        </p:txBody>
      </p:sp>
    </p:spTree>
    <p:extLst>
      <p:ext uri="{BB962C8B-B14F-4D97-AF65-F5344CB8AC3E}">
        <p14:creationId xmlns:p14="http://schemas.microsoft.com/office/powerpoint/2010/main" val="230765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struttura delle proteine</a:t>
            </a:r>
            <a:endParaRPr lang="it-IT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8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41300" y="795158"/>
            <a:ext cx="890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>
                <a:cs typeface="Arial" panose="020B0604020202020204" pitchFamily="34" charset="0"/>
              </a:rPr>
              <a:t>strutture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dovute</a:t>
            </a:r>
            <a:r>
              <a:rPr lang="en-US" altLang="en-US" dirty="0">
                <a:cs typeface="Arial" panose="020B0604020202020204" pitchFamily="34" charset="0"/>
              </a:rPr>
              <a:t> ad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interazioni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“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locali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” </a:t>
            </a:r>
            <a:r>
              <a:rPr lang="en-US" altLang="en-US" dirty="0">
                <a:cs typeface="Arial" panose="020B0604020202020204" pitchFamily="34" charset="0"/>
              </a:rPr>
              <a:t>di </a:t>
            </a:r>
            <a:r>
              <a:rPr lang="en-US" altLang="en-US" dirty="0" err="1">
                <a:cs typeface="Arial" panose="020B0604020202020204" pitchFamily="34" charset="0"/>
              </a:rPr>
              <a:t>tipo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ponte</a:t>
            </a:r>
            <a:r>
              <a:rPr lang="en-US" altLang="en-US" dirty="0">
                <a:cs typeface="Arial" panose="020B0604020202020204" pitchFamily="34" charset="0"/>
              </a:rPr>
              <a:t>-H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endParaRPr lang="it-IT" altLang="en-US" sz="2800" b="1" dirty="0">
              <a:cs typeface="Arial" panose="020B0604020202020204" pitchFamily="34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546225"/>
            <a:ext cx="21621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2130425"/>
            <a:ext cx="2108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elica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ponte</a:t>
            </a:r>
            <a:r>
              <a:rPr lang="en-US" altLang="en-US" sz="1800" dirty="0">
                <a:cs typeface="Arial" panose="020B0604020202020204" pitchFamily="34" charset="0"/>
              </a:rPr>
              <a:t>-H </a:t>
            </a:r>
            <a:r>
              <a:rPr lang="en-US" altLang="en-US" sz="1800" dirty="0" err="1">
                <a:cs typeface="Arial" panose="020B0604020202020204" pitchFamily="34" charset="0"/>
              </a:rPr>
              <a:t>ogni</a:t>
            </a:r>
            <a:r>
              <a:rPr lang="en-US" altLang="en-US" sz="1800" dirty="0">
                <a:cs typeface="Arial" panose="020B0604020202020204" pitchFamily="34" charset="0"/>
              </a:rPr>
              <a:t> 3,6 </a:t>
            </a:r>
            <a:r>
              <a:rPr lang="en-US" altLang="en-US" sz="1800" dirty="0" err="1">
                <a:cs typeface="Arial" panose="020B0604020202020204" pitchFamily="34" charset="0"/>
              </a:rPr>
              <a:t>aminoacidi</a:t>
            </a:r>
            <a:endParaRPr lang="en-US" altLang="en-US" sz="18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Il </a:t>
            </a:r>
            <a:r>
              <a:rPr lang="en-US" altLang="en-US" sz="1800" dirty="0" err="1">
                <a:cs typeface="Arial" panose="020B0604020202020204" pitchFamily="34" charset="0"/>
              </a:rPr>
              <a:t>legame</a:t>
            </a:r>
            <a:r>
              <a:rPr lang="en-US" altLang="en-US" sz="1800" dirty="0">
                <a:cs typeface="Arial" panose="020B0604020202020204" pitchFamily="34" charset="0"/>
              </a:rPr>
              <a:t> H </a:t>
            </a:r>
            <a:r>
              <a:rPr lang="en-US" altLang="en-US" sz="1800" dirty="0" err="1">
                <a:cs typeface="Arial" panose="020B0604020202020204" pitchFamily="34" charset="0"/>
              </a:rPr>
              <a:t>si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instaura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tra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l’H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dell’azoto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amidico</a:t>
            </a:r>
            <a:r>
              <a:rPr lang="en-US" altLang="en-US" sz="1800" dirty="0">
                <a:cs typeface="Arial" panose="020B0604020202020204" pitchFamily="34" charset="0"/>
              </a:rPr>
              <a:t> e </a:t>
            </a:r>
            <a:r>
              <a:rPr lang="en-US" altLang="en-US" sz="1800" dirty="0" err="1">
                <a:cs typeface="Arial" panose="020B0604020202020204" pitchFamily="34" charset="0"/>
              </a:rPr>
              <a:t>l’O</a:t>
            </a:r>
            <a:r>
              <a:rPr lang="en-US" altLang="en-US" sz="1800" dirty="0">
                <a:cs typeface="Arial" panose="020B0604020202020204" pitchFamily="34" charset="0"/>
              </a:rPr>
              <a:t> del </a:t>
            </a:r>
            <a:r>
              <a:rPr lang="en-US" altLang="en-US" sz="1800" dirty="0" err="1">
                <a:cs typeface="Arial" panose="020B0604020202020204" pitchFamily="34" charset="0"/>
              </a:rPr>
              <a:t>gruppo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carbonilico</a:t>
            </a:r>
            <a:endParaRPr lang="en-US" altLang="en-US" sz="18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residui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esterni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alla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spirale</a:t>
            </a:r>
            <a:endParaRPr lang="it-IT" altLang="en-US" sz="1800" dirty="0">
              <a:cs typeface="Arial" panose="020B0604020202020204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72000" y="2085975"/>
            <a:ext cx="4165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foglietto</a:t>
            </a: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l</a:t>
            </a:r>
            <a:r>
              <a:rPr lang="it-IT" altLang="en-US" sz="1800" dirty="0" err="1">
                <a:cs typeface="Arial" panose="020B0604020202020204" pitchFamily="34" charset="0"/>
              </a:rPr>
              <a:t>egami</a:t>
            </a:r>
            <a:r>
              <a:rPr lang="it-IT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i</a:t>
            </a:r>
            <a:r>
              <a:rPr lang="it-IT" altLang="en-US" sz="1800" dirty="0" err="1">
                <a:cs typeface="Arial" panose="020B0604020202020204" pitchFamily="34" charset="0"/>
              </a:rPr>
              <a:t>drogeno</a:t>
            </a:r>
            <a:r>
              <a:rPr lang="it-IT" altLang="en-US" sz="1800" dirty="0">
                <a:cs typeface="Arial" panose="020B0604020202020204" pitchFamily="34" charset="0"/>
              </a:rPr>
              <a:t> fra aminoacidi di catene diverse</a:t>
            </a:r>
            <a:endParaRPr lang="en-US" altLang="en-US" sz="18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f</a:t>
            </a:r>
            <a:r>
              <a:rPr lang="it-IT" altLang="en-US" sz="1800" dirty="0" err="1">
                <a:cs typeface="Arial" panose="020B0604020202020204" pitchFamily="34" charset="0"/>
              </a:rPr>
              <a:t>oglietto</a:t>
            </a:r>
            <a:r>
              <a:rPr lang="it-IT" altLang="en-US" sz="1800" dirty="0">
                <a:cs typeface="Arial" panose="020B0604020202020204" pitchFamily="34" charset="0"/>
              </a:rPr>
              <a:t> piegato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721100"/>
            <a:ext cx="47402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secondaria</a:t>
            </a:r>
          </a:p>
        </p:txBody>
      </p:sp>
    </p:spTree>
    <p:extLst>
      <p:ext uri="{BB962C8B-B14F-4D97-AF65-F5344CB8AC3E}">
        <p14:creationId xmlns:p14="http://schemas.microsoft.com/office/powerpoint/2010/main" val="273383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4114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E’ una struttura in cui la </a:t>
            </a:r>
            <a:r>
              <a:rPr lang="it-IT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catena polipeptidica è avvolta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a spirale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 catene laterali degli amminoacidi (-R) si protendono verso l’esterno rispetto all’asse della spirale.</a:t>
            </a:r>
          </a:p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L’a-elica è stabilizzata da </a:t>
            </a:r>
            <a:r>
              <a:rPr lang="it-IT" alt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idrogeno</a:t>
            </a:r>
            <a:r>
              <a:rPr lang="it-IT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intracatena</a:t>
            </a:r>
            <a:r>
              <a:rPr lang="it-IT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che si formano tra l’ossigeno carbonilico di un legame peptidico e l’idrogeno ammidico di un legame peptidico situato a </a:t>
            </a:r>
            <a:r>
              <a:rPr lang="it-IT" alt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residui di distanza</a:t>
            </a:r>
            <a:r>
              <a:rPr lang="it-IT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sulla catena. </a:t>
            </a:r>
          </a:p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prolina interrompe l’a-elica</a:t>
            </a: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>
              <a:lnSpc>
                <a:spcPct val="170000"/>
              </a:lnSpc>
            </a:pPr>
            <a:r>
              <a:rPr lang="it-IT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Gli amminoacidi con catene laterali (-R ) voluminose o cariche possono interferire con la formazione dell’a-elica.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-elica</a:t>
            </a:r>
          </a:p>
        </p:txBody>
      </p:sp>
    </p:spTree>
    <p:extLst>
      <p:ext uri="{BB962C8B-B14F-4D97-AF65-F5344CB8AC3E}">
        <p14:creationId xmlns:p14="http://schemas.microsoft.com/office/powerpoint/2010/main" val="360733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6623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/>
          <p:cNvSpPr>
            <a:spLocks/>
          </p:cNvSpPr>
          <p:nvPr/>
        </p:nvSpPr>
        <p:spPr bwMode="auto">
          <a:xfrm>
            <a:off x="3718256" y="188640"/>
            <a:ext cx="4876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650"/>
              </a:spcBef>
            </a:pPr>
            <a:r>
              <a:rPr lang="en-US" altLang="en-US" dirty="0">
                <a:sym typeface="Comic Sans MS" pitchFamily="66" charset="0"/>
              </a:rPr>
              <a:t>Le </a:t>
            </a:r>
            <a:r>
              <a:rPr lang="en-US" altLang="en-US" dirty="0" err="1">
                <a:sym typeface="Comic Sans MS" pitchFamily="66" charset="0"/>
              </a:rPr>
              <a:t>proprietà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idrofobiche</a:t>
            </a:r>
            <a:r>
              <a:rPr lang="en-US" altLang="en-US" dirty="0">
                <a:sym typeface="Comic Sans MS" pitchFamily="66" charset="0"/>
              </a:rPr>
              <a:t> o idrofiliche di </a:t>
            </a:r>
            <a:r>
              <a:rPr lang="en-US" altLang="en-US" dirty="0" err="1">
                <a:sym typeface="Comic Sans MS" pitchFamily="66" charset="0"/>
              </a:rPr>
              <a:t>una</a:t>
            </a:r>
            <a:r>
              <a:rPr lang="en-US" altLang="en-US" dirty="0">
                <a:sym typeface="Comic Sans MS" pitchFamily="66" charset="0"/>
              </a:rPr>
              <a:t> alfa-</a:t>
            </a:r>
            <a:r>
              <a:rPr lang="en-US" altLang="en-US" dirty="0" err="1">
                <a:sym typeface="Comic Sans MS" pitchFamily="66" charset="0"/>
              </a:rPr>
              <a:t>elica</a:t>
            </a:r>
            <a:r>
              <a:rPr lang="en-US" altLang="en-US" dirty="0">
                <a:sym typeface="Comic Sans MS" pitchFamily="66" charset="0"/>
              </a:rPr>
              <a:t>  </a:t>
            </a:r>
            <a:r>
              <a:rPr lang="en-US" altLang="en-US" dirty="0" err="1">
                <a:sym typeface="Comic Sans MS" pitchFamily="66" charset="0"/>
              </a:rPr>
              <a:t>dipendono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dalle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catene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laterali</a:t>
            </a:r>
            <a:r>
              <a:rPr lang="en-US" altLang="en-US" dirty="0">
                <a:sym typeface="Comic Sans MS" pitchFamily="66" charset="0"/>
              </a:rPr>
              <a:t> </a:t>
            </a:r>
            <a:r>
              <a:rPr lang="en-US" altLang="en-US" dirty="0" err="1">
                <a:sym typeface="Comic Sans MS" pitchFamily="66" charset="0"/>
              </a:rPr>
              <a:t>degli</a:t>
            </a:r>
            <a:r>
              <a:rPr lang="en-US" altLang="en-US" dirty="0">
                <a:sym typeface="Comic Sans MS" pitchFamily="66" charset="0"/>
              </a:rPr>
              <a:t> aa</a:t>
            </a:r>
          </a:p>
        </p:txBody>
      </p:sp>
      <p:sp>
        <p:nvSpPr>
          <p:cNvPr id="70663" name="AutoShape 7"/>
          <p:cNvSpPr>
            <a:spLocks/>
          </p:cNvSpPr>
          <p:nvPr/>
        </p:nvSpPr>
        <p:spPr bwMode="auto">
          <a:xfrm>
            <a:off x="2514600" y="2514600"/>
            <a:ext cx="533400" cy="76200"/>
          </a:xfrm>
          <a:prstGeom prst="leftArrow">
            <a:avLst>
              <a:gd name="adj1" fmla="val 50000"/>
              <a:gd name="adj2" fmla="val 175000"/>
            </a:avLst>
          </a:prstGeom>
          <a:solidFill>
            <a:srgbClr val="352DA1"/>
          </a:solidFill>
          <a:ln w="9525">
            <a:solidFill>
              <a:srgbClr val="352DA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4" name="AutoShape 8"/>
          <p:cNvSpPr>
            <a:spLocks/>
          </p:cNvSpPr>
          <p:nvPr/>
        </p:nvSpPr>
        <p:spPr bwMode="auto">
          <a:xfrm>
            <a:off x="1143000" y="3810000"/>
            <a:ext cx="685800" cy="762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352DA1"/>
          </a:solidFill>
          <a:ln w="9525">
            <a:solidFill>
              <a:srgbClr val="352DA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03608"/>
            <a:ext cx="3411759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6" descr="GA0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12122" r="22876" b="9091"/>
          <a:stretch>
            <a:fillRect/>
          </a:stretch>
        </p:blipFill>
        <p:spPr bwMode="auto">
          <a:xfrm>
            <a:off x="1131888" y="0"/>
            <a:ext cx="43164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Line 1027"/>
          <p:cNvSpPr>
            <a:spLocks noChangeShapeType="1"/>
          </p:cNvSpPr>
          <p:nvPr/>
        </p:nvSpPr>
        <p:spPr bwMode="auto">
          <a:xfrm flipH="1">
            <a:off x="3440113" y="609600"/>
            <a:ext cx="3787775" cy="985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0" name="Text Box 1028"/>
          <p:cNvSpPr txBox="1">
            <a:spLocks noChangeArrowheads="1"/>
          </p:cNvSpPr>
          <p:nvPr/>
        </p:nvSpPr>
        <p:spPr bwMode="auto">
          <a:xfrm>
            <a:off x="5748338" y="0"/>
            <a:ext cx="3071812" cy="14779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latin typeface="+mn-lt"/>
              </a:rPr>
              <a:t>Legame H</a:t>
            </a:r>
          </a:p>
          <a:p>
            <a:pPr>
              <a:spcBef>
                <a:spcPct val="50000"/>
              </a:spcBef>
              <a:defRPr/>
            </a:pPr>
            <a:endParaRPr lang="it-IT" sz="3600" b="1" dirty="0">
              <a:latin typeface="+mn-lt"/>
            </a:endParaRPr>
          </a:p>
        </p:txBody>
      </p:sp>
      <p:sp>
        <p:nvSpPr>
          <p:cNvPr id="73733" name="Rectangle 1029"/>
          <p:cNvSpPr>
            <a:spLocks noChangeArrowheads="1"/>
          </p:cNvSpPr>
          <p:nvPr/>
        </p:nvSpPr>
        <p:spPr bwMode="auto">
          <a:xfrm>
            <a:off x="6189663" y="1444625"/>
            <a:ext cx="20034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elica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ponte</a:t>
            </a:r>
            <a:r>
              <a:rPr lang="en-US" altLang="en-US" dirty="0">
                <a:cs typeface="Arial" panose="020B0604020202020204" pitchFamily="34" charset="0"/>
              </a:rPr>
              <a:t>-H </a:t>
            </a:r>
            <a:r>
              <a:rPr lang="en-US" altLang="en-US" dirty="0" err="1">
                <a:cs typeface="Arial" panose="020B0604020202020204" pitchFamily="34" charset="0"/>
              </a:rPr>
              <a:t>ogni</a:t>
            </a:r>
            <a:r>
              <a:rPr lang="en-US" altLang="en-US" dirty="0">
                <a:cs typeface="Arial" panose="020B0604020202020204" pitchFamily="34" charset="0"/>
              </a:rPr>
              <a:t> 3,6 </a:t>
            </a:r>
            <a:r>
              <a:rPr lang="en-US" altLang="en-US" dirty="0" err="1">
                <a:cs typeface="Arial" panose="020B0604020202020204" pitchFamily="34" charset="0"/>
              </a:rPr>
              <a:t>aminoacidi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Il </a:t>
            </a:r>
            <a:r>
              <a:rPr lang="en-US" altLang="en-US" dirty="0" err="1">
                <a:cs typeface="Arial" panose="020B0604020202020204" pitchFamily="34" charset="0"/>
              </a:rPr>
              <a:t>legame</a:t>
            </a:r>
            <a:r>
              <a:rPr lang="en-US" altLang="en-US" dirty="0">
                <a:cs typeface="Arial" panose="020B0604020202020204" pitchFamily="34" charset="0"/>
              </a:rPr>
              <a:t> H </a:t>
            </a:r>
            <a:r>
              <a:rPr lang="en-US" altLang="en-US" dirty="0" err="1">
                <a:cs typeface="Arial" panose="020B0604020202020204" pitchFamily="34" charset="0"/>
              </a:rPr>
              <a:t>si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instaura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tra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l’H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dell’azoto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amidico</a:t>
            </a:r>
            <a:r>
              <a:rPr lang="en-US" altLang="en-US" dirty="0">
                <a:cs typeface="Arial" panose="020B0604020202020204" pitchFamily="34" charset="0"/>
              </a:rPr>
              <a:t> e </a:t>
            </a:r>
            <a:r>
              <a:rPr lang="en-US" altLang="en-US" dirty="0" err="1">
                <a:cs typeface="Arial" panose="020B0604020202020204" pitchFamily="34" charset="0"/>
              </a:rPr>
              <a:t>l’O</a:t>
            </a:r>
            <a:r>
              <a:rPr lang="en-US" altLang="en-US" dirty="0">
                <a:cs typeface="Arial" panose="020B0604020202020204" pitchFamily="34" charset="0"/>
              </a:rPr>
              <a:t> del </a:t>
            </a:r>
            <a:r>
              <a:rPr lang="en-US" altLang="en-US" dirty="0" err="1">
                <a:cs typeface="Arial" panose="020B0604020202020204" pitchFamily="34" charset="0"/>
              </a:rPr>
              <a:t>gruppo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carbonilico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99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991600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E’ una struttura ripiegata, formata da 2 o più catene polipeptidiche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filamenti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quasi completamente distese.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a idrogeno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intercatena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 perpendicolari allo scheletro del peptide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Tutti i componenti di un legame peptidico partecipano alla formazione di legami a idrogeno.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Tali legami si realizzano tra l’ossigeno di un gruppo carbonilico di un  legame peptidico e l’idrogeno del gruppo ammidico di un altro legame peptidico appartenente ad un filamento diverso.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-foglietto</a:t>
            </a:r>
          </a:p>
        </p:txBody>
      </p:sp>
    </p:spTree>
    <p:extLst>
      <p:ext uri="{BB962C8B-B14F-4D97-AF65-F5344CB8AC3E}">
        <p14:creationId xmlns:p14="http://schemas.microsoft.com/office/powerpoint/2010/main" val="295870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-foglietto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5994" y="990604"/>
            <a:ext cx="5888736" cy="4048506"/>
            <a:chOff x="228600" y="990600"/>
            <a:chExt cx="8534400" cy="5867400"/>
          </a:xfrm>
        </p:grpSpPr>
        <p:pic>
          <p:nvPicPr>
            <p:cNvPr id="7680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853440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4" name="AutoShape 4"/>
            <p:cNvSpPr>
              <a:spLocks/>
            </p:cNvSpPr>
            <p:nvPr/>
          </p:nvSpPr>
          <p:spPr bwMode="auto">
            <a:xfrm>
              <a:off x="1447800" y="2057400"/>
              <a:ext cx="457200" cy="76200"/>
            </a:xfrm>
            <a:prstGeom prst="lef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05" name="AutoShape 5"/>
            <p:cNvSpPr>
              <a:spLocks/>
            </p:cNvSpPr>
            <p:nvPr/>
          </p:nvSpPr>
          <p:spPr bwMode="auto">
            <a:xfrm>
              <a:off x="4876800" y="2057400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" name="Picture 3" descr="am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43466" r="12739"/>
          <a:stretch/>
        </p:blipFill>
        <p:spPr bwMode="auto">
          <a:xfrm>
            <a:off x="3796005" y="4005063"/>
            <a:ext cx="4532169" cy="26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53176" y="1700808"/>
            <a:ext cx="2855328" cy="1186057"/>
          </a:xfrm>
          <a:prstGeom prst="rect">
            <a:avLst/>
          </a:prstGeom>
          <a:extLst/>
        </p:spPr>
        <p:txBody>
          <a:bodyPr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36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it-IT" altLang="en-US" sz="2000" dirty="0">
                <a:solidFill>
                  <a:schemeClr val="tx1"/>
                </a:solidFill>
              </a:rPr>
              <a:t>Nei foglietti pieghettati ci sono ancora dei </a:t>
            </a:r>
          </a:p>
          <a:p>
            <a:pPr algn="just"/>
            <a:r>
              <a:rPr lang="it-IT" altLang="en-US" sz="2000" dirty="0">
                <a:solidFill>
                  <a:schemeClr val="tx1"/>
                </a:solidFill>
              </a:rPr>
              <a:t>legami ad idrogeno,  ma stavolta sono tra fogli adiacenti (</a:t>
            </a:r>
            <a:r>
              <a:rPr lang="it-IT" altLang="en-US" sz="2000" dirty="0" err="1">
                <a:solidFill>
                  <a:schemeClr val="tx1"/>
                </a:solidFill>
              </a:rPr>
              <a:t>sheet</a:t>
            </a:r>
            <a:r>
              <a:rPr lang="it-IT" altLang="en-US" sz="2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40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252028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polipeptidi che formano un foglietto </a:t>
            </a:r>
            <a:r>
              <a:rPr lang="it-IT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possono disporsi in modo 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parallelo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anti-parallelo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 foglietto </a:t>
            </a:r>
            <a:r>
              <a:rPr lang="it-IT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può essere formato anche da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singola catena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polipeptidica ripiegata su se stessa: in tal caso i legami a H sono legami </a:t>
            </a:r>
            <a:r>
              <a:rPr lang="it-IT" alt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intracatena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superficie dei foglietti </a:t>
            </a:r>
            <a:r>
              <a:rPr lang="it-IT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“pieghettata”. </a:t>
            </a:r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-foglietto</a:t>
            </a:r>
          </a:p>
        </p:txBody>
      </p:sp>
    </p:spTree>
    <p:extLst>
      <p:ext uri="{BB962C8B-B14F-4D97-AF65-F5344CB8AC3E}">
        <p14:creationId xmlns:p14="http://schemas.microsoft.com/office/powerpoint/2010/main" val="3251712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6" descr="GA0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2549" r="5556" b="12091"/>
          <a:stretch>
            <a:fillRect/>
          </a:stretch>
        </p:blipFill>
        <p:spPr bwMode="auto">
          <a:xfrm>
            <a:off x="0" y="0"/>
            <a:ext cx="449103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1027"/>
          <p:cNvSpPr>
            <a:spLocks noChangeArrowheads="1"/>
          </p:cNvSpPr>
          <p:nvPr/>
        </p:nvSpPr>
        <p:spPr bwMode="auto">
          <a:xfrm>
            <a:off x="5513388" y="174625"/>
            <a:ext cx="180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400" b="1">
                <a:latin typeface="Symbol" pitchFamily="18" charset="2"/>
              </a:rPr>
              <a:t>b</a:t>
            </a:r>
            <a:r>
              <a:rPr lang="en-US" altLang="en-US" sz="4000" b="1">
                <a:latin typeface="Times New Roman" pitchFamily="18" charset="0"/>
              </a:rPr>
              <a:t> Sheet</a:t>
            </a:r>
            <a:endParaRPr lang="it-IT" altLang="en-US" sz="4000" b="1">
              <a:latin typeface="Times New Roman" pitchFamily="18" charset="0"/>
            </a:endParaRPr>
          </a:p>
        </p:txBody>
      </p:sp>
      <p:sp>
        <p:nvSpPr>
          <p:cNvPr id="79876" name="Rectangle 1028"/>
          <p:cNvSpPr>
            <a:spLocks noChangeArrowheads="1"/>
          </p:cNvSpPr>
          <p:nvPr/>
        </p:nvSpPr>
        <p:spPr bwMode="auto">
          <a:xfrm>
            <a:off x="4999038" y="1230313"/>
            <a:ext cx="3341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>
                <a:latin typeface="Times New Roman" pitchFamily="18" charset="0"/>
              </a:rPr>
              <a:t>Stabilizzata da legami H intercatena</a:t>
            </a:r>
          </a:p>
          <a:p>
            <a:r>
              <a:rPr lang="en-US" altLang="en-US" sz="1600" b="1">
                <a:latin typeface="Times New Roman" pitchFamily="18" charset="0"/>
              </a:rPr>
              <a:t> tra N-H &amp; C=O</a:t>
            </a:r>
            <a:endParaRPr lang="it-IT" altLang="en-US" sz="1600" b="1">
              <a:latin typeface="Times New Roman" pitchFamily="18" charset="0"/>
            </a:endParaRPr>
          </a:p>
        </p:txBody>
      </p:sp>
      <p:pic>
        <p:nvPicPr>
          <p:cNvPr id="79877" name="Picture 1029" descr="GA06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4142" r="3311" b="13188"/>
          <a:stretch>
            <a:fillRect/>
          </a:stretch>
        </p:blipFill>
        <p:spPr bwMode="auto">
          <a:xfrm>
            <a:off x="247650" y="2459038"/>
            <a:ext cx="4027488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1030"/>
          <p:cNvSpPr>
            <a:spLocks noChangeArrowheads="1"/>
          </p:cNvSpPr>
          <p:nvPr/>
        </p:nvSpPr>
        <p:spPr bwMode="auto">
          <a:xfrm>
            <a:off x="4518025" y="2322513"/>
            <a:ext cx="3305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>
                <a:latin typeface="Times New Roman" pitchFamily="18" charset="0"/>
              </a:rPr>
              <a:t>2 Orientations</a:t>
            </a:r>
            <a:endParaRPr lang="it-IT" altLang="en-US" sz="4000" b="1">
              <a:latin typeface="Times New Roman" pitchFamily="18" charset="0"/>
            </a:endParaRPr>
          </a:p>
        </p:txBody>
      </p:sp>
      <p:sp>
        <p:nvSpPr>
          <p:cNvPr id="79879" name="Text Box 1031"/>
          <p:cNvSpPr txBox="1">
            <a:spLocks noChangeArrowheads="1"/>
          </p:cNvSpPr>
          <p:nvPr/>
        </p:nvSpPr>
        <p:spPr bwMode="auto">
          <a:xfrm>
            <a:off x="4611688" y="3154363"/>
            <a:ext cx="34290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Parallel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Not optimum H-bonds; less stable</a:t>
            </a:r>
          </a:p>
        </p:txBody>
      </p:sp>
      <p:sp>
        <p:nvSpPr>
          <p:cNvPr id="79880" name="Text Box 1032"/>
          <p:cNvSpPr txBox="1">
            <a:spLocks noChangeArrowheads="1"/>
          </p:cNvSpPr>
          <p:nvPr/>
        </p:nvSpPr>
        <p:spPr bwMode="auto">
          <a:xfrm>
            <a:off x="4452938" y="5183188"/>
            <a:ext cx="34290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Anti-parallel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</a:rPr>
              <a:t>Optimum H-bonds; more stable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9" y="233824"/>
            <a:ext cx="22987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3240360"/>
          </a:xfrm>
        </p:spPr>
        <p:txBody>
          <a:bodyPr/>
          <a:lstStyle/>
          <a:p>
            <a:r>
              <a:rPr lang="it-IT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: Queste strutture non ripetitive non sono “casuali”.</a:t>
            </a:r>
          </a:p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Hanno una forma meno regolare rispetto all’ </a:t>
            </a:r>
            <a:r>
              <a:rPr lang="it-IT" altLang="en-US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-elica ed al </a:t>
            </a:r>
            <a:r>
              <a:rPr lang="it-IT" altLang="en-US" dirty="0">
                <a:latin typeface="Symbol" panose="05050102010706020507" pitchFamily="18" charset="2"/>
                <a:cs typeface="Arial" panose="020B0604020202020204" pitchFamily="34" charset="0"/>
              </a:rPr>
              <a:t>b-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foglietto. </a:t>
            </a:r>
          </a:p>
          <a:p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La catena polipeptidica assume una conformazione ad anse ed avvolgimenti.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</a:t>
            </a:r>
            <a:r>
              <a:rPr lang="it-IT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endParaRPr lang="it-IT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265439"/>
            <a:ext cx="64135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59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4827"/>
            <a:ext cx="8229600" cy="1509713"/>
          </a:xfrm>
        </p:spPr>
        <p:txBody>
          <a:bodyPr rIns="132080">
            <a:normAutofit/>
          </a:bodyPr>
          <a:lstStyle/>
          <a:p>
            <a:pPr algn="just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Processo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di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folding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proteina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tende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ripiegarsi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configurazione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compatta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omic Sans MS" pitchFamily="66" charset="0"/>
            </a:endParaRPr>
          </a:p>
        </p:txBody>
      </p:sp>
      <p:pic>
        <p:nvPicPr>
          <p:cNvPr id="829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21793"/>
            <a:ext cx="7989887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/>
          </p:cNvSpPr>
          <p:nvPr/>
        </p:nvSpPr>
        <p:spPr bwMode="auto">
          <a:xfrm>
            <a:off x="250825" y="6165850"/>
            <a:ext cx="8424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>
                <a:solidFill>
                  <a:srgbClr val="000000"/>
                </a:solidFill>
                <a:sym typeface="Arial" pitchFamily="34" charset="0"/>
              </a:rPr>
              <a:t>Cosa determina la forma di una proteina?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</a:t>
            </a:r>
          </a:p>
        </p:txBody>
      </p:sp>
    </p:spTree>
    <p:extLst>
      <p:ext uri="{BB962C8B-B14F-4D97-AF65-F5344CB8AC3E}">
        <p14:creationId xmlns:p14="http://schemas.microsoft.com/office/powerpoint/2010/main" val="390100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114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composizione in amminoacidi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influenza le proprietà chimico-fisiche di una proteina.</a:t>
            </a:r>
          </a:p>
          <a:p>
            <a:pPr algn="just"/>
            <a:endParaRPr lang="it-IT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Proteine ricche in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amminoacidi </a:t>
            </a:r>
            <a:r>
              <a:rPr lang="it-IT" altLang="en-US" sz="3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alifatici o aromatici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sono relativamente </a:t>
            </a:r>
            <a:r>
              <a:rPr lang="it-IT" altLang="en-US" sz="3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 solubili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acqua rispetto a quelle ricche in amminoacidi polari.</a:t>
            </a:r>
          </a:p>
          <a:p>
            <a:pPr algn="just"/>
            <a:endParaRPr lang="it-IT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Gli amminoacidi con catena laterale contenente gruppi 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basici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conferiscono carica elettrica e capacità 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tampone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ad una proteina.</a:t>
            </a:r>
          </a:p>
          <a:p>
            <a:pPr algn="just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Proprietà chimico/fisiche</a:t>
            </a:r>
          </a:p>
        </p:txBody>
      </p:sp>
    </p:spTree>
    <p:extLst>
      <p:ext uri="{BB962C8B-B14F-4D97-AF65-F5344CB8AC3E}">
        <p14:creationId xmlns:p14="http://schemas.microsoft.com/office/powerpoint/2010/main" val="3533743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988840"/>
            <a:ext cx="9144000" cy="3096344"/>
          </a:xfrm>
          <a:prstGeom prst="rect">
            <a:avLst/>
          </a:prstGeom>
        </p:spPr>
        <p:txBody>
          <a:bodyPr vert="horz" lIns="91440" tIns="45720" rIns="132080" bIns="45720" rtlCol="0" anchor="ctr">
            <a:noAutofit/>
          </a:bodyPr>
          <a:lstStyle>
            <a:lvl1pPr algn="just">
              <a:spcBef>
                <a:spcPct val="0"/>
              </a:spcBef>
              <a:buNone/>
              <a:defRPr sz="240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La struttura terziaria è la </a:t>
            </a:r>
            <a:r>
              <a:rPr lang="it-IT" altLang="en-US" dirty="0"/>
              <a:t>conformazione</a:t>
            </a:r>
            <a:r>
              <a:rPr lang="it-IT" altLang="en-US" dirty="0">
                <a:solidFill>
                  <a:schemeClr val="tx1"/>
                </a:solidFill>
              </a:rPr>
              <a:t> tridimensionale, avvolta, di una proteina.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È indispensabile per la sua </a:t>
            </a:r>
            <a:r>
              <a:rPr lang="it-IT" altLang="en-US" dirty="0"/>
              <a:t>attività biologica</a:t>
            </a:r>
            <a:r>
              <a:rPr lang="it-IT" alt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La </a:t>
            </a:r>
            <a:r>
              <a:rPr lang="it-IT" altLang="en-US" dirty="0"/>
              <a:t>struttura primaria </a:t>
            </a:r>
            <a:r>
              <a:rPr lang="it-IT" altLang="en-US" dirty="0">
                <a:solidFill>
                  <a:schemeClr val="tx1"/>
                </a:solidFill>
              </a:rPr>
              <a:t>di una catena polipeptidica determina la sua struttura terziaria.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Quando una proteina si avvolge su se stessa, gli AA che si trovano in </a:t>
            </a:r>
            <a:r>
              <a:rPr lang="it-IT" altLang="en-US" dirty="0"/>
              <a:t>regioni lontane </a:t>
            </a:r>
            <a:r>
              <a:rPr lang="it-IT" altLang="en-US" dirty="0">
                <a:solidFill>
                  <a:schemeClr val="tx1"/>
                </a:solidFill>
              </a:rPr>
              <a:t>della sequenza polipeptidica possono ugualmente interagire tra loro.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È stabilizzata da </a:t>
            </a:r>
            <a:r>
              <a:rPr lang="it-IT" altLang="en-US" dirty="0"/>
              <a:t>legami non covalenti </a:t>
            </a:r>
            <a:r>
              <a:rPr lang="it-IT" altLang="en-US" dirty="0">
                <a:solidFill>
                  <a:schemeClr val="tx1"/>
                </a:solidFill>
              </a:rPr>
              <a:t>come ponti idrogeno, interazioni idrofobiche tra amminoacidi non polari e legami ionici.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chemeClr val="tx1"/>
                </a:solidFill>
              </a:rPr>
              <a:t>Ma anche da </a:t>
            </a:r>
            <a:r>
              <a:rPr lang="it-IT" altLang="en-US" dirty="0"/>
              <a:t>legami covalenti</a:t>
            </a:r>
            <a:r>
              <a:rPr lang="it-IT" altLang="en-US" dirty="0">
                <a:solidFill>
                  <a:schemeClr val="tx1"/>
                </a:solidFill>
              </a:rPr>
              <a:t>, sotto forma di ponti disolfuro fra due cisteine.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4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97497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97497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</a:t>
            </a:r>
          </a:p>
        </p:txBody>
      </p:sp>
      <p:pic>
        <p:nvPicPr>
          <p:cNvPr id="19" name="Picture 4" descr="05_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/>
          <a:stretch/>
        </p:blipFill>
        <p:spPr bwMode="auto">
          <a:xfrm>
            <a:off x="1835696" y="1714506"/>
            <a:ext cx="6858000" cy="48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480051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564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4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323850" y="764704"/>
            <a:ext cx="8534400" cy="59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/>
          </p:cNvSpPr>
          <p:nvPr/>
        </p:nvSpPr>
        <p:spPr bwMode="auto">
          <a:xfrm>
            <a:off x="3419872" y="4544756"/>
            <a:ext cx="165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250"/>
              </a:spcBef>
            </a:pPr>
            <a:r>
              <a:rPr lang="en-US" altLang="en-US" sz="1800" b="1" dirty="0" err="1">
                <a:sym typeface="Comic Sans MS" pitchFamily="66" charset="0"/>
              </a:rPr>
              <a:t>ossidazione</a:t>
            </a:r>
            <a:endParaRPr lang="en-US" altLang="en-US" sz="1800" b="1" dirty="0">
              <a:sym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</a:t>
            </a:r>
          </a:p>
        </p:txBody>
      </p:sp>
    </p:spTree>
    <p:extLst>
      <p:ext uri="{BB962C8B-B14F-4D97-AF65-F5344CB8AC3E}">
        <p14:creationId xmlns:p14="http://schemas.microsoft.com/office/powerpoint/2010/main" val="2334819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05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/>
          <a:stretch>
            <a:fillRect/>
          </a:stretch>
        </p:blipFill>
        <p:spPr bwMode="auto">
          <a:xfrm>
            <a:off x="352425" y="1502618"/>
            <a:ext cx="84391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0" y="22701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Form between adjacent cysteine sulfhydryl groups (-S-H).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Formation is oxidation, disulfide breaking is reduction.</a:t>
            </a: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4572000" y="63246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/>
              <a:t>Denatured inactive ribonuclease</a:t>
            </a:r>
          </a:p>
        </p:txBody>
      </p:sp>
      <p:sp>
        <p:nvSpPr>
          <p:cNvPr id="96261" name="Line 6"/>
          <p:cNvSpPr>
            <a:spLocks noChangeShapeType="1"/>
          </p:cNvSpPr>
          <p:nvPr/>
        </p:nvSpPr>
        <p:spPr bwMode="auto">
          <a:xfrm flipV="1">
            <a:off x="5867400" y="60198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0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093" y="908720"/>
            <a:ext cx="9144000" cy="4680520"/>
          </a:xfrm>
        </p:spPr>
        <p:txBody>
          <a:bodyPr>
            <a:noAutofit/>
          </a:bodyPr>
          <a:lstStyle/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Interazioni idrofobiche (</a:t>
            </a:r>
            <a:r>
              <a:rPr lang="it-IT" alt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gli amminoacidi con catene laterali non polari tendono a localizzarsi all’interno della molecola dove si associano con altri residui idrofobici.</a:t>
            </a:r>
          </a:p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Interazioni ioniche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 gruppi con carica negativa (-COO</a:t>
            </a:r>
            <a:r>
              <a:rPr lang="it-IT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possono interagire con gruppi carichi positivamente (-NH</a:t>
            </a:r>
            <a:r>
              <a:rPr lang="it-IT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Legami a idrogeno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Legami disolfuro: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due cisteine possono essere molto lontane nella stessa catena polipeptidica o appartenere a due diverse catene. Essendo legami covalenti, i legami disolfuro concorrono a stabilizzare la struttura delle proteine impedendone la denaturazione nell’ambiente extracellulare.</a:t>
            </a:r>
          </a:p>
          <a:p>
            <a:pPr algn="just"/>
            <a:endParaRPr lang="it-IT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Interazioni</a:t>
            </a:r>
          </a:p>
        </p:txBody>
      </p:sp>
    </p:spTree>
    <p:extLst>
      <p:ext uri="{BB962C8B-B14F-4D97-AF65-F5344CB8AC3E}">
        <p14:creationId xmlns:p14="http://schemas.microsoft.com/office/powerpoint/2010/main" val="10988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984"/>
            <a:ext cx="4495800" cy="504031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Clr>
                <a:srgbClr val="FFCC00"/>
              </a:buClr>
              <a:buSzPct val="90000"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Quando le interazioni vengono meno, in presenza di elevate temperature, di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 ottimale o di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detergenti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la struttura tridimensionale viene persa, così la proteina va incontro 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denaturazione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unfolding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perdendo la sua attività biologica. </a:t>
            </a:r>
          </a:p>
        </p:txBody>
      </p:sp>
      <p:sp>
        <p:nvSpPr>
          <p:cNvPr id="94212" name="Line 5"/>
          <p:cNvSpPr>
            <a:spLocks noChangeShapeType="1"/>
          </p:cNvSpPr>
          <p:nvPr/>
        </p:nvSpPr>
        <p:spPr bwMode="auto">
          <a:xfrm>
            <a:off x="4572000" y="2349500"/>
            <a:ext cx="865188" cy="0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5508104" y="980728"/>
            <a:ext cx="3563937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90000"/>
            </a:pPr>
            <a:r>
              <a:rPr lang="it-IT" altLang="en-US" dirty="0"/>
              <a:t>la denaturazione a volte è un processo reversibile, e, allontanando l'agente denaturante, la proteina riprende spontaneamente la sua conformazione tridimensionale (che è dettata dalla </a:t>
            </a:r>
            <a:r>
              <a:rPr lang="it-IT" altLang="en-US" dirty="0">
                <a:solidFill>
                  <a:srgbClr val="FF0000"/>
                </a:solidFill>
              </a:rPr>
              <a:t>struttura primaria</a:t>
            </a:r>
            <a:r>
              <a:rPr lang="it-IT" altLang="en-US" dirty="0"/>
              <a:t>).</a:t>
            </a:r>
            <a:endParaRPr lang="it-IT" altLang="en-US" sz="2200" dirty="0"/>
          </a:p>
        </p:txBody>
      </p:sp>
      <p:pic>
        <p:nvPicPr>
          <p:cNvPr id="94214" name="Picture 7" descr="denaturazione_prot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92600"/>
            <a:ext cx="504031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Denaturazione</a:t>
            </a:r>
          </a:p>
        </p:txBody>
      </p:sp>
    </p:spTree>
    <p:extLst>
      <p:ext uri="{BB962C8B-B14F-4D97-AF65-F5344CB8AC3E}">
        <p14:creationId xmlns:p14="http://schemas.microsoft.com/office/powerpoint/2010/main" val="2271685284"/>
      </p:ext>
    </p:extLst>
  </p:cSld>
  <p:clrMapOvr>
    <a:masterClrMapping/>
  </p:clrMapOvr>
  <p:transition>
    <p:cover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4"/>
          <p:cNvSpPr>
            <a:spLocks/>
          </p:cNvSpPr>
          <p:nvPr/>
        </p:nvSpPr>
        <p:spPr bwMode="auto">
          <a:xfrm>
            <a:off x="251520" y="5517232"/>
            <a:ext cx="8568952" cy="123177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La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sequenza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aminoacidica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contiene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tutta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l’informazione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necessaria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a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specificare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la forma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tridimensionale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di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b="1" dirty="0"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  <a:sym typeface="Comic Sans MS" pitchFamily="66" charset="0"/>
              </a:rPr>
              <a:t>proteina</a:t>
            </a:r>
            <a:endParaRPr lang="en-US" altLang="en-US" b="1" dirty="0">
              <a:cs typeface="Arial" panose="020B0604020202020204" pitchFamily="34" charset="0"/>
              <a:sym typeface="Comic Sans MS" pitchFamily="66" charset="0"/>
            </a:endParaRPr>
          </a:p>
        </p:txBody>
      </p:sp>
      <p:pic>
        <p:nvPicPr>
          <p:cNvPr id="95236" name="Picture 5" descr="ch2f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748712" cy="3532187"/>
          </a:xfrm>
        </p:spPr>
      </p:pic>
      <p:sp>
        <p:nvSpPr>
          <p:cNvPr id="95239" name="Text Box 8"/>
          <p:cNvSpPr txBox="1">
            <a:spLocks/>
          </p:cNvSpPr>
          <p:nvPr/>
        </p:nvSpPr>
        <p:spPr bwMode="auto">
          <a:xfrm>
            <a:off x="264256" y="4724400"/>
            <a:ext cx="2592784" cy="4638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 err="1">
                <a:cs typeface="Arial" panose="020B0604020202020204" pitchFamily="34" charset="0"/>
                <a:sym typeface="Arial" pitchFamily="34" charset="0"/>
              </a:rPr>
              <a:t>RNasi</a:t>
            </a:r>
            <a:r>
              <a:rPr lang="it-IT" altLang="en-US" dirty="0">
                <a:cs typeface="Arial" panose="020B0604020202020204" pitchFamily="34" charset="0"/>
                <a:sym typeface="Arial" pitchFamily="34" charset="0"/>
              </a:rPr>
              <a:t> nativa</a:t>
            </a:r>
          </a:p>
        </p:txBody>
      </p:sp>
      <p:sp>
        <p:nvSpPr>
          <p:cNvPr id="95240" name="Text Box 9"/>
          <p:cNvSpPr txBox="1">
            <a:spLocks/>
          </p:cNvSpPr>
          <p:nvPr/>
        </p:nvSpPr>
        <p:spPr bwMode="auto">
          <a:xfrm>
            <a:off x="3491880" y="4724400"/>
            <a:ext cx="2880982" cy="4638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 err="1">
                <a:cs typeface="Arial" panose="020B0604020202020204" pitchFamily="34" charset="0"/>
                <a:sym typeface="Arial" pitchFamily="34" charset="0"/>
              </a:rPr>
              <a:t>RNasi</a:t>
            </a:r>
            <a:r>
              <a:rPr lang="it-IT" altLang="en-US" dirty="0">
                <a:cs typeface="Arial" panose="020B0604020202020204" pitchFamily="34" charset="0"/>
                <a:sym typeface="Arial" pitchFamily="34" charset="0"/>
              </a:rPr>
              <a:t> denaturata</a:t>
            </a:r>
          </a:p>
        </p:txBody>
      </p:sp>
      <p:sp>
        <p:nvSpPr>
          <p:cNvPr id="95241" name="Text Box 10"/>
          <p:cNvSpPr txBox="1">
            <a:spLocks/>
          </p:cNvSpPr>
          <p:nvPr/>
        </p:nvSpPr>
        <p:spPr bwMode="auto">
          <a:xfrm>
            <a:off x="6948488" y="4652963"/>
            <a:ext cx="2160736" cy="4638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 err="1">
                <a:cs typeface="Arial" panose="020B0604020202020204" pitchFamily="34" charset="0"/>
                <a:sym typeface="Arial" pitchFamily="34" charset="0"/>
              </a:rPr>
              <a:t>RNasi</a:t>
            </a:r>
            <a:r>
              <a:rPr lang="it-IT" altLang="en-US" dirty="0">
                <a:cs typeface="Arial" panose="020B0604020202020204" pitchFamily="34" charset="0"/>
                <a:sym typeface="Arial" pitchFamily="34" charset="0"/>
              </a:rPr>
              <a:t> nativa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Denaturazione</a:t>
            </a:r>
          </a:p>
        </p:txBody>
      </p:sp>
    </p:spTree>
    <p:extLst>
      <p:ext uri="{BB962C8B-B14F-4D97-AF65-F5344CB8AC3E}">
        <p14:creationId xmlns:p14="http://schemas.microsoft.com/office/powerpoint/2010/main" val="4042884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4400"/>
            <a:ext cx="9144000" cy="4114800"/>
          </a:xfrm>
        </p:spPr>
        <p:txBody>
          <a:bodyPr>
            <a:noAutofit/>
          </a:bodyPr>
          <a:lstStyle/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catene polipeptidiche formate da più di  200 amminoacidi in genere comprendono 2 o più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piccole unità compatte.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domini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sono le unità </a:t>
            </a:r>
            <a:r>
              <a:rPr lang="it-IT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strutturali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una proteina.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Ciascun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una regione globulare, compatta, che si forma per la </a:t>
            </a:r>
            <a:r>
              <a:rPr lang="it-IT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combinazione di più elementi strutturali secondari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(a-eliche, foglietti b, sequenze non ripetitive).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Strutturalmente, ciascun dominio è indipendente da altri domini della stessa catena polipeptidica.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struttura terziaria riguarda sia il </a:t>
            </a:r>
            <a:r>
              <a:rPr lang="it-IT" altLang="en-US" sz="2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ripiegamento di ciascun dominio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sia la </a:t>
            </a:r>
            <a:r>
              <a:rPr lang="it-IT" altLang="en-US" sz="2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disposizione reciproca finale dei domini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 un polipeptide.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Domini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01208"/>
            <a:ext cx="6444457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1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4745"/>
            <a:ext cx="8280400" cy="1512094"/>
          </a:xfrm>
        </p:spPr>
        <p:txBody>
          <a:bodyPr rIns="132080">
            <a:noAutofit/>
          </a:bodyPr>
          <a:lstStyle/>
          <a:p>
            <a:pPr algn="just"/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dominio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proteico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: parte di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catena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polipeptidica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che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può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ripiegare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indipendentemente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una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struttura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compatta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  <a:t>stabile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pitchFamily="66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Comic Sans MS" pitchFamily="66" charset="0"/>
            </a:endParaRPr>
          </a:p>
        </p:txBody>
      </p:sp>
      <p:pic>
        <p:nvPicPr>
          <p:cNvPr id="10035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6264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4"/>
          <p:cNvSpPr>
            <a:spLocks/>
          </p:cNvSpPr>
          <p:nvPr/>
        </p:nvSpPr>
        <p:spPr bwMode="auto">
          <a:xfrm>
            <a:off x="5292725" y="5300663"/>
            <a:ext cx="2590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650"/>
              </a:spcBef>
            </a:pPr>
            <a:r>
              <a:rPr lang="en-US" altLang="en-US" b="1" dirty="0">
                <a:sym typeface="Comic Sans MS" pitchFamily="66" charset="0"/>
              </a:rPr>
              <a:t>Protein </a:t>
            </a:r>
            <a:r>
              <a:rPr lang="en-US" altLang="en-US" b="1" dirty="0" err="1">
                <a:sym typeface="Comic Sans MS" pitchFamily="66" charset="0"/>
              </a:rPr>
              <a:t>Chinasi</a:t>
            </a:r>
            <a:endParaRPr lang="en-US" altLang="en-US" b="1" dirty="0">
              <a:sym typeface="Comic Sans MS" pitchFamily="66" charset="0"/>
            </a:endParaRPr>
          </a:p>
        </p:txBody>
      </p:sp>
      <p:sp>
        <p:nvSpPr>
          <p:cNvPr id="100357" name="Rectangle 5"/>
          <p:cNvSpPr>
            <a:spLocks/>
          </p:cNvSpPr>
          <p:nvPr/>
        </p:nvSpPr>
        <p:spPr bwMode="auto">
          <a:xfrm>
            <a:off x="250825" y="5661025"/>
            <a:ext cx="4686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en-US">
                <a:sym typeface="Comic Sans MS" pitchFamily="66" charset="0"/>
              </a:rPr>
              <a:t>2 </a:t>
            </a:r>
            <a:r>
              <a:rPr lang="en-US" altLang="en-US">
                <a:solidFill>
                  <a:srgbClr val="FF0000"/>
                </a:solidFill>
                <a:sym typeface="Comic Sans MS" pitchFamily="66" charset="0"/>
              </a:rPr>
              <a:t>domini</a:t>
            </a:r>
            <a:r>
              <a:rPr lang="en-US" altLang="en-US">
                <a:sym typeface="Comic Sans MS" pitchFamily="66" charset="0"/>
              </a:rPr>
              <a:t> con funzioni regolatorie</a:t>
            </a:r>
          </a:p>
          <a:p>
            <a:pPr>
              <a:spcBef>
                <a:spcPts val="1400"/>
              </a:spcBef>
            </a:pPr>
            <a:r>
              <a:rPr lang="en-US" altLang="en-US">
                <a:sym typeface="Comic Sans MS" pitchFamily="66" charset="0"/>
              </a:rPr>
              <a:t>2 </a:t>
            </a:r>
            <a:r>
              <a:rPr lang="en-US" altLang="en-US">
                <a:solidFill>
                  <a:srgbClr val="FF0000"/>
                </a:solidFill>
                <a:sym typeface="Comic Sans MS" pitchFamily="66" charset="0"/>
              </a:rPr>
              <a:t>domini</a:t>
            </a:r>
            <a:r>
              <a:rPr lang="en-US" altLang="en-US">
                <a:sym typeface="Comic Sans MS" pitchFamily="66" charset="0"/>
              </a:rPr>
              <a:t> con funzioni catalitiche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terziaria - Domini</a:t>
            </a:r>
          </a:p>
        </p:txBody>
      </p:sp>
    </p:spTree>
    <p:extLst>
      <p:ext uri="{BB962C8B-B14F-4D97-AF65-F5344CB8AC3E}">
        <p14:creationId xmlns:p14="http://schemas.microsoft.com/office/powerpoint/2010/main" val="1925775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397000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proteine possono essere divise in due classi:</a:t>
            </a: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4643438" y="2060575"/>
            <a:ext cx="865187" cy="0"/>
          </a:xfrm>
          <a:prstGeom prst="line">
            <a:avLst/>
          </a:prstGeom>
          <a:noFill/>
          <a:ln w="53975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3851275" y="2924175"/>
            <a:ext cx="0" cy="792163"/>
          </a:xfrm>
          <a:prstGeom prst="line">
            <a:avLst/>
          </a:prstGeom>
          <a:noFill/>
          <a:ln w="53975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203575" y="3933825"/>
            <a:ext cx="1441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Proteine fibrose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867400" y="17002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Proteine Globulari</a:t>
            </a:r>
          </a:p>
        </p:txBody>
      </p:sp>
      <p:pic>
        <p:nvPicPr>
          <p:cNvPr id="98314" name="Picture 10" descr="proteina globu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4027487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11" descr="cher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514725"/>
            <a:ext cx="3025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 e fibrose</a:t>
            </a:r>
          </a:p>
        </p:txBody>
      </p:sp>
    </p:spTree>
    <p:extLst>
      <p:ext uri="{BB962C8B-B14F-4D97-AF65-F5344CB8AC3E}">
        <p14:creationId xmlns:p14="http://schemas.microsoft.com/office/powerpoint/2010/main" val="5951839"/>
      </p:ext>
    </p:extLst>
  </p:cSld>
  <p:clrMapOvr>
    <a:masterClrMapping/>
  </p:clrMapOvr>
  <p:transition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8416"/>
            <a:ext cx="9144000" cy="4114800"/>
          </a:xfrm>
        </p:spPr>
        <p:txBody>
          <a:bodyPr>
            <a:normAutofit fontScale="92500"/>
          </a:bodyPr>
          <a:lstStyle/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alt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soluzione acquosa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le proteine globulari hanno una struttura compatta: le catene laterali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idrofobiche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 trovano nella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parte interna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della molecola mentre i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gruppi </a:t>
            </a:r>
            <a:r>
              <a:rPr lang="it-IT" alt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idrofilici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in genere si trovano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in superficie.</a:t>
            </a:r>
          </a:p>
          <a:p>
            <a:pPr algn="just"/>
            <a:endParaRPr lang="it-IT" altLang="en-US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un </a:t>
            </a:r>
            <a:r>
              <a:rPr lang="it-IT" alt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non polare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(lipidico)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per esempio una membrana, la disposizione è opposta: catene laterali idrofiliche all’interno,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amminoacidi idrofobici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sulla </a:t>
            </a:r>
            <a:r>
              <a:rPr lang="it-IT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superficie </a:t>
            </a:r>
            <a:r>
              <a:rPr lang="it-IT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della molecola.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Proprietà chimico/fisiche</a:t>
            </a:r>
          </a:p>
        </p:txBody>
      </p:sp>
    </p:spTree>
    <p:extLst>
      <p:ext uri="{BB962C8B-B14F-4D97-AF65-F5344CB8AC3E}">
        <p14:creationId xmlns:p14="http://schemas.microsoft.com/office/powerpoint/2010/main" val="3629936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 e fibrose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391" y="1052736"/>
            <a:ext cx="8991600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it-IT" alt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>
              <a:buFontTx/>
              <a:buNone/>
            </a:pPr>
            <a:r>
              <a:rPr lang="it-IT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</a:t>
            </a:r>
            <a:endParaRPr lang="it-IT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 catene polipeptidiche sono ripiegate ed assumono forma compatta, sferica o globulare.</a:t>
            </a:r>
          </a:p>
          <a:p>
            <a:r>
              <a:rPr lang="it-IT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Contengono più tipi di struttura secondaria.</a:t>
            </a:r>
          </a:p>
          <a:p>
            <a:r>
              <a:rPr lang="it-IT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lang="it-IT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globulari comprendono : enzimi, proteine di trasporto (p.es. albumina, emoglobina), proteine regolatrici, immunoglobuline, etc. </a:t>
            </a:r>
          </a:p>
          <a:p>
            <a:endParaRPr lang="it-IT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51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4400"/>
            <a:ext cx="9144000" cy="41148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Fibrose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Hanno catene polipeptidiche disposte in lunghi fasci o in foglietti.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genere presentano un unico tipo di struttura secondaria.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Sono insolubili in H</a:t>
            </a:r>
            <a:r>
              <a:rPr lang="it-IT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per la presenza di elevate [ ] di AA idrofobici. 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catene polipeptidiche si associano in </a:t>
            </a:r>
            <a:r>
              <a:rPr lang="it-IT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complessi </a:t>
            </a:r>
            <a:r>
              <a:rPr lang="it-IT" alt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sopramolecolari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modo da nascondere al solvente le superfici idrofobiche.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Sono adatte a ruoli strutturali (p.es. a-cheratina, collagene).</a:t>
            </a:r>
          </a:p>
          <a:p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 e fibrose</a:t>
            </a:r>
          </a:p>
        </p:txBody>
      </p:sp>
    </p:spTree>
    <p:extLst>
      <p:ext uri="{BB962C8B-B14F-4D97-AF65-F5344CB8AC3E}">
        <p14:creationId xmlns:p14="http://schemas.microsoft.com/office/powerpoint/2010/main" val="1533481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341438"/>
            <a:ext cx="4321175" cy="2374900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Contengono amminoacidi con catene polari e carichi,</a:t>
            </a:r>
          </a:p>
          <a:p>
            <a:pPr>
              <a:buClr>
                <a:srgbClr val="FFCC00"/>
              </a:buClr>
            </a:pP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Sono strutture elicoidali.</a:t>
            </a:r>
          </a:p>
        </p:txBody>
      </p:sp>
      <p:pic>
        <p:nvPicPr>
          <p:cNvPr id="104457" name="Picture 9" descr="mioglobina gruppo 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179388" y="3860800"/>
            <a:ext cx="3671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>
                <a:cs typeface="Arial" panose="020B0604020202020204" pitchFamily="34" charset="0"/>
              </a:rPr>
              <a:t>Mioglobina, proteina globulare che trasporta l’ossigeno nei muscoli.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851275" y="4091781"/>
            <a:ext cx="42481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>
                <a:cs typeface="Arial" panose="020B0604020202020204" pitchFamily="34" charset="0"/>
              </a:rPr>
              <a:t>Le interazioni sono dovute a ponti disolfuro, alla polarità o meno dei gruppi R, e alla capacità di formare legame ad idrogeno.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</a:t>
            </a:r>
          </a:p>
        </p:txBody>
      </p:sp>
    </p:spTree>
    <p:extLst>
      <p:ext uri="{BB962C8B-B14F-4D97-AF65-F5344CB8AC3E}">
        <p14:creationId xmlns:p14="http://schemas.microsoft.com/office/powerpoint/2010/main" val="1575395039"/>
      </p:ext>
    </p:extLst>
  </p:cSld>
  <p:clrMapOvr>
    <a:masterClrMapping/>
  </p:clrMapOvr>
  <p:transition>
    <p:cover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7570787" cy="1757362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Sono solubili in acqua,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di forma quasi sferica,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Assolvono funzioni biologiche.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357563"/>
            <a:ext cx="4043362" cy="2768600"/>
          </a:xfrm>
        </p:spPr>
        <p:txBody>
          <a:bodyPr/>
          <a:lstStyle/>
          <a:p>
            <a:pPr>
              <a:buClr>
                <a:srgbClr val="FFCC00"/>
              </a:buClr>
              <a:buFontTx/>
              <a:buNone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Possono essere: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Enzimi 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Ormoni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Proteine di trasporto</a:t>
            </a:r>
          </a:p>
          <a:p>
            <a:pPr>
              <a:buClr>
                <a:srgbClr val="FFCC00"/>
              </a:buClr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Proteine di deposito</a:t>
            </a:r>
          </a:p>
        </p:txBody>
      </p:sp>
      <p:pic>
        <p:nvPicPr>
          <p:cNvPr id="101383" name="Picture 7" descr="emoglobina globulo ro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pro con car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686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globulari</a:t>
            </a:r>
          </a:p>
        </p:txBody>
      </p:sp>
    </p:spTree>
    <p:extLst>
      <p:ext uri="{BB962C8B-B14F-4D97-AF65-F5344CB8AC3E}">
        <p14:creationId xmlns:p14="http://schemas.microsoft.com/office/powerpoint/2010/main" val="1369940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86463" cy="16129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Sono di origine animali,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insolubili in acqua,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Assolvono ruoli strutturali per lo più.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11188" y="350043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48069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sz="2800">
                <a:cs typeface="Arial" panose="020B0604020202020204" pitchFamily="34" charset="0"/>
              </a:rPr>
              <a:t>Si dividono in tre categorie:</a:t>
            </a:r>
          </a:p>
          <a:p>
            <a:endParaRPr lang="it-IT" altLang="en-US" sz="2800">
              <a:cs typeface="Arial" panose="020B0604020202020204" pitchFamily="34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it-IT" altLang="en-US" sz="2800">
                <a:cs typeface="Arial" panose="020B0604020202020204" pitchFamily="34" charset="0"/>
              </a:rPr>
              <a:t> le cheratine</a:t>
            </a:r>
          </a:p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it-IT" altLang="en-US" sz="2800">
                <a:cs typeface="Arial" panose="020B0604020202020204" pitchFamily="34" charset="0"/>
              </a:rPr>
              <a:t> i collageni</a:t>
            </a:r>
          </a:p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it-IT" altLang="en-US" sz="2800">
                <a:cs typeface="Arial" panose="020B0604020202020204" pitchFamily="34" charset="0"/>
              </a:rPr>
              <a:t> le sete </a:t>
            </a: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916238" y="4508500"/>
            <a:ext cx="936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211638" y="4221163"/>
            <a:ext cx="424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800">
                <a:cs typeface="Arial" panose="020B0604020202020204" pitchFamily="34" charset="0"/>
              </a:rPr>
              <a:t>Formano tessuti protettivi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2700338" y="4941888"/>
            <a:ext cx="11525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995738" y="4724400"/>
            <a:ext cx="4176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800">
                <a:cs typeface="Arial" panose="020B0604020202020204" pitchFamily="34" charset="0"/>
              </a:rPr>
              <a:t>Formano tessuti connettivi</a:t>
            </a: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2339975" y="5373688"/>
            <a:ext cx="1223963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29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16192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fibrose</a:t>
            </a:r>
          </a:p>
        </p:txBody>
      </p:sp>
    </p:spTree>
    <p:extLst>
      <p:ext uri="{BB962C8B-B14F-4D97-AF65-F5344CB8AC3E}">
        <p14:creationId xmlns:p14="http://schemas.microsoft.com/office/powerpoint/2010/main" val="1944571885"/>
      </p:ext>
    </p:extLst>
  </p:cSld>
  <p:clrMapOvr>
    <a:masterClrMapping/>
  </p:clrMapOvr>
  <p:transition>
    <p:cover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Cheratine e collageni hanno strutture ad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elica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FFCC00"/>
              </a:buClr>
            </a:pP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sete hanno struttura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foglietto beta</a:t>
            </a:r>
          </a:p>
        </p:txBody>
      </p:sp>
      <p:pic>
        <p:nvPicPr>
          <p:cNvPr id="41988" name="Picture 6" descr="chera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24320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484313"/>
            <a:ext cx="102076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5148263" y="4724400"/>
            <a:ext cx="32400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dirty="0">
                <a:cs typeface="Arial" panose="020B0604020202020204" pitchFamily="34" charset="0"/>
              </a:rPr>
              <a:t>Gruppi apolari e ponti disolfuro tendono a conferire rigidità e insolubilità alle proteine fibrose.</a:t>
            </a:r>
          </a:p>
        </p:txBody>
      </p:sp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49725"/>
            <a:ext cx="24272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fibrose</a:t>
            </a:r>
          </a:p>
        </p:txBody>
      </p:sp>
    </p:spTree>
    <p:extLst>
      <p:ext uri="{BB962C8B-B14F-4D97-AF65-F5344CB8AC3E}">
        <p14:creationId xmlns:p14="http://schemas.microsoft.com/office/powerpoint/2010/main" val="173368886"/>
      </p:ext>
    </p:extLst>
  </p:cSld>
  <p:clrMapOvr>
    <a:masterClrMapping/>
  </p:clrMapOvr>
  <p:transition>
    <p:cover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114800"/>
          </a:xfrm>
        </p:spPr>
        <p:txBody>
          <a:bodyPr>
            <a:noAutofit/>
          </a:bodyPr>
          <a:lstStyle/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Molte proteine sono costituite da una sola catena polipeptidica (proteine 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monomeriche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Alcune proteine sono costituite da 2 o più catene polipeptidiche (</a:t>
            </a:r>
            <a:r>
              <a:rPr lang="it-IT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subunità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strutturalmente identiche o diverse (proteine </a:t>
            </a:r>
            <a:r>
              <a:rPr lang="it-IT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multimeriche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L’associazione di queste </a:t>
            </a:r>
            <a:r>
              <a:rPr lang="it-IT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subunità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costituisce la </a:t>
            </a:r>
            <a:r>
              <a:rPr lang="it-IT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quaternaria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subunità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sono tenute insieme da </a:t>
            </a:r>
            <a:r>
              <a:rPr lang="it-IT" altLang="en-US" sz="28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interazioni non covalenti</a:t>
            </a:r>
            <a:r>
              <a:rPr lang="it-IT" alt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quaternaria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55954"/>
            <a:ext cx="3108960" cy="20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30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77429" y="1479897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/>
              <a:t>Proteina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2088704" y="1667222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807842" y="1479897"/>
            <a:ext cx="4073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dirty="0"/>
              <a:t>molecole composte da </a:t>
            </a:r>
          </a:p>
          <a:p>
            <a:pPr algn="ctr"/>
            <a:r>
              <a:rPr lang="it-IT" altLang="en-US" b="1" dirty="0"/>
              <a:t>una</a:t>
            </a:r>
            <a:r>
              <a:rPr lang="it-IT" altLang="en-US" dirty="0"/>
              <a:t> o </a:t>
            </a:r>
            <a:r>
              <a:rPr lang="it-IT" altLang="en-US" b="1" dirty="0"/>
              <a:t>più</a:t>
            </a:r>
            <a:r>
              <a:rPr lang="it-IT" altLang="en-US" dirty="0"/>
              <a:t> catene polipeptidiche</a:t>
            </a:r>
          </a:p>
        </p:txBody>
      </p:sp>
      <p:sp>
        <p:nvSpPr>
          <p:cNvPr id="45061" name="AutoShape 7"/>
          <p:cNvSpPr>
            <a:spLocks noChangeArrowheads="1"/>
          </p:cNvSpPr>
          <p:nvPr/>
        </p:nvSpPr>
        <p:spPr bwMode="auto">
          <a:xfrm rot="10800000">
            <a:off x="2417317" y="2353022"/>
            <a:ext cx="76200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45248096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293 h 21600"/>
              <a:gd name="T14" fmla="*/ 20669 w 21600"/>
              <a:gd name="T15" fmla="*/ 68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0" y="0"/>
                </a:lnTo>
                <a:lnTo>
                  <a:pt x="14400" y="5293"/>
                </a:lnTo>
                <a:lnTo>
                  <a:pt x="12427" y="5293"/>
                </a:lnTo>
                <a:cubicBezTo>
                  <a:pt x="5564" y="5293"/>
                  <a:pt x="0" y="8367"/>
                  <a:pt x="0" y="12158"/>
                </a:cubicBezTo>
                <a:lnTo>
                  <a:pt x="0" y="21600"/>
                </a:lnTo>
                <a:lnTo>
                  <a:pt x="1607" y="21600"/>
                </a:lnTo>
                <a:lnTo>
                  <a:pt x="1607" y="12158"/>
                </a:lnTo>
                <a:cubicBezTo>
                  <a:pt x="1607" y="9235"/>
                  <a:pt x="6451" y="6865"/>
                  <a:pt x="12427" y="6865"/>
                </a:cubicBezTo>
                <a:lnTo>
                  <a:pt x="14400" y="6865"/>
                </a:lnTo>
                <a:lnTo>
                  <a:pt x="14400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107504" y="2810222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/>
              <a:t>Proteine monomeriche</a:t>
            </a: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5136704" y="2810222"/>
            <a:ext cx="1804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/>
              <a:t>Proteine </a:t>
            </a:r>
          </a:p>
          <a:p>
            <a:pPr algn="ctr"/>
            <a:r>
              <a:rPr lang="it-IT" altLang="en-US"/>
              <a:t>multimeriche</a:t>
            </a:r>
          </a:p>
        </p:txBody>
      </p:sp>
      <p:sp>
        <p:nvSpPr>
          <p:cNvPr id="45064" name="AutoShape 17"/>
          <p:cNvSpPr>
            <a:spLocks noChangeArrowheads="1"/>
          </p:cNvSpPr>
          <p:nvPr/>
        </p:nvSpPr>
        <p:spPr bwMode="auto">
          <a:xfrm rot="10800000" flipH="1">
            <a:off x="3841304" y="2365722"/>
            <a:ext cx="76200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245248096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293 h 21600"/>
              <a:gd name="T14" fmla="*/ 20669 w 21600"/>
              <a:gd name="T15" fmla="*/ 68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0" y="0"/>
                </a:lnTo>
                <a:lnTo>
                  <a:pt x="14400" y="5293"/>
                </a:lnTo>
                <a:lnTo>
                  <a:pt x="12427" y="5293"/>
                </a:lnTo>
                <a:cubicBezTo>
                  <a:pt x="5564" y="5293"/>
                  <a:pt x="0" y="8367"/>
                  <a:pt x="0" y="12158"/>
                </a:cubicBezTo>
                <a:lnTo>
                  <a:pt x="0" y="21600"/>
                </a:lnTo>
                <a:lnTo>
                  <a:pt x="1607" y="21600"/>
                </a:lnTo>
                <a:lnTo>
                  <a:pt x="1607" y="12158"/>
                </a:lnTo>
                <a:cubicBezTo>
                  <a:pt x="1607" y="9235"/>
                  <a:pt x="6451" y="6865"/>
                  <a:pt x="12427" y="6865"/>
                </a:cubicBezTo>
                <a:lnTo>
                  <a:pt x="14400" y="6865"/>
                </a:lnTo>
                <a:lnTo>
                  <a:pt x="14400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AutoShape 21"/>
          <p:cNvSpPr>
            <a:spLocks noChangeArrowheads="1"/>
          </p:cNvSpPr>
          <p:nvPr/>
        </p:nvSpPr>
        <p:spPr bwMode="auto">
          <a:xfrm rot="10800000">
            <a:off x="4984304" y="3816697"/>
            <a:ext cx="381000" cy="1371600"/>
          </a:xfrm>
          <a:custGeom>
            <a:avLst/>
            <a:gdLst>
              <a:gd name="T0" fmla="*/ 1254554653 w 21600"/>
              <a:gd name="T1" fmla="*/ 0 h 21600"/>
              <a:gd name="T2" fmla="*/ 1254554653 w 21600"/>
              <a:gd name="T3" fmla="*/ 2147483647 h 21600"/>
              <a:gd name="T4" fmla="*/ 215579388 w 21600"/>
              <a:gd name="T5" fmla="*/ 2147483647 h 21600"/>
              <a:gd name="T6" fmla="*/ 2090924422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00 h 21600"/>
              <a:gd name="T14" fmla="*/ 18503 w 21600"/>
              <a:gd name="T15" fmla="*/ 8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60" y="0"/>
                </a:lnTo>
                <a:lnTo>
                  <a:pt x="12960" y="3900"/>
                </a:lnTo>
                <a:lnTo>
                  <a:pt x="12427" y="3900"/>
                </a:lnTo>
                <a:cubicBezTo>
                  <a:pt x="5564" y="3900"/>
                  <a:pt x="0" y="7597"/>
                  <a:pt x="0" y="12158"/>
                </a:cubicBezTo>
                <a:lnTo>
                  <a:pt x="0" y="21600"/>
                </a:lnTo>
                <a:lnTo>
                  <a:pt x="4454" y="21600"/>
                </a:lnTo>
                <a:lnTo>
                  <a:pt x="4454" y="12158"/>
                </a:lnTo>
                <a:cubicBezTo>
                  <a:pt x="4454" y="10004"/>
                  <a:pt x="8024" y="8258"/>
                  <a:pt x="12427" y="8258"/>
                </a:cubicBezTo>
                <a:lnTo>
                  <a:pt x="12960" y="8258"/>
                </a:lnTo>
                <a:lnTo>
                  <a:pt x="12960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utoShape 22"/>
          <p:cNvSpPr>
            <a:spLocks noChangeArrowheads="1"/>
          </p:cNvSpPr>
          <p:nvPr/>
        </p:nvSpPr>
        <p:spPr bwMode="auto">
          <a:xfrm rot="10800000" flipH="1">
            <a:off x="6279704" y="3816697"/>
            <a:ext cx="304800" cy="1371600"/>
          </a:xfrm>
          <a:custGeom>
            <a:avLst/>
            <a:gdLst>
              <a:gd name="T0" fmla="*/ 492732954 w 21600"/>
              <a:gd name="T1" fmla="*/ 0 h 21600"/>
              <a:gd name="T2" fmla="*/ 492732954 w 21600"/>
              <a:gd name="T3" fmla="*/ 2147483647 h 21600"/>
              <a:gd name="T4" fmla="*/ 67048610 w 21600"/>
              <a:gd name="T5" fmla="*/ 2147483647 h 21600"/>
              <a:gd name="T6" fmla="*/ 856442309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25 h 21600"/>
              <a:gd name="T14" fmla="*/ 19104 w 21600"/>
              <a:gd name="T15" fmla="*/ 77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425"/>
                </a:lnTo>
                <a:cubicBezTo>
                  <a:pt x="5564" y="4425"/>
                  <a:pt x="0" y="7887"/>
                  <a:pt x="0" y="12158"/>
                </a:cubicBezTo>
                <a:lnTo>
                  <a:pt x="0" y="21600"/>
                </a:lnTo>
                <a:lnTo>
                  <a:pt x="3381" y="21600"/>
                </a:lnTo>
                <a:lnTo>
                  <a:pt x="3381" y="12158"/>
                </a:lnTo>
                <a:cubicBezTo>
                  <a:pt x="3381" y="9714"/>
                  <a:pt x="7431" y="7733"/>
                  <a:pt x="12427" y="7733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ext Box 23"/>
          <p:cNvSpPr txBox="1">
            <a:spLocks noChangeArrowheads="1"/>
          </p:cNvSpPr>
          <p:nvPr/>
        </p:nvSpPr>
        <p:spPr bwMode="auto">
          <a:xfrm>
            <a:off x="2520504" y="4578697"/>
            <a:ext cx="234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/>
              <a:t>omomultimeriche</a:t>
            </a:r>
          </a:p>
        </p:txBody>
      </p:sp>
      <p:sp>
        <p:nvSpPr>
          <p:cNvPr id="45068" name="Rectangle 24"/>
          <p:cNvSpPr>
            <a:spLocks noChangeArrowheads="1"/>
          </p:cNvSpPr>
          <p:nvPr/>
        </p:nvSpPr>
        <p:spPr bwMode="auto">
          <a:xfrm>
            <a:off x="6609904" y="4565997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/>
              <a:t>eteromultimeriche</a:t>
            </a:r>
          </a:p>
        </p:txBody>
      </p:sp>
      <p:sp>
        <p:nvSpPr>
          <p:cNvPr id="45069" name="Text Box 25"/>
          <p:cNvSpPr txBox="1">
            <a:spLocks noChangeArrowheads="1"/>
          </p:cNvSpPr>
          <p:nvPr/>
        </p:nvSpPr>
        <p:spPr bwMode="auto">
          <a:xfrm>
            <a:off x="2733229" y="5050185"/>
            <a:ext cx="159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sz="2000"/>
              <a:t>(stesso tipo di</a:t>
            </a:r>
          </a:p>
          <a:p>
            <a:r>
              <a:rPr lang="it-IT" altLang="en-US" sz="2000"/>
              <a:t>polipeptide)</a:t>
            </a:r>
          </a:p>
        </p:txBody>
      </p:sp>
      <p:sp>
        <p:nvSpPr>
          <p:cNvPr id="45070" name="Text Box 26"/>
          <p:cNvSpPr txBox="1">
            <a:spLocks noChangeArrowheads="1"/>
          </p:cNvSpPr>
          <p:nvPr/>
        </p:nvSpPr>
        <p:spPr bwMode="auto">
          <a:xfrm>
            <a:off x="6965504" y="5175597"/>
            <a:ext cx="161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sz="2000"/>
              <a:t>(diversi tipi di</a:t>
            </a:r>
          </a:p>
          <a:p>
            <a:r>
              <a:rPr lang="it-IT" altLang="en-US" sz="2000"/>
              <a:t>polipeptidi)</a:t>
            </a:r>
            <a:endParaRPr lang="it-IT" alt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quaternaria</a:t>
            </a:r>
          </a:p>
        </p:txBody>
      </p:sp>
    </p:spTree>
    <p:extLst>
      <p:ext uri="{BB962C8B-B14F-4D97-AF65-F5344CB8AC3E}">
        <p14:creationId xmlns:p14="http://schemas.microsoft.com/office/powerpoint/2010/main" val="3573754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52400" y="764704"/>
            <a:ext cx="8966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a</a:t>
            </a:r>
            <a:r>
              <a:rPr lang="it-IT" altLang="en-US" dirty="0" err="1">
                <a:cs typeface="Arial" panose="020B0604020202020204" pitchFamily="34" charset="0"/>
              </a:rPr>
              <a:t>ssociazioni</a:t>
            </a:r>
            <a:r>
              <a:rPr lang="it-IT" altLang="en-US" dirty="0">
                <a:cs typeface="Arial" panose="020B0604020202020204" pitchFamily="34" charset="0"/>
              </a:rPr>
              <a:t> non covalenti di più </a:t>
            </a:r>
            <a:r>
              <a:rPr lang="it-IT" altLang="en-US" dirty="0" err="1">
                <a:cs typeface="Arial" panose="020B0604020202020204" pitchFamily="34" charset="0"/>
              </a:rPr>
              <a:t>subunità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emoglobina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it-IT" altLang="en-US" dirty="0">
                <a:cs typeface="Arial" panose="020B0604020202020204" pitchFamily="34" charset="0"/>
              </a:rPr>
              <a:t>, </a:t>
            </a:r>
            <a:r>
              <a:rPr lang="it-IT" altLang="en-US" dirty="0" err="1">
                <a:cs typeface="Arial" panose="020B0604020202020204" pitchFamily="34" charset="0"/>
              </a:rPr>
              <a:t>aspartato</a:t>
            </a:r>
            <a:r>
              <a:rPr lang="it-IT" altLang="en-US" dirty="0">
                <a:cs typeface="Arial" panose="020B0604020202020204" pitchFamily="34" charset="0"/>
              </a:rPr>
              <a:t> </a:t>
            </a:r>
            <a:r>
              <a:rPr lang="it-IT" altLang="en-US" dirty="0" err="1">
                <a:cs typeface="Arial" panose="020B0604020202020204" pitchFamily="34" charset="0"/>
              </a:rPr>
              <a:t>transcarbamilasi</a:t>
            </a:r>
            <a:r>
              <a:rPr lang="it-IT" altLang="en-US" dirty="0">
                <a:cs typeface="Arial" panose="020B0604020202020204" pitchFamily="34" charset="0"/>
              </a:rPr>
              <a:t> 12, virus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del mosaico del tabacco &gt;2000)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s</a:t>
            </a:r>
            <a:r>
              <a:rPr lang="it-IT" altLang="en-US" dirty="0" err="1">
                <a:cs typeface="Arial" panose="020B0604020202020204" pitchFamily="34" charset="0"/>
              </a:rPr>
              <a:t>ede</a:t>
            </a:r>
            <a:r>
              <a:rPr lang="it-IT" altLang="en-US" dirty="0">
                <a:cs typeface="Arial" panose="020B0604020202020204" pitchFamily="34" charset="0"/>
              </a:rPr>
              <a:t> dell’</a:t>
            </a:r>
            <a:r>
              <a:rPr lang="it-IT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allosterismo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(interazioni fra le </a:t>
            </a:r>
            <a:r>
              <a:rPr lang="it-IT" altLang="en-US" dirty="0" err="1">
                <a:cs typeface="Arial" panose="020B0604020202020204" pitchFamily="34" charset="0"/>
              </a:rPr>
              <a:t>subunità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</a:rPr>
              <a:t>con conseguenze funzionali)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284984"/>
            <a:ext cx="630872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76200" y="3759200"/>
            <a:ext cx="27717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sz="2000" dirty="0">
                <a:cs typeface="Arial" panose="020B0604020202020204" pitchFamily="34" charset="0"/>
              </a:rPr>
              <a:t>Modello di enzima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allosterico</a:t>
            </a: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A induce una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conformazione con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maggiore affinità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per S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I diminuisce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l’affinità dell’enzima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it-IT" altLang="en-US" sz="2000" dirty="0">
                <a:cs typeface="Arial" panose="020B0604020202020204" pitchFamily="34" charset="0"/>
              </a:rPr>
              <a:t>per S</a:t>
            </a:r>
          </a:p>
          <a:p>
            <a:pPr>
              <a:buFontTx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 vale anche per i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domini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quaternaria</a:t>
            </a:r>
          </a:p>
        </p:txBody>
      </p:sp>
    </p:spTree>
    <p:extLst>
      <p:ext uri="{BB962C8B-B14F-4D97-AF65-F5344CB8AC3E}">
        <p14:creationId xmlns:p14="http://schemas.microsoft.com/office/powerpoint/2010/main" val="1426540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97497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97497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28208" y="980728"/>
            <a:ext cx="8792264" cy="50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Molte proteine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NON</a:t>
            </a:r>
            <a:r>
              <a:rPr lang="it-IT" altLang="en-US" dirty="0">
                <a:cs typeface="Arial" panose="020B0604020202020204" pitchFamily="34" charset="0"/>
              </a:rPr>
              <a:t> sono un’unica catena polipeptidica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Sono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combinazione</a:t>
            </a:r>
            <a:r>
              <a:rPr lang="it-IT" altLang="en-US" dirty="0">
                <a:cs typeface="Arial" panose="020B0604020202020204" pitchFamily="34" charset="0"/>
              </a:rPr>
              <a:t> di “oggetti”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Aggregati di proteine (globulari o fibrose)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Ci possono essere parecchie unità identiche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Molte proteine inglobano un gruppo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non proteico </a:t>
            </a:r>
            <a:r>
              <a:rPr lang="it-IT" altLang="en-US" dirty="0">
                <a:cs typeface="Arial" panose="020B0604020202020204" pitchFamily="34" charset="0"/>
              </a:rPr>
              <a:t>che viene utilizzato per compiere una funzione specifica e viene detto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PROSTETICO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Gruppi prostetici</a:t>
            </a:r>
          </a:p>
        </p:txBody>
      </p:sp>
    </p:spTree>
    <p:extLst>
      <p:ext uri="{BB962C8B-B14F-4D97-AF65-F5344CB8AC3E}">
        <p14:creationId xmlns:p14="http://schemas.microsoft.com/office/powerpoint/2010/main" val="24266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0104 Location of non p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373813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73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91090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Molti enzimi contengono solo amminoacidi e nessun altro gruppo chimico </a:t>
            </a: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it-IT" altLang="en-US" sz="2000" b="1" dirty="0">
                <a:cs typeface="Arial" panose="020B0604020202020204" pitchFamily="34" charset="0"/>
                <a:sym typeface="Symbol" pitchFamily="18" charset="2"/>
              </a:rPr>
              <a:t>PROTEINE SEMPLICI</a:t>
            </a: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. </a:t>
            </a:r>
            <a:r>
              <a:rPr lang="it-IT" altLang="en-US" sz="2000" dirty="0">
                <a:cs typeface="Arial" panose="020B0604020202020204" pitchFamily="34" charset="0"/>
              </a:rPr>
              <a:t>Alcune proteine contengono gruppi chimici diversi dagli amminoacidi</a:t>
            </a:r>
            <a:endParaRPr lang="it-IT" altLang="en-US" sz="2000" dirty="0">
              <a:cs typeface="Arial" panose="020B0604020202020204" pitchFamily="34" charset="0"/>
              <a:sym typeface="Symbol" pitchFamily="18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Altre proteine contengono, oltre agli amminoacidi, gruppi chimici funzionali permanentemente associati  </a:t>
            </a:r>
            <a:r>
              <a:rPr lang="it-IT" altLang="en-US" sz="2000" b="1" dirty="0">
                <a:cs typeface="Arial" panose="020B0604020202020204" pitchFamily="34" charset="0"/>
                <a:sym typeface="Symbol" pitchFamily="18" charset="2"/>
              </a:rPr>
              <a:t>PROTEINE CONIUGATE</a:t>
            </a: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. La parte non amminoacidica viene definita </a:t>
            </a:r>
            <a:r>
              <a:rPr lang="it-IT" altLang="en-US" sz="2000" b="1" dirty="0">
                <a:cs typeface="Arial" panose="020B0604020202020204" pitchFamily="34" charset="0"/>
                <a:sym typeface="Symbol" pitchFamily="18" charset="2"/>
              </a:rPr>
              <a:t>GRUPPO PROSTETICO</a:t>
            </a:r>
            <a:r>
              <a:rPr lang="it-IT" altLang="en-US" sz="2000" dirty="0">
                <a:cs typeface="Arial" panose="020B0604020202020204" pitchFamily="34" charset="0"/>
                <a:sym typeface="Symbol" pitchFamily="18" charset="2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altLang="en-US" sz="2000" b="1" dirty="0"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104452" name="Picture 4" descr="page 0129.5-4.jpg                                              00008D72projects                       B63F167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" y="2899618"/>
            <a:ext cx="66754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Gruppi prostetici</a:t>
            </a:r>
          </a:p>
        </p:txBody>
      </p:sp>
    </p:spTree>
    <p:extLst>
      <p:ext uri="{BB962C8B-B14F-4D97-AF65-F5344CB8AC3E}">
        <p14:creationId xmlns:p14="http://schemas.microsoft.com/office/powerpoint/2010/main" val="401677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4114800"/>
          </a:xfrm>
        </p:spPr>
        <p:txBody>
          <a:bodyPr>
            <a:normAutofit/>
          </a:bodyPr>
          <a:lstStyle/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20 </a:t>
            </a:r>
            <a:r>
              <a:rPr lang="it-IT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amminoacidi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che si trovano comunemente nelle proteine </a:t>
            </a:r>
            <a:r>
              <a:rPr lang="it-IT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sono uniti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l’uno all’altro da </a:t>
            </a:r>
            <a:r>
              <a:rPr lang="it-IT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peptidici</a:t>
            </a:r>
            <a:r>
              <a:rPr lang="it-IT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sequenza lineare degli amminoacidi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legati contiene l’informazione necessaria a generare una proteina con una </a:t>
            </a:r>
            <a:r>
              <a:rPr lang="it-IT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tridimensionale esclusiva</a:t>
            </a:r>
            <a:r>
              <a:rPr lang="it-IT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struttura di una proteina è complessa organizzazione in </a:t>
            </a:r>
            <a:r>
              <a:rPr lang="it-IT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livelli gerarchici</a:t>
            </a:r>
            <a:r>
              <a:rPr lang="it-IT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(struttura primaria, secondaria, terziaria, quaternaria).</a:t>
            </a:r>
          </a:p>
          <a:p>
            <a:pPr algn="just"/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generale</a:t>
            </a:r>
          </a:p>
        </p:txBody>
      </p:sp>
    </p:spTree>
    <p:extLst>
      <p:ext uri="{BB962C8B-B14F-4D97-AF65-F5344CB8AC3E}">
        <p14:creationId xmlns:p14="http://schemas.microsoft.com/office/powerpoint/2010/main" val="389721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generale</a:t>
            </a:r>
          </a:p>
        </p:txBody>
      </p:sp>
      <p:pic>
        <p:nvPicPr>
          <p:cNvPr id="5" name="Picture 1026" descr="C:\Documents and Settings\Manuele\Desktop\CEA BIOCHIMICA 01.2006\Cea300\PPT\2.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8142" r="13747" b="4225"/>
          <a:stretch/>
        </p:blipFill>
        <p:spPr bwMode="auto">
          <a:xfrm>
            <a:off x="1401096" y="709278"/>
            <a:ext cx="6518787" cy="60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0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853653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dirty="0"/>
              <a:t>Gli amminoacidi possono unirsi tra loro con </a:t>
            </a:r>
            <a:r>
              <a:rPr lang="it-IT" altLang="en-US" dirty="0">
                <a:solidFill>
                  <a:srgbClr val="FF0000"/>
                </a:solidFill>
              </a:rPr>
              <a:t>legami peptidici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75456" y="5996136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/>
              <a:t>Il ripetersi di questa reazione dà luogo a </a:t>
            </a:r>
            <a:r>
              <a:rPr lang="it-IT" altLang="en-US" b="1"/>
              <a:t>polipeptidi</a:t>
            </a:r>
            <a:r>
              <a:rPr lang="it-IT" altLang="en-US"/>
              <a:t> e </a:t>
            </a:r>
            <a:r>
              <a:rPr lang="it-IT" altLang="en-US" b="1"/>
              <a:t>proteine.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1688" y="1333872"/>
            <a:ext cx="7540625" cy="4572000"/>
            <a:chOff x="801688" y="1143000"/>
            <a:chExt cx="7540625" cy="4572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88" y="1143000"/>
              <a:ext cx="7540625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57" name="Text Box 11"/>
            <p:cNvSpPr txBox="1">
              <a:spLocks noChangeArrowheads="1"/>
            </p:cNvSpPr>
            <p:nvPr/>
          </p:nvSpPr>
          <p:spPr bwMode="auto">
            <a:xfrm>
              <a:off x="899592" y="5302250"/>
              <a:ext cx="2362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it-IT" altLang="en-US" sz="1600" b="1"/>
                <a:t>Estremità amminica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Struttura generale</a:t>
            </a:r>
            <a:endParaRPr lang="it-IT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7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4264"/>
            <a:ext cx="9144000" cy="990600"/>
          </a:xfrm>
        </p:spPr>
        <p:txBody>
          <a:bodyPr/>
          <a:lstStyle/>
          <a:p>
            <a:pPr algn="just"/>
            <a:r>
              <a:rPr lang="it-IT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 legame peptidico: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planare</a:t>
            </a:r>
            <a:r>
              <a:rPr lang="it-IT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una forza intermedia tra il legame semplice ed il legame doppio.</a:t>
            </a:r>
          </a:p>
        </p:txBody>
      </p:sp>
      <p:sp>
        <p:nvSpPr>
          <p:cNvPr id="50184" name="Line 80"/>
          <p:cNvSpPr>
            <a:spLocks noChangeShapeType="1"/>
          </p:cNvSpPr>
          <p:nvPr/>
        </p:nvSpPr>
        <p:spPr bwMode="auto">
          <a:xfrm flipH="1">
            <a:off x="3492500" y="3141663"/>
            <a:ext cx="358775" cy="7191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 – Legame peptidico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57" y="2245214"/>
            <a:ext cx="4590686" cy="16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1767284"/>
            <a:ext cx="1554480" cy="509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79143"/>
            <a:ext cx="2770187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06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2296</Words>
  <Application>Microsoft Macintosh PowerPoint</Application>
  <PresentationFormat>On-screen Show (4:3)</PresentationFormat>
  <Paragraphs>249</Paragraphs>
  <Slides>50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Comic Sans MS</vt:lpstr>
      <vt:lpstr>Symbol</vt:lpstr>
      <vt:lpstr>Times New Roman</vt:lpstr>
      <vt:lpstr>Wingdings</vt:lpstr>
      <vt:lpstr>Tema di Office</vt:lpstr>
      <vt:lpstr>PowerPoint Presentation</vt:lpstr>
      <vt:lpstr>La struttura delle proteine</vt:lpstr>
      <vt:lpstr>Proteine – Proprietà chimico/fisiche</vt:lpstr>
      <vt:lpstr>Proteine – Proprietà chimico/fisiche</vt:lpstr>
      <vt:lpstr>PowerPoint Presentation</vt:lpstr>
      <vt:lpstr>Proteine – Struttura generale</vt:lpstr>
      <vt:lpstr>Proteine – Struttura generale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Processo di folding: una proteina tende a ripiegarsi in una configurazione compatta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dominio proteico: parte di una catena polipeptidica che si può ripiegare indipendentemente in una struttura compatta stabile </vt:lpstr>
      <vt:lpstr>Proteine globulari e fibrose</vt:lpstr>
      <vt:lpstr>Proteine globulari e fibrose</vt:lpstr>
      <vt:lpstr>Proteine globulari e fibrose</vt:lpstr>
      <vt:lpstr>Proteine globulari</vt:lpstr>
      <vt:lpstr>Proteine globulari</vt:lpstr>
      <vt:lpstr>Proteine fibrose</vt:lpstr>
      <vt:lpstr>Proteine fibrose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109</cp:revision>
  <dcterms:created xsi:type="dcterms:W3CDTF">2017-01-31T17:21:22Z</dcterms:created>
  <dcterms:modified xsi:type="dcterms:W3CDTF">2020-02-28T09:03:11Z</dcterms:modified>
</cp:coreProperties>
</file>