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81" r:id="rId7"/>
    <p:sldId id="282" r:id="rId8"/>
    <p:sldId id="283" r:id="rId9"/>
    <p:sldId id="285" r:id="rId10"/>
    <p:sldId id="286" r:id="rId11"/>
    <p:sldId id="287" r:id="rId12"/>
    <p:sldId id="288" r:id="rId13"/>
    <p:sldId id="289" r:id="rId14"/>
    <p:sldId id="290" r:id="rId15"/>
    <p:sldId id="265" r:id="rId16"/>
    <p:sldId id="269" r:id="rId17"/>
    <p:sldId id="270" r:id="rId18"/>
    <p:sldId id="271" r:id="rId19"/>
    <p:sldId id="275" r:id="rId20"/>
    <p:sldId id="266" r:id="rId21"/>
    <p:sldId id="267" r:id="rId22"/>
    <p:sldId id="272" r:id="rId23"/>
    <p:sldId id="273" r:id="rId24"/>
    <p:sldId id="274" r:id="rId25"/>
    <p:sldId id="276" r:id="rId26"/>
    <p:sldId id="277" r:id="rId27"/>
    <p:sldId id="291" r:id="rId28"/>
    <p:sldId id="292" r:id="rId29"/>
    <p:sldId id="293" r:id="rId30"/>
    <p:sldId id="294" r:id="rId31"/>
    <p:sldId id="295" r:id="rId32"/>
    <p:sldId id="296" r:id="rId33"/>
    <p:sldId id="297" r:id="rId34"/>
    <p:sldId id="298" r:id="rId35"/>
    <p:sldId id="299" r:id="rId36"/>
    <p:sldId id="284" r:id="rId37"/>
    <p:sldId id="300" r:id="rId38"/>
    <p:sldId id="301"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CCCCFF"/>
    <a:srgbClr val="FFFF99"/>
    <a:srgbClr val="99CCFF"/>
    <a:srgbClr val="FFCCCC"/>
    <a:srgbClr val="ADF5EE"/>
    <a:srgbClr val="FFCC66"/>
    <a:srgbClr val="DFF2B0"/>
    <a:srgbClr val="66FF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8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237836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2735840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0BD152-EF03-4FBF-B762-F6FB297A0E2A}" type="slidenum">
              <a:rPr lang="it-IT" smtClean="0"/>
              <a:t>‹N›</a:t>
            </a:fld>
            <a:endParaRPr lang="it-IT"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06638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2604232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D152-EF03-4FBF-B762-F6FB297A0E2A}" type="slidenum">
              <a:rPr lang="it-IT" smtClean="0"/>
              <a:t>‹N›</a:t>
            </a:fld>
            <a:endParaRPr lang="it-IT"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41601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5606875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3521528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480401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605021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994421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4287393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8" name="Footer Placeholder 7"/>
          <p:cNvSpPr>
            <a:spLocks noGrp="1"/>
          </p:cNvSpPr>
          <p:nvPr>
            <p:ph type="ftr" sz="quarter" idx="11"/>
          </p:nvPr>
        </p:nvSpPr>
        <p:spPr/>
        <p:txBody>
          <a:bodyPr/>
          <a:lstStyle/>
          <a:p>
            <a:endParaRPr lang="it-IT"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99728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4" name="Footer Placeholder 3"/>
          <p:cNvSpPr>
            <a:spLocks noGrp="1"/>
          </p:cNvSpPr>
          <p:nvPr>
            <p:ph type="ftr" sz="quarter" idx="11"/>
          </p:nvPr>
        </p:nvSpPr>
        <p:spPr/>
        <p:txBody>
          <a:bodyPr/>
          <a:lstStyle/>
          <a:p>
            <a:endParaRPr lang="it-IT"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3971697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3" name="Footer Placeholder 2"/>
          <p:cNvSpPr>
            <a:spLocks noGrp="1"/>
          </p:cNvSpPr>
          <p:nvPr>
            <p:ph type="ftr" sz="quarter" idx="11"/>
          </p:nvPr>
        </p:nvSpPr>
        <p:spPr/>
        <p:txBody>
          <a:bodyPr/>
          <a:lstStyle/>
          <a:p>
            <a:endParaRPr lang="it-IT"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252579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2942462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5D36852-480F-477A-BB9E-3E6182D00E5A}" type="datetimeFigureOut">
              <a:rPr lang="it-IT" smtClean="0"/>
              <a:t>11/11/2020</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0BD152-EF03-4FBF-B762-F6FB297A0E2A}" type="slidenum">
              <a:rPr lang="it-IT" smtClean="0"/>
              <a:t>‹N›</a:t>
            </a:fld>
            <a:endParaRPr lang="it-IT" dirty="0"/>
          </a:p>
        </p:txBody>
      </p:sp>
    </p:spTree>
    <p:extLst>
      <p:ext uri="{BB962C8B-B14F-4D97-AF65-F5344CB8AC3E}">
        <p14:creationId xmlns:p14="http://schemas.microsoft.com/office/powerpoint/2010/main" val="175507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D36852-480F-477A-BB9E-3E6182D00E5A}" type="datetimeFigureOut">
              <a:rPr lang="it-IT" smtClean="0"/>
              <a:t>11/11/2020</a:t>
            </a:fld>
            <a:endParaRPr lang="it-IT"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0BD152-EF03-4FBF-B762-F6FB297A0E2A}" type="slidenum">
              <a:rPr lang="it-IT" smtClean="0"/>
              <a:t>‹N›</a:t>
            </a:fld>
            <a:endParaRPr lang="it-IT" dirty="0"/>
          </a:p>
        </p:txBody>
      </p:sp>
    </p:spTree>
    <p:extLst>
      <p:ext uri="{BB962C8B-B14F-4D97-AF65-F5344CB8AC3E}">
        <p14:creationId xmlns:p14="http://schemas.microsoft.com/office/powerpoint/2010/main" val="37717025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tuttitalia.it/campania/statistiche/cittadini-stranieri-2019/" TargetMode="External"/><Relationship Id="rId13" Type="http://schemas.openxmlformats.org/officeDocument/2006/relationships/hyperlink" Target="https://www.tuttitalia.it/friuli-venezia-giulia/statistiche/cittadini-stranieri-2019/" TargetMode="External"/><Relationship Id="rId18" Type="http://schemas.openxmlformats.org/officeDocument/2006/relationships/hyperlink" Target="https://www.tuttitalia.it/sardegna/statistiche/cittadini-stranieri-2019/" TargetMode="External"/><Relationship Id="rId3" Type="http://schemas.openxmlformats.org/officeDocument/2006/relationships/hyperlink" Target="https://www.tuttitalia.it/lazio/statistiche/cittadini-stranieri-2019/" TargetMode="External"/><Relationship Id="rId21" Type="http://schemas.openxmlformats.org/officeDocument/2006/relationships/hyperlink" Target="https://www.tuttitalia.it/valle-d-aosta/statistiche/cittadini-stranieri-2019/" TargetMode="External"/><Relationship Id="rId7" Type="http://schemas.openxmlformats.org/officeDocument/2006/relationships/hyperlink" Target="https://www.tuttitalia.it/toscana/statistiche/cittadini-stranieri-2019/" TargetMode="External"/><Relationship Id="rId12" Type="http://schemas.openxmlformats.org/officeDocument/2006/relationships/hyperlink" Target="https://www.tuttitalia.it/marche/statistiche/cittadini-stranieri-2019/" TargetMode="External"/><Relationship Id="rId17" Type="http://schemas.openxmlformats.org/officeDocument/2006/relationships/hyperlink" Target="https://www.tuttitalia.it/abruzzo/statistiche/cittadini-stranieri-2019/" TargetMode="External"/><Relationship Id="rId2" Type="http://schemas.openxmlformats.org/officeDocument/2006/relationships/hyperlink" Target="https://www.tuttitalia.it/lombardia/statistiche/cittadini-stranieri-2019/" TargetMode="External"/><Relationship Id="rId16" Type="http://schemas.openxmlformats.org/officeDocument/2006/relationships/hyperlink" Target="https://www.tuttitalia.it/umbria/statistiche/cittadini-stranieri-2019/" TargetMode="External"/><Relationship Id="rId20" Type="http://schemas.openxmlformats.org/officeDocument/2006/relationships/hyperlink" Target="https://www.tuttitalia.it/molise/statistiche/cittadini-stranieri-2019/" TargetMode="External"/><Relationship Id="rId1" Type="http://schemas.openxmlformats.org/officeDocument/2006/relationships/slideLayout" Target="../slideLayouts/slideLayout2.xml"/><Relationship Id="rId6" Type="http://schemas.openxmlformats.org/officeDocument/2006/relationships/hyperlink" Target="https://www.tuttitalia.it/piemonte/statistiche/cittadini-stranieri-2019/" TargetMode="External"/><Relationship Id="rId11" Type="http://schemas.openxmlformats.org/officeDocument/2006/relationships/hyperlink" Target="https://www.tuttitalia.it/puglia/statistiche/cittadini-stranieri-2019/" TargetMode="External"/><Relationship Id="rId5" Type="http://schemas.openxmlformats.org/officeDocument/2006/relationships/hyperlink" Target="https://www.tuttitalia.it/veneto/statistiche/cittadini-stranieri-2019/" TargetMode="External"/><Relationship Id="rId15" Type="http://schemas.openxmlformats.org/officeDocument/2006/relationships/hyperlink" Target="https://www.tuttitalia.it/trentino-alto-adige/statistiche/cittadini-stranieri-2019/" TargetMode="External"/><Relationship Id="rId10" Type="http://schemas.openxmlformats.org/officeDocument/2006/relationships/hyperlink" Target="https://www.tuttitalia.it/liguria/statistiche/cittadini-stranieri-2019/" TargetMode="External"/><Relationship Id="rId19" Type="http://schemas.openxmlformats.org/officeDocument/2006/relationships/hyperlink" Target="https://www.tuttitalia.it/basilicata/statistiche/cittadini-stranieri-2019/" TargetMode="External"/><Relationship Id="rId4" Type="http://schemas.openxmlformats.org/officeDocument/2006/relationships/hyperlink" Target="https://www.tuttitalia.it/emilia-romagna/statistiche/cittadini-stranieri-2019/" TargetMode="External"/><Relationship Id="rId9" Type="http://schemas.openxmlformats.org/officeDocument/2006/relationships/hyperlink" Target="https://www.tuttitalia.it/sicilia/statistiche/cittadini-stranieri-2019/" TargetMode="External"/><Relationship Id="rId14" Type="http://schemas.openxmlformats.org/officeDocument/2006/relationships/hyperlink" Target="https://www.tuttitalia.it/calabria/statistiche/cittadini-stranieri-201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tuttitalia.it/friuli-venezia-giulia/provincia-di-pordenone/statistiche/cittadini-stranieri-2019/" TargetMode="External"/><Relationship Id="rId2" Type="http://schemas.openxmlformats.org/officeDocument/2006/relationships/hyperlink" Target="https://www.tuttitalia.it/friuli-venezia-giulia/provincia-di-udine/statistiche/cittadini-stranieri-2019/" TargetMode="External"/><Relationship Id="rId1" Type="http://schemas.openxmlformats.org/officeDocument/2006/relationships/slideLayout" Target="../slideLayouts/slideLayout2.xml"/><Relationship Id="rId5" Type="http://schemas.openxmlformats.org/officeDocument/2006/relationships/hyperlink" Target="https://www.tuttitalia.it/friuli-venezia-giulia/provincia-di-gorizia/statistiche/cittadini-stranieri-2019/" TargetMode="External"/><Relationship Id="rId4" Type="http://schemas.openxmlformats.org/officeDocument/2006/relationships/hyperlink" Target="https://www.tuttitalia.it/friuli-venezia-giulia/provincia-di-trieste/statistiche/cittadini-stranieri-2019/"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E30C7D6-96CA-4F5A-B8D3-525B70BF060C}"/>
              </a:ext>
            </a:extLst>
          </p:cNvPr>
          <p:cNvSpPr>
            <a:spLocks noGrp="1"/>
          </p:cNvSpPr>
          <p:nvPr>
            <p:ph type="ctrTitle"/>
          </p:nvPr>
        </p:nvSpPr>
        <p:spPr>
          <a:xfrm>
            <a:off x="2367272" y="2246050"/>
            <a:ext cx="8915399" cy="1039882"/>
          </a:xfrm>
        </p:spPr>
        <p:txBody>
          <a:bodyPr/>
          <a:lstStyle/>
          <a:p>
            <a:pPr algn="ctr"/>
            <a:r>
              <a:rPr lang="it-IT" b="1" dirty="0">
                <a:solidFill>
                  <a:srgbClr val="FF0000"/>
                </a:solidFill>
              </a:rPr>
              <a:t>Le migrazioni</a:t>
            </a:r>
          </a:p>
        </p:txBody>
      </p:sp>
    </p:spTree>
    <p:extLst>
      <p:ext uri="{BB962C8B-B14F-4D97-AF65-F5344CB8AC3E}">
        <p14:creationId xmlns:p14="http://schemas.microsoft.com/office/powerpoint/2010/main" val="2430836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677866" y="1858721"/>
            <a:ext cx="8640959" cy="3921885"/>
          </a:xfrm>
          <a:solidFill>
            <a:srgbClr val="00CC00"/>
          </a:solidFill>
        </p:spPr>
        <p:txBody>
          <a:bodyPr/>
          <a:lstStyle/>
          <a:p>
            <a:pPr marL="0" indent="0" algn="just">
              <a:buNone/>
            </a:pPr>
            <a:r>
              <a:rPr lang="it-IT" dirty="0">
                <a:solidFill>
                  <a:schemeClr val="tx1"/>
                </a:solidFill>
              </a:rPr>
              <a:t>La femminilizzazione delle migrazioni e il passaggio a una presenza di famiglie di immigrati rappresentano due elementi strettamente interconnessi fra loro che pongono domande molto più strutturate e complesse alle politiche pubbliche.</a:t>
            </a:r>
          </a:p>
          <a:p>
            <a:pPr marL="0" indent="0" algn="just">
              <a:buNone/>
            </a:pPr>
            <a:r>
              <a:rPr lang="it-IT" dirty="0">
                <a:solidFill>
                  <a:schemeClr val="tx1"/>
                </a:solidFill>
              </a:rPr>
              <a:t>Queste domande riguardano:</a:t>
            </a:r>
          </a:p>
          <a:p>
            <a:pPr marL="457200" indent="-457200" algn="just">
              <a:buAutoNum type="alphaLcParenR"/>
            </a:pPr>
            <a:r>
              <a:rPr lang="it-IT" dirty="0">
                <a:solidFill>
                  <a:schemeClr val="tx1"/>
                </a:solidFill>
              </a:rPr>
              <a:t>Rischi relativi alla povertà e all’esclusione sociale</a:t>
            </a:r>
          </a:p>
          <a:p>
            <a:pPr marL="457200" indent="-457200" algn="just">
              <a:buAutoNum type="alphaLcParenR"/>
            </a:pPr>
            <a:r>
              <a:rPr lang="it-IT" dirty="0">
                <a:solidFill>
                  <a:schemeClr val="tx1"/>
                </a:solidFill>
              </a:rPr>
              <a:t>Il funzionamento del mercato del lavoro</a:t>
            </a:r>
          </a:p>
          <a:p>
            <a:pPr marL="457200" indent="-457200" algn="just">
              <a:buAutoNum type="alphaLcParenR"/>
            </a:pPr>
            <a:r>
              <a:rPr lang="it-IT" dirty="0">
                <a:solidFill>
                  <a:schemeClr val="tx1"/>
                </a:solidFill>
              </a:rPr>
              <a:t>L’accesso all’abitazione</a:t>
            </a:r>
          </a:p>
          <a:p>
            <a:pPr marL="457200" indent="-457200" algn="just">
              <a:buAutoNum type="alphaLcParenR"/>
            </a:pPr>
            <a:r>
              <a:rPr lang="it-IT" dirty="0">
                <a:solidFill>
                  <a:schemeClr val="tx1"/>
                </a:solidFill>
              </a:rPr>
              <a:t>Il funzionamento del sistema scolastico</a:t>
            </a:r>
          </a:p>
          <a:p>
            <a:pPr marL="457200" indent="-457200" algn="just">
              <a:buAutoNum type="alphaLcParenR"/>
            </a:pPr>
            <a:endParaRPr lang="it-IT" dirty="0">
              <a:solidFill>
                <a:schemeClr val="tx1"/>
              </a:solidFill>
            </a:endParaRPr>
          </a:p>
        </p:txBody>
      </p:sp>
      <p:sp>
        <p:nvSpPr>
          <p:cNvPr id="3" name="Titolo 2"/>
          <p:cNvSpPr>
            <a:spLocks noGrp="1"/>
          </p:cNvSpPr>
          <p:nvPr>
            <p:ph type="title"/>
          </p:nvPr>
        </p:nvSpPr>
        <p:spPr>
          <a:xfrm>
            <a:off x="870013" y="624110"/>
            <a:ext cx="11114842" cy="698663"/>
          </a:xfrm>
        </p:spPr>
        <p:txBody>
          <a:bodyPr>
            <a:normAutofit/>
          </a:bodyPr>
          <a:lstStyle/>
          <a:p>
            <a:r>
              <a:rPr lang="it-IT" b="1" dirty="0">
                <a:solidFill>
                  <a:srgbClr val="FF0000"/>
                </a:solidFill>
              </a:rPr>
              <a:t>Caratteristiche ed evoluzione dei rischi sociali</a:t>
            </a:r>
            <a:endParaRPr lang="it-IT" dirty="0">
              <a:solidFill>
                <a:srgbClr val="FF0000"/>
              </a:solidFill>
            </a:endParaRPr>
          </a:p>
        </p:txBody>
      </p:sp>
    </p:spTree>
    <p:extLst>
      <p:ext uri="{BB962C8B-B14F-4D97-AF65-F5344CB8AC3E}">
        <p14:creationId xmlns:p14="http://schemas.microsoft.com/office/powerpoint/2010/main" val="2018929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616709" y="1823210"/>
            <a:ext cx="8568952" cy="3921885"/>
          </a:xfrm>
          <a:solidFill>
            <a:srgbClr val="FF9933"/>
          </a:solidFill>
        </p:spPr>
        <p:txBody>
          <a:bodyPr>
            <a:normAutofit lnSpcReduction="10000"/>
          </a:bodyPr>
          <a:lstStyle/>
          <a:p>
            <a:pPr marL="0" indent="0" algn="just">
              <a:buNone/>
            </a:pPr>
            <a:r>
              <a:rPr lang="it-IT" sz="2600" dirty="0">
                <a:solidFill>
                  <a:schemeClr val="tx1"/>
                </a:solidFill>
              </a:rPr>
              <a:t>Nel 2012 l’Italia era il quarto paese in Europa per la più alta percentuale di persone maggiorenni nate all’estero a rischio di povertà.</a:t>
            </a:r>
          </a:p>
          <a:p>
            <a:pPr marL="0" indent="0" algn="just">
              <a:buNone/>
            </a:pPr>
            <a:r>
              <a:rPr lang="it-IT" sz="2600" dirty="0">
                <a:solidFill>
                  <a:schemeClr val="tx1"/>
                </a:solidFill>
              </a:rPr>
              <a:t>Nel nostro paese la crisi ha colpito duramente gli stranieri e, in termini relativi, molto di più che i cittadini italiani .</a:t>
            </a:r>
          </a:p>
          <a:p>
            <a:pPr marL="0" indent="0" algn="just">
              <a:buNone/>
            </a:pPr>
            <a:r>
              <a:rPr lang="it-IT" sz="2600" dirty="0">
                <a:solidFill>
                  <a:schemeClr val="tx1"/>
                </a:solidFill>
              </a:rPr>
              <a:t>Tra il 2005 e il 2012 non solo la percentuale di persone a rischio di povertà è maggiore tra gli stranieri , ma è aumentata più fortemente tra essi rispetto ai cittadini italiani.</a:t>
            </a:r>
          </a:p>
        </p:txBody>
      </p:sp>
      <p:sp>
        <p:nvSpPr>
          <p:cNvPr id="3" name="Titolo 2"/>
          <p:cNvSpPr>
            <a:spLocks noGrp="1"/>
          </p:cNvSpPr>
          <p:nvPr>
            <p:ph type="title"/>
          </p:nvPr>
        </p:nvSpPr>
        <p:spPr>
          <a:xfrm>
            <a:off x="2140164" y="615232"/>
            <a:ext cx="6861793" cy="849584"/>
          </a:xfrm>
        </p:spPr>
        <p:txBody>
          <a:bodyPr/>
          <a:lstStyle/>
          <a:p>
            <a:r>
              <a:rPr lang="it-IT" b="1" dirty="0">
                <a:solidFill>
                  <a:srgbClr val="FF0000"/>
                </a:solidFill>
              </a:rPr>
              <a:t>I rischi di cadere in povertà</a:t>
            </a:r>
          </a:p>
        </p:txBody>
      </p:sp>
    </p:spTree>
    <p:extLst>
      <p:ext uri="{BB962C8B-B14F-4D97-AF65-F5344CB8AC3E}">
        <p14:creationId xmlns:p14="http://schemas.microsoft.com/office/powerpoint/2010/main" val="291287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695622" y="1814333"/>
            <a:ext cx="8640960" cy="3921885"/>
          </a:xfrm>
          <a:solidFill>
            <a:srgbClr val="00FF99"/>
          </a:solidFill>
        </p:spPr>
        <p:txBody>
          <a:bodyPr>
            <a:normAutofit/>
          </a:bodyPr>
          <a:lstStyle/>
          <a:p>
            <a:pPr marL="0" indent="0" algn="just">
              <a:buNone/>
            </a:pPr>
            <a:r>
              <a:rPr lang="it-IT" dirty="0">
                <a:solidFill>
                  <a:schemeClr val="tx1"/>
                </a:solidFill>
              </a:rPr>
              <a:t>Nel 2012 il </a:t>
            </a:r>
            <a:r>
              <a:rPr lang="it-IT" b="1" dirty="0">
                <a:solidFill>
                  <a:srgbClr val="FF0000"/>
                </a:solidFill>
              </a:rPr>
              <a:t>tasso di disoccupazione degli stranieri </a:t>
            </a:r>
            <a:r>
              <a:rPr lang="it-IT" dirty="0">
                <a:solidFill>
                  <a:schemeClr val="tx1"/>
                </a:solidFill>
              </a:rPr>
              <a:t>era in Italia leggermente inferiore (14%) alla media europea (16%).</a:t>
            </a:r>
          </a:p>
          <a:p>
            <a:pPr marL="0" indent="0" algn="just">
              <a:buNone/>
            </a:pPr>
            <a:r>
              <a:rPr lang="it-IT" dirty="0">
                <a:solidFill>
                  <a:schemeClr val="tx1"/>
                </a:solidFill>
              </a:rPr>
              <a:t>La crisi ha aggravato i problemi occupazionali degli stranieri ma in termini relativi la loro posizione non è in genere peggiorata rispetto ai cittadini: in Italia l’aumento della disoccupazione ha interessato in maniera proporzionale tutti coloro che sono presenti sul mercato del lavoro e pertanto tra il 2005 e il 2012 </a:t>
            </a:r>
            <a:r>
              <a:rPr lang="it-IT" b="1" dirty="0">
                <a:solidFill>
                  <a:srgbClr val="FF0000"/>
                </a:solidFill>
              </a:rPr>
              <a:t>il rapporto tra tassi di disoccupazione degli stranieri e dei cittadini</a:t>
            </a:r>
            <a:r>
              <a:rPr lang="it-IT" dirty="0">
                <a:solidFill>
                  <a:schemeClr val="tx1"/>
                </a:solidFill>
              </a:rPr>
              <a:t> </a:t>
            </a:r>
            <a:r>
              <a:rPr lang="it-IT" b="1" dirty="0">
                <a:solidFill>
                  <a:srgbClr val="FF0000"/>
                </a:solidFill>
              </a:rPr>
              <a:t>è rimasto sostanzialmente costante.</a:t>
            </a:r>
          </a:p>
          <a:p>
            <a:pPr marL="0" indent="0" algn="just">
              <a:buNone/>
            </a:pPr>
            <a:r>
              <a:rPr lang="it-IT" dirty="0">
                <a:solidFill>
                  <a:schemeClr val="tx1"/>
                </a:solidFill>
              </a:rPr>
              <a:t>In Italia e Spagna quasi un quarto dei lavoratori stranieri è considerabile </a:t>
            </a:r>
            <a:r>
              <a:rPr lang="it-IT" b="1" dirty="0" err="1">
                <a:solidFill>
                  <a:srgbClr val="FF0000"/>
                </a:solidFill>
              </a:rPr>
              <a:t>working</a:t>
            </a:r>
            <a:r>
              <a:rPr lang="it-IT" b="1" dirty="0">
                <a:solidFill>
                  <a:srgbClr val="FF0000"/>
                </a:solidFill>
              </a:rPr>
              <a:t> </a:t>
            </a:r>
            <a:r>
              <a:rPr lang="it-IT" b="1" dirty="0" err="1">
                <a:solidFill>
                  <a:srgbClr val="FF0000"/>
                </a:solidFill>
              </a:rPr>
              <a:t>poor</a:t>
            </a:r>
            <a:r>
              <a:rPr lang="it-IT" dirty="0">
                <a:solidFill>
                  <a:schemeClr val="tx1"/>
                </a:solidFill>
              </a:rPr>
              <a:t>, un dato ben più alto della media europea.</a:t>
            </a:r>
          </a:p>
        </p:txBody>
      </p:sp>
      <p:sp>
        <p:nvSpPr>
          <p:cNvPr id="3" name="Titolo 2"/>
          <p:cNvSpPr>
            <a:spLocks noGrp="1"/>
          </p:cNvSpPr>
          <p:nvPr>
            <p:ph type="title"/>
          </p:nvPr>
        </p:nvSpPr>
        <p:spPr>
          <a:xfrm>
            <a:off x="2592925" y="624110"/>
            <a:ext cx="8911687" cy="769684"/>
          </a:xfrm>
        </p:spPr>
        <p:txBody>
          <a:bodyPr>
            <a:normAutofit/>
          </a:bodyPr>
          <a:lstStyle/>
          <a:p>
            <a:r>
              <a:rPr lang="it-IT" b="1" dirty="0">
                <a:solidFill>
                  <a:srgbClr val="FF0000"/>
                </a:solidFill>
              </a:rPr>
              <a:t>L’integrazione nel mercato del lavoro</a:t>
            </a:r>
          </a:p>
        </p:txBody>
      </p:sp>
    </p:spTree>
    <p:extLst>
      <p:ext uri="{BB962C8B-B14F-4D97-AF65-F5344CB8AC3E}">
        <p14:creationId xmlns:p14="http://schemas.microsoft.com/office/powerpoint/2010/main" val="94388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FFC000"/>
          </a:solidFill>
        </p:spPr>
        <p:txBody>
          <a:bodyPr>
            <a:normAutofit/>
          </a:bodyPr>
          <a:lstStyle/>
          <a:p>
            <a:pPr marL="0" indent="0" algn="just">
              <a:buNone/>
            </a:pPr>
            <a:r>
              <a:rPr lang="it-IT" dirty="0">
                <a:solidFill>
                  <a:schemeClr val="tx1"/>
                </a:solidFill>
              </a:rPr>
              <a:t>Il sovraffollamento abitativo e il peso dei costi per la casa sui redditi disponibili si fanno sentire fortemente sulle spalle degli stranieri.</a:t>
            </a:r>
          </a:p>
          <a:p>
            <a:pPr marL="0" indent="0" algn="just">
              <a:buNone/>
            </a:pPr>
            <a:r>
              <a:rPr lang="it-IT" dirty="0">
                <a:solidFill>
                  <a:schemeClr val="tx1"/>
                </a:solidFill>
              </a:rPr>
              <a:t>Nel 2012 in Italia il 43% della popolazione maggiorenne straniera viveva in abitazioni sovraffollate.</a:t>
            </a:r>
          </a:p>
          <a:p>
            <a:pPr marL="0" indent="0" algn="just">
              <a:buNone/>
            </a:pPr>
            <a:r>
              <a:rPr lang="it-IT" dirty="0">
                <a:solidFill>
                  <a:schemeClr val="tx1"/>
                </a:solidFill>
              </a:rPr>
              <a:t>Il tema della casa è collegato alla collocazione spaziale delle abitazioni degli immigrati nei contesti urbani.</a:t>
            </a:r>
          </a:p>
          <a:p>
            <a:pPr marL="0" indent="0" algn="just">
              <a:buNone/>
            </a:pPr>
            <a:r>
              <a:rPr lang="it-IT" dirty="0">
                <a:solidFill>
                  <a:schemeClr val="tx1"/>
                </a:solidFill>
              </a:rPr>
              <a:t>Il tema della segregazione spaziale urbana degli stranieri è un tema che appare sempre più rilevante nell’agenda delle politiche.</a:t>
            </a:r>
          </a:p>
        </p:txBody>
      </p:sp>
      <p:sp>
        <p:nvSpPr>
          <p:cNvPr id="3" name="Titolo 2"/>
          <p:cNvSpPr>
            <a:spLocks noGrp="1"/>
          </p:cNvSpPr>
          <p:nvPr>
            <p:ph type="title"/>
          </p:nvPr>
        </p:nvSpPr>
        <p:spPr>
          <a:xfrm>
            <a:off x="4315194" y="615232"/>
            <a:ext cx="5246058" cy="787440"/>
          </a:xfrm>
        </p:spPr>
        <p:txBody>
          <a:bodyPr/>
          <a:lstStyle/>
          <a:p>
            <a:r>
              <a:rPr lang="it-IT" b="1" dirty="0">
                <a:solidFill>
                  <a:srgbClr val="FF0000"/>
                </a:solidFill>
              </a:rPr>
              <a:t>L’accesso alla casa</a:t>
            </a:r>
          </a:p>
        </p:txBody>
      </p:sp>
    </p:spTree>
    <p:extLst>
      <p:ext uri="{BB962C8B-B14F-4D97-AF65-F5344CB8AC3E}">
        <p14:creationId xmlns:p14="http://schemas.microsoft.com/office/powerpoint/2010/main" val="648868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FF99CC"/>
          </a:solidFill>
        </p:spPr>
        <p:txBody>
          <a:bodyPr>
            <a:normAutofit/>
          </a:bodyPr>
          <a:lstStyle/>
          <a:p>
            <a:pPr marL="0" indent="0" algn="just">
              <a:buNone/>
            </a:pPr>
            <a:r>
              <a:rPr lang="it-IT" dirty="0">
                <a:solidFill>
                  <a:schemeClr val="tx1"/>
                </a:solidFill>
              </a:rPr>
              <a:t>In gran parte dei paesi europei l’inserimento scolastico degli alunni stranieri appare problematico.</a:t>
            </a:r>
          </a:p>
          <a:p>
            <a:pPr marL="0" indent="0" algn="just">
              <a:buNone/>
            </a:pPr>
            <a:r>
              <a:rPr lang="it-IT" dirty="0">
                <a:solidFill>
                  <a:schemeClr val="tx1"/>
                </a:solidFill>
              </a:rPr>
              <a:t>Ad eccezione della Gran Bretagna, in tutti gli altri paesi dell’OCSE gli alunni stranieri appaiono molto più in difficoltà degli studenti con cittadinanza.</a:t>
            </a:r>
          </a:p>
          <a:p>
            <a:pPr marL="0" indent="0" algn="just">
              <a:buNone/>
            </a:pPr>
            <a:r>
              <a:rPr lang="it-IT" dirty="0">
                <a:solidFill>
                  <a:schemeClr val="tx1"/>
                </a:solidFill>
              </a:rPr>
              <a:t>Tale divario è soprattutto forte fra chi è nato all’estero e si riduce solo in parte tra quelli con genitori nati all’estero.</a:t>
            </a:r>
          </a:p>
          <a:p>
            <a:pPr marL="0" indent="0" algn="just">
              <a:buNone/>
            </a:pPr>
            <a:r>
              <a:rPr lang="it-IT" dirty="0">
                <a:solidFill>
                  <a:schemeClr val="tx1"/>
                </a:solidFill>
              </a:rPr>
              <a:t>L’Italia, assieme alla Svezia, è il paese in cui è più basso il punteggio medio ottenuto dagli stranieri, così come è più forte la distanza rispetto alla performance degli alunni con cittadinanza.</a:t>
            </a:r>
          </a:p>
        </p:txBody>
      </p:sp>
      <p:sp>
        <p:nvSpPr>
          <p:cNvPr id="3" name="Titolo 2"/>
          <p:cNvSpPr>
            <a:spLocks noGrp="1"/>
          </p:cNvSpPr>
          <p:nvPr>
            <p:ph type="title"/>
          </p:nvPr>
        </p:nvSpPr>
        <p:spPr>
          <a:xfrm>
            <a:off x="3871310" y="872685"/>
            <a:ext cx="6604341" cy="805195"/>
          </a:xfrm>
        </p:spPr>
        <p:txBody>
          <a:bodyPr/>
          <a:lstStyle/>
          <a:p>
            <a:r>
              <a:rPr lang="it-IT" b="1" dirty="0">
                <a:solidFill>
                  <a:srgbClr val="FF0000"/>
                </a:solidFill>
              </a:rPr>
              <a:t>L’integrazione  scolastica </a:t>
            </a:r>
          </a:p>
        </p:txBody>
      </p:sp>
    </p:spTree>
    <p:extLst>
      <p:ext uri="{BB962C8B-B14F-4D97-AF65-F5344CB8AC3E}">
        <p14:creationId xmlns:p14="http://schemas.microsoft.com/office/powerpoint/2010/main" val="849767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54312E00-A707-4DA5-B490-C7F878389A54}"/>
              </a:ext>
            </a:extLst>
          </p:cNvPr>
          <p:cNvSpPr>
            <a:spLocks noGrp="1" noChangeArrowheads="1"/>
          </p:cNvSpPr>
          <p:nvPr>
            <p:ph idx="1"/>
          </p:nvPr>
        </p:nvSpPr>
        <p:spPr bwMode="auto">
          <a:xfrm>
            <a:off x="319417" y="1434907"/>
            <a:ext cx="11425741" cy="4524315"/>
          </a:xfrm>
          <a:prstGeom prst="rect">
            <a:avLst/>
          </a:prstGeom>
          <a:solidFill>
            <a:srgbClr val="FFFF99"/>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1" i="0" u="none" strike="noStrike" cap="none" normalizeH="0" baseline="0" dirty="0">
                <a:ln>
                  <a:noFill/>
                </a:ln>
                <a:solidFill>
                  <a:srgbClr val="FF0000"/>
                </a:solidFill>
                <a:effectLst/>
                <a:latin typeface="Arial" panose="020B0604020202020204" pitchFamily="34" charset="0"/>
              </a:rPr>
              <a:t>Alcuni dati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800" b="0" i="0" u="none" strike="noStrike" cap="none" normalizeH="0" baseline="0" dirty="0">
                <a:ln>
                  <a:noFill/>
                </a:ln>
                <a:solidFill>
                  <a:schemeClr val="tx1"/>
                </a:solidFill>
                <a:effectLst/>
                <a:latin typeface="Arial" panose="020B0604020202020204" pitchFamily="34" charset="0"/>
              </a:rPr>
              <a:t>Al 1° gennaio 2019 risiedono in Italia </a:t>
            </a:r>
            <a:r>
              <a:rPr kumimoji="0" lang="it-IT" altLang="it-IT" sz="1800" b="1" i="0" u="none" strike="noStrike" cap="none" normalizeH="0" baseline="0" dirty="0">
                <a:ln>
                  <a:noFill/>
                </a:ln>
                <a:solidFill>
                  <a:srgbClr val="FF0000"/>
                </a:solidFill>
                <a:effectLst/>
                <a:latin typeface="Arial" panose="020B0604020202020204" pitchFamily="34" charset="0"/>
              </a:rPr>
              <a:t>5,3 milioni di cittadini stranieri</a:t>
            </a:r>
            <a:r>
              <a:rPr kumimoji="0" lang="it-IT" altLang="it-IT" sz="1800" b="0" i="0" u="none" strike="noStrike" cap="none" normalizeH="0" baseline="0" dirty="0">
                <a:ln>
                  <a:noFill/>
                </a:ln>
                <a:solidFill>
                  <a:schemeClr val="tx1"/>
                </a:solidFill>
                <a:effectLst/>
                <a:latin typeface="Arial" panose="020B0604020202020204" pitchFamily="34" charset="0"/>
              </a:rPr>
              <a:t> e rappresentano </a:t>
            </a:r>
            <a:r>
              <a:rPr lang="it-IT" altLang="it-IT" b="1" dirty="0">
                <a:solidFill>
                  <a:srgbClr val="FF0000"/>
                </a:solidFill>
                <a:latin typeface="Arial" panose="020B0604020202020204" pitchFamily="34" charset="0"/>
              </a:rPr>
              <a:t>l’8,7% del totale dei residenti.</a:t>
            </a:r>
            <a:r>
              <a:rPr kumimoji="0" lang="it-IT" altLang="it-IT" sz="1800" b="0" i="0" u="none" strike="noStrike" cap="none" normalizeH="0" baseline="0" dirty="0">
                <a:ln>
                  <a:noFill/>
                </a:ln>
                <a:solidFill>
                  <a:schemeClr val="tx1"/>
                </a:solidFill>
                <a:effectLst/>
                <a:latin typeface="Arial" panose="020B0604020202020204" pitchFamily="34" charset="0"/>
              </a:rPr>
              <a:t> </a:t>
            </a:r>
            <a:r>
              <a:rPr lang="it-IT" dirty="0">
                <a:solidFill>
                  <a:schemeClr val="tx1"/>
                </a:solidFill>
                <a:latin typeface="Arial" panose="020B0604020202020204" pitchFamily="34" charset="0"/>
              </a:rPr>
              <a:t>Rispetto all’anno precedente aumentano di 111 mila unità (+2,2%).</a:t>
            </a:r>
            <a:endParaRPr lang="it-IT" alt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it-IT" altLang="it-IT" dirty="0">
                <a:solidFill>
                  <a:schemeClr val="tx1"/>
                </a:solidFill>
                <a:latin typeface="Arial" panose="020B0604020202020204" pitchFamily="34" charset="0"/>
              </a:rPr>
              <a:t>L’82,9% si concentra </a:t>
            </a:r>
            <a:r>
              <a:rPr kumimoji="0" lang="it-IT" altLang="it-IT" sz="1800" b="0" i="0" u="none" strike="noStrike" cap="none" normalizeH="0" baseline="0" dirty="0">
                <a:ln>
                  <a:noFill/>
                </a:ln>
                <a:solidFill>
                  <a:schemeClr val="tx1"/>
                </a:solidFill>
                <a:effectLst/>
                <a:latin typeface="Arial" panose="020B0604020202020204" pitchFamily="34" charset="0"/>
              </a:rPr>
              <a:t>nel Centro-Nord. </a:t>
            </a:r>
          </a:p>
          <a:p>
            <a:pPr marL="0" marR="0" lvl="0" indent="0" algn="l" defTabSz="914400" rtl="0" eaLnBrk="0" fontAlgn="base" latinLnBrk="0" hangingPunct="0">
              <a:lnSpc>
                <a:spcPct val="100000"/>
              </a:lnSpc>
              <a:spcBef>
                <a:spcPct val="0"/>
              </a:spcBef>
              <a:spcAft>
                <a:spcPct val="0"/>
              </a:spcAft>
              <a:buClrTx/>
              <a:buSzTx/>
              <a:buNone/>
              <a:tabLst/>
            </a:pPr>
            <a:endParaRPr 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b="1" dirty="0">
              <a:solidFill>
                <a:srgbClr val="FF0000"/>
              </a:solidFill>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None/>
              <a:tabLst/>
            </a:pPr>
            <a:endParaRPr 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pic>
        <p:nvPicPr>
          <p:cNvPr id="6" name="Immagine 5">
            <a:extLst>
              <a:ext uri="{FF2B5EF4-FFF2-40B4-BE49-F238E27FC236}">
                <a16:creationId xmlns:a16="http://schemas.microsoft.com/office/drawing/2014/main" xmlns="" id="{229CCAC0-D174-480F-938D-B53D10DBF4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6454" y="3053917"/>
            <a:ext cx="7119892" cy="2175029"/>
          </a:xfrm>
          <a:prstGeom prst="rect">
            <a:avLst/>
          </a:prstGeom>
        </p:spPr>
      </p:pic>
    </p:spTree>
    <p:extLst>
      <p:ext uri="{BB962C8B-B14F-4D97-AF65-F5344CB8AC3E}">
        <p14:creationId xmlns:p14="http://schemas.microsoft.com/office/powerpoint/2010/main" val="1153785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egnaposto contenuto 7">
            <a:extLst>
              <a:ext uri="{FF2B5EF4-FFF2-40B4-BE49-F238E27FC236}">
                <a16:creationId xmlns:a16="http://schemas.microsoft.com/office/drawing/2014/main" xmlns="" id="{70E6D244-7181-445A-9221-248DD419D82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9114" y="821715"/>
            <a:ext cx="3737499" cy="1779441"/>
          </a:xfrm>
          <a:solidFill>
            <a:srgbClr val="92D050"/>
          </a:solidFill>
        </p:spPr>
      </p:pic>
      <p:pic>
        <p:nvPicPr>
          <p:cNvPr id="10" name="Immagine 9">
            <a:extLst>
              <a:ext uri="{FF2B5EF4-FFF2-40B4-BE49-F238E27FC236}">
                <a16:creationId xmlns:a16="http://schemas.microsoft.com/office/drawing/2014/main" xmlns="" id="{6BE8C074-A894-4307-A352-B2D89421A0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8440" y="3194852"/>
            <a:ext cx="8704371" cy="2034096"/>
          </a:xfrm>
          <a:prstGeom prst="rect">
            <a:avLst/>
          </a:prstGeom>
        </p:spPr>
      </p:pic>
      <p:sp>
        <p:nvSpPr>
          <p:cNvPr id="12" name="CasellaDiTesto 11">
            <a:extLst>
              <a:ext uri="{FF2B5EF4-FFF2-40B4-BE49-F238E27FC236}">
                <a16:creationId xmlns:a16="http://schemas.microsoft.com/office/drawing/2014/main" xmlns="" id="{DEBB92EC-E3BE-4FD3-9DE2-63190CA94D04}"/>
              </a:ext>
            </a:extLst>
          </p:cNvPr>
          <p:cNvSpPr txBox="1"/>
          <p:nvPr/>
        </p:nvSpPr>
        <p:spPr>
          <a:xfrm>
            <a:off x="6340876" y="1175370"/>
            <a:ext cx="5439792" cy="1200329"/>
          </a:xfrm>
          <a:prstGeom prst="rect">
            <a:avLst/>
          </a:prstGeom>
          <a:noFill/>
        </p:spPr>
        <p:txBody>
          <a:bodyPr wrap="square">
            <a:spAutoFit/>
          </a:bodyPr>
          <a:lstStyle/>
          <a:p>
            <a:r>
              <a:rPr lang="it-IT" dirty="0">
                <a:latin typeface="Arial" panose="020B0604020202020204" pitchFamily="34" charset="0"/>
              </a:rPr>
              <a:t>La comunità straniera più numerosa è quella proveniente dalla </a:t>
            </a:r>
            <a:r>
              <a:rPr lang="it-IT" b="1" dirty="0">
                <a:solidFill>
                  <a:srgbClr val="FF0000"/>
                </a:solidFill>
                <a:latin typeface="Arial" panose="020B0604020202020204" pitchFamily="34" charset="0"/>
              </a:rPr>
              <a:t>Romania con il 22,8% </a:t>
            </a:r>
            <a:r>
              <a:rPr lang="it-IT" dirty="0">
                <a:latin typeface="Arial" panose="020B0604020202020204" pitchFamily="34" charset="0"/>
              </a:rPr>
              <a:t>di tutti gli stranieri presenti sul territorio, seguita dall'</a:t>
            </a:r>
            <a:r>
              <a:rPr lang="it-IT" b="1" dirty="0">
                <a:solidFill>
                  <a:srgbClr val="FF0000"/>
                </a:solidFill>
                <a:latin typeface="Arial" panose="020B0604020202020204" pitchFamily="34" charset="0"/>
              </a:rPr>
              <a:t>Albania (8,3%) </a:t>
            </a:r>
            <a:r>
              <a:rPr lang="it-IT" dirty="0">
                <a:latin typeface="Arial" panose="020B0604020202020204" pitchFamily="34" charset="0"/>
              </a:rPr>
              <a:t>e dal </a:t>
            </a:r>
            <a:r>
              <a:rPr lang="it-IT" b="1" dirty="0">
                <a:solidFill>
                  <a:srgbClr val="FF0000"/>
                </a:solidFill>
                <a:latin typeface="Arial" panose="020B0604020202020204" pitchFamily="34" charset="0"/>
              </a:rPr>
              <a:t>Marocco (8,1%).</a:t>
            </a:r>
          </a:p>
        </p:txBody>
      </p:sp>
    </p:spTree>
    <p:extLst>
      <p:ext uri="{BB962C8B-B14F-4D97-AF65-F5344CB8AC3E}">
        <p14:creationId xmlns:p14="http://schemas.microsoft.com/office/powerpoint/2010/main" val="2292674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772358" y="668045"/>
            <a:ext cx="10520038" cy="5521910"/>
          </a:xfrm>
          <a:solidFill>
            <a:srgbClr val="FFCCCC"/>
          </a:solidFill>
        </p:spPr>
        <p:txBody>
          <a:bodyPr/>
          <a:lstStyle/>
          <a:p>
            <a:pPr marL="0" indent="0" algn="ctr">
              <a:buNone/>
            </a:pPr>
            <a:r>
              <a:rPr lang="it-IT" b="1" dirty="0">
                <a:solidFill>
                  <a:srgbClr val="FF0000"/>
                </a:solidFill>
                <a:latin typeface="Arial" panose="020B0604020202020204" pitchFamily="34" charset="0"/>
              </a:rPr>
              <a:t>Distribuzione della popolazione straniera per età e sesso</a:t>
            </a:r>
          </a:p>
          <a:p>
            <a:pPr marL="0" indent="0">
              <a:buNone/>
            </a:pPr>
            <a:endParaRPr lang="it-IT" dirty="0">
              <a:solidFill>
                <a:schemeClr val="tx1"/>
              </a:solidFill>
              <a:latin typeface="Arial" panose="020B0604020202020204" pitchFamily="34" charset="0"/>
            </a:endParaRPr>
          </a:p>
          <a:p>
            <a:pPr marL="0" indent="0">
              <a:buNone/>
            </a:pPr>
            <a:r>
              <a:rPr lang="it-IT" dirty="0">
                <a:solidFill>
                  <a:schemeClr val="tx1"/>
                </a:solidFill>
                <a:latin typeface="Arial" panose="020B0604020202020204" pitchFamily="34" charset="0"/>
              </a:rPr>
              <a:t>In basso è riportata la </a:t>
            </a:r>
            <a:r>
              <a:rPr lang="it-IT" b="1" dirty="0">
                <a:solidFill>
                  <a:srgbClr val="FF0000"/>
                </a:solidFill>
                <a:latin typeface="Arial" panose="020B0604020202020204" pitchFamily="34" charset="0"/>
              </a:rPr>
              <a:t>piramide delle età </a:t>
            </a:r>
            <a:r>
              <a:rPr lang="it-IT" dirty="0">
                <a:solidFill>
                  <a:schemeClr val="tx1"/>
                </a:solidFill>
                <a:latin typeface="Arial" panose="020B0604020202020204" pitchFamily="34" charset="0"/>
              </a:rPr>
              <a:t>con la distribuzione della popolazione straniera residente in Italia per età e sesso al 1° gennaio 2020 su dati ISTAT.</a:t>
            </a:r>
          </a:p>
          <a:p>
            <a:pPr marL="0" indent="0">
              <a:buNone/>
            </a:pPr>
            <a:endParaRPr lang="it-IT" dirty="0">
              <a:solidFill>
                <a:schemeClr val="tx1"/>
              </a:solidFill>
              <a:latin typeface="Arial" panose="020B0604020202020204" pitchFamily="34" charset="0"/>
            </a:endParaRPr>
          </a:p>
        </p:txBody>
      </p:sp>
      <p:pic>
        <p:nvPicPr>
          <p:cNvPr id="5" name="Immagine 4">
            <a:extLst>
              <a:ext uri="{FF2B5EF4-FFF2-40B4-BE49-F238E27FC236}">
                <a16:creationId xmlns:a16="http://schemas.microsoft.com/office/drawing/2014/main" xmlns="" id="{70A10740-B478-4620-8C82-5C0255C24C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3032" y="2121761"/>
            <a:ext cx="5524500" cy="3807041"/>
          </a:xfrm>
          <a:prstGeom prst="rect">
            <a:avLst/>
          </a:prstGeom>
        </p:spPr>
      </p:pic>
    </p:spTree>
    <p:extLst>
      <p:ext uri="{BB962C8B-B14F-4D97-AF65-F5344CB8AC3E}">
        <p14:creationId xmlns:p14="http://schemas.microsoft.com/office/powerpoint/2010/main" val="650701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4A3A00F5-2F53-470E-87A2-0115F0FB370F}"/>
              </a:ext>
            </a:extLst>
          </p:cNvPr>
          <p:cNvSpPr>
            <a:spLocks noGrp="1"/>
          </p:cNvSpPr>
          <p:nvPr>
            <p:ph type="title"/>
          </p:nvPr>
        </p:nvSpPr>
        <p:spPr>
          <a:xfrm>
            <a:off x="1343029" y="189105"/>
            <a:ext cx="9746186" cy="290290"/>
          </a:xfrm>
        </p:spPr>
        <p:txBody>
          <a:bodyPr>
            <a:noAutofit/>
          </a:bodyPr>
          <a:lstStyle/>
          <a:p>
            <a:r>
              <a:rPr lang="it-IT" sz="2000" b="1" dirty="0">
                <a:solidFill>
                  <a:srgbClr val="FF0000"/>
                </a:solidFill>
              </a:rPr>
              <a:t>Popolazione per cittadinanza straniera per età e sesso – 2020 – Dati Istat</a:t>
            </a:r>
          </a:p>
        </p:txBody>
      </p:sp>
      <p:graphicFrame>
        <p:nvGraphicFramePr>
          <p:cNvPr id="2" name="Segnaposto contenuto 1">
            <a:extLst>
              <a:ext uri="{FF2B5EF4-FFF2-40B4-BE49-F238E27FC236}">
                <a16:creationId xmlns:a16="http://schemas.microsoft.com/office/drawing/2014/main" xmlns="" id="{C28C40E6-2415-40A1-9CB7-93996E550DC0}"/>
              </a:ext>
            </a:extLst>
          </p:cNvPr>
          <p:cNvGraphicFramePr>
            <a:graphicFrameLocks noGrp="1"/>
          </p:cNvGraphicFramePr>
          <p:nvPr>
            <p:ph idx="1"/>
            <p:extLst>
              <p:ext uri="{D42A27DB-BD31-4B8C-83A1-F6EECF244321}">
                <p14:modId xmlns:p14="http://schemas.microsoft.com/office/powerpoint/2010/main" val="742448428"/>
              </p:ext>
            </p:extLst>
          </p:nvPr>
        </p:nvGraphicFramePr>
        <p:xfrm>
          <a:off x="2111674" y="568799"/>
          <a:ext cx="8915397" cy="6100096"/>
        </p:xfrm>
        <a:graphic>
          <a:graphicData uri="http://schemas.openxmlformats.org/drawingml/2006/table">
            <a:tbl>
              <a:tblPr/>
              <a:tblGrid>
                <a:gridCol w="1296660">
                  <a:extLst>
                    <a:ext uri="{9D8B030D-6E8A-4147-A177-3AD203B41FA5}">
                      <a16:colId xmlns:a16="http://schemas.microsoft.com/office/drawing/2014/main" xmlns="" val="3534510605"/>
                    </a:ext>
                  </a:extLst>
                </a:gridCol>
                <a:gridCol w="1262073">
                  <a:extLst>
                    <a:ext uri="{9D8B030D-6E8A-4147-A177-3AD203B41FA5}">
                      <a16:colId xmlns:a16="http://schemas.microsoft.com/office/drawing/2014/main" xmlns="" val="2103173291"/>
                    </a:ext>
                  </a:extLst>
                </a:gridCol>
                <a:gridCol w="1567181">
                  <a:extLst>
                    <a:ext uri="{9D8B030D-6E8A-4147-A177-3AD203B41FA5}">
                      <a16:colId xmlns:a16="http://schemas.microsoft.com/office/drawing/2014/main" xmlns="" val="1927338025"/>
                    </a:ext>
                  </a:extLst>
                </a:gridCol>
                <a:gridCol w="1262073">
                  <a:extLst>
                    <a:ext uri="{9D8B030D-6E8A-4147-A177-3AD203B41FA5}">
                      <a16:colId xmlns:a16="http://schemas.microsoft.com/office/drawing/2014/main" xmlns="" val="817399711"/>
                    </a:ext>
                  </a:extLst>
                </a:gridCol>
                <a:gridCol w="3527410">
                  <a:extLst>
                    <a:ext uri="{9D8B030D-6E8A-4147-A177-3AD203B41FA5}">
                      <a16:colId xmlns:a16="http://schemas.microsoft.com/office/drawing/2014/main" xmlns="" val="2295528897"/>
                    </a:ext>
                  </a:extLst>
                </a:gridCol>
              </a:tblGrid>
              <a:tr h="0">
                <a:tc rowSpan="2">
                  <a:txBody>
                    <a:bodyPr/>
                    <a:lstStyle/>
                    <a:p>
                      <a:r>
                        <a:rPr lang="it-IT" sz="1600" b="1" dirty="0">
                          <a:effectLst/>
                        </a:rPr>
                        <a:t>Età</a:t>
                      </a:r>
                      <a:endParaRPr lang="it-IT" sz="1600" dirty="0">
                        <a:effectLst/>
                      </a:endParaRPr>
                    </a:p>
                  </a:txBody>
                  <a:tcPr marL="11575" marR="11575" marT="5788" marB="5788" anchor="ctr">
                    <a:lnL>
                      <a:noFill/>
                    </a:lnL>
                    <a:lnR>
                      <a:noFill/>
                    </a:lnR>
                    <a:lnT>
                      <a:noFill/>
                    </a:lnT>
                    <a:lnB>
                      <a:noFill/>
                    </a:lnB>
                    <a:solidFill>
                      <a:srgbClr val="FFFF99"/>
                    </a:solidFill>
                  </a:tcPr>
                </a:tc>
                <a:tc gridSpan="4">
                  <a:txBody>
                    <a:bodyPr/>
                    <a:lstStyle/>
                    <a:p>
                      <a:r>
                        <a:rPr lang="it-IT" sz="200"/>
                        <a:t>Stranieri</a:t>
                      </a:r>
                    </a:p>
                  </a:txBody>
                  <a:tcPr marL="11575" marR="11575" marT="5788" marB="5788" anchor="ctr">
                    <a:lnL>
                      <a:noFill/>
                    </a:lnL>
                    <a:lnR>
                      <a:noFill/>
                    </a:lnR>
                    <a:lnT>
                      <a:noFill/>
                    </a:lnT>
                    <a:lnB>
                      <a:noFill/>
                    </a:lnB>
                    <a:solidFill>
                      <a:srgbClr val="FFFF99"/>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xmlns="" val="2295588115"/>
                  </a:ext>
                </a:extLst>
              </a:tr>
              <a:tr h="227022">
                <a:tc vMerge="1">
                  <a:txBody>
                    <a:bodyPr/>
                    <a:lstStyle/>
                    <a:p>
                      <a:endParaRPr lang="it-IT"/>
                    </a:p>
                  </a:txBody>
                  <a:tcPr/>
                </a:tc>
                <a:tc>
                  <a:txBody>
                    <a:bodyPr/>
                    <a:lstStyle/>
                    <a:p>
                      <a:r>
                        <a:rPr lang="it-IT" sz="1600" dirty="0">
                          <a:effectLst/>
                        </a:rPr>
                        <a:t>Maschi</a:t>
                      </a:r>
                    </a:p>
                  </a:txBody>
                  <a:tcPr marL="11575" marR="11575" marT="5788" marB="5788" anchor="ctr">
                    <a:lnL>
                      <a:noFill/>
                    </a:lnL>
                    <a:lnR>
                      <a:noFill/>
                    </a:lnR>
                    <a:lnT>
                      <a:noFill/>
                    </a:lnT>
                    <a:lnB>
                      <a:noFill/>
                    </a:lnB>
                    <a:solidFill>
                      <a:srgbClr val="FFFF99"/>
                    </a:solidFill>
                  </a:tcPr>
                </a:tc>
                <a:tc>
                  <a:txBody>
                    <a:bodyPr/>
                    <a:lstStyle/>
                    <a:p>
                      <a:r>
                        <a:rPr lang="it-IT" sz="1600">
                          <a:effectLst/>
                        </a:rPr>
                        <a:t>Femmine</a:t>
                      </a:r>
                    </a:p>
                  </a:txBody>
                  <a:tcPr marL="11575" marR="11575" marT="5788" marB="5788" anchor="ctr">
                    <a:lnL>
                      <a:noFill/>
                    </a:lnL>
                    <a:lnR>
                      <a:noFill/>
                    </a:lnR>
                    <a:lnT>
                      <a:noFill/>
                    </a:lnT>
                    <a:lnB>
                      <a:noFill/>
                    </a:lnB>
                    <a:solidFill>
                      <a:srgbClr val="FFFF99"/>
                    </a:solidFill>
                  </a:tcPr>
                </a:tc>
                <a:tc>
                  <a:txBody>
                    <a:bodyPr/>
                    <a:lstStyle/>
                    <a:p>
                      <a:r>
                        <a:rPr lang="it-IT" sz="1600" b="1">
                          <a:effectLst/>
                        </a:rPr>
                        <a:t>Totale</a:t>
                      </a:r>
                      <a:endParaRPr lang="it-IT" sz="1600">
                        <a:effectLst/>
                      </a:endParaRPr>
                    </a:p>
                  </a:txBody>
                  <a:tcPr marL="11575" marR="11575" marT="5788" marB="5788" anchor="ctr">
                    <a:lnL>
                      <a:noFill/>
                    </a:lnL>
                    <a:lnR>
                      <a:noFill/>
                    </a:lnR>
                    <a:lnT>
                      <a:noFill/>
                    </a:lnT>
                    <a:lnB>
                      <a:noFill/>
                    </a:lnB>
                    <a:solidFill>
                      <a:srgbClr val="FFFF99"/>
                    </a:solidFill>
                  </a:tcPr>
                </a:tc>
                <a:tc>
                  <a:txBody>
                    <a:bodyPr/>
                    <a:lstStyle/>
                    <a:p>
                      <a:r>
                        <a:rPr lang="it-IT" sz="1600">
                          <a:effectLst/>
                        </a:rPr>
                        <a:t>%</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2499466380"/>
                  </a:ext>
                </a:extLst>
              </a:tr>
              <a:tr h="262868">
                <a:tc>
                  <a:txBody>
                    <a:bodyPr/>
                    <a:lstStyle/>
                    <a:p>
                      <a:r>
                        <a:rPr lang="it-IT" sz="1600" b="1"/>
                        <a:t>0-4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dirty="0"/>
                        <a:t>170.860</a:t>
                      </a:r>
                    </a:p>
                  </a:txBody>
                  <a:tcPr marL="11575" marR="11575" marT="5788" marB="5788" anchor="ctr">
                    <a:lnL>
                      <a:noFill/>
                    </a:lnL>
                    <a:lnR>
                      <a:noFill/>
                    </a:lnR>
                    <a:lnT>
                      <a:noFill/>
                    </a:lnT>
                    <a:lnB>
                      <a:noFill/>
                    </a:lnB>
                    <a:solidFill>
                      <a:srgbClr val="FFFF99"/>
                    </a:solidFill>
                  </a:tcPr>
                </a:tc>
                <a:tc>
                  <a:txBody>
                    <a:bodyPr/>
                    <a:lstStyle/>
                    <a:p>
                      <a:r>
                        <a:rPr lang="it-IT" sz="1600" dirty="0"/>
                        <a:t>161.335</a:t>
                      </a:r>
                    </a:p>
                  </a:txBody>
                  <a:tcPr marL="11575" marR="11575" marT="5788" marB="5788" anchor="ctr">
                    <a:lnL>
                      <a:noFill/>
                    </a:lnL>
                    <a:lnR>
                      <a:noFill/>
                    </a:lnR>
                    <a:lnT>
                      <a:noFill/>
                    </a:lnT>
                    <a:lnB>
                      <a:noFill/>
                    </a:lnB>
                    <a:solidFill>
                      <a:srgbClr val="FFFF99"/>
                    </a:solidFill>
                  </a:tcPr>
                </a:tc>
                <a:tc>
                  <a:txBody>
                    <a:bodyPr/>
                    <a:lstStyle/>
                    <a:p>
                      <a:r>
                        <a:rPr lang="it-IT" sz="1600"/>
                        <a:t>332.195</a:t>
                      </a:r>
                    </a:p>
                  </a:txBody>
                  <a:tcPr marL="11575" marR="11575" marT="5788" marB="5788" anchor="ctr">
                    <a:lnL>
                      <a:noFill/>
                    </a:lnL>
                    <a:lnR>
                      <a:noFill/>
                    </a:lnR>
                    <a:lnT>
                      <a:noFill/>
                    </a:lnT>
                    <a:lnB>
                      <a:noFill/>
                    </a:lnB>
                    <a:solidFill>
                      <a:srgbClr val="FFFF99"/>
                    </a:solidFill>
                  </a:tcPr>
                </a:tc>
                <a:tc>
                  <a:txBody>
                    <a:bodyPr/>
                    <a:lstStyle/>
                    <a:p>
                      <a:r>
                        <a:rPr lang="it-IT" sz="1600" dirty="0"/>
                        <a:t>6,3%</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3551576897"/>
                  </a:ext>
                </a:extLst>
              </a:tr>
              <a:tr h="262868">
                <a:tc>
                  <a:txBody>
                    <a:bodyPr/>
                    <a:lstStyle/>
                    <a:p>
                      <a:r>
                        <a:rPr lang="it-IT" sz="1600" b="1"/>
                        <a:t>5-9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dirty="0"/>
                        <a:t>169.707</a:t>
                      </a:r>
                    </a:p>
                  </a:txBody>
                  <a:tcPr marL="11575" marR="11575" marT="5788" marB="5788" anchor="ctr">
                    <a:lnL>
                      <a:noFill/>
                    </a:lnL>
                    <a:lnR>
                      <a:noFill/>
                    </a:lnR>
                    <a:lnT>
                      <a:noFill/>
                    </a:lnT>
                    <a:lnB>
                      <a:noFill/>
                    </a:lnB>
                    <a:solidFill>
                      <a:srgbClr val="FFFF99"/>
                    </a:solidFill>
                  </a:tcPr>
                </a:tc>
                <a:tc>
                  <a:txBody>
                    <a:bodyPr/>
                    <a:lstStyle/>
                    <a:p>
                      <a:r>
                        <a:rPr lang="it-IT" sz="1600" dirty="0"/>
                        <a:t>159.020</a:t>
                      </a:r>
                    </a:p>
                  </a:txBody>
                  <a:tcPr marL="11575" marR="11575" marT="5788" marB="5788" anchor="ctr">
                    <a:lnL>
                      <a:noFill/>
                    </a:lnL>
                    <a:lnR>
                      <a:noFill/>
                    </a:lnR>
                    <a:lnT>
                      <a:noFill/>
                    </a:lnT>
                    <a:lnB>
                      <a:noFill/>
                    </a:lnB>
                    <a:solidFill>
                      <a:srgbClr val="FFFF99"/>
                    </a:solidFill>
                  </a:tcPr>
                </a:tc>
                <a:tc>
                  <a:txBody>
                    <a:bodyPr/>
                    <a:lstStyle/>
                    <a:p>
                      <a:r>
                        <a:rPr lang="it-IT" sz="1600" dirty="0"/>
                        <a:t>328.727</a:t>
                      </a:r>
                    </a:p>
                  </a:txBody>
                  <a:tcPr marL="11575" marR="11575" marT="5788" marB="5788" anchor="ctr">
                    <a:lnL>
                      <a:noFill/>
                    </a:lnL>
                    <a:lnR>
                      <a:noFill/>
                    </a:lnR>
                    <a:lnT>
                      <a:noFill/>
                    </a:lnT>
                    <a:lnB>
                      <a:noFill/>
                    </a:lnB>
                    <a:solidFill>
                      <a:srgbClr val="FFFF99"/>
                    </a:solidFill>
                  </a:tcPr>
                </a:tc>
                <a:tc>
                  <a:txBody>
                    <a:bodyPr/>
                    <a:lstStyle/>
                    <a:p>
                      <a:r>
                        <a:rPr lang="it-IT" sz="1600"/>
                        <a:t>6,2%</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77087572"/>
                  </a:ext>
                </a:extLst>
              </a:tr>
              <a:tr h="262868">
                <a:tc>
                  <a:txBody>
                    <a:bodyPr/>
                    <a:lstStyle/>
                    <a:p>
                      <a:r>
                        <a:rPr lang="it-IT" sz="1600" b="1"/>
                        <a:t>10-14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143.960</a:t>
                      </a:r>
                    </a:p>
                  </a:txBody>
                  <a:tcPr marL="11575" marR="11575" marT="5788" marB="5788" anchor="ctr">
                    <a:lnL>
                      <a:noFill/>
                    </a:lnL>
                    <a:lnR>
                      <a:noFill/>
                    </a:lnR>
                    <a:lnT>
                      <a:noFill/>
                    </a:lnT>
                    <a:lnB>
                      <a:noFill/>
                    </a:lnB>
                    <a:solidFill>
                      <a:srgbClr val="FFFF99"/>
                    </a:solidFill>
                  </a:tcPr>
                </a:tc>
                <a:tc>
                  <a:txBody>
                    <a:bodyPr/>
                    <a:lstStyle/>
                    <a:p>
                      <a:r>
                        <a:rPr lang="it-IT" sz="1600"/>
                        <a:t>133.239</a:t>
                      </a:r>
                    </a:p>
                  </a:txBody>
                  <a:tcPr marL="11575" marR="11575" marT="5788" marB="5788" anchor="ctr">
                    <a:lnL>
                      <a:noFill/>
                    </a:lnL>
                    <a:lnR>
                      <a:noFill/>
                    </a:lnR>
                    <a:lnT>
                      <a:noFill/>
                    </a:lnT>
                    <a:lnB>
                      <a:noFill/>
                    </a:lnB>
                    <a:solidFill>
                      <a:srgbClr val="FFFF99"/>
                    </a:solidFill>
                  </a:tcPr>
                </a:tc>
                <a:tc>
                  <a:txBody>
                    <a:bodyPr/>
                    <a:lstStyle/>
                    <a:p>
                      <a:r>
                        <a:rPr lang="it-IT" sz="1600" dirty="0"/>
                        <a:t>277.199</a:t>
                      </a:r>
                    </a:p>
                  </a:txBody>
                  <a:tcPr marL="11575" marR="11575" marT="5788" marB="5788" anchor="ctr">
                    <a:lnL>
                      <a:noFill/>
                    </a:lnL>
                    <a:lnR>
                      <a:noFill/>
                    </a:lnR>
                    <a:lnT>
                      <a:noFill/>
                    </a:lnT>
                    <a:lnB>
                      <a:noFill/>
                    </a:lnB>
                    <a:solidFill>
                      <a:srgbClr val="FFFF99"/>
                    </a:solidFill>
                  </a:tcPr>
                </a:tc>
                <a:tc>
                  <a:txBody>
                    <a:bodyPr/>
                    <a:lstStyle/>
                    <a:p>
                      <a:r>
                        <a:rPr lang="it-IT" sz="1600" dirty="0"/>
                        <a:t>5,2%</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3557086858"/>
                  </a:ext>
                </a:extLst>
              </a:tr>
              <a:tr h="262868">
                <a:tc>
                  <a:txBody>
                    <a:bodyPr/>
                    <a:lstStyle/>
                    <a:p>
                      <a:r>
                        <a:rPr lang="it-IT" sz="1600" b="1"/>
                        <a:t>15-19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128.062</a:t>
                      </a:r>
                    </a:p>
                  </a:txBody>
                  <a:tcPr marL="11575" marR="11575" marT="5788" marB="5788" anchor="ctr">
                    <a:lnL>
                      <a:noFill/>
                    </a:lnL>
                    <a:lnR>
                      <a:noFill/>
                    </a:lnR>
                    <a:lnT>
                      <a:noFill/>
                    </a:lnT>
                    <a:lnB>
                      <a:noFill/>
                    </a:lnB>
                    <a:solidFill>
                      <a:srgbClr val="FFFF99"/>
                    </a:solidFill>
                  </a:tcPr>
                </a:tc>
                <a:tc>
                  <a:txBody>
                    <a:bodyPr/>
                    <a:lstStyle/>
                    <a:p>
                      <a:r>
                        <a:rPr lang="it-IT" sz="1600"/>
                        <a:t>104.442</a:t>
                      </a:r>
                    </a:p>
                  </a:txBody>
                  <a:tcPr marL="11575" marR="11575" marT="5788" marB="5788" anchor="ctr">
                    <a:lnL>
                      <a:noFill/>
                    </a:lnL>
                    <a:lnR>
                      <a:noFill/>
                    </a:lnR>
                    <a:lnT>
                      <a:noFill/>
                    </a:lnT>
                    <a:lnB>
                      <a:noFill/>
                    </a:lnB>
                    <a:solidFill>
                      <a:srgbClr val="FFFF99"/>
                    </a:solidFill>
                  </a:tcPr>
                </a:tc>
                <a:tc>
                  <a:txBody>
                    <a:bodyPr/>
                    <a:lstStyle/>
                    <a:p>
                      <a:r>
                        <a:rPr lang="it-IT" sz="1600" dirty="0"/>
                        <a:t>232.504</a:t>
                      </a:r>
                    </a:p>
                  </a:txBody>
                  <a:tcPr marL="11575" marR="11575" marT="5788" marB="5788" anchor="ctr">
                    <a:lnL>
                      <a:noFill/>
                    </a:lnL>
                    <a:lnR>
                      <a:noFill/>
                    </a:lnR>
                    <a:lnT>
                      <a:noFill/>
                    </a:lnT>
                    <a:lnB>
                      <a:noFill/>
                    </a:lnB>
                    <a:solidFill>
                      <a:srgbClr val="FFFF99"/>
                    </a:solidFill>
                  </a:tcPr>
                </a:tc>
                <a:tc>
                  <a:txBody>
                    <a:bodyPr/>
                    <a:lstStyle/>
                    <a:p>
                      <a:r>
                        <a:rPr lang="it-IT" sz="1600" dirty="0"/>
                        <a:t>4,4%</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3243039357"/>
                  </a:ext>
                </a:extLst>
              </a:tr>
              <a:tr h="262868">
                <a:tc>
                  <a:txBody>
                    <a:bodyPr/>
                    <a:lstStyle/>
                    <a:p>
                      <a:r>
                        <a:rPr lang="it-IT" sz="1600" b="1"/>
                        <a:t>20-24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200.259</a:t>
                      </a:r>
                    </a:p>
                  </a:txBody>
                  <a:tcPr marL="11575" marR="11575" marT="5788" marB="5788" anchor="ctr">
                    <a:lnL>
                      <a:noFill/>
                    </a:lnL>
                    <a:lnR>
                      <a:noFill/>
                    </a:lnR>
                    <a:lnT>
                      <a:noFill/>
                    </a:lnT>
                    <a:lnB>
                      <a:noFill/>
                    </a:lnB>
                    <a:solidFill>
                      <a:srgbClr val="FFFF99"/>
                    </a:solidFill>
                  </a:tcPr>
                </a:tc>
                <a:tc>
                  <a:txBody>
                    <a:bodyPr/>
                    <a:lstStyle/>
                    <a:p>
                      <a:r>
                        <a:rPr lang="it-IT" sz="1600"/>
                        <a:t>133.825</a:t>
                      </a:r>
                    </a:p>
                  </a:txBody>
                  <a:tcPr marL="11575" marR="11575" marT="5788" marB="5788" anchor="ctr">
                    <a:lnL>
                      <a:noFill/>
                    </a:lnL>
                    <a:lnR>
                      <a:noFill/>
                    </a:lnR>
                    <a:lnT>
                      <a:noFill/>
                    </a:lnT>
                    <a:lnB>
                      <a:noFill/>
                    </a:lnB>
                    <a:solidFill>
                      <a:srgbClr val="FFFF99"/>
                    </a:solidFill>
                  </a:tcPr>
                </a:tc>
                <a:tc>
                  <a:txBody>
                    <a:bodyPr/>
                    <a:lstStyle/>
                    <a:p>
                      <a:r>
                        <a:rPr lang="it-IT" sz="1600" dirty="0"/>
                        <a:t>334.084</a:t>
                      </a:r>
                    </a:p>
                  </a:txBody>
                  <a:tcPr marL="11575" marR="11575" marT="5788" marB="5788" anchor="ctr">
                    <a:lnL>
                      <a:noFill/>
                    </a:lnL>
                    <a:lnR>
                      <a:noFill/>
                    </a:lnR>
                    <a:lnT>
                      <a:noFill/>
                    </a:lnT>
                    <a:lnB>
                      <a:noFill/>
                    </a:lnB>
                    <a:solidFill>
                      <a:srgbClr val="FFFF99"/>
                    </a:solidFill>
                  </a:tcPr>
                </a:tc>
                <a:tc>
                  <a:txBody>
                    <a:bodyPr/>
                    <a:lstStyle/>
                    <a:p>
                      <a:r>
                        <a:rPr lang="it-IT" sz="1600" dirty="0"/>
                        <a:t>6,3%</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954812017"/>
                  </a:ext>
                </a:extLst>
              </a:tr>
              <a:tr h="262868">
                <a:tc>
                  <a:txBody>
                    <a:bodyPr/>
                    <a:lstStyle/>
                    <a:p>
                      <a:r>
                        <a:rPr lang="it-IT" sz="1600" b="1"/>
                        <a:t>25-29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dirty="0"/>
                        <a:t>223.226</a:t>
                      </a:r>
                    </a:p>
                  </a:txBody>
                  <a:tcPr marL="11575" marR="11575" marT="5788" marB="5788" anchor="ctr">
                    <a:lnL>
                      <a:noFill/>
                    </a:lnL>
                    <a:lnR>
                      <a:noFill/>
                    </a:lnR>
                    <a:lnT>
                      <a:noFill/>
                    </a:lnT>
                    <a:lnB>
                      <a:noFill/>
                    </a:lnB>
                    <a:solidFill>
                      <a:srgbClr val="FFFF99"/>
                    </a:solidFill>
                  </a:tcPr>
                </a:tc>
                <a:tc>
                  <a:txBody>
                    <a:bodyPr/>
                    <a:lstStyle/>
                    <a:p>
                      <a:r>
                        <a:rPr lang="it-IT" sz="1600"/>
                        <a:t>207.362</a:t>
                      </a:r>
                    </a:p>
                  </a:txBody>
                  <a:tcPr marL="11575" marR="11575" marT="5788" marB="5788" anchor="ctr">
                    <a:lnL>
                      <a:noFill/>
                    </a:lnL>
                    <a:lnR>
                      <a:noFill/>
                    </a:lnR>
                    <a:lnT>
                      <a:noFill/>
                    </a:lnT>
                    <a:lnB>
                      <a:noFill/>
                    </a:lnB>
                    <a:solidFill>
                      <a:srgbClr val="FFFF99"/>
                    </a:solidFill>
                  </a:tcPr>
                </a:tc>
                <a:tc>
                  <a:txBody>
                    <a:bodyPr/>
                    <a:lstStyle/>
                    <a:p>
                      <a:r>
                        <a:rPr lang="it-IT" sz="1600" dirty="0"/>
                        <a:t>430.588</a:t>
                      </a:r>
                    </a:p>
                  </a:txBody>
                  <a:tcPr marL="11575" marR="11575" marT="5788" marB="5788" anchor="ctr">
                    <a:lnL>
                      <a:noFill/>
                    </a:lnL>
                    <a:lnR>
                      <a:noFill/>
                    </a:lnR>
                    <a:lnT>
                      <a:noFill/>
                    </a:lnT>
                    <a:lnB>
                      <a:noFill/>
                    </a:lnB>
                    <a:solidFill>
                      <a:srgbClr val="FFFF99"/>
                    </a:solidFill>
                  </a:tcPr>
                </a:tc>
                <a:tc>
                  <a:txBody>
                    <a:bodyPr/>
                    <a:lstStyle/>
                    <a:p>
                      <a:r>
                        <a:rPr lang="it-IT" sz="1600" dirty="0"/>
                        <a:t>8,1%</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174757840"/>
                  </a:ext>
                </a:extLst>
              </a:tr>
              <a:tr h="262868">
                <a:tc>
                  <a:txBody>
                    <a:bodyPr/>
                    <a:lstStyle/>
                    <a:p>
                      <a:r>
                        <a:rPr lang="it-IT" sz="1600" b="1"/>
                        <a:t>30-34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282.186</a:t>
                      </a:r>
                    </a:p>
                  </a:txBody>
                  <a:tcPr marL="11575" marR="11575" marT="5788" marB="5788" anchor="ctr">
                    <a:lnL>
                      <a:noFill/>
                    </a:lnL>
                    <a:lnR>
                      <a:noFill/>
                    </a:lnR>
                    <a:lnT>
                      <a:noFill/>
                    </a:lnT>
                    <a:lnB>
                      <a:noFill/>
                    </a:lnB>
                    <a:solidFill>
                      <a:srgbClr val="FFFF99"/>
                    </a:solidFill>
                  </a:tcPr>
                </a:tc>
                <a:tc>
                  <a:txBody>
                    <a:bodyPr/>
                    <a:lstStyle/>
                    <a:p>
                      <a:r>
                        <a:rPr lang="it-IT" sz="1600"/>
                        <a:t>290.374</a:t>
                      </a:r>
                    </a:p>
                  </a:txBody>
                  <a:tcPr marL="11575" marR="11575" marT="5788" marB="5788" anchor="ctr">
                    <a:lnL>
                      <a:noFill/>
                    </a:lnL>
                    <a:lnR>
                      <a:noFill/>
                    </a:lnR>
                    <a:lnT>
                      <a:noFill/>
                    </a:lnT>
                    <a:lnB>
                      <a:noFill/>
                    </a:lnB>
                    <a:solidFill>
                      <a:srgbClr val="FFFF99"/>
                    </a:solidFill>
                  </a:tcPr>
                </a:tc>
                <a:tc>
                  <a:txBody>
                    <a:bodyPr/>
                    <a:lstStyle/>
                    <a:p>
                      <a:r>
                        <a:rPr lang="it-IT" sz="1600" dirty="0"/>
                        <a:t>572.560</a:t>
                      </a:r>
                    </a:p>
                  </a:txBody>
                  <a:tcPr marL="11575" marR="11575" marT="5788" marB="5788" anchor="ctr">
                    <a:lnL>
                      <a:noFill/>
                    </a:lnL>
                    <a:lnR>
                      <a:noFill/>
                    </a:lnR>
                    <a:lnT>
                      <a:noFill/>
                    </a:lnT>
                    <a:lnB>
                      <a:noFill/>
                    </a:lnB>
                    <a:solidFill>
                      <a:srgbClr val="FFFF99"/>
                    </a:solidFill>
                  </a:tcPr>
                </a:tc>
                <a:tc>
                  <a:txBody>
                    <a:bodyPr/>
                    <a:lstStyle/>
                    <a:p>
                      <a:r>
                        <a:rPr lang="it-IT" sz="1600" dirty="0"/>
                        <a:t>10,8%</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890803214"/>
                  </a:ext>
                </a:extLst>
              </a:tr>
              <a:tr h="262868">
                <a:tc>
                  <a:txBody>
                    <a:bodyPr/>
                    <a:lstStyle/>
                    <a:p>
                      <a:r>
                        <a:rPr lang="it-IT" sz="1600" b="1"/>
                        <a:t>35-39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300.461</a:t>
                      </a:r>
                    </a:p>
                  </a:txBody>
                  <a:tcPr marL="11575" marR="11575" marT="5788" marB="5788" anchor="ctr">
                    <a:lnL>
                      <a:noFill/>
                    </a:lnL>
                    <a:lnR>
                      <a:noFill/>
                    </a:lnR>
                    <a:lnT>
                      <a:noFill/>
                    </a:lnT>
                    <a:lnB>
                      <a:noFill/>
                    </a:lnB>
                    <a:solidFill>
                      <a:srgbClr val="FFFF99"/>
                    </a:solidFill>
                  </a:tcPr>
                </a:tc>
                <a:tc>
                  <a:txBody>
                    <a:bodyPr/>
                    <a:lstStyle/>
                    <a:p>
                      <a:r>
                        <a:rPr lang="it-IT" sz="1600"/>
                        <a:t>301.696</a:t>
                      </a:r>
                    </a:p>
                  </a:txBody>
                  <a:tcPr marL="11575" marR="11575" marT="5788" marB="5788" anchor="ctr">
                    <a:lnL>
                      <a:noFill/>
                    </a:lnL>
                    <a:lnR>
                      <a:noFill/>
                    </a:lnR>
                    <a:lnT>
                      <a:noFill/>
                    </a:lnT>
                    <a:lnB>
                      <a:noFill/>
                    </a:lnB>
                    <a:solidFill>
                      <a:srgbClr val="FFFF99"/>
                    </a:solidFill>
                  </a:tcPr>
                </a:tc>
                <a:tc>
                  <a:txBody>
                    <a:bodyPr/>
                    <a:lstStyle/>
                    <a:p>
                      <a:r>
                        <a:rPr lang="it-IT" sz="1600"/>
                        <a:t>602.157</a:t>
                      </a:r>
                    </a:p>
                  </a:txBody>
                  <a:tcPr marL="11575" marR="11575" marT="5788" marB="5788" anchor="ctr">
                    <a:lnL>
                      <a:noFill/>
                    </a:lnL>
                    <a:lnR>
                      <a:noFill/>
                    </a:lnR>
                    <a:lnT>
                      <a:noFill/>
                    </a:lnT>
                    <a:lnB>
                      <a:noFill/>
                    </a:lnB>
                    <a:solidFill>
                      <a:srgbClr val="FFFF99"/>
                    </a:solidFill>
                  </a:tcPr>
                </a:tc>
                <a:tc>
                  <a:txBody>
                    <a:bodyPr/>
                    <a:lstStyle/>
                    <a:p>
                      <a:r>
                        <a:rPr lang="it-IT" sz="1600" dirty="0"/>
                        <a:t>11,3%</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2406360243"/>
                  </a:ext>
                </a:extLst>
              </a:tr>
              <a:tr h="262868">
                <a:tc>
                  <a:txBody>
                    <a:bodyPr/>
                    <a:lstStyle/>
                    <a:p>
                      <a:r>
                        <a:rPr lang="it-IT" sz="1600" b="1"/>
                        <a:t>40-44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281.721</a:t>
                      </a:r>
                    </a:p>
                  </a:txBody>
                  <a:tcPr marL="11575" marR="11575" marT="5788" marB="5788" anchor="ctr">
                    <a:lnL>
                      <a:noFill/>
                    </a:lnL>
                    <a:lnR>
                      <a:noFill/>
                    </a:lnR>
                    <a:lnT>
                      <a:noFill/>
                    </a:lnT>
                    <a:lnB>
                      <a:noFill/>
                    </a:lnB>
                    <a:solidFill>
                      <a:srgbClr val="FFFF99"/>
                    </a:solidFill>
                  </a:tcPr>
                </a:tc>
                <a:tc>
                  <a:txBody>
                    <a:bodyPr/>
                    <a:lstStyle/>
                    <a:p>
                      <a:r>
                        <a:rPr lang="it-IT" sz="1600"/>
                        <a:t>290.138</a:t>
                      </a:r>
                    </a:p>
                  </a:txBody>
                  <a:tcPr marL="11575" marR="11575" marT="5788" marB="5788" anchor="ctr">
                    <a:lnL>
                      <a:noFill/>
                    </a:lnL>
                    <a:lnR>
                      <a:noFill/>
                    </a:lnR>
                    <a:lnT>
                      <a:noFill/>
                    </a:lnT>
                    <a:lnB>
                      <a:noFill/>
                    </a:lnB>
                    <a:solidFill>
                      <a:srgbClr val="FFFF99"/>
                    </a:solidFill>
                  </a:tcPr>
                </a:tc>
                <a:tc>
                  <a:txBody>
                    <a:bodyPr/>
                    <a:lstStyle/>
                    <a:p>
                      <a:r>
                        <a:rPr lang="it-IT" sz="1600"/>
                        <a:t>571.859</a:t>
                      </a:r>
                    </a:p>
                  </a:txBody>
                  <a:tcPr marL="11575" marR="11575" marT="5788" marB="5788" anchor="ctr">
                    <a:lnL>
                      <a:noFill/>
                    </a:lnL>
                    <a:lnR>
                      <a:noFill/>
                    </a:lnR>
                    <a:lnT>
                      <a:noFill/>
                    </a:lnT>
                    <a:lnB>
                      <a:noFill/>
                    </a:lnB>
                    <a:solidFill>
                      <a:srgbClr val="FFFF99"/>
                    </a:solidFill>
                  </a:tcPr>
                </a:tc>
                <a:tc>
                  <a:txBody>
                    <a:bodyPr/>
                    <a:lstStyle/>
                    <a:p>
                      <a:r>
                        <a:rPr lang="it-IT" sz="1600" dirty="0"/>
                        <a:t>10,8%</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865856501"/>
                  </a:ext>
                </a:extLst>
              </a:tr>
              <a:tr h="262868">
                <a:tc>
                  <a:txBody>
                    <a:bodyPr/>
                    <a:lstStyle/>
                    <a:p>
                      <a:r>
                        <a:rPr lang="it-IT" sz="1600" b="1"/>
                        <a:t>45-49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220.786</a:t>
                      </a:r>
                    </a:p>
                  </a:txBody>
                  <a:tcPr marL="11575" marR="11575" marT="5788" marB="5788" anchor="ctr">
                    <a:lnL>
                      <a:noFill/>
                    </a:lnL>
                    <a:lnR>
                      <a:noFill/>
                    </a:lnR>
                    <a:lnT>
                      <a:noFill/>
                    </a:lnT>
                    <a:lnB>
                      <a:noFill/>
                    </a:lnB>
                    <a:solidFill>
                      <a:srgbClr val="FFFF99"/>
                    </a:solidFill>
                  </a:tcPr>
                </a:tc>
                <a:tc>
                  <a:txBody>
                    <a:bodyPr/>
                    <a:lstStyle/>
                    <a:p>
                      <a:r>
                        <a:rPr lang="it-IT" sz="1600"/>
                        <a:t>253.928</a:t>
                      </a:r>
                    </a:p>
                  </a:txBody>
                  <a:tcPr marL="11575" marR="11575" marT="5788" marB="5788" anchor="ctr">
                    <a:lnL>
                      <a:noFill/>
                    </a:lnL>
                    <a:lnR>
                      <a:noFill/>
                    </a:lnR>
                    <a:lnT>
                      <a:noFill/>
                    </a:lnT>
                    <a:lnB>
                      <a:noFill/>
                    </a:lnB>
                    <a:solidFill>
                      <a:srgbClr val="FFFF99"/>
                    </a:solidFill>
                  </a:tcPr>
                </a:tc>
                <a:tc>
                  <a:txBody>
                    <a:bodyPr/>
                    <a:lstStyle/>
                    <a:p>
                      <a:r>
                        <a:rPr lang="it-IT" sz="1600"/>
                        <a:t>474.714</a:t>
                      </a:r>
                    </a:p>
                  </a:txBody>
                  <a:tcPr marL="11575" marR="11575" marT="5788" marB="5788" anchor="ctr">
                    <a:lnL>
                      <a:noFill/>
                    </a:lnL>
                    <a:lnR>
                      <a:noFill/>
                    </a:lnR>
                    <a:lnT>
                      <a:noFill/>
                    </a:lnT>
                    <a:lnB>
                      <a:noFill/>
                    </a:lnB>
                    <a:solidFill>
                      <a:srgbClr val="FFFF99"/>
                    </a:solidFill>
                  </a:tcPr>
                </a:tc>
                <a:tc>
                  <a:txBody>
                    <a:bodyPr/>
                    <a:lstStyle/>
                    <a:p>
                      <a:r>
                        <a:rPr lang="it-IT" sz="1600" dirty="0"/>
                        <a:t>8,9%</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3235311522"/>
                  </a:ext>
                </a:extLst>
              </a:tr>
              <a:tr h="262868">
                <a:tc>
                  <a:txBody>
                    <a:bodyPr/>
                    <a:lstStyle/>
                    <a:p>
                      <a:r>
                        <a:rPr lang="it-IT" sz="1600" b="1"/>
                        <a:t>50-54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168.607</a:t>
                      </a:r>
                    </a:p>
                  </a:txBody>
                  <a:tcPr marL="11575" marR="11575" marT="5788" marB="5788" anchor="ctr">
                    <a:lnL>
                      <a:noFill/>
                    </a:lnL>
                    <a:lnR>
                      <a:noFill/>
                    </a:lnR>
                    <a:lnT>
                      <a:noFill/>
                    </a:lnT>
                    <a:lnB>
                      <a:noFill/>
                    </a:lnB>
                    <a:solidFill>
                      <a:srgbClr val="FFFF99"/>
                    </a:solidFill>
                  </a:tcPr>
                </a:tc>
                <a:tc>
                  <a:txBody>
                    <a:bodyPr/>
                    <a:lstStyle/>
                    <a:p>
                      <a:r>
                        <a:rPr lang="it-IT" sz="1600"/>
                        <a:t>221.913</a:t>
                      </a:r>
                    </a:p>
                  </a:txBody>
                  <a:tcPr marL="11575" marR="11575" marT="5788" marB="5788" anchor="ctr">
                    <a:lnL>
                      <a:noFill/>
                    </a:lnL>
                    <a:lnR>
                      <a:noFill/>
                    </a:lnR>
                    <a:lnT>
                      <a:noFill/>
                    </a:lnT>
                    <a:lnB>
                      <a:noFill/>
                    </a:lnB>
                    <a:solidFill>
                      <a:srgbClr val="FFFF99"/>
                    </a:solidFill>
                  </a:tcPr>
                </a:tc>
                <a:tc>
                  <a:txBody>
                    <a:bodyPr/>
                    <a:lstStyle/>
                    <a:p>
                      <a:r>
                        <a:rPr lang="it-IT" sz="1600"/>
                        <a:t>390.520</a:t>
                      </a:r>
                    </a:p>
                  </a:txBody>
                  <a:tcPr marL="11575" marR="11575" marT="5788" marB="5788" anchor="ctr">
                    <a:lnL>
                      <a:noFill/>
                    </a:lnL>
                    <a:lnR>
                      <a:noFill/>
                    </a:lnR>
                    <a:lnT>
                      <a:noFill/>
                    </a:lnT>
                    <a:lnB>
                      <a:noFill/>
                    </a:lnB>
                    <a:solidFill>
                      <a:srgbClr val="FFFF99"/>
                    </a:solidFill>
                  </a:tcPr>
                </a:tc>
                <a:tc>
                  <a:txBody>
                    <a:bodyPr/>
                    <a:lstStyle/>
                    <a:p>
                      <a:r>
                        <a:rPr lang="it-IT" sz="1600" dirty="0"/>
                        <a:t>7,4%</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2902059861"/>
                  </a:ext>
                </a:extLst>
              </a:tr>
              <a:tr h="262868">
                <a:tc>
                  <a:txBody>
                    <a:bodyPr/>
                    <a:lstStyle/>
                    <a:p>
                      <a:r>
                        <a:rPr lang="it-IT" sz="1600" b="1"/>
                        <a:t>55-59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110.500</a:t>
                      </a:r>
                    </a:p>
                  </a:txBody>
                  <a:tcPr marL="11575" marR="11575" marT="5788" marB="5788" anchor="ctr">
                    <a:lnL>
                      <a:noFill/>
                    </a:lnL>
                    <a:lnR>
                      <a:noFill/>
                    </a:lnR>
                    <a:lnT>
                      <a:noFill/>
                    </a:lnT>
                    <a:lnB>
                      <a:noFill/>
                    </a:lnB>
                    <a:solidFill>
                      <a:srgbClr val="FFFF99"/>
                    </a:solidFill>
                  </a:tcPr>
                </a:tc>
                <a:tc>
                  <a:txBody>
                    <a:bodyPr/>
                    <a:lstStyle/>
                    <a:p>
                      <a:r>
                        <a:rPr lang="it-IT" sz="1600"/>
                        <a:t>180.267</a:t>
                      </a:r>
                    </a:p>
                  </a:txBody>
                  <a:tcPr marL="11575" marR="11575" marT="5788" marB="5788" anchor="ctr">
                    <a:lnL>
                      <a:noFill/>
                    </a:lnL>
                    <a:lnR>
                      <a:noFill/>
                    </a:lnR>
                    <a:lnT>
                      <a:noFill/>
                    </a:lnT>
                    <a:lnB>
                      <a:noFill/>
                    </a:lnB>
                    <a:solidFill>
                      <a:srgbClr val="FFFF99"/>
                    </a:solidFill>
                  </a:tcPr>
                </a:tc>
                <a:tc>
                  <a:txBody>
                    <a:bodyPr/>
                    <a:lstStyle/>
                    <a:p>
                      <a:r>
                        <a:rPr lang="it-IT" sz="1600"/>
                        <a:t>290.767</a:t>
                      </a:r>
                    </a:p>
                  </a:txBody>
                  <a:tcPr marL="11575" marR="11575" marT="5788" marB="5788" anchor="ctr">
                    <a:lnL>
                      <a:noFill/>
                    </a:lnL>
                    <a:lnR>
                      <a:noFill/>
                    </a:lnR>
                    <a:lnT>
                      <a:noFill/>
                    </a:lnT>
                    <a:lnB>
                      <a:noFill/>
                    </a:lnB>
                    <a:solidFill>
                      <a:srgbClr val="FFFF99"/>
                    </a:solidFill>
                  </a:tcPr>
                </a:tc>
                <a:tc>
                  <a:txBody>
                    <a:bodyPr/>
                    <a:lstStyle/>
                    <a:p>
                      <a:r>
                        <a:rPr lang="it-IT" sz="1600" dirty="0"/>
                        <a:t>5,5%</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956654814"/>
                  </a:ext>
                </a:extLst>
              </a:tr>
              <a:tr h="262868">
                <a:tc>
                  <a:txBody>
                    <a:bodyPr/>
                    <a:lstStyle/>
                    <a:p>
                      <a:r>
                        <a:rPr lang="it-IT" sz="1600" b="1"/>
                        <a:t>60-64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70.056</a:t>
                      </a:r>
                    </a:p>
                  </a:txBody>
                  <a:tcPr marL="11575" marR="11575" marT="5788" marB="5788" anchor="ctr">
                    <a:lnL>
                      <a:noFill/>
                    </a:lnL>
                    <a:lnR>
                      <a:noFill/>
                    </a:lnR>
                    <a:lnT>
                      <a:noFill/>
                    </a:lnT>
                    <a:lnB>
                      <a:noFill/>
                    </a:lnB>
                    <a:solidFill>
                      <a:srgbClr val="FFFF99"/>
                    </a:solidFill>
                  </a:tcPr>
                </a:tc>
                <a:tc>
                  <a:txBody>
                    <a:bodyPr/>
                    <a:lstStyle/>
                    <a:p>
                      <a:r>
                        <a:rPr lang="it-IT" sz="1600"/>
                        <a:t>138.981</a:t>
                      </a:r>
                    </a:p>
                  </a:txBody>
                  <a:tcPr marL="11575" marR="11575" marT="5788" marB="5788" anchor="ctr">
                    <a:lnL>
                      <a:noFill/>
                    </a:lnL>
                    <a:lnR>
                      <a:noFill/>
                    </a:lnR>
                    <a:lnT>
                      <a:noFill/>
                    </a:lnT>
                    <a:lnB>
                      <a:noFill/>
                    </a:lnB>
                    <a:solidFill>
                      <a:srgbClr val="FFFF99"/>
                    </a:solidFill>
                  </a:tcPr>
                </a:tc>
                <a:tc>
                  <a:txBody>
                    <a:bodyPr/>
                    <a:lstStyle/>
                    <a:p>
                      <a:r>
                        <a:rPr lang="it-IT" sz="1600"/>
                        <a:t>209.037</a:t>
                      </a:r>
                    </a:p>
                  </a:txBody>
                  <a:tcPr marL="11575" marR="11575" marT="5788" marB="5788" anchor="ctr">
                    <a:lnL>
                      <a:noFill/>
                    </a:lnL>
                    <a:lnR>
                      <a:noFill/>
                    </a:lnR>
                    <a:lnT>
                      <a:noFill/>
                    </a:lnT>
                    <a:lnB>
                      <a:noFill/>
                    </a:lnB>
                    <a:solidFill>
                      <a:srgbClr val="FFFF99"/>
                    </a:solidFill>
                  </a:tcPr>
                </a:tc>
                <a:tc>
                  <a:txBody>
                    <a:bodyPr/>
                    <a:lstStyle/>
                    <a:p>
                      <a:r>
                        <a:rPr lang="it-IT" sz="1600" dirty="0"/>
                        <a:t>3,9%</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302431878"/>
                  </a:ext>
                </a:extLst>
              </a:tr>
              <a:tr h="262868">
                <a:tc>
                  <a:txBody>
                    <a:bodyPr/>
                    <a:lstStyle/>
                    <a:p>
                      <a:r>
                        <a:rPr lang="it-IT" sz="1600" b="1"/>
                        <a:t>65-69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39.474</a:t>
                      </a:r>
                    </a:p>
                  </a:txBody>
                  <a:tcPr marL="11575" marR="11575" marT="5788" marB="5788" anchor="ctr">
                    <a:lnL>
                      <a:noFill/>
                    </a:lnL>
                    <a:lnR>
                      <a:noFill/>
                    </a:lnR>
                    <a:lnT>
                      <a:noFill/>
                    </a:lnT>
                    <a:lnB>
                      <a:noFill/>
                    </a:lnB>
                    <a:solidFill>
                      <a:srgbClr val="FFFF99"/>
                    </a:solidFill>
                  </a:tcPr>
                </a:tc>
                <a:tc>
                  <a:txBody>
                    <a:bodyPr/>
                    <a:lstStyle/>
                    <a:p>
                      <a:r>
                        <a:rPr lang="it-IT" sz="1600"/>
                        <a:t>84.359</a:t>
                      </a:r>
                    </a:p>
                  </a:txBody>
                  <a:tcPr marL="11575" marR="11575" marT="5788" marB="5788" anchor="ctr">
                    <a:lnL>
                      <a:noFill/>
                    </a:lnL>
                    <a:lnR>
                      <a:noFill/>
                    </a:lnR>
                    <a:lnT>
                      <a:noFill/>
                    </a:lnT>
                    <a:lnB>
                      <a:noFill/>
                    </a:lnB>
                    <a:solidFill>
                      <a:srgbClr val="FFFF99"/>
                    </a:solidFill>
                  </a:tcPr>
                </a:tc>
                <a:tc>
                  <a:txBody>
                    <a:bodyPr/>
                    <a:lstStyle/>
                    <a:p>
                      <a:r>
                        <a:rPr lang="it-IT" sz="1600"/>
                        <a:t>123.833</a:t>
                      </a:r>
                    </a:p>
                  </a:txBody>
                  <a:tcPr marL="11575" marR="11575" marT="5788" marB="5788" anchor="ctr">
                    <a:lnL>
                      <a:noFill/>
                    </a:lnL>
                    <a:lnR>
                      <a:noFill/>
                    </a:lnR>
                    <a:lnT>
                      <a:noFill/>
                    </a:lnT>
                    <a:lnB>
                      <a:noFill/>
                    </a:lnB>
                    <a:solidFill>
                      <a:srgbClr val="FFFF99"/>
                    </a:solidFill>
                  </a:tcPr>
                </a:tc>
                <a:tc>
                  <a:txBody>
                    <a:bodyPr/>
                    <a:lstStyle/>
                    <a:p>
                      <a:r>
                        <a:rPr lang="it-IT" sz="1600" dirty="0"/>
                        <a:t>2,3%</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772582375"/>
                  </a:ext>
                </a:extLst>
              </a:tr>
              <a:tr h="227022">
                <a:tc>
                  <a:txBody>
                    <a:bodyPr/>
                    <a:lstStyle/>
                    <a:p>
                      <a:r>
                        <a:rPr lang="it-IT" sz="1600" b="1"/>
                        <a:t>70-74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22.327</a:t>
                      </a:r>
                    </a:p>
                  </a:txBody>
                  <a:tcPr marL="11575" marR="11575" marT="5788" marB="5788" anchor="ctr">
                    <a:lnL>
                      <a:noFill/>
                    </a:lnL>
                    <a:lnR>
                      <a:noFill/>
                    </a:lnR>
                    <a:lnT>
                      <a:noFill/>
                    </a:lnT>
                    <a:lnB>
                      <a:noFill/>
                    </a:lnB>
                    <a:solidFill>
                      <a:srgbClr val="FFFF99"/>
                    </a:solidFill>
                  </a:tcPr>
                </a:tc>
                <a:tc>
                  <a:txBody>
                    <a:bodyPr/>
                    <a:lstStyle/>
                    <a:p>
                      <a:r>
                        <a:rPr lang="it-IT" sz="1600"/>
                        <a:t>43.742</a:t>
                      </a:r>
                    </a:p>
                  </a:txBody>
                  <a:tcPr marL="11575" marR="11575" marT="5788" marB="5788" anchor="ctr">
                    <a:lnL>
                      <a:noFill/>
                    </a:lnL>
                    <a:lnR>
                      <a:noFill/>
                    </a:lnR>
                    <a:lnT>
                      <a:noFill/>
                    </a:lnT>
                    <a:lnB>
                      <a:noFill/>
                    </a:lnB>
                    <a:solidFill>
                      <a:srgbClr val="FFFF99"/>
                    </a:solidFill>
                  </a:tcPr>
                </a:tc>
                <a:tc>
                  <a:txBody>
                    <a:bodyPr/>
                    <a:lstStyle/>
                    <a:p>
                      <a:r>
                        <a:rPr lang="it-IT" sz="1600"/>
                        <a:t>66.069</a:t>
                      </a:r>
                    </a:p>
                  </a:txBody>
                  <a:tcPr marL="11575" marR="11575" marT="5788" marB="5788" anchor="ctr">
                    <a:lnL>
                      <a:noFill/>
                    </a:lnL>
                    <a:lnR>
                      <a:noFill/>
                    </a:lnR>
                    <a:lnT>
                      <a:noFill/>
                    </a:lnT>
                    <a:lnB>
                      <a:noFill/>
                    </a:lnB>
                    <a:solidFill>
                      <a:srgbClr val="FFFF99"/>
                    </a:solidFill>
                  </a:tcPr>
                </a:tc>
                <a:tc>
                  <a:txBody>
                    <a:bodyPr/>
                    <a:lstStyle/>
                    <a:p>
                      <a:r>
                        <a:rPr lang="it-IT" sz="1600" dirty="0"/>
                        <a:t>1,2%</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3103912234"/>
                  </a:ext>
                </a:extLst>
              </a:tr>
              <a:tr h="227022">
                <a:tc>
                  <a:txBody>
                    <a:bodyPr/>
                    <a:lstStyle/>
                    <a:p>
                      <a:r>
                        <a:rPr lang="it-IT" sz="1600" b="1"/>
                        <a:t>75-79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13.522</a:t>
                      </a:r>
                    </a:p>
                  </a:txBody>
                  <a:tcPr marL="11575" marR="11575" marT="5788" marB="5788" anchor="ctr">
                    <a:lnL>
                      <a:noFill/>
                    </a:lnL>
                    <a:lnR>
                      <a:noFill/>
                    </a:lnR>
                    <a:lnT>
                      <a:noFill/>
                    </a:lnT>
                    <a:lnB>
                      <a:noFill/>
                    </a:lnB>
                    <a:solidFill>
                      <a:srgbClr val="FFFF99"/>
                    </a:solidFill>
                  </a:tcPr>
                </a:tc>
                <a:tc>
                  <a:txBody>
                    <a:bodyPr/>
                    <a:lstStyle/>
                    <a:p>
                      <a:r>
                        <a:rPr lang="it-IT" sz="1600"/>
                        <a:t>23.047</a:t>
                      </a:r>
                    </a:p>
                  </a:txBody>
                  <a:tcPr marL="11575" marR="11575" marT="5788" marB="5788" anchor="ctr">
                    <a:lnL>
                      <a:noFill/>
                    </a:lnL>
                    <a:lnR>
                      <a:noFill/>
                    </a:lnR>
                    <a:lnT>
                      <a:noFill/>
                    </a:lnT>
                    <a:lnB>
                      <a:noFill/>
                    </a:lnB>
                    <a:solidFill>
                      <a:srgbClr val="FFFF99"/>
                    </a:solidFill>
                  </a:tcPr>
                </a:tc>
                <a:tc>
                  <a:txBody>
                    <a:bodyPr/>
                    <a:lstStyle/>
                    <a:p>
                      <a:r>
                        <a:rPr lang="it-IT" sz="1600"/>
                        <a:t>36.569</a:t>
                      </a:r>
                    </a:p>
                  </a:txBody>
                  <a:tcPr marL="11575" marR="11575" marT="5788" marB="5788" anchor="ctr">
                    <a:lnL>
                      <a:noFill/>
                    </a:lnL>
                    <a:lnR>
                      <a:noFill/>
                    </a:lnR>
                    <a:lnT>
                      <a:noFill/>
                    </a:lnT>
                    <a:lnB>
                      <a:noFill/>
                    </a:lnB>
                    <a:solidFill>
                      <a:srgbClr val="FFFF99"/>
                    </a:solidFill>
                  </a:tcPr>
                </a:tc>
                <a:tc>
                  <a:txBody>
                    <a:bodyPr/>
                    <a:lstStyle/>
                    <a:p>
                      <a:r>
                        <a:rPr lang="it-IT" sz="1600" dirty="0"/>
                        <a:t>0,7%</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2568301972"/>
                  </a:ext>
                </a:extLst>
              </a:tr>
              <a:tr h="227022">
                <a:tc>
                  <a:txBody>
                    <a:bodyPr/>
                    <a:lstStyle/>
                    <a:p>
                      <a:r>
                        <a:rPr lang="it-IT" sz="1600" b="1"/>
                        <a:t>80-84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7.801</a:t>
                      </a:r>
                    </a:p>
                  </a:txBody>
                  <a:tcPr marL="11575" marR="11575" marT="5788" marB="5788" anchor="ctr">
                    <a:lnL>
                      <a:noFill/>
                    </a:lnL>
                    <a:lnR>
                      <a:noFill/>
                    </a:lnR>
                    <a:lnT>
                      <a:noFill/>
                    </a:lnT>
                    <a:lnB>
                      <a:noFill/>
                    </a:lnB>
                    <a:solidFill>
                      <a:srgbClr val="FFFF99"/>
                    </a:solidFill>
                  </a:tcPr>
                </a:tc>
                <a:tc>
                  <a:txBody>
                    <a:bodyPr/>
                    <a:lstStyle/>
                    <a:p>
                      <a:r>
                        <a:rPr lang="it-IT" sz="1600"/>
                        <a:t>12.770</a:t>
                      </a:r>
                    </a:p>
                  </a:txBody>
                  <a:tcPr marL="11575" marR="11575" marT="5788" marB="5788" anchor="ctr">
                    <a:lnL>
                      <a:noFill/>
                    </a:lnL>
                    <a:lnR>
                      <a:noFill/>
                    </a:lnR>
                    <a:lnT>
                      <a:noFill/>
                    </a:lnT>
                    <a:lnB>
                      <a:noFill/>
                    </a:lnB>
                    <a:solidFill>
                      <a:srgbClr val="FFFF99"/>
                    </a:solidFill>
                  </a:tcPr>
                </a:tc>
                <a:tc>
                  <a:txBody>
                    <a:bodyPr/>
                    <a:lstStyle/>
                    <a:p>
                      <a:r>
                        <a:rPr lang="it-IT" sz="1600"/>
                        <a:t>20.571</a:t>
                      </a:r>
                    </a:p>
                  </a:txBody>
                  <a:tcPr marL="11575" marR="11575" marT="5788" marB="5788" anchor="ctr">
                    <a:lnL>
                      <a:noFill/>
                    </a:lnL>
                    <a:lnR>
                      <a:noFill/>
                    </a:lnR>
                    <a:lnT>
                      <a:noFill/>
                    </a:lnT>
                    <a:lnB>
                      <a:noFill/>
                    </a:lnB>
                    <a:solidFill>
                      <a:srgbClr val="FFFF99"/>
                    </a:solidFill>
                  </a:tcPr>
                </a:tc>
                <a:tc>
                  <a:txBody>
                    <a:bodyPr/>
                    <a:lstStyle/>
                    <a:p>
                      <a:r>
                        <a:rPr lang="it-IT" sz="1600" dirty="0"/>
                        <a:t>0,4%</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533362554"/>
                  </a:ext>
                </a:extLst>
              </a:tr>
              <a:tr h="191178">
                <a:tc>
                  <a:txBody>
                    <a:bodyPr/>
                    <a:lstStyle/>
                    <a:p>
                      <a:r>
                        <a:rPr lang="it-IT" sz="1600" b="1"/>
                        <a:t>85-89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3.240</a:t>
                      </a:r>
                    </a:p>
                  </a:txBody>
                  <a:tcPr marL="11575" marR="11575" marT="5788" marB="5788" anchor="ctr">
                    <a:lnL>
                      <a:noFill/>
                    </a:lnL>
                    <a:lnR>
                      <a:noFill/>
                    </a:lnR>
                    <a:lnT>
                      <a:noFill/>
                    </a:lnT>
                    <a:lnB>
                      <a:noFill/>
                    </a:lnB>
                    <a:solidFill>
                      <a:srgbClr val="FFFF99"/>
                    </a:solidFill>
                  </a:tcPr>
                </a:tc>
                <a:tc>
                  <a:txBody>
                    <a:bodyPr/>
                    <a:lstStyle/>
                    <a:p>
                      <a:r>
                        <a:rPr lang="it-IT" sz="1600"/>
                        <a:t>5.418</a:t>
                      </a:r>
                    </a:p>
                  </a:txBody>
                  <a:tcPr marL="11575" marR="11575" marT="5788" marB="5788" anchor="ctr">
                    <a:lnL>
                      <a:noFill/>
                    </a:lnL>
                    <a:lnR>
                      <a:noFill/>
                    </a:lnR>
                    <a:lnT>
                      <a:noFill/>
                    </a:lnT>
                    <a:lnB>
                      <a:noFill/>
                    </a:lnB>
                    <a:solidFill>
                      <a:srgbClr val="FFFF99"/>
                    </a:solidFill>
                  </a:tcPr>
                </a:tc>
                <a:tc>
                  <a:txBody>
                    <a:bodyPr/>
                    <a:lstStyle/>
                    <a:p>
                      <a:r>
                        <a:rPr lang="it-IT" sz="1600"/>
                        <a:t>8.658</a:t>
                      </a:r>
                    </a:p>
                  </a:txBody>
                  <a:tcPr marL="11575" marR="11575" marT="5788" marB="5788" anchor="ctr">
                    <a:lnL>
                      <a:noFill/>
                    </a:lnL>
                    <a:lnR>
                      <a:noFill/>
                    </a:lnR>
                    <a:lnT>
                      <a:noFill/>
                    </a:lnT>
                    <a:lnB>
                      <a:noFill/>
                    </a:lnB>
                    <a:solidFill>
                      <a:srgbClr val="FFFF99"/>
                    </a:solidFill>
                  </a:tcPr>
                </a:tc>
                <a:tc>
                  <a:txBody>
                    <a:bodyPr/>
                    <a:lstStyle/>
                    <a:p>
                      <a:r>
                        <a:rPr lang="it-IT" sz="1600" dirty="0"/>
                        <a:t>0,2%</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1855021711"/>
                  </a:ext>
                </a:extLst>
              </a:tr>
              <a:tr h="191178">
                <a:tc>
                  <a:txBody>
                    <a:bodyPr/>
                    <a:lstStyle/>
                    <a:p>
                      <a:r>
                        <a:rPr lang="it-IT" sz="1600" b="1"/>
                        <a:t>90-94</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999</a:t>
                      </a:r>
                    </a:p>
                  </a:txBody>
                  <a:tcPr marL="11575" marR="11575" marT="5788" marB="5788" anchor="ctr">
                    <a:lnL>
                      <a:noFill/>
                    </a:lnL>
                    <a:lnR>
                      <a:noFill/>
                    </a:lnR>
                    <a:lnT>
                      <a:noFill/>
                    </a:lnT>
                    <a:lnB>
                      <a:noFill/>
                    </a:lnB>
                    <a:solidFill>
                      <a:srgbClr val="FFFF99"/>
                    </a:solidFill>
                  </a:tcPr>
                </a:tc>
                <a:tc>
                  <a:txBody>
                    <a:bodyPr/>
                    <a:lstStyle/>
                    <a:p>
                      <a:r>
                        <a:rPr lang="it-IT" sz="1600"/>
                        <a:t>1.961</a:t>
                      </a:r>
                    </a:p>
                  </a:txBody>
                  <a:tcPr marL="11575" marR="11575" marT="5788" marB="5788" anchor="ctr">
                    <a:lnL>
                      <a:noFill/>
                    </a:lnL>
                    <a:lnR>
                      <a:noFill/>
                    </a:lnR>
                    <a:lnT>
                      <a:noFill/>
                    </a:lnT>
                    <a:lnB>
                      <a:noFill/>
                    </a:lnB>
                    <a:solidFill>
                      <a:srgbClr val="FFFF99"/>
                    </a:solidFill>
                  </a:tcPr>
                </a:tc>
                <a:tc>
                  <a:txBody>
                    <a:bodyPr/>
                    <a:lstStyle/>
                    <a:p>
                      <a:r>
                        <a:rPr lang="it-IT" sz="1600"/>
                        <a:t>2.960</a:t>
                      </a:r>
                    </a:p>
                  </a:txBody>
                  <a:tcPr marL="11575" marR="11575" marT="5788" marB="5788" anchor="ctr">
                    <a:lnL>
                      <a:noFill/>
                    </a:lnL>
                    <a:lnR>
                      <a:noFill/>
                    </a:lnR>
                    <a:lnT>
                      <a:noFill/>
                    </a:lnT>
                    <a:lnB>
                      <a:noFill/>
                    </a:lnB>
                    <a:solidFill>
                      <a:srgbClr val="FFFF99"/>
                    </a:solidFill>
                  </a:tcPr>
                </a:tc>
                <a:tc>
                  <a:txBody>
                    <a:bodyPr/>
                    <a:lstStyle/>
                    <a:p>
                      <a:r>
                        <a:rPr lang="it-IT" sz="1600" dirty="0"/>
                        <a:t>0,1%</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3077343386"/>
                  </a:ext>
                </a:extLst>
              </a:tr>
              <a:tr h="191178">
                <a:tc>
                  <a:txBody>
                    <a:bodyPr/>
                    <a:lstStyle/>
                    <a:p>
                      <a:r>
                        <a:rPr lang="it-IT" sz="1600" b="1"/>
                        <a:t>95-99</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273</a:t>
                      </a:r>
                    </a:p>
                  </a:txBody>
                  <a:tcPr marL="11575" marR="11575" marT="5788" marB="5788" anchor="ctr">
                    <a:lnL>
                      <a:noFill/>
                    </a:lnL>
                    <a:lnR>
                      <a:noFill/>
                    </a:lnR>
                    <a:lnT>
                      <a:noFill/>
                    </a:lnT>
                    <a:lnB>
                      <a:noFill/>
                    </a:lnB>
                    <a:solidFill>
                      <a:srgbClr val="FFFF99"/>
                    </a:solidFill>
                  </a:tcPr>
                </a:tc>
                <a:tc>
                  <a:txBody>
                    <a:bodyPr/>
                    <a:lstStyle/>
                    <a:p>
                      <a:r>
                        <a:rPr lang="it-IT" sz="1600"/>
                        <a:t>564</a:t>
                      </a:r>
                    </a:p>
                  </a:txBody>
                  <a:tcPr marL="11575" marR="11575" marT="5788" marB="5788" anchor="ctr">
                    <a:lnL>
                      <a:noFill/>
                    </a:lnL>
                    <a:lnR>
                      <a:noFill/>
                    </a:lnR>
                    <a:lnT>
                      <a:noFill/>
                    </a:lnT>
                    <a:lnB>
                      <a:noFill/>
                    </a:lnB>
                    <a:solidFill>
                      <a:srgbClr val="FFFF99"/>
                    </a:solidFill>
                  </a:tcPr>
                </a:tc>
                <a:tc>
                  <a:txBody>
                    <a:bodyPr/>
                    <a:lstStyle/>
                    <a:p>
                      <a:r>
                        <a:rPr lang="it-IT" sz="1600"/>
                        <a:t>837</a:t>
                      </a:r>
                    </a:p>
                  </a:txBody>
                  <a:tcPr marL="11575" marR="11575" marT="5788" marB="5788" anchor="ctr">
                    <a:lnL>
                      <a:noFill/>
                    </a:lnL>
                    <a:lnR>
                      <a:noFill/>
                    </a:lnR>
                    <a:lnT>
                      <a:noFill/>
                    </a:lnT>
                    <a:lnB>
                      <a:noFill/>
                    </a:lnB>
                    <a:solidFill>
                      <a:srgbClr val="FFFF99"/>
                    </a:solidFill>
                  </a:tcPr>
                </a:tc>
                <a:tc>
                  <a:txBody>
                    <a:bodyPr/>
                    <a:lstStyle/>
                    <a:p>
                      <a:r>
                        <a:rPr lang="it-IT" sz="1600" dirty="0"/>
                        <a:t>0,0%</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3107749743"/>
                  </a:ext>
                </a:extLst>
              </a:tr>
              <a:tr h="155331">
                <a:tc>
                  <a:txBody>
                    <a:bodyPr/>
                    <a:lstStyle/>
                    <a:p>
                      <a:r>
                        <a:rPr lang="it-IT" sz="1600" b="1"/>
                        <a:t>100+</a:t>
                      </a:r>
                      <a:endParaRPr lang="it-IT" sz="1600"/>
                    </a:p>
                  </a:txBody>
                  <a:tcPr marL="11575" marR="11575" marT="5788" marB="5788" anchor="ctr">
                    <a:lnL>
                      <a:noFill/>
                    </a:lnL>
                    <a:lnR>
                      <a:noFill/>
                    </a:lnR>
                    <a:lnT>
                      <a:noFill/>
                    </a:lnT>
                    <a:lnB>
                      <a:noFill/>
                    </a:lnB>
                    <a:solidFill>
                      <a:srgbClr val="FFFF99"/>
                    </a:solidFill>
                  </a:tcPr>
                </a:tc>
                <a:tc>
                  <a:txBody>
                    <a:bodyPr/>
                    <a:lstStyle/>
                    <a:p>
                      <a:r>
                        <a:rPr lang="it-IT" sz="1600"/>
                        <a:t>45</a:t>
                      </a:r>
                    </a:p>
                  </a:txBody>
                  <a:tcPr marL="11575" marR="11575" marT="5788" marB="5788" anchor="ctr">
                    <a:lnL>
                      <a:noFill/>
                    </a:lnL>
                    <a:lnR>
                      <a:noFill/>
                    </a:lnR>
                    <a:lnT>
                      <a:noFill/>
                    </a:lnT>
                    <a:lnB>
                      <a:noFill/>
                    </a:lnB>
                    <a:solidFill>
                      <a:srgbClr val="FFFF99"/>
                    </a:solidFill>
                  </a:tcPr>
                </a:tc>
                <a:tc>
                  <a:txBody>
                    <a:bodyPr/>
                    <a:lstStyle/>
                    <a:p>
                      <a:r>
                        <a:rPr lang="it-IT" sz="1600"/>
                        <a:t>95</a:t>
                      </a:r>
                    </a:p>
                  </a:txBody>
                  <a:tcPr marL="11575" marR="11575" marT="5788" marB="5788" anchor="ctr">
                    <a:lnL>
                      <a:noFill/>
                    </a:lnL>
                    <a:lnR>
                      <a:noFill/>
                    </a:lnR>
                    <a:lnT>
                      <a:noFill/>
                    </a:lnT>
                    <a:lnB>
                      <a:noFill/>
                    </a:lnB>
                    <a:solidFill>
                      <a:srgbClr val="FFFF99"/>
                    </a:solidFill>
                  </a:tcPr>
                </a:tc>
                <a:tc>
                  <a:txBody>
                    <a:bodyPr/>
                    <a:lstStyle/>
                    <a:p>
                      <a:r>
                        <a:rPr lang="it-IT" sz="1600"/>
                        <a:t>140</a:t>
                      </a:r>
                    </a:p>
                  </a:txBody>
                  <a:tcPr marL="11575" marR="11575" marT="5788" marB="5788" anchor="ctr">
                    <a:lnL>
                      <a:noFill/>
                    </a:lnL>
                    <a:lnR>
                      <a:noFill/>
                    </a:lnR>
                    <a:lnT>
                      <a:noFill/>
                    </a:lnT>
                    <a:lnB>
                      <a:noFill/>
                    </a:lnB>
                    <a:solidFill>
                      <a:srgbClr val="FFFF99"/>
                    </a:solidFill>
                  </a:tcPr>
                </a:tc>
                <a:tc>
                  <a:txBody>
                    <a:bodyPr/>
                    <a:lstStyle/>
                    <a:p>
                      <a:r>
                        <a:rPr lang="it-IT" sz="1600" dirty="0"/>
                        <a:t>0,0%</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2431127331"/>
                  </a:ext>
                </a:extLst>
              </a:tr>
              <a:tr h="334560">
                <a:tc>
                  <a:txBody>
                    <a:bodyPr/>
                    <a:lstStyle/>
                    <a:p>
                      <a:r>
                        <a:rPr lang="it-IT" sz="1600"/>
                        <a:t>Totale</a:t>
                      </a:r>
                    </a:p>
                  </a:txBody>
                  <a:tcPr marL="11575" marR="11575" marT="5788" marB="5788" anchor="ctr">
                    <a:lnL>
                      <a:noFill/>
                    </a:lnL>
                    <a:lnR>
                      <a:noFill/>
                    </a:lnR>
                    <a:lnT>
                      <a:noFill/>
                    </a:lnT>
                    <a:lnB>
                      <a:noFill/>
                    </a:lnB>
                    <a:solidFill>
                      <a:srgbClr val="FFFF99"/>
                    </a:solidFill>
                  </a:tcPr>
                </a:tc>
                <a:tc>
                  <a:txBody>
                    <a:bodyPr/>
                    <a:lstStyle/>
                    <a:p>
                      <a:r>
                        <a:rPr lang="it-IT" sz="1600"/>
                        <a:t>2.558.072</a:t>
                      </a:r>
                    </a:p>
                  </a:txBody>
                  <a:tcPr marL="11575" marR="11575" marT="5788" marB="5788" anchor="ctr">
                    <a:lnL>
                      <a:noFill/>
                    </a:lnL>
                    <a:lnR>
                      <a:noFill/>
                    </a:lnR>
                    <a:lnT>
                      <a:noFill/>
                    </a:lnT>
                    <a:lnB>
                      <a:noFill/>
                    </a:lnB>
                    <a:solidFill>
                      <a:srgbClr val="FFFF99"/>
                    </a:solidFill>
                  </a:tcPr>
                </a:tc>
                <a:tc>
                  <a:txBody>
                    <a:bodyPr/>
                    <a:lstStyle/>
                    <a:p>
                      <a:r>
                        <a:rPr lang="it-IT" sz="1600" dirty="0"/>
                        <a:t>2.748.476</a:t>
                      </a:r>
                    </a:p>
                  </a:txBody>
                  <a:tcPr marL="11575" marR="11575" marT="5788" marB="5788" anchor="ctr">
                    <a:lnL>
                      <a:noFill/>
                    </a:lnL>
                    <a:lnR>
                      <a:noFill/>
                    </a:lnR>
                    <a:lnT>
                      <a:noFill/>
                    </a:lnT>
                    <a:lnB>
                      <a:noFill/>
                    </a:lnB>
                    <a:solidFill>
                      <a:srgbClr val="FFFF99"/>
                    </a:solidFill>
                  </a:tcPr>
                </a:tc>
                <a:tc>
                  <a:txBody>
                    <a:bodyPr/>
                    <a:lstStyle/>
                    <a:p>
                      <a:r>
                        <a:rPr lang="it-IT" sz="1600"/>
                        <a:t>5.306.548</a:t>
                      </a:r>
                    </a:p>
                  </a:txBody>
                  <a:tcPr marL="11575" marR="11575" marT="5788" marB="5788" anchor="ctr">
                    <a:lnL>
                      <a:noFill/>
                    </a:lnL>
                    <a:lnR>
                      <a:noFill/>
                    </a:lnR>
                    <a:lnT>
                      <a:noFill/>
                    </a:lnT>
                    <a:lnB>
                      <a:noFill/>
                    </a:lnB>
                    <a:solidFill>
                      <a:srgbClr val="FFFF99"/>
                    </a:solidFill>
                  </a:tcPr>
                </a:tc>
                <a:tc>
                  <a:txBody>
                    <a:bodyPr/>
                    <a:lstStyle/>
                    <a:p>
                      <a:r>
                        <a:rPr lang="it-IT" sz="1600" dirty="0"/>
                        <a:t>100%</a:t>
                      </a:r>
                    </a:p>
                  </a:txBody>
                  <a:tcPr marL="11575" marR="11575" marT="5788" marB="5788" anchor="ctr">
                    <a:lnL>
                      <a:noFill/>
                    </a:lnL>
                    <a:lnR>
                      <a:noFill/>
                    </a:lnR>
                    <a:lnT>
                      <a:noFill/>
                    </a:lnT>
                    <a:lnB>
                      <a:noFill/>
                    </a:lnB>
                    <a:solidFill>
                      <a:srgbClr val="FFFF99"/>
                    </a:solidFill>
                  </a:tcPr>
                </a:tc>
                <a:extLst>
                  <a:ext uri="{0D108BD9-81ED-4DB2-BD59-A6C34878D82A}">
                    <a16:rowId xmlns:a16="http://schemas.microsoft.com/office/drawing/2014/main" xmlns="" val="2929738413"/>
                  </a:ext>
                </a:extLst>
              </a:tr>
            </a:tbl>
          </a:graphicData>
        </a:graphic>
      </p:graphicFrame>
    </p:spTree>
    <p:extLst>
      <p:ext uri="{BB962C8B-B14F-4D97-AF65-F5344CB8AC3E}">
        <p14:creationId xmlns:p14="http://schemas.microsoft.com/office/powerpoint/2010/main" val="3923654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7678CAF-3253-4A27-99FE-E388FD0512CE}"/>
              </a:ext>
            </a:extLst>
          </p:cNvPr>
          <p:cNvSpPr>
            <a:spLocks noGrp="1"/>
          </p:cNvSpPr>
          <p:nvPr>
            <p:ph type="title"/>
          </p:nvPr>
        </p:nvSpPr>
        <p:spPr>
          <a:xfrm>
            <a:off x="1118586" y="249912"/>
            <a:ext cx="10866268" cy="503354"/>
          </a:xfrm>
        </p:spPr>
        <p:txBody>
          <a:bodyPr>
            <a:normAutofit fontScale="90000"/>
          </a:bodyPr>
          <a:lstStyle/>
          <a:p>
            <a:r>
              <a:rPr lang="it-IT" sz="2000" b="1" dirty="0">
                <a:solidFill>
                  <a:srgbClr val="FF0000"/>
                </a:solidFill>
              </a:rPr>
              <a:t>Distribuzione della popolazione straniera per area geografica - </a:t>
            </a:r>
            <a:r>
              <a:rPr lang="it-IT" sz="1600" b="1" dirty="0">
                <a:solidFill>
                  <a:srgbClr val="FF0000"/>
                </a:solidFill>
              </a:rPr>
              <a:t>Tabella con la classifica per regioni della popolazione straniera residente in Italia.</a:t>
            </a:r>
            <a:br>
              <a:rPr lang="it-IT" sz="1600" b="1" dirty="0">
                <a:solidFill>
                  <a:srgbClr val="FF0000"/>
                </a:solidFill>
              </a:rPr>
            </a:br>
            <a:endParaRPr lang="it-IT" sz="1600" b="1" dirty="0">
              <a:solidFill>
                <a:srgbClr val="FF0000"/>
              </a:solidFill>
            </a:endParaRPr>
          </a:p>
        </p:txBody>
      </p:sp>
      <p:graphicFrame>
        <p:nvGraphicFramePr>
          <p:cNvPr id="4" name="Segnaposto contenuto 3">
            <a:extLst>
              <a:ext uri="{FF2B5EF4-FFF2-40B4-BE49-F238E27FC236}">
                <a16:creationId xmlns:a16="http://schemas.microsoft.com/office/drawing/2014/main" xmlns="" id="{62F865F1-0C99-4068-BBFE-1098890435EA}"/>
              </a:ext>
            </a:extLst>
          </p:cNvPr>
          <p:cNvGraphicFramePr>
            <a:graphicFrameLocks noGrp="1"/>
          </p:cNvGraphicFramePr>
          <p:nvPr>
            <p:ph idx="1"/>
            <p:extLst>
              <p:ext uri="{D42A27DB-BD31-4B8C-83A1-F6EECF244321}">
                <p14:modId xmlns:p14="http://schemas.microsoft.com/office/powerpoint/2010/main" val="2231727632"/>
              </p:ext>
            </p:extLst>
          </p:nvPr>
        </p:nvGraphicFramePr>
        <p:xfrm>
          <a:off x="1112668" y="753266"/>
          <a:ext cx="9960746" cy="5895763"/>
        </p:xfrm>
        <a:graphic>
          <a:graphicData uri="http://schemas.openxmlformats.org/drawingml/2006/table">
            <a:tbl>
              <a:tblPr/>
              <a:tblGrid>
                <a:gridCol w="1899822">
                  <a:extLst>
                    <a:ext uri="{9D8B030D-6E8A-4147-A177-3AD203B41FA5}">
                      <a16:colId xmlns:a16="http://schemas.microsoft.com/office/drawing/2014/main" xmlns="" val="2666026008"/>
                    </a:ext>
                  </a:extLst>
                </a:gridCol>
                <a:gridCol w="1420427">
                  <a:extLst>
                    <a:ext uri="{9D8B030D-6E8A-4147-A177-3AD203B41FA5}">
                      <a16:colId xmlns:a16="http://schemas.microsoft.com/office/drawing/2014/main" xmlns="" val="1610226221"/>
                    </a:ext>
                  </a:extLst>
                </a:gridCol>
                <a:gridCol w="998316">
                  <a:extLst>
                    <a:ext uri="{9D8B030D-6E8A-4147-A177-3AD203B41FA5}">
                      <a16:colId xmlns:a16="http://schemas.microsoft.com/office/drawing/2014/main" xmlns="" val="1538996938"/>
                    </a:ext>
                  </a:extLst>
                </a:gridCol>
                <a:gridCol w="980333">
                  <a:extLst>
                    <a:ext uri="{9D8B030D-6E8A-4147-A177-3AD203B41FA5}">
                      <a16:colId xmlns:a16="http://schemas.microsoft.com/office/drawing/2014/main" xmlns="" val="988290564"/>
                    </a:ext>
                  </a:extLst>
                </a:gridCol>
                <a:gridCol w="1302970">
                  <a:extLst>
                    <a:ext uri="{9D8B030D-6E8A-4147-A177-3AD203B41FA5}">
                      <a16:colId xmlns:a16="http://schemas.microsoft.com/office/drawing/2014/main" xmlns="" val="902061695"/>
                    </a:ext>
                  </a:extLst>
                </a:gridCol>
                <a:gridCol w="1679439">
                  <a:extLst>
                    <a:ext uri="{9D8B030D-6E8A-4147-A177-3AD203B41FA5}">
                      <a16:colId xmlns:a16="http://schemas.microsoft.com/office/drawing/2014/main" xmlns="" val="2656961455"/>
                    </a:ext>
                  </a:extLst>
                </a:gridCol>
                <a:gridCol w="1679439">
                  <a:extLst>
                    <a:ext uri="{9D8B030D-6E8A-4147-A177-3AD203B41FA5}">
                      <a16:colId xmlns:a16="http://schemas.microsoft.com/office/drawing/2014/main" xmlns="" val="1560781075"/>
                    </a:ext>
                  </a:extLst>
                </a:gridCol>
              </a:tblGrid>
              <a:tr h="45028">
                <a:tc rowSpan="2">
                  <a:txBody>
                    <a:bodyPr/>
                    <a:lstStyle/>
                    <a:p>
                      <a:r>
                        <a:rPr lang="it-IT" sz="1200" b="1" dirty="0">
                          <a:effectLst/>
                        </a:rPr>
                        <a:t>Regione</a:t>
                      </a:r>
                      <a:endParaRPr lang="it-IT" sz="1200" dirty="0">
                        <a:effectLst/>
                      </a:endParaRPr>
                    </a:p>
                  </a:txBody>
                  <a:tcPr marL="11257" marR="11257" marT="5629" marB="5629" anchor="ctr">
                    <a:lnL>
                      <a:noFill/>
                    </a:lnL>
                    <a:lnR>
                      <a:noFill/>
                    </a:lnR>
                    <a:lnT>
                      <a:noFill/>
                    </a:lnT>
                    <a:lnB>
                      <a:noFill/>
                    </a:lnB>
                    <a:solidFill>
                      <a:srgbClr val="FFFF99"/>
                    </a:solidFill>
                  </a:tcPr>
                </a:tc>
                <a:tc gridSpan="4">
                  <a:txBody>
                    <a:bodyPr/>
                    <a:lstStyle/>
                    <a:p>
                      <a:r>
                        <a:rPr lang="it-IT" sz="200"/>
                        <a:t>Cittadini stranieri</a:t>
                      </a:r>
                    </a:p>
                  </a:txBody>
                  <a:tcPr marL="11257" marR="11257" marT="5629" marB="5629" anchor="ctr">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rowSpan="2">
                  <a:txBody>
                    <a:bodyPr/>
                    <a:lstStyle/>
                    <a:p>
                      <a:r>
                        <a:rPr lang="it-IT" sz="1200">
                          <a:effectLst/>
                        </a:rPr>
                        <a:t>% Stranieri</a:t>
                      </a:r>
                      <a:br>
                        <a:rPr lang="it-IT" sz="1200">
                          <a:effectLst/>
                        </a:rPr>
                      </a:br>
                      <a:r>
                        <a:rPr lang="it-IT" sz="1200">
                          <a:effectLst/>
                        </a:rPr>
                        <a:t>su popolaz.</a:t>
                      </a:r>
                      <a:br>
                        <a:rPr lang="it-IT" sz="1200">
                          <a:effectLst/>
                        </a:rPr>
                      </a:br>
                      <a:r>
                        <a:rPr lang="it-IT" sz="1200">
                          <a:effectLst/>
                        </a:rPr>
                        <a:t>totale</a:t>
                      </a:r>
                    </a:p>
                  </a:txBody>
                  <a:tcPr marL="11257" marR="11257" marT="5629" marB="5629" anchor="ctr">
                    <a:lnL>
                      <a:noFill/>
                    </a:lnL>
                    <a:lnR>
                      <a:noFill/>
                    </a:lnR>
                    <a:lnT>
                      <a:noFill/>
                    </a:lnT>
                    <a:lnB>
                      <a:noFill/>
                    </a:lnB>
                    <a:solidFill>
                      <a:srgbClr val="FFFF99"/>
                    </a:solidFill>
                  </a:tcPr>
                </a:tc>
                <a:tc rowSpan="2">
                  <a:txBody>
                    <a:bodyPr/>
                    <a:lstStyle/>
                    <a:p>
                      <a:r>
                        <a:rPr lang="it-IT" sz="1200">
                          <a:effectLst/>
                        </a:rPr>
                        <a:t>Variazione</a:t>
                      </a:r>
                      <a:br>
                        <a:rPr lang="it-IT" sz="1200">
                          <a:effectLst/>
                        </a:rPr>
                      </a:br>
                      <a:r>
                        <a:rPr lang="it-IT" sz="1200">
                          <a:effectLst/>
                        </a:rPr>
                        <a:t>% anno</a:t>
                      </a:r>
                      <a:br>
                        <a:rPr lang="it-IT" sz="1200">
                          <a:effectLst/>
                        </a:rPr>
                      </a:br>
                      <a:r>
                        <a:rPr lang="it-IT" sz="1200">
                          <a:effectLst/>
                        </a:rPr>
                        <a:t>precedente</a:t>
                      </a:r>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3107880713"/>
                  </a:ext>
                </a:extLst>
              </a:tr>
              <a:tr h="303942">
                <a:tc vMerge="1">
                  <a:txBody>
                    <a:bodyPr/>
                    <a:lstStyle/>
                    <a:p>
                      <a:endParaRPr lang="it-IT"/>
                    </a:p>
                  </a:txBody>
                  <a:tcPr/>
                </a:tc>
                <a:tc>
                  <a:txBody>
                    <a:bodyPr/>
                    <a:lstStyle/>
                    <a:p>
                      <a:r>
                        <a:rPr lang="it-IT" sz="1200" dirty="0">
                          <a:effectLst/>
                        </a:rPr>
                        <a:t>Maschi</a:t>
                      </a:r>
                    </a:p>
                  </a:txBody>
                  <a:tcPr marL="11257" marR="11257" marT="5629" marB="5629" anchor="ctr">
                    <a:lnL>
                      <a:noFill/>
                    </a:lnL>
                    <a:lnR>
                      <a:noFill/>
                    </a:lnR>
                    <a:lnT>
                      <a:noFill/>
                    </a:lnT>
                    <a:lnB>
                      <a:noFill/>
                    </a:lnB>
                    <a:solidFill>
                      <a:srgbClr val="FFFF99"/>
                    </a:solidFill>
                  </a:tcPr>
                </a:tc>
                <a:tc>
                  <a:txBody>
                    <a:bodyPr/>
                    <a:lstStyle/>
                    <a:p>
                      <a:r>
                        <a:rPr lang="it-IT" sz="1200" dirty="0">
                          <a:effectLst/>
                        </a:rPr>
                        <a:t>Femmine</a:t>
                      </a:r>
                    </a:p>
                  </a:txBody>
                  <a:tcPr marL="11257" marR="11257" marT="5629" marB="5629" anchor="ctr">
                    <a:lnL>
                      <a:noFill/>
                    </a:lnL>
                    <a:lnR>
                      <a:noFill/>
                    </a:lnR>
                    <a:lnT>
                      <a:noFill/>
                    </a:lnT>
                    <a:lnB>
                      <a:noFill/>
                    </a:lnB>
                    <a:solidFill>
                      <a:srgbClr val="FFFF99"/>
                    </a:solidFill>
                  </a:tcPr>
                </a:tc>
                <a:tc>
                  <a:txBody>
                    <a:bodyPr/>
                    <a:lstStyle/>
                    <a:p>
                      <a:r>
                        <a:rPr lang="it-IT" sz="1200" b="1">
                          <a:effectLst/>
                        </a:rPr>
                        <a:t>Totale</a:t>
                      </a:r>
                      <a:endParaRPr lang="it-IT" sz="1200">
                        <a:effectLst/>
                      </a:endParaRPr>
                    </a:p>
                  </a:txBody>
                  <a:tcPr marL="11257" marR="11257" marT="5629" marB="5629" anchor="ctr">
                    <a:lnL>
                      <a:noFill/>
                    </a:lnL>
                    <a:lnR>
                      <a:noFill/>
                    </a:lnR>
                    <a:lnT>
                      <a:noFill/>
                    </a:lnT>
                    <a:lnB>
                      <a:noFill/>
                    </a:lnB>
                    <a:solidFill>
                      <a:srgbClr val="FFFF99"/>
                    </a:solidFill>
                  </a:tcPr>
                </a:tc>
                <a:tc>
                  <a:txBody>
                    <a:bodyPr/>
                    <a:lstStyle/>
                    <a:p>
                      <a:r>
                        <a:rPr lang="it-IT" sz="1200" b="1">
                          <a:effectLst/>
                        </a:rPr>
                        <a:t>%</a:t>
                      </a:r>
                      <a:endParaRPr lang="it-IT" sz="1200">
                        <a:effectLst/>
                      </a:endParaRPr>
                    </a:p>
                  </a:txBody>
                  <a:tcPr marL="11257" marR="11257" marT="5629" marB="5629" anchor="ctr">
                    <a:lnL>
                      <a:noFill/>
                    </a:lnL>
                    <a:lnR>
                      <a:noFill/>
                    </a:lnR>
                    <a:lnT>
                      <a:noFill/>
                    </a:lnT>
                    <a:lnB>
                      <a:noFill/>
                    </a:lnB>
                    <a:solidFill>
                      <a:srgbClr val="FFFF99"/>
                    </a:solidFill>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xmlns="" val="2277938137"/>
                  </a:ext>
                </a:extLst>
              </a:tr>
              <a:tr h="315199">
                <a:tc>
                  <a:txBody>
                    <a:bodyPr/>
                    <a:lstStyle/>
                    <a:p>
                      <a:r>
                        <a:rPr lang="it-IT" sz="1200" dirty="0"/>
                        <a:t> 1. </a:t>
                      </a:r>
                      <a:r>
                        <a:rPr lang="it-IT" sz="1200" b="1" dirty="0">
                          <a:effectLst/>
                          <a:hlinkClick r:id="rId2"/>
                        </a:rPr>
                        <a:t>Lombardia</a:t>
                      </a:r>
                      <a:endParaRPr lang="it-IT" sz="1200" dirty="0"/>
                    </a:p>
                  </a:txBody>
                  <a:tcPr marL="11257" marR="11257" marT="5629" marB="5629" anchor="ctr">
                    <a:lnL>
                      <a:noFill/>
                    </a:lnL>
                    <a:lnR>
                      <a:noFill/>
                    </a:lnR>
                    <a:lnT>
                      <a:noFill/>
                    </a:lnT>
                    <a:lnB>
                      <a:noFill/>
                    </a:lnB>
                    <a:solidFill>
                      <a:srgbClr val="FFFF99"/>
                    </a:solidFill>
                  </a:tcPr>
                </a:tc>
                <a:tc>
                  <a:txBody>
                    <a:bodyPr/>
                    <a:lstStyle/>
                    <a:p>
                      <a:r>
                        <a:rPr lang="it-IT" sz="1200" dirty="0"/>
                        <a:t>588.972</a:t>
                      </a:r>
                    </a:p>
                  </a:txBody>
                  <a:tcPr marL="11257" marR="11257" marT="5629" marB="5629" anchor="ctr">
                    <a:lnL>
                      <a:noFill/>
                    </a:lnL>
                    <a:lnR>
                      <a:noFill/>
                    </a:lnR>
                    <a:lnT>
                      <a:noFill/>
                    </a:lnT>
                    <a:lnB>
                      <a:noFill/>
                    </a:lnB>
                    <a:solidFill>
                      <a:srgbClr val="FFFF99"/>
                    </a:solidFill>
                  </a:tcPr>
                </a:tc>
                <a:tc>
                  <a:txBody>
                    <a:bodyPr/>
                    <a:lstStyle/>
                    <a:p>
                      <a:r>
                        <a:rPr lang="it-IT" sz="1200" dirty="0"/>
                        <a:t>617.051</a:t>
                      </a:r>
                    </a:p>
                  </a:txBody>
                  <a:tcPr marL="11257" marR="11257" marT="5629" marB="5629" anchor="ctr">
                    <a:lnL>
                      <a:noFill/>
                    </a:lnL>
                    <a:lnR>
                      <a:noFill/>
                    </a:lnR>
                    <a:lnT>
                      <a:noFill/>
                    </a:lnT>
                    <a:lnB>
                      <a:noFill/>
                    </a:lnB>
                    <a:solidFill>
                      <a:srgbClr val="FFFF99"/>
                    </a:solidFill>
                  </a:tcPr>
                </a:tc>
                <a:tc>
                  <a:txBody>
                    <a:bodyPr/>
                    <a:lstStyle/>
                    <a:p>
                      <a:r>
                        <a:rPr lang="it-IT" sz="1200" dirty="0"/>
                        <a:t>1.206.023</a:t>
                      </a:r>
                    </a:p>
                  </a:txBody>
                  <a:tcPr marL="11257" marR="11257" marT="5629" marB="5629" anchor="ctr">
                    <a:lnL>
                      <a:noFill/>
                    </a:lnL>
                    <a:lnR>
                      <a:noFill/>
                    </a:lnR>
                    <a:lnT>
                      <a:noFill/>
                    </a:lnT>
                    <a:lnB>
                      <a:noFill/>
                    </a:lnB>
                    <a:solidFill>
                      <a:srgbClr val="FFFF99"/>
                    </a:solidFill>
                  </a:tcPr>
                </a:tc>
                <a:tc>
                  <a:txBody>
                    <a:bodyPr/>
                    <a:lstStyle/>
                    <a:p>
                      <a:r>
                        <a:rPr lang="it-IT" sz="1200" b="1"/>
                        <a:t>22,7%</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11,94%</a:t>
                      </a:r>
                    </a:p>
                  </a:txBody>
                  <a:tcPr marL="11257" marR="11257" marT="5629" marB="5629" anchor="ctr">
                    <a:lnL>
                      <a:noFill/>
                    </a:lnL>
                    <a:lnR>
                      <a:noFill/>
                    </a:lnR>
                    <a:lnT>
                      <a:noFill/>
                    </a:lnT>
                    <a:lnB>
                      <a:noFill/>
                    </a:lnB>
                    <a:solidFill>
                      <a:srgbClr val="FFFF99"/>
                    </a:solidFill>
                  </a:tcPr>
                </a:tc>
                <a:tc>
                  <a:txBody>
                    <a:bodyPr/>
                    <a:lstStyle/>
                    <a:p>
                      <a:r>
                        <a:rPr lang="it-IT" sz="1200">
                          <a:solidFill>
                            <a:srgbClr val="00AA00"/>
                          </a:solidFill>
                          <a:effectLst/>
                        </a:rPr>
                        <a:t>+2,1%</a:t>
                      </a:r>
                      <a:endParaRPr lang="it-IT" sz="120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3778057085"/>
                  </a:ext>
                </a:extLst>
              </a:tr>
              <a:tr h="247656">
                <a:tc>
                  <a:txBody>
                    <a:bodyPr/>
                    <a:lstStyle/>
                    <a:p>
                      <a:r>
                        <a:rPr lang="it-IT" sz="1200"/>
                        <a:t> 2. </a:t>
                      </a:r>
                      <a:r>
                        <a:rPr lang="it-IT" sz="1200" b="1">
                          <a:effectLst/>
                          <a:hlinkClick r:id="rId3"/>
                        </a:rPr>
                        <a:t>Lazio</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328.097</a:t>
                      </a:r>
                    </a:p>
                  </a:txBody>
                  <a:tcPr marL="11257" marR="11257" marT="5629" marB="5629" anchor="ctr">
                    <a:lnL>
                      <a:noFill/>
                    </a:lnL>
                    <a:lnR>
                      <a:noFill/>
                    </a:lnR>
                    <a:lnT>
                      <a:noFill/>
                    </a:lnT>
                    <a:lnB>
                      <a:noFill/>
                    </a:lnB>
                    <a:solidFill>
                      <a:srgbClr val="FFFF99"/>
                    </a:solidFill>
                  </a:tcPr>
                </a:tc>
                <a:tc>
                  <a:txBody>
                    <a:bodyPr/>
                    <a:lstStyle/>
                    <a:p>
                      <a:r>
                        <a:rPr lang="it-IT" sz="1200" dirty="0"/>
                        <a:t>354.871</a:t>
                      </a:r>
                    </a:p>
                  </a:txBody>
                  <a:tcPr marL="11257" marR="11257" marT="5629" marB="5629" anchor="ctr">
                    <a:lnL>
                      <a:noFill/>
                    </a:lnL>
                    <a:lnR>
                      <a:noFill/>
                    </a:lnR>
                    <a:lnT>
                      <a:noFill/>
                    </a:lnT>
                    <a:lnB>
                      <a:noFill/>
                    </a:lnB>
                    <a:solidFill>
                      <a:srgbClr val="FFFF99"/>
                    </a:solidFill>
                  </a:tcPr>
                </a:tc>
                <a:tc>
                  <a:txBody>
                    <a:bodyPr/>
                    <a:lstStyle/>
                    <a:p>
                      <a:r>
                        <a:rPr lang="it-IT" sz="1200" dirty="0"/>
                        <a:t>682.968</a:t>
                      </a:r>
                    </a:p>
                  </a:txBody>
                  <a:tcPr marL="11257" marR="11257" marT="5629" marB="5629" anchor="ctr">
                    <a:lnL>
                      <a:noFill/>
                    </a:lnL>
                    <a:lnR>
                      <a:noFill/>
                    </a:lnR>
                    <a:lnT>
                      <a:noFill/>
                    </a:lnT>
                    <a:lnB>
                      <a:noFill/>
                    </a:lnB>
                    <a:solidFill>
                      <a:srgbClr val="FFFF99"/>
                    </a:solidFill>
                  </a:tcPr>
                </a:tc>
                <a:tc>
                  <a:txBody>
                    <a:bodyPr/>
                    <a:lstStyle/>
                    <a:p>
                      <a:r>
                        <a:rPr lang="it-IT" sz="1200" b="1" dirty="0"/>
                        <a:t>12,9%</a:t>
                      </a:r>
                      <a:endParaRPr lang="it-IT" sz="1200" dirty="0"/>
                    </a:p>
                  </a:txBody>
                  <a:tcPr marL="11257" marR="11257" marT="5629" marB="5629" anchor="ctr">
                    <a:lnL>
                      <a:noFill/>
                    </a:lnL>
                    <a:lnR>
                      <a:noFill/>
                    </a:lnR>
                    <a:lnT>
                      <a:noFill/>
                    </a:lnT>
                    <a:lnB>
                      <a:noFill/>
                    </a:lnB>
                    <a:solidFill>
                      <a:srgbClr val="FFFF99"/>
                    </a:solidFill>
                  </a:tcPr>
                </a:tc>
                <a:tc>
                  <a:txBody>
                    <a:bodyPr/>
                    <a:lstStyle/>
                    <a:p>
                      <a:r>
                        <a:rPr lang="it-IT" sz="1200" dirty="0"/>
                        <a:t>11,64%</a:t>
                      </a:r>
                    </a:p>
                  </a:txBody>
                  <a:tcPr marL="11257" marR="11257" marT="5629" marB="5629" anchor="ctr">
                    <a:lnL>
                      <a:noFill/>
                    </a:lnL>
                    <a:lnR>
                      <a:noFill/>
                    </a:lnR>
                    <a:lnT>
                      <a:noFill/>
                    </a:lnT>
                    <a:lnB>
                      <a:noFill/>
                    </a:lnB>
                    <a:solidFill>
                      <a:srgbClr val="FFFF99"/>
                    </a:solidFill>
                  </a:tcPr>
                </a:tc>
                <a:tc>
                  <a:txBody>
                    <a:bodyPr/>
                    <a:lstStyle/>
                    <a:p>
                      <a:r>
                        <a:rPr lang="it-IT" sz="1200">
                          <a:solidFill>
                            <a:srgbClr val="AA0000"/>
                          </a:solidFill>
                          <a:effectLst/>
                        </a:rPr>
                        <a:t>-0,1%</a:t>
                      </a:r>
                      <a:endParaRPr lang="it-IT" sz="120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2806826663"/>
                  </a:ext>
                </a:extLst>
              </a:tr>
              <a:tr h="281428">
                <a:tc>
                  <a:txBody>
                    <a:bodyPr/>
                    <a:lstStyle/>
                    <a:p>
                      <a:r>
                        <a:rPr lang="it-IT" sz="1200"/>
                        <a:t> 3. </a:t>
                      </a:r>
                      <a:r>
                        <a:rPr lang="it-IT" sz="1200" b="1">
                          <a:effectLst/>
                          <a:hlinkClick r:id="rId4"/>
                        </a:rPr>
                        <a:t>Emilia-Romagna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263.756</a:t>
                      </a:r>
                    </a:p>
                  </a:txBody>
                  <a:tcPr marL="11257" marR="11257" marT="5629" marB="5629" anchor="ctr">
                    <a:lnL>
                      <a:noFill/>
                    </a:lnL>
                    <a:lnR>
                      <a:noFill/>
                    </a:lnR>
                    <a:lnT>
                      <a:noFill/>
                    </a:lnT>
                    <a:lnB>
                      <a:noFill/>
                    </a:lnB>
                    <a:solidFill>
                      <a:srgbClr val="FFFF99"/>
                    </a:solidFill>
                  </a:tcPr>
                </a:tc>
                <a:tc>
                  <a:txBody>
                    <a:bodyPr/>
                    <a:lstStyle/>
                    <a:p>
                      <a:r>
                        <a:rPr lang="it-IT" sz="1200"/>
                        <a:t>295.830</a:t>
                      </a:r>
                    </a:p>
                  </a:txBody>
                  <a:tcPr marL="11257" marR="11257" marT="5629" marB="5629" anchor="ctr">
                    <a:lnL>
                      <a:noFill/>
                    </a:lnL>
                    <a:lnR>
                      <a:noFill/>
                    </a:lnR>
                    <a:lnT>
                      <a:noFill/>
                    </a:lnT>
                    <a:lnB>
                      <a:noFill/>
                    </a:lnB>
                    <a:solidFill>
                      <a:srgbClr val="FFFF99"/>
                    </a:solidFill>
                  </a:tcPr>
                </a:tc>
                <a:tc>
                  <a:txBody>
                    <a:bodyPr/>
                    <a:lstStyle/>
                    <a:p>
                      <a:r>
                        <a:rPr lang="it-IT" sz="1200" dirty="0"/>
                        <a:t>559.586</a:t>
                      </a:r>
                    </a:p>
                  </a:txBody>
                  <a:tcPr marL="11257" marR="11257" marT="5629" marB="5629" anchor="ctr">
                    <a:lnL>
                      <a:noFill/>
                    </a:lnL>
                    <a:lnR>
                      <a:noFill/>
                    </a:lnR>
                    <a:lnT>
                      <a:noFill/>
                    </a:lnT>
                    <a:lnB>
                      <a:noFill/>
                    </a:lnB>
                    <a:solidFill>
                      <a:srgbClr val="FFFF99"/>
                    </a:solidFill>
                  </a:tcPr>
                </a:tc>
                <a:tc>
                  <a:txBody>
                    <a:bodyPr/>
                    <a:lstStyle/>
                    <a:p>
                      <a:r>
                        <a:rPr lang="it-IT" sz="1200" b="1"/>
                        <a:t>10,5%</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12,53%</a:t>
                      </a:r>
                    </a:p>
                  </a:txBody>
                  <a:tcPr marL="11257" marR="11257" marT="5629" marB="5629" anchor="ctr">
                    <a:lnL>
                      <a:noFill/>
                    </a:lnL>
                    <a:lnR>
                      <a:noFill/>
                    </a:lnR>
                    <a:lnT>
                      <a:noFill/>
                    </a:lnT>
                    <a:lnB>
                      <a:noFill/>
                    </a:lnB>
                    <a:solidFill>
                      <a:srgbClr val="FFFF99"/>
                    </a:solidFill>
                  </a:tcPr>
                </a:tc>
                <a:tc>
                  <a:txBody>
                    <a:bodyPr/>
                    <a:lstStyle/>
                    <a:p>
                      <a:r>
                        <a:rPr lang="it-IT" sz="1200">
                          <a:solidFill>
                            <a:srgbClr val="00AA00"/>
                          </a:solidFill>
                          <a:effectLst/>
                        </a:rPr>
                        <a:t>+2,2%</a:t>
                      </a:r>
                      <a:endParaRPr lang="it-IT" sz="120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2835778230"/>
                  </a:ext>
                </a:extLst>
              </a:tr>
              <a:tr h="247656">
                <a:tc>
                  <a:txBody>
                    <a:bodyPr/>
                    <a:lstStyle/>
                    <a:p>
                      <a:r>
                        <a:rPr lang="it-IT" sz="1200"/>
                        <a:t> 4. </a:t>
                      </a:r>
                      <a:r>
                        <a:rPr lang="it-IT" sz="1200" b="1">
                          <a:effectLst/>
                          <a:hlinkClick r:id="rId5"/>
                        </a:rPr>
                        <a:t>Veneto</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241.991</a:t>
                      </a:r>
                    </a:p>
                  </a:txBody>
                  <a:tcPr marL="11257" marR="11257" marT="5629" marB="5629" anchor="ctr">
                    <a:lnL>
                      <a:noFill/>
                    </a:lnL>
                    <a:lnR>
                      <a:noFill/>
                    </a:lnR>
                    <a:lnT>
                      <a:noFill/>
                    </a:lnT>
                    <a:lnB>
                      <a:noFill/>
                    </a:lnB>
                    <a:solidFill>
                      <a:srgbClr val="FFFF99"/>
                    </a:solidFill>
                  </a:tcPr>
                </a:tc>
                <a:tc>
                  <a:txBody>
                    <a:bodyPr/>
                    <a:lstStyle/>
                    <a:p>
                      <a:r>
                        <a:rPr lang="it-IT" sz="1200"/>
                        <a:t>263.964</a:t>
                      </a:r>
                    </a:p>
                  </a:txBody>
                  <a:tcPr marL="11257" marR="11257" marT="5629" marB="5629" anchor="ctr">
                    <a:lnL>
                      <a:noFill/>
                    </a:lnL>
                    <a:lnR>
                      <a:noFill/>
                    </a:lnR>
                    <a:lnT>
                      <a:noFill/>
                    </a:lnT>
                    <a:lnB>
                      <a:noFill/>
                    </a:lnB>
                    <a:solidFill>
                      <a:srgbClr val="FFFF99"/>
                    </a:solidFill>
                  </a:tcPr>
                </a:tc>
                <a:tc>
                  <a:txBody>
                    <a:bodyPr/>
                    <a:lstStyle/>
                    <a:p>
                      <a:r>
                        <a:rPr lang="it-IT" sz="1200"/>
                        <a:t>505.955</a:t>
                      </a:r>
                    </a:p>
                  </a:txBody>
                  <a:tcPr marL="11257" marR="11257" marT="5629" marB="5629" anchor="ctr">
                    <a:lnL>
                      <a:noFill/>
                    </a:lnL>
                    <a:lnR>
                      <a:noFill/>
                    </a:lnR>
                    <a:lnT>
                      <a:noFill/>
                    </a:lnT>
                    <a:lnB>
                      <a:noFill/>
                    </a:lnB>
                    <a:solidFill>
                      <a:srgbClr val="FFFF99"/>
                    </a:solidFill>
                  </a:tcPr>
                </a:tc>
                <a:tc>
                  <a:txBody>
                    <a:bodyPr/>
                    <a:lstStyle/>
                    <a:p>
                      <a:r>
                        <a:rPr lang="it-IT" sz="1200" b="1" dirty="0"/>
                        <a:t>9,5%</a:t>
                      </a:r>
                      <a:endParaRPr lang="it-IT" sz="1200" dirty="0"/>
                    </a:p>
                  </a:txBody>
                  <a:tcPr marL="11257" marR="11257" marT="5629" marB="5629" anchor="ctr">
                    <a:lnL>
                      <a:noFill/>
                    </a:lnL>
                    <a:lnR>
                      <a:noFill/>
                    </a:lnR>
                    <a:lnT>
                      <a:noFill/>
                    </a:lnT>
                    <a:lnB>
                      <a:noFill/>
                    </a:lnB>
                    <a:solidFill>
                      <a:srgbClr val="FFFF99"/>
                    </a:solidFill>
                  </a:tcPr>
                </a:tc>
                <a:tc>
                  <a:txBody>
                    <a:bodyPr/>
                    <a:lstStyle/>
                    <a:p>
                      <a:r>
                        <a:rPr lang="it-IT" sz="1200" dirty="0"/>
                        <a:t>10,31%</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+1,0%</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1318603695"/>
                  </a:ext>
                </a:extLst>
              </a:tr>
              <a:tr h="247656">
                <a:tc>
                  <a:txBody>
                    <a:bodyPr/>
                    <a:lstStyle/>
                    <a:p>
                      <a:r>
                        <a:rPr lang="it-IT" sz="1200"/>
                        <a:t> 5. </a:t>
                      </a:r>
                      <a:r>
                        <a:rPr lang="it-IT" sz="1200" b="1">
                          <a:effectLst/>
                          <a:hlinkClick r:id="rId6"/>
                        </a:rPr>
                        <a:t>Piemonte</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204.890</a:t>
                      </a:r>
                    </a:p>
                  </a:txBody>
                  <a:tcPr marL="11257" marR="11257" marT="5629" marB="5629" anchor="ctr">
                    <a:lnL>
                      <a:noFill/>
                    </a:lnL>
                    <a:lnR>
                      <a:noFill/>
                    </a:lnR>
                    <a:lnT>
                      <a:noFill/>
                    </a:lnT>
                    <a:lnB>
                      <a:noFill/>
                    </a:lnB>
                    <a:solidFill>
                      <a:srgbClr val="FFFF99"/>
                    </a:solidFill>
                  </a:tcPr>
                </a:tc>
                <a:tc>
                  <a:txBody>
                    <a:bodyPr/>
                    <a:lstStyle/>
                    <a:p>
                      <a:r>
                        <a:rPr lang="it-IT" sz="1200"/>
                        <a:t>224.485</a:t>
                      </a:r>
                    </a:p>
                  </a:txBody>
                  <a:tcPr marL="11257" marR="11257" marT="5629" marB="5629" anchor="ctr">
                    <a:lnL>
                      <a:noFill/>
                    </a:lnL>
                    <a:lnR>
                      <a:noFill/>
                    </a:lnR>
                    <a:lnT>
                      <a:noFill/>
                    </a:lnT>
                    <a:lnB>
                      <a:noFill/>
                    </a:lnB>
                    <a:solidFill>
                      <a:srgbClr val="FFFF99"/>
                    </a:solidFill>
                  </a:tcPr>
                </a:tc>
                <a:tc>
                  <a:txBody>
                    <a:bodyPr/>
                    <a:lstStyle/>
                    <a:p>
                      <a:r>
                        <a:rPr lang="it-IT" sz="1200"/>
                        <a:t>429.375</a:t>
                      </a:r>
                    </a:p>
                  </a:txBody>
                  <a:tcPr marL="11257" marR="11257" marT="5629" marB="5629" anchor="ctr">
                    <a:lnL>
                      <a:noFill/>
                    </a:lnL>
                    <a:lnR>
                      <a:noFill/>
                    </a:lnR>
                    <a:lnT>
                      <a:noFill/>
                    </a:lnT>
                    <a:lnB>
                      <a:noFill/>
                    </a:lnB>
                    <a:solidFill>
                      <a:srgbClr val="FFFF99"/>
                    </a:solidFill>
                  </a:tcPr>
                </a:tc>
                <a:tc>
                  <a:txBody>
                    <a:bodyPr/>
                    <a:lstStyle/>
                    <a:p>
                      <a:r>
                        <a:rPr lang="it-IT" sz="1200" b="1"/>
                        <a:t>8,1%</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9,89%</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+0,3%</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1430786874"/>
                  </a:ext>
                </a:extLst>
              </a:tr>
              <a:tr h="247656">
                <a:tc>
                  <a:txBody>
                    <a:bodyPr/>
                    <a:lstStyle/>
                    <a:p>
                      <a:r>
                        <a:rPr lang="it-IT" sz="1200" dirty="0"/>
                        <a:t> 6. </a:t>
                      </a:r>
                      <a:r>
                        <a:rPr lang="it-IT" sz="1200" b="1" dirty="0">
                          <a:effectLst/>
                          <a:hlinkClick r:id="rId7"/>
                        </a:rPr>
                        <a:t>Toscana</a:t>
                      </a:r>
                      <a:endParaRPr lang="it-IT" sz="1200" dirty="0"/>
                    </a:p>
                  </a:txBody>
                  <a:tcPr marL="11257" marR="11257" marT="5629" marB="5629" anchor="ctr">
                    <a:lnL>
                      <a:noFill/>
                    </a:lnL>
                    <a:lnR>
                      <a:noFill/>
                    </a:lnR>
                    <a:lnT>
                      <a:noFill/>
                    </a:lnT>
                    <a:lnB>
                      <a:noFill/>
                    </a:lnB>
                    <a:solidFill>
                      <a:srgbClr val="FFFF99"/>
                    </a:solidFill>
                  </a:tcPr>
                </a:tc>
                <a:tc>
                  <a:txBody>
                    <a:bodyPr/>
                    <a:lstStyle/>
                    <a:p>
                      <a:r>
                        <a:rPr lang="it-IT" sz="1200"/>
                        <a:t>198.766</a:t>
                      </a:r>
                    </a:p>
                  </a:txBody>
                  <a:tcPr marL="11257" marR="11257" marT="5629" marB="5629" anchor="ctr">
                    <a:lnL>
                      <a:noFill/>
                    </a:lnL>
                    <a:lnR>
                      <a:noFill/>
                    </a:lnR>
                    <a:lnT>
                      <a:noFill/>
                    </a:lnT>
                    <a:lnB>
                      <a:noFill/>
                    </a:lnB>
                    <a:solidFill>
                      <a:srgbClr val="FFFF99"/>
                    </a:solidFill>
                  </a:tcPr>
                </a:tc>
                <a:tc>
                  <a:txBody>
                    <a:bodyPr/>
                    <a:lstStyle/>
                    <a:p>
                      <a:r>
                        <a:rPr lang="it-IT" sz="1200"/>
                        <a:t>223.322</a:t>
                      </a:r>
                    </a:p>
                  </a:txBody>
                  <a:tcPr marL="11257" marR="11257" marT="5629" marB="5629" anchor="ctr">
                    <a:lnL>
                      <a:noFill/>
                    </a:lnL>
                    <a:lnR>
                      <a:noFill/>
                    </a:lnR>
                    <a:lnT>
                      <a:noFill/>
                    </a:lnT>
                    <a:lnB>
                      <a:noFill/>
                    </a:lnB>
                    <a:solidFill>
                      <a:srgbClr val="FFFF99"/>
                    </a:solidFill>
                  </a:tcPr>
                </a:tc>
                <a:tc>
                  <a:txBody>
                    <a:bodyPr/>
                    <a:lstStyle/>
                    <a:p>
                      <a:r>
                        <a:rPr lang="it-IT" sz="1200"/>
                        <a:t>422.088</a:t>
                      </a:r>
                    </a:p>
                  </a:txBody>
                  <a:tcPr marL="11257" marR="11257" marT="5629" marB="5629" anchor="ctr">
                    <a:lnL>
                      <a:noFill/>
                    </a:lnL>
                    <a:lnR>
                      <a:noFill/>
                    </a:lnR>
                    <a:lnT>
                      <a:noFill/>
                    </a:lnT>
                    <a:lnB>
                      <a:noFill/>
                    </a:lnB>
                    <a:solidFill>
                      <a:srgbClr val="FFFF99"/>
                    </a:solidFill>
                  </a:tcPr>
                </a:tc>
                <a:tc>
                  <a:txBody>
                    <a:bodyPr/>
                    <a:lstStyle/>
                    <a:p>
                      <a:r>
                        <a:rPr lang="it-IT" sz="1200" b="1"/>
                        <a:t>8,0%</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11,34%</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+1,1%</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2874057640"/>
                  </a:ext>
                </a:extLst>
              </a:tr>
              <a:tr h="247656">
                <a:tc>
                  <a:txBody>
                    <a:bodyPr/>
                    <a:lstStyle/>
                    <a:p>
                      <a:r>
                        <a:rPr lang="it-IT" sz="1200"/>
                        <a:t> 7. </a:t>
                      </a:r>
                      <a:r>
                        <a:rPr lang="it-IT" sz="1200" b="1">
                          <a:effectLst/>
                          <a:hlinkClick r:id="rId8"/>
                        </a:rPr>
                        <a:t>Campania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132.027</a:t>
                      </a:r>
                    </a:p>
                  </a:txBody>
                  <a:tcPr marL="11257" marR="11257" marT="5629" marB="5629" anchor="ctr">
                    <a:lnL>
                      <a:noFill/>
                    </a:lnL>
                    <a:lnR>
                      <a:noFill/>
                    </a:lnR>
                    <a:lnT>
                      <a:noFill/>
                    </a:lnT>
                    <a:lnB>
                      <a:noFill/>
                    </a:lnB>
                    <a:solidFill>
                      <a:srgbClr val="FFFF99"/>
                    </a:solidFill>
                  </a:tcPr>
                </a:tc>
                <a:tc>
                  <a:txBody>
                    <a:bodyPr/>
                    <a:lstStyle/>
                    <a:p>
                      <a:r>
                        <a:rPr lang="it-IT" sz="1200"/>
                        <a:t>134.726</a:t>
                      </a:r>
                    </a:p>
                  </a:txBody>
                  <a:tcPr marL="11257" marR="11257" marT="5629" marB="5629" anchor="ctr">
                    <a:lnL>
                      <a:noFill/>
                    </a:lnL>
                    <a:lnR>
                      <a:noFill/>
                    </a:lnR>
                    <a:lnT>
                      <a:noFill/>
                    </a:lnT>
                    <a:lnB>
                      <a:noFill/>
                    </a:lnB>
                    <a:solidFill>
                      <a:srgbClr val="FFFF99"/>
                    </a:solidFill>
                  </a:tcPr>
                </a:tc>
                <a:tc>
                  <a:txBody>
                    <a:bodyPr/>
                    <a:lstStyle/>
                    <a:p>
                      <a:r>
                        <a:rPr lang="it-IT" sz="1200"/>
                        <a:t>266.753</a:t>
                      </a:r>
                    </a:p>
                  </a:txBody>
                  <a:tcPr marL="11257" marR="11257" marT="5629" marB="5629" anchor="ctr">
                    <a:lnL>
                      <a:noFill/>
                    </a:lnL>
                    <a:lnR>
                      <a:noFill/>
                    </a:lnR>
                    <a:lnT>
                      <a:noFill/>
                    </a:lnT>
                    <a:lnB>
                      <a:noFill/>
                    </a:lnB>
                    <a:solidFill>
                      <a:srgbClr val="FFFF99"/>
                    </a:solidFill>
                  </a:tcPr>
                </a:tc>
                <a:tc>
                  <a:txBody>
                    <a:bodyPr/>
                    <a:lstStyle/>
                    <a:p>
                      <a:r>
                        <a:rPr lang="it-IT" sz="1200" b="1"/>
                        <a:t>5,0%</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4,61%</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+0,6%</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3871358923"/>
                  </a:ext>
                </a:extLst>
              </a:tr>
              <a:tr h="247656">
                <a:tc>
                  <a:txBody>
                    <a:bodyPr/>
                    <a:lstStyle/>
                    <a:p>
                      <a:r>
                        <a:rPr lang="it-IT" sz="1200"/>
                        <a:t> 8. </a:t>
                      </a:r>
                      <a:r>
                        <a:rPr lang="it-IT" sz="1200" b="1">
                          <a:effectLst/>
                          <a:hlinkClick r:id="rId9"/>
                        </a:rPr>
                        <a:t>Sicilia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104.984</a:t>
                      </a:r>
                    </a:p>
                  </a:txBody>
                  <a:tcPr marL="11257" marR="11257" marT="5629" marB="5629" anchor="ctr">
                    <a:lnL>
                      <a:noFill/>
                    </a:lnL>
                    <a:lnR>
                      <a:noFill/>
                    </a:lnR>
                    <a:lnT>
                      <a:noFill/>
                    </a:lnT>
                    <a:lnB>
                      <a:noFill/>
                    </a:lnB>
                    <a:solidFill>
                      <a:srgbClr val="FFFF99"/>
                    </a:solidFill>
                  </a:tcPr>
                </a:tc>
                <a:tc>
                  <a:txBody>
                    <a:bodyPr/>
                    <a:lstStyle/>
                    <a:p>
                      <a:r>
                        <a:rPr lang="it-IT" sz="1200"/>
                        <a:t>95.829</a:t>
                      </a:r>
                    </a:p>
                  </a:txBody>
                  <a:tcPr marL="11257" marR="11257" marT="5629" marB="5629" anchor="ctr">
                    <a:lnL>
                      <a:noFill/>
                    </a:lnL>
                    <a:lnR>
                      <a:noFill/>
                    </a:lnR>
                    <a:lnT>
                      <a:noFill/>
                    </a:lnT>
                    <a:lnB>
                      <a:noFill/>
                    </a:lnB>
                    <a:solidFill>
                      <a:srgbClr val="FFFF99"/>
                    </a:solidFill>
                  </a:tcPr>
                </a:tc>
                <a:tc>
                  <a:txBody>
                    <a:bodyPr/>
                    <a:lstStyle/>
                    <a:p>
                      <a:r>
                        <a:rPr lang="it-IT" sz="1200"/>
                        <a:t>200.813</a:t>
                      </a:r>
                    </a:p>
                  </a:txBody>
                  <a:tcPr marL="11257" marR="11257" marT="5629" marB="5629" anchor="ctr">
                    <a:lnL>
                      <a:noFill/>
                    </a:lnL>
                    <a:lnR>
                      <a:noFill/>
                    </a:lnR>
                    <a:lnT>
                      <a:noFill/>
                    </a:lnT>
                    <a:lnB>
                      <a:noFill/>
                    </a:lnB>
                    <a:solidFill>
                      <a:srgbClr val="FFFF99"/>
                    </a:solidFill>
                  </a:tcPr>
                </a:tc>
                <a:tc>
                  <a:txBody>
                    <a:bodyPr/>
                    <a:lstStyle/>
                    <a:p>
                      <a:r>
                        <a:rPr lang="it-IT" sz="1200" b="1"/>
                        <a:t>3,8%</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4,04%</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+0,4%</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1146837972"/>
                  </a:ext>
                </a:extLst>
              </a:tr>
              <a:tr h="247656">
                <a:tc>
                  <a:txBody>
                    <a:bodyPr/>
                    <a:lstStyle/>
                    <a:p>
                      <a:r>
                        <a:rPr lang="it-IT" sz="1200"/>
                        <a:t> 9. </a:t>
                      </a:r>
                      <a:r>
                        <a:rPr lang="it-IT" sz="1200" b="1">
                          <a:effectLst/>
                          <a:hlinkClick r:id="rId10"/>
                        </a:rPr>
                        <a:t>Liguria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71.704</a:t>
                      </a:r>
                    </a:p>
                  </a:txBody>
                  <a:tcPr marL="11257" marR="11257" marT="5629" marB="5629" anchor="ctr">
                    <a:lnL>
                      <a:noFill/>
                    </a:lnL>
                    <a:lnR>
                      <a:noFill/>
                    </a:lnR>
                    <a:lnT>
                      <a:noFill/>
                    </a:lnT>
                    <a:lnB>
                      <a:noFill/>
                    </a:lnB>
                    <a:solidFill>
                      <a:srgbClr val="FFFF99"/>
                    </a:solidFill>
                  </a:tcPr>
                </a:tc>
                <a:tc>
                  <a:txBody>
                    <a:bodyPr/>
                    <a:lstStyle/>
                    <a:p>
                      <a:r>
                        <a:rPr lang="it-IT" sz="1200"/>
                        <a:t>76.731</a:t>
                      </a:r>
                    </a:p>
                  </a:txBody>
                  <a:tcPr marL="11257" marR="11257" marT="5629" marB="5629" anchor="ctr">
                    <a:lnL>
                      <a:noFill/>
                    </a:lnL>
                    <a:lnR>
                      <a:noFill/>
                    </a:lnR>
                    <a:lnT>
                      <a:noFill/>
                    </a:lnT>
                    <a:lnB>
                      <a:noFill/>
                    </a:lnB>
                    <a:solidFill>
                      <a:srgbClr val="FFFF99"/>
                    </a:solidFill>
                  </a:tcPr>
                </a:tc>
                <a:tc>
                  <a:txBody>
                    <a:bodyPr/>
                    <a:lstStyle/>
                    <a:p>
                      <a:r>
                        <a:rPr lang="it-IT" sz="1200"/>
                        <a:t>148.435</a:t>
                      </a:r>
                    </a:p>
                  </a:txBody>
                  <a:tcPr marL="11257" marR="11257" marT="5629" marB="5629" anchor="ctr">
                    <a:lnL>
                      <a:noFill/>
                    </a:lnL>
                    <a:lnR>
                      <a:noFill/>
                    </a:lnR>
                    <a:lnT>
                      <a:noFill/>
                    </a:lnT>
                    <a:lnB>
                      <a:noFill/>
                    </a:lnB>
                    <a:solidFill>
                      <a:srgbClr val="FFFF99"/>
                    </a:solidFill>
                  </a:tcPr>
                </a:tc>
                <a:tc>
                  <a:txBody>
                    <a:bodyPr/>
                    <a:lstStyle/>
                    <a:p>
                      <a:r>
                        <a:rPr lang="it-IT" sz="1200" b="1"/>
                        <a:t>2,8%</a:t>
                      </a:r>
                      <a:endParaRPr lang="it-IT" sz="1200"/>
                    </a:p>
                  </a:txBody>
                  <a:tcPr marL="11257" marR="11257" marT="5629" marB="5629" anchor="ctr">
                    <a:lnL>
                      <a:noFill/>
                    </a:lnL>
                    <a:lnR>
                      <a:noFill/>
                    </a:lnR>
                    <a:lnT>
                      <a:noFill/>
                    </a:lnT>
                    <a:lnB>
                      <a:noFill/>
                    </a:lnB>
                    <a:solidFill>
                      <a:srgbClr val="FFFF99"/>
                    </a:solidFill>
                  </a:tcPr>
                </a:tc>
                <a:tc>
                  <a:txBody>
                    <a:bodyPr/>
                    <a:lstStyle/>
                    <a:p>
                      <a:r>
                        <a:rPr lang="it-IT" sz="1200" dirty="0"/>
                        <a:t>9,62%</a:t>
                      </a:r>
                    </a:p>
                  </a:txBody>
                  <a:tcPr marL="11257" marR="11257" marT="5629" marB="5629" anchor="ctr">
                    <a:lnL>
                      <a:noFill/>
                    </a:lnL>
                    <a:lnR>
                      <a:noFill/>
                    </a:lnR>
                    <a:lnT>
                      <a:noFill/>
                    </a:lnT>
                    <a:lnB>
                      <a:noFill/>
                    </a:lnB>
                    <a:solidFill>
                      <a:srgbClr val="FFFF99"/>
                    </a:solidFill>
                  </a:tcPr>
                </a:tc>
                <a:tc>
                  <a:txBody>
                    <a:bodyPr/>
                    <a:lstStyle/>
                    <a:p>
                      <a:r>
                        <a:rPr lang="it-IT" sz="1200">
                          <a:solidFill>
                            <a:srgbClr val="00AA00"/>
                          </a:solidFill>
                          <a:effectLst/>
                        </a:rPr>
                        <a:t>+1,4%</a:t>
                      </a:r>
                      <a:endParaRPr lang="it-IT" sz="120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351494495"/>
                  </a:ext>
                </a:extLst>
              </a:tr>
              <a:tr h="247656">
                <a:tc>
                  <a:txBody>
                    <a:bodyPr/>
                    <a:lstStyle/>
                    <a:p>
                      <a:r>
                        <a:rPr lang="it-IT" sz="1200"/>
                        <a:t>10. </a:t>
                      </a:r>
                      <a:r>
                        <a:rPr lang="it-IT" sz="1200" b="1">
                          <a:effectLst/>
                          <a:hlinkClick r:id="rId11"/>
                        </a:rPr>
                        <a:t>Puglia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70.784</a:t>
                      </a:r>
                    </a:p>
                  </a:txBody>
                  <a:tcPr marL="11257" marR="11257" marT="5629" marB="5629" anchor="ctr">
                    <a:lnL>
                      <a:noFill/>
                    </a:lnL>
                    <a:lnR>
                      <a:noFill/>
                    </a:lnR>
                    <a:lnT>
                      <a:noFill/>
                    </a:lnT>
                    <a:lnB>
                      <a:noFill/>
                    </a:lnB>
                    <a:solidFill>
                      <a:srgbClr val="FFFF99"/>
                    </a:solidFill>
                  </a:tcPr>
                </a:tc>
                <a:tc>
                  <a:txBody>
                    <a:bodyPr/>
                    <a:lstStyle/>
                    <a:p>
                      <a:r>
                        <a:rPr lang="it-IT" sz="1200"/>
                        <a:t>69.780</a:t>
                      </a:r>
                    </a:p>
                  </a:txBody>
                  <a:tcPr marL="11257" marR="11257" marT="5629" marB="5629" anchor="ctr">
                    <a:lnL>
                      <a:noFill/>
                    </a:lnL>
                    <a:lnR>
                      <a:noFill/>
                    </a:lnR>
                    <a:lnT>
                      <a:noFill/>
                    </a:lnT>
                    <a:lnB>
                      <a:noFill/>
                    </a:lnB>
                    <a:solidFill>
                      <a:srgbClr val="FFFF99"/>
                    </a:solidFill>
                  </a:tcPr>
                </a:tc>
                <a:tc>
                  <a:txBody>
                    <a:bodyPr/>
                    <a:lstStyle/>
                    <a:p>
                      <a:r>
                        <a:rPr lang="it-IT" sz="1200"/>
                        <a:t>140.564</a:t>
                      </a:r>
                    </a:p>
                  </a:txBody>
                  <a:tcPr marL="11257" marR="11257" marT="5629" marB="5629" anchor="ctr">
                    <a:lnL>
                      <a:noFill/>
                    </a:lnL>
                    <a:lnR>
                      <a:noFill/>
                    </a:lnR>
                    <a:lnT>
                      <a:noFill/>
                    </a:lnT>
                    <a:lnB>
                      <a:noFill/>
                    </a:lnB>
                    <a:solidFill>
                      <a:srgbClr val="FFFF99"/>
                    </a:solidFill>
                  </a:tcPr>
                </a:tc>
                <a:tc>
                  <a:txBody>
                    <a:bodyPr/>
                    <a:lstStyle/>
                    <a:p>
                      <a:r>
                        <a:rPr lang="it-IT" sz="1200" b="1"/>
                        <a:t>2,6%</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3,51%</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+1,3%</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4202260254"/>
                  </a:ext>
                </a:extLst>
              </a:tr>
              <a:tr h="247656">
                <a:tc>
                  <a:txBody>
                    <a:bodyPr/>
                    <a:lstStyle/>
                    <a:p>
                      <a:r>
                        <a:rPr lang="it-IT" sz="1200"/>
                        <a:t>11. </a:t>
                      </a:r>
                      <a:r>
                        <a:rPr lang="it-IT" sz="1200" b="1">
                          <a:effectLst/>
                          <a:hlinkClick r:id="rId12"/>
                        </a:rPr>
                        <a:t>Marche</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62.311</a:t>
                      </a:r>
                    </a:p>
                  </a:txBody>
                  <a:tcPr marL="11257" marR="11257" marT="5629" marB="5629" anchor="ctr">
                    <a:lnL>
                      <a:noFill/>
                    </a:lnL>
                    <a:lnR>
                      <a:noFill/>
                    </a:lnR>
                    <a:lnT>
                      <a:noFill/>
                    </a:lnT>
                    <a:lnB>
                      <a:noFill/>
                    </a:lnB>
                    <a:solidFill>
                      <a:srgbClr val="FFFF99"/>
                    </a:solidFill>
                  </a:tcPr>
                </a:tc>
                <a:tc>
                  <a:txBody>
                    <a:bodyPr/>
                    <a:lstStyle/>
                    <a:p>
                      <a:r>
                        <a:rPr lang="it-IT" sz="1200"/>
                        <a:t>74.014</a:t>
                      </a:r>
                    </a:p>
                  </a:txBody>
                  <a:tcPr marL="11257" marR="11257" marT="5629" marB="5629" anchor="ctr">
                    <a:lnL>
                      <a:noFill/>
                    </a:lnL>
                    <a:lnR>
                      <a:noFill/>
                    </a:lnR>
                    <a:lnT>
                      <a:noFill/>
                    </a:lnT>
                    <a:lnB>
                      <a:noFill/>
                    </a:lnB>
                    <a:solidFill>
                      <a:srgbClr val="FFFF99"/>
                    </a:solidFill>
                  </a:tcPr>
                </a:tc>
                <a:tc>
                  <a:txBody>
                    <a:bodyPr/>
                    <a:lstStyle/>
                    <a:p>
                      <a:r>
                        <a:rPr lang="it-IT" sz="1200"/>
                        <a:t>136.325</a:t>
                      </a:r>
                    </a:p>
                  </a:txBody>
                  <a:tcPr marL="11257" marR="11257" marT="5629" marB="5629" anchor="ctr">
                    <a:lnL>
                      <a:noFill/>
                    </a:lnL>
                    <a:lnR>
                      <a:noFill/>
                    </a:lnR>
                    <a:lnT>
                      <a:noFill/>
                    </a:lnT>
                    <a:lnB>
                      <a:noFill/>
                    </a:lnB>
                    <a:solidFill>
                      <a:srgbClr val="FFFF99"/>
                    </a:solidFill>
                  </a:tcPr>
                </a:tc>
                <a:tc>
                  <a:txBody>
                    <a:bodyPr/>
                    <a:lstStyle/>
                    <a:p>
                      <a:r>
                        <a:rPr lang="it-IT" sz="1200" b="1"/>
                        <a:t>2,6%</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8,98%</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-0,4%</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3500528605"/>
                  </a:ext>
                </a:extLst>
              </a:tr>
              <a:tr h="315199">
                <a:tc>
                  <a:txBody>
                    <a:bodyPr/>
                    <a:lstStyle/>
                    <a:p>
                      <a:r>
                        <a:rPr lang="it-IT" sz="1200"/>
                        <a:t>12. </a:t>
                      </a:r>
                      <a:r>
                        <a:rPr lang="it-IT" sz="1200" b="1">
                          <a:effectLst/>
                          <a:hlinkClick r:id="rId13"/>
                        </a:rPr>
                        <a:t>Friuli Venezia Giulia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53.907</a:t>
                      </a:r>
                    </a:p>
                  </a:txBody>
                  <a:tcPr marL="11257" marR="11257" marT="5629" marB="5629" anchor="ctr">
                    <a:lnL>
                      <a:noFill/>
                    </a:lnL>
                    <a:lnR>
                      <a:noFill/>
                    </a:lnR>
                    <a:lnT>
                      <a:noFill/>
                    </a:lnT>
                    <a:lnB>
                      <a:noFill/>
                    </a:lnB>
                    <a:solidFill>
                      <a:srgbClr val="FFFF99"/>
                    </a:solidFill>
                  </a:tcPr>
                </a:tc>
                <a:tc>
                  <a:txBody>
                    <a:bodyPr/>
                    <a:lstStyle/>
                    <a:p>
                      <a:r>
                        <a:rPr lang="it-IT" sz="1200"/>
                        <a:t>58.022</a:t>
                      </a:r>
                    </a:p>
                  </a:txBody>
                  <a:tcPr marL="11257" marR="11257" marT="5629" marB="5629" anchor="ctr">
                    <a:lnL>
                      <a:noFill/>
                    </a:lnL>
                    <a:lnR>
                      <a:noFill/>
                    </a:lnR>
                    <a:lnT>
                      <a:noFill/>
                    </a:lnT>
                    <a:lnB>
                      <a:noFill/>
                    </a:lnB>
                    <a:solidFill>
                      <a:srgbClr val="FFFF99"/>
                    </a:solidFill>
                  </a:tcPr>
                </a:tc>
                <a:tc>
                  <a:txBody>
                    <a:bodyPr/>
                    <a:lstStyle/>
                    <a:p>
                      <a:r>
                        <a:rPr lang="it-IT" sz="1200"/>
                        <a:t>111.929</a:t>
                      </a:r>
                    </a:p>
                  </a:txBody>
                  <a:tcPr marL="11257" marR="11257" marT="5629" marB="5629" anchor="ctr">
                    <a:lnL>
                      <a:noFill/>
                    </a:lnL>
                    <a:lnR>
                      <a:noFill/>
                    </a:lnR>
                    <a:lnT>
                      <a:noFill/>
                    </a:lnT>
                    <a:lnB>
                      <a:noFill/>
                    </a:lnB>
                    <a:solidFill>
                      <a:srgbClr val="FFFF99"/>
                    </a:solidFill>
                  </a:tcPr>
                </a:tc>
                <a:tc>
                  <a:txBody>
                    <a:bodyPr/>
                    <a:lstStyle/>
                    <a:p>
                      <a:r>
                        <a:rPr lang="it-IT" sz="1200" b="1"/>
                        <a:t>2,1%</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9,24%</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+1,6%</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2892929956"/>
                  </a:ext>
                </a:extLst>
              </a:tr>
              <a:tr h="247656">
                <a:tc>
                  <a:txBody>
                    <a:bodyPr/>
                    <a:lstStyle/>
                    <a:p>
                      <a:r>
                        <a:rPr lang="it-IT" sz="1200"/>
                        <a:t>13. </a:t>
                      </a:r>
                      <a:r>
                        <a:rPr lang="it-IT" sz="1200" b="1">
                          <a:effectLst/>
                          <a:hlinkClick r:id="rId14"/>
                        </a:rPr>
                        <a:t>Calabria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54.871</a:t>
                      </a:r>
                    </a:p>
                  </a:txBody>
                  <a:tcPr marL="11257" marR="11257" marT="5629" marB="5629" anchor="ctr">
                    <a:lnL>
                      <a:noFill/>
                    </a:lnL>
                    <a:lnR>
                      <a:noFill/>
                    </a:lnR>
                    <a:lnT>
                      <a:noFill/>
                    </a:lnT>
                    <a:lnB>
                      <a:noFill/>
                    </a:lnB>
                    <a:solidFill>
                      <a:srgbClr val="FFFF99"/>
                    </a:solidFill>
                  </a:tcPr>
                </a:tc>
                <a:tc>
                  <a:txBody>
                    <a:bodyPr/>
                    <a:lstStyle/>
                    <a:p>
                      <a:r>
                        <a:rPr lang="it-IT" sz="1200"/>
                        <a:t>54.027</a:t>
                      </a:r>
                    </a:p>
                  </a:txBody>
                  <a:tcPr marL="11257" marR="11257" marT="5629" marB="5629" anchor="ctr">
                    <a:lnL>
                      <a:noFill/>
                    </a:lnL>
                    <a:lnR>
                      <a:noFill/>
                    </a:lnR>
                    <a:lnT>
                      <a:noFill/>
                    </a:lnT>
                    <a:lnB>
                      <a:noFill/>
                    </a:lnB>
                    <a:solidFill>
                      <a:srgbClr val="FFFF99"/>
                    </a:solidFill>
                  </a:tcPr>
                </a:tc>
                <a:tc>
                  <a:txBody>
                    <a:bodyPr/>
                    <a:lstStyle/>
                    <a:p>
                      <a:r>
                        <a:rPr lang="it-IT" sz="1200"/>
                        <a:t>108.898</a:t>
                      </a:r>
                    </a:p>
                  </a:txBody>
                  <a:tcPr marL="11257" marR="11257" marT="5629" marB="5629" anchor="ctr">
                    <a:lnL>
                      <a:noFill/>
                    </a:lnL>
                    <a:lnR>
                      <a:noFill/>
                    </a:lnR>
                    <a:lnT>
                      <a:noFill/>
                    </a:lnT>
                    <a:lnB>
                      <a:noFill/>
                    </a:lnB>
                    <a:solidFill>
                      <a:srgbClr val="FFFF99"/>
                    </a:solidFill>
                  </a:tcPr>
                </a:tc>
                <a:tc>
                  <a:txBody>
                    <a:bodyPr/>
                    <a:lstStyle/>
                    <a:p>
                      <a:r>
                        <a:rPr lang="it-IT" sz="1200" b="1"/>
                        <a:t>2,1%</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5,66%</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-3,7%</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2030394700"/>
                  </a:ext>
                </a:extLst>
              </a:tr>
              <a:tr h="348970">
                <a:tc>
                  <a:txBody>
                    <a:bodyPr/>
                    <a:lstStyle/>
                    <a:p>
                      <a:r>
                        <a:rPr lang="it-IT" sz="1200"/>
                        <a:t>14. </a:t>
                      </a:r>
                      <a:r>
                        <a:rPr lang="it-IT" sz="1200" b="1">
                          <a:effectLst/>
                          <a:hlinkClick r:id="rId15"/>
                        </a:rPr>
                        <a:t>Trentino-Alto Adige</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46.703</a:t>
                      </a:r>
                    </a:p>
                  </a:txBody>
                  <a:tcPr marL="11257" marR="11257" marT="5629" marB="5629" anchor="ctr">
                    <a:lnL>
                      <a:noFill/>
                    </a:lnL>
                    <a:lnR>
                      <a:noFill/>
                    </a:lnR>
                    <a:lnT>
                      <a:noFill/>
                    </a:lnT>
                    <a:lnB>
                      <a:noFill/>
                    </a:lnB>
                    <a:solidFill>
                      <a:srgbClr val="FFFF99"/>
                    </a:solidFill>
                  </a:tcPr>
                </a:tc>
                <a:tc>
                  <a:txBody>
                    <a:bodyPr/>
                    <a:lstStyle/>
                    <a:p>
                      <a:r>
                        <a:rPr lang="it-IT" sz="1200"/>
                        <a:t>52.140</a:t>
                      </a:r>
                    </a:p>
                  </a:txBody>
                  <a:tcPr marL="11257" marR="11257" marT="5629" marB="5629" anchor="ctr">
                    <a:lnL>
                      <a:noFill/>
                    </a:lnL>
                    <a:lnR>
                      <a:noFill/>
                    </a:lnR>
                    <a:lnT>
                      <a:noFill/>
                    </a:lnT>
                    <a:lnB>
                      <a:noFill/>
                    </a:lnB>
                    <a:solidFill>
                      <a:srgbClr val="FFFF99"/>
                    </a:solidFill>
                  </a:tcPr>
                </a:tc>
                <a:tc>
                  <a:txBody>
                    <a:bodyPr/>
                    <a:lstStyle/>
                    <a:p>
                      <a:r>
                        <a:rPr lang="it-IT" sz="1200"/>
                        <a:t>98.843</a:t>
                      </a:r>
                    </a:p>
                  </a:txBody>
                  <a:tcPr marL="11257" marR="11257" marT="5629" marB="5629" anchor="ctr">
                    <a:lnL>
                      <a:noFill/>
                    </a:lnL>
                    <a:lnR>
                      <a:noFill/>
                    </a:lnR>
                    <a:lnT>
                      <a:noFill/>
                    </a:lnT>
                    <a:lnB>
                      <a:noFill/>
                    </a:lnB>
                    <a:solidFill>
                      <a:srgbClr val="FFFF99"/>
                    </a:solidFill>
                  </a:tcPr>
                </a:tc>
                <a:tc>
                  <a:txBody>
                    <a:bodyPr/>
                    <a:lstStyle/>
                    <a:p>
                      <a:r>
                        <a:rPr lang="it-IT" sz="1200" b="1"/>
                        <a:t>1,9%</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9,20%</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+1,1%</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1989660037"/>
                  </a:ext>
                </a:extLst>
              </a:tr>
              <a:tr h="213885">
                <a:tc>
                  <a:txBody>
                    <a:bodyPr/>
                    <a:lstStyle/>
                    <a:p>
                      <a:r>
                        <a:rPr lang="it-IT" sz="1200"/>
                        <a:t>15. </a:t>
                      </a:r>
                      <a:r>
                        <a:rPr lang="it-IT" sz="1200" b="1">
                          <a:effectLst/>
                          <a:hlinkClick r:id="rId16"/>
                        </a:rPr>
                        <a:t>Umbria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44.352</a:t>
                      </a:r>
                    </a:p>
                  </a:txBody>
                  <a:tcPr marL="11257" marR="11257" marT="5629" marB="5629" anchor="ctr">
                    <a:lnL>
                      <a:noFill/>
                    </a:lnL>
                    <a:lnR>
                      <a:noFill/>
                    </a:lnR>
                    <a:lnT>
                      <a:noFill/>
                    </a:lnT>
                    <a:lnB>
                      <a:noFill/>
                    </a:lnB>
                    <a:solidFill>
                      <a:srgbClr val="FFFF99"/>
                    </a:solidFill>
                  </a:tcPr>
                </a:tc>
                <a:tc>
                  <a:txBody>
                    <a:bodyPr/>
                    <a:lstStyle/>
                    <a:p>
                      <a:r>
                        <a:rPr lang="it-IT" sz="1200"/>
                        <a:t>54.439</a:t>
                      </a:r>
                    </a:p>
                  </a:txBody>
                  <a:tcPr marL="11257" marR="11257" marT="5629" marB="5629" anchor="ctr">
                    <a:lnL>
                      <a:noFill/>
                    </a:lnL>
                    <a:lnR>
                      <a:noFill/>
                    </a:lnR>
                    <a:lnT>
                      <a:noFill/>
                    </a:lnT>
                    <a:lnB>
                      <a:noFill/>
                    </a:lnB>
                    <a:solidFill>
                      <a:srgbClr val="FFFF99"/>
                    </a:solidFill>
                  </a:tcPr>
                </a:tc>
                <a:tc>
                  <a:txBody>
                    <a:bodyPr/>
                    <a:lstStyle/>
                    <a:p>
                      <a:r>
                        <a:rPr lang="it-IT" sz="1200"/>
                        <a:t>98.791</a:t>
                      </a:r>
                    </a:p>
                  </a:txBody>
                  <a:tcPr marL="11257" marR="11257" marT="5629" marB="5629" anchor="ctr">
                    <a:lnL>
                      <a:noFill/>
                    </a:lnL>
                    <a:lnR>
                      <a:noFill/>
                    </a:lnR>
                    <a:lnT>
                      <a:noFill/>
                    </a:lnT>
                    <a:lnB>
                      <a:noFill/>
                    </a:lnB>
                    <a:solidFill>
                      <a:srgbClr val="FFFF99"/>
                    </a:solidFill>
                  </a:tcPr>
                </a:tc>
                <a:tc>
                  <a:txBody>
                    <a:bodyPr/>
                    <a:lstStyle/>
                    <a:p>
                      <a:r>
                        <a:rPr lang="it-IT" sz="1200" b="1"/>
                        <a:t>1,9%</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11,22%</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+1,3%</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4006871470"/>
                  </a:ext>
                </a:extLst>
              </a:tr>
              <a:tr h="213885">
                <a:tc>
                  <a:txBody>
                    <a:bodyPr/>
                    <a:lstStyle/>
                    <a:p>
                      <a:r>
                        <a:rPr lang="it-IT" sz="1200"/>
                        <a:t>16. </a:t>
                      </a:r>
                      <a:r>
                        <a:rPr lang="it-IT" sz="1200" b="1">
                          <a:effectLst/>
                          <a:hlinkClick r:id="rId17"/>
                        </a:rPr>
                        <a:t>Abruzzo</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41.073</a:t>
                      </a:r>
                    </a:p>
                  </a:txBody>
                  <a:tcPr marL="11257" marR="11257" marT="5629" marB="5629" anchor="ctr">
                    <a:lnL>
                      <a:noFill/>
                    </a:lnL>
                    <a:lnR>
                      <a:noFill/>
                    </a:lnR>
                    <a:lnT>
                      <a:noFill/>
                    </a:lnT>
                    <a:lnB>
                      <a:noFill/>
                    </a:lnB>
                    <a:solidFill>
                      <a:srgbClr val="FFFF99"/>
                    </a:solidFill>
                  </a:tcPr>
                </a:tc>
                <a:tc>
                  <a:txBody>
                    <a:bodyPr/>
                    <a:lstStyle/>
                    <a:p>
                      <a:r>
                        <a:rPr lang="it-IT" sz="1200"/>
                        <a:t>47.327</a:t>
                      </a:r>
                    </a:p>
                  </a:txBody>
                  <a:tcPr marL="11257" marR="11257" marT="5629" marB="5629" anchor="ctr">
                    <a:lnL>
                      <a:noFill/>
                    </a:lnL>
                    <a:lnR>
                      <a:noFill/>
                    </a:lnR>
                    <a:lnT>
                      <a:noFill/>
                    </a:lnT>
                    <a:lnB>
                      <a:noFill/>
                    </a:lnB>
                    <a:solidFill>
                      <a:srgbClr val="FFFF99"/>
                    </a:solidFill>
                  </a:tcPr>
                </a:tc>
                <a:tc>
                  <a:txBody>
                    <a:bodyPr/>
                    <a:lstStyle/>
                    <a:p>
                      <a:r>
                        <a:rPr lang="it-IT" sz="1200"/>
                        <a:t>88.400</a:t>
                      </a:r>
                    </a:p>
                  </a:txBody>
                  <a:tcPr marL="11257" marR="11257" marT="5629" marB="5629" anchor="ctr">
                    <a:lnL>
                      <a:noFill/>
                    </a:lnL>
                    <a:lnR>
                      <a:noFill/>
                    </a:lnR>
                    <a:lnT>
                      <a:noFill/>
                    </a:lnT>
                    <a:lnB>
                      <a:noFill/>
                    </a:lnB>
                    <a:solidFill>
                      <a:srgbClr val="FFFF99"/>
                    </a:solidFill>
                  </a:tcPr>
                </a:tc>
                <a:tc>
                  <a:txBody>
                    <a:bodyPr/>
                    <a:lstStyle/>
                    <a:p>
                      <a:r>
                        <a:rPr lang="it-IT" sz="1200" b="1"/>
                        <a:t>1,7%</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6,77%</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-1,0%</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1334987774"/>
                  </a:ext>
                </a:extLst>
              </a:tr>
              <a:tr h="213885">
                <a:tc>
                  <a:txBody>
                    <a:bodyPr/>
                    <a:lstStyle/>
                    <a:p>
                      <a:r>
                        <a:rPr lang="it-IT" sz="1200"/>
                        <a:t>17. </a:t>
                      </a:r>
                      <a:r>
                        <a:rPr lang="it-IT" sz="1200" b="1">
                          <a:effectLst/>
                          <a:hlinkClick r:id="rId18"/>
                        </a:rPr>
                        <a:t>Sardegna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26.929</a:t>
                      </a:r>
                    </a:p>
                  </a:txBody>
                  <a:tcPr marL="11257" marR="11257" marT="5629" marB="5629" anchor="ctr">
                    <a:lnL>
                      <a:noFill/>
                    </a:lnL>
                    <a:lnR>
                      <a:noFill/>
                    </a:lnR>
                    <a:lnT>
                      <a:noFill/>
                    </a:lnT>
                    <a:lnB>
                      <a:noFill/>
                    </a:lnB>
                    <a:solidFill>
                      <a:srgbClr val="FFFF99"/>
                    </a:solidFill>
                  </a:tcPr>
                </a:tc>
                <a:tc>
                  <a:txBody>
                    <a:bodyPr/>
                    <a:lstStyle/>
                    <a:p>
                      <a:r>
                        <a:rPr lang="it-IT" sz="1200"/>
                        <a:t>29.069</a:t>
                      </a:r>
                    </a:p>
                  </a:txBody>
                  <a:tcPr marL="11257" marR="11257" marT="5629" marB="5629" anchor="ctr">
                    <a:lnL>
                      <a:noFill/>
                    </a:lnL>
                    <a:lnR>
                      <a:noFill/>
                    </a:lnR>
                    <a:lnT>
                      <a:noFill/>
                    </a:lnT>
                    <a:lnB>
                      <a:noFill/>
                    </a:lnB>
                    <a:solidFill>
                      <a:srgbClr val="FFFF99"/>
                    </a:solidFill>
                  </a:tcPr>
                </a:tc>
                <a:tc>
                  <a:txBody>
                    <a:bodyPr/>
                    <a:lstStyle/>
                    <a:p>
                      <a:r>
                        <a:rPr lang="it-IT" sz="1200"/>
                        <a:t>55.998</a:t>
                      </a:r>
                    </a:p>
                  </a:txBody>
                  <a:tcPr marL="11257" marR="11257" marT="5629" marB="5629" anchor="ctr">
                    <a:lnL>
                      <a:noFill/>
                    </a:lnL>
                    <a:lnR>
                      <a:noFill/>
                    </a:lnR>
                    <a:lnT>
                      <a:noFill/>
                    </a:lnT>
                    <a:lnB>
                      <a:noFill/>
                    </a:lnB>
                    <a:solidFill>
                      <a:srgbClr val="FFFF99"/>
                    </a:solidFill>
                  </a:tcPr>
                </a:tc>
                <a:tc>
                  <a:txBody>
                    <a:bodyPr/>
                    <a:lstStyle/>
                    <a:p>
                      <a:r>
                        <a:rPr lang="it-IT" sz="1200" b="1"/>
                        <a:t>1,1%</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3,43%</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+0,2%</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3692849492"/>
                  </a:ext>
                </a:extLst>
              </a:tr>
              <a:tr h="213885">
                <a:tc>
                  <a:txBody>
                    <a:bodyPr/>
                    <a:lstStyle/>
                    <a:p>
                      <a:r>
                        <a:rPr lang="it-IT" sz="1200"/>
                        <a:t>18. </a:t>
                      </a:r>
                      <a:r>
                        <a:rPr lang="it-IT" sz="1200" b="1">
                          <a:effectLst/>
                          <a:hlinkClick r:id="rId19"/>
                        </a:rPr>
                        <a:t>Basilicata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11.712</a:t>
                      </a:r>
                    </a:p>
                  </a:txBody>
                  <a:tcPr marL="11257" marR="11257" marT="5629" marB="5629" anchor="ctr">
                    <a:lnL>
                      <a:noFill/>
                    </a:lnL>
                    <a:lnR>
                      <a:noFill/>
                    </a:lnR>
                    <a:lnT>
                      <a:noFill/>
                    </a:lnT>
                    <a:lnB>
                      <a:noFill/>
                    </a:lnB>
                    <a:solidFill>
                      <a:srgbClr val="FFFF99"/>
                    </a:solidFill>
                  </a:tcPr>
                </a:tc>
                <a:tc>
                  <a:txBody>
                    <a:bodyPr/>
                    <a:lstStyle/>
                    <a:p>
                      <a:r>
                        <a:rPr lang="it-IT" sz="1200"/>
                        <a:t>11.675</a:t>
                      </a:r>
                    </a:p>
                  </a:txBody>
                  <a:tcPr marL="11257" marR="11257" marT="5629" marB="5629" anchor="ctr">
                    <a:lnL>
                      <a:noFill/>
                    </a:lnL>
                    <a:lnR>
                      <a:noFill/>
                    </a:lnR>
                    <a:lnT>
                      <a:noFill/>
                    </a:lnT>
                    <a:lnB>
                      <a:noFill/>
                    </a:lnB>
                    <a:solidFill>
                      <a:srgbClr val="FFFF99"/>
                    </a:solidFill>
                  </a:tcPr>
                </a:tc>
                <a:tc>
                  <a:txBody>
                    <a:bodyPr/>
                    <a:lstStyle/>
                    <a:p>
                      <a:r>
                        <a:rPr lang="it-IT" sz="1200"/>
                        <a:t>23.387</a:t>
                      </a:r>
                    </a:p>
                  </a:txBody>
                  <a:tcPr marL="11257" marR="11257" marT="5629" marB="5629" anchor="ctr">
                    <a:lnL>
                      <a:noFill/>
                    </a:lnL>
                    <a:lnR>
                      <a:noFill/>
                    </a:lnR>
                    <a:lnT>
                      <a:noFill/>
                    </a:lnT>
                    <a:lnB>
                      <a:noFill/>
                    </a:lnB>
                    <a:solidFill>
                      <a:srgbClr val="FFFF99"/>
                    </a:solidFill>
                  </a:tcPr>
                </a:tc>
                <a:tc>
                  <a:txBody>
                    <a:bodyPr/>
                    <a:lstStyle/>
                    <a:p>
                      <a:r>
                        <a:rPr lang="it-IT" sz="1200" b="1"/>
                        <a:t>0,4%</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4,20%</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+0,7%</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2763083247"/>
                  </a:ext>
                </a:extLst>
              </a:tr>
              <a:tr h="213885">
                <a:tc>
                  <a:txBody>
                    <a:bodyPr/>
                    <a:lstStyle/>
                    <a:p>
                      <a:r>
                        <a:rPr lang="it-IT" sz="1200"/>
                        <a:t>19. </a:t>
                      </a:r>
                      <a:r>
                        <a:rPr lang="it-IT" sz="1200" b="1">
                          <a:effectLst/>
                          <a:hlinkClick r:id="rId20"/>
                        </a:rPr>
                        <a:t>Molise</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6.600</a:t>
                      </a:r>
                    </a:p>
                  </a:txBody>
                  <a:tcPr marL="11257" marR="11257" marT="5629" marB="5629" anchor="ctr">
                    <a:lnL>
                      <a:noFill/>
                    </a:lnL>
                    <a:lnR>
                      <a:noFill/>
                    </a:lnR>
                    <a:lnT>
                      <a:noFill/>
                    </a:lnT>
                    <a:lnB>
                      <a:noFill/>
                    </a:lnB>
                    <a:solidFill>
                      <a:srgbClr val="FFFF99"/>
                    </a:solidFill>
                  </a:tcPr>
                </a:tc>
                <a:tc>
                  <a:txBody>
                    <a:bodyPr/>
                    <a:lstStyle/>
                    <a:p>
                      <a:r>
                        <a:rPr lang="it-IT" sz="1200"/>
                        <a:t>6.545</a:t>
                      </a:r>
                    </a:p>
                  </a:txBody>
                  <a:tcPr marL="11257" marR="11257" marT="5629" marB="5629" anchor="ctr">
                    <a:lnL>
                      <a:noFill/>
                    </a:lnL>
                    <a:lnR>
                      <a:noFill/>
                    </a:lnR>
                    <a:lnT>
                      <a:noFill/>
                    </a:lnT>
                    <a:lnB>
                      <a:noFill/>
                    </a:lnB>
                    <a:solidFill>
                      <a:srgbClr val="FFFF99"/>
                    </a:solidFill>
                  </a:tcPr>
                </a:tc>
                <a:tc>
                  <a:txBody>
                    <a:bodyPr/>
                    <a:lstStyle/>
                    <a:p>
                      <a:r>
                        <a:rPr lang="it-IT" sz="1200"/>
                        <a:t>13.145</a:t>
                      </a:r>
                    </a:p>
                  </a:txBody>
                  <a:tcPr marL="11257" marR="11257" marT="5629" marB="5629" anchor="ctr">
                    <a:lnL>
                      <a:noFill/>
                    </a:lnL>
                    <a:lnR>
                      <a:noFill/>
                    </a:lnR>
                    <a:lnT>
                      <a:noFill/>
                    </a:lnT>
                    <a:lnB>
                      <a:noFill/>
                    </a:lnB>
                    <a:solidFill>
                      <a:srgbClr val="FFFF99"/>
                    </a:solidFill>
                  </a:tcPr>
                </a:tc>
                <a:tc>
                  <a:txBody>
                    <a:bodyPr/>
                    <a:lstStyle/>
                    <a:p>
                      <a:r>
                        <a:rPr lang="it-IT" sz="1200" b="1"/>
                        <a:t>0,2%</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4,35%</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-5,4%</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1443457470"/>
                  </a:ext>
                </a:extLst>
              </a:tr>
              <a:tr h="213885">
                <a:tc>
                  <a:txBody>
                    <a:bodyPr/>
                    <a:lstStyle/>
                    <a:p>
                      <a:r>
                        <a:rPr lang="it-IT" sz="1200"/>
                        <a:t>20. </a:t>
                      </a:r>
                      <a:r>
                        <a:rPr lang="it-IT" sz="1200" b="1">
                          <a:effectLst/>
                          <a:hlinkClick r:id="rId21"/>
                        </a:rPr>
                        <a:t>Valle d'Aosta</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3.643</a:t>
                      </a:r>
                    </a:p>
                  </a:txBody>
                  <a:tcPr marL="11257" marR="11257" marT="5629" marB="5629" anchor="ctr">
                    <a:lnL>
                      <a:noFill/>
                    </a:lnL>
                    <a:lnR>
                      <a:noFill/>
                    </a:lnR>
                    <a:lnT>
                      <a:noFill/>
                    </a:lnT>
                    <a:lnB>
                      <a:noFill/>
                    </a:lnB>
                    <a:solidFill>
                      <a:srgbClr val="FFFF99"/>
                    </a:solidFill>
                  </a:tcPr>
                </a:tc>
                <a:tc>
                  <a:txBody>
                    <a:bodyPr/>
                    <a:lstStyle/>
                    <a:p>
                      <a:r>
                        <a:rPr lang="it-IT" sz="1200"/>
                        <a:t>4.629</a:t>
                      </a:r>
                    </a:p>
                  </a:txBody>
                  <a:tcPr marL="11257" marR="11257" marT="5629" marB="5629" anchor="ctr">
                    <a:lnL>
                      <a:noFill/>
                    </a:lnL>
                    <a:lnR>
                      <a:noFill/>
                    </a:lnR>
                    <a:lnT>
                      <a:noFill/>
                    </a:lnT>
                    <a:lnB>
                      <a:noFill/>
                    </a:lnB>
                    <a:solidFill>
                      <a:srgbClr val="FFFF99"/>
                    </a:solidFill>
                  </a:tcPr>
                </a:tc>
                <a:tc>
                  <a:txBody>
                    <a:bodyPr/>
                    <a:lstStyle/>
                    <a:p>
                      <a:r>
                        <a:rPr lang="it-IT" sz="1200"/>
                        <a:t>8.272</a:t>
                      </a:r>
                    </a:p>
                  </a:txBody>
                  <a:tcPr marL="11257" marR="11257" marT="5629" marB="5629" anchor="ctr">
                    <a:lnL>
                      <a:noFill/>
                    </a:lnL>
                    <a:lnR>
                      <a:noFill/>
                    </a:lnR>
                    <a:lnT>
                      <a:noFill/>
                    </a:lnT>
                    <a:lnB>
                      <a:noFill/>
                    </a:lnB>
                    <a:solidFill>
                      <a:srgbClr val="FFFF99"/>
                    </a:solidFill>
                  </a:tcPr>
                </a:tc>
                <a:tc>
                  <a:txBody>
                    <a:bodyPr/>
                    <a:lstStyle/>
                    <a:p>
                      <a:r>
                        <a:rPr lang="it-IT" sz="1200" b="1"/>
                        <a:t>0,2%</a:t>
                      </a:r>
                      <a:endParaRPr lang="it-IT" sz="1200"/>
                    </a:p>
                  </a:txBody>
                  <a:tcPr marL="11257" marR="11257" marT="5629" marB="5629" anchor="ctr">
                    <a:lnL>
                      <a:noFill/>
                    </a:lnL>
                    <a:lnR>
                      <a:noFill/>
                    </a:lnR>
                    <a:lnT>
                      <a:noFill/>
                    </a:lnT>
                    <a:lnB>
                      <a:noFill/>
                    </a:lnB>
                    <a:solidFill>
                      <a:srgbClr val="FFFF99"/>
                    </a:solidFill>
                  </a:tcPr>
                </a:tc>
                <a:tc>
                  <a:txBody>
                    <a:bodyPr/>
                    <a:lstStyle/>
                    <a:p>
                      <a:r>
                        <a:rPr lang="it-IT" sz="1200"/>
                        <a:t>6,59%</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AA0000"/>
                          </a:solidFill>
                          <a:effectLst/>
                        </a:rPr>
                        <a:t>-0,3%</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2919785680"/>
                  </a:ext>
                </a:extLst>
              </a:tr>
              <a:tr h="315199">
                <a:tc>
                  <a:txBody>
                    <a:bodyPr/>
                    <a:lstStyle/>
                    <a:p>
                      <a:r>
                        <a:rPr lang="it-IT" sz="1200"/>
                        <a:t>Totale ITALIA</a:t>
                      </a:r>
                    </a:p>
                  </a:txBody>
                  <a:tcPr marL="11257" marR="11257" marT="5629" marB="5629" anchor="ctr">
                    <a:lnL>
                      <a:noFill/>
                    </a:lnL>
                    <a:lnR>
                      <a:noFill/>
                    </a:lnR>
                    <a:lnT>
                      <a:noFill/>
                    </a:lnT>
                    <a:lnB>
                      <a:noFill/>
                    </a:lnB>
                    <a:solidFill>
                      <a:srgbClr val="FFFF99"/>
                    </a:solidFill>
                  </a:tcPr>
                </a:tc>
                <a:tc>
                  <a:txBody>
                    <a:bodyPr/>
                    <a:lstStyle/>
                    <a:p>
                      <a:r>
                        <a:rPr lang="it-IT" sz="1200">
                          <a:effectLst/>
                        </a:rPr>
                        <a:t>2.558.072</a:t>
                      </a:r>
                    </a:p>
                  </a:txBody>
                  <a:tcPr marL="11257" marR="11257" marT="5629" marB="5629" anchor="ctr">
                    <a:lnL>
                      <a:noFill/>
                    </a:lnL>
                    <a:lnR>
                      <a:noFill/>
                    </a:lnR>
                    <a:lnT>
                      <a:noFill/>
                    </a:lnT>
                    <a:lnB>
                      <a:noFill/>
                    </a:lnB>
                    <a:solidFill>
                      <a:srgbClr val="FFFF99"/>
                    </a:solidFill>
                  </a:tcPr>
                </a:tc>
                <a:tc>
                  <a:txBody>
                    <a:bodyPr/>
                    <a:lstStyle/>
                    <a:p>
                      <a:r>
                        <a:rPr lang="it-IT" sz="1200">
                          <a:effectLst/>
                        </a:rPr>
                        <a:t>2.748.476</a:t>
                      </a:r>
                    </a:p>
                  </a:txBody>
                  <a:tcPr marL="11257" marR="11257" marT="5629" marB="5629" anchor="ctr">
                    <a:lnL>
                      <a:noFill/>
                    </a:lnL>
                    <a:lnR>
                      <a:noFill/>
                    </a:lnR>
                    <a:lnT>
                      <a:noFill/>
                    </a:lnT>
                    <a:lnB>
                      <a:noFill/>
                    </a:lnB>
                    <a:solidFill>
                      <a:srgbClr val="FFFF99"/>
                    </a:solidFill>
                  </a:tcPr>
                </a:tc>
                <a:tc>
                  <a:txBody>
                    <a:bodyPr/>
                    <a:lstStyle/>
                    <a:p>
                      <a:r>
                        <a:rPr lang="it-IT" sz="1200"/>
                        <a:t>5.306.548</a:t>
                      </a:r>
                    </a:p>
                  </a:txBody>
                  <a:tcPr marL="11257" marR="11257" marT="5629" marB="5629" anchor="ctr">
                    <a:lnL>
                      <a:noFill/>
                    </a:lnL>
                    <a:lnR>
                      <a:noFill/>
                    </a:lnR>
                    <a:lnT>
                      <a:noFill/>
                    </a:lnT>
                    <a:lnB>
                      <a:noFill/>
                    </a:lnB>
                    <a:solidFill>
                      <a:srgbClr val="FFFF99"/>
                    </a:solidFill>
                  </a:tcPr>
                </a:tc>
                <a:tc>
                  <a:txBody>
                    <a:bodyPr/>
                    <a:lstStyle/>
                    <a:p>
                      <a:r>
                        <a:rPr lang="it-IT" sz="1200"/>
                        <a:t> </a:t>
                      </a:r>
                    </a:p>
                  </a:txBody>
                  <a:tcPr marL="11257" marR="11257" marT="5629" marB="5629" anchor="ctr">
                    <a:lnL>
                      <a:noFill/>
                    </a:lnL>
                    <a:lnR>
                      <a:noFill/>
                    </a:lnR>
                    <a:lnT>
                      <a:noFill/>
                    </a:lnT>
                    <a:lnB>
                      <a:noFill/>
                    </a:lnB>
                    <a:solidFill>
                      <a:srgbClr val="FFFF99"/>
                    </a:solidFill>
                  </a:tcPr>
                </a:tc>
                <a:tc>
                  <a:txBody>
                    <a:bodyPr/>
                    <a:lstStyle/>
                    <a:p>
                      <a:r>
                        <a:rPr lang="it-IT" sz="1200"/>
                        <a:t>100,0%</a:t>
                      </a:r>
                    </a:p>
                  </a:txBody>
                  <a:tcPr marL="11257" marR="11257" marT="5629" marB="5629" anchor="ctr">
                    <a:lnL>
                      <a:noFill/>
                    </a:lnL>
                    <a:lnR>
                      <a:noFill/>
                    </a:lnR>
                    <a:lnT>
                      <a:noFill/>
                    </a:lnT>
                    <a:lnB>
                      <a:noFill/>
                    </a:lnB>
                    <a:solidFill>
                      <a:srgbClr val="FFFF99"/>
                    </a:solidFill>
                  </a:tcPr>
                </a:tc>
                <a:tc>
                  <a:txBody>
                    <a:bodyPr/>
                    <a:lstStyle/>
                    <a:p>
                      <a:r>
                        <a:rPr lang="it-IT" sz="1200" dirty="0">
                          <a:solidFill>
                            <a:srgbClr val="00AA00"/>
                          </a:solidFill>
                          <a:effectLst/>
                        </a:rPr>
                        <a:t>+1,0%</a:t>
                      </a:r>
                      <a:endParaRPr lang="it-IT" sz="1200" dirty="0"/>
                    </a:p>
                  </a:txBody>
                  <a:tcPr marL="11257" marR="11257" marT="5629" marB="5629" anchor="ctr">
                    <a:lnL>
                      <a:noFill/>
                    </a:lnL>
                    <a:lnR>
                      <a:noFill/>
                    </a:lnR>
                    <a:lnT>
                      <a:noFill/>
                    </a:lnT>
                    <a:lnB>
                      <a:noFill/>
                    </a:lnB>
                    <a:solidFill>
                      <a:srgbClr val="FFFF99"/>
                    </a:solidFill>
                  </a:tcPr>
                </a:tc>
                <a:extLst>
                  <a:ext uri="{0D108BD9-81ED-4DB2-BD59-A6C34878D82A}">
                    <a16:rowId xmlns:a16="http://schemas.microsoft.com/office/drawing/2014/main" xmlns="" val="2951385543"/>
                  </a:ext>
                </a:extLst>
              </a:tr>
            </a:tbl>
          </a:graphicData>
        </a:graphic>
      </p:graphicFrame>
    </p:spTree>
    <p:extLst>
      <p:ext uri="{BB962C8B-B14F-4D97-AF65-F5344CB8AC3E}">
        <p14:creationId xmlns:p14="http://schemas.microsoft.com/office/powerpoint/2010/main" val="1311359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772358"/>
            <a:ext cx="10520038" cy="5521910"/>
          </a:xfrm>
          <a:solidFill>
            <a:schemeClr val="accent5">
              <a:lumMod val="60000"/>
              <a:lumOff val="40000"/>
            </a:schemeClr>
          </a:solidFill>
        </p:spPr>
        <p:txBody>
          <a:bodyPr/>
          <a:lstStyle/>
          <a:p>
            <a:pPr marL="0" indent="0">
              <a:buNone/>
            </a:pPr>
            <a:r>
              <a:rPr lang="it-IT" b="1" dirty="0">
                <a:solidFill>
                  <a:srgbClr val="FF0000"/>
                </a:solidFill>
              </a:rPr>
              <a:t>Processi </a:t>
            </a:r>
            <a:r>
              <a:rPr lang="it-IT" dirty="0">
                <a:solidFill>
                  <a:schemeClr val="tx1"/>
                </a:solidFill>
              </a:rPr>
              <a:t>				cambiamenti nell’ambiente geografico</a:t>
            </a:r>
          </a:p>
          <a:p>
            <a:pPr marL="0" indent="0">
              <a:buNone/>
            </a:pPr>
            <a:r>
              <a:rPr lang="it-IT" b="1" dirty="0">
                <a:solidFill>
                  <a:srgbClr val="FF0000"/>
                </a:solidFill>
              </a:rPr>
              <a:t>Migratori</a:t>
            </a:r>
            <a:r>
              <a:rPr lang="it-IT" dirty="0">
                <a:solidFill>
                  <a:schemeClr val="tx1"/>
                </a:solidFill>
              </a:rPr>
              <a:t>				cambiamenti nell’ambiente sociale</a:t>
            </a:r>
          </a:p>
          <a:p>
            <a:pPr marL="0" indent="0">
              <a:buNone/>
            </a:pPr>
            <a:endParaRPr lang="it-IT" dirty="0">
              <a:solidFill>
                <a:schemeClr val="tx1"/>
              </a:solidFill>
            </a:endParaRPr>
          </a:p>
          <a:p>
            <a:pPr marL="0" indent="0">
              <a:buNone/>
            </a:pPr>
            <a:r>
              <a:rPr lang="it-IT" b="1" dirty="0">
                <a:solidFill>
                  <a:srgbClr val="FF0000"/>
                </a:solidFill>
              </a:rPr>
              <a:t>Scienze sociali</a:t>
            </a:r>
            <a:r>
              <a:rPr lang="it-IT" dirty="0">
                <a:solidFill>
                  <a:schemeClr val="tx1"/>
                </a:solidFill>
              </a:rPr>
              <a:t> 			teoria dello sviluppo				in senso positivo</a:t>
            </a:r>
          </a:p>
          <a:p>
            <a:pPr marL="0" indent="0">
              <a:buNone/>
            </a:pPr>
            <a:r>
              <a:rPr lang="it-IT" dirty="0">
                <a:solidFill>
                  <a:schemeClr val="tx1"/>
                </a:solidFill>
              </a:rPr>
              <a:t>														in senso negativo</a:t>
            </a:r>
          </a:p>
          <a:p>
            <a:pPr marL="0" indent="0">
              <a:buNone/>
            </a:pPr>
            <a:r>
              <a:rPr lang="it-IT" dirty="0">
                <a:solidFill>
                  <a:schemeClr val="tx1"/>
                </a:solidFill>
              </a:rPr>
              <a:t>Le migrazioni includono </a:t>
            </a:r>
            <a:r>
              <a:rPr lang="it-IT" b="1" dirty="0">
                <a:solidFill>
                  <a:srgbClr val="FF0000"/>
                </a:solidFill>
              </a:rPr>
              <a:t>due aspetti</a:t>
            </a:r>
            <a:r>
              <a:rPr lang="it-IT" dirty="0">
                <a:solidFill>
                  <a:schemeClr val="tx1"/>
                </a:solidFill>
              </a:rPr>
              <a:t>:</a:t>
            </a:r>
          </a:p>
          <a:p>
            <a:pPr marL="0" indent="0">
              <a:buNone/>
            </a:pPr>
            <a:r>
              <a:rPr lang="it-IT" dirty="0">
                <a:solidFill>
                  <a:schemeClr val="tx1"/>
                </a:solidFill>
              </a:rPr>
              <a:t>						1) emigrazione</a:t>
            </a:r>
          </a:p>
          <a:p>
            <a:pPr marL="0" indent="0">
              <a:buNone/>
            </a:pPr>
            <a:r>
              <a:rPr lang="it-IT" dirty="0">
                <a:solidFill>
                  <a:schemeClr val="tx1"/>
                </a:solidFill>
              </a:rPr>
              <a:t>						2) immigrazione</a:t>
            </a:r>
          </a:p>
          <a:p>
            <a:pPr marL="0" indent="0">
              <a:buNone/>
            </a:pPr>
            <a:r>
              <a:rPr lang="it-IT" b="1" dirty="0">
                <a:solidFill>
                  <a:srgbClr val="FF0000"/>
                </a:solidFill>
              </a:rPr>
              <a:t>Definizione</a:t>
            </a:r>
            <a:r>
              <a:rPr lang="it-IT" dirty="0">
                <a:solidFill>
                  <a:schemeClr val="tx1"/>
                </a:solidFill>
              </a:rPr>
              <a:t>: uno spostamento o movimento relativamente permanente delle persone su una distanza significante</a:t>
            </a:r>
          </a:p>
          <a:p>
            <a:pPr marL="0" indent="0">
              <a:buNone/>
            </a:pPr>
            <a:r>
              <a:rPr lang="it-IT" b="1" dirty="0">
                <a:solidFill>
                  <a:srgbClr val="FF0000"/>
                </a:solidFill>
              </a:rPr>
              <a:t>Elementi del fenomeno migratorio</a:t>
            </a:r>
            <a:r>
              <a:rPr lang="it-IT" dirty="0">
                <a:solidFill>
                  <a:schemeClr val="tx1"/>
                </a:solidFill>
              </a:rPr>
              <a:t>					cambiamento del proprio 																insediamento relativamente duraturo</a:t>
            </a:r>
          </a:p>
          <a:p>
            <a:pPr marL="0" indent="0">
              <a:buNone/>
            </a:pPr>
            <a:r>
              <a:rPr lang="it-IT" dirty="0">
                <a:solidFill>
                  <a:schemeClr val="tx1"/>
                </a:solidFill>
              </a:rPr>
              <a:t>													cambiamento del sistema di interazioni</a:t>
            </a:r>
          </a:p>
          <a:p>
            <a:pPr marL="0" indent="0">
              <a:buNone/>
            </a:pPr>
            <a:endParaRPr lang="it-IT" dirty="0">
              <a:solidFill>
                <a:schemeClr val="tx1"/>
              </a:solidFill>
            </a:endParaRPr>
          </a:p>
        </p:txBody>
      </p:sp>
      <p:sp>
        <p:nvSpPr>
          <p:cNvPr id="4" name="Freccia a destra 3">
            <a:extLst>
              <a:ext uri="{FF2B5EF4-FFF2-40B4-BE49-F238E27FC236}">
                <a16:creationId xmlns:a16="http://schemas.microsoft.com/office/drawing/2014/main" xmlns="" id="{74C91A0B-0DA3-403D-85D6-4F1C160D571F}"/>
              </a:ext>
            </a:extLst>
          </p:cNvPr>
          <p:cNvSpPr/>
          <p:nvPr/>
        </p:nvSpPr>
        <p:spPr>
          <a:xfrm>
            <a:off x="2467992" y="843380"/>
            <a:ext cx="1544715" cy="1775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7" name="Connettore 2 6">
            <a:extLst>
              <a:ext uri="{FF2B5EF4-FFF2-40B4-BE49-F238E27FC236}">
                <a16:creationId xmlns:a16="http://schemas.microsoft.com/office/drawing/2014/main" xmlns="" id="{AF557F0E-1CAC-4B0E-A88B-5190684F14FE}"/>
              </a:ext>
            </a:extLst>
          </p:cNvPr>
          <p:cNvCxnSpPr/>
          <p:nvPr/>
        </p:nvCxnSpPr>
        <p:spPr>
          <a:xfrm>
            <a:off x="2530136" y="1189608"/>
            <a:ext cx="1482571" cy="23081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8" name="Freccia a destra 7">
            <a:extLst>
              <a:ext uri="{FF2B5EF4-FFF2-40B4-BE49-F238E27FC236}">
                <a16:creationId xmlns:a16="http://schemas.microsoft.com/office/drawing/2014/main" xmlns="" id="{5DFF131A-C171-41DD-93CD-E870892192CA}"/>
              </a:ext>
            </a:extLst>
          </p:cNvPr>
          <p:cNvSpPr/>
          <p:nvPr/>
        </p:nvSpPr>
        <p:spPr>
          <a:xfrm>
            <a:off x="3124940" y="2015231"/>
            <a:ext cx="887767" cy="2308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10" name="Connettore 2 9">
            <a:extLst>
              <a:ext uri="{FF2B5EF4-FFF2-40B4-BE49-F238E27FC236}">
                <a16:creationId xmlns:a16="http://schemas.microsoft.com/office/drawing/2014/main" xmlns="" id="{86CE3B35-8068-427E-AA83-680F89D85671}"/>
              </a:ext>
            </a:extLst>
          </p:cNvPr>
          <p:cNvCxnSpPr/>
          <p:nvPr/>
        </p:nvCxnSpPr>
        <p:spPr>
          <a:xfrm>
            <a:off x="6516210" y="2130640"/>
            <a:ext cx="113634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a:extLst>
              <a:ext uri="{FF2B5EF4-FFF2-40B4-BE49-F238E27FC236}">
                <a16:creationId xmlns:a16="http://schemas.microsoft.com/office/drawing/2014/main" xmlns="" id="{779FF6A9-069E-4442-9C3D-06D5D1E73B16}"/>
              </a:ext>
            </a:extLst>
          </p:cNvPr>
          <p:cNvCxnSpPr/>
          <p:nvPr/>
        </p:nvCxnSpPr>
        <p:spPr>
          <a:xfrm>
            <a:off x="6511771" y="2130640"/>
            <a:ext cx="1185169" cy="44388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a16="http://schemas.microsoft.com/office/drawing/2014/main" xmlns="" id="{5E520222-6D77-4141-990D-C372A1DA8078}"/>
              </a:ext>
            </a:extLst>
          </p:cNvPr>
          <p:cNvCxnSpPr/>
          <p:nvPr/>
        </p:nvCxnSpPr>
        <p:spPr>
          <a:xfrm>
            <a:off x="5220070" y="4891596"/>
            <a:ext cx="2006353" cy="8877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xmlns="" id="{C9270E37-F810-4F2F-9C5D-302533BE1F2E}"/>
              </a:ext>
            </a:extLst>
          </p:cNvPr>
          <p:cNvCxnSpPr/>
          <p:nvPr/>
        </p:nvCxnSpPr>
        <p:spPr>
          <a:xfrm>
            <a:off x="5237825" y="4935984"/>
            <a:ext cx="2015231" cy="63031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386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772358"/>
            <a:ext cx="10520038" cy="5521910"/>
          </a:xfrm>
          <a:solidFill>
            <a:srgbClr val="99FF99"/>
          </a:solidFill>
        </p:spPr>
        <p:txBody>
          <a:bodyPr>
            <a:normAutofit lnSpcReduction="10000"/>
          </a:bodyPr>
          <a:lstStyle/>
          <a:p>
            <a:pPr marL="0" marR="0" lvl="0" indent="0" algn="l" defTabSz="914400" rtl="0" eaLnBrk="0" fontAlgn="base" latinLnBrk="0" hangingPunct="0">
              <a:lnSpc>
                <a:spcPct val="100000"/>
              </a:lnSpc>
              <a:spcBef>
                <a:spcPct val="0"/>
              </a:spcBef>
              <a:spcAft>
                <a:spcPct val="0"/>
              </a:spcAft>
              <a:buClrTx/>
              <a:buSzTx/>
              <a:buNone/>
              <a:tabLst/>
            </a:pPr>
            <a:r>
              <a:rPr lang="it-IT" b="1" dirty="0">
                <a:solidFill>
                  <a:srgbClr val="FF0000"/>
                </a:solidFill>
                <a:latin typeface="Arial" panose="020B0604020202020204" pitchFamily="34" charset="0"/>
              </a:rPr>
              <a:t>Diminuiscono le nascite di bimbi stranieri </a:t>
            </a:r>
            <a:r>
              <a:rPr lang="it-IT" dirty="0">
                <a:solidFill>
                  <a:schemeClr val="tx1"/>
                </a:solidFill>
                <a:latin typeface="Arial" panose="020B0604020202020204" pitchFamily="34" charset="0"/>
              </a:rPr>
              <a:t>(65 mila) </a:t>
            </a:r>
            <a:r>
              <a:rPr lang="it-IT" b="1" dirty="0">
                <a:solidFill>
                  <a:srgbClr val="FF0000"/>
                </a:solidFill>
                <a:latin typeface="Arial" panose="020B0604020202020204" pitchFamily="34" charset="0"/>
              </a:rPr>
              <a:t>e le iscrizioni anagrafiche dall’estero </a:t>
            </a:r>
            <a:r>
              <a:rPr lang="it-IT" dirty="0">
                <a:solidFill>
                  <a:schemeClr val="tx1"/>
                </a:solidFill>
                <a:latin typeface="Arial" panose="020B0604020202020204" pitchFamily="34" charset="0"/>
              </a:rPr>
              <a:t>(286 mila); restano pressoché stabili le cancellazioni anagrafiche per l’estero (40 mila). Nel 2018, 113 mila cittadini stranieri hanno acquisito la cittadinanza italiana (-23,1% rispetto al 2017).</a:t>
            </a:r>
          </a:p>
          <a:p>
            <a:pPr marL="0" marR="0" lvl="0" indent="0" algn="l" defTabSz="914400" rtl="0" eaLnBrk="0" fontAlgn="base" latinLnBrk="0" hangingPunct="0">
              <a:lnSpc>
                <a:spcPct val="100000"/>
              </a:lnSpc>
              <a:spcBef>
                <a:spcPct val="0"/>
              </a:spcBef>
              <a:spcAft>
                <a:spcPct val="0"/>
              </a:spcAft>
              <a:buClrTx/>
              <a:buSzTx/>
              <a:buNone/>
              <a:tabLst/>
            </a:pPr>
            <a:endParaRPr lang="it-IT" alt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800" b="0" i="0" u="none" strike="noStrike" cap="none" normalizeH="0" baseline="0" dirty="0">
                <a:ln>
                  <a:noFill/>
                </a:ln>
                <a:solidFill>
                  <a:schemeClr val="tx1"/>
                </a:solidFill>
                <a:effectLst/>
                <a:latin typeface="Arial" panose="020B0604020202020204" pitchFamily="34" charset="0"/>
              </a:rPr>
              <a:t>I cittadini non comunitari regolarmente presenti in Italia all’inizio del 2019 sono poco più di 3 milioni e 700 mila. </a:t>
            </a:r>
          </a:p>
          <a:p>
            <a:pPr marL="0" marR="0" lvl="0" indent="0" algn="just" defTabSz="914400" rtl="0" eaLnBrk="0" fontAlgn="base" latinLnBrk="0" hangingPunct="0">
              <a:lnSpc>
                <a:spcPct val="100000"/>
              </a:lnSpc>
              <a:spcBef>
                <a:spcPct val="0"/>
              </a:spcBef>
              <a:spcAft>
                <a:spcPct val="0"/>
              </a:spcAft>
              <a:buClrTx/>
              <a:buSzTx/>
              <a:buNone/>
              <a:tabLst/>
            </a:pPr>
            <a:r>
              <a:rPr lang="it-IT" dirty="0">
                <a:solidFill>
                  <a:schemeClr val="tx1"/>
                </a:solidFill>
                <a:latin typeface="Arial" panose="020B0604020202020204" pitchFamily="34" charset="0"/>
              </a:rPr>
              <a:t>I nuovi </a:t>
            </a:r>
            <a:r>
              <a:rPr lang="it-IT" b="1" dirty="0">
                <a:solidFill>
                  <a:srgbClr val="FF0000"/>
                </a:solidFill>
                <a:latin typeface="Arial" panose="020B0604020202020204" pitchFamily="34" charset="0"/>
              </a:rPr>
              <a:t>permessi di soggiorno</a:t>
            </a:r>
            <a:r>
              <a:rPr lang="it-IT" dirty="0">
                <a:solidFill>
                  <a:schemeClr val="tx1"/>
                </a:solidFill>
                <a:latin typeface="Arial" panose="020B0604020202020204" pitchFamily="34" charset="0"/>
              </a:rPr>
              <a:t> rilasciati a cittadini non comunitari sono stati 242 mila, oltre 20 mila in meno rispetto al 2017 (-7,9%). I motivi prevalenti dei nuovi rilasci sono il ricongiungimento con la famiglia (50,7%) e la richiesta di asilo e protezione umanitaria (26,8%); per quest’ultimo motivo si è però registrata una forte diminuzione rispetto al 2017 (-35,9%).</a:t>
            </a:r>
          </a:p>
          <a:p>
            <a:pPr marL="0" marR="0" lvl="0" indent="0" algn="l" defTabSz="914400" rtl="0" eaLnBrk="0" fontAlgn="base" latinLnBrk="0" hangingPunct="0">
              <a:lnSpc>
                <a:spcPct val="100000"/>
              </a:lnSpc>
              <a:spcBef>
                <a:spcPct val="0"/>
              </a:spcBef>
              <a:spcAft>
                <a:spcPct val="0"/>
              </a:spcAft>
              <a:buClrTx/>
              <a:buSzTx/>
              <a:buNone/>
              <a:tabLst/>
            </a:pPr>
            <a:endParaRPr lang="it-IT" altLang="it-IT" dirty="0">
              <a:solidFill>
                <a:schemeClr val="tx1"/>
              </a:solidFill>
              <a:latin typeface="Arial" panose="020B0604020202020204" pitchFamily="34" charset="0"/>
            </a:endParaRPr>
          </a:p>
          <a:p>
            <a:pPr marL="0" indent="0" defTabSz="914400" eaLnBrk="0" fontAlgn="base" hangingPunct="0">
              <a:spcBef>
                <a:spcPct val="0"/>
              </a:spcBef>
              <a:spcAft>
                <a:spcPct val="0"/>
              </a:spcAft>
              <a:buClrTx/>
              <a:buNone/>
            </a:pPr>
            <a:r>
              <a:rPr lang="it-IT" dirty="0">
                <a:solidFill>
                  <a:schemeClr val="tx1"/>
                </a:solidFill>
                <a:latin typeface="Arial" panose="020B0604020202020204" pitchFamily="34" charset="0"/>
              </a:rPr>
              <a:t>Il </a:t>
            </a:r>
            <a:r>
              <a:rPr lang="it-IT" b="1" dirty="0">
                <a:solidFill>
                  <a:srgbClr val="FF0000"/>
                </a:solidFill>
                <a:latin typeface="Arial" panose="020B0604020202020204" pitchFamily="34" charset="0"/>
              </a:rPr>
              <a:t>grado di istruzione degli stranieri</a:t>
            </a:r>
            <a:r>
              <a:rPr lang="it-IT" dirty="0">
                <a:solidFill>
                  <a:schemeClr val="tx1"/>
                </a:solidFill>
                <a:latin typeface="Arial" panose="020B0604020202020204" pitchFamily="34" charset="0"/>
              </a:rPr>
              <a:t>, nel 2019, è ancora inferiore a quello degli italiani.  Oltre la metà degli stranieri tra i 15 e i 64 anni ha conseguito al più la licenza media, contro il 38,4% dei coetanei italiani; il 34,4% ha un diploma di scuola superiore e il 10,7% una laurea a fronte, rispettivamente, del 43,4% e del 18,2% degli italiani della stessa fascia d’età.</a:t>
            </a:r>
            <a:endParaRPr lang="it-IT" alt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it-IT"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lang="it-IT" dirty="0">
                <a:solidFill>
                  <a:schemeClr val="tx1"/>
                </a:solidFill>
                <a:latin typeface="Arial" panose="020B0604020202020204" pitchFamily="34" charset="0"/>
              </a:rPr>
              <a:t>Nella </a:t>
            </a:r>
            <a:r>
              <a:rPr lang="it-IT" b="1" dirty="0">
                <a:solidFill>
                  <a:srgbClr val="FF0000"/>
                </a:solidFill>
                <a:latin typeface="Arial" panose="020B0604020202020204" pitchFamily="34" charset="0"/>
              </a:rPr>
              <a:t>partecipazione al mercato del lavoro </a:t>
            </a:r>
            <a:r>
              <a:rPr lang="it-IT" dirty="0">
                <a:solidFill>
                  <a:schemeClr val="tx1"/>
                </a:solidFill>
                <a:latin typeface="Arial" panose="020B0604020202020204" pitchFamily="34" charset="0"/>
              </a:rPr>
              <a:t>permangono differenze tra italiani e stranieri.</a:t>
            </a:r>
          </a:p>
          <a:p>
            <a:pPr marL="0" marR="0" lvl="0" indent="0" algn="l" defTabSz="914400" rtl="0" eaLnBrk="0" fontAlgn="base" latinLnBrk="0" hangingPunct="0">
              <a:lnSpc>
                <a:spcPct val="100000"/>
              </a:lnSpc>
              <a:spcBef>
                <a:spcPct val="0"/>
              </a:spcBef>
              <a:spcAft>
                <a:spcPct val="0"/>
              </a:spcAft>
              <a:buClrTx/>
              <a:buSzTx/>
              <a:buNone/>
              <a:tabLst/>
            </a:pPr>
            <a:r>
              <a:rPr lang="it-IT" altLang="it-IT" dirty="0">
                <a:solidFill>
                  <a:schemeClr val="tx1"/>
                </a:solidFill>
                <a:latin typeface="Arial" panose="020B0604020202020204" pitchFamily="34" charset="0"/>
              </a:rPr>
              <a:t>Il </a:t>
            </a:r>
            <a:r>
              <a:rPr lang="it-IT" altLang="it-IT" b="1" dirty="0">
                <a:solidFill>
                  <a:srgbClr val="FF0000"/>
                </a:solidFill>
                <a:latin typeface="Arial" panose="020B0604020202020204" pitchFamily="34" charset="0"/>
              </a:rPr>
              <a:t>tasso di disoccupazione dei cittadini stranieri </a:t>
            </a:r>
            <a:r>
              <a:rPr kumimoji="0" lang="it-IT" altLang="it-IT" sz="1800" b="0" i="0" u="none" strike="noStrike" cap="none" normalizeH="0" baseline="0" dirty="0">
                <a:ln>
                  <a:noFill/>
                </a:ln>
                <a:solidFill>
                  <a:schemeClr val="tx1"/>
                </a:solidFill>
                <a:effectLst/>
                <a:latin typeface="Arial" panose="020B0604020202020204" pitchFamily="34" charset="0"/>
              </a:rPr>
              <a:t>(13,8%) nel 2019 è superiore a quello dei cittadini italiani (9,5%). </a:t>
            </a:r>
          </a:p>
          <a:p>
            <a:pPr marL="0" marR="0" lvl="0" indent="0" algn="l" defTabSz="914400" rtl="0" eaLnBrk="0" fontAlgn="base" latinLnBrk="0" hangingPunct="0">
              <a:lnSpc>
                <a:spcPct val="100000"/>
              </a:lnSpc>
              <a:spcBef>
                <a:spcPct val="0"/>
              </a:spcBef>
              <a:spcAft>
                <a:spcPct val="0"/>
              </a:spcAft>
              <a:buClrTx/>
              <a:buSzTx/>
              <a:buNone/>
              <a:tabLst/>
            </a:pPr>
            <a:r>
              <a:rPr kumimoji="0" lang="it-IT" altLang="it-IT" sz="1800" b="0" i="0" u="none" strike="noStrike" cap="none" normalizeH="0" baseline="0" dirty="0">
                <a:ln>
                  <a:noFill/>
                </a:ln>
                <a:solidFill>
                  <a:schemeClr val="tx1"/>
                </a:solidFill>
                <a:effectLst/>
                <a:latin typeface="Arial" panose="020B0604020202020204" pitchFamily="34" charset="0"/>
              </a:rPr>
              <a:t>Il tasso di occupazione degli stranieri tra i 20 e i 64 anni rimane stabile (64,4%) mentre quello dei coetanei italiani (63,4%) cresce di 0,6 punti percentuali. </a:t>
            </a:r>
          </a:p>
          <a:p>
            <a:pPr marL="0" marR="0" lvl="0" indent="0" algn="just" defTabSz="914400" rtl="0" eaLnBrk="0" fontAlgn="base" latinLnBrk="0" hangingPunct="0">
              <a:lnSpc>
                <a:spcPct val="100000"/>
              </a:lnSpc>
              <a:spcBef>
                <a:spcPct val="0"/>
              </a:spcBef>
              <a:spcAft>
                <a:spcPct val="0"/>
              </a:spcAft>
              <a:buClrTx/>
              <a:buSzTx/>
              <a:buNone/>
              <a:tabLst/>
            </a:pPr>
            <a:endParaRPr lang="it-IT" altLang="it-IT" dirty="0">
              <a:solidFill>
                <a:schemeClr val="tx1"/>
              </a:solidFill>
              <a:latin typeface="Arial" panose="020B0604020202020204" pitchFamily="34" charset="0"/>
            </a:endParaRPr>
          </a:p>
          <a:p>
            <a:pPr marL="0" indent="0">
              <a:buNone/>
            </a:pPr>
            <a:endParaRPr lang="it-IT" dirty="0">
              <a:solidFill>
                <a:schemeClr val="tx1"/>
              </a:solidFill>
            </a:endParaRPr>
          </a:p>
        </p:txBody>
      </p:sp>
    </p:spTree>
    <p:extLst>
      <p:ext uri="{BB962C8B-B14F-4D97-AF65-F5344CB8AC3E}">
        <p14:creationId xmlns:p14="http://schemas.microsoft.com/office/powerpoint/2010/main" val="268782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772358"/>
            <a:ext cx="10520038" cy="5521910"/>
          </a:xfrm>
          <a:solidFill>
            <a:srgbClr val="FFCC66"/>
          </a:solidFill>
        </p:spPr>
        <p:txBody>
          <a:bodyPr>
            <a:normAutofit fontScale="92500" lnSpcReduction="10000"/>
          </a:bodyPr>
          <a:lstStyle/>
          <a:p>
            <a:pPr marL="0" indent="0" algn="just">
              <a:buNone/>
            </a:pPr>
            <a:r>
              <a:rPr lang="it-IT" dirty="0">
                <a:solidFill>
                  <a:schemeClr val="tx1"/>
                </a:solidFill>
                <a:latin typeface="Arial" panose="020B0604020202020204" pitchFamily="34" charset="0"/>
              </a:rPr>
              <a:t>Storicamente, gli stranieri sul territorio italiano </a:t>
            </a:r>
            <a:r>
              <a:rPr lang="it-IT" b="1" dirty="0">
                <a:solidFill>
                  <a:srgbClr val="FF0000"/>
                </a:solidFill>
                <a:latin typeface="Arial" panose="020B0604020202020204" pitchFamily="34" charset="0"/>
              </a:rPr>
              <a:t>si concentrano soprattutto nelle ripartizioni del Centro-Nord </a:t>
            </a:r>
            <a:r>
              <a:rPr lang="it-IT" dirty="0">
                <a:solidFill>
                  <a:schemeClr val="tx1"/>
                </a:solidFill>
                <a:latin typeface="Arial" panose="020B0604020202020204" pitchFamily="34" charset="0"/>
              </a:rPr>
              <a:t>dove, al 1° gennaio 2019, </a:t>
            </a:r>
            <a:r>
              <a:rPr lang="it-IT" b="1" dirty="0">
                <a:solidFill>
                  <a:srgbClr val="FF0000"/>
                </a:solidFill>
                <a:latin typeface="Arial" panose="020B0604020202020204" pitchFamily="34" charset="0"/>
              </a:rPr>
              <a:t>risiede l’82,9% degli stranieri residenti in Italia</a:t>
            </a:r>
            <a:r>
              <a:rPr lang="it-IT" dirty="0">
                <a:solidFill>
                  <a:schemeClr val="tx1"/>
                </a:solidFill>
                <a:latin typeface="Arial" panose="020B0604020202020204" pitchFamily="34" charset="0"/>
              </a:rPr>
              <a:t>. Tuttavia, </a:t>
            </a:r>
            <a:r>
              <a:rPr lang="it-IT" b="1" dirty="0">
                <a:solidFill>
                  <a:srgbClr val="FF0000"/>
                </a:solidFill>
                <a:latin typeface="Arial" panose="020B0604020202020204" pitchFamily="34" charset="0"/>
              </a:rPr>
              <a:t>negli anni più recenti gli stranieri sono aumentati di più nel Mezzogiorno </a:t>
            </a:r>
            <a:r>
              <a:rPr lang="it-IT" dirty="0">
                <a:solidFill>
                  <a:schemeClr val="tx1"/>
                </a:solidFill>
                <a:latin typeface="Arial" panose="020B0604020202020204" pitchFamily="34" charset="0"/>
              </a:rPr>
              <a:t>(+ 3,1% nel 2018) che nel Nord (+2,3%) o nel Centro (+1,2%). Le migrazioni interne, cioè tra Comuni italiani, cui gli stranieri contribuiscono per il 18,1% confermano che </a:t>
            </a:r>
            <a:r>
              <a:rPr lang="it-IT" b="1" dirty="0">
                <a:solidFill>
                  <a:srgbClr val="FF0000"/>
                </a:solidFill>
                <a:latin typeface="Arial" panose="020B0604020202020204" pitchFamily="34" charset="0"/>
              </a:rPr>
              <a:t>il Mezzogiorno rappresenta spesso la terra di primo approdo per i flussi di migranti che, in seguito, tendono a spostarsi al Centro e al Nord </a:t>
            </a:r>
            <a:r>
              <a:rPr lang="it-IT" dirty="0">
                <a:solidFill>
                  <a:schemeClr val="tx1"/>
                </a:solidFill>
                <a:latin typeface="Arial" panose="020B0604020202020204" pitchFamily="34" charset="0"/>
              </a:rPr>
              <a:t>in cerca di maggiori opportunità di lavoro. Il numero di nati stranieri si conferma quindi più elevato al Centro-Nord proprio in virtù di una maggiore presenza della popolazione straniera.</a:t>
            </a:r>
          </a:p>
          <a:p>
            <a:pPr marL="0" indent="0" algn="just">
              <a:buNone/>
            </a:pPr>
            <a:endParaRPr lang="it-IT" dirty="0">
              <a:solidFill>
                <a:schemeClr val="tx1"/>
              </a:solidFill>
              <a:latin typeface="Arial" panose="020B0604020202020204" pitchFamily="34" charset="0"/>
            </a:endParaRPr>
          </a:p>
          <a:p>
            <a:pPr marL="0" indent="0" algn="just">
              <a:buNone/>
            </a:pPr>
            <a:r>
              <a:rPr lang="it-IT" dirty="0">
                <a:solidFill>
                  <a:schemeClr val="tx1"/>
                </a:solidFill>
                <a:latin typeface="Arial" panose="020B0604020202020204" pitchFamily="34" charset="0"/>
              </a:rPr>
              <a:t>La maggiore attrattività delle Regioni del Centro-Nord trova conferma anche nei permessi di soggiorno dei cittadini non comunitari: più dell’85% è stato rilasciato o rinnovato nel Centro-Nord, soprattutto in Lombardia, Emilia-Romagna, Lazio e Veneto. La diminuzione dei nuovi flussi di ingresso ha riguardato invece principalmente il Mezzogiorno (-14,8%) e il Nord-Est (-10,4%).</a:t>
            </a:r>
          </a:p>
          <a:p>
            <a:pPr marL="0" indent="0" algn="just">
              <a:buNone/>
            </a:pPr>
            <a:endParaRPr lang="it-IT" dirty="0">
              <a:solidFill>
                <a:schemeClr val="tx1"/>
              </a:solidFill>
              <a:latin typeface="Arial" panose="020B0604020202020204" pitchFamily="34" charset="0"/>
            </a:endParaRPr>
          </a:p>
          <a:p>
            <a:pPr marL="0" indent="0" algn="just">
              <a:buNone/>
            </a:pPr>
            <a:r>
              <a:rPr lang="it-IT" dirty="0">
                <a:solidFill>
                  <a:schemeClr val="tx1"/>
                </a:solidFill>
                <a:latin typeface="Arial" panose="020B0604020202020204" pitchFamily="34" charset="0"/>
              </a:rPr>
              <a:t>Al 1° gennaio 2018, </a:t>
            </a:r>
            <a:r>
              <a:rPr lang="it-IT" b="1" dirty="0">
                <a:solidFill>
                  <a:srgbClr val="FF0000"/>
                </a:solidFill>
                <a:latin typeface="Arial" panose="020B0604020202020204" pitchFamily="34" charset="0"/>
              </a:rPr>
              <a:t>l’incidenza degli stranieri in Italia è dell’8,5%, </a:t>
            </a:r>
            <a:r>
              <a:rPr lang="it-IT" dirty="0">
                <a:solidFill>
                  <a:schemeClr val="tx1"/>
                </a:solidFill>
                <a:latin typeface="Arial" panose="020B0604020202020204" pitchFamily="34" charset="0"/>
              </a:rPr>
              <a:t>dato leggermente superiore alla media dei Paesi Ue. L’Italia occupa tuttavia il </a:t>
            </a:r>
            <a:r>
              <a:rPr lang="it-IT" b="1" dirty="0">
                <a:solidFill>
                  <a:srgbClr val="FF0000"/>
                </a:solidFill>
                <a:latin typeface="Arial" panose="020B0604020202020204" pitchFamily="34" charset="0"/>
              </a:rPr>
              <a:t>quattordicesimo posto nella graduatoria decrescente dei Paesi Ue </a:t>
            </a:r>
            <a:r>
              <a:rPr lang="it-IT" dirty="0">
                <a:solidFill>
                  <a:schemeClr val="tx1"/>
                </a:solidFill>
                <a:latin typeface="Arial" panose="020B0604020202020204" pitchFamily="34" charset="0"/>
              </a:rPr>
              <a:t>ed è preceduta dalla Germania (11,7%), dalla Spagna (9,8%) e dal Regno Unito (9,5%). La Francia (7,0%) presenta invece un valore inferiore a quello italiano. Bisogna in ogni caso tener presente che, in questi Paesi, la storia dell’immigrazione ha radici più antiche e di conseguenza una quota più rilevante di residenti, originariamente cittadini stranieri, ha acquisito la cittadinanza.</a:t>
            </a:r>
          </a:p>
        </p:txBody>
      </p:sp>
    </p:spTree>
    <p:extLst>
      <p:ext uri="{BB962C8B-B14F-4D97-AF65-F5344CB8AC3E}">
        <p14:creationId xmlns:p14="http://schemas.microsoft.com/office/powerpoint/2010/main" val="132164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772358"/>
            <a:ext cx="10520038" cy="5521910"/>
          </a:xfrm>
        </p:spPr>
        <p:txBody>
          <a:bodyPr/>
          <a:lstStyle/>
          <a:p>
            <a:pPr marL="0" indent="0" algn="ctr">
              <a:buNone/>
            </a:pPr>
            <a:r>
              <a:rPr lang="it-IT" b="1" dirty="0">
                <a:solidFill>
                  <a:srgbClr val="FF0000"/>
                </a:solidFill>
              </a:rPr>
              <a:t>Cittadini stranieri 2019 - Friuli Venezia Giulia</a:t>
            </a:r>
          </a:p>
          <a:p>
            <a:pPr marL="0" indent="0">
              <a:buNone/>
            </a:pPr>
            <a:endParaRPr lang="it-IT" b="1" dirty="0"/>
          </a:p>
          <a:p>
            <a:pPr marL="0" indent="0">
              <a:buNone/>
            </a:pPr>
            <a:r>
              <a:rPr lang="it-IT" dirty="0"/>
              <a:t>Gli stranieri residenti nel Friuli Venezia Giulia al 31 dicembre 2019 sono </a:t>
            </a:r>
            <a:r>
              <a:rPr lang="it-IT" b="1" dirty="0"/>
              <a:t>111.929</a:t>
            </a:r>
            <a:r>
              <a:rPr lang="it-IT" dirty="0"/>
              <a:t> e rappresentano il 9,2% della popolazione residente (</a:t>
            </a:r>
            <a:r>
              <a:rPr lang="it-IT" b="1" dirty="0"/>
              <a:t>1.211.357).</a:t>
            </a:r>
          </a:p>
          <a:p>
            <a:pPr marL="0" indent="0">
              <a:buNone/>
            </a:pPr>
            <a:endParaRPr lang="it-IT" b="1" dirty="0"/>
          </a:p>
          <a:p>
            <a:pPr marL="0" indent="0">
              <a:buNone/>
            </a:pPr>
            <a:endParaRPr lang="it-IT" b="1" dirty="0"/>
          </a:p>
          <a:p>
            <a:pPr marL="0" indent="0">
              <a:buNone/>
            </a:pPr>
            <a:endParaRPr lang="it-IT" dirty="0">
              <a:solidFill>
                <a:schemeClr val="tx1"/>
              </a:solidFill>
            </a:endParaRPr>
          </a:p>
        </p:txBody>
      </p:sp>
      <p:pic>
        <p:nvPicPr>
          <p:cNvPr id="4" name="Immagine 3">
            <a:extLst>
              <a:ext uri="{FF2B5EF4-FFF2-40B4-BE49-F238E27FC236}">
                <a16:creationId xmlns:a16="http://schemas.microsoft.com/office/drawing/2014/main" xmlns="" id="{0E975CCC-FB4E-4990-8C90-A8EF2DA608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9922" y="2619374"/>
            <a:ext cx="8300622" cy="2698349"/>
          </a:xfrm>
          <a:prstGeom prst="rect">
            <a:avLst/>
          </a:prstGeom>
        </p:spPr>
      </p:pic>
    </p:spTree>
    <p:extLst>
      <p:ext uri="{BB962C8B-B14F-4D97-AF65-F5344CB8AC3E}">
        <p14:creationId xmlns:p14="http://schemas.microsoft.com/office/powerpoint/2010/main" val="3656186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772358"/>
            <a:ext cx="10520038" cy="5521910"/>
          </a:xfrm>
          <a:solidFill>
            <a:srgbClr val="FFCCFF"/>
          </a:solidFill>
        </p:spPr>
        <p:txBody>
          <a:bodyPr/>
          <a:lstStyle/>
          <a:p>
            <a:pPr marL="0" indent="0">
              <a:buNone/>
            </a:pPr>
            <a:r>
              <a:rPr lang="it-IT" dirty="0"/>
              <a:t>La comunità straniera più numerosa è quella proveniente dalla </a:t>
            </a:r>
            <a:r>
              <a:rPr lang="it-IT" b="1" dirty="0"/>
              <a:t>Romania</a:t>
            </a:r>
            <a:r>
              <a:rPr lang="it-IT" dirty="0"/>
              <a:t> con il 23,1% di tutti gli stranieri presenti sul territorio, seguita dall'</a:t>
            </a:r>
            <a:r>
              <a:rPr lang="it-IT" b="1" dirty="0"/>
              <a:t>Albania</a:t>
            </a:r>
            <a:r>
              <a:rPr lang="it-IT" dirty="0"/>
              <a:t> (8,8%) e dalla </a:t>
            </a:r>
            <a:r>
              <a:rPr lang="it-IT" b="1" dirty="0"/>
              <a:t>Repubblica di Serbia</a:t>
            </a:r>
            <a:r>
              <a:rPr lang="it-IT" dirty="0"/>
              <a:t> (5,8%).</a:t>
            </a:r>
          </a:p>
          <a:p>
            <a:pPr marL="0" indent="0">
              <a:buNone/>
            </a:pPr>
            <a:endParaRPr lang="it-IT" dirty="0">
              <a:solidFill>
                <a:schemeClr val="tx1"/>
              </a:solidFill>
            </a:endParaRPr>
          </a:p>
          <a:p>
            <a:pPr marL="0" indent="0">
              <a:buNone/>
            </a:pPr>
            <a:endParaRPr lang="it-IT" dirty="0">
              <a:solidFill>
                <a:schemeClr val="tx1"/>
              </a:solidFill>
            </a:endParaRPr>
          </a:p>
        </p:txBody>
      </p:sp>
      <p:pic>
        <p:nvPicPr>
          <p:cNvPr id="4" name="Immagine 3">
            <a:extLst>
              <a:ext uri="{FF2B5EF4-FFF2-40B4-BE49-F238E27FC236}">
                <a16:creationId xmlns:a16="http://schemas.microsoft.com/office/drawing/2014/main" xmlns="" id="{31F023BB-6205-4D91-8737-2706AA0877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0930" y="1667891"/>
            <a:ext cx="4694068" cy="1847665"/>
          </a:xfrm>
          <a:prstGeom prst="rect">
            <a:avLst/>
          </a:prstGeom>
        </p:spPr>
      </p:pic>
      <p:pic>
        <p:nvPicPr>
          <p:cNvPr id="6" name="Immagine 5">
            <a:extLst>
              <a:ext uri="{FF2B5EF4-FFF2-40B4-BE49-F238E27FC236}">
                <a16:creationId xmlns:a16="http://schemas.microsoft.com/office/drawing/2014/main" xmlns="" id="{B0F9BBD0-C886-42E1-BCD7-E651D8E5F9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0551" y="3915052"/>
            <a:ext cx="7554898" cy="2024109"/>
          </a:xfrm>
          <a:prstGeom prst="rect">
            <a:avLst/>
          </a:prstGeom>
        </p:spPr>
      </p:pic>
    </p:spTree>
    <p:extLst>
      <p:ext uri="{BB962C8B-B14F-4D97-AF65-F5344CB8AC3E}">
        <p14:creationId xmlns:p14="http://schemas.microsoft.com/office/powerpoint/2010/main" val="3701541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248575"/>
            <a:ext cx="10520038" cy="6045693"/>
          </a:xfrm>
          <a:solidFill>
            <a:srgbClr val="DFF2B0"/>
          </a:solidFill>
        </p:spPr>
        <p:txBody>
          <a:bodyPr/>
          <a:lstStyle/>
          <a:p>
            <a:pPr marL="0" indent="0">
              <a:buNone/>
            </a:pPr>
            <a:r>
              <a:rPr lang="it-IT" b="1" dirty="0"/>
              <a:t>Distribuzione della popolazione straniera per età e sesso</a:t>
            </a:r>
          </a:p>
          <a:p>
            <a:pPr marL="0" indent="0">
              <a:buNone/>
            </a:pPr>
            <a:r>
              <a:rPr lang="it-IT" dirty="0"/>
              <a:t>In basso è riportata la </a:t>
            </a:r>
            <a:r>
              <a:rPr lang="it-IT" b="1" dirty="0"/>
              <a:t>piramide delle età</a:t>
            </a:r>
            <a:r>
              <a:rPr lang="it-IT" dirty="0"/>
              <a:t> con la distribuzione della popolazione straniera residente nel Friuli Venezia Giulia per età e sesso al 1° gennaio 2020 su dati ISTAT.</a:t>
            </a:r>
          </a:p>
          <a:p>
            <a:pPr marL="0" indent="0">
              <a:buNone/>
            </a:pPr>
            <a:endParaRPr lang="it-IT" dirty="0">
              <a:solidFill>
                <a:schemeClr val="tx1"/>
              </a:solidFill>
            </a:endParaRPr>
          </a:p>
        </p:txBody>
      </p:sp>
      <p:pic>
        <p:nvPicPr>
          <p:cNvPr id="4" name="Immagine 3">
            <a:extLst>
              <a:ext uri="{FF2B5EF4-FFF2-40B4-BE49-F238E27FC236}">
                <a16:creationId xmlns:a16="http://schemas.microsoft.com/office/drawing/2014/main" xmlns="" id="{12B2F3FC-7C70-422F-9AFA-14A0AD8C09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7588" y="1908699"/>
            <a:ext cx="6897950" cy="4176943"/>
          </a:xfrm>
          <a:prstGeom prst="rect">
            <a:avLst/>
          </a:prstGeom>
        </p:spPr>
      </p:pic>
    </p:spTree>
    <p:extLst>
      <p:ext uri="{BB962C8B-B14F-4D97-AF65-F5344CB8AC3E}">
        <p14:creationId xmlns:p14="http://schemas.microsoft.com/office/powerpoint/2010/main" val="2657468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egnaposto contenuto 1">
            <a:extLst>
              <a:ext uri="{FF2B5EF4-FFF2-40B4-BE49-F238E27FC236}">
                <a16:creationId xmlns:a16="http://schemas.microsoft.com/office/drawing/2014/main" xmlns="" id="{1B8BC5F0-BAA0-4DA1-BB6B-6DFC4B3BA4FB}"/>
              </a:ext>
            </a:extLst>
          </p:cNvPr>
          <p:cNvGraphicFramePr>
            <a:graphicFrameLocks noGrp="1"/>
          </p:cNvGraphicFramePr>
          <p:nvPr>
            <p:ph idx="1"/>
            <p:extLst>
              <p:ext uri="{D42A27DB-BD31-4B8C-83A1-F6EECF244321}">
                <p14:modId xmlns:p14="http://schemas.microsoft.com/office/powerpoint/2010/main" val="375522795"/>
              </p:ext>
            </p:extLst>
          </p:nvPr>
        </p:nvGraphicFramePr>
        <p:xfrm>
          <a:off x="1748902" y="249235"/>
          <a:ext cx="9685538" cy="6071117"/>
        </p:xfrm>
        <a:graphic>
          <a:graphicData uri="http://schemas.openxmlformats.org/drawingml/2006/table">
            <a:tbl>
              <a:tblPr/>
              <a:tblGrid>
                <a:gridCol w="1396866">
                  <a:extLst>
                    <a:ext uri="{9D8B030D-6E8A-4147-A177-3AD203B41FA5}">
                      <a16:colId xmlns:a16="http://schemas.microsoft.com/office/drawing/2014/main" xmlns="" val="2340819814"/>
                    </a:ext>
                  </a:extLst>
                </a:gridCol>
                <a:gridCol w="1396866">
                  <a:extLst>
                    <a:ext uri="{9D8B030D-6E8A-4147-A177-3AD203B41FA5}">
                      <a16:colId xmlns:a16="http://schemas.microsoft.com/office/drawing/2014/main" xmlns="" val="1489019977"/>
                    </a:ext>
                  </a:extLst>
                </a:gridCol>
                <a:gridCol w="1746092">
                  <a:extLst>
                    <a:ext uri="{9D8B030D-6E8A-4147-A177-3AD203B41FA5}">
                      <a16:colId xmlns:a16="http://schemas.microsoft.com/office/drawing/2014/main" xmlns="" val="4259881176"/>
                    </a:ext>
                  </a:extLst>
                </a:gridCol>
                <a:gridCol w="1215643">
                  <a:extLst>
                    <a:ext uri="{9D8B030D-6E8A-4147-A177-3AD203B41FA5}">
                      <a16:colId xmlns:a16="http://schemas.microsoft.com/office/drawing/2014/main" xmlns="" val="2264450384"/>
                    </a:ext>
                  </a:extLst>
                </a:gridCol>
                <a:gridCol w="3930071">
                  <a:extLst>
                    <a:ext uri="{9D8B030D-6E8A-4147-A177-3AD203B41FA5}">
                      <a16:colId xmlns:a16="http://schemas.microsoft.com/office/drawing/2014/main" xmlns="" val="4098500044"/>
                    </a:ext>
                  </a:extLst>
                </a:gridCol>
              </a:tblGrid>
              <a:tr h="62483">
                <a:tc rowSpan="2">
                  <a:txBody>
                    <a:bodyPr/>
                    <a:lstStyle/>
                    <a:p>
                      <a:r>
                        <a:rPr lang="it-IT" sz="1400" b="1" dirty="0">
                          <a:effectLst/>
                        </a:rPr>
                        <a:t>Età</a:t>
                      </a:r>
                      <a:endParaRPr lang="it-IT" sz="1400" dirty="0">
                        <a:effectLst/>
                      </a:endParaRPr>
                    </a:p>
                  </a:txBody>
                  <a:tcPr marL="15621" marR="15621" marT="7810" marB="7810" anchor="ctr">
                    <a:lnL>
                      <a:noFill/>
                    </a:lnL>
                    <a:lnR>
                      <a:noFill/>
                    </a:lnR>
                    <a:lnT>
                      <a:noFill/>
                    </a:lnT>
                    <a:lnB>
                      <a:noFill/>
                    </a:lnB>
                    <a:solidFill>
                      <a:srgbClr val="FFCC66"/>
                    </a:solidFill>
                  </a:tcPr>
                </a:tc>
                <a:tc gridSpan="4">
                  <a:txBody>
                    <a:bodyPr/>
                    <a:lstStyle/>
                    <a:p>
                      <a:r>
                        <a:rPr lang="it-IT" sz="300"/>
                        <a:t>Stranieri</a:t>
                      </a:r>
                    </a:p>
                  </a:txBody>
                  <a:tcPr marL="15621" marR="15621" marT="7810" marB="7810" anchor="ctr">
                    <a:lnL>
                      <a:noFill/>
                    </a:lnL>
                    <a:lnR>
                      <a:noFill/>
                    </a:lnR>
                    <a:lnT>
                      <a:noFill/>
                    </a:lnT>
                    <a:lnB>
                      <a:noFill/>
                    </a:lnB>
                    <a:solidFill>
                      <a:srgbClr val="FFCC66"/>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xmlns="" val="2068749504"/>
                  </a:ext>
                </a:extLst>
              </a:tr>
              <a:tr h="296793">
                <a:tc vMerge="1">
                  <a:txBody>
                    <a:bodyPr/>
                    <a:lstStyle/>
                    <a:p>
                      <a:endParaRPr lang="it-IT"/>
                    </a:p>
                  </a:txBody>
                  <a:tcPr/>
                </a:tc>
                <a:tc>
                  <a:txBody>
                    <a:bodyPr/>
                    <a:lstStyle/>
                    <a:p>
                      <a:r>
                        <a:rPr lang="it-IT" sz="1400">
                          <a:effectLst/>
                        </a:rPr>
                        <a:t>Maschi</a:t>
                      </a:r>
                    </a:p>
                  </a:txBody>
                  <a:tcPr marL="15621" marR="15621" marT="7810" marB="7810" anchor="ctr">
                    <a:lnL>
                      <a:noFill/>
                    </a:lnL>
                    <a:lnR>
                      <a:noFill/>
                    </a:lnR>
                    <a:lnT>
                      <a:noFill/>
                    </a:lnT>
                    <a:lnB>
                      <a:noFill/>
                    </a:lnB>
                    <a:solidFill>
                      <a:srgbClr val="FFCC66"/>
                    </a:solidFill>
                  </a:tcPr>
                </a:tc>
                <a:tc>
                  <a:txBody>
                    <a:bodyPr/>
                    <a:lstStyle/>
                    <a:p>
                      <a:r>
                        <a:rPr lang="it-IT" sz="1400">
                          <a:effectLst/>
                        </a:rPr>
                        <a:t>Femmine</a:t>
                      </a:r>
                    </a:p>
                  </a:txBody>
                  <a:tcPr marL="15621" marR="15621" marT="7810" marB="7810" anchor="ctr">
                    <a:lnL>
                      <a:noFill/>
                    </a:lnL>
                    <a:lnR>
                      <a:noFill/>
                    </a:lnR>
                    <a:lnT>
                      <a:noFill/>
                    </a:lnT>
                    <a:lnB>
                      <a:noFill/>
                    </a:lnB>
                    <a:solidFill>
                      <a:srgbClr val="FFCC66"/>
                    </a:solidFill>
                  </a:tcPr>
                </a:tc>
                <a:tc>
                  <a:txBody>
                    <a:bodyPr/>
                    <a:lstStyle/>
                    <a:p>
                      <a:r>
                        <a:rPr lang="it-IT" sz="1400" b="1">
                          <a:effectLst/>
                        </a:rPr>
                        <a:t>Totale</a:t>
                      </a:r>
                      <a:endParaRPr lang="it-IT" sz="1400">
                        <a:effectLst/>
                      </a:endParaRPr>
                    </a:p>
                  </a:txBody>
                  <a:tcPr marL="15621" marR="15621" marT="7810" marB="7810" anchor="ctr">
                    <a:lnL>
                      <a:noFill/>
                    </a:lnL>
                    <a:lnR>
                      <a:noFill/>
                    </a:lnR>
                    <a:lnT>
                      <a:noFill/>
                    </a:lnT>
                    <a:lnB>
                      <a:noFill/>
                    </a:lnB>
                    <a:solidFill>
                      <a:srgbClr val="FFCC66"/>
                    </a:solidFill>
                  </a:tcPr>
                </a:tc>
                <a:tc>
                  <a:txBody>
                    <a:bodyPr/>
                    <a:lstStyle/>
                    <a:p>
                      <a:r>
                        <a:rPr lang="it-IT" sz="1400">
                          <a:effectLst/>
                        </a:rPr>
                        <a:t>%</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1259770042"/>
                  </a:ext>
                </a:extLst>
              </a:tr>
              <a:tr h="249931">
                <a:tc>
                  <a:txBody>
                    <a:bodyPr/>
                    <a:lstStyle/>
                    <a:p>
                      <a:r>
                        <a:rPr lang="it-IT" sz="1400" b="1" dirty="0"/>
                        <a:t>0-4</a:t>
                      </a:r>
                      <a:endParaRPr lang="it-IT" sz="1400" dirty="0"/>
                    </a:p>
                  </a:txBody>
                  <a:tcPr marL="15621" marR="15621" marT="7810" marB="7810" anchor="ctr">
                    <a:lnL>
                      <a:noFill/>
                    </a:lnL>
                    <a:lnR>
                      <a:noFill/>
                    </a:lnR>
                    <a:lnT>
                      <a:noFill/>
                    </a:lnT>
                    <a:lnB>
                      <a:noFill/>
                    </a:lnB>
                    <a:solidFill>
                      <a:srgbClr val="FFCC66"/>
                    </a:solidFill>
                  </a:tcPr>
                </a:tc>
                <a:tc>
                  <a:txBody>
                    <a:bodyPr/>
                    <a:lstStyle/>
                    <a:p>
                      <a:r>
                        <a:rPr lang="it-IT" sz="1400" dirty="0"/>
                        <a:t>3.577</a:t>
                      </a:r>
                    </a:p>
                  </a:txBody>
                  <a:tcPr marL="15621" marR="15621" marT="7810" marB="7810" anchor="ctr">
                    <a:lnL>
                      <a:noFill/>
                    </a:lnL>
                    <a:lnR>
                      <a:noFill/>
                    </a:lnR>
                    <a:lnT>
                      <a:noFill/>
                    </a:lnT>
                    <a:lnB>
                      <a:noFill/>
                    </a:lnB>
                    <a:solidFill>
                      <a:srgbClr val="FFCC66"/>
                    </a:solidFill>
                  </a:tcPr>
                </a:tc>
                <a:tc>
                  <a:txBody>
                    <a:bodyPr/>
                    <a:lstStyle/>
                    <a:p>
                      <a:r>
                        <a:rPr lang="it-IT" sz="1400" dirty="0"/>
                        <a:t>3.312</a:t>
                      </a:r>
                    </a:p>
                  </a:txBody>
                  <a:tcPr marL="15621" marR="15621" marT="7810" marB="7810" anchor="ctr">
                    <a:lnL>
                      <a:noFill/>
                    </a:lnL>
                    <a:lnR>
                      <a:noFill/>
                    </a:lnR>
                    <a:lnT>
                      <a:noFill/>
                    </a:lnT>
                    <a:lnB>
                      <a:noFill/>
                    </a:lnB>
                    <a:solidFill>
                      <a:srgbClr val="FFCC66"/>
                    </a:solidFill>
                  </a:tcPr>
                </a:tc>
                <a:tc>
                  <a:txBody>
                    <a:bodyPr/>
                    <a:lstStyle/>
                    <a:p>
                      <a:r>
                        <a:rPr lang="it-IT" sz="1400"/>
                        <a:t>6.889</a:t>
                      </a:r>
                    </a:p>
                  </a:txBody>
                  <a:tcPr marL="15621" marR="15621" marT="7810" marB="7810" anchor="ctr">
                    <a:lnL>
                      <a:noFill/>
                    </a:lnL>
                    <a:lnR>
                      <a:noFill/>
                    </a:lnR>
                    <a:lnT>
                      <a:noFill/>
                    </a:lnT>
                    <a:lnB>
                      <a:noFill/>
                    </a:lnB>
                    <a:solidFill>
                      <a:srgbClr val="FFCC66"/>
                    </a:solidFill>
                  </a:tcPr>
                </a:tc>
                <a:tc>
                  <a:txBody>
                    <a:bodyPr/>
                    <a:lstStyle/>
                    <a:p>
                      <a:r>
                        <a:rPr lang="it-IT" sz="1400"/>
                        <a:t>6,2%</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3871127359"/>
                  </a:ext>
                </a:extLst>
              </a:tr>
              <a:tr h="249931">
                <a:tc>
                  <a:txBody>
                    <a:bodyPr/>
                    <a:lstStyle/>
                    <a:p>
                      <a:r>
                        <a:rPr lang="it-IT" sz="1400" b="1"/>
                        <a:t>5-9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3.507</a:t>
                      </a:r>
                    </a:p>
                  </a:txBody>
                  <a:tcPr marL="15621" marR="15621" marT="7810" marB="7810" anchor="ctr">
                    <a:lnL>
                      <a:noFill/>
                    </a:lnL>
                    <a:lnR>
                      <a:noFill/>
                    </a:lnR>
                    <a:lnT>
                      <a:noFill/>
                    </a:lnT>
                    <a:lnB>
                      <a:noFill/>
                    </a:lnB>
                    <a:solidFill>
                      <a:srgbClr val="FFCC66"/>
                    </a:solidFill>
                  </a:tcPr>
                </a:tc>
                <a:tc>
                  <a:txBody>
                    <a:bodyPr/>
                    <a:lstStyle/>
                    <a:p>
                      <a:r>
                        <a:rPr lang="it-IT" sz="1400" dirty="0"/>
                        <a:t>3.331</a:t>
                      </a:r>
                    </a:p>
                  </a:txBody>
                  <a:tcPr marL="15621" marR="15621" marT="7810" marB="7810" anchor="ctr">
                    <a:lnL>
                      <a:noFill/>
                    </a:lnL>
                    <a:lnR>
                      <a:noFill/>
                    </a:lnR>
                    <a:lnT>
                      <a:noFill/>
                    </a:lnT>
                    <a:lnB>
                      <a:noFill/>
                    </a:lnB>
                    <a:solidFill>
                      <a:srgbClr val="FFCC66"/>
                    </a:solidFill>
                  </a:tcPr>
                </a:tc>
                <a:tc>
                  <a:txBody>
                    <a:bodyPr/>
                    <a:lstStyle/>
                    <a:p>
                      <a:r>
                        <a:rPr lang="it-IT" sz="1400" dirty="0"/>
                        <a:t>6.838</a:t>
                      </a:r>
                    </a:p>
                  </a:txBody>
                  <a:tcPr marL="15621" marR="15621" marT="7810" marB="7810" anchor="ctr">
                    <a:lnL>
                      <a:noFill/>
                    </a:lnL>
                    <a:lnR>
                      <a:noFill/>
                    </a:lnR>
                    <a:lnT>
                      <a:noFill/>
                    </a:lnT>
                    <a:lnB>
                      <a:noFill/>
                    </a:lnB>
                    <a:solidFill>
                      <a:srgbClr val="FFCC66"/>
                    </a:solidFill>
                  </a:tcPr>
                </a:tc>
                <a:tc>
                  <a:txBody>
                    <a:bodyPr/>
                    <a:lstStyle/>
                    <a:p>
                      <a:r>
                        <a:rPr lang="it-IT" sz="1400"/>
                        <a:t>6,1%</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3641996886"/>
                  </a:ext>
                </a:extLst>
              </a:tr>
              <a:tr h="249931">
                <a:tc>
                  <a:txBody>
                    <a:bodyPr/>
                    <a:lstStyle/>
                    <a:p>
                      <a:r>
                        <a:rPr lang="it-IT" sz="1400" b="1"/>
                        <a:t>10-14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2.939</a:t>
                      </a:r>
                    </a:p>
                  </a:txBody>
                  <a:tcPr marL="15621" marR="15621" marT="7810" marB="7810" anchor="ctr">
                    <a:lnL>
                      <a:noFill/>
                    </a:lnL>
                    <a:lnR>
                      <a:noFill/>
                    </a:lnR>
                    <a:lnT>
                      <a:noFill/>
                    </a:lnT>
                    <a:lnB>
                      <a:noFill/>
                    </a:lnB>
                    <a:solidFill>
                      <a:srgbClr val="FFCC66"/>
                    </a:solidFill>
                  </a:tcPr>
                </a:tc>
                <a:tc>
                  <a:txBody>
                    <a:bodyPr/>
                    <a:lstStyle/>
                    <a:p>
                      <a:r>
                        <a:rPr lang="it-IT" sz="1400"/>
                        <a:t>2.737</a:t>
                      </a:r>
                    </a:p>
                  </a:txBody>
                  <a:tcPr marL="15621" marR="15621" marT="7810" marB="7810" anchor="ctr">
                    <a:lnL>
                      <a:noFill/>
                    </a:lnL>
                    <a:lnR>
                      <a:noFill/>
                    </a:lnR>
                    <a:lnT>
                      <a:noFill/>
                    </a:lnT>
                    <a:lnB>
                      <a:noFill/>
                    </a:lnB>
                    <a:solidFill>
                      <a:srgbClr val="FFCC66"/>
                    </a:solidFill>
                  </a:tcPr>
                </a:tc>
                <a:tc>
                  <a:txBody>
                    <a:bodyPr/>
                    <a:lstStyle/>
                    <a:p>
                      <a:r>
                        <a:rPr lang="it-IT" sz="1400" dirty="0"/>
                        <a:t>5.676</a:t>
                      </a:r>
                    </a:p>
                  </a:txBody>
                  <a:tcPr marL="15621" marR="15621" marT="7810" marB="7810" anchor="ctr">
                    <a:lnL>
                      <a:noFill/>
                    </a:lnL>
                    <a:lnR>
                      <a:noFill/>
                    </a:lnR>
                    <a:lnT>
                      <a:noFill/>
                    </a:lnT>
                    <a:lnB>
                      <a:noFill/>
                    </a:lnB>
                    <a:solidFill>
                      <a:srgbClr val="FFCC66"/>
                    </a:solidFill>
                  </a:tcPr>
                </a:tc>
                <a:tc>
                  <a:txBody>
                    <a:bodyPr/>
                    <a:lstStyle/>
                    <a:p>
                      <a:r>
                        <a:rPr lang="it-IT" sz="1400" dirty="0"/>
                        <a:t>5,1%</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182267298"/>
                  </a:ext>
                </a:extLst>
              </a:tr>
              <a:tr h="249931">
                <a:tc>
                  <a:txBody>
                    <a:bodyPr/>
                    <a:lstStyle/>
                    <a:p>
                      <a:r>
                        <a:rPr lang="it-IT" sz="1400" b="1"/>
                        <a:t>15-19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2.404</a:t>
                      </a:r>
                    </a:p>
                  </a:txBody>
                  <a:tcPr marL="15621" marR="15621" marT="7810" marB="7810" anchor="ctr">
                    <a:lnL>
                      <a:noFill/>
                    </a:lnL>
                    <a:lnR>
                      <a:noFill/>
                    </a:lnR>
                    <a:lnT>
                      <a:noFill/>
                    </a:lnT>
                    <a:lnB>
                      <a:noFill/>
                    </a:lnB>
                    <a:solidFill>
                      <a:srgbClr val="FFCC66"/>
                    </a:solidFill>
                  </a:tcPr>
                </a:tc>
                <a:tc>
                  <a:txBody>
                    <a:bodyPr/>
                    <a:lstStyle/>
                    <a:p>
                      <a:r>
                        <a:rPr lang="it-IT" sz="1400"/>
                        <a:t>2.040</a:t>
                      </a:r>
                    </a:p>
                  </a:txBody>
                  <a:tcPr marL="15621" marR="15621" marT="7810" marB="7810" anchor="ctr">
                    <a:lnL>
                      <a:noFill/>
                    </a:lnL>
                    <a:lnR>
                      <a:noFill/>
                    </a:lnR>
                    <a:lnT>
                      <a:noFill/>
                    </a:lnT>
                    <a:lnB>
                      <a:noFill/>
                    </a:lnB>
                    <a:solidFill>
                      <a:srgbClr val="FFCC66"/>
                    </a:solidFill>
                  </a:tcPr>
                </a:tc>
                <a:tc>
                  <a:txBody>
                    <a:bodyPr/>
                    <a:lstStyle/>
                    <a:p>
                      <a:r>
                        <a:rPr lang="it-IT" sz="1400"/>
                        <a:t>4.444</a:t>
                      </a:r>
                    </a:p>
                  </a:txBody>
                  <a:tcPr marL="15621" marR="15621" marT="7810" marB="7810" anchor="ctr">
                    <a:lnL>
                      <a:noFill/>
                    </a:lnL>
                    <a:lnR>
                      <a:noFill/>
                    </a:lnR>
                    <a:lnT>
                      <a:noFill/>
                    </a:lnT>
                    <a:lnB>
                      <a:noFill/>
                    </a:lnB>
                    <a:solidFill>
                      <a:srgbClr val="FFCC66"/>
                    </a:solidFill>
                  </a:tcPr>
                </a:tc>
                <a:tc>
                  <a:txBody>
                    <a:bodyPr/>
                    <a:lstStyle/>
                    <a:p>
                      <a:r>
                        <a:rPr lang="it-IT" sz="1400" dirty="0"/>
                        <a:t>4,0%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1717671979"/>
                  </a:ext>
                </a:extLst>
              </a:tr>
              <a:tr h="249931">
                <a:tc>
                  <a:txBody>
                    <a:bodyPr/>
                    <a:lstStyle/>
                    <a:p>
                      <a:r>
                        <a:rPr lang="it-IT" sz="1400" b="1"/>
                        <a:t>20-24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4.089</a:t>
                      </a:r>
                    </a:p>
                  </a:txBody>
                  <a:tcPr marL="15621" marR="15621" marT="7810" marB="7810" anchor="ctr">
                    <a:lnL>
                      <a:noFill/>
                    </a:lnL>
                    <a:lnR>
                      <a:noFill/>
                    </a:lnR>
                    <a:lnT>
                      <a:noFill/>
                    </a:lnT>
                    <a:lnB>
                      <a:noFill/>
                    </a:lnB>
                    <a:solidFill>
                      <a:srgbClr val="FFCC66"/>
                    </a:solidFill>
                  </a:tcPr>
                </a:tc>
                <a:tc>
                  <a:txBody>
                    <a:bodyPr/>
                    <a:lstStyle/>
                    <a:p>
                      <a:r>
                        <a:rPr lang="it-IT" sz="1400"/>
                        <a:t>2.805</a:t>
                      </a:r>
                    </a:p>
                  </a:txBody>
                  <a:tcPr marL="15621" marR="15621" marT="7810" marB="7810" anchor="ctr">
                    <a:lnL>
                      <a:noFill/>
                    </a:lnL>
                    <a:lnR>
                      <a:noFill/>
                    </a:lnR>
                    <a:lnT>
                      <a:noFill/>
                    </a:lnT>
                    <a:lnB>
                      <a:noFill/>
                    </a:lnB>
                    <a:solidFill>
                      <a:srgbClr val="FFCC66"/>
                    </a:solidFill>
                  </a:tcPr>
                </a:tc>
                <a:tc>
                  <a:txBody>
                    <a:bodyPr/>
                    <a:lstStyle/>
                    <a:p>
                      <a:r>
                        <a:rPr lang="it-IT" sz="1400"/>
                        <a:t>6.894</a:t>
                      </a:r>
                    </a:p>
                  </a:txBody>
                  <a:tcPr marL="15621" marR="15621" marT="7810" marB="7810" anchor="ctr">
                    <a:lnL>
                      <a:noFill/>
                    </a:lnL>
                    <a:lnR>
                      <a:noFill/>
                    </a:lnR>
                    <a:lnT>
                      <a:noFill/>
                    </a:lnT>
                    <a:lnB>
                      <a:noFill/>
                    </a:lnB>
                    <a:solidFill>
                      <a:srgbClr val="FFCC66"/>
                    </a:solidFill>
                  </a:tcPr>
                </a:tc>
                <a:tc>
                  <a:txBody>
                    <a:bodyPr/>
                    <a:lstStyle/>
                    <a:p>
                      <a:r>
                        <a:rPr lang="it-IT" sz="1400" dirty="0"/>
                        <a:t>6,2%</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929068378"/>
                  </a:ext>
                </a:extLst>
              </a:tr>
              <a:tr h="249931">
                <a:tc>
                  <a:txBody>
                    <a:bodyPr/>
                    <a:lstStyle/>
                    <a:p>
                      <a:r>
                        <a:rPr lang="it-IT" sz="1400" b="1"/>
                        <a:t>25-29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5.260</a:t>
                      </a:r>
                    </a:p>
                  </a:txBody>
                  <a:tcPr marL="15621" marR="15621" marT="7810" marB="7810" anchor="ctr">
                    <a:lnL>
                      <a:noFill/>
                    </a:lnL>
                    <a:lnR>
                      <a:noFill/>
                    </a:lnR>
                    <a:lnT>
                      <a:noFill/>
                    </a:lnT>
                    <a:lnB>
                      <a:noFill/>
                    </a:lnB>
                    <a:solidFill>
                      <a:srgbClr val="FFCC66"/>
                    </a:solidFill>
                  </a:tcPr>
                </a:tc>
                <a:tc>
                  <a:txBody>
                    <a:bodyPr/>
                    <a:lstStyle/>
                    <a:p>
                      <a:r>
                        <a:rPr lang="it-IT" sz="1400"/>
                        <a:t>4.436</a:t>
                      </a:r>
                    </a:p>
                  </a:txBody>
                  <a:tcPr marL="15621" marR="15621" marT="7810" marB="7810" anchor="ctr">
                    <a:lnL>
                      <a:noFill/>
                    </a:lnL>
                    <a:lnR>
                      <a:noFill/>
                    </a:lnR>
                    <a:lnT>
                      <a:noFill/>
                    </a:lnT>
                    <a:lnB>
                      <a:noFill/>
                    </a:lnB>
                    <a:solidFill>
                      <a:srgbClr val="FFCC66"/>
                    </a:solidFill>
                  </a:tcPr>
                </a:tc>
                <a:tc>
                  <a:txBody>
                    <a:bodyPr/>
                    <a:lstStyle/>
                    <a:p>
                      <a:r>
                        <a:rPr lang="it-IT" sz="1400"/>
                        <a:t>9.696</a:t>
                      </a:r>
                    </a:p>
                  </a:txBody>
                  <a:tcPr marL="15621" marR="15621" marT="7810" marB="7810" anchor="ctr">
                    <a:lnL>
                      <a:noFill/>
                    </a:lnL>
                    <a:lnR>
                      <a:noFill/>
                    </a:lnR>
                    <a:lnT>
                      <a:noFill/>
                    </a:lnT>
                    <a:lnB>
                      <a:noFill/>
                    </a:lnB>
                    <a:solidFill>
                      <a:srgbClr val="FFCC66"/>
                    </a:solidFill>
                  </a:tcPr>
                </a:tc>
                <a:tc>
                  <a:txBody>
                    <a:bodyPr/>
                    <a:lstStyle/>
                    <a:p>
                      <a:r>
                        <a:rPr lang="it-IT" sz="1400" dirty="0"/>
                        <a:t>8,7%</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1076338419"/>
                  </a:ext>
                </a:extLst>
              </a:tr>
              <a:tr h="296793">
                <a:tc>
                  <a:txBody>
                    <a:bodyPr/>
                    <a:lstStyle/>
                    <a:p>
                      <a:r>
                        <a:rPr lang="it-IT" sz="1400" b="1"/>
                        <a:t>30-34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6.180</a:t>
                      </a:r>
                    </a:p>
                  </a:txBody>
                  <a:tcPr marL="15621" marR="15621" marT="7810" marB="7810" anchor="ctr">
                    <a:lnL>
                      <a:noFill/>
                    </a:lnL>
                    <a:lnR>
                      <a:noFill/>
                    </a:lnR>
                    <a:lnT>
                      <a:noFill/>
                    </a:lnT>
                    <a:lnB>
                      <a:noFill/>
                    </a:lnB>
                    <a:solidFill>
                      <a:srgbClr val="FFCC66"/>
                    </a:solidFill>
                  </a:tcPr>
                </a:tc>
                <a:tc>
                  <a:txBody>
                    <a:bodyPr/>
                    <a:lstStyle/>
                    <a:p>
                      <a:r>
                        <a:rPr lang="it-IT" sz="1400"/>
                        <a:t>6.083</a:t>
                      </a:r>
                    </a:p>
                  </a:txBody>
                  <a:tcPr marL="15621" marR="15621" marT="7810" marB="7810" anchor="ctr">
                    <a:lnL>
                      <a:noFill/>
                    </a:lnL>
                    <a:lnR>
                      <a:noFill/>
                    </a:lnR>
                    <a:lnT>
                      <a:noFill/>
                    </a:lnT>
                    <a:lnB>
                      <a:noFill/>
                    </a:lnB>
                    <a:solidFill>
                      <a:srgbClr val="FFCC66"/>
                    </a:solidFill>
                  </a:tcPr>
                </a:tc>
                <a:tc>
                  <a:txBody>
                    <a:bodyPr/>
                    <a:lstStyle/>
                    <a:p>
                      <a:r>
                        <a:rPr lang="it-IT" sz="1400"/>
                        <a:t>12.263</a:t>
                      </a:r>
                    </a:p>
                  </a:txBody>
                  <a:tcPr marL="15621" marR="15621" marT="7810" marB="7810" anchor="ctr">
                    <a:lnL>
                      <a:noFill/>
                    </a:lnL>
                    <a:lnR>
                      <a:noFill/>
                    </a:lnR>
                    <a:lnT>
                      <a:noFill/>
                    </a:lnT>
                    <a:lnB>
                      <a:noFill/>
                    </a:lnB>
                    <a:solidFill>
                      <a:srgbClr val="FFCC66"/>
                    </a:solidFill>
                  </a:tcPr>
                </a:tc>
                <a:tc>
                  <a:txBody>
                    <a:bodyPr/>
                    <a:lstStyle/>
                    <a:p>
                      <a:r>
                        <a:rPr lang="it-IT" sz="1400" dirty="0"/>
                        <a:t>11,0%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3439605095"/>
                  </a:ext>
                </a:extLst>
              </a:tr>
              <a:tr h="296793">
                <a:tc>
                  <a:txBody>
                    <a:bodyPr/>
                    <a:lstStyle/>
                    <a:p>
                      <a:r>
                        <a:rPr lang="it-IT" sz="1400" b="1"/>
                        <a:t>35-39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5.940</a:t>
                      </a:r>
                    </a:p>
                  </a:txBody>
                  <a:tcPr marL="15621" marR="15621" marT="7810" marB="7810" anchor="ctr">
                    <a:lnL>
                      <a:noFill/>
                    </a:lnL>
                    <a:lnR>
                      <a:noFill/>
                    </a:lnR>
                    <a:lnT>
                      <a:noFill/>
                    </a:lnT>
                    <a:lnB>
                      <a:noFill/>
                    </a:lnB>
                    <a:solidFill>
                      <a:srgbClr val="FFCC66"/>
                    </a:solidFill>
                  </a:tcPr>
                </a:tc>
                <a:tc>
                  <a:txBody>
                    <a:bodyPr/>
                    <a:lstStyle/>
                    <a:p>
                      <a:r>
                        <a:rPr lang="it-IT" sz="1400"/>
                        <a:t>5.884</a:t>
                      </a:r>
                    </a:p>
                  </a:txBody>
                  <a:tcPr marL="15621" marR="15621" marT="7810" marB="7810" anchor="ctr">
                    <a:lnL>
                      <a:noFill/>
                    </a:lnL>
                    <a:lnR>
                      <a:noFill/>
                    </a:lnR>
                    <a:lnT>
                      <a:noFill/>
                    </a:lnT>
                    <a:lnB>
                      <a:noFill/>
                    </a:lnB>
                    <a:solidFill>
                      <a:srgbClr val="FFCC66"/>
                    </a:solidFill>
                  </a:tcPr>
                </a:tc>
                <a:tc>
                  <a:txBody>
                    <a:bodyPr/>
                    <a:lstStyle/>
                    <a:p>
                      <a:r>
                        <a:rPr lang="it-IT" sz="1400"/>
                        <a:t>11.824</a:t>
                      </a:r>
                    </a:p>
                  </a:txBody>
                  <a:tcPr marL="15621" marR="15621" marT="7810" marB="7810" anchor="ctr">
                    <a:lnL>
                      <a:noFill/>
                    </a:lnL>
                    <a:lnR>
                      <a:noFill/>
                    </a:lnR>
                    <a:lnT>
                      <a:noFill/>
                    </a:lnT>
                    <a:lnB>
                      <a:noFill/>
                    </a:lnB>
                    <a:solidFill>
                      <a:srgbClr val="FFCC66"/>
                    </a:solidFill>
                  </a:tcPr>
                </a:tc>
                <a:tc>
                  <a:txBody>
                    <a:bodyPr/>
                    <a:lstStyle/>
                    <a:p>
                      <a:r>
                        <a:rPr lang="it-IT" sz="1400" dirty="0"/>
                        <a:t>10,6%</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1509573158"/>
                  </a:ext>
                </a:extLst>
              </a:tr>
              <a:tr h="296793">
                <a:tc>
                  <a:txBody>
                    <a:bodyPr/>
                    <a:lstStyle/>
                    <a:p>
                      <a:r>
                        <a:rPr lang="it-IT" sz="1400" b="1"/>
                        <a:t>40-44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5.290</a:t>
                      </a:r>
                    </a:p>
                  </a:txBody>
                  <a:tcPr marL="15621" marR="15621" marT="7810" marB="7810" anchor="ctr">
                    <a:lnL>
                      <a:noFill/>
                    </a:lnL>
                    <a:lnR>
                      <a:noFill/>
                    </a:lnR>
                    <a:lnT>
                      <a:noFill/>
                    </a:lnT>
                    <a:lnB>
                      <a:noFill/>
                    </a:lnB>
                    <a:solidFill>
                      <a:srgbClr val="FFCC66"/>
                    </a:solidFill>
                  </a:tcPr>
                </a:tc>
                <a:tc>
                  <a:txBody>
                    <a:bodyPr/>
                    <a:lstStyle/>
                    <a:p>
                      <a:r>
                        <a:rPr lang="it-IT" sz="1400"/>
                        <a:t>5.722</a:t>
                      </a:r>
                    </a:p>
                  </a:txBody>
                  <a:tcPr marL="15621" marR="15621" marT="7810" marB="7810" anchor="ctr">
                    <a:lnL>
                      <a:noFill/>
                    </a:lnL>
                    <a:lnR>
                      <a:noFill/>
                    </a:lnR>
                    <a:lnT>
                      <a:noFill/>
                    </a:lnT>
                    <a:lnB>
                      <a:noFill/>
                    </a:lnB>
                    <a:solidFill>
                      <a:srgbClr val="FFCC66"/>
                    </a:solidFill>
                  </a:tcPr>
                </a:tc>
                <a:tc>
                  <a:txBody>
                    <a:bodyPr/>
                    <a:lstStyle/>
                    <a:p>
                      <a:r>
                        <a:rPr lang="it-IT" sz="1400"/>
                        <a:t>11.012</a:t>
                      </a:r>
                    </a:p>
                  </a:txBody>
                  <a:tcPr marL="15621" marR="15621" marT="7810" marB="7810" anchor="ctr">
                    <a:lnL>
                      <a:noFill/>
                    </a:lnL>
                    <a:lnR>
                      <a:noFill/>
                    </a:lnR>
                    <a:lnT>
                      <a:noFill/>
                    </a:lnT>
                    <a:lnB>
                      <a:noFill/>
                    </a:lnB>
                    <a:solidFill>
                      <a:srgbClr val="FFCC66"/>
                    </a:solidFill>
                  </a:tcPr>
                </a:tc>
                <a:tc>
                  <a:txBody>
                    <a:bodyPr/>
                    <a:lstStyle/>
                    <a:p>
                      <a:r>
                        <a:rPr lang="it-IT" sz="1400" dirty="0"/>
                        <a:t>9,8%</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1415192541"/>
                  </a:ext>
                </a:extLst>
              </a:tr>
              <a:tr h="249931">
                <a:tc>
                  <a:txBody>
                    <a:bodyPr/>
                    <a:lstStyle/>
                    <a:p>
                      <a:r>
                        <a:rPr lang="it-IT" sz="1400" b="1"/>
                        <a:t>45-49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4.470</a:t>
                      </a:r>
                    </a:p>
                  </a:txBody>
                  <a:tcPr marL="15621" marR="15621" marT="7810" marB="7810" anchor="ctr">
                    <a:lnL>
                      <a:noFill/>
                    </a:lnL>
                    <a:lnR>
                      <a:noFill/>
                    </a:lnR>
                    <a:lnT>
                      <a:noFill/>
                    </a:lnT>
                    <a:lnB>
                      <a:noFill/>
                    </a:lnB>
                    <a:solidFill>
                      <a:srgbClr val="FFCC66"/>
                    </a:solidFill>
                  </a:tcPr>
                </a:tc>
                <a:tc>
                  <a:txBody>
                    <a:bodyPr/>
                    <a:lstStyle/>
                    <a:p>
                      <a:r>
                        <a:rPr lang="it-IT" sz="1400"/>
                        <a:t>5.186</a:t>
                      </a:r>
                    </a:p>
                  </a:txBody>
                  <a:tcPr marL="15621" marR="15621" marT="7810" marB="7810" anchor="ctr">
                    <a:lnL>
                      <a:noFill/>
                    </a:lnL>
                    <a:lnR>
                      <a:noFill/>
                    </a:lnR>
                    <a:lnT>
                      <a:noFill/>
                    </a:lnT>
                    <a:lnB>
                      <a:noFill/>
                    </a:lnB>
                    <a:solidFill>
                      <a:srgbClr val="FFCC66"/>
                    </a:solidFill>
                  </a:tcPr>
                </a:tc>
                <a:tc>
                  <a:txBody>
                    <a:bodyPr/>
                    <a:lstStyle/>
                    <a:p>
                      <a:r>
                        <a:rPr lang="it-IT" sz="1400"/>
                        <a:t>9.656</a:t>
                      </a:r>
                    </a:p>
                  </a:txBody>
                  <a:tcPr marL="15621" marR="15621" marT="7810" marB="7810" anchor="ctr">
                    <a:lnL>
                      <a:noFill/>
                    </a:lnL>
                    <a:lnR>
                      <a:noFill/>
                    </a:lnR>
                    <a:lnT>
                      <a:noFill/>
                    </a:lnT>
                    <a:lnB>
                      <a:noFill/>
                    </a:lnB>
                    <a:solidFill>
                      <a:srgbClr val="FFCC66"/>
                    </a:solidFill>
                  </a:tcPr>
                </a:tc>
                <a:tc>
                  <a:txBody>
                    <a:bodyPr/>
                    <a:lstStyle/>
                    <a:p>
                      <a:r>
                        <a:rPr lang="it-IT" sz="1400" dirty="0"/>
                        <a:t>8,6%</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1517511093"/>
                  </a:ext>
                </a:extLst>
              </a:tr>
              <a:tr h="249931">
                <a:tc>
                  <a:txBody>
                    <a:bodyPr/>
                    <a:lstStyle/>
                    <a:p>
                      <a:r>
                        <a:rPr lang="it-IT" sz="1400" b="1"/>
                        <a:t>50-54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3.528</a:t>
                      </a:r>
                    </a:p>
                  </a:txBody>
                  <a:tcPr marL="15621" marR="15621" marT="7810" marB="7810" anchor="ctr">
                    <a:lnL>
                      <a:noFill/>
                    </a:lnL>
                    <a:lnR>
                      <a:noFill/>
                    </a:lnR>
                    <a:lnT>
                      <a:noFill/>
                    </a:lnT>
                    <a:lnB>
                      <a:noFill/>
                    </a:lnB>
                    <a:solidFill>
                      <a:srgbClr val="FFCC66"/>
                    </a:solidFill>
                  </a:tcPr>
                </a:tc>
                <a:tc>
                  <a:txBody>
                    <a:bodyPr/>
                    <a:lstStyle/>
                    <a:p>
                      <a:r>
                        <a:rPr lang="it-IT" sz="1400"/>
                        <a:t>4.629</a:t>
                      </a:r>
                    </a:p>
                  </a:txBody>
                  <a:tcPr marL="15621" marR="15621" marT="7810" marB="7810" anchor="ctr">
                    <a:lnL>
                      <a:noFill/>
                    </a:lnL>
                    <a:lnR>
                      <a:noFill/>
                    </a:lnR>
                    <a:lnT>
                      <a:noFill/>
                    </a:lnT>
                    <a:lnB>
                      <a:noFill/>
                    </a:lnB>
                    <a:solidFill>
                      <a:srgbClr val="FFCC66"/>
                    </a:solidFill>
                  </a:tcPr>
                </a:tc>
                <a:tc>
                  <a:txBody>
                    <a:bodyPr/>
                    <a:lstStyle/>
                    <a:p>
                      <a:r>
                        <a:rPr lang="it-IT" sz="1400"/>
                        <a:t>8.157</a:t>
                      </a:r>
                    </a:p>
                  </a:txBody>
                  <a:tcPr marL="15621" marR="15621" marT="7810" marB="7810" anchor="ctr">
                    <a:lnL>
                      <a:noFill/>
                    </a:lnL>
                    <a:lnR>
                      <a:noFill/>
                    </a:lnR>
                    <a:lnT>
                      <a:noFill/>
                    </a:lnT>
                    <a:lnB>
                      <a:noFill/>
                    </a:lnB>
                    <a:solidFill>
                      <a:srgbClr val="FFCC66"/>
                    </a:solidFill>
                  </a:tcPr>
                </a:tc>
                <a:tc>
                  <a:txBody>
                    <a:bodyPr/>
                    <a:lstStyle/>
                    <a:p>
                      <a:r>
                        <a:rPr lang="it-IT" sz="1400" dirty="0"/>
                        <a:t>7,3%</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71143733"/>
                  </a:ext>
                </a:extLst>
              </a:tr>
              <a:tr h="249931">
                <a:tc>
                  <a:txBody>
                    <a:bodyPr/>
                    <a:lstStyle/>
                    <a:p>
                      <a:r>
                        <a:rPr lang="it-IT" sz="1400" b="1"/>
                        <a:t>55-59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2.629</a:t>
                      </a:r>
                    </a:p>
                  </a:txBody>
                  <a:tcPr marL="15621" marR="15621" marT="7810" marB="7810" anchor="ctr">
                    <a:lnL>
                      <a:noFill/>
                    </a:lnL>
                    <a:lnR>
                      <a:noFill/>
                    </a:lnR>
                    <a:lnT>
                      <a:noFill/>
                    </a:lnT>
                    <a:lnB>
                      <a:noFill/>
                    </a:lnB>
                    <a:solidFill>
                      <a:srgbClr val="FFCC66"/>
                    </a:solidFill>
                  </a:tcPr>
                </a:tc>
                <a:tc>
                  <a:txBody>
                    <a:bodyPr/>
                    <a:lstStyle/>
                    <a:p>
                      <a:r>
                        <a:rPr lang="it-IT" sz="1400"/>
                        <a:t>4.051</a:t>
                      </a:r>
                    </a:p>
                  </a:txBody>
                  <a:tcPr marL="15621" marR="15621" marT="7810" marB="7810" anchor="ctr">
                    <a:lnL>
                      <a:noFill/>
                    </a:lnL>
                    <a:lnR>
                      <a:noFill/>
                    </a:lnR>
                    <a:lnT>
                      <a:noFill/>
                    </a:lnT>
                    <a:lnB>
                      <a:noFill/>
                    </a:lnB>
                    <a:solidFill>
                      <a:srgbClr val="FFCC66"/>
                    </a:solidFill>
                  </a:tcPr>
                </a:tc>
                <a:tc>
                  <a:txBody>
                    <a:bodyPr/>
                    <a:lstStyle/>
                    <a:p>
                      <a:r>
                        <a:rPr lang="it-IT" sz="1400"/>
                        <a:t>6.680</a:t>
                      </a:r>
                    </a:p>
                  </a:txBody>
                  <a:tcPr marL="15621" marR="15621" marT="7810" marB="7810" anchor="ctr">
                    <a:lnL>
                      <a:noFill/>
                    </a:lnL>
                    <a:lnR>
                      <a:noFill/>
                    </a:lnR>
                    <a:lnT>
                      <a:noFill/>
                    </a:lnT>
                    <a:lnB>
                      <a:noFill/>
                    </a:lnB>
                    <a:solidFill>
                      <a:srgbClr val="FFCC66"/>
                    </a:solidFill>
                  </a:tcPr>
                </a:tc>
                <a:tc>
                  <a:txBody>
                    <a:bodyPr/>
                    <a:lstStyle/>
                    <a:p>
                      <a:r>
                        <a:rPr lang="it-IT" sz="1400" dirty="0"/>
                        <a:t>6,0%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2972242343"/>
                  </a:ext>
                </a:extLst>
              </a:tr>
              <a:tr h="249931">
                <a:tc>
                  <a:txBody>
                    <a:bodyPr/>
                    <a:lstStyle/>
                    <a:p>
                      <a:r>
                        <a:rPr lang="it-IT" sz="1400" b="1"/>
                        <a:t>60-64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1.823</a:t>
                      </a:r>
                    </a:p>
                  </a:txBody>
                  <a:tcPr marL="15621" marR="15621" marT="7810" marB="7810" anchor="ctr">
                    <a:lnL>
                      <a:noFill/>
                    </a:lnL>
                    <a:lnR>
                      <a:noFill/>
                    </a:lnR>
                    <a:lnT>
                      <a:noFill/>
                    </a:lnT>
                    <a:lnB>
                      <a:noFill/>
                    </a:lnB>
                    <a:solidFill>
                      <a:srgbClr val="FFCC66"/>
                    </a:solidFill>
                  </a:tcPr>
                </a:tc>
                <a:tc>
                  <a:txBody>
                    <a:bodyPr/>
                    <a:lstStyle/>
                    <a:p>
                      <a:r>
                        <a:rPr lang="it-IT" sz="1400"/>
                        <a:t>3.295</a:t>
                      </a:r>
                    </a:p>
                  </a:txBody>
                  <a:tcPr marL="15621" marR="15621" marT="7810" marB="7810" anchor="ctr">
                    <a:lnL>
                      <a:noFill/>
                    </a:lnL>
                    <a:lnR>
                      <a:noFill/>
                    </a:lnR>
                    <a:lnT>
                      <a:noFill/>
                    </a:lnT>
                    <a:lnB>
                      <a:noFill/>
                    </a:lnB>
                    <a:solidFill>
                      <a:srgbClr val="FFCC66"/>
                    </a:solidFill>
                  </a:tcPr>
                </a:tc>
                <a:tc>
                  <a:txBody>
                    <a:bodyPr/>
                    <a:lstStyle/>
                    <a:p>
                      <a:r>
                        <a:rPr lang="it-IT" sz="1400"/>
                        <a:t>5.118</a:t>
                      </a:r>
                    </a:p>
                  </a:txBody>
                  <a:tcPr marL="15621" marR="15621" marT="7810" marB="7810" anchor="ctr">
                    <a:lnL>
                      <a:noFill/>
                    </a:lnL>
                    <a:lnR>
                      <a:noFill/>
                    </a:lnR>
                    <a:lnT>
                      <a:noFill/>
                    </a:lnT>
                    <a:lnB>
                      <a:noFill/>
                    </a:lnB>
                    <a:solidFill>
                      <a:srgbClr val="FFCC66"/>
                    </a:solidFill>
                  </a:tcPr>
                </a:tc>
                <a:tc>
                  <a:txBody>
                    <a:bodyPr/>
                    <a:lstStyle/>
                    <a:p>
                      <a:r>
                        <a:rPr lang="it-IT" sz="1400" dirty="0"/>
                        <a:t>4,6%</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3426636170"/>
                  </a:ext>
                </a:extLst>
              </a:tr>
              <a:tr h="249931">
                <a:tc>
                  <a:txBody>
                    <a:bodyPr/>
                    <a:lstStyle/>
                    <a:p>
                      <a:r>
                        <a:rPr lang="it-IT" sz="1400" b="1"/>
                        <a:t>65-69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1.022</a:t>
                      </a:r>
                    </a:p>
                  </a:txBody>
                  <a:tcPr marL="15621" marR="15621" marT="7810" marB="7810" anchor="ctr">
                    <a:lnL>
                      <a:noFill/>
                    </a:lnL>
                    <a:lnR>
                      <a:noFill/>
                    </a:lnR>
                    <a:lnT>
                      <a:noFill/>
                    </a:lnT>
                    <a:lnB>
                      <a:noFill/>
                    </a:lnB>
                    <a:solidFill>
                      <a:srgbClr val="FFCC66"/>
                    </a:solidFill>
                  </a:tcPr>
                </a:tc>
                <a:tc>
                  <a:txBody>
                    <a:bodyPr/>
                    <a:lstStyle/>
                    <a:p>
                      <a:r>
                        <a:rPr lang="it-IT" sz="1400"/>
                        <a:t>2.245</a:t>
                      </a:r>
                    </a:p>
                  </a:txBody>
                  <a:tcPr marL="15621" marR="15621" marT="7810" marB="7810" anchor="ctr">
                    <a:lnL>
                      <a:noFill/>
                    </a:lnL>
                    <a:lnR>
                      <a:noFill/>
                    </a:lnR>
                    <a:lnT>
                      <a:noFill/>
                    </a:lnT>
                    <a:lnB>
                      <a:noFill/>
                    </a:lnB>
                    <a:solidFill>
                      <a:srgbClr val="FFCC66"/>
                    </a:solidFill>
                  </a:tcPr>
                </a:tc>
                <a:tc>
                  <a:txBody>
                    <a:bodyPr/>
                    <a:lstStyle/>
                    <a:p>
                      <a:r>
                        <a:rPr lang="it-IT" sz="1400"/>
                        <a:t>3.267</a:t>
                      </a:r>
                    </a:p>
                  </a:txBody>
                  <a:tcPr marL="15621" marR="15621" marT="7810" marB="7810" anchor="ctr">
                    <a:lnL>
                      <a:noFill/>
                    </a:lnL>
                    <a:lnR>
                      <a:noFill/>
                    </a:lnR>
                    <a:lnT>
                      <a:noFill/>
                    </a:lnT>
                    <a:lnB>
                      <a:noFill/>
                    </a:lnB>
                    <a:solidFill>
                      <a:srgbClr val="FFCC66"/>
                    </a:solidFill>
                  </a:tcPr>
                </a:tc>
                <a:tc>
                  <a:txBody>
                    <a:bodyPr/>
                    <a:lstStyle/>
                    <a:p>
                      <a:r>
                        <a:rPr lang="it-IT" sz="1400" dirty="0"/>
                        <a:t>2,9%</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3311209498"/>
                  </a:ext>
                </a:extLst>
              </a:tr>
              <a:tr h="249931">
                <a:tc>
                  <a:txBody>
                    <a:bodyPr/>
                    <a:lstStyle/>
                    <a:p>
                      <a:r>
                        <a:rPr lang="it-IT" sz="1400" b="1"/>
                        <a:t>70-74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567</a:t>
                      </a:r>
                    </a:p>
                  </a:txBody>
                  <a:tcPr marL="15621" marR="15621" marT="7810" marB="7810" anchor="ctr">
                    <a:lnL>
                      <a:noFill/>
                    </a:lnL>
                    <a:lnR>
                      <a:noFill/>
                    </a:lnR>
                    <a:lnT>
                      <a:noFill/>
                    </a:lnT>
                    <a:lnB>
                      <a:noFill/>
                    </a:lnB>
                    <a:solidFill>
                      <a:srgbClr val="FFCC66"/>
                    </a:solidFill>
                  </a:tcPr>
                </a:tc>
                <a:tc>
                  <a:txBody>
                    <a:bodyPr/>
                    <a:lstStyle/>
                    <a:p>
                      <a:r>
                        <a:rPr lang="it-IT" sz="1400"/>
                        <a:t>1.123</a:t>
                      </a:r>
                    </a:p>
                  </a:txBody>
                  <a:tcPr marL="15621" marR="15621" marT="7810" marB="7810" anchor="ctr">
                    <a:lnL>
                      <a:noFill/>
                    </a:lnL>
                    <a:lnR>
                      <a:noFill/>
                    </a:lnR>
                    <a:lnT>
                      <a:noFill/>
                    </a:lnT>
                    <a:lnB>
                      <a:noFill/>
                    </a:lnB>
                    <a:solidFill>
                      <a:srgbClr val="FFCC66"/>
                    </a:solidFill>
                  </a:tcPr>
                </a:tc>
                <a:tc>
                  <a:txBody>
                    <a:bodyPr/>
                    <a:lstStyle/>
                    <a:p>
                      <a:r>
                        <a:rPr lang="it-IT" sz="1400"/>
                        <a:t>1.690</a:t>
                      </a:r>
                    </a:p>
                  </a:txBody>
                  <a:tcPr marL="15621" marR="15621" marT="7810" marB="7810" anchor="ctr">
                    <a:lnL>
                      <a:noFill/>
                    </a:lnL>
                    <a:lnR>
                      <a:noFill/>
                    </a:lnR>
                    <a:lnT>
                      <a:noFill/>
                    </a:lnT>
                    <a:lnB>
                      <a:noFill/>
                    </a:lnB>
                    <a:solidFill>
                      <a:srgbClr val="FFCC66"/>
                    </a:solidFill>
                  </a:tcPr>
                </a:tc>
                <a:tc>
                  <a:txBody>
                    <a:bodyPr/>
                    <a:lstStyle/>
                    <a:p>
                      <a:r>
                        <a:rPr lang="it-IT" sz="1400" dirty="0"/>
                        <a:t>1,5%</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912613311"/>
                  </a:ext>
                </a:extLst>
              </a:tr>
              <a:tr h="249931">
                <a:tc>
                  <a:txBody>
                    <a:bodyPr/>
                    <a:lstStyle/>
                    <a:p>
                      <a:r>
                        <a:rPr lang="it-IT" sz="1400" b="1"/>
                        <a:t>75-79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342</a:t>
                      </a:r>
                    </a:p>
                  </a:txBody>
                  <a:tcPr marL="15621" marR="15621" marT="7810" marB="7810" anchor="ctr">
                    <a:lnL>
                      <a:noFill/>
                    </a:lnL>
                    <a:lnR>
                      <a:noFill/>
                    </a:lnR>
                    <a:lnT>
                      <a:noFill/>
                    </a:lnT>
                    <a:lnB>
                      <a:noFill/>
                    </a:lnB>
                    <a:solidFill>
                      <a:srgbClr val="FFCC66"/>
                    </a:solidFill>
                  </a:tcPr>
                </a:tc>
                <a:tc>
                  <a:txBody>
                    <a:bodyPr/>
                    <a:lstStyle/>
                    <a:p>
                      <a:r>
                        <a:rPr lang="it-IT" sz="1400"/>
                        <a:t>594</a:t>
                      </a:r>
                    </a:p>
                  </a:txBody>
                  <a:tcPr marL="15621" marR="15621" marT="7810" marB="7810" anchor="ctr">
                    <a:lnL>
                      <a:noFill/>
                    </a:lnL>
                    <a:lnR>
                      <a:noFill/>
                    </a:lnR>
                    <a:lnT>
                      <a:noFill/>
                    </a:lnT>
                    <a:lnB>
                      <a:noFill/>
                    </a:lnB>
                    <a:solidFill>
                      <a:srgbClr val="FFCC66"/>
                    </a:solidFill>
                  </a:tcPr>
                </a:tc>
                <a:tc>
                  <a:txBody>
                    <a:bodyPr/>
                    <a:lstStyle/>
                    <a:p>
                      <a:r>
                        <a:rPr lang="it-IT" sz="1400"/>
                        <a:t>936</a:t>
                      </a:r>
                    </a:p>
                  </a:txBody>
                  <a:tcPr marL="15621" marR="15621" marT="7810" marB="7810" anchor="ctr">
                    <a:lnL>
                      <a:noFill/>
                    </a:lnL>
                    <a:lnR>
                      <a:noFill/>
                    </a:lnR>
                    <a:lnT>
                      <a:noFill/>
                    </a:lnT>
                    <a:lnB>
                      <a:noFill/>
                    </a:lnB>
                    <a:solidFill>
                      <a:srgbClr val="FFCC66"/>
                    </a:solidFill>
                  </a:tcPr>
                </a:tc>
                <a:tc>
                  <a:txBody>
                    <a:bodyPr/>
                    <a:lstStyle/>
                    <a:p>
                      <a:r>
                        <a:rPr lang="it-IT" sz="1400" dirty="0"/>
                        <a:t>0,8%</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844677503"/>
                  </a:ext>
                </a:extLst>
              </a:tr>
              <a:tr h="249931">
                <a:tc>
                  <a:txBody>
                    <a:bodyPr/>
                    <a:lstStyle/>
                    <a:p>
                      <a:r>
                        <a:rPr lang="it-IT" sz="1400" b="1"/>
                        <a:t>80-84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208</a:t>
                      </a:r>
                    </a:p>
                  </a:txBody>
                  <a:tcPr marL="15621" marR="15621" marT="7810" marB="7810" anchor="ctr">
                    <a:lnL>
                      <a:noFill/>
                    </a:lnL>
                    <a:lnR>
                      <a:noFill/>
                    </a:lnR>
                    <a:lnT>
                      <a:noFill/>
                    </a:lnT>
                    <a:lnB>
                      <a:noFill/>
                    </a:lnB>
                    <a:solidFill>
                      <a:srgbClr val="FFCC66"/>
                    </a:solidFill>
                  </a:tcPr>
                </a:tc>
                <a:tc>
                  <a:txBody>
                    <a:bodyPr/>
                    <a:lstStyle/>
                    <a:p>
                      <a:r>
                        <a:rPr lang="it-IT" sz="1400"/>
                        <a:t>336</a:t>
                      </a:r>
                    </a:p>
                  </a:txBody>
                  <a:tcPr marL="15621" marR="15621" marT="7810" marB="7810" anchor="ctr">
                    <a:lnL>
                      <a:noFill/>
                    </a:lnL>
                    <a:lnR>
                      <a:noFill/>
                    </a:lnR>
                    <a:lnT>
                      <a:noFill/>
                    </a:lnT>
                    <a:lnB>
                      <a:noFill/>
                    </a:lnB>
                    <a:solidFill>
                      <a:srgbClr val="FFCC66"/>
                    </a:solidFill>
                  </a:tcPr>
                </a:tc>
                <a:tc>
                  <a:txBody>
                    <a:bodyPr/>
                    <a:lstStyle/>
                    <a:p>
                      <a:r>
                        <a:rPr lang="it-IT" sz="1400"/>
                        <a:t>544</a:t>
                      </a:r>
                    </a:p>
                  </a:txBody>
                  <a:tcPr marL="15621" marR="15621" marT="7810" marB="7810" anchor="ctr">
                    <a:lnL>
                      <a:noFill/>
                    </a:lnL>
                    <a:lnR>
                      <a:noFill/>
                    </a:lnR>
                    <a:lnT>
                      <a:noFill/>
                    </a:lnT>
                    <a:lnB>
                      <a:noFill/>
                    </a:lnB>
                    <a:solidFill>
                      <a:srgbClr val="FFCC66"/>
                    </a:solidFill>
                  </a:tcPr>
                </a:tc>
                <a:tc>
                  <a:txBody>
                    <a:bodyPr/>
                    <a:lstStyle/>
                    <a:p>
                      <a:r>
                        <a:rPr lang="it-IT" sz="1400" dirty="0"/>
                        <a:t>0,5%</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611045680"/>
                  </a:ext>
                </a:extLst>
              </a:tr>
              <a:tr h="249931">
                <a:tc>
                  <a:txBody>
                    <a:bodyPr/>
                    <a:lstStyle/>
                    <a:p>
                      <a:r>
                        <a:rPr lang="it-IT" sz="1400" b="1"/>
                        <a:t>85-89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98</a:t>
                      </a:r>
                    </a:p>
                  </a:txBody>
                  <a:tcPr marL="15621" marR="15621" marT="7810" marB="7810" anchor="ctr">
                    <a:lnL>
                      <a:noFill/>
                    </a:lnL>
                    <a:lnR>
                      <a:noFill/>
                    </a:lnR>
                    <a:lnT>
                      <a:noFill/>
                    </a:lnT>
                    <a:lnB>
                      <a:noFill/>
                    </a:lnB>
                    <a:solidFill>
                      <a:srgbClr val="FFCC66"/>
                    </a:solidFill>
                  </a:tcPr>
                </a:tc>
                <a:tc>
                  <a:txBody>
                    <a:bodyPr/>
                    <a:lstStyle/>
                    <a:p>
                      <a:r>
                        <a:rPr lang="it-IT" sz="1400"/>
                        <a:t>139</a:t>
                      </a:r>
                    </a:p>
                  </a:txBody>
                  <a:tcPr marL="15621" marR="15621" marT="7810" marB="7810" anchor="ctr">
                    <a:lnL>
                      <a:noFill/>
                    </a:lnL>
                    <a:lnR>
                      <a:noFill/>
                    </a:lnR>
                    <a:lnT>
                      <a:noFill/>
                    </a:lnT>
                    <a:lnB>
                      <a:noFill/>
                    </a:lnB>
                    <a:solidFill>
                      <a:srgbClr val="FFCC66"/>
                    </a:solidFill>
                  </a:tcPr>
                </a:tc>
                <a:tc>
                  <a:txBody>
                    <a:bodyPr/>
                    <a:lstStyle/>
                    <a:p>
                      <a:r>
                        <a:rPr lang="it-IT" sz="1400"/>
                        <a:t>237</a:t>
                      </a:r>
                    </a:p>
                  </a:txBody>
                  <a:tcPr marL="15621" marR="15621" marT="7810" marB="7810" anchor="ctr">
                    <a:lnL>
                      <a:noFill/>
                    </a:lnL>
                    <a:lnR>
                      <a:noFill/>
                    </a:lnR>
                    <a:lnT>
                      <a:noFill/>
                    </a:lnT>
                    <a:lnB>
                      <a:noFill/>
                    </a:lnB>
                    <a:solidFill>
                      <a:srgbClr val="FFCC66"/>
                    </a:solidFill>
                  </a:tcPr>
                </a:tc>
                <a:tc>
                  <a:txBody>
                    <a:bodyPr/>
                    <a:lstStyle/>
                    <a:p>
                      <a:r>
                        <a:rPr lang="it-IT" sz="1400" dirty="0"/>
                        <a:t>0,2%</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258984944"/>
                  </a:ext>
                </a:extLst>
              </a:tr>
              <a:tr h="249931">
                <a:tc>
                  <a:txBody>
                    <a:bodyPr/>
                    <a:lstStyle/>
                    <a:p>
                      <a:r>
                        <a:rPr lang="it-IT" sz="1400" b="1"/>
                        <a:t>90-94</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26</a:t>
                      </a:r>
                    </a:p>
                  </a:txBody>
                  <a:tcPr marL="15621" marR="15621" marT="7810" marB="7810" anchor="ctr">
                    <a:lnL>
                      <a:noFill/>
                    </a:lnL>
                    <a:lnR>
                      <a:noFill/>
                    </a:lnR>
                    <a:lnT>
                      <a:noFill/>
                    </a:lnT>
                    <a:lnB>
                      <a:noFill/>
                    </a:lnB>
                    <a:solidFill>
                      <a:srgbClr val="FFCC66"/>
                    </a:solidFill>
                  </a:tcPr>
                </a:tc>
                <a:tc>
                  <a:txBody>
                    <a:bodyPr/>
                    <a:lstStyle/>
                    <a:p>
                      <a:r>
                        <a:rPr lang="it-IT" sz="1400"/>
                        <a:t>54</a:t>
                      </a:r>
                    </a:p>
                  </a:txBody>
                  <a:tcPr marL="15621" marR="15621" marT="7810" marB="7810" anchor="ctr">
                    <a:lnL>
                      <a:noFill/>
                    </a:lnL>
                    <a:lnR>
                      <a:noFill/>
                    </a:lnR>
                    <a:lnT>
                      <a:noFill/>
                    </a:lnT>
                    <a:lnB>
                      <a:noFill/>
                    </a:lnB>
                    <a:solidFill>
                      <a:srgbClr val="FFCC66"/>
                    </a:solidFill>
                  </a:tcPr>
                </a:tc>
                <a:tc>
                  <a:txBody>
                    <a:bodyPr/>
                    <a:lstStyle/>
                    <a:p>
                      <a:r>
                        <a:rPr lang="it-IT" sz="1400"/>
                        <a:t>80</a:t>
                      </a:r>
                    </a:p>
                  </a:txBody>
                  <a:tcPr marL="15621" marR="15621" marT="7810" marB="7810" anchor="ctr">
                    <a:lnL>
                      <a:noFill/>
                    </a:lnL>
                    <a:lnR>
                      <a:noFill/>
                    </a:lnR>
                    <a:lnT>
                      <a:noFill/>
                    </a:lnT>
                    <a:lnB>
                      <a:noFill/>
                    </a:lnB>
                    <a:solidFill>
                      <a:srgbClr val="FFCC66"/>
                    </a:solidFill>
                  </a:tcPr>
                </a:tc>
                <a:tc>
                  <a:txBody>
                    <a:bodyPr/>
                    <a:lstStyle/>
                    <a:p>
                      <a:r>
                        <a:rPr lang="it-IT" sz="1400" dirty="0"/>
                        <a:t>0,1%</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2384788238"/>
                  </a:ext>
                </a:extLst>
              </a:tr>
              <a:tr h="249931">
                <a:tc>
                  <a:txBody>
                    <a:bodyPr/>
                    <a:lstStyle/>
                    <a:p>
                      <a:r>
                        <a:rPr lang="it-IT" sz="1400" b="1"/>
                        <a:t>95-99</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7</a:t>
                      </a:r>
                    </a:p>
                  </a:txBody>
                  <a:tcPr marL="15621" marR="15621" marT="7810" marB="7810" anchor="ctr">
                    <a:lnL>
                      <a:noFill/>
                    </a:lnL>
                    <a:lnR>
                      <a:noFill/>
                    </a:lnR>
                    <a:lnT>
                      <a:noFill/>
                    </a:lnT>
                    <a:lnB>
                      <a:noFill/>
                    </a:lnB>
                    <a:solidFill>
                      <a:srgbClr val="FFCC66"/>
                    </a:solidFill>
                  </a:tcPr>
                </a:tc>
                <a:tc>
                  <a:txBody>
                    <a:bodyPr/>
                    <a:lstStyle/>
                    <a:p>
                      <a:r>
                        <a:rPr lang="it-IT" sz="1400"/>
                        <a:t>16</a:t>
                      </a:r>
                    </a:p>
                  </a:txBody>
                  <a:tcPr marL="15621" marR="15621" marT="7810" marB="7810" anchor="ctr">
                    <a:lnL>
                      <a:noFill/>
                    </a:lnL>
                    <a:lnR>
                      <a:noFill/>
                    </a:lnR>
                    <a:lnT>
                      <a:noFill/>
                    </a:lnT>
                    <a:lnB>
                      <a:noFill/>
                    </a:lnB>
                    <a:solidFill>
                      <a:srgbClr val="FFCC66"/>
                    </a:solidFill>
                  </a:tcPr>
                </a:tc>
                <a:tc>
                  <a:txBody>
                    <a:bodyPr/>
                    <a:lstStyle/>
                    <a:p>
                      <a:r>
                        <a:rPr lang="it-IT" sz="1400"/>
                        <a:t>23</a:t>
                      </a:r>
                    </a:p>
                  </a:txBody>
                  <a:tcPr marL="15621" marR="15621" marT="7810" marB="7810" anchor="ctr">
                    <a:lnL>
                      <a:noFill/>
                    </a:lnL>
                    <a:lnR>
                      <a:noFill/>
                    </a:lnR>
                    <a:lnT>
                      <a:noFill/>
                    </a:lnT>
                    <a:lnB>
                      <a:noFill/>
                    </a:lnB>
                    <a:solidFill>
                      <a:srgbClr val="FFCC66"/>
                    </a:solidFill>
                  </a:tcPr>
                </a:tc>
                <a:tc>
                  <a:txBody>
                    <a:bodyPr/>
                    <a:lstStyle/>
                    <a:p>
                      <a:r>
                        <a:rPr lang="it-IT" sz="1400" dirty="0"/>
                        <a:t>0,0%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2062251387"/>
                  </a:ext>
                </a:extLst>
              </a:tr>
              <a:tr h="203069">
                <a:tc>
                  <a:txBody>
                    <a:bodyPr/>
                    <a:lstStyle/>
                    <a:p>
                      <a:r>
                        <a:rPr lang="it-IT" sz="1400" b="1"/>
                        <a:t>100+</a:t>
                      </a:r>
                      <a:endParaRPr lang="it-IT" sz="1400"/>
                    </a:p>
                  </a:txBody>
                  <a:tcPr marL="15621" marR="15621" marT="7810" marB="7810" anchor="ctr">
                    <a:lnL>
                      <a:noFill/>
                    </a:lnL>
                    <a:lnR>
                      <a:noFill/>
                    </a:lnR>
                    <a:lnT>
                      <a:noFill/>
                    </a:lnT>
                    <a:lnB>
                      <a:noFill/>
                    </a:lnB>
                    <a:solidFill>
                      <a:srgbClr val="FFCC66"/>
                    </a:solidFill>
                  </a:tcPr>
                </a:tc>
                <a:tc>
                  <a:txBody>
                    <a:bodyPr/>
                    <a:lstStyle/>
                    <a:p>
                      <a:r>
                        <a:rPr lang="it-IT" sz="1400"/>
                        <a:t>1</a:t>
                      </a:r>
                    </a:p>
                  </a:txBody>
                  <a:tcPr marL="15621" marR="15621" marT="7810" marB="7810" anchor="ctr">
                    <a:lnL>
                      <a:noFill/>
                    </a:lnL>
                    <a:lnR>
                      <a:noFill/>
                    </a:lnR>
                    <a:lnT>
                      <a:noFill/>
                    </a:lnT>
                    <a:lnB>
                      <a:noFill/>
                    </a:lnB>
                    <a:solidFill>
                      <a:srgbClr val="FFCC66"/>
                    </a:solidFill>
                  </a:tcPr>
                </a:tc>
                <a:tc>
                  <a:txBody>
                    <a:bodyPr/>
                    <a:lstStyle/>
                    <a:p>
                      <a:r>
                        <a:rPr lang="it-IT" sz="1400"/>
                        <a:t>4</a:t>
                      </a:r>
                    </a:p>
                  </a:txBody>
                  <a:tcPr marL="15621" marR="15621" marT="7810" marB="7810" anchor="ctr">
                    <a:lnL>
                      <a:noFill/>
                    </a:lnL>
                    <a:lnR>
                      <a:noFill/>
                    </a:lnR>
                    <a:lnT>
                      <a:noFill/>
                    </a:lnT>
                    <a:lnB>
                      <a:noFill/>
                    </a:lnB>
                    <a:solidFill>
                      <a:srgbClr val="FFCC66"/>
                    </a:solidFill>
                  </a:tcPr>
                </a:tc>
                <a:tc>
                  <a:txBody>
                    <a:bodyPr/>
                    <a:lstStyle/>
                    <a:p>
                      <a:r>
                        <a:rPr lang="it-IT" sz="1400"/>
                        <a:t>5</a:t>
                      </a:r>
                    </a:p>
                  </a:txBody>
                  <a:tcPr marL="15621" marR="15621" marT="7810" marB="7810" anchor="ctr">
                    <a:lnL>
                      <a:noFill/>
                    </a:lnL>
                    <a:lnR>
                      <a:noFill/>
                    </a:lnR>
                    <a:lnT>
                      <a:noFill/>
                    </a:lnT>
                    <a:lnB>
                      <a:noFill/>
                    </a:lnB>
                    <a:solidFill>
                      <a:srgbClr val="FFCC66"/>
                    </a:solidFill>
                  </a:tcPr>
                </a:tc>
                <a:tc>
                  <a:txBody>
                    <a:bodyPr/>
                    <a:lstStyle/>
                    <a:p>
                      <a:r>
                        <a:rPr lang="it-IT" sz="1400" dirty="0"/>
                        <a:t>0,0%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952146743"/>
                  </a:ext>
                </a:extLst>
              </a:tr>
              <a:tr h="343655">
                <a:tc>
                  <a:txBody>
                    <a:bodyPr/>
                    <a:lstStyle/>
                    <a:p>
                      <a:r>
                        <a:rPr lang="it-IT" sz="1400"/>
                        <a:t>Totale</a:t>
                      </a:r>
                    </a:p>
                  </a:txBody>
                  <a:tcPr marL="15621" marR="15621" marT="7810" marB="7810" anchor="ctr">
                    <a:lnL>
                      <a:noFill/>
                    </a:lnL>
                    <a:lnR>
                      <a:noFill/>
                    </a:lnR>
                    <a:lnT>
                      <a:noFill/>
                    </a:lnT>
                    <a:lnB>
                      <a:noFill/>
                    </a:lnB>
                    <a:solidFill>
                      <a:srgbClr val="FFCC66"/>
                    </a:solidFill>
                  </a:tcPr>
                </a:tc>
                <a:tc>
                  <a:txBody>
                    <a:bodyPr/>
                    <a:lstStyle/>
                    <a:p>
                      <a:r>
                        <a:rPr lang="it-IT" sz="1400"/>
                        <a:t>53.907</a:t>
                      </a:r>
                    </a:p>
                  </a:txBody>
                  <a:tcPr marL="15621" marR="15621" marT="7810" marB="7810" anchor="ctr">
                    <a:lnL>
                      <a:noFill/>
                    </a:lnL>
                    <a:lnR>
                      <a:noFill/>
                    </a:lnR>
                    <a:lnT>
                      <a:noFill/>
                    </a:lnT>
                    <a:lnB>
                      <a:noFill/>
                    </a:lnB>
                    <a:solidFill>
                      <a:srgbClr val="FFCC66"/>
                    </a:solidFill>
                  </a:tcPr>
                </a:tc>
                <a:tc>
                  <a:txBody>
                    <a:bodyPr/>
                    <a:lstStyle/>
                    <a:p>
                      <a:r>
                        <a:rPr lang="it-IT" sz="1400"/>
                        <a:t>58.022</a:t>
                      </a:r>
                    </a:p>
                  </a:txBody>
                  <a:tcPr marL="15621" marR="15621" marT="7810" marB="7810" anchor="ctr">
                    <a:lnL>
                      <a:noFill/>
                    </a:lnL>
                    <a:lnR>
                      <a:noFill/>
                    </a:lnR>
                    <a:lnT>
                      <a:noFill/>
                    </a:lnT>
                    <a:lnB>
                      <a:noFill/>
                    </a:lnB>
                    <a:solidFill>
                      <a:srgbClr val="FFCC66"/>
                    </a:solidFill>
                  </a:tcPr>
                </a:tc>
                <a:tc>
                  <a:txBody>
                    <a:bodyPr/>
                    <a:lstStyle/>
                    <a:p>
                      <a:r>
                        <a:rPr lang="it-IT" sz="1400"/>
                        <a:t>111.929</a:t>
                      </a:r>
                    </a:p>
                  </a:txBody>
                  <a:tcPr marL="15621" marR="15621" marT="7810" marB="7810" anchor="ctr">
                    <a:lnL>
                      <a:noFill/>
                    </a:lnL>
                    <a:lnR>
                      <a:noFill/>
                    </a:lnR>
                    <a:lnT>
                      <a:noFill/>
                    </a:lnT>
                    <a:lnB>
                      <a:noFill/>
                    </a:lnB>
                    <a:solidFill>
                      <a:srgbClr val="FFCC66"/>
                    </a:solidFill>
                  </a:tcPr>
                </a:tc>
                <a:tc>
                  <a:txBody>
                    <a:bodyPr/>
                    <a:lstStyle/>
                    <a:p>
                      <a:r>
                        <a:rPr lang="it-IT" sz="1400" dirty="0"/>
                        <a:t>100%</a:t>
                      </a:r>
                    </a:p>
                  </a:txBody>
                  <a:tcPr marL="15621" marR="15621" marT="7810" marB="7810" anchor="ctr">
                    <a:lnL>
                      <a:noFill/>
                    </a:lnL>
                    <a:lnR>
                      <a:noFill/>
                    </a:lnR>
                    <a:lnT>
                      <a:noFill/>
                    </a:lnT>
                    <a:lnB>
                      <a:noFill/>
                    </a:lnB>
                    <a:solidFill>
                      <a:srgbClr val="FFCC66"/>
                    </a:solidFill>
                  </a:tcPr>
                </a:tc>
                <a:extLst>
                  <a:ext uri="{0D108BD9-81ED-4DB2-BD59-A6C34878D82A}">
                    <a16:rowId xmlns:a16="http://schemas.microsoft.com/office/drawing/2014/main" xmlns="" val="3543272019"/>
                  </a:ext>
                </a:extLst>
              </a:tr>
            </a:tbl>
          </a:graphicData>
        </a:graphic>
      </p:graphicFrame>
    </p:spTree>
    <p:extLst>
      <p:ext uri="{BB962C8B-B14F-4D97-AF65-F5344CB8AC3E}">
        <p14:creationId xmlns:p14="http://schemas.microsoft.com/office/powerpoint/2010/main" val="1353458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248575"/>
            <a:ext cx="10520038" cy="6045693"/>
          </a:xfrm>
          <a:solidFill>
            <a:srgbClr val="DFF2B0"/>
          </a:solidFill>
        </p:spPr>
        <p:txBody>
          <a:bodyPr/>
          <a:lstStyle/>
          <a:p>
            <a:pPr marL="0" indent="0">
              <a:buNone/>
            </a:pPr>
            <a:r>
              <a:rPr lang="it-IT" b="1" dirty="0"/>
              <a:t>Distribuzione della popolazione straniera per area geografica</a:t>
            </a:r>
          </a:p>
          <a:p>
            <a:pPr marL="0" indent="0">
              <a:buNone/>
            </a:pPr>
            <a:r>
              <a:rPr lang="it-IT" dirty="0"/>
              <a:t>Classifica per province della popolazione straniera residente nella regione</a:t>
            </a:r>
          </a:p>
          <a:p>
            <a:pPr marL="0" indent="0">
              <a:buNone/>
            </a:pPr>
            <a:endParaRPr lang="it-IT" dirty="0"/>
          </a:p>
          <a:p>
            <a:pPr marL="0" indent="0">
              <a:buNone/>
            </a:pPr>
            <a:endParaRPr lang="it-IT" dirty="0"/>
          </a:p>
          <a:p>
            <a:pPr marL="0" indent="0">
              <a:buNone/>
            </a:pPr>
            <a:endParaRPr lang="it-IT" dirty="0">
              <a:solidFill>
                <a:schemeClr val="tx1"/>
              </a:solidFill>
            </a:endParaRPr>
          </a:p>
        </p:txBody>
      </p:sp>
      <p:graphicFrame>
        <p:nvGraphicFramePr>
          <p:cNvPr id="2" name="Tabella 1">
            <a:extLst>
              <a:ext uri="{FF2B5EF4-FFF2-40B4-BE49-F238E27FC236}">
                <a16:creationId xmlns:a16="http://schemas.microsoft.com/office/drawing/2014/main" xmlns="" id="{1F10B57E-0EBF-4E1F-875D-634329DED2E1}"/>
              </a:ext>
            </a:extLst>
          </p:cNvPr>
          <p:cNvGraphicFramePr>
            <a:graphicFrameLocks noGrp="1"/>
          </p:cNvGraphicFramePr>
          <p:nvPr>
            <p:extLst>
              <p:ext uri="{D42A27DB-BD31-4B8C-83A1-F6EECF244321}">
                <p14:modId xmlns:p14="http://schemas.microsoft.com/office/powerpoint/2010/main" val="3580812451"/>
              </p:ext>
            </p:extLst>
          </p:nvPr>
        </p:nvGraphicFramePr>
        <p:xfrm>
          <a:off x="1855433" y="1349405"/>
          <a:ext cx="8895423" cy="4633916"/>
        </p:xfrm>
        <a:graphic>
          <a:graphicData uri="http://schemas.openxmlformats.org/drawingml/2006/table">
            <a:tbl>
              <a:tblPr/>
              <a:tblGrid>
                <a:gridCol w="2181387">
                  <a:extLst>
                    <a:ext uri="{9D8B030D-6E8A-4147-A177-3AD203B41FA5}">
                      <a16:colId xmlns:a16="http://schemas.microsoft.com/office/drawing/2014/main" xmlns="" val="1641933599"/>
                    </a:ext>
                  </a:extLst>
                </a:gridCol>
                <a:gridCol w="984520">
                  <a:extLst>
                    <a:ext uri="{9D8B030D-6E8A-4147-A177-3AD203B41FA5}">
                      <a16:colId xmlns:a16="http://schemas.microsoft.com/office/drawing/2014/main" xmlns="" val="1703606958"/>
                    </a:ext>
                  </a:extLst>
                </a:gridCol>
                <a:gridCol w="1396686">
                  <a:extLst>
                    <a:ext uri="{9D8B030D-6E8A-4147-A177-3AD203B41FA5}">
                      <a16:colId xmlns:a16="http://schemas.microsoft.com/office/drawing/2014/main" xmlns="" val="2547970751"/>
                    </a:ext>
                  </a:extLst>
                </a:gridCol>
                <a:gridCol w="1032548">
                  <a:extLst>
                    <a:ext uri="{9D8B030D-6E8A-4147-A177-3AD203B41FA5}">
                      <a16:colId xmlns:a16="http://schemas.microsoft.com/office/drawing/2014/main" xmlns="" val="3805672514"/>
                    </a:ext>
                  </a:extLst>
                </a:gridCol>
                <a:gridCol w="894966">
                  <a:extLst>
                    <a:ext uri="{9D8B030D-6E8A-4147-A177-3AD203B41FA5}">
                      <a16:colId xmlns:a16="http://schemas.microsoft.com/office/drawing/2014/main" xmlns="" val="1193632929"/>
                    </a:ext>
                  </a:extLst>
                </a:gridCol>
                <a:gridCol w="1118056">
                  <a:extLst>
                    <a:ext uri="{9D8B030D-6E8A-4147-A177-3AD203B41FA5}">
                      <a16:colId xmlns:a16="http://schemas.microsoft.com/office/drawing/2014/main" xmlns="" val="1163057637"/>
                    </a:ext>
                  </a:extLst>
                </a:gridCol>
                <a:gridCol w="1287260">
                  <a:extLst>
                    <a:ext uri="{9D8B030D-6E8A-4147-A177-3AD203B41FA5}">
                      <a16:colId xmlns:a16="http://schemas.microsoft.com/office/drawing/2014/main" xmlns="" val="3407909208"/>
                    </a:ext>
                  </a:extLst>
                </a:gridCol>
              </a:tblGrid>
              <a:tr h="140854">
                <a:tc rowSpan="2">
                  <a:txBody>
                    <a:bodyPr/>
                    <a:lstStyle/>
                    <a:p>
                      <a:r>
                        <a:rPr lang="it-IT" sz="1400" b="1" dirty="0">
                          <a:effectLst/>
                        </a:rPr>
                        <a:t>Provincia</a:t>
                      </a:r>
                      <a:endParaRPr lang="it-IT" sz="1400" dirty="0">
                        <a:effectLst/>
                      </a:endParaRPr>
                    </a:p>
                  </a:txBody>
                  <a:tcPr marL="29441" marR="29441" marT="14720" marB="14720" anchor="ctr">
                    <a:lnL>
                      <a:noFill/>
                    </a:lnL>
                    <a:lnR>
                      <a:noFill/>
                    </a:lnR>
                    <a:lnT>
                      <a:noFill/>
                    </a:lnT>
                    <a:lnB>
                      <a:noFill/>
                    </a:lnB>
                    <a:solidFill>
                      <a:srgbClr val="FFFF99"/>
                    </a:solidFill>
                  </a:tcPr>
                </a:tc>
                <a:tc gridSpan="4">
                  <a:txBody>
                    <a:bodyPr/>
                    <a:lstStyle/>
                    <a:p>
                      <a:r>
                        <a:rPr lang="it-IT" sz="1400" dirty="0"/>
                        <a:t>Cittadini stranieri</a:t>
                      </a:r>
                    </a:p>
                  </a:txBody>
                  <a:tcPr marL="29441" marR="29441" marT="14720" marB="14720" anchor="ctr">
                    <a:lnL>
                      <a:noFill/>
                    </a:lnL>
                    <a:lnR>
                      <a:noFill/>
                    </a:lnR>
                    <a:lnT>
                      <a:noFill/>
                    </a:lnT>
                    <a:lnB>
                      <a:noFill/>
                    </a:lnB>
                    <a:solidFill>
                      <a:srgbClr val="FFFF99"/>
                    </a:solidFill>
                  </a:tcPr>
                </a:tc>
                <a:tc hMerge="1">
                  <a:txBody>
                    <a:bodyPr/>
                    <a:lstStyle/>
                    <a:p>
                      <a:endParaRPr lang="it-IT"/>
                    </a:p>
                  </a:txBody>
                  <a:tcPr/>
                </a:tc>
                <a:tc hMerge="1">
                  <a:txBody>
                    <a:bodyPr/>
                    <a:lstStyle/>
                    <a:p>
                      <a:endParaRPr lang="it-IT"/>
                    </a:p>
                  </a:txBody>
                  <a:tcPr/>
                </a:tc>
                <a:tc hMerge="1">
                  <a:txBody>
                    <a:bodyPr/>
                    <a:lstStyle/>
                    <a:p>
                      <a:endParaRPr lang="it-IT"/>
                    </a:p>
                  </a:txBody>
                  <a:tcPr/>
                </a:tc>
                <a:tc rowSpan="2">
                  <a:txBody>
                    <a:bodyPr/>
                    <a:lstStyle/>
                    <a:p>
                      <a:r>
                        <a:rPr lang="it-IT" sz="1400" dirty="0">
                          <a:effectLst/>
                        </a:rPr>
                        <a:t>% Stranieri</a:t>
                      </a:r>
                      <a:br>
                        <a:rPr lang="it-IT" sz="1400" dirty="0">
                          <a:effectLst/>
                        </a:rPr>
                      </a:br>
                      <a:r>
                        <a:rPr lang="it-IT" sz="1400" dirty="0">
                          <a:effectLst/>
                        </a:rPr>
                        <a:t>su </a:t>
                      </a:r>
                      <a:r>
                        <a:rPr lang="it-IT" sz="1400" dirty="0" err="1">
                          <a:effectLst/>
                        </a:rPr>
                        <a:t>popolaz</a:t>
                      </a:r>
                      <a:r>
                        <a:rPr lang="it-IT" sz="1400" dirty="0">
                          <a:effectLst/>
                        </a:rPr>
                        <a:t>.</a:t>
                      </a:r>
                      <a:br>
                        <a:rPr lang="it-IT" sz="1400" dirty="0">
                          <a:effectLst/>
                        </a:rPr>
                      </a:br>
                      <a:r>
                        <a:rPr lang="it-IT" sz="1400" dirty="0">
                          <a:effectLst/>
                        </a:rPr>
                        <a:t>totale</a:t>
                      </a:r>
                    </a:p>
                  </a:txBody>
                  <a:tcPr marL="29441" marR="29441" marT="14720" marB="14720" anchor="ctr">
                    <a:lnL>
                      <a:noFill/>
                    </a:lnL>
                    <a:lnR>
                      <a:noFill/>
                    </a:lnR>
                    <a:lnT>
                      <a:noFill/>
                    </a:lnT>
                    <a:lnB>
                      <a:noFill/>
                    </a:lnB>
                    <a:solidFill>
                      <a:srgbClr val="FFFF99"/>
                    </a:solidFill>
                  </a:tcPr>
                </a:tc>
                <a:tc rowSpan="2">
                  <a:txBody>
                    <a:bodyPr/>
                    <a:lstStyle/>
                    <a:p>
                      <a:r>
                        <a:rPr lang="it-IT" sz="1400">
                          <a:effectLst/>
                        </a:rPr>
                        <a:t>Variazione</a:t>
                      </a:r>
                      <a:br>
                        <a:rPr lang="it-IT" sz="1400">
                          <a:effectLst/>
                        </a:rPr>
                      </a:br>
                      <a:r>
                        <a:rPr lang="it-IT" sz="1400">
                          <a:effectLst/>
                        </a:rPr>
                        <a:t>% anno</a:t>
                      </a:r>
                      <a:br>
                        <a:rPr lang="it-IT" sz="1400">
                          <a:effectLst/>
                        </a:rPr>
                      </a:br>
                      <a:r>
                        <a:rPr lang="it-IT" sz="1400">
                          <a:effectLst/>
                        </a:rPr>
                        <a:t>precedente</a:t>
                      </a:r>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xmlns="" val="867090637"/>
                  </a:ext>
                </a:extLst>
              </a:tr>
              <a:tr h="926252">
                <a:tc vMerge="1">
                  <a:txBody>
                    <a:bodyPr/>
                    <a:lstStyle/>
                    <a:p>
                      <a:endParaRPr lang="it-IT"/>
                    </a:p>
                  </a:txBody>
                  <a:tcPr/>
                </a:tc>
                <a:tc>
                  <a:txBody>
                    <a:bodyPr/>
                    <a:lstStyle/>
                    <a:p>
                      <a:r>
                        <a:rPr lang="it-IT" sz="1400" dirty="0">
                          <a:effectLst/>
                        </a:rPr>
                        <a:t>Maschi</a:t>
                      </a:r>
                    </a:p>
                  </a:txBody>
                  <a:tcPr marL="29441" marR="29441" marT="14720" marB="14720" anchor="ctr">
                    <a:lnL>
                      <a:noFill/>
                    </a:lnL>
                    <a:lnR>
                      <a:noFill/>
                    </a:lnR>
                    <a:lnT>
                      <a:noFill/>
                    </a:lnT>
                    <a:lnB>
                      <a:noFill/>
                    </a:lnB>
                    <a:solidFill>
                      <a:srgbClr val="FFFF99"/>
                    </a:solidFill>
                  </a:tcPr>
                </a:tc>
                <a:tc>
                  <a:txBody>
                    <a:bodyPr/>
                    <a:lstStyle/>
                    <a:p>
                      <a:r>
                        <a:rPr lang="it-IT" sz="1400" dirty="0">
                          <a:effectLst/>
                        </a:rPr>
                        <a:t>Femmine</a:t>
                      </a:r>
                    </a:p>
                  </a:txBody>
                  <a:tcPr marL="29441" marR="29441" marT="14720" marB="14720" anchor="ctr">
                    <a:lnL>
                      <a:noFill/>
                    </a:lnL>
                    <a:lnR>
                      <a:noFill/>
                    </a:lnR>
                    <a:lnT>
                      <a:noFill/>
                    </a:lnT>
                    <a:lnB>
                      <a:noFill/>
                    </a:lnB>
                    <a:solidFill>
                      <a:srgbClr val="FFFF99"/>
                    </a:solidFill>
                  </a:tcPr>
                </a:tc>
                <a:tc>
                  <a:txBody>
                    <a:bodyPr/>
                    <a:lstStyle/>
                    <a:p>
                      <a:r>
                        <a:rPr lang="it-IT" sz="1400" b="1" dirty="0">
                          <a:effectLst/>
                        </a:rPr>
                        <a:t>Totale</a:t>
                      </a:r>
                      <a:endParaRPr lang="it-IT" sz="1400" dirty="0">
                        <a:effectLst/>
                      </a:endParaRPr>
                    </a:p>
                  </a:txBody>
                  <a:tcPr marL="29441" marR="29441" marT="14720" marB="14720" anchor="ctr">
                    <a:lnL>
                      <a:noFill/>
                    </a:lnL>
                    <a:lnR>
                      <a:noFill/>
                    </a:lnR>
                    <a:lnT>
                      <a:noFill/>
                    </a:lnT>
                    <a:lnB>
                      <a:noFill/>
                    </a:lnB>
                    <a:solidFill>
                      <a:srgbClr val="FFFF99"/>
                    </a:solidFill>
                  </a:tcPr>
                </a:tc>
                <a:tc>
                  <a:txBody>
                    <a:bodyPr/>
                    <a:lstStyle/>
                    <a:p>
                      <a:r>
                        <a:rPr lang="it-IT" sz="1400" b="1" dirty="0">
                          <a:effectLst/>
                        </a:rPr>
                        <a:t>%</a:t>
                      </a:r>
                      <a:endParaRPr lang="it-IT" sz="1400" dirty="0">
                        <a:effectLst/>
                      </a:endParaRPr>
                    </a:p>
                  </a:txBody>
                  <a:tcPr marL="29441" marR="29441" marT="14720" marB="14720" anchor="ctr">
                    <a:lnL>
                      <a:noFill/>
                    </a:lnL>
                    <a:lnR>
                      <a:noFill/>
                    </a:lnR>
                    <a:lnT>
                      <a:noFill/>
                    </a:lnT>
                    <a:lnB>
                      <a:noFill/>
                    </a:lnB>
                    <a:solidFill>
                      <a:srgbClr val="FFFF99"/>
                    </a:solidFill>
                  </a:tcP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xmlns="" val="3728598618"/>
                  </a:ext>
                </a:extLst>
              </a:tr>
              <a:tr h="651806">
                <a:tc>
                  <a:txBody>
                    <a:bodyPr/>
                    <a:lstStyle/>
                    <a:p>
                      <a:r>
                        <a:rPr lang="it-IT" sz="1400" dirty="0"/>
                        <a:t> 1. </a:t>
                      </a:r>
                      <a:r>
                        <a:rPr lang="it-IT" sz="1400" b="1" dirty="0">
                          <a:effectLst/>
                          <a:hlinkClick r:id="rId2"/>
                        </a:rPr>
                        <a:t>UD</a:t>
                      </a:r>
                      <a:endParaRPr lang="it-IT" sz="1400" dirty="0">
                        <a:effectLst/>
                      </a:endParaRPr>
                    </a:p>
                    <a:p>
                      <a:r>
                        <a:rPr lang="it-IT" sz="1400" b="1" dirty="0">
                          <a:effectLst/>
                          <a:hlinkClick r:id="rId2"/>
                        </a:rPr>
                        <a:t>Udine</a:t>
                      </a:r>
                      <a:endParaRPr lang="it-IT" sz="1400" dirty="0"/>
                    </a:p>
                  </a:txBody>
                  <a:tcPr marL="29441" marR="29441" marT="14720" marB="14720" anchor="ctr">
                    <a:lnL>
                      <a:noFill/>
                    </a:lnL>
                    <a:lnR>
                      <a:noFill/>
                    </a:lnR>
                    <a:lnT>
                      <a:noFill/>
                    </a:lnT>
                    <a:lnB>
                      <a:noFill/>
                    </a:lnB>
                    <a:solidFill>
                      <a:srgbClr val="FFFF99"/>
                    </a:solidFill>
                  </a:tcPr>
                </a:tc>
                <a:tc>
                  <a:txBody>
                    <a:bodyPr/>
                    <a:lstStyle/>
                    <a:p>
                      <a:r>
                        <a:rPr lang="it-IT" sz="1400"/>
                        <a:t>18.259</a:t>
                      </a:r>
                    </a:p>
                  </a:txBody>
                  <a:tcPr marL="29441" marR="29441" marT="14720" marB="14720" anchor="ctr">
                    <a:lnL>
                      <a:noFill/>
                    </a:lnL>
                    <a:lnR>
                      <a:noFill/>
                    </a:lnR>
                    <a:lnT>
                      <a:noFill/>
                    </a:lnT>
                    <a:lnB>
                      <a:noFill/>
                    </a:lnB>
                    <a:solidFill>
                      <a:srgbClr val="FFFF99"/>
                    </a:solidFill>
                  </a:tcPr>
                </a:tc>
                <a:tc>
                  <a:txBody>
                    <a:bodyPr/>
                    <a:lstStyle/>
                    <a:p>
                      <a:r>
                        <a:rPr lang="it-IT" sz="1400"/>
                        <a:t>21.937</a:t>
                      </a:r>
                    </a:p>
                  </a:txBody>
                  <a:tcPr marL="29441" marR="29441" marT="14720" marB="14720" anchor="ctr">
                    <a:lnL>
                      <a:noFill/>
                    </a:lnL>
                    <a:lnR>
                      <a:noFill/>
                    </a:lnR>
                    <a:lnT>
                      <a:noFill/>
                    </a:lnT>
                    <a:lnB>
                      <a:noFill/>
                    </a:lnB>
                    <a:solidFill>
                      <a:srgbClr val="FFFF99"/>
                    </a:solidFill>
                  </a:tcPr>
                </a:tc>
                <a:tc>
                  <a:txBody>
                    <a:bodyPr/>
                    <a:lstStyle/>
                    <a:p>
                      <a:r>
                        <a:rPr lang="it-IT" sz="1400"/>
                        <a:t>40.196</a:t>
                      </a:r>
                    </a:p>
                  </a:txBody>
                  <a:tcPr marL="29441" marR="29441" marT="14720" marB="14720" anchor="ctr">
                    <a:lnL>
                      <a:noFill/>
                    </a:lnL>
                    <a:lnR>
                      <a:noFill/>
                    </a:lnR>
                    <a:lnT>
                      <a:noFill/>
                    </a:lnT>
                    <a:lnB>
                      <a:noFill/>
                    </a:lnB>
                    <a:solidFill>
                      <a:srgbClr val="FFFF99"/>
                    </a:solidFill>
                  </a:tcPr>
                </a:tc>
                <a:tc>
                  <a:txBody>
                    <a:bodyPr/>
                    <a:lstStyle/>
                    <a:p>
                      <a:r>
                        <a:rPr lang="it-IT" sz="1400" b="1" dirty="0"/>
                        <a:t>35,9%</a:t>
                      </a:r>
                      <a:endParaRPr lang="it-IT" sz="1400" dirty="0"/>
                    </a:p>
                  </a:txBody>
                  <a:tcPr marL="29441" marR="29441" marT="14720" marB="14720" anchor="ctr">
                    <a:lnL>
                      <a:noFill/>
                    </a:lnL>
                    <a:lnR>
                      <a:noFill/>
                    </a:lnR>
                    <a:lnT>
                      <a:noFill/>
                    </a:lnT>
                    <a:lnB>
                      <a:noFill/>
                    </a:lnB>
                    <a:solidFill>
                      <a:srgbClr val="FFFF99"/>
                    </a:solidFill>
                  </a:tcPr>
                </a:tc>
                <a:tc>
                  <a:txBody>
                    <a:bodyPr/>
                    <a:lstStyle/>
                    <a:p>
                      <a:r>
                        <a:rPr lang="it-IT" sz="1400" dirty="0"/>
                        <a:t>7,64%</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AA0000"/>
                          </a:solidFill>
                          <a:effectLst/>
                        </a:rPr>
                        <a:t>-0,3%</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xmlns="" val="2997833598"/>
                  </a:ext>
                </a:extLst>
              </a:tr>
              <a:tr h="754723">
                <a:tc>
                  <a:txBody>
                    <a:bodyPr/>
                    <a:lstStyle/>
                    <a:p>
                      <a:r>
                        <a:rPr lang="it-IT" sz="1400"/>
                        <a:t> 2. </a:t>
                      </a:r>
                      <a:r>
                        <a:rPr lang="it-IT" sz="1400" b="1">
                          <a:effectLst/>
                          <a:hlinkClick r:id="rId3"/>
                        </a:rPr>
                        <a:t>PN</a:t>
                      </a:r>
                      <a:endParaRPr lang="it-IT" sz="1400">
                        <a:effectLst/>
                      </a:endParaRPr>
                    </a:p>
                    <a:p>
                      <a:r>
                        <a:rPr lang="it-IT" sz="1400" b="1">
                          <a:effectLst/>
                          <a:hlinkClick r:id="rId3"/>
                        </a:rPr>
                        <a:t>Pordenone</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a:t>16.000</a:t>
                      </a:r>
                    </a:p>
                  </a:txBody>
                  <a:tcPr marL="29441" marR="29441" marT="14720" marB="14720" anchor="ctr">
                    <a:lnL>
                      <a:noFill/>
                    </a:lnL>
                    <a:lnR>
                      <a:noFill/>
                    </a:lnR>
                    <a:lnT>
                      <a:noFill/>
                    </a:lnT>
                    <a:lnB>
                      <a:noFill/>
                    </a:lnB>
                    <a:solidFill>
                      <a:srgbClr val="FFFF99"/>
                    </a:solidFill>
                  </a:tcPr>
                </a:tc>
                <a:tc>
                  <a:txBody>
                    <a:bodyPr/>
                    <a:lstStyle/>
                    <a:p>
                      <a:r>
                        <a:rPr lang="it-IT" sz="1400"/>
                        <a:t>17.391</a:t>
                      </a:r>
                    </a:p>
                  </a:txBody>
                  <a:tcPr marL="29441" marR="29441" marT="14720" marB="14720" anchor="ctr">
                    <a:lnL>
                      <a:noFill/>
                    </a:lnL>
                    <a:lnR>
                      <a:noFill/>
                    </a:lnR>
                    <a:lnT>
                      <a:noFill/>
                    </a:lnT>
                    <a:lnB>
                      <a:noFill/>
                    </a:lnB>
                    <a:solidFill>
                      <a:srgbClr val="FFFF99"/>
                    </a:solidFill>
                  </a:tcPr>
                </a:tc>
                <a:tc>
                  <a:txBody>
                    <a:bodyPr/>
                    <a:lstStyle/>
                    <a:p>
                      <a:r>
                        <a:rPr lang="it-IT" sz="1400"/>
                        <a:t>33.391</a:t>
                      </a:r>
                    </a:p>
                  </a:txBody>
                  <a:tcPr marL="29441" marR="29441" marT="14720" marB="14720" anchor="ctr">
                    <a:lnL>
                      <a:noFill/>
                    </a:lnL>
                    <a:lnR>
                      <a:noFill/>
                    </a:lnR>
                    <a:lnT>
                      <a:noFill/>
                    </a:lnT>
                    <a:lnB>
                      <a:noFill/>
                    </a:lnB>
                    <a:solidFill>
                      <a:srgbClr val="FFFF99"/>
                    </a:solidFill>
                  </a:tcPr>
                </a:tc>
                <a:tc>
                  <a:txBody>
                    <a:bodyPr/>
                    <a:lstStyle/>
                    <a:p>
                      <a:r>
                        <a:rPr lang="it-IT" sz="1400" b="1" dirty="0"/>
                        <a:t>29,8%</a:t>
                      </a:r>
                      <a:endParaRPr lang="it-IT" sz="1400" dirty="0"/>
                    </a:p>
                  </a:txBody>
                  <a:tcPr marL="29441" marR="29441" marT="14720" marB="14720" anchor="ctr">
                    <a:lnL>
                      <a:noFill/>
                    </a:lnL>
                    <a:lnR>
                      <a:noFill/>
                    </a:lnR>
                    <a:lnT>
                      <a:noFill/>
                    </a:lnT>
                    <a:lnB>
                      <a:noFill/>
                    </a:lnB>
                    <a:solidFill>
                      <a:srgbClr val="FFFF99"/>
                    </a:solidFill>
                  </a:tcPr>
                </a:tc>
                <a:tc>
                  <a:txBody>
                    <a:bodyPr/>
                    <a:lstStyle/>
                    <a:p>
                      <a:r>
                        <a:rPr lang="it-IT" sz="1400" dirty="0"/>
                        <a:t>10,68%</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00AA00"/>
                          </a:solidFill>
                          <a:effectLst/>
                        </a:rPr>
                        <a:t>+1,9%</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xmlns="" val="1888273326"/>
                  </a:ext>
                </a:extLst>
              </a:tr>
              <a:tr h="651806">
                <a:tc>
                  <a:txBody>
                    <a:bodyPr/>
                    <a:lstStyle/>
                    <a:p>
                      <a:r>
                        <a:rPr lang="it-IT" sz="1400"/>
                        <a:t> 3. </a:t>
                      </a:r>
                      <a:r>
                        <a:rPr lang="it-IT" sz="1400" b="1">
                          <a:effectLst/>
                          <a:hlinkClick r:id="rId4"/>
                        </a:rPr>
                        <a:t>TS</a:t>
                      </a:r>
                      <a:endParaRPr lang="it-IT" sz="1400">
                        <a:effectLst/>
                      </a:endParaRPr>
                    </a:p>
                    <a:p>
                      <a:r>
                        <a:rPr lang="it-IT" sz="1400" b="1">
                          <a:effectLst/>
                          <a:hlinkClick r:id="rId4"/>
                        </a:rPr>
                        <a:t>Trieste</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a:t>11.830</a:t>
                      </a:r>
                    </a:p>
                  </a:txBody>
                  <a:tcPr marL="29441" marR="29441" marT="14720" marB="14720" anchor="ctr">
                    <a:lnL>
                      <a:noFill/>
                    </a:lnL>
                    <a:lnR>
                      <a:noFill/>
                    </a:lnR>
                    <a:lnT>
                      <a:noFill/>
                    </a:lnT>
                    <a:lnB>
                      <a:noFill/>
                    </a:lnB>
                    <a:solidFill>
                      <a:srgbClr val="FFFF99"/>
                    </a:solidFill>
                  </a:tcPr>
                </a:tc>
                <a:tc>
                  <a:txBody>
                    <a:bodyPr/>
                    <a:lstStyle/>
                    <a:p>
                      <a:r>
                        <a:rPr lang="it-IT" sz="1400"/>
                        <a:t>11.425</a:t>
                      </a:r>
                    </a:p>
                  </a:txBody>
                  <a:tcPr marL="29441" marR="29441" marT="14720" marB="14720" anchor="ctr">
                    <a:lnL>
                      <a:noFill/>
                    </a:lnL>
                    <a:lnR>
                      <a:noFill/>
                    </a:lnR>
                    <a:lnT>
                      <a:noFill/>
                    </a:lnT>
                    <a:lnB>
                      <a:noFill/>
                    </a:lnB>
                    <a:solidFill>
                      <a:srgbClr val="FFFF99"/>
                    </a:solidFill>
                  </a:tcPr>
                </a:tc>
                <a:tc>
                  <a:txBody>
                    <a:bodyPr/>
                    <a:lstStyle/>
                    <a:p>
                      <a:r>
                        <a:rPr lang="it-IT" sz="1400"/>
                        <a:t>23.255</a:t>
                      </a:r>
                    </a:p>
                  </a:txBody>
                  <a:tcPr marL="29441" marR="29441" marT="14720" marB="14720" anchor="ctr">
                    <a:lnL>
                      <a:noFill/>
                    </a:lnL>
                    <a:lnR>
                      <a:noFill/>
                    </a:lnR>
                    <a:lnT>
                      <a:noFill/>
                    </a:lnT>
                    <a:lnB>
                      <a:noFill/>
                    </a:lnB>
                    <a:solidFill>
                      <a:srgbClr val="FFFF99"/>
                    </a:solidFill>
                  </a:tcPr>
                </a:tc>
                <a:tc>
                  <a:txBody>
                    <a:bodyPr/>
                    <a:lstStyle/>
                    <a:p>
                      <a:r>
                        <a:rPr lang="it-IT" sz="1400" b="1"/>
                        <a:t>20,8%</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dirty="0"/>
                        <a:t>9,97%</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00AA00"/>
                          </a:solidFill>
                          <a:effectLst/>
                        </a:rPr>
                        <a:t>+2,1%</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xmlns="" val="1427704937"/>
                  </a:ext>
                </a:extLst>
              </a:tr>
              <a:tr h="651806">
                <a:tc>
                  <a:txBody>
                    <a:bodyPr/>
                    <a:lstStyle/>
                    <a:p>
                      <a:r>
                        <a:rPr lang="it-IT" sz="1400"/>
                        <a:t> 4. </a:t>
                      </a:r>
                      <a:r>
                        <a:rPr lang="it-IT" sz="1400" b="1">
                          <a:effectLst/>
                          <a:hlinkClick r:id="rId5"/>
                        </a:rPr>
                        <a:t>GO</a:t>
                      </a:r>
                      <a:endParaRPr lang="it-IT" sz="1400">
                        <a:effectLst/>
                      </a:endParaRPr>
                    </a:p>
                    <a:p>
                      <a:r>
                        <a:rPr lang="it-IT" sz="1400" b="1">
                          <a:effectLst/>
                          <a:hlinkClick r:id="rId5"/>
                        </a:rPr>
                        <a:t>Gorizia</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a:t>7.818</a:t>
                      </a:r>
                    </a:p>
                  </a:txBody>
                  <a:tcPr marL="29441" marR="29441" marT="14720" marB="14720" anchor="ctr">
                    <a:lnL>
                      <a:noFill/>
                    </a:lnL>
                    <a:lnR>
                      <a:noFill/>
                    </a:lnR>
                    <a:lnT>
                      <a:noFill/>
                    </a:lnT>
                    <a:lnB>
                      <a:noFill/>
                    </a:lnB>
                    <a:solidFill>
                      <a:srgbClr val="FFFF99"/>
                    </a:solidFill>
                  </a:tcPr>
                </a:tc>
                <a:tc>
                  <a:txBody>
                    <a:bodyPr/>
                    <a:lstStyle/>
                    <a:p>
                      <a:r>
                        <a:rPr lang="it-IT" sz="1400"/>
                        <a:t>7.269</a:t>
                      </a:r>
                    </a:p>
                  </a:txBody>
                  <a:tcPr marL="29441" marR="29441" marT="14720" marB="14720" anchor="ctr">
                    <a:lnL>
                      <a:noFill/>
                    </a:lnL>
                    <a:lnR>
                      <a:noFill/>
                    </a:lnR>
                    <a:lnT>
                      <a:noFill/>
                    </a:lnT>
                    <a:lnB>
                      <a:noFill/>
                    </a:lnB>
                    <a:solidFill>
                      <a:srgbClr val="FFFF99"/>
                    </a:solidFill>
                  </a:tcPr>
                </a:tc>
                <a:tc>
                  <a:txBody>
                    <a:bodyPr/>
                    <a:lstStyle/>
                    <a:p>
                      <a:r>
                        <a:rPr lang="it-IT" sz="1400"/>
                        <a:t>15.087</a:t>
                      </a:r>
                    </a:p>
                  </a:txBody>
                  <a:tcPr marL="29441" marR="29441" marT="14720" marB="14720" anchor="ctr">
                    <a:lnL>
                      <a:noFill/>
                    </a:lnL>
                    <a:lnR>
                      <a:noFill/>
                    </a:lnR>
                    <a:lnT>
                      <a:noFill/>
                    </a:lnT>
                    <a:lnB>
                      <a:noFill/>
                    </a:lnB>
                    <a:solidFill>
                      <a:srgbClr val="FFFF99"/>
                    </a:solidFill>
                  </a:tcPr>
                </a:tc>
                <a:tc>
                  <a:txBody>
                    <a:bodyPr/>
                    <a:lstStyle/>
                    <a:p>
                      <a:r>
                        <a:rPr lang="it-IT" sz="1400" b="1"/>
                        <a:t>13,5%</a:t>
                      </a:r>
                      <a:endParaRPr lang="it-IT" sz="1400"/>
                    </a:p>
                  </a:txBody>
                  <a:tcPr marL="29441" marR="29441" marT="14720" marB="14720" anchor="ctr">
                    <a:lnL>
                      <a:noFill/>
                    </a:lnL>
                    <a:lnR>
                      <a:noFill/>
                    </a:lnR>
                    <a:lnT>
                      <a:noFill/>
                    </a:lnT>
                    <a:lnB>
                      <a:noFill/>
                    </a:lnB>
                    <a:solidFill>
                      <a:srgbClr val="FFFF99"/>
                    </a:solidFill>
                  </a:tcPr>
                </a:tc>
                <a:tc>
                  <a:txBody>
                    <a:bodyPr/>
                    <a:lstStyle/>
                    <a:p>
                      <a:r>
                        <a:rPr lang="it-IT" sz="1400" dirty="0"/>
                        <a:t>10,84%</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00AA00"/>
                          </a:solidFill>
                          <a:effectLst/>
                        </a:rPr>
                        <a:t>+5,1%</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xmlns="" val="1986065236"/>
                  </a:ext>
                </a:extLst>
              </a:tr>
              <a:tr h="754723">
                <a:tc>
                  <a:txBody>
                    <a:bodyPr/>
                    <a:lstStyle/>
                    <a:p>
                      <a:r>
                        <a:rPr lang="it-IT" sz="1400"/>
                        <a:t>Totale Regione</a:t>
                      </a:r>
                    </a:p>
                  </a:txBody>
                  <a:tcPr marL="29441" marR="29441" marT="14720" marB="14720" anchor="ctr">
                    <a:lnL>
                      <a:noFill/>
                    </a:lnL>
                    <a:lnR>
                      <a:noFill/>
                    </a:lnR>
                    <a:lnT>
                      <a:noFill/>
                    </a:lnT>
                    <a:lnB>
                      <a:noFill/>
                    </a:lnB>
                    <a:solidFill>
                      <a:srgbClr val="FFFF99"/>
                    </a:solidFill>
                  </a:tcPr>
                </a:tc>
                <a:tc>
                  <a:txBody>
                    <a:bodyPr/>
                    <a:lstStyle/>
                    <a:p>
                      <a:r>
                        <a:rPr lang="it-IT" sz="1400">
                          <a:effectLst/>
                        </a:rPr>
                        <a:t>53.907</a:t>
                      </a:r>
                    </a:p>
                  </a:txBody>
                  <a:tcPr marL="29441" marR="29441" marT="14720" marB="14720" anchor="ctr">
                    <a:lnL>
                      <a:noFill/>
                    </a:lnL>
                    <a:lnR>
                      <a:noFill/>
                    </a:lnR>
                    <a:lnT>
                      <a:noFill/>
                    </a:lnT>
                    <a:lnB>
                      <a:noFill/>
                    </a:lnB>
                    <a:solidFill>
                      <a:srgbClr val="FFFF99"/>
                    </a:solidFill>
                  </a:tcPr>
                </a:tc>
                <a:tc>
                  <a:txBody>
                    <a:bodyPr/>
                    <a:lstStyle/>
                    <a:p>
                      <a:r>
                        <a:rPr lang="it-IT" sz="1400">
                          <a:effectLst/>
                        </a:rPr>
                        <a:t>58.022</a:t>
                      </a:r>
                    </a:p>
                  </a:txBody>
                  <a:tcPr marL="29441" marR="29441" marT="14720" marB="14720" anchor="ctr">
                    <a:lnL>
                      <a:noFill/>
                    </a:lnL>
                    <a:lnR>
                      <a:noFill/>
                    </a:lnR>
                    <a:lnT>
                      <a:noFill/>
                    </a:lnT>
                    <a:lnB>
                      <a:noFill/>
                    </a:lnB>
                    <a:solidFill>
                      <a:srgbClr val="FFFF99"/>
                    </a:solidFill>
                  </a:tcPr>
                </a:tc>
                <a:tc>
                  <a:txBody>
                    <a:bodyPr/>
                    <a:lstStyle/>
                    <a:p>
                      <a:r>
                        <a:rPr lang="it-IT" sz="1400"/>
                        <a:t>111.929</a:t>
                      </a:r>
                    </a:p>
                  </a:txBody>
                  <a:tcPr marL="29441" marR="29441" marT="14720" marB="14720" anchor="ctr">
                    <a:lnL>
                      <a:noFill/>
                    </a:lnL>
                    <a:lnR>
                      <a:noFill/>
                    </a:lnR>
                    <a:lnT>
                      <a:noFill/>
                    </a:lnT>
                    <a:lnB>
                      <a:noFill/>
                    </a:lnB>
                    <a:solidFill>
                      <a:srgbClr val="FFFF99"/>
                    </a:solidFill>
                  </a:tcPr>
                </a:tc>
                <a:tc>
                  <a:txBody>
                    <a:bodyPr/>
                    <a:lstStyle/>
                    <a:p>
                      <a:r>
                        <a:rPr lang="it-IT" sz="1400"/>
                        <a:t> </a:t>
                      </a:r>
                    </a:p>
                  </a:txBody>
                  <a:tcPr marL="29441" marR="29441" marT="14720" marB="14720" anchor="ctr">
                    <a:lnL>
                      <a:noFill/>
                    </a:lnL>
                    <a:lnR>
                      <a:noFill/>
                    </a:lnR>
                    <a:lnT>
                      <a:noFill/>
                    </a:lnT>
                    <a:lnB>
                      <a:noFill/>
                    </a:lnB>
                    <a:solidFill>
                      <a:srgbClr val="FFFF99"/>
                    </a:solidFill>
                  </a:tcPr>
                </a:tc>
                <a:tc>
                  <a:txBody>
                    <a:bodyPr/>
                    <a:lstStyle/>
                    <a:p>
                      <a:r>
                        <a:rPr lang="it-IT" sz="1400"/>
                        <a:t>100,0%</a:t>
                      </a:r>
                    </a:p>
                  </a:txBody>
                  <a:tcPr marL="29441" marR="29441" marT="14720" marB="14720" anchor="ctr">
                    <a:lnL>
                      <a:noFill/>
                    </a:lnL>
                    <a:lnR>
                      <a:noFill/>
                    </a:lnR>
                    <a:lnT>
                      <a:noFill/>
                    </a:lnT>
                    <a:lnB>
                      <a:noFill/>
                    </a:lnB>
                    <a:solidFill>
                      <a:srgbClr val="FFFF99"/>
                    </a:solidFill>
                  </a:tcPr>
                </a:tc>
                <a:tc>
                  <a:txBody>
                    <a:bodyPr/>
                    <a:lstStyle/>
                    <a:p>
                      <a:r>
                        <a:rPr lang="it-IT" sz="1400" dirty="0">
                          <a:solidFill>
                            <a:srgbClr val="00AA00"/>
                          </a:solidFill>
                          <a:effectLst/>
                        </a:rPr>
                        <a:t>+1,6%</a:t>
                      </a:r>
                      <a:endParaRPr lang="it-IT" sz="1400" dirty="0"/>
                    </a:p>
                  </a:txBody>
                  <a:tcPr marL="29441" marR="29441" marT="14720" marB="14720" anchor="ctr">
                    <a:lnL>
                      <a:noFill/>
                    </a:lnL>
                    <a:lnR>
                      <a:noFill/>
                    </a:lnR>
                    <a:lnT>
                      <a:noFill/>
                    </a:lnT>
                    <a:lnB>
                      <a:noFill/>
                    </a:lnB>
                    <a:solidFill>
                      <a:srgbClr val="FFFF99"/>
                    </a:solidFill>
                  </a:tcPr>
                </a:tc>
                <a:extLst>
                  <a:ext uri="{0D108BD9-81ED-4DB2-BD59-A6C34878D82A}">
                    <a16:rowId xmlns:a16="http://schemas.microsoft.com/office/drawing/2014/main" xmlns="" val="419407506"/>
                  </a:ext>
                </a:extLst>
              </a:tr>
            </a:tbl>
          </a:graphicData>
        </a:graphic>
      </p:graphicFrame>
    </p:spTree>
    <p:extLst>
      <p:ext uri="{BB962C8B-B14F-4D97-AF65-F5344CB8AC3E}">
        <p14:creationId xmlns:p14="http://schemas.microsoft.com/office/powerpoint/2010/main" val="3705514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847529" y="2675466"/>
            <a:ext cx="8568952" cy="3921886"/>
          </a:xfrm>
          <a:solidFill>
            <a:srgbClr val="FFCCCC"/>
          </a:solidFill>
        </p:spPr>
        <p:txBody>
          <a:bodyPr>
            <a:normAutofit/>
          </a:bodyPr>
          <a:lstStyle/>
          <a:p>
            <a:pPr marL="0" indent="0" algn="just">
              <a:buNone/>
            </a:pPr>
            <a:r>
              <a:rPr lang="it-IT" dirty="0">
                <a:solidFill>
                  <a:schemeClr val="tx1"/>
                </a:solidFill>
              </a:rPr>
              <a:t>La letteratura ha individuato tre differenti modelli di inclusione, a cui se ne può aggiungere un quarto.</a:t>
            </a:r>
          </a:p>
          <a:p>
            <a:pPr marL="0" indent="0" algn="just">
              <a:buNone/>
            </a:pPr>
            <a:r>
              <a:rPr lang="it-IT" dirty="0">
                <a:solidFill>
                  <a:schemeClr val="tx1"/>
                </a:solidFill>
              </a:rPr>
              <a:t>I modelli principali sono: a) temporaneo, b) assimilativo, c) pluralista/ multiculturale, d) implicito o modello di non policy.</a:t>
            </a:r>
          </a:p>
          <a:p>
            <a:pPr marL="457200" indent="-457200" algn="just">
              <a:buAutoNum type="alphaLcParenR"/>
            </a:pPr>
            <a:r>
              <a:rPr lang="it-IT" b="1" dirty="0">
                <a:solidFill>
                  <a:srgbClr val="FF0000"/>
                </a:solidFill>
              </a:rPr>
              <a:t>Il modello di immigrazione temporanea</a:t>
            </a:r>
            <a:r>
              <a:rPr lang="it-IT" dirty="0">
                <a:solidFill>
                  <a:schemeClr val="tx1"/>
                </a:solidFill>
              </a:rPr>
              <a:t>: si basa sull’assunto che il fenomeno migratorio sia contingente e non necessariamente si protragga nel tempo. L’aspettativa è quella di lavoratori immigrati destinati a rientrare nei paesi d’origine dopo un periodo, più o meno lungo, di permanenza all’estero.</a:t>
            </a:r>
          </a:p>
          <a:p>
            <a:pPr marL="0" indent="0" algn="just">
              <a:buNone/>
            </a:pPr>
            <a:r>
              <a:rPr lang="it-IT" dirty="0">
                <a:solidFill>
                  <a:schemeClr val="tx1"/>
                </a:solidFill>
              </a:rPr>
              <a:t>        Le politiche per gli immigrati assumono un  ruolo ben preciso         nel favorire l’accoglienza e l’inserimento.</a:t>
            </a:r>
          </a:p>
          <a:p>
            <a:pPr marL="0" indent="0" algn="just">
              <a:buNone/>
            </a:pPr>
            <a:endParaRPr lang="it-IT" dirty="0">
              <a:solidFill>
                <a:schemeClr val="tx1"/>
              </a:solidFill>
            </a:endParaRPr>
          </a:p>
        </p:txBody>
      </p:sp>
      <p:sp>
        <p:nvSpPr>
          <p:cNvPr id="3" name="Titolo 2"/>
          <p:cNvSpPr>
            <a:spLocks noGrp="1"/>
          </p:cNvSpPr>
          <p:nvPr>
            <p:ph type="title"/>
          </p:nvPr>
        </p:nvSpPr>
        <p:spPr>
          <a:xfrm>
            <a:off x="2592925" y="624110"/>
            <a:ext cx="6915059" cy="956115"/>
          </a:xfrm>
        </p:spPr>
        <p:txBody>
          <a:bodyPr/>
          <a:lstStyle/>
          <a:p>
            <a:r>
              <a:rPr lang="it-IT" b="1" dirty="0">
                <a:solidFill>
                  <a:srgbClr val="FF0000"/>
                </a:solidFill>
              </a:rPr>
              <a:t>Modelli di policy tradizionali</a:t>
            </a:r>
          </a:p>
        </p:txBody>
      </p:sp>
    </p:spTree>
    <p:extLst>
      <p:ext uri="{BB962C8B-B14F-4D97-AF65-F5344CB8AC3E}">
        <p14:creationId xmlns:p14="http://schemas.microsoft.com/office/powerpoint/2010/main" val="1493186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solidFill>
            <a:srgbClr val="99CCFF"/>
          </a:solidFill>
        </p:spPr>
        <p:txBody>
          <a:bodyPr>
            <a:normAutofit/>
          </a:bodyPr>
          <a:lstStyle/>
          <a:p>
            <a:pPr marL="0" indent="0" algn="just">
              <a:buNone/>
            </a:pPr>
            <a:r>
              <a:rPr lang="it-IT" dirty="0">
                <a:solidFill>
                  <a:schemeClr val="tx1"/>
                </a:solidFill>
              </a:rPr>
              <a:t>b) </a:t>
            </a:r>
            <a:r>
              <a:rPr lang="it-IT" b="1" dirty="0">
                <a:solidFill>
                  <a:srgbClr val="FF0000"/>
                </a:solidFill>
              </a:rPr>
              <a:t>Il modello assimilativo </a:t>
            </a:r>
            <a:r>
              <a:rPr lang="it-IT" dirty="0">
                <a:solidFill>
                  <a:schemeClr val="tx1"/>
                </a:solidFill>
              </a:rPr>
              <a:t>si pone non il problema dell’arco temporale e della durata del fenomeno migratorio, ma piuttosto quello di assicurare che gli immigrati possano omologarsi rapidamente, anche sotto il profilo culturale, ai tratti fondamentali della società ospitante in un’ottica di integrazione paritaria. </a:t>
            </a:r>
          </a:p>
          <a:p>
            <a:pPr marL="0" indent="0" algn="just">
              <a:buNone/>
            </a:pPr>
            <a:r>
              <a:rPr lang="it-IT" dirty="0">
                <a:solidFill>
                  <a:schemeClr val="tx1"/>
                </a:solidFill>
              </a:rPr>
              <a:t>Le </a:t>
            </a:r>
            <a:r>
              <a:rPr lang="it-IT" b="1" dirty="0">
                <a:solidFill>
                  <a:srgbClr val="FF0000"/>
                </a:solidFill>
              </a:rPr>
              <a:t>politiche sociali  </a:t>
            </a:r>
            <a:r>
              <a:rPr lang="it-IT" dirty="0">
                <a:solidFill>
                  <a:schemeClr val="tx1"/>
                </a:solidFill>
              </a:rPr>
              <a:t>sono 1) fortemente centrate attorno all’apprendimento della lingua e al funzionamento della scuola 2) limitate a interventi mirati proprio perché si vuole evitare il formarsi e il rafforzarsi di diversità etnico-culturali.</a:t>
            </a:r>
          </a:p>
        </p:txBody>
      </p:sp>
      <p:sp>
        <p:nvSpPr>
          <p:cNvPr id="3" name="Titolo 2"/>
          <p:cNvSpPr>
            <a:spLocks noGrp="1"/>
          </p:cNvSpPr>
          <p:nvPr>
            <p:ph type="title"/>
          </p:nvPr>
        </p:nvSpPr>
        <p:spPr>
          <a:xfrm>
            <a:off x="2592925" y="624110"/>
            <a:ext cx="8911687" cy="1151424"/>
          </a:xfrm>
        </p:spPr>
        <p:txBody>
          <a:bodyPr/>
          <a:lstStyle/>
          <a:p>
            <a:pPr algn="ctr"/>
            <a:r>
              <a:rPr lang="it-IT" b="1" dirty="0">
                <a:solidFill>
                  <a:srgbClr val="FF0000"/>
                </a:solidFill>
              </a:rPr>
              <a:t>Modelli di policy tradizionali</a:t>
            </a:r>
            <a:endParaRPr lang="it-IT" dirty="0">
              <a:solidFill>
                <a:srgbClr val="FF0000"/>
              </a:solidFill>
            </a:endParaRPr>
          </a:p>
        </p:txBody>
      </p:sp>
    </p:spTree>
    <p:extLst>
      <p:ext uri="{BB962C8B-B14F-4D97-AF65-F5344CB8AC3E}">
        <p14:creationId xmlns:p14="http://schemas.microsoft.com/office/powerpoint/2010/main" val="4146612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98991" y="1766657"/>
            <a:ext cx="10785520" cy="4875084"/>
          </a:xfrm>
          <a:solidFill>
            <a:schemeClr val="accent3">
              <a:lumMod val="60000"/>
              <a:lumOff val="40000"/>
            </a:schemeClr>
          </a:solidFill>
        </p:spPr>
        <p:txBody>
          <a:bodyPr>
            <a:normAutofit/>
          </a:bodyPr>
          <a:lstStyle/>
          <a:p>
            <a:pPr marL="0" indent="0" algn="just">
              <a:buNone/>
            </a:pPr>
            <a:r>
              <a:rPr lang="it-IT" dirty="0">
                <a:solidFill>
                  <a:schemeClr val="tx1"/>
                </a:solidFill>
              </a:rPr>
              <a:t>c) Il </a:t>
            </a:r>
            <a:r>
              <a:rPr lang="it-IT" b="1" dirty="0">
                <a:solidFill>
                  <a:srgbClr val="FF0000"/>
                </a:solidFill>
              </a:rPr>
              <a:t>modello pluralista/multiculturale </a:t>
            </a:r>
            <a:r>
              <a:rPr lang="it-IT" dirty="0">
                <a:solidFill>
                  <a:schemeClr val="tx1"/>
                </a:solidFill>
              </a:rPr>
              <a:t>punta anch’esso all’integrazione paritaria come il precedente, partendo però dall’assunto che l’inserimento degli immigrati debba avvenire tenendo conto e accettando le differenze culturali.</a:t>
            </a:r>
          </a:p>
          <a:p>
            <a:pPr marL="0" indent="0" algn="just">
              <a:buNone/>
            </a:pPr>
            <a:endParaRPr lang="it-IT" dirty="0">
              <a:solidFill>
                <a:schemeClr val="tx1"/>
              </a:solidFill>
            </a:endParaRPr>
          </a:p>
          <a:p>
            <a:pPr marL="0" indent="0" algn="just">
              <a:buNone/>
            </a:pPr>
            <a:r>
              <a:rPr lang="it-IT" dirty="0">
                <a:solidFill>
                  <a:schemeClr val="tx1"/>
                </a:solidFill>
              </a:rPr>
              <a:t>Le politiche educative favoriscono l’apprendimento della lingua e delle norme culturali del paese d’arrivo, ma anche il mantenimento della lingua e di molte tradizioni del paese d’origine.</a:t>
            </a:r>
          </a:p>
          <a:p>
            <a:pPr marL="0" indent="0" algn="just">
              <a:buNone/>
            </a:pPr>
            <a:endParaRPr lang="it-IT" dirty="0">
              <a:solidFill>
                <a:schemeClr val="tx1"/>
              </a:solidFill>
            </a:endParaRPr>
          </a:p>
          <a:p>
            <a:pPr marL="0" indent="0" algn="just">
              <a:buNone/>
            </a:pPr>
            <a:r>
              <a:rPr lang="it-IT" dirty="0">
                <a:solidFill>
                  <a:schemeClr val="tx1"/>
                </a:solidFill>
              </a:rPr>
              <a:t>Le altre politiche riconoscono la possibilità di discriminazione nei confronti degli immigrati e pertanto sviluppano una serie di interventi che cercano di tutelare gli stranieri in quanto tali, investendo in </a:t>
            </a:r>
            <a:r>
              <a:rPr lang="it-IT" b="1" dirty="0" err="1">
                <a:solidFill>
                  <a:srgbClr val="FF0000"/>
                </a:solidFill>
              </a:rPr>
              <a:t>affirmative</a:t>
            </a:r>
            <a:r>
              <a:rPr lang="it-IT" b="1" dirty="0">
                <a:solidFill>
                  <a:srgbClr val="FF0000"/>
                </a:solidFill>
              </a:rPr>
              <a:t> actions </a:t>
            </a:r>
            <a:r>
              <a:rPr lang="it-IT" dirty="0">
                <a:solidFill>
                  <a:schemeClr val="tx1"/>
                </a:solidFill>
              </a:rPr>
              <a:t>e in misure specifiche (ad esempio di mediazione)</a:t>
            </a:r>
          </a:p>
        </p:txBody>
      </p:sp>
      <p:sp>
        <p:nvSpPr>
          <p:cNvPr id="3" name="Titolo 2"/>
          <p:cNvSpPr>
            <a:spLocks noGrp="1"/>
          </p:cNvSpPr>
          <p:nvPr>
            <p:ph type="title"/>
          </p:nvPr>
        </p:nvSpPr>
        <p:spPr>
          <a:xfrm>
            <a:off x="2592925" y="624110"/>
            <a:ext cx="8911687" cy="911727"/>
          </a:xfrm>
        </p:spPr>
        <p:txBody>
          <a:bodyPr/>
          <a:lstStyle/>
          <a:p>
            <a:pPr algn="ctr"/>
            <a:r>
              <a:rPr lang="it-IT" b="1" dirty="0">
                <a:solidFill>
                  <a:srgbClr val="FF0000"/>
                </a:solidFill>
              </a:rPr>
              <a:t>Modelli di policy tradizionali</a:t>
            </a:r>
            <a:endParaRPr lang="it-IT" dirty="0">
              <a:solidFill>
                <a:srgbClr val="FF0000"/>
              </a:solidFill>
            </a:endParaRPr>
          </a:p>
        </p:txBody>
      </p:sp>
    </p:spTree>
    <p:extLst>
      <p:ext uri="{BB962C8B-B14F-4D97-AF65-F5344CB8AC3E}">
        <p14:creationId xmlns:p14="http://schemas.microsoft.com/office/powerpoint/2010/main" val="2119611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923278" y="772358"/>
            <a:ext cx="11070454" cy="5521910"/>
          </a:xfrm>
          <a:solidFill>
            <a:schemeClr val="accent2">
              <a:lumMod val="40000"/>
              <a:lumOff val="60000"/>
            </a:schemeClr>
          </a:solidFill>
        </p:spPr>
        <p:txBody>
          <a:bodyPr>
            <a:normAutofit fontScale="92500" lnSpcReduction="10000"/>
          </a:bodyPr>
          <a:lstStyle/>
          <a:p>
            <a:pPr marL="0" indent="0">
              <a:buNone/>
            </a:pPr>
            <a:r>
              <a:rPr lang="it-IT" b="1" dirty="0">
                <a:solidFill>
                  <a:srgbClr val="FF0000"/>
                </a:solidFill>
              </a:rPr>
              <a:t>Cambiamenti in tutte le sfere del vivere sociale</a:t>
            </a:r>
          </a:p>
          <a:p>
            <a:pPr>
              <a:buFontTx/>
              <a:buChar char="-"/>
            </a:pPr>
            <a:r>
              <a:rPr lang="it-IT" b="1" dirty="0">
                <a:solidFill>
                  <a:srgbClr val="FF0000"/>
                </a:solidFill>
              </a:rPr>
              <a:t>A livello spaziale</a:t>
            </a:r>
            <a:r>
              <a:rPr lang="it-IT" dirty="0">
                <a:solidFill>
                  <a:schemeClr val="tx1"/>
                </a:solidFill>
              </a:rPr>
              <a:t>					migrazioni esterne</a:t>
            </a:r>
          </a:p>
          <a:p>
            <a:pPr marL="0" indent="0">
              <a:buNone/>
            </a:pPr>
            <a:r>
              <a:rPr lang="it-IT" dirty="0">
                <a:solidFill>
                  <a:schemeClr val="tx1"/>
                </a:solidFill>
              </a:rPr>
              <a:t>									migrazioni interne</a:t>
            </a:r>
          </a:p>
          <a:p>
            <a:pPr>
              <a:buFontTx/>
              <a:buChar char="-"/>
            </a:pPr>
            <a:r>
              <a:rPr lang="it-IT" b="1" dirty="0">
                <a:solidFill>
                  <a:srgbClr val="FF0000"/>
                </a:solidFill>
              </a:rPr>
              <a:t>A livello temporale</a:t>
            </a:r>
            <a:r>
              <a:rPr lang="it-IT" dirty="0">
                <a:solidFill>
                  <a:schemeClr val="tx1"/>
                </a:solidFill>
              </a:rPr>
              <a:t>				definitive</a:t>
            </a:r>
          </a:p>
          <a:p>
            <a:pPr marL="0" indent="0">
              <a:buNone/>
            </a:pPr>
            <a:r>
              <a:rPr lang="it-IT" dirty="0">
                <a:solidFill>
                  <a:schemeClr val="tx1"/>
                </a:solidFill>
              </a:rPr>
              <a:t>									temporanee				stagionali</a:t>
            </a:r>
          </a:p>
          <a:p>
            <a:pPr marL="0" indent="0">
              <a:buNone/>
            </a:pPr>
            <a:r>
              <a:rPr lang="it-IT" dirty="0">
                <a:solidFill>
                  <a:schemeClr val="tx1"/>
                </a:solidFill>
              </a:rPr>
              <a:t>															pendolari</a:t>
            </a:r>
          </a:p>
          <a:p>
            <a:pPr marL="0" indent="0">
              <a:buNone/>
            </a:pPr>
            <a:r>
              <a:rPr lang="it-IT" b="1" dirty="0">
                <a:solidFill>
                  <a:srgbClr val="FF0000"/>
                </a:solidFill>
              </a:rPr>
              <a:t>CAUSE</a:t>
            </a:r>
            <a:r>
              <a:rPr lang="it-IT" dirty="0">
                <a:solidFill>
                  <a:schemeClr val="tx1"/>
                </a:solidFill>
              </a:rPr>
              <a:t>			</a:t>
            </a:r>
            <a:r>
              <a:rPr lang="it-IT" b="1" dirty="0">
                <a:solidFill>
                  <a:srgbClr val="FF0000"/>
                </a:solidFill>
              </a:rPr>
              <a:t>TEORIA DEI FATTORI DI ESPULSIONE E DEI FATTORI DI ATTRAZIONE</a:t>
            </a:r>
          </a:p>
          <a:p>
            <a:pPr marL="0" indent="0">
              <a:buNone/>
            </a:pPr>
            <a:endParaRPr lang="it-IT" dirty="0">
              <a:solidFill>
                <a:schemeClr val="tx1"/>
              </a:solidFill>
            </a:endParaRPr>
          </a:p>
          <a:p>
            <a:pPr marL="0" indent="0">
              <a:buNone/>
            </a:pPr>
            <a:r>
              <a:rPr lang="it-IT" b="1" dirty="0">
                <a:solidFill>
                  <a:srgbClr val="00B050"/>
                </a:solidFill>
              </a:rPr>
              <a:t>Integrare lo studio con:</a:t>
            </a:r>
          </a:p>
          <a:p>
            <a:pPr>
              <a:buAutoNum type="arabicParenR"/>
            </a:pPr>
            <a:r>
              <a:rPr lang="it-IT" dirty="0">
                <a:solidFill>
                  <a:schemeClr val="tx1"/>
                </a:solidFill>
              </a:rPr>
              <a:t>Analisi dell’ambiente storico-culturale-sociale delle due società</a:t>
            </a:r>
          </a:p>
          <a:p>
            <a:pPr>
              <a:buAutoNum type="arabicParenR"/>
            </a:pPr>
            <a:r>
              <a:rPr lang="it-IT" dirty="0">
                <a:solidFill>
                  <a:schemeClr val="tx1"/>
                </a:solidFill>
              </a:rPr>
              <a:t>Analisi del momento soggettivo</a:t>
            </a:r>
          </a:p>
          <a:p>
            <a:pPr marL="0" indent="0">
              <a:buNone/>
            </a:pPr>
            <a:r>
              <a:rPr lang="it-IT" dirty="0">
                <a:solidFill>
                  <a:schemeClr val="tx1"/>
                </a:solidFill>
              </a:rPr>
              <a:t>			</a:t>
            </a:r>
          </a:p>
          <a:p>
            <a:pPr marL="0" indent="0">
              <a:buNone/>
            </a:pPr>
            <a:r>
              <a:rPr lang="it-IT" dirty="0">
                <a:solidFill>
                  <a:schemeClr val="tx1"/>
                </a:solidFill>
              </a:rPr>
              <a:t>		valori definiti gerarchicamente</a:t>
            </a:r>
          </a:p>
          <a:p>
            <a:pPr marL="0" indent="0">
              <a:buNone/>
            </a:pPr>
            <a:r>
              <a:rPr lang="it-IT" b="1" dirty="0">
                <a:solidFill>
                  <a:srgbClr val="FF0000"/>
                </a:solidFill>
              </a:rPr>
              <a:t>CARATTERISTICHE PSICO-SOCIALI</a:t>
            </a:r>
            <a:r>
              <a:rPr lang="it-IT" dirty="0">
                <a:solidFill>
                  <a:schemeClr val="tx1"/>
                </a:solidFill>
              </a:rPr>
              <a:t>				elementi razionali</a:t>
            </a:r>
          </a:p>
          <a:p>
            <a:pPr marL="0" indent="0">
              <a:buNone/>
            </a:pPr>
            <a:r>
              <a:rPr lang="it-IT" dirty="0">
                <a:solidFill>
                  <a:schemeClr val="tx1"/>
                </a:solidFill>
              </a:rPr>
              <a:t>											elementi emozionali</a:t>
            </a:r>
          </a:p>
        </p:txBody>
      </p:sp>
      <p:cxnSp>
        <p:nvCxnSpPr>
          <p:cNvPr id="4" name="Connettore 2 3">
            <a:extLst>
              <a:ext uri="{FF2B5EF4-FFF2-40B4-BE49-F238E27FC236}">
                <a16:creationId xmlns:a16="http://schemas.microsoft.com/office/drawing/2014/main" xmlns="" id="{37772DA9-51AF-4FAF-ACE7-D81579DFBC78}"/>
              </a:ext>
            </a:extLst>
          </p:cNvPr>
          <p:cNvCxnSpPr>
            <a:cxnSpLocks/>
          </p:cNvCxnSpPr>
          <p:nvPr/>
        </p:nvCxnSpPr>
        <p:spPr>
          <a:xfrm>
            <a:off x="3284737" y="1260629"/>
            <a:ext cx="172226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xmlns="" id="{80662FFF-5E44-458B-BB60-1260404CEC01}"/>
              </a:ext>
            </a:extLst>
          </p:cNvPr>
          <p:cNvCxnSpPr/>
          <p:nvPr/>
        </p:nvCxnSpPr>
        <p:spPr>
          <a:xfrm>
            <a:off x="3302492" y="1331650"/>
            <a:ext cx="1704513" cy="23969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a:extLst>
              <a:ext uri="{FF2B5EF4-FFF2-40B4-BE49-F238E27FC236}">
                <a16:creationId xmlns:a16="http://schemas.microsoft.com/office/drawing/2014/main" xmlns="" id="{D00387B3-4F21-4936-839A-40486C57F5F4}"/>
              </a:ext>
            </a:extLst>
          </p:cNvPr>
          <p:cNvCxnSpPr/>
          <p:nvPr/>
        </p:nvCxnSpPr>
        <p:spPr>
          <a:xfrm>
            <a:off x="3577700" y="2015231"/>
            <a:ext cx="1429305"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xmlns="" id="{FC652148-25C5-49EB-A0DE-3AEE2D94456D}"/>
              </a:ext>
            </a:extLst>
          </p:cNvPr>
          <p:cNvCxnSpPr>
            <a:cxnSpLocks/>
          </p:cNvCxnSpPr>
          <p:nvPr/>
        </p:nvCxnSpPr>
        <p:spPr>
          <a:xfrm>
            <a:off x="3577700" y="2037424"/>
            <a:ext cx="1429305" cy="23969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xmlns="" id="{9695B35B-EB10-4D37-8079-A9104501D0E9}"/>
              </a:ext>
            </a:extLst>
          </p:cNvPr>
          <p:cNvCxnSpPr/>
          <p:nvPr/>
        </p:nvCxnSpPr>
        <p:spPr>
          <a:xfrm>
            <a:off x="6569476" y="2396970"/>
            <a:ext cx="1260629" cy="0"/>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a:extLst>
              <a:ext uri="{FF2B5EF4-FFF2-40B4-BE49-F238E27FC236}">
                <a16:creationId xmlns:a16="http://schemas.microsoft.com/office/drawing/2014/main" xmlns="" id="{FE3505C3-9E15-4C22-8F53-3968446DE221}"/>
              </a:ext>
            </a:extLst>
          </p:cNvPr>
          <p:cNvCxnSpPr/>
          <p:nvPr/>
        </p:nvCxnSpPr>
        <p:spPr>
          <a:xfrm>
            <a:off x="6560598" y="2410285"/>
            <a:ext cx="1207363" cy="310719"/>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ttore 2 19">
            <a:extLst>
              <a:ext uri="{FF2B5EF4-FFF2-40B4-BE49-F238E27FC236}">
                <a16:creationId xmlns:a16="http://schemas.microsoft.com/office/drawing/2014/main" xmlns="" id="{1356D397-BD55-4E3D-B458-BD2A1A024A66}"/>
              </a:ext>
            </a:extLst>
          </p:cNvPr>
          <p:cNvCxnSpPr/>
          <p:nvPr/>
        </p:nvCxnSpPr>
        <p:spPr>
          <a:xfrm>
            <a:off x="1890943" y="3071674"/>
            <a:ext cx="878890"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ttore 2 21">
            <a:extLst>
              <a:ext uri="{FF2B5EF4-FFF2-40B4-BE49-F238E27FC236}">
                <a16:creationId xmlns:a16="http://schemas.microsoft.com/office/drawing/2014/main" xmlns="" id="{FADBB67E-FC77-4B4C-A43C-61C078B48E84}"/>
              </a:ext>
            </a:extLst>
          </p:cNvPr>
          <p:cNvCxnSpPr/>
          <p:nvPr/>
        </p:nvCxnSpPr>
        <p:spPr>
          <a:xfrm>
            <a:off x="4598633" y="5592932"/>
            <a:ext cx="1367161"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Connettore 2 23">
            <a:extLst>
              <a:ext uri="{FF2B5EF4-FFF2-40B4-BE49-F238E27FC236}">
                <a16:creationId xmlns:a16="http://schemas.microsoft.com/office/drawing/2014/main" xmlns="" id="{780303D3-FC44-4B91-8C91-1EE5782DE4FD}"/>
              </a:ext>
            </a:extLst>
          </p:cNvPr>
          <p:cNvCxnSpPr/>
          <p:nvPr/>
        </p:nvCxnSpPr>
        <p:spPr>
          <a:xfrm>
            <a:off x="4616388" y="5655076"/>
            <a:ext cx="1367162" cy="319596"/>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5" name="Freccia in giù 24">
            <a:extLst>
              <a:ext uri="{FF2B5EF4-FFF2-40B4-BE49-F238E27FC236}">
                <a16:creationId xmlns:a16="http://schemas.microsoft.com/office/drawing/2014/main" xmlns="" id="{FB723B62-C9BD-4702-9A5C-3F2660E16836}"/>
              </a:ext>
            </a:extLst>
          </p:cNvPr>
          <p:cNvSpPr/>
          <p:nvPr/>
        </p:nvSpPr>
        <p:spPr>
          <a:xfrm>
            <a:off x="3577700" y="4669654"/>
            <a:ext cx="204186" cy="4793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9907825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48575" y="1775535"/>
            <a:ext cx="11336784" cy="4821818"/>
          </a:xfrm>
          <a:solidFill>
            <a:srgbClr val="FFFF99"/>
          </a:solidFill>
        </p:spPr>
        <p:txBody>
          <a:bodyPr>
            <a:normAutofit/>
          </a:bodyPr>
          <a:lstStyle/>
          <a:p>
            <a:pPr marL="0" indent="0" algn="just">
              <a:buNone/>
            </a:pPr>
            <a:r>
              <a:rPr lang="it-IT" dirty="0">
                <a:solidFill>
                  <a:schemeClr val="tx1"/>
                </a:solidFill>
              </a:rPr>
              <a:t>d) Il </a:t>
            </a:r>
            <a:r>
              <a:rPr lang="it-IT" b="1" dirty="0">
                <a:solidFill>
                  <a:srgbClr val="FF0000"/>
                </a:solidFill>
              </a:rPr>
              <a:t>modello implicito o di non-policy </a:t>
            </a:r>
            <a:r>
              <a:rPr lang="it-IT" dirty="0">
                <a:solidFill>
                  <a:schemeClr val="tx1"/>
                </a:solidFill>
              </a:rPr>
              <a:t>è tipico di quei paesi che solo recentemente hanno visto svilupparsi flussi di immigrazione e che hanno avuto difficoltà a elaborare una coerente concezione di fondo in merito al ruolo degli immigrati, adottando un modello più reattivo alla loro presenza che proattivo.</a:t>
            </a:r>
          </a:p>
          <a:p>
            <a:pPr marL="0" indent="0" algn="just">
              <a:buNone/>
            </a:pPr>
            <a:r>
              <a:rPr lang="it-IT" b="1" dirty="0">
                <a:solidFill>
                  <a:srgbClr val="FF0000"/>
                </a:solidFill>
              </a:rPr>
              <a:t>L’incertezza circa la posizione da tenere nei confronti degli immigrati </a:t>
            </a:r>
            <a:r>
              <a:rPr lang="it-IT" dirty="0">
                <a:solidFill>
                  <a:schemeClr val="tx1"/>
                </a:solidFill>
              </a:rPr>
              <a:t>ha comportato l’adozione di un modello caratterizzato da elementi che appaiono non congruenti fra loro. I migranti sono considerati «di passaggio», in presenza però di politiche che non rendono troppo complesso il ricongiungimento familiare. Si adotta un’ottica più multiculturale in vari tipi di politiche, senza dedicare risorse sufficienti a dare effettivo senso e attuazione alla tutela della specificità e delle difficoltà di integrazione dei migranti.</a:t>
            </a:r>
          </a:p>
          <a:p>
            <a:pPr marL="0" indent="0" algn="just">
              <a:buNone/>
            </a:pPr>
            <a:r>
              <a:rPr lang="it-IT" dirty="0">
                <a:solidFill>
                  <a:schemeClr val="tx1"/>
                </a:solidFill>
              </a:rPr>
              <a:t>La </a:t>
            </a:r>
            <a:r>
              <a:rPr lang="it-IT" b="1" dirty="0">
                <a:solidFill>
                  <a:srgbClr val="FF0000"/>
                </a:solidFill>
              </a:rPr>
              <a:t>scarsa congruenza e chiarezza degli obiettivi </a:t>
            </a:r>
            <a:r>
              <a:rPr lang="it-IT" dirty="0">
                <a:solidFill>
                  <a:schemeClr val="tx1"/>
                </a:solidFill>
              </a:rPr>
              <a:t>insieme a un </a:t>
            </a:r>
            <a:r>
              <a:rPr lang="it-IT" b="1" dirty="0">
                <a:solidFill>
                  <a:srgbClr val="FF0000"/>
                </a:solidFill>
              </a:rPr>
              <a:t>limitato investimento di risorse per misure specifiche di integrazione</a:t>
            </a:r>
            <a:r>
              <a:rPr lang="it-IT" dirty="0">
                <a:solidFill>
                  <a:schemeClr val="tx1"/>
                </a:solidFill>
              </a:rPr>
              <a:t> fa sì che si mescolino in questo modello obiettivi ambiziosi di integrazione in un’ottica pluralista/multiculturale e pratiche concrete molto più limitate e carenti.</a:t>
            </a:r>
          </a:p>
        </p:txBody>
      </p:sp>
      <p:sp>
        <p:nvSpPr>
          <p:cNvPr id="3" name="Titolo 2"/>
          <p:cNvSpPr>
            <a:spLocks noGrp="1"/>
          </p:cNvSpPr>
          <p:nvPr>
            <p:ph type="title"/>
          </p:nvPr>
        </p:nvSpPr>
        <p:spPr>
          <a:xfrm>
            <a:off x="2592926" y="624110"/>
            <a:ext cx="6568830" cy="920605"/>
          </a:xfrm>
        </p:spPr>
        <p:txBody>
          <a:bodyPr/>
          <a:lstStyle/>
          <a:p>
            <a:r>
              <a:rPr lang="it-IT" b="1" dirty="0">
                <a:solidFill>
                  <a:srgbClr val="FF0000"/>
                </a:solidFill>
              </a:rPr>
              <a:t>Modelli di policy tradizionali</a:t>
            </a:r>
            <a:endParaRPr lang="it-IT" dirty="0">
              <a:solidFill>
                <a:srgbClr val="FF0000"/>
              </a:solidFill>
            </a:endParaRPr>
          </a:p>
        </p:txBody>
      </p:sp>
    </p:spTree>
    <p:extLst>
      <p:ext uri="{BB962C8B-B14F-4D97-AF65-F5344CB8AC3E}">
        <p14:creationId xmlns:p14="http://schemas.microsoft.com/office/powerpoint/2010/main" val="858042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127464" y="1731147"/>
            <a:ext cx="10102787" cy="4866206"/>
          </a:xfrm>
          <a:solidFill>
            <a:srgbClr val="FFCCFF"/>
          </a:solidFill>
        </p:spPr>
        <p:txBody>
          <a:bodyPr>
            <a:normAutofit fontScale="92500" lnSpcReduction="20000"/>
          </a:bodyPr>
          <a:lstStyle/>
          <a:p>
            <a:pPr marL="0" indent="0" algn="just">
              <a:buNone/>
            </a:pPr>
            <a:r>
              <a:rPr lang="it-IT" dirty="0">
                <a:solidFill>
                  <a:schemeClr val="tx1"/>
                </a:solidFill>
              </a:rPr>
              <a:t>Questi modelli fanno riferimento alle scelte compiute da molti paesi occidentali nel periodo compreso dal secondo dopoguerra agli anni Novanta.</a:t>
            </a:r>
          </a:p>
          <a:p>
            <a:pPr marL="0" indent="0" algn="just">
              <a:buNone/>
            </a:pPr>
            <a:r>
              <a:rPr lang="it-IT" dirty="0">
                <a:solidFill>
                  <a:schemeClr val="tx1"/>
                </a:solidFill>
              </a:rPr>
              <a:t>Il </a:t>
            </a:r>
            <a:r>
              <a:rPr lang="it-IT" b="1" dirty="0">
                <a:solidFill>
                  <a:srgbClr val="FF0000"/>
                </a:solidFill>
              </a:rPr>
              <a:t>modello «temporaneo</a:t>
            </a:r>
            <a:r>
              <a:rPr lang="it-IT" dirty="0">
                <a:solidFill>
                  <a:schemeClr val="tx1"/>
                </a:solidFill>
              </a:rPr>
              <a:t>» è stato l’approccio prevalente sviluppato nella maggioranza dei paesi d’immigrazione sino agli anni Settanta.</a:t>
            </a:r>
          </a:p>
          <a:p>
            <a:pPr marL="0" indent="0" algn="just">
              <a:buNone/>
            </a:pPr>
            <a:r>
              <a:rPr lang="it-IT" dirty="0">
                <a:solidFill>
                  <a:schemeClr val="tx1"/>
                </a:solidFill>
              </a:rPr>
              <a:t>Il modello temporaneo è entrato </a:t>
            </a:r>
            <a:r>
              <a:rPr lang="it-IT" sz="2500" b="1" dirty="0">
                <a:solidFill>
                  <a:srgbClr val="FF0000"/>
                </a:solidFill>
              </a:rPr>
              <a:t>in crisi per ragioni di natura sociodemografica</a:t>
            </a:r>
            <a:r>
              <a:rPr lang="it-IT" dirty="0">
                <a:solidFill>
                  <a:schemeClr val="tx1"/>
                </a:solidFill>
              </a:rPr>
              <a:t>.</a:t>
            </a:r>
          </a:p>
          <a:p>
            <a:pPr marL="0" indent="0" algn="just">
              <a:buNone/>
            </a:pPr>
            <a:r>
              <a:rPr lang="it-IT" dirty="0">
                <a:solidFill>
                  <a:schemeClr val="tx1"/>
                </a:solidFill>
              </a:rPr>
              <a:t>Nel corso degli ultimi decenni nei paesi dell’Europa occidentale l’immigrazione è continuata ad aumentare ed è diventata sempre più un fenomeno che coinvolge </a:t>
            </a:r>
            <a:r>
              <a:rPr lang="it-IT" sz="2500" b="1" dirty="0">
                <a:solidFill>
                  <a:srgbClr val="FF0000"/>
                </a:solidFill>
              </a:rPr>
              <a:t>famiglie (ricongiunte) e seconde generazioni</a:t>
            </a:r>
            <a:r>
              <a:rPr lang="it-IT" dirty="0">
                <a:solidFill>
                  <a:schemeClr val="tx1"/>
                </a:solidFill>
              </a:rPr>
              <a:t>, e sempre meno solo lavoratori adulti (maschi).</a:t>
            </a:r>
          </a:p>
          <a:p>
            <a:pPr marL="0" indent="0" algn="just">
              <a:buNone/>
            </a:pPr>
            <a:r>
              <a:rPr lang="it-IT" dirty="0">
                <a:solidFill>
                  <a:schemeClr val="tx1"/>
                </a:solidFill>
              </a:rPr>
              <a:t>Le politiche di incentivo al ritorno degli immigrati nei paesi di origine al termine del loro percorso lavorativo non hanno in genere funzionato.</a:t>
            </a:r>
          </a:p>
          <a:p>
            <a:pPr marL="0" indent="0" algn="just">
              <a:buNone/>
            </a:pPr>
            <a:r>
              <a:rPr lang="it-IT" dirty="0">
                <a:solidFill>
                  <a:schemeClr val="tx1"/>
                </a:solidFill>
              </a:rPr>
              <a:t>La presenza di famiglie immigrate è diventata un fenomeno strutturale.</a:t>
            </a:r>
          </a:p>
          <a:p>
            <a:pPr marL="0" indent="0" algn="just">
              <a:buNone/>
            </a:pPr>
            <a:r>
              <a:rPr lang="it-IT" dirty="0">
                <a:solidFill>
                  <a:schemeClr val="tx1"/>
                </a:solidFill>
              </a:rPr>
              <a:t>Spinte verso la conversione del modello temporaneo in altra direzione sono venute dalla necessità di evitare di continuare a proporre risposte inadeguate rispetto alle domande sociali.</a:t>
            </a:r>
          </a:p>
        </p:txBody>
      </p:sp>
      <p:sp>
        <p:nvSpPr>
          <p:cNvPr id="3" name="Titolo 2"/>
          <p:cNvSpPr>
            <a:spLocks noGrp="1"/>
          </p:cNvSpPr>
          <p:nvPr>
            <p:ph type="title"/>
          </p:nvPr>
        </p:nvSpPr>
        <p:spPr>
          <a:xfrm>
            <a:off x="1198485" y="624110"/>
            <a:ext cx="10306127" cy="1018259"/>
          </a:xfrm>
        </p:spPr>
        <p:txBody>
          <a:bodyPr>
            <a:normAutofit/>
          </a:bodyPr>
          <a:lstStyle/>
          <a:p>
            <a:pPr algn="ctr"/>
            <a:r>
              <a:rPr lang="it-IT" b="1" dirty="0">
                <a:solidFill>
                  <a:srgbClr val="FF0000"/>
                </a:solidFill>
              </a:rPr>
              <a:t>L’evoluzione dei modelli nel corso del tempo</a:t>
            </a:r>
          </a:p>
        </p:txBody>
      </p:sp>
    </p:spTree>
    <p:extLst>
      <p:ext uri="{BB962C8B-B14F-4D97-AF65-F5344CB8AC3E}">
        <p14:creationId xmlns:p14="http://schemas.microsoft.com/office/powerpoint/2010/main" val="2624093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172700" y="1384917"/>
            <a:ext cx="10110817" cy="5284443"/>
          </a:xfrm>
          <a:solidFill>
            <a:srgbClr val="CCCCFF"/>
          </a:solidFill>
        </p:spPr>
        <p:txBody>
          <a:bodyPr>
            <a:normAutofit lnSpcReduction="10000"/>
          </a:bodyPr>
          <a:lstStyle/>
          <a:p>
            <a:pPr marL="0" indent="0" algn="just">
              <a:buNone/>
            </a:pPr>
            <a:r>
              <a:rPr lang="it-IT" sz="2000" dirty="0">
                <a:solidFill>
                  <a:schemeClr val="tx1"/>
                </a:solidFill>
              </a:rPr>
              <a:t>Di fronte a questi cambiamenti i paesi di più vecchia immigrazione (Francia, Gran Bretagna, Paesi Bassi, …) hanno risposto scegliendo il modello «</a:t>
            </a:r>
            <a:r>
              <a:rPr lang="it-IT" sz="2000" dirty="0" err="1">
                <a:solidFill>
                  <a:schemeClr val="tx1"/>
                </a:solidFill>
              </a:rPr>
              <a:t>assimilazionista</a:t>
            </a:r>
            <a:r>
              <a:rPr lang="it-IT" sz="2000" dirty="0">
                <a:solidFill>
                  <a:schemeClr val="tx1"/>
                </a:solidFill>
              </a:rPr>
              <a:t>» o quello «pluralista/multiculturale», mentre quelli di nuova immigrazione, come Italia e Spagna, hanno spesso adottato il modello «implicito/di non policy».</a:t>
            </a:r>
          </a:p>
          <a:p>
            <a:pPr marL="0" indent="0" algn="just">
              <a:buNone/>
            </a:pPr>
            <a:r>
              <a:rPr lang="it-IT" sz="2000" dirty="0">
                <a:solidFill>
                  <a:schemeClr val="tx1"/>
                </a:solidFill>
              </a:rPr>
              <a:t>Già alla fine degli anni Novanta, risultava chiaro che ulteriori cambiamenti stavano avvenendo.</a:t>
            </a:r>
          </a:p>
          <a:p>
            <a:pPr marL="0" indent="0" algn="just">
              <a:buNone/>
            </a:pPr>
            <a:r>
              <a:rPr lang="it-IT" sz="2000" dirty="0">
                <a:solidFill>
                  <a:schemeClr val="tx1"/>
                </a:solidFill>
              </a:rPr>
              <a:t>A partire dal 2000 </a:t>
            </a:r>
            <a:r>
              <a:rPr lang="it-IT" sz="2000" b="1" dirty="0">
                <a:solidFill>
                  <a:srgbClr val="FF0000"/>
                </a:solidFill>
              </a:rPr>
              <a:t>quattro elementi</a:t>
            </a:r>
            <a:r>
              <a:rPr lang="it-IT" sz="2000" dirty="0">
                <a:solidFill>
                  <a:schemeClr val="tx1"/>
                </a:solidFill>
              </a:rPr>
              <a:t> contribuiscono ad assottigliare le differenze tra i modelli:</a:t>
            </a:r>
          </a:p>
          <a:p>
            <a:pPr marL="457200" indent="-457200" algn="just">
              <a:buAutoNum type="arabicParenR"/>
            </a:pPr>
            <a:r>
              <a:rPr lang="it-IT" sz="2000" dirty="0">
                <a:solidFill>
                  <a:schemeClr val="tx1"/>
                </a:solidFill>
              </a:rPr>
              <a:t>Le </a:t>
            </a:r>
            <a:r>
              <a:rPr lang="it-IT" sz="2000" b="1" dirty="0">
                <a:solidFill>
                  <a:srgbClr val="FF0000"/>
                </a:solidFill>
              </a:rPr>
              <a:t>conseguenze sociopolitiche degli attentati terroristici </a:t>
            </a:r>
            <a:r>
              <a:rPr lang="it-IT" sz="2000" dirty="0">
                <a:solidFill>
                  <a:schemeClr val="tx1"/>
                </a:solidFill>
              </a:rPr>
              <a:t>iniziati nel settembre del 2001 negli Stati Uniti</a:t>
            </a:r>
          </a:p>
          <a:p>
            <a:pPr marL="457200" indent="-457200" algn="just">
              <a:buAutoNum type="arabicParenR"/>
            </a:pPr>
            <a:r>
              <a:rPr lang="it-IT" sz="2000" dirty="0">
                <a:solidFill>
                  <a:schemeClr val="tx1"/>
                </a:solidFill>
              </a:rPr>
              <a:t>Alcune </a:t>
            </a:r>
            <a:r>
              <a:rPr lang="it-IT" sz="2000" b="1" dirty="0">
                <a:solidFill>
                  <a:srgbClr val="FF0000"/>
                </a:solidFill>
              </a:rPr>
              <a:t>difficoltà in termini di risultati delle politiche pluraliste/multiculturali</a:t>
            </a:r>
          </a:p>
          <a:p>
            <a:pPr marL="457200" indent="-457200" algn="just">
              <a:buAutoNum type="arabicParenR"/>
            </a:pPr>
            <a:r>
              <a:rPr lang="it-IT" sz="2000" dirty="0">
                <a:solidFill>
                  <a:schemeClr val="tx1"/>
                </a:solidFill>
              </a:rPr>
              <a:t>I </a:t>
            </a:r>
            <a:r>
              <a:rPr lang="it-IT" sz="2000" b="1" dirty="0">
                <a:solidFill>
                  <a:srgbClr val="FF0000"/>
                </a:solidFill>
              </a:rPr>
              <a:t>rafforzamento del ruolo e la diffusione di politiche locali, </a:t>
            </a:r>
            <a:r>
              <a:rPr lang="it-IT" sz="2000" dirty="0">
                <a:solidFill>
                  <a:schemeClr val="tx1"/>
                </a:solidFill>
              </a:rPr>
              <a:t>accanto a quelle nazionali</a:t>
            </a:r>
          </a:p>
          <a:p>
            <a:pPr marL="457200" indent="-457200" algn="just">
              <a:buAutoNum type="arabicParenR"/>
            </a:pPr>
            <a:r>
              <a:rPr lang="it-IT" sz="2000" dirty="0">
                <a:solidFill>
                  <a:schemeClr val="tx1"/>
                </a:solidFill>
              </a:rPr>
              <a:t>Il </a:t>
            </a:r>
            <a:r>
              <a:rPr lang="it-IT" sz="2000" b="1" dirty="0">
                <a:solidFill>
                  <a:srgbClr val="FF0000"/>
                </a:solidFill>
              </a:rPr>
              <a:t>ruolo dell’Unione Europea </a:t>
            </a:r>
            <a:r>
              <a:rPr lang="it-IT" sz="2000" dirty="0">
                <a:solidFill>
                  <a:schemeClr val="tx1"/>
                </a:solidFill>
              </a:rPr>
              <a:t>rispetto alle politiche migratorie</a:t>
            </a:r>
          </a:p>
        </p:txBody>
      </p:sp>
      <p:sp>
        <p:nvSpPr>
          <p:cNvPr id="3" name="Titolo 2"/>
          <p:cNvSpPr>
            <a:spLocks noGrp="1"/>
          </p:cNvSpPr>
          <p:nvPr>
            <p:ph type="title"/>
          </p:nvPr>
        </p:nvSpPr>
        <p:spPr>
          <a:xfrm>
            <a:off x="1393795" y="624110"/>
            <a:ext cx="10110818" cy="1280890"/>
          </a:xfrm>
        </p:spPr>
        <p:txBody>
          <a:bodyPr>
            <a:normAutofit/>
          </a:bodyPr>
          <a:lstStyle/>
          <a:p>
            <a:r>
              <a:rPr lang="it-IT" b="1" dirty="0">
                <a:solidFill>
                  <a:srgbClr val="FF0000"/>
                </a:solidFill>
              </a:rPr>
              <a:t>L’evoluzione dei modelli nel corso del tempo</a:t>
            </a:r>
            <a:endParaRPr lang="it-IT" dirty="0">
              <a:solidFill>
                <a:srgbClr val="FF0000"/>
              </a:solidFill>
            </a:endParaRPr>
          </a:p>
        </p:txBody>
      </p:sp>
    </p:spTree>
    <p:extLst>
      <p:ext uri="{BB962C8B-B14F-4D97-AF65-F5344CB8AC3E}">
        <p14:creationId xmlns:p14="http://schemas.microsoft.com/office/powerpoint/2010/main" val="8422240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136342" y="1828801"/>
            <a:ext cx="10431261" cy="4777430"/>
          </a:xfrm>
          <a:solidFill>
            <a:srgbClr val="FF99CC"/>
          </a:solidFill>
        </p:spPr>
        <p:txBody>
          <a:bodyPr>
            <a:normAutofit/>
          </a:bodyPr>
          <a:lstStyle/>
          <a:p>
            <a:pPr marL="0" indent="0" algn="just">
              <a:buNone/>
            </a:pPr>
            <a:r>
              <a:rPr lang="it-IT" dirty="0">
                <a:solidFill>
                  <a:schemeClr val="tx1"/>
                </a:solidFill>
              </a:rPr>
              <a:t>I primi due elementi creano crescenti problemi all’impiego del modello pluralista/multiculturale. I secondi due spingono verso una convergenza nelle politiche adottate nei vari paesi.</a:t>
            </a:r>
          </a:p>
          <a:p>
            <a:pPr marL="0" indent="0" algn="just">
              <a:buNone/>
            </a:pPr>
            <a:endParaRPr lang="it-IT" dirty="0">
              <a:solidFill>
                <a:schemeClr val="tx1"/>
              </a:solidFill>
            </a:endParaRPr>
          </a:p>
          <a:p>
            <a:pPr marL="0" indent="0" algn="just">
              <a:buNone/>
            </a:pPr>
            <a:r>
              <a:rPr lang="it-IT" dirty="0">
                <a:solidFill>
                  <a:schemeClr val="tx1"/>
                </a:solidFill>
              </a:rPr>
              <a:t>Si attivano allora processi di convergenza nelle politiche a livello locale, rispetto a quanto accade a livello nazionale.</a:t>
            </a:r>
          </a:p>
          <a:p>
            <a:pPr marL="0" indent="0" algn="just">
              <a:buNone/>
            </a:pPr>
            <a:endParaRPr lang="it-IT" dirty="0">
              <a:solidFill>
                <a:schemeClr val="tx1"/>
              </a:solidFill>
            </a:endParaRPr>
          </a:p>
          <a:p>
            <a:pPr marL="0" indent="0" algn="just">
              <a:buNone/>
            </a:pPr>
            <a:r>
              <a:rPr lang="it-IT" dirty="0">
                <a:solidFill>
                  <a:schemeClr val="tx1"/>
                </a:solidFill>
              </a:rPr>
              <a:t>Si cercava in questo modo di trovare un punto di compromesso dettato dalla necessità di non accentuare processi di segregazione dei gruppi di immigrati (problema tipico degli approcci multiculturali poiché fissano gli individui dentro appartenenze etniche), ma allo stesso tempo di evitare le conseguenze negative dell’approccio assimilazionista, che non riconosce l’importanza delle differenze fra gruppi e quindi non adotta politiche specifiche di supporto mirato, pur in presenza di importanti disuguaglianze sociali fra gruppi.</a:t>
            </a:r>
          </a:p>
        </p:txBody>
      </p:sp>
      <p:sp>
        <p:nvSpPr>
          <p:cNvPr id="3" name="Titolo 2"/>
          <p:cNvSpPr>
            <a:spLocks noGrp="1"/>
          </p:cNvSpPr>
          <p:nvPr>
            <p:ph type="title"/>
          </p:nvPr>
        </p:nvSpPr>
        <p:spPr>
          <a:xfrm>
            <a:off x="1136343" y="624110"/>
            <a:ext cx="10368270" cy="1280890"/>
          </a:xfrm>
        </p:spPr>
        <p:txBody>
          <a:bodyPr>
            <a:normAutofit/>
          </a:bodyPr>
          <a:lstStyle/>
          <a:p>
            <a:pPr algn="ctr"/>
            <a:r>
              <a:rPr lang="it-IT" b="1" dirty="0">
                <a:solidFill>
                  <a:srgbClr val="FF0000"/>
                </a:solidFill>
              </a:rPr>
              <a:t>L’evoluzione dei modelli nel corso del tempo</a:t>
            </a:r>
            <a:endParaRPr lang="it-IT" dirty="0">
              <a:solidFill>
                <a:srgbClr val="FF0000"/>
              </a:solidFill>
            </a:endParaRPr>
          </a:p>
        </p:txBody>
      </p:sp>
    </p:spTree>
    <p:extLst>
      <p:ext uri="{BB962C8B-B14F-4D97-AF65-F5344CB8AC3E}">
        <p14:creationId xmlns:p14="http://schemas.microsoft.com/office/powerpoint/2010/main" val="17555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509204" y="1509205"/>
            <a:ext cx="10218198" cy="4962616"/>
          </a:xfrm>
          <a:solidFill>
            <a:srgbClr val="FFFF00"/>
          </a:solidFill>
        </p:spPr>
        <p:txBody>
          <a:bodyPr>
            <a:normAutofit/>
          </a:bodyPr>
          <a:lstStyle/>
          <a:p>
            <a:pPr marL="0" indent="0" algn="just">
              <a:buNone/>
            </a:pPr>
            <a:r>
              <a:rPr lang="it-IT" dirty="0">
                <a:solidFill>
                  <a:schemeClr val="tx1"/>
                </a:solidFill>
              </a:rPr>
              <a:t>Il quarto elemento di cambiamento è legato </a:t>
            </a:r>
            <a:r>
              <a:rPr lang="it-IT" b="1" dirty="0">
                <a:solidFill>
                  <a:srgbClr val="FF0000"/>
                </a:solidFill>
              </a:rPr>
              <a:t>all’Unione Europea</a:t>
            </a:r>
            <a:r>
              <a:rPr lang="it-IT" dirty="0">
                <a:solidFill>
                  <a:schemeClr val="tx1"/>
                </a:solidFill>
              </a:rPr>
              <a:t>. Fino agli anni Novanta, le politiche migratorie sono state principalmente di competenza nazionale. Il processo di integrazione ha offerto anche alle istituzioni dell’UE un crescente spazio d’intervento.</a:t>
            </a:r>
          </a:p>
          <a:p>
            <a:pPr marL="0" indent="0" algn="just">
              <a:buNone/>
            </a:pPr>
            <a:endParaRPr lang="it-IT" dirty="0">
              <a:solidFill>
                <a:schemeClr val="tx1"/>
              </a:solidFill>
            </a:endParaRPr>
          </a:p>
          <a:p>
            <a:pPr marL="0" indent="0" algn="just">
              <a:buNone/>
            </a:pPr>
            <a:r>
              <a:rPr lang="it-IT" dirty="0">
                <a:solidFill>
                  <a:schemeClr val="tx1"/>
                </a:solidFill>
              </a:rPr>
              <a:t>Una serie di raccomandazioni, direttive e indirizzi riconosce esplicitamente l’importanza delle migrazioni, sia fra stati membri sia dall’esterno dell’Unione, quale  fenomeno che può aiutare la crescita economica.</a:t>
            </a:r>
          </a:p>
          <a:p>
            <a:pPr marL="0" indent="0" algn="just">
              <a:buNone/>
            </a:pPr>
            <a:endParaRPr lang="it-IT" dirty="0">
              <a:solidFill>
                <a:schemeClr val="tx1"/>
              </a:solidFill>
            </a:endParaRPr>
          </a:p>
          <a:p>
            <a:pPr marL="0" indent="0" algn="just">
              <a:buNone/>
            </a:pPr>
            <a:r>
              <a:rPr lang="it-IT" dirty="0">
                <a:solidFill>
                  <a:schemeClr val="tx1"/>
                </a:solidFill>
              </a:rPr>
              <a:t>Da qui ne è derivato un corpo di normative che spingono verso una maggiore possibilità  di circolazione, così come verso una maggiore integrazione degli immigrati nelle società di accoglienza.</a:t>
            </a:r>
          </a:p>
        </p:txBody>
      </p:sp>
      <p:sp>
        <p:nvSpPr>
          <p:cNvPr id="3" name="Titolo 2"/>
          <p:cNvSpPr>
            <a:spLocks noGrp="1"/>
          </p:cNvSpPr>
          <p:nvPr>
            <p:ph type="title"/>
          </p:nvPr>
        </p:nvSpPr>
        <p:spPr>
          <a:xfrm>
            <a:off x="1695635" y="624110"/>
            <a:ext cx="10315852" cy="1280890"/>
          </a:xfrm>
        </p:spPr>
        <p:txBody>
          <a:bodyPr>
            <a:normAutofit/>
          </a:bodyPr>
          <a:lstStyle/>
          <a:p>
            <a:r>
              <a:rPr lang="it-IT" b="1" dirty="0">
                <a:solidFill>
                  <a:srgbClr val="FF0000"/>
                </a:solidFill>
              </a:rPr>
              <a:t>L’evoluzione dei modelli nel corso del tempo</a:t>
            </a:r>
            <a:endParaRPr lang="it-IT" dirty="0">
              <a:solidFill>
                <a:srgbClr val="FF0000"/>
              </a:solidFill>
            </a:endParaRPr>
          </a:p>
        </p:txBody>
      </p:sp>
    </p:spTree>
    <p:extLst>
      <p:ext uri="{BB962C8B-B14F-4D97-AF65-F5344CB8AC3E}">
        <p14:creationId xmlns:p14="http://schemas.microsoft.com/office/powerpoint/2010/main" val="9929843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02454" y="1553592"/>
            <a:ext cx="11262803" cy="5115768"/>
          </a:xfrm>
          <a:solidFill>
            <a:srgbClr val="FFCCFF"/>
          </a:solidFill>
        </p:spPr>
        <p:txBody>
          <a:bodyPr>
            <a:normAutofit/>
          </a:bodyPr>
          <a:lstStyle/>
          <a:p>
            <a:pPr marL="0" indent="0" algn="just">
              <a:buNone/>
            </a:pPr>
            <a:r>
              <a:rPr lang="it-IT" dirty="0">
                <a:solidFill>
                  <a:schemeClr val="tx1"/>
                </a:solidFill>
              </a:rPr>
              <a:t>I quattro elementi menzionati stanno comportando un cambiamento nell’impostazione e nelle differenze tradizionali tra paesi per quanto riguarda le politiche per l’immigrazione e per gli immigrati.</a:t>
            </a:r>
          </a:p>
          <a:p>
            <a:pPr marL="0" indent="0" algn="just">
              <a:buNone/>
            </a:pPr>
            <a:r>
              <a:rPr lang="it-IT" dirty="0">
                <a:solidFill>
                  <a:schemeClr val="tx1"/>
                </a:solidFill>
              </a:rPr>
              <a:t>A livello generale si delinea una convergenza verso una «tendenza </a:t>
            </a:r>
            <a:r>
              <a:rPr lang="it-IT" dirty="0" err="1">
                <a:solidFill>
                  <a:schemeClr val="tx1"/>
                </a:solidFill>
              </a:rPr>
              <a:t>neoassimilazionista</a:t>
            </a:r>
            <a:r>
              <a:rPr lang="it-IT" dirty="0">
                <a:solidFill>
                  <a:schemeClr val="tx1"/>
                </a:solidFill>
              </a:rPr>
              <a:t>» in cui tornano più rilevanti le richieste per l’apprendimento della lingua, la conoscenza della storia e delle istituzioni dei paesi di accoglienza e in cambio vengono offerte maggiori possibilità di integrazione.</a:t>
            </a:r>
          </a:p>
          <a:p>
            <a:pPr marL="0" indent="0" algn="just">
              <a:buNone/>
            </a:pPr>
            <a:endParaRPr lang="it-IT" dirty="0">
              <a:solidFill>
                <a:schemeClr val="tx1"/>
              </a:solidFill>
            </a:endParaRPr>
          </a:p>
          <a:p>
            <a:pPr marL="0" indent="0" algn="just">
              <a:buNone/>
            </a:pPr>
            <a:r>
              <a:rPr lang="it-IT" dirty="0">
                <a:solidFill>
                  <a:schemeClr val="tx1"/>
                </a:solidFill>
              </a:rPr>
              <a:t>Ne deriva un rafforzamento della legislazione contro le forme di discriminazione , accompagnato dalla richiesta di maggiore conoscenza e adesione ai valori delle società locali e da un minor sostegno agli interventi di riconoscimento della diversità culturale.</a:t>
            </a:r>
          </a:p>
          <a:p>
            <a:pPr marL="0" indent="0" algn="just">
              <a:buNone/>
            </a:pPr>
            <a:endParaRPr lang="it-IT" dirty="0">
              <a:solidFill>
                <a:schemeClr val="tx1"/>
              </a:solidFill>
            </a:endParaRPr>
          </a:p>
          <a:p>
            <a:pPr marL="0" indent="0" algn="just">
              <a:buNone/>
            </a:pPr>
            <a:r>
              <a:rPr lang="it-IT" dirty="0">
                <a:solidFill>
                  <a:schemeClr val="tx1"/>
                </a:solidFill>
              </a:rPr>
              <a:t>In molti paesi europei si sta diffondendo una linea di policy che considera utile «preparare l’integrazione». Si tratta di misure per selezionare maggiormente gli immigrati da ammettere nei  vari paesi sulla base delle loro capacità di inserirsi sotto il profilo socioculturale ed economico.</a:t>
            </a:r>
          </a:p>
          <a:p>
            <a:pPr marL="0" indent="0" algn="just">
              <a:buNone/>
            </a:pPr>
            <a:r>
              <a:rPr lang="it-IT" dirty="0">
                <a:solidFill>
                  <a:schemeClr val="tx1"/>
                </a:solidFill>
              </a:rPr>
              <a:t>Nel complesso si assiste quindi a una convergenza dei paesi europei verso un modello ibrido.</a:t>
            </a:r>
          </a:p>
        </p:txBody>
      </p:sp>
      <p:sp>
        <p:nvSpPr>
          <p:cNvPr id="3" name="Titolo 2"/>
          <p:cNvSpPr>
            <a:spLocks noGrp="1"/>
          </p:cNvSpPr>
          <p:nvPr>
            <p:ph type="title"/>
          </p:nvPr>
        </p:nvSpPr>
        <p:spPr>
          <a:xfrm>
            <a:off x="1251751" y="624110"/>
            <a:ext cx="10537795" cy="1280890"/>
          </a:xfrm>
        </p:spPr>
        <p:txBody>
          <a:bodyPr>
            <a:normAutofit/>
          </a:bodyPr>
          <a:lstStyle/>
          <a:p>
            <a:pPr algn="ctr"/>
            <a:r>
              <a:rPr lang="it-IT" b="1" dirty="0">
                <a:solidFill>
                  <a:srgbClr val="FF0000"/>
                </a:solidFill>
              </a:rPr>
              <a:t>L’evoluzione dei modelli nel corso del tempo</a:t>
            </a:r>
            <a:endParaRPr lang="it-IT" dirty="0">
              <a:solidFill>
                <a:srgbClr val="FF0000"/>
              </a:solidFill>
            </a:endParaRPr>
          </a:p>
        </p:txBody>
      </p:sp>
    </p:spTree>
    <p:extLst>
      <p:ext uri="{BB962C8B-B14F-4D97-AF65-F5344CB8AC3E}">
        <p14:creationId xmlns:p14="http://schemas.microsoft.com/office/powerpoint/2010/main" val="2901607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887767" y="2133599"/>
            <a:ext cx="10616845" cy="4462509"/>
          </a:xfrm>
          <a:solidFill>
            <a:srgbClr val="00FF99"/>
          </a:solidFill>
        </p:spPr>
        <p:txBody>
          <a:bodyPr>
            <a:normAutofit/>
          </a:bodyPr>
          <a:lstStyle/>
          <a:p>
            <a:pPr marL="0" indent="0" algn="just">
              <a:buNone/>
            </a:pPr>
            <a:r>
              <a:rPr lang="it-IT" dirty="0">
                <a:solidFill>
                  <a:schemeClr val="tx1"/>
                </a:solidFill>
              </a:rPr>
              <a:t>La </a:t>
            </a:r>
            <a:r>
              <a:rPr lang="it-IT" b="1" dirty="0">
                <a:solidFill>
                  <a:srgbClr val="FF0000"/>
                </a:solidFill>
              </a:rPr>
              <a:t>Francia</a:t>
            </a:r>
            <a:r>
              <a:rPr lang="it-IT" dirty="0">
                <a:solidFill>
                  <a:schemeClr val="tx1"/>
                </a:solidFill>
              </a:rPr>
              <a:t> ha mantenuto il modello assimilazionista ma in alcuni contesti locali ha adottato una prospettiva volta all’integrazione e al pluralismo etnico</a:t>
            </a:r>
          </a:p>
          <a:p>
            <a:pPr marL="0" indent="0" algn="just">
              <a:buNone/>
            </a:pPr>
            <a:endParaRPr lang="it-IT" dirty="0">
              <a:solidFill>
                <a:schemeClr val="tx1"/>
              </a:solidFill>
            </a:endParaRPr>
          </a:p>
          <a:p>
            <a:pPr marL="0" indent="0" algn="just">
              <a:buNone/>
            </a:pPr>
            <a:r>
              <a:rPr lang="it-IT" dirty="0">
                <a:solidFill>
                  <a:schemeClr val="tx1"/>
                </a:solidFill>
              </a:rPr>
              <a:t>La </a:t>
            </a:r>
            <a:r>
              <a:rPr lang="it-IT" b="1" dirty="0">
                <a:solidFill>
                  <a:srgbClr val="FF0000"/>
                </a:solidFill>
              </a:rPr>
              <a:t>Germania, i Paesi Bassi e la Gran Bretagna</a:t>
            </a:r>
            <a:r>
              <a:rPr lang="it-IT" dirty="0">
                <a:solidFill>
                  <a:schemeClr val="tx1"/>
                </a:solidFill>
              </a:rPr>
              <a:t>, a partire dal decennio scorso, hanno iniziato ad adottare un modello assimilazionista all’integrazione civica.</a:t>
            </a:r>
          </a:p>
          <a:p>
            <a:pPr marL="0" indent="0" algn="just">
              <a:buNone/>
            </a:pPr>
            <a:endParaRPr lang="it-IT" dirty="0">
              <a:solidFill>
                <a:schemeClr val="tx1"/>
              </a:solidFill>
            </a:endParaRPr>
          </a:p>
          <a:p>
            <a:pPr marL="0" indent="0" algn="just">
              <a:buNone/>
            </a:pPr>
            <a:r>
              <a:rPr lang="it-IT" dirty="0">
                <a:solidFill>
                  <a:schemeClr val="tx1"/>
                </a:solidFill>
              </a:rPr>
              <a:t>La </a:t>
            </a:r>
            <a:r>
              <a:rPr lang="it-IT" b="1" dirty="0">
                <a:solidFill>
                  <a:srgbClr val="FF0000"/>
                </a:solidFill>
              </a:rPr>
              <a:t>Svezia</a:t>
            </a:r>
            <a:r>
              <a:rPr lang="it-IT" dirty="0">
                <a:solidFill>
                  <a:schemeClr val="tx1"/>
                </a:solidFill>
              </a:rPr>
              <a:t> è il paese nel quale il modello multiculturale rimane ancora dominante.</a:t>
            </a:r>
          </a:p>
          <a:p>
            <a:pPr marL="0" indent="0" algn="just">
              <a:buNone/>
            </a:pPr>
            <a:endParaRPr lang="it-IT" b="1" dirty="0">
              <a:solidFill>
                <a:srgbClr val="FF0000"/>
              </a:solidFill>
            </a:endParaRPr>
          </a:p>
          <a:p>
            <a:pPr marL="0" indent="0" algn="just">
              <a:buNone/>
            </a:pPr>
            <a:r>
              <a:rPr lang="it-IT" b="1" dirty="0">
                <a:solidFill>
                  <a:srgbClr val="FF0000"/>
                </a:solidFill>
              </a:rPr>
              <a:t>Spagna e Italia </a:t>
            </a:r>
            <a:r>
              <a:rPr lang="it-IT" dirty="0">
                <a:solidFill>
                  <a:schemeClr val="tx1"/>
                </a:solidFill>
              </a:rPr>
              <a:t>hanno sviluppato modelli rientranti in quello implicito/di non policy. Solo in anni più recenti hanno adottato un modello integrazionista . L’accesso alle prestazioni di welfare permane diseguale.</a:t>
            </a:r>
          </a:p>
        </p:txBody>
      </p:sp>
      <p:sp>
        <p:nvSpPr>
          <p:cNvPr id="3" name="Titolo 2"/>
          <p:cNvSpPr>
            <a:spLocks noGrp="1"/>
          </p:cNvSpPr>
          <p:nvPr>
            <p:ph type="title"/>
          </p:nvPr>
        </p:nvSpPr>
        <p:spPr>
          <a:xfrm>
            <a:off x="754603" y="624110"/>
            <a:ext cx="10750010" cy="1280890"/>
          </a:xfrm>
        </p:spPr>
        <p:txBody>
          <a:bodyPr>
            <a:normAutofit/>
          </a:bodyPr>
          <a:lstStyle/>
          <a:p>
            <a:pPr algn="ctr"/>
            <a:r>
              <a:rPr lang="it-IT" b="1" dirty="0">
                <a:solidFill>
                  <a:srgbClr val="FF0000"/>
                </a:solidFill>
              </a:rPr>
              <a:t>La situazione dei principali paesi europei</a:t>
            </a:r>
          </a:p>
        </p:txBody>
      </p:sp>
    </p:spTree>
    <p:extLst>
      <p:ext uri="{BB962C8B-B14F-4D97-AF65-F5344CB8AC3E}">
        <p14:creationId xmlns:p14="http://schemas.microsoft.com/office/powerpoint/2010/main" val="26219356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029812" y="1562470"/>
            <a:ext cx="10209318" cy="5106890"/>
          </a:xfrm>
          <a:solidFill>
            <a:srgbClr val="66FFFF"/>
          </a:solidFill>
        </p:spPr>
        <p:txBody>
          <a:bodyPr>
            <a:normAutofit/>
          </a:bodyPr>
          <a:lstStyle/>
          <a:p>
            <a:pPr marL="0" indent="0" algn="just">
              <a:buNone/>
            </a:pPr>
            <a:r>
              <a:rPr lang="it-IT" dirty="0">
                <a:solidFill>
                  <a:schemeClr val="tx1"/>
                </a:solidFill>
              </a:rPr>
              <a:t>Il dibattito sui modelli di integrazione e sulle tipologie di policy ha cercato di identificare quali possano essere considerate misure di successo. La risposta non è chiara né definita.</a:t>
            </a:r>
          </a:p>
          <a:p>
            <a:pPr marL="0" indent="0" algn="just">
              <a:buNone/>
            </a:pPr>
            <a:endParaRPr lang="it-IT" dirty="0">
              <a:solidFill>
                <a:schemeClr val="tx1"/>
              </a:solidFill>
            </a:endParaRPr>
          </a:p>
          <a:p>
            <a:pPr marL="0" indent="0" algn="just">
              <a:buNone/>
            </a:pPr>
            <a:r>
              <a:rPr lang="it-IT" dirty="0">
                <a:solidFill>
                  <a:schemeClr val="tx1"/>
                </a:solidFill>
              </a:rPr>
              <a:t>Complessivamente, alla base delle recenti tendenze di ripensamento sia dei modelli multiculturali sia di quelli assimilazionisti, c’è l’idea che entrambi questi percorsi siano risultati fallimentari, incapaci di garantire coesione sociale e di ridurre le diseguaglianze.</a:t>
            </a:r>
          </a:p>
          <a:p>
            <a:pPr marL="0" indent="0" algn="just">
              <a:buNone/>
            </a:pPr>
            <a:endParaRPr lang="it-IT" dirty="0">
              <a:solidFill>
                <a:schemeClr val="tx1"/>
              </a:solidFill>
            </a:endParaRPr>
          </a:p>
          <a:p>
            <a:pPr marL="0" indent="0" algn="just">
              <a:buNone/>
            </a:pPr>
            <a:r>
              <a:rPr lang="it-IT" dirty="0">
                <a:solidFill>
                  <a:schemeClr val="tx1"/>
                </a:solidFill>
              </a:rPr>
              <a:t>I fenomeni più recenti mettono in evidenza le ragioni degli insuccessi dei diversi modelli: </a:t>
            </a:r>
            <a:r>
              <a:rPr lang="it-IT" b="1" dirty="0">
                <a:solidFill>
                  <a:srgbClr val="FF0000"/>
                </a:solidFill>
              </a:rPr>
              <a:t>l’assimilazionismo fallisce </a:t>
            </a:r>
            <a:r>
              <a:rPr lang="it-IT" dirty="0">
                <a:solidFill>
                  <a:schemeClr val="tx1"/>
                </a:solidFill>
              </a:rPr>
              <a:t>perché non riesce a prendere adeguatamente in considerazione i bisogni specifici di cui gli immigrati sono portatori e ripone una fiducia incondizionata nella capacità delle agenzie di socializzazione di includere la diversità.</a:t>
            </a:r>
          </a:p>
          <a:p>
            <a:pPr marL="0" indent="0" algn="just">
              <a:buNone/>
            </a:pPr>
            <a:endParaRPr lang="it-IT" b="1" dirty="0">
              <a:solidFill>
                <a:srgbClr val="FF0000"/>
              </a:solidFill>
            </a:endParaRPr>
          </a:p>
          <a:p>
            <a:pPr marL="0" indent="0" algn="just">
              <a:buNone/>
            </a:pPr>
            <a:r>
              <a:rPr lang="it-IT" b="1" dirty="0">
                <a:solidFill>
                  <a:srgbClr val="FF0000"/>
                </a:solidFill>
              </a:rPr>
              <a:t>Il modello multiculturale fallisce </a:t>
            </a:r>
            <a:r>
              <a:rPr lang="it-IT" dirty="0">
                <a:solidFill>
                  <a:schemeClr val="tx1"/>
                </a:solidFill>
              </a:rPr>
              <a:t>perché il riconoscimento della diversità diventa un etichettamento a tratti astratto, discriminatorio e stigmatizzante che mantiene le minoranze in un ghetto sempiterno. </a:t>
            </a:r>
          </a:p>
        </p:txBody>
      </p:sp>
      <p:sp>
        <p:nvSpPr>
          <p:cNvPr id="3" name="Titolo 2"/>
          <p:cNvSpPr>
            <a:spLocks noGrp="1"/>
          </p:cNvSpPr>
          <p:nvPr>
            <p:ph type="title"/>
          </p:nvPr>
        </p:nvSpPr>
        <p:spPr>
          <a:xfrm>
            <a:off x="1029811" y="624110"/>
            <a:ext cx="10474802" cy="1280890"/>
          </a:xfrm>
        </p:spPr>
        <p:txBody>
          <a:bodyPr>
            <a:normAutofit/>
          </a:bodyPr>
          <a:lstStyle/>
          <a:p>
            <a:r>
              <a:rPr lang="it-IT" b="1" dirty="0">
                <a:solidFill>
                  <a:srgbClr val="FF0000"/>
                </a:solidFill>
              </a:rPr>
              <a:t>Le conseguenze delle politiche implementate</a:t>
            </a:r>
          </a:p>
        </p:txBody>
      </p:sp>
    </p:spTree>
    <p:extLst>
      <p:ext uri="{BB962C8B-B14F-4D97-AF65-F5344CB8AC3E}">
        <p14:creationId xmlns:p14="http://schemas.microsoft.com/office/powerpoint/2010/main" val="908529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xmlns="" id="{03588199-5961-4DC8-956E-E87495B4B394}"/>
              </a:ext>
            </a:extLst>
          </p:cNvPr>
          <p:cNvSpPr>
            <a:spLocks noGrp="1"/>
          </p:cNvSpPr>
          <p:nvPr>
            <p:ph idx="1"/>
          </p:nvPr>
        </p:nvSpPr>
        <p:spPr>
          <a:xfrm>
            <a:off x="870012" y="1518082"/>
            <a:ext cx="10209319" cy="5223286"/>
          </a:xfrm>
          <a:solidFill>
            <a:srgbClr val="FFC000"/>
          </a:solidFill>
        </p:spPr>
        <p:txBody>
          <a:bodyPr>
            <a:normAutofit/>
          </a:bodyPr>
          <a:lstStyle/>
          <a:p>
            <a:pPr marL="0" indent="0" algn="just">
              <a:buNone/>
            </a:pPr>
            <a:r>
              <a:rPr lang="it-IT" dirty="0">
                <a:solidFill>
                  <a:schemeClr val="tx1"/>
                </a:solidFill>
              </a:rPr>
              <a:t>Nel complesso appare chiaro che il modello temporaneo sia oggi più debole perché non si è dimostrato capace di limitare lo stanziamento degli immigrati e non prevede adeguate forme di gestione della diversità.</a:t>
            </a:r>
          </a:p>
          <a:p>
            <a:pPr marL="0" indent="0" algn="just">
              <a:buNone/>
            </a:pPr>
            <a:r>
              <a:rPr lang="it-IT" dirty="0">
                <a:solidFill>
                  <a:schemeClr val="tx1"/>
                </a:solidFill>
              </a:rPr>
              <a:t>L’esito delle politiche multiculturali appare contrastato.</a:t>
            </a:r>
          </a:p>
          <a:p>
            <a:pPr marL="0" indent="0" algn="just">
              <a:buNone/>
            </a:pPr>
            <a:r>
              <a:rPr lang="it-IT" dirty="0">
                <a:solidFill>
                  <a:schemeClr val="tx1"/>
                </a:solidFill>
              </a:rPr>
              <a:t>Il multiculturalismo, unito a un forte W.S., minerebbe l’impegno delle minoranze alla partecipazione sociale (</a:t>
            </a:r>
            <a:r>
              <a:rPr lang="it-IT" dirty="0" err="1">
                <a:solidFill>
                  <a:schemeClr val="tx1"/>
                </a:solidFill>
              </a:rPr>
              <a:t>Koopmans</a:t>
            </a:r>
            <a:r>
              <a:rPr lang="it-IT" dirty="0">
                <a:solidFill>
                  <a:schemeClr val="tx1"/>
                </a:solidFill>
              </a:rPr>
              <a:t>).</a:t>
            </a:r>
          </a:p>
          <a:p>
            <a:pPr marL="0" indent="0" algn="just">
              <a:buNone/>
            </a:pPr>
            <a:r>
              <a:rPr lang="it-IT" dirty="0">
                <a:solidFill>
                  <a:schemeClr val="tx1"/>
                </a:solidFill>
              </a:rPr>
              <a:t>La differenza fondamentale fra politiche multiculturali e assimilazioniste per quanto riguarda gli esiti degli interventi può essere riassunta nel seguente dilemma: sono più efficaci servizi dedicati all’utenza immigrata oppure politiche che favoriscano il loro accesso ai servizi offerti a tutti i cittadini?</a:t>
            </a:r>
          </a:p>
          <a:p>
            <a:pPr marL="0" indent="0" algn="just">
              <a:buNone/>
            </a:pPr>
            <a:r>
              <a:rPr lang="it-IT" dirty="0">
                <a:solidFill>
                  <a:schemeClr val="tx1"/>
                </a:solidFill>
              </a:rPr>
              <a:t>La letteratura non fornisce una risposta chiara a questa domanda.</a:t>
            </a:r>
          </a:p>
          <a:p>
            <a:pPr marL="0" indent="0" algn="just">
              <a:buNone/>
            </a:pPr>
            <a:r>
              <a:rPr lang="it-IT" dirty="0">
                <a:solidFill>
                  <a:schemeClr val="tx1"/>
                </a:solidFill>
              </a:rPr>
              <a:t>Decenni di storia dell’immigrazione e delle politiche migratoria non hanno generato la ricetta perfetta, dato che questa è un’area di policy molto dinamica e che risente facilmente delle rapide trasformazioni che caratterizzano i rapporti fra nuovi e vecchi residenti. </a:t>
            </a:r>
          </a:p>
        </p:txBody>
      </p:sp>
      <p:sp>
        <p:nvSpPr>
          <p:cNvPr id="3" name="Titolo 2">
            <a:extLst>
              <a:ext uri="{FF2B5EF4-FFF2-40B4-BE49-F238E27FC236}">
                <a16:creationId xmlns:a16="http://schemas.microsoft.com/office/drawing/2014/main" xmlns="" id="{90F30FCD-0BAB-459B-AAC4-E77845A0A29B}"/>
              </a:ext>
            </a:extLst>
          </p:cNvPr>
          <p:cNvSpPr>
            <a:spLocks noGrp="1"/>
          </p:cNvSpPr>
          <p:nvPr>
            <p:ph type="title"/>
          </p:nvPr>
        </p:nvSpPr>
        <p:spPr>
          <a:xfrm>
            <a:off x="1269507" y="624110"/>
            <a:ext cx="10528916" cy="831828"/>
          </a:xfrm>
        </p:spPr>
        <p:txBody>
          <a:bodyPr>
            <a:normAutofit/>
          </a:bodyPr>
          <a:lstStyle/>
          <a:p>
            <a:r>
              <a:rPr lang="it-IT" b="1" dirty="0">
                <a:solidFill>
                  <a:srgbClr val="FF0000"/>
                </a:solidFill>
              </a:rPr>
              <a:t>Le conseguenze delle politiche implementate</a:t>
            </a:r>
            <a:endParaRPr lang="it-IT" dirty="0">
              <a:solidFill>
                <a:srgbClr val="FF0000"/>
              </a:solidFill>
            </a:endParaRPr>
          </a:p>
        </p:txBody>
      </p:sp>
    </p:spTree>
    <p:extLst>
      <p:ext uri="{BB962C8B-B14F-4D97-AF65-F5344CB8AC3E}">
        <p14:creationId xmlns:p14="http://schemas.microsoft.com/office/powerpoint/2010/main" val="194669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772357"/>
            <a:ext cx="10520038" cy="5877017"/>
          </a:xfrm>
          <a:solidFill>
            <a:srgbClr val="66FFFF"/>
          </a:solidFill>
        </p:spPr>
        <p:txBody>
          <a:bodyPr>
            <a:normAutofit lnSpcReduction="10000"/>
          </a:bodyPr>
          <a:lstStyle/>
          <a:p>
            <a:pPr marL="0" indent="0">
              <a:buNone/>
            </a:pPr>
            <a:r>
              <a:rPr lang="it-IT" sz="2800" b="1" dirty="0">
                <a:solidFill>
                  <a:srgbClr val="FF0000"/>
                </a:solidFill>
              </a:rPr>
              <a:t>CAUSE</a:t>
            </a:r>
          </a:p>
          <a:p>
            <a:pPr marL="0" indent="0">
              <a:buNone/>
            </a:pPr>
            <a:r>
              <a:rPr lang="it-IT" dirty="0">
                <a:solidFill>
                  <a:schemeClr val="tx1"/>
                </a:solidFill>
              </a:rPr>
              <a:t>				economiche</a:t>
            </a:r>
          </a:p>
          <a:p>
            <a:pPr marL="0" indent="0">
              <a:buNone/>
            </a:pPr>
            <a:r>
              <a:rPr lang="it-IT" dirty="0">
                <a:solidFill>
                  <a:schemeClr val="tx1"/>
                </a:solidFill>
              </a:rPr>
              <a:t>				demografiche</a:t>
            </a:r>
          </a:p>
          <a:p>
            <a:pPr marL="0" indent="0">
              <a:buNone/>
            </a:pPr>
            <a:r>
              <a:rPr lang="it-IT" dirty="0">
                <a:solidFill>
                  <a:schemeClr val="tx1"/>
                </a:solidFill>
              </a:rPr>
              <a:t>				politiche (militari)</a:t>
            </a:r>
          </a:p>
          <a:p>
            <a:pPr marL="0" indent="0">
              <a:buNone/>
            </a:pPr>
            <a:r>
              <a:rPr lang="it-IT" dirty="0">
                <a:solidFill>
                  <a:schemeClr val="tx1"/>
                </a:solidFill>
              </a:rPr>
              <a:t>				religiose</a:t>
            </a:r>
          </a:p>
          <a:p>
            <a:pPr marL="0" indent="0">
              <a:buNone/>
            </a:pPr>
            <a:r>
              <a:rPr lang="it-IT" dirty="0">
                <a:solidFill>
                  <a:schemeClr val="tx1"/>
                </a:solidFill>
              </a:rPr>
              <a:t>				personali</a:t>
            </a:r>
          </a:p>
          <a:p>
            <a:pPr marL="0" indent="0">
              <a:buNone/>
            </a:pPr>
            <a:r>
              <a:rPr lang="it-IT" dirty="0">
                <a:solidFill>
                  <a:schemeClr val="tx1"/>
                </a:solidFill>
              </a:rPr>
              <a:t>				familiari</a:t>
            </a:r>
          </a:p>
          <a:p>
            <a:pPr marL="0" indent="0">
              <a:buNone/>
            </a:pPr>
            <a:r>
              <a:rPr lang="it-IT" b="1" dirty="0">
                <a:solidFill>
                  <a:srgbClr val="FF0000"/>
                </a:solidFill>
              </a:rPr>
              <a:t>SELEZIONE O PROPENSIONE ALL’EMIGRAZIONE</a:t>
            </a:r>
          </a:p>
          <a:p>
            <a:pPr marL="0" indent="0">
              <a:buNone/>
            </a:pPr>
            <a:r>
              <a:rPr lang="it-IT" dirty="0">
                <a:solidFill>
                  <a:schemeClr val="tx1"/>
                </a:solidFill>
              </a:rPr>
              <a:t>		</a:t>
            </a:r>
          </a:p>
          <a:p>
            <a:pPr marL="0" indent="0">
              <a:buNone/>
            </a:pPr>
            <a:r>
              <a:rPr lang="it-IT" b="1" dirty="0">
                <a:solidFill>
                  <a:srgbClr val="0070C0"/>
                </a:solidFill>
              </a:rPr>
              <a:t>Migrazione differenziata</a:t>
            </a:r>
          </a:p>
          <a:p>
            <a:pPr marL="0" indent="0">
              <a:buNone/>
            </a:pPr>
            <a:endParaRPr lang="it-IT" dirty="0">
              <a:solidFill>
                <a:schemeClr val="tx1"/>
              </a:solidFill>
            </a:endParaRPr>
          </a:p>
          <a:p>
            <a:pPr marL="0" indent="0">
              <a:buNone/>
            </a:pPr>
            <a:r>
              <a:rPr lang="it-IT" b="1" dirty="0">
                <a:solidFill>
                  <a:schemeClr val="accent1">
                    <a:lumMod val="60000"/>
                    <a:lumOff val="40000"/>
                  </a:schemeClr>
                </a:solidFill>
              </a:rPr>
              <a:t>Differenziali migratori e criteri di selezione</a:t>
            </a:r>
          </a:p>
          <a:p>
            <a:pPr marL="0" indent="0">
              <a:buNone/>
            </a:pPr>
            <a:endParaRPr lang="it-IT" dirty="0">
              <a:solidFill>
                <a:schemeClr val="tx1"/>
              </a:solidFill>
            </a:endParaRPr>
          </a:p>
          <a:p>
            <a:pPr marL="0" indent="0">
              <a:buNone/>
            </a:pPr>
            <a:r>
              <a:rPr lang="it-IT" dirty="0">
                <a:solidFill>
                  <a:schemeClr val="tx1"/>
                </a:solidFill>
              </a:rPr>
              <a:t>Età – sesso – estrazione urbano/rurale – status – professione – stato civile – appartenenza a gruppi etnici, razziali o religiosi – livello d’istruzione</a:t>
            </a:r>
          </a:p>
          <a:p>
            <a:pPr marL="0" indent="0">
              <a:buNone/>
            </a:pPr>
            <a:endParaRPr lang="it-IT" dirty="0">
              <a:solidFill>
                <a:schemeClr val="tx1"/>
              </a:solidFill>
            </a:endParaRPr>
          </a:p>
          <a:p>
            <a:pPr marL="0" indent="0">
              <a:buNone/>
            </a:pPr>
            <a:endParaRPr lang="it-IT" dirty="0">
              <a:solidFill>
                <a:schemeClr val="tx1"/>
              </a:solidFill>
            </a:endParaRPr>
          </a:p>
          <a:p>
            <a:pPr marL="0" indent="0">
              <a:buNone/>
            </a:pPr>
            <a:endParaRPr lang="it-IT" dirty="0">
              <a:solidFill>
                <a:schemeClr val="tx1"/>
              </a:solidFill>
            </a:endParaRPr>
          </a:p>
        </p:txBody>
      </p:sp>
      <p:sp>
        <p:nvSpPr>
          <p:cNvPr id="2" name="Freccia in giù 1">
            <a:extLst>
              <a:ext uri="{FF2B5EF4-FFF2-40B4-BE49-F238E27FC236}">
                <a16:creationId xmlns:a16="http://schemas.microsoft.com/office/drawing/2014/main" xmlns="" id="{5E54939F-5342-462E-BFC2-79E15D25A20B}"/>
              </a:ext>
            </a:extLst>
          </p:cNvPr>
          <p:cNvSpPr/>
          <p:nvPr/>
        </p:nvSpPr>
        <p:spPr>
          <a:xfrm>
            <a:off x="2938509" y="3835153"/>
            <a:ext cx="346229" cy="426129"/>
          </a:xfrm>
          <a:prstGeom prst="down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4" name="Freccia in giù 3">
            <a:extLst>
              <a:ext uri="{FF2B5EF4-FFF2-40B4-BE49-F238E27FC236}">
                <a16:creationId xmlns:a16="http://schemas.microsoft.com/office/drawing/2014/main" xmlns="" id="{83F32198-D860-411B-85FF-A237AC941715}"/>
              </a:ext>
            </a:extLst>
          </p:cNvPr>
          <p:cNvSpPr/>
          <p:nvPr/>
        </p:nvSpPr>
        <p:spPr>
          <a:xfrm>
            <a:off x="3284738" y="4616388"/>
            <a:ext cx="346229" cy="426129"/>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Freccia in giù 4">
            <a:extLst>
              <a:ext uri="{FF2B5EF4-FFF2-40B4-BE49-F238E27FC236}">
                <a16:creationId xmlns:a16="http://schemas.microsoft.com/office/drawing/2014/main" xmlns="" id="{D2ED4341-7061-41B0-BC21-EFDCDC3197CC}"/>
              </a:ext>
            </a:extLst>
          </p:cNvPr>
          <p:cNvSpPr/>
          <p:nvPr/>
        </p:nvSpPr>
        <p:spPr>
          <a:xfrm>
            <a:off x="4190260" y="5353235"/>
            <a:ext cx="443884" cy="47051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1083876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772358"/>
            <a:ext cx="10520038" cy="5521910"/>
          </a:xfrm>
          <a:solidFill>
            <a:srgbClr val="00FF99"/>
          </a:solidFill>
        </p:spPr>
        <p:txBody>
          <a:bodyPr/>
          <a:lstStyle/>
          <a:p>
            <a:pPr marL="0" indent="0" algn="ctr">
              <a:buNone/>
            </a:pPr>
            <a:r>
              <a:rPr lang="it-IT" sz="3200" b="1" dirty="0">
                <a:solidFill>
                  <a:srgbClr val="FF0000"/>
                </a:solidFill>
              </a:rPr>
              <a:t>Motivazioni</a:t>
            </a:r>
          </a:p>
          <a:p>
            <a:pPr marL="0" indent="0">
              <a:buNone/>
            </a:pPr>
            <a:endParaRPr lang="it-IT" sz="3200" dirty="0">
              <a:solidFill>
                <a:schemeClr val="tx1"/>
              </a:solidFill>
            </a:endParaRPr>
          </a:p>
          <a:p>
            <a:pPr>
              <a:buAutoNum type="arabicParenR"/>
            </a:pPr>
            <a:r>
              <a:rPr lang="it-IT" sz="3200" dirty="0">
                <a:solidFill>
                  <a:schemeClr val="tx1"/>
                </a:solidFill>
              </a:rPr>
              <a:t>Lavoro</a:t>
            </a:r>
          </a:p>
          <a:p>
            <a:pPr>
              <a:buAutoNum type="arabicParenR"/>
            </a:pPr>
            <a:r>
              <a:rPr lang="it-IT" sz="3200" dirty="0">
                <a:solidFill>
                  <a:schemeClr val="tx1"/>
                </a:solidFill>
              </a:rPr>
              <a:t>Famiglia</a:t>
            </a:r>
          </a:p>
          <a:p>
            <a:pPr>
              <a:buAutoNum type="arabicParenR"/>
            </a:pPr>
            <a:r>
              <a:rPr lang="it-IT" sz="3200" dirty="0">
                <a:solidFill>
                  <a:schemeClr val="tx1"/>
                </a:solidFill>
              </a:rPr>
              <a:t>Studio</a:t>
            </a:r>
          </a:p>
          <a:p>
            <a:pPr>
              <a:buAutoNum type="arabicParenR"/>
            </a:pPr>
            <a:r>
              <a:rPr lang="it-IT" sz="3200" dirty="0">
                <a:solidFill>
                  <a:schemeClr val="tx1"/>
                </a:solidFill>
              </a:rPr>
              <a:t>Disastri</a:t>
            </a:r>
          </a:p>
          <a:p>
            <a:pPr marL="0" indent="0">
              <a:buNone/>
            </a:pPr>
            <a:r>
              <a:rPr lang="it-IT" sz="3200" dirty="0">
                <a:solidFill>
                  <a:schemeClr val="tx1"/>
                </a:solidFill>
              </a:rPr>
              <a:t>Selezione di persone che hanno certe combinazioni di tratti, piuttosto che attribuire la selettività a un particolare differenziale</a:t>
            </a:r>
          </a:p>
          <a:p>
            <a:pPr marL="0" indent="0">
              <a:buNone/>
            </a:pPr>
            <a:endParaRPr lang="it-IT" sz="3200" dirty="0">
              <a:solidFill>
                <a:schemeClr val="tx1"/>
              </a:solidFill>
            </a:endParaRPr>
          </a:p>
          <a:p>
            <a:pPr marL="0" indent="0">
              <a:buNone/>
            </a:pPr>
            <a:endParaRPr lang="it-IT" dirty="0">
              <a:solidFill>
                <a:schemeClr val="tx1"/>
              </a:solidFill>
            </a:endParaRPr>
          </a:p>
          <a:p>
            <a:pPr marL="0" indent="0">
              <a:buNone/>
            </a:pPr>
            <a:endParaRPr lang="it-IT" dirty="0">
              <a:solidFill>
                <a:schemeClr val="tx1"/>
              </a:solidFill>
            </a:endParaRPr>
          </a:p>
        </p:txBody>
      </p:sp>
    </p:spTree>
    <p:extLst>
      <p:ext uri="{BB962C8B-B14F-4D97-AF65-F5344CB8AC3E}">
        <p14:creationId xmlns:p14="http://schemas.microsoft.com/office/powerpoint/2010/main" val="3048538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438183" y="2414726"/>
            <a:ext cx="10520038" cy="568171"/>
          </a:xfrm>
          <a:solidFill>
            <a:srgbClr val="DFF2B0"/>
          </a:solidFill>
        </p:spPr>
        <p:txBody>
          <a:bodyPr>
            <a:normAutofit lnSpcReduction="10000"/>
          </a:bodyPr>
          <a:lstStyle/>
          <a:p>
            <a:pPr marL="0" indent="0">
              <a:buNone/>
            </a:pPr>
            <a:r>
              <a:rPr lang="it-IT" sz="3200" b="1" dirty="0">
                <a:solidFill>
                  <a:srgbClr val="FF0000"/>
                </a:solidFill>
              </a:rPr>
              <a:t>L’IMMIGRAZIONE STRANIERA IN ITALIA</a:t>
            </a:r>
          </a:p>
          <a:p>
            <a:pPr marL="0" indent="0">
              <a:buNone/>
            </a:pPr>
            <a:endParaRPr lang="it-IT" dirty="0">
              <a:solidFill>
                <a:schemeClr val="tx1"/>
              </a:solidFill>
            </a:endParaRPr>
          </a:p>
        </p:txBody>
      </p:sp>
    </p:spTree>
    <p:extLst>
      <p:ext uri="{BB962C8B-B14F-4D97-AF65-F5344CB8AC3E}">
        <p14:creationId xmlns:p14="http://schemas.microsoft.com/office/powerpoint/2010/main" val="567247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248575"/>
            <a:ext cx="10520038" cy="6045693"/>
          </a:xfrm>
          <a:solidFill>
            <a:srgbClr val="DFF2B0"/>
          </a:solidFill>
        </p:spPr>
        <p:txBody>
          <a:bodyPr/>
          <a:lstStyle/>
          <a:p>
            <a:pPr marL="0" indent="0">
              <a:buNone/>
            </a:pPr>
            <a:r>
              <a:rPr lang="it-IT" sz="2800" dirty="0">
                <a:solidFill>
                  <a:schemeClr val="tx1"/>
                </a:solidFill>
              </a:rPr>
              <a:t>Metà anni ’70				visibile a partire dagli anni ‘80</a:t>
            </a:r>
          </a:p>
          <a:p>
            <a:pPr marL="0" indent="0">
              <a:buNone/>
            </a:pPr>
            <a:endParaRPr lang="it-IT" sz="2800" b="1" dirty="0">
              <a:solidFill>
                <a:srgbClr val="FF0000"/>
              </a:solidFill>
            </a:endParaRPr>
          </a:p>
          <a:p>
            <a:pPr marL="0" indent="0">
              <a:buNone/>
            </a:pPr>
            <a:r>
              <a:rPr lang="it-IT" sz="2800" b="1" dirty="0">
                <a:solidFill>
                  <a:srgbClr val="FF0000"/>
                </a:solidFill>
              </a:rPr>
              <a:t>TRE GRANDI FASI MIGRATORIA DAL SECONDO DOPOGUERRA</a:t>
            </a:r>
          </a:p>
          <a:p>
            <a:pPr>
              <a:buAutoNum type="arabicParenR"/>
            </a:pPr>
            <a:r>
              <a:rPr lang="it-IT" sz="2800" dirty="0">
                <a:solidFill>
                  <a:schemeClr val="tx1"/>
                </a:solidFill>
              </a:rPr>
              <a:t>1945-1973			ricostruzione post-bellica e necessità di 								espansione strutturale</a:t>
            </a:r>
          </a:p>
          <a:p>
            <a:pPr>
              <a:buAutoNum type="arabicParenR"/>
            </a:pPr>
            <a:r>
              <a:rPr lang="it-IT" sz="2800" dirty="0">
                <a:solidFill>
                  <a:schemeClr val="tx1"/>
                </a:solidFill>
              </a:rPr>
              <a:t>1974-1981			crisi strutturale del sistema capitalistico e 							nuova divisione internazionale del lavoro</a:t>
            </a:r>
          </a:p>
          <a:p>
            <a:pPr>
              <a:buAutoNum type="arabicParenR"/>
            </a:pPr>
            <a:r>
              <a:rPr lang="it-IT" sz="2800" dirty="0">
                <a:solidFill>
                  <a:schemeClr val="tx1"/>
                </a:solidFill>
              </a:rPr>
              <a:t>1982-1989			crisi epocale del Sud e dell’Est del 									mondo</a:t>
            </a:r>
          </a:p>
          <a:p>
            <a:pPr>
              <a:buAutoNum type="arabicParenR"/>
            </a:pPr>
            <a:r>
              <a:rPr lang="it-IT" sz="2800" dirty="0">
                <a:solidFill>
                  <a:schemeClr val="tx1"/>
                </a:solidFill>
              </a:rPr>
              <a:t>1989 in poi			crisi economica</a:t>
            </a:r>
          </a:p>
          <a:p>
            <a:pPr marL="0" indent="0">
              <a:buNone/>
            </a:pPr>
            <a:endParaRPr lang="it-IT" dirty="0">
              <a:solidFill>
                <a:schemeClr val="tx1"/>
              </a:solidFill>
            </a:endParaRPr>
          </a:p>
        </p:txBody>
      </p:sp>
      <p:sp>
        <p:nvSpPr>
          <p:cNvPr id="2" name="Freccia a destra 1">
            <a:extLst>
              <a:ext uri="{FF2B5EF4-FFF2-40B4-BE49-F238E27FC236}">
                <a16:creationId xmlns:a16="http://schemas.microsoft.com/office/drawing/2014/main" xmlns="" id="{1E1AACFA-64B4-4B47-922F-C56FF426071A}"/>
              </a:ext>
            </a:extLst>
          </p:cNvPr>
          <p:cNvSpPr/>
          <p:nvPr/>
        </p:nvSpPr>
        <p:spPr>
          <a:xfrm>
            <a:off x="3568823" y="2175028"/>
            <a:ext cx="852257" cy="115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a:extLst>
              <a:ext uri="{FF2B5EF4-FFF2-40B4-BE49-F238E27FC236}">
                <a16:creationId xmlns:a16="http://schemas.microsoft.com/office/drawing/2014/main" xmlns="" id="{79C6AE0D-F6BA-49CA-8AFB-42C3E69A59A4}"/>
              </a:ext>
            </a:extLst>
          </p:cNvPr>
          <p:cNvSpPr/>
          <p:nvPr/>
        </p:nvSpPr>
        <p:spPr>
          <a:xfrm>
            <a:off x="3417903" y="3093868"/>
            <a:ext cx="1003177" cy="115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a:extLst>
              <a:ext uri="{FF2B5EF4-FFF2-40B4-BE49-F238E27FC236}">
                <a16:creationId xmlns:a16="http://schemas.microsoft.com/office/drawing/2014/main" xmlns="" id="{ADE6F15F-4030-4608-8A33-DD4B9C59385D}"/>
              </a:ext>
            </a:extLst>
          </p:cNvPr>
          <p:cNvSpPr/>
          <p:nvPr/>
        </p:nvSpPr>
        <p:spPr>
          <a:xfrm>
            <a:off x="3484485" y="4065974"/>
            <a:ext cx="1020932" cy="115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a:extLst>
              <a:ext uri="{FF2B5EF4-FFF2-40B4-BE49-F238E27FC236}">
                <a16:creationId xmlns:a16="http://schemas.microsoft.com/office/drawing/2014/main" xmlns="" id="{DA00B17A-9629-4606-9380-28405029E11C}"/>
              </a:ext>
            </a:extLst>
          </p:cNvPr>
          <p:cNvSpPr/>
          <p:nvPr/>
        </p:nvSpPr>
        <p:spPr>
          <a:xfrm>
            <a:off x="3653160" y="5091345"/>
            <a:ext cx="767920" cy="1553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873422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EEBA401E-2932-44C0-B0A4-4EEE6D048E14}"/>
              </a:ext>
            </a:extLst>
          </p:cNvPr>
          <p:cNvSpPr>
            <a:spLocks noGrp="1"/>
          </p:cNvSpPr>
          <p:nvPr>
            <p:ph idx="1"/>
          </p:nvPr>
        </p:nvSpPr>
        <p:spPr>
          <a:xfrm>
            <a:off x="1251752" y="248575"/>
            <a:ext cx="10520038" cy="6045693"/>
          </a:xfrm>
          <a:solidFill>
            <a:srgbClr val="ADF5EE"/>
          </a:solidFill>
        </p:spPr>
        <p:txBody>
          <a:bodyPr>
            <a:normAutofit lnSpcReduction="10000"/>
          </a:bodyPr>
          <a:lstStyle/>
          <a:p>
            <a:pPr marL="0" indent="0" algn="just">
              <a:buFont typeface="Symbol" pitchFamily="18" charset="2"/>
              <a:buNone/>
            </a:pPr>
            <a:r>
              <a:rPr lang="it-IT" dirty="0">
                <a:solidFill>
                  <a:schemeClr val="tx1"/>
                </a:solidFill>
              </a:rPr>
              <a:t>Nei periodi tra le due guerre mondiali nei decenni successivi alla seconda guerra  mondiale sino agli anni Settanta i paesi europei sono stati interessati da </a:t>
            </a:r>
            <a:r>
              <a:rPr lang="it-IT" b="1" dirty="0">
                <a:solidFill>
                  <a:srgbClr val="FF0000"/>
                </a:solidFill>
              </a:rPr>
              <a:t>massicci fenomeni di migrazione</a:t>
            </a:r>
            <a:r>
              <a:rPr lang="it-IT" dirty="0">
                <a:solidFill>
                  <a:schemeClr val="tx1"/>
                </a:solidFill>
              </a:rPr>
              <a:t>.</a:t>
            </a:r>
          </a:p>
          <a:p>
            <a:pPr marL="0" indent="0" algn="just">
              <a:buFont typeface="Symbol" pitchFamily="18" charset="2"/>
              <a:buNone/>
            </a:pPr>
            <a:r>
              <a:rPr lang="it-IT" dirty="0">
                <a:solidFill>
                  <a:schemeClr val="tx1"/>
                </a:solidFill>
              </a:rPr>
              <a:t>In questo periodo l’</a:t>
            </a:r>
            <a:r>
              <a:rPr lang="it-IT" b="1" dirty="0">
                <a:solidFill>
                  <a:srgbClr val="FF0000"/>
                </a:solidFill>
              </a:rPr>
              <a:t>Italia</a:t>
            </a:r>
            <a:r>
              <a:rPr lang="it-IT" dirty="0">
                <a:solidFill>
                  <a:schemeClr val="tx1"/>
                </a:solidFill>
              </a:rPr>
              <a:t> era fondamentalmente </a:t>
            </a:r>
            <a:r>
              <a:rPr lang="it-IT" b="1" dirty="0">
                <a:solidFill>
                  <a:srgbClr val="FF0000"/>
                </a:solidFill>
              </a:rPr>
              <a:t>terra di emigranti</a:t>
            </a:r>
            <a:r>
              <a:rPr lang="it-IT" dirty="0">
                <a:solidFill>
                  <a:schemeClr val="tx1"/>
                </a:solidFill>
              </a:rPr>
              <a:t> verso l’estero o era interessata da forti migrazioni interne dalle aree rurali.</a:t>
            </a:r>
          </a:p>
          <a:p>
            <a:pPr marL="0" indent="0" algn="just">
              <a:buFont typeface="Symbol" pitchFamily="18" charset="2"/>
              <a:buNone/>
            </a:pPr>
            <a:r>
              <a:rPr lang="it-IT" dirty="0">
                <a:solidFill>
                  <a:schemeClr val="tx1"/>
                </a:solidFill>
              </a:rPr>
              <a:t>A partire </a:t>
            </a:r>
            <a:r>
              <a:rPr lang="it-IT" b="1" dirty="0">
                <a:solidFill>
                  <a:srgbClr val="FF0000"/>
                </a:solidFill>
              </a:rPr>
              <a:t>dagli anni Ottanta </a:t>
            </a:r>
            <a:r>
              <a:rPr lang="it-IT" dirty="0">
                <a:solidFill>
                  <a:schemeClr val="tx1"/>
                </a:solidFill>
              </a:rPr>
              <a:t>e soprattutto negli ultimi 15 anni </a:t>
            </a:r>
            <a:r>
              <a:rPr lang="it-IT" b="1" dirty="0">
                <a:solidFill>
                  <a:srgbClr val="FF0000"/>
                </a:solidFill>
              </a:rPr>
              <a:t>l’immigrazione è diventata un fenomeno più ampio </a:t>
            </a:r>
            <a:r>
              <a:rPr lang="it-IT" dirty="0">
                <a:solidFill>
                  <a:schemeClr val="tx1"/>
                </a:solidFill>
              </a:rPr>
              <a:t>e ha interessato anche i paesi dell’Europa meridionale.</a:t>
            </a:r>
          </a:p>
          <a:p>
            <a:pPr marL="0" indent="0" algn="just">
              <a:buFont typeface="Symbol" pitchFamily="18" charset="2"/>
              <a:buNone/>
            </a:pPr>
            <a:r>
              <a:rPr lang="it-IT" dirty="0">
                <a:solidFill>
                  <a:schemeClr val="tx1"/>
                </a:solidFill>
              </a:rPr>
              <a:t>Le </a:t>
            </a:r>
            <a:r>
              <a:rPr lang="it-IT" b="1" dirty="0">
                <a:solidFill>
                  <a:srgbClr val="FF0000"/>
                </a:solidFill>
              </a:rPr>
              <a:t>politiche sociali rivolte agli stranieri immigrati </a:t>
            </a:r>
            <a:r>
              <a:rPr lang="it-IT" dirty="0">
                <a:solidFill>
                  <a:schemeClr val="tx1"/>
                </a:solidFill>
              </a:rPr>
              <a:t>si presentano in questo periodo in maniera parzialmente differente da quanto avveniva per l’immigrazione del dopoguerra.</a:t>
            </a:r>
          </a:p>
          <a:p>
            <a:pPr marL="0" indent="0" algn="just">
              <a:buNone/>
            </a:pPr>
            <a:r>
              <a:rPr lang="it-IT" dirty="0">
                <a:solidFill>
                  <a:schemeClr val="tx1"/>
                </a:solidFill>
              </a:rPr>
              <a:t>1) E’ cambiato il contesto socioeconomico all’interno del quale tale immigrazione viene a collocarsi.</a:t>
            </a:r>
          </a:p>
          <a:p>
            <a:pPr marL="0" indent="0" algn="just">
              <a:buNone/>
            </a:pPr>
            <a:r>
              <a:rPr lang="it-IT" dirty="0">
                <a:solidFill>
                  <a:schemeClr val="tx1"/>
                </a:solidFill>
              </a:rPr>
              <a:t>2) L’immigrazione attuale è sempre più caratterizzata dalla presenza delle </a:t>
            </a:r>
            <a:r>
              <a:rPr lang="it-IT" b="1" dirty="0">
                <a:solidFill>
                  <a:srgbClr val="FF0000"/>
                </a:solidFill>
              </a:rPr>
              <a:t>seconde  e delle terze generazioni di immigrati</a:t>
            </a:r>
            <a:r>
              <a:rPr lang="it-IT" dirty="0">
                <a:solidFill>
                  <a:schemeClr val="tx1"/>
                </a:solidFill>
              </a:rPr>
              <a:t>.</a:t>
            </a:r>
          </a:p>
          <a:p>
            <a:pPr marL="0" indent="0" algn="just">
              <a:buNone/>
            </a:pPr>
            <a:r>
              <a:rPr lang="it-IT" dirty="0">
                <a:solidFill>
                  <a:schemeClr val="tx1"/>
                </a:solidFill>
              </a:rPr>
              <a:t>Il passaggio da una logica di </a:t>
            </a:r>
            <a:r>
              <a:rPr lang="it-IT" b="1" dirty="0">
                <a:solidFill>
                  <a:srgbClr val="FF0000"/>
                </a:solidFill>
              </a:rPr>
              <a:t>accoglienza temporanea a una di integrazione di media-lunga durata</a:t>
            </a:r>
            <a:r>
              <a:rPr lang="it-IT" dirty="0">
                <a:solidFill>
                  <a:schemeClr val="tx1"/>
                </a:solidFill>
              </a:rPr>
              <a:t> è avvenuto negli ultimi decenni, in fase di maggiore incertezza economica. L’integrazione degli immigrati è stata sostenuta sempre più attraverso politiche che favoriscono </a:t>
            </a:r>
            <a:r>
              <a:rPr lang="it-IT" b="1" dirty="0">
                <a:solidFill>
                  <a:srgbClr val="FF0000"/>
                </a:solidFill>
              </a:rPr>
              <a:t>un’integrazione sia strutturale, sia socioculturale.</a:t>
            </a:r>
          </a:p>
          <a:p>
            <a:pPr marL="0" indent="0" algn="just">
              <a:buNone/>
            </a:pPr>
            <a:r>
              <a:rPr lang="it-IT" dirty="0">
                <a:solidFill>
                  <a:schemeClr val="tx1"/>
                </a:solidFill>
              </a:rPr>
              <a:t>3) Si tratta di un’immigrazione sempre più «</a:t>
            </a:r>
            <a:r>
              <a:rPr lang="it-IT" b="1" dirty="0">
                <a:solidFill>
                  <a:srgbClr val="FF0000"/>
                </a:solidFill>
              </a:rPr>
              <a:t>transnazionale</a:t>
            </a:r>
            <a:r>
              <a:rPr lang="it-IT" dirty="0">
                <a:solidFill>
                  <a:schemeClr val="tx1"/>
                </a:solidFill>
              </a:rPr>
              <a:t>», caratterizzata cioè dal mantenimento di forti rapporti e legami di appartenenza con i luoghi di origine e fra questi e i paesi di immigrazione.</a:t>
            </a:r>
          </a:p>
          <a:p>
            <a:pPr marL="0" indent="0" algn="just">
              <a:buFont typeface="Symbol" pitchFamily="18" charset="2"/>
              <a:buNone/>
            </a:pPr>
            <a:endParaRPr lang="it-IT" dirty="0">
              <a:solidFill>
                <a:schemeClr val="tx1"/>
              </a:solidFill>
            </a:endParaRPr>
          </a:p>
          <a:p>
            <a:pPr marL="0" indent="0">
              <a:buNone/>
            </a:pPr>
            <a:endParaRPr lang="it-IT" dirty="0">
              <a:solidFill>
                <a:schemeClr val="tx1"/>
              </a:solidFill>
            </a:endParaRPr>
          </a:p>
        </p:txBody>
      </p:sp>
    </p:spTree>
    <p:extLst>
      <p:ext uri="{BB962C8B-B14F-4D97-AF65-F5344CB8AC3E}">
        <p14:creationId xmlns:p14="http://schemas.microsoft.com/office/powerpoint/2010/main" val="2415535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14364" y="1774792"/>
            <a:ext cx="8568952" cy="4032448"/>
          </a:xfrm>
          <a:solidFill>
            <a:schemeClr val="accent5">
              <a:lumMod val="75000"/>
            </a:schemeClr>
          </a:solidFill>
        </p:spPr>
        <p:txBody>
          <a:bodyPr>
            <a:normAutofit/>
          </a:bodyPr>
          <a:lstStyle/>
          <a:p>
            <a:pPr marL="0" indent="0" algn="just">
              <a:buNone/>
            </a:pPr>
            <a:r>
              <a:rPr lang="it-IT" dirty="0">
                <a:solidFill>
                  <a:schemeClr val="tx1"/>
                </a:solidFill>
              </a:rPr>
              <a:t>La presenza straniera è cresciuta fortemente dalla metà degli anni Novanta al decennio attuale. Tale crescita è stata particolarmente rapida in Italia.</a:t>
            </a:r>
          </a:p>
          <a:p>
            <a:pPr marL="0" indent="0" algn="just">
              <a:buNone/>
            </a:pPr>
            <a:r>
              <a:rPr lang="it-IT" dirty="0">
                <a:solidFill>
                  <a:schemeClr val="tx1"/>
                </a:solidFill>
              </a:rPr>
              <a:t>Anche nel nostro paese si è concluso il passaggio fondamentale da un flusso migratorio composto da individui adulti (in prevalenza maschi) a uno più articolato e giocato attorno alle famiglie. Le donne rappresentano la metà della popolazione straniera sia in Italia sia nel resto dell’UE.</a:t>
            </a:r>
          </a:p>
          <a:p>
            <a:pPr marL="0" indent="0" algn="just">
              <a:buNone/>
            </a:pPr>
            <a:r>
              <a:rPr lang="it-IT" dirty="0">
                <a:solidFill>
                  <a:schemeClr val="tx1"/>
                </a:solidFill>
              </a:rPr>
              <a:t>I minori stranieri presentano un’incidenza significativa rispetto alla popolazione di pari età, a indicare che in futuro la componente etnica della popolazione europea è destinata a diventare molto rilevante.</a:t>
            </a:r>
          </a:p>
        </p:txBody>
      </p:sp>
      <p:sp>
        <p:nvSpPr>
          <p:cNvPr id="3" name="Titolo 2"/>
          <p:cNvSpPr>
            <a:spLocks noGrp="1"/>
          </p:cNvSpPr>
          <p:nvPr>
            <p:ph type="title"/>
          </p:nvPr>
        </p:nvSpPr>
        <p:spPr>
          <a:xfrm>
            <a:off x="1847529" y="624110"/>
            <a:ext cx="9657083" cy="698663"/>
          </a:xfrm>
        </p:spPr>
        <p:txBody>
          <a:bodyPr>
            <a:normAutofit fontScale="90000"/>
          </a:bodyPr>
          <a:lstStyle/>
          <a:p>
            <a:r>
              <a:rPr lang="it-IT" b="1" dirty="0">
                <a:solidFill>
                  <a:srgbClr val="FF0000"/>
                </a:solidFill>
              </a:rPr>
              <a:t>Caratteristiche ed evoluzione dei rischi sociali</a:t>
            </a:r>
            <a:endParaRPr lang="it-IT" dirty="0">
              <a:solidFill>
                <a:srgbClr val="FF0000"/>
              </a:solidFill>
            </a:endParaRPr>
          </a:p>
        </p:txBody>
      </p:sp>
    </p:spTree>
    <p:extLst>
      <p:ext uri="{BB962C8B-B14F-4D97-AF65-F5344CB8AC3E}">
        <p14:creationId xmlns:p14="http://schemas.microsoft.com/office/powerpoint/2010/main" val="3489359627"/>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288</TotalTime>
  <Words>3785</Words>
  <Application>Microsoft Office PowerPoint</Application>
  <PresentationFormat>Personalizzato</PresentationFormat>
  <Paragraphs>650</Paragraphs>
  <Slides>38</Slides>
  <Notes>0</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Filo</vt:lpstr>
      <vt:lpstr>Le migrazioni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Caratteristiche ed evoluzione dei rischi sociali</vt:lpstr>
      <vt:lpstr>Caratteristiche ed evoluzione dei rischi sociali</vt:lpstr>
      <vt:lpstr>I rischi di cadere in povertà</vt:lpstr>
      <vt:lpstr>L’integrazione nel mercato del lavoro</vt:lpstr>
      <vt:lpstr>L’accesso alla casa</vt:lpstr>
      <vt:lpstr>L’integrazione  scolastica </vt:lpstr>
      <vt:lpstr>Presentazione standard di PowerPoint</vt:lpstr>
      <vt:lpstr>Presentazione standard di PowerPoint</vt:lpstr>
      <vt:lpstr>Presentazione standard di PowerPoint</vt:lpstr>
      <vt:lpstr>Popolazione per cittadinanza straniera per età e sesso – 2020 – Dati Istat</vt:lpstr>
      <vt:lpstr>Distribuzione della popolazione straniera per area geografica - Tabella con la classifica per regioni della popolazione straniera residente in Italia.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Modelli di policy tradizionali</vt:lpstr>
      <vt:lpstr>Modelli di policy tradizionali</vt:lpstr>
      <vt:lpstr>Modelli di policy tradizionali</vt:lpstr>
      <vt:lpstr>Modelli di policy tradizionali</vt:lpstr>
      <vt:lpstr>L’evoluzione dei modelli nel corso del tempo</vt:lpstr>
      <vt:lpstr>L’evoluzione dei modelli nel corso del tempo</vt:lpstr>
      <vt:lpstr>L’evoluzione dei modelli nel corso del tempo</vt:lpstr>
      <vt:lpstr>L’evoluzione dei modelli nel corso del tempo</vt:lpstr>
      <vt:lpstr>L’evoluzione dei modelli nel corso del tempo</vt:lpstr>
      <vt:lpstr>La situazione dei principali paesi europei</vt:lpstr>
      <vt:lpstr>Le conseguenze delle politiche implementate</vt:lpstr>
      <vt:lpstr>Le conseguenze delle politiche implementate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migrazioni</dc:title>
  <dc:creator>SERRA ROSEMARY</dc:creator>
  <cp:lastModifiedBy>Rosemary</cp:lastModifiedBy>
  <cp:revision>24</cp:revision>
  <dcterms:created xsi:type="dcterms:W3CDTF">2020-09-10T10:55:26Z</dcterms:created>
  <dcterms:modified xsi:type="dcterms:W3CDTF">2020-11-11T14:53:11Z</dcterms:modified>
</cp:coreProperties>
</file>