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730" r:id="rId3"/>
  </p:sldMasterIdLst>
  <p:notesMasterIdLst>
    <p:notesMasterId r:id="rId45"/>
  </p:notesMasterIdLst>
  <p:handoutMasterIdLst>
    <p:handoutMasterId r:id="rId46"/>
  </p:handoutMasterIdLst>
  <p:sldIdLst>
    <p:sldId id="712" r:id="rId4"/>
    <p:sldId id="713" r:id="rId5"/>
    <p:sldId id="714" r:id="rId6"/>
    <p:sldId id="715" r:id="rId7"/>
    <p:sldId id="716" r:id="rId8"/>
    <p:sldId id="717" r:id="rId9"/>
    <p:sldId id="258" r:id="rId10"/>
    <p:sldId id="678" r:id="rId11"/>
    <p:sldId id="679" r:id="rId12"/>
    <p:sldId id="680" r:id="rId13"/>
    <p:sldId id="681" r:id="rId14"/>
    <p:sldId id="682" r:id="rId15"/>
    <p:sldId id="683" r:id="rId16"/>
    <p:sldId id="684" r:id="rId17"/>
    <p:sldId id="685" r:id="rId18"/>
    <p:sldId id="686" r:id="rId19"/>
    <p:sldId id="687" r:id="rId20"/>
    <p:sldId id="688" r:id="rId21"/>
    <p:sldId id="689" r:id="rId22"/>
    <p:sldId id="690" r:id="rId23"/>
    <p:sldId id="691" r:id="rId24"/>
    <p:sldId id="692" r:id="rId25"/>
    <p:sldId id="693" r:id="rId26"/>
    <p:sldId id="694" r:id="rId27"/>
    <p:sldId id="695" r:id="rId28"/>
    <p:sldId id="696" r:id="rId29"/>
    <p:sldId id="697" r:id="rId30"/>
    <p:sldId id="698" r:id="rId31"/>
    <p:sldId id="699" r:id="rId32"/>
    <p:sldId id="700" r:id="rId33"/>
    <p:sldId id="701" r:id="rId34"/>
    <p:sldId id="702" r:id="rId35"/>
    <p:sldId id="703" r:id="rId36"/>
    <p:sldId id="704" r:id="rId37"/>
    <p:sldId id="705" r:id="rId38"/>
    <p:sldId id="706" r:id="rId39"/>
    <p:sldId id="707" r:id="rId40"/>
    <p:sldId id="708" r:id="rId41"/>
    <p:sldId id="710" r:id="rId42"/>
    <p:sldId id="709" r:id="rId43"/>
    <p:sldId id="711" r:id="rId4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81" autoAdjust="0"/>
  </p:normalViewPr>
  <p:slideViewPr>
    <p:cSldViewPr snapToGrid="0" snapToObjects="1">
      <p:cViewPr varScale="1">
        <p:scale>
          <a:sx n="93" d="100"/>
          <a:sy n="93" d="100"/>
        </p:scale>
        <p:origin x="-17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41F1-F56B-A849-8D80-B0A31F773E40}" type="datetime1">
              <a:t>11/11/20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708C-3A8D-4C49-8E6F-7871CD96E8F2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931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CEC5-05A3-5545-B9AA-0517150F0409}" type="datetime1">
              <a:t>11/11/20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CEB14-5159-C548-AC4B-5E9DF0751C07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2968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88C0B40-F029-C243-AB77-79166A85360F}" type="datetime1">
              <a:t>11/11/20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5685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B125DA-6D28-A045-9DFA-6FC054439051}" type="datetimeFigureOut">
              <a:rPr lang="it-IT" smtClean="0"/>
              <a:t>11/11/20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AB0B05-673D-E145-A0BE-8C5B6769BC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33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B125DA-6D28-A045-9DFA-6FC054439051}" type="datetimeFigureOut">
              <a:rPr lang="it-IT" smtClean="0"/>
              <a:t>11/11/20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AB0B05-673D-E145-A0BE-8C5B6769BC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53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850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36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886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26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697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21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296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13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16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35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1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1219200" y="753134"/>
            <a:ext cx="6248400" cy="886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9200" y="143534"/>
            <a:ext cx="6248400" cy="609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8600" y="533400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99818" y="527080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95699" y="994144"/>
            <a:ext cx="7104119" cy="479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 marL="3657600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217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hyperlink" Target="http://www.units.it/" TargetMode="Externa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theme" Target="../theme/theme2.xml"/><Relationship Id="rId9" Type="http://schemas.openxmlformats.org/officeDocument/2006/relationships/hyperlink" Target="http://www.units.it/" TargetMode="Externa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novembre 11,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9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novembre 11,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9" r:id="rId5"/>
    <p:sldLayoutId id="2147483728" r:id="rId6"/>
    <p:sldLayoutId id="2147483729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minuscola carolina di cancelleria</a:t>
            </a:r>
          </a:p>
          <a:p>
            <a:r>
              <a:rPr lang="it-IT" sz="3600" b="1">
                <a:latin typeface="Garamond"/>
                <a:cs typeface="Garamond"/>
              </a:rPr>
              <a:t>= minuscola diplomatica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15317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base carolina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3914794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artifici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provenienza del documento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difficoltà di falisficazione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solennità</a:t>
            </a:r>
          </a:p>
          <a:p>
            <a:pPr marL="914400" lvl="1" indent="-457200">
              <a:buFont typeface="Arial"/>
              <a:buChar char="•"/>
            </a:pPr>
            <a:endParaRPr lang="it-IT" sz="2800">
              <a:latin typeface="Garamond"/>
              <a:cs typeface="Garamond"/>
              <a:sym typeface="Wingdings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10</a:t>
            </a:r>
          </a:p>
        </p:txBody>
      </p:sp>
    </p:spTree>
    <p:extLst>
      <p:ext uri="{BB962C8B-B14F-4D97-AF65-F5344CB8AC3E}">
        <p14:creationId xmlns:p14="http://schemas.microsoft.com/office/powerpoint/2010/main" val="24036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Precisazioni terminologiche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391552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anni recenti: </a:t>
            </a:r>
            <a:r>
              <a:rPr lang="it-IT" sz="2800" i="1">
                <a:latin typeface="Garamond"/>
                <a:cs typeface="Garamond"/>
              </a:rPr>
              <a:t>littera textualis </a:t>
            </a:r>
            <a:r>
              <a:rPr lang="it-IT" sz="2800">
                <a:latin typeface="Garamond"/>
                <a:cs typeface="Garamond"/>
              </a:rPr>
              <a:t>(scuola fiorentina)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1261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 ‘filologico’ (cfr. manoscritto di Leida)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85133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5697762"/>
            <a:ext cx="924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C et XVII folia scripta sunt de littera minuta cursiva et totidem sunt de alia littera textuali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96082" y="-1861468"/>
            <a:ext cx="5046826" cy="904901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975895" y="4331368"/>
            <a:ext cx="8168105" cy="8550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Contesto storico </a:t>
            </a:r>
            <a:r>
              <a:rPr lang="mr-IN" sz="3600" b="1">
                <a:latin typeface="Garamond"/>
                <a:cs typeface="Garamond"/>
              </a:rPr>
              <a:t>–</a:t>
            </a:r>
            <a:r>
              <a:rPr lang="it-IT" sz="3600" b="1">
                <a:latin typeface="Garamond"/>
                <a:cs typeface="Garamond"/>
              </a:rPr>
              <a:t> XII secolo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752499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incremento demografico, disboscamenti, bonifiche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60345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nuovi rapporti proprietari terrieri </a:t>
            </a:r>
            <a:r>
              <a:rPr lang="mr-IN" sz="2800">
                <a:latin typeface="Garamond"/>
                <a:cs typeface="Garamond"/>
                <a:sym typeface="Wingdings"/>
              </a:rPr>
              <a:t>–</a:t>
            </a:r>
            <a:r>
              <a:rPr lang="it-IT" sz="2800">
                <a:latin typeface="Garamond"/>
                <a:cs typeface="Garamond"/>
                <a:sym typeface="Wingdings"/>
              </a:rPr>
              <a:t> contadini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4544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economia cittadina (rinascita delle città)</a:t>
            </a:r>
            <a:endParaRPr lang="it-IT" sz="2800" i="1">
              <a:latin typeface="Garamond"/>
              <a:cs typeface="Garamond"/>
              <a:sym typeface="Wingding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530536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nascita dei Comuni, nascita di nuovi ceti (borghesi)</a:t>
            </a:r>
            <a:endParaRPr lang="it-IT" sz="2800" i="1">
              <a:latin typeface="Garamond"/>
              <a:cs typeface="Garamond"/>
              <a:sym typeface="Wingdings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16377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Contesto storico </a:t>
            </a:r>
            <a:r>
              <a:rPr lang="mr-IN" sz="3600" b="1">
                <a:latin typeface="Garamond"/>
                <a:cs typeface="Garamond"/>
              </a:rPr>
              <a:t>–</a:t>
            </a:r>
            <a:r>
              <a:rPr lang="it-IT" sz="3600" b="1">
                <a:latin typeface="Garamond"/>
                <a:cs typeface="Garamond"/>
              </a:rPr>
              <a:t> XII secolo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263703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perdita dell’egemonia culturale delle istituzioni ecclesiastiche (ordini mendicanti)</a:t>
            </a:r>
            <a:endParaRPr lang="it-IT" sz="2800" i="1">
              <a:latin typeface="Garamond"/>
              <a:cs typeface="Garamond"/>
              <a:sym typeface="Wingding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0409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laicizzazione della cultura (scuole, produzione del libro)</a:t>
            </a:r>
            <a:endParaRPr lang="it-IT" sz="2800" i="1">
              <a:latin typeface="Garamond"/>
              <a:cs typeface="Garamond"/>
              <a:sym typeface="Wingding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0139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nascita delle Università: da </a:t>
            </a:r>
            <a:r>
              <a:rPr lang="it-IT" sz="2800" i="1">
                <a:latin typeface="Garamond"/>
                <a:cs typeface="Garamond"/>
                <a:sym typeface="Wingdings"/>
              </a:rPr>
              <a:t>studia generalia</a:t>
            </a:r>
            <a:r>
              <a:rPr lang="it-IT" sz="2800">
                <a:latin typeface="Garamond"/>
                <a:cs typeface="Garamond"/>
                <a:sym typeface="Wingdings"/>
              </a:rPr>
              <a:t> a </a:t>
            </a:r>
            <a:r>
              <a:rPr lang="it-IT" sz="2800" i="1">
                <a:latin typeface="Garamond"/>
                <a:cs typeface="Garamond"/>
                <a:sym typeface="Wingdings"/>
              </a:rPr>
              <a:t>universitates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93716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Il libro universitario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3979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spiegazione di un testo; copie personali degli studenti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52053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metodo del </a:t>
            </a:r>
            <a:r>
              <a:rPr lang="it-IT" sz="2800" i="1">
                <a:latin typeface="Garamond"/>
                <a:cs typeface="Garamond"/>
                <a:sym typeface="Wingdings"/>
              </a:rPr>
              <a:t>sic et non</a:t>
            </a:r>
            <a:r>
              <a:rPr lang="it-IT" sz="2800">
                <a:latin typeface="Garamond"/>
                <a:cs typeface="Garamond"/>
                <a:sym typeface="Wingdings"/>
              </a:rPr>
              <a:t>; ricorso alle </a:t>
            </a:r>
            <a:r>
              <a:rPr lang="it-IT" sz="2800" i="1">
                <a:latin typeface="Garamond"/>
                <a:cs typeface="Garamond"/>
                <a:sym typeface="Wingdings"/>
              </a:rPr>
              <a:t>auctoritates</a:t>
            </a:r>
            <a:endParaRPr lang="it-IT" sz="2800">
              <a:latin typeface="Garamond"/>
              <a:cs typeface="Garamond"/>
              <a:sym typeface="Wingding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4401277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charset="0"/>
              <a:buChar char="à"/>
            </a:pPr>
            <a:r>
              <a:rPr lang="it-IT" sz="2800">
                <a:latin typeface="Garamond"/>
                <a:cs typeface="Garamond"/>
                <a:sym typeface="Wingdings"/>
              </a:rPr>
              <a:t>nuovo tipo di libro: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grande quantità di testo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agevole reperimento di frasi e </a:t>
            </a:r>
            <a:r>
              <a:rPr lang="it-IT" sz="2800" i="1">
                <a:latin typeface="Garamond"/>
                <a:cs typeface="Garamond"/>
                <a:sym typeface="Wingdings"/>
              </a:rPr>
              <a:t>sententiae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testo + commento / glossa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individuazione parola grafica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93579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</a:t>
            </a:r>
            <a:r>
              <a:rPr lang="it-IT" sz="3600" b="1" i="1">
                <a:latin typeface="Garamond"/>
                <a:cs typeface="Garamond"/>
              </a:rPr>
              <a:t>littera textualis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318950"/>
            <a:ext cx="8377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 b="1">
                <a:latin typeface="Garamond"/>
                <a:cs typeface="Garamond"/>
              </a:rPr>
              <a:t>non è</a:t>
            </a:r>
            <a:r>
              <a:rPr lang="it-IT" sz="2800">
                <a:latin typeface="Garamond"/>
                <a:cs typeface="Garamond"/>
              </a:rPr>
              <a:t> una carolina tracciata con una penna a punta larga e obliqua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46704"/>
            <a:ext cx="828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 b="1">
                <a:latin typeface="Garamond"/>
                <a:cs typeface="Garamond"/>
                <a:sym typeface="Wingdings"/>
              </a:rPr>
              <a:t>non nasce</a:t>
            </a:r>
            <a:r>
              <a:rPr lang="it-IT" sz="2800">
                <a:latin typeface="Garamond"/>
                <a:cs typeface="Garamond"/>
                <a:sym typeface="Wingdings"/>
              </a:rPr>
              <a:t> in ragione di questo nuovo modo di temperare la penna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574458"/>
            <a:ext cx="828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è una scrittura strutturalmente diversa, </a:t>
            </a:r>
            <a:r>
              <a:rPr lang="it-IT" sz="2800" b="1">
                <a:latin typeface="Garamond"/>
                <a:cs typeface="Garamond"/>
                <a:sym typeface="Wingdings"/>
              </a:rPr>
              <a:t>costruita</a:t>
            </a:r>
            <a:r>
              <a:rPr lang="it-IT" sz="2800">
                <a:latin typeface="Garamond"/>
                <a:cs typeface="Garamond"/>
                <a:sym typeface="Wingdings"/>
              </a:rPr>
              <a:t> in modo diverso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570221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 b="1">
                <a:latin typeface="Garamond"/>
                <a:cs typeface="Garamond"/>
                <a:sym typeface="Wingdings"/>
              </a:rPr>
              <a:t>non ha </a:t>
            </a:r>
            <a:r>
              <a:rPr lang="it-IT" sz="2800">
                <a:latin typeface="Garamond"/>
                <a:cs typeface="Garamond"/>
                <a:sym typeface="Wingdings"/>
              </a:rPr>
              <a:t>lettere di forma diversa rispetto alla carolina (tranne il segno 7 per et) 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220759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</a:t>
            </a:r>
            <a:r>
              <a:rPr lang="it-IT" sz="3600" b="1" i="1">
                <a:latin typeface="Garamond"/>
                <a:cs typeface="Garamond"/>
              </a:rPr>
              <a:t>littera textualis </a:t>
            </a:r>
            <a:r>
              <a:rPr lang="it-IT" sz="3600" b="1">
                <a:latin typeface="Garamond"/>
                <a:cs typeface="Garamond"/>
              </a:rPr>
              <a:t>rispetto alla carolina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1. modo in cui le lettere sono scritte / formate /costruite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8134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2. modo in cui le lettere si rapportano tra loro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94116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3. funzione specializzata di alcune lettere all’interno della parola.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340835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1. Modo in cui le lettere sono formate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trattini fondamentali + tratti accessori, variamente combinati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215383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53363" y="-1334953"/>
            <a:ext cx="4606526" cy="72764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74958" y="3502052"/>
            <a:ext cx="1777514" cy="39864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22153" y="4172904"/>
            <a:ext cx="6858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97701" y="734825"/>
            <a:ext cx="6121861" cy="54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6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4160" y="-3114161"/>
            <a:ext cx="2927684" cy="91560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005" y="2979004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artifici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aste ascendenti molto allungate rispetto al corpo</a:t>
            </a:r>
          </a:p>
          <a:p>
            <a:pPr lvl="1"/>
            <a:endParaRPr lang="it-IT" sz="2800">
              <a:latin typeface="Garamond"/>
              <a:cs typeface="Garamond"/>
              <a:sym typeface="Wingdings"/>
            </a:endParaRPr>
          </a:p>
          <a:p>
            <a:pPr marL="914400" lvl="1" indent="-457200">
              <a:buFont typeface="Arial"/>
              <a:buChar char="•"/>
            </a:pPr>
            <a:endParaRPr lang="it-IT" sz="2800">
              <a:latin typeface="Garamond"/>
              <a:cs typeface="Garamond"/>
              <a:sym typeface="Wingdings"/>
            </a:endParaRPr>
          </a:p>
          <a:p>
            <a:pPr marL="914400" lvl="1" indent="-457200">
              <a:buFont typeface="Arial"/>
              <a:buChar char="•"/>
            </a:pPr>
            <a:endParaRPr lang="it-IT" sz="2800">
              <a:latin typeface="Garamond"/>
              <a:cs typeface="Garamond"/>
              <a:sym typeface="Wingdings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terminazione delle aste a fiocco</a:t>
            </a:r>
          </a:p>
          <a:p>
            <a:pPr lvl="1"/>
            <a:endParaRPr lang="it-IT" sz="2800">
              <a:latin typeface="Garamond"/>
              <a:cs typeface="Garamond"/>
              <a:sym typeface="Wingdings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segno abbreviativo a forma di nodo</a:t>
            </a:r>
          </a:p>
          <a:p>
            <a:pPr marL="914400" lvl="1" indent="-457200">
              <a:buFont typeface="Arial"/>
              <a:buChar char="•"/>
            </a:pPr>
            <a:endParaRPr lang="it-IT" sz="2800">
              <a:latin typeface="Garamond"/>
              <a:cs typeface="Garamond"/>
              <a:sym typeface="Wingding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38695" y="3971827"/>
            <a:ext cx="1052900" cy="11998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22157" y="4119370"/>
            <a:ext cx="881763" cy="23972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30828" y="5773461"/>
            <a:ext cx="815523" cy="78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6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1. Modo in cui le lettere sono formate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trattini fondamentali + tratti accessori, variamente combinati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79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penna a punta larga e obliqua  = mezzo per ottenere meglio questo scopo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60695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razionalizzazione della scrittura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60235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leggibilità </a:t>
            </a:r>
            <a:r>
              <a:rPr lang="it-IT" sz="2800">
                <a:latin typeface="Garamond"/>
                <a:cs typeface="Garamond"/>
                <a:sym typeface="Wingdings"/>
              </a:rPr>
              <a:t> individuazione parola grafica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34787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separazione delle parole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2718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parola = unità minima (non la lettera)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5064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riduzione o eliminazione degli spazi bianchi tra una lettera e l’altra: regole di Meyer, regole di Zamponi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20095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regole di Meyer: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787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a) fusione curve contrapposte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271869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quando una lettera che termina con una curva a destra è seguita da una lettera che inizia con curva a sinistra, le due curve vengono ‘fuse’ (= le due lettere vengono scritte in nesso)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372409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70194" y="-776567"/>
            <a:ext cx="6858001" cy="84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5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4134" y="705308"/>
            <a:ext cx="6858000" cy="544738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440947" y="1711158"/>
            <a:ext cx="1243264" cy="102936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638926" y="3735137"/>
            <a:ext cx="1425074" cy="1318126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8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regole di Meyer: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7876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b) uso della r ‘rotonda’ (a forma di 2) dopo lettera con curva a destra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212842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70194" y="-776567"/>
            <a:ext cx="6858001" cy="841113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95473" y="240631"/>
            <a:ext cx="828843" cy="568157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89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regole di Meyer: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7876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b) uso della r ‘rotonda’ (a forma di 2) dopo lettera con curva a destra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887579" y="4604263"/>
            <a:ext cx="2406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4400">
                <a:latin typeface="Garamond"/>
                <a:cs typeface="Garamond"/>
                <a:sym typeface="Wingdings"/>
              </a:rPr>
              <a:t>O + 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887579" y="5557787"/>
            <a:ext cx="2406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4400">
                <a:latin typeface="Garamond"/>
                <a:cs typeface="Garamond"/>
                <a:sym typeface="Wingdings"/>
              </a:rPr>
              <a:t>O + R</a:t>
            </a:r>
          </a:p>
        </p:txBody>
      </p:sp>
      <p:sp>
        <p:nvSpPr>
          <p:cNvPr id="2" name="Rettangolo 1"/>
          <p:cNvSpPr/>
          <p:nvPr/>
        </p:nvSpPr>
        <p:spPr>
          <a:xfrm>
            <a:off x="4451684" y="5557787"/>
            <a:ext cx="227263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92701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regole di Meyer: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787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c) doppia forma della lettera d: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42718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con asta curva a sinistra prima di lettera curva</a:t>
            </a:r>
          </a:p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con asta diritta prima di lettera diritta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86467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0194" y="-776567"/>
            <a:ext cx="6858001" cy="841113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112000" y="240631"/>
            <a:ext cx="1163053" cy="2687053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87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4160" y="-3114161"/>
            <a:ext cx="2927684" cy="91560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005" y="29790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artifici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 i="1">
                <a:latin typeface="Garamond"/>
                <a:cs typeface="Garamond"/>
                <a:sym typeface="Wingdings"/>
              </a:rPr>
              <a:t>litterae elongatae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32599" y="1771036"/>
            <a:ext cx="1626379" cy="719221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17371" y="6272343"/>
            <a:ext cx="5829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In nomine sanctę et individuę Trinitatis</a:t>
            </a:r>
          </a:p>
        </p:txBody>
      </p:sp>
    </p:spTree>
    <p:extLst>
      <p:ext uri="{BB962C8B-B14F-4D97-AF65-F5344CB8AC3E}">
        <p14:creationId xmlns:p14="http://schemas.microsoft.com/office/powerpoint/2010/main" val="84730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525236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regole di Zamponi: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3183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d) elisione dei trattini d’attacco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411144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quando una lettera che inizia con un trattino di attacco (i, m, n, p, r, u) segue una lettera che termina sul rigo superiore di scrittura (c, e, f, g r, t), il trattino viene eliso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5689600"/>
            <a:ext cx="4178300" cy="1168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0700"/>
            <a:ext cx="4127500" cy="1257300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 flipV="1">
            <a:off x="0" y="5842000"/>
            <a:ext cx="4127500" cy="26737"/>
          </a:xfrm>
          <a:prstGeom prst="line">
            <a:avLst/>
          </a:pr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5592679"/>
            <a:ext cx="4127500" cy="26737"/>
          </a:xfrm>
          <a:prstGeom prst="line">
            <a:avLst/>
          </a:pr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V="1">
            <a:off x="0" y="6320589"/>
            <a:ext cx="4127500" cy="26737"/>
          </a:xfrm>
          <a:prstGeom prst="line">
            <a:avLst/>
          </a:pr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0" y="6820568"/>
            <a:ext cx="4127500" cy="26737"/>
          </a:xfrm>
          <a:prstGeom prst="line">
            <a:avLst/>
          </a:pr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67435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4134" y="705308"/>
            <a:ext cx="6858000" cy="544738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38926" y="1711158"/>
            <a:ext cx="663074" cy="102936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638925" y="2657642"/>
            <a:ext cx="836863" cy="1157705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724483" y="5053263"/>
            <a:ext cx="1112254" cy="879642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63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4134" y="705308"/>
            <a:ext cx="6858000" cy="544738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15284" y="574842"/>
            <a:ext cx="663074" cy="102936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082715" y="2657642"/>
            <a:ext cx="542759" cy="1157705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197641" y="2935704"/>
            <a:ext cx="780717" cy="118176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978358" y="3989137"/>
            <a:ext cx="663074" cy="102936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9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4134" y="705308"/>
            <a:ext cx="6858000" cy="544738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082715" y="1711158"/>
            <a:ext cx="1114926" cy="94648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082715" y="2657642"/>
            <a:ext cx="836863" cy="1157705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197641" y="2935704"/>
            <a:ext cx="1112254" cy="118176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382125" y="5018505"/>
            <a:ext cx="1141663" cy="930442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32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2. Modo in cui le si rapportano tra loro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regole di Zamponi: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4787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e) chiusura di una lettera sull’altra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42718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le lettere con curva a sinistra (c, e, x) tendono a chiudersi del tutto sulla lettera successiva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79" y="5282423"/>
            <a:ext cx="3213100" cy="101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88" y="5456212"/>
            <a:ext cx="1086069" cy="101600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247915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3. Funzione specializzata di alcune lettere all’interno della parola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300947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- doppia forma della lettera 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81749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 doppia forma della s: diritta all’interno di parola, tonda (capitale) alla fine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505639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 doppia forma della u/v: acuta all’inizio di parola (a prescindere dal valore consonantico/vocalico)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425316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Riassumendo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caratteristiche ‘estetiche’ della </a:t>
            </a:r>
            <a:r>
              <a:rPr lang="it-IT" sz="2800" i="1">
                <a:latin typeface="Garamond"/>
                <a:cs typeface="Garamond"/>
              </a:rPr>
              <a:t>littera textualis</a:t>
            </a:r>
            <a:r>
              <a:rPr lang="it-IT" sz="2800">
                <a:latin typeface="Garamond"/>
                <a:cs typeface="Garamond"/>
              </a:rPr>
              <a:t>: </a:t>
            </a:r>
          </a:p>
          <a:p>
            <a:pPr lvl="1"/>
            <a:endParaRPr lang="it-IT" sz="2800">
              <a:latin typeface="Garamond"/>
              <a:cs typeface="Garamond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contrasto tratti grossi / tratti sottili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spezzatura curva (per realizzazione lettere a tratti)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scarso sviluppo aste ascendenti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f, r, s poggiano sul rigo di base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lettere generalmente più alte che larghe</a:t>
            </a:r>
          </a:p>
          <a:p>
            <a:pPr marL="914400" lvl="1" indent="-457200">
              <a:buFont typeface="Arial"/>
              <a:buChar char="•"/>
            </a:pPr>
            <a:endParaRPr lang="it-IT" sz="2800">
              <a:latin typeface="Garamond"/>
              <a:cs typeface="Garamond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98012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Riassumendo</a:t>
            </a:r>
            <a:endParaRPr lang="it-IT" sz="3600" b="1" i="1">
              <a:latin typeface="Garamond"/>
              <a:cs typeface="Garamond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5657"/>
            <a:ext cx="9242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caratteristiche strutturali della </a:t>
            </a:r>
            <a:r>
              <a:rPr lang="it-IT" sz="2800" i="1">
                <a:latin typeface="Garamond"/>
                <a:cs typeface="Garamond"/>
              </a:rPr>
              <a:t>littera textualis</a:t>
            </a:r>
            <a:r>
              <a:rPr lang="it-IT" sz="2800">
                <a:latin typeface="Garamond"/>
                <a:cs typeface="Garamond"/>
              </a:rPr>
              <a:t>: </a:t>
            </a:r>
          </a:p>
          <a:p>
            <a:pPr lvl="1"/>
            <a:endParaRPr lang="it-IT" sz="2800">
              <a:latin typeface="Garamond"/>
              <a:cs typeface="Garamond"/>
            </a:endParaRP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modo di realizzare le lettere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modo di organizzarle tra loro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uso di varianti di lettera con precise funzioni</a:t>
            </a:r>
          </a:p>
          <a:p>
            <a:pPr lvl="1"/>
            <a:endParaRPr lang="it-IT" sz="2800">
              <a:latin typeface="Garamond"/>
              <a:cs typeface="Garamond"/>
            </a:endParaRPr>
          </a:p>
          <a:p>
            <a:pPr marL="914400" lvl="1" indent="-457200">
              <a:buFont typeface="Wingdings" charset="0"/>
              <a:buChar char="à"/>
            </a:pPr>
            <a:r>
              <a:rPr lang="it-IT" sz="2800" b="1">
                <a:latin typeface="Garamond"/>
                <a:cs typeface="Garamond"/>
              </a:rPr>
              <a:t>accorgimenti volti a individuare la parola </a:t>
            </a:r>
          </a:p>
          <a:p>
            <a:pPr lvl="1"/>
            <a:r>
              <a:rPr lang="it-IT" sz="2800">
                <a:latin typeface="Garamond"/>
                <a:cs typeface="Garamond"/>
              </a:rPr>
              <a:t>(vs. carolina come scrittura ‘ariosa’)</a:t>
            </a:r>
          </a:p>
          <a:p>
            <a:pPr marL="914400" lvl="1" indent="-457200">
              <a:buFont typeface="Arial"/>
              <a:buChar char="•"/>
            </a:pPr>
            <a:endParaRPr lang="it-IT" sz="2800">
              <a:latin typeface="Garamond"/>
              <a:cs typeface="Garamond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337348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32" y="0"/>
            <a:ext cx="4818647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334780"/>
            <a:ext cx="430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Cherubini Pratesi Tav. 103</a:t>
            </a:r>
          </a:p>
        </p:txBody>
      </p:sp>
    </p:spTree>
    <p:extLst>
      <p:ext uri="{BB962C8B-B14F-4D97-AF65-F5344CB8AC3E}">
        <p14:creationId xmlns:p14="http://schemas.microsoft.com/office/powerpoint/2010/main" val="260083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41752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839368" y="5182505"/>
            <a:ext cx="4304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</a:rPr>
              <a:t>Città del Vaticano, Biblioteca Apostolica Vaticana, Lat. 588</a:t>
            </a:r>
          </a:p>
        </p:txBody>
      </p:sp>
    </p:spTree>
    <p:extLst>
      <p:ext uri="{BB962C8B-B14F-4D97-AF65-F5344CB8AC3E}">
        <p14:creationId xmlns:p14="http://schemas.microsoft.com/office/powerpoint/2010/main" val="63473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23247" y="-1823247"/>
            <a:ext cx="549750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834"/>
            <a:ext cx="9144000" cy="62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915"/>
            <a:ext cx="9144000" cy="59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7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2298" y="-1872299"/>
            <a:ext cx="5534696" cy="92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9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9117" y="-1714825"/>
            <a:ext cx="1398851" cy="92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0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5399" y="918498"/>
            <a:ext cx="5934657" cy="3165277"/>
          </a:xfrm>
        </p:spPr>
        <p:txBody>
          <a:bodyPr/>
          <a:lstStyle/>
          <a:p>
            <a:r>
              <a:rPr lang="it-IT" sz="4400" dirty="0" smtClean="0"/>
              <a:t>LA </a:t>
            </a:r>
            <a:r>
              <a:rPr lang="it-IT" sz="4400" i="1" dirty="0" smtClean="0"/>
              <a:t>LITTERA TEXTUALIS</a:t>
            </a:r>
            <a:r>
              <a:rPr lang="it-IT" sz="4400" dirty="0" smtClean="0"/>
              <a:t/>
            </a:r>
            <a:br>
              <a:rPr lang="it-IT" sz="4400" dirty="0" smtClean="0"/>
            </a:br>
            <a:r>
              <a:rPr lang="it-IT" sz="4400" dirty="0"/>
              <a:t>(SCRITTURA ‘GOTICA’)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123059"/>
            <a:ext cx="2766033" cy="595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2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Steffens Tav. 79a = minuscola di transizione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antecipazione di alcune caratteristiche della ‘gotica’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322342"/>
            <a:ext cx="9242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penna a punta larga e obliqua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contrasto nello spessore dei tratti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modulo rettangolare delle lettere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abbreviazioni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interventi sulla leggibilità del testo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simbolo abbreviativo 7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98778" y="6145958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NO organizzazione catena grafica della gotica!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683433" y="4636350"/>
            <a:ext cx="44605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SLIDE DELLA LEZIONE 10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293590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Precisazioni terminologiche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391552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‘gotica’ = termine tradizionale (periodo dell’arte gotica)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312614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XIII-XIV secolo: </a:t>
            </a:r>
            <a:r>
              <a:rPr lang="it-IT" sz="2800" i="1">
                <a:latin typeface="Garamond"/>
                <a:cs typeface="Garamond"/>
                <a:sym typeface="Wingdings"/>
              </a:rPr>
              <a:t>litterae modernae / novae / recentes </a:t>
            </a:r>
            <a:r>
              <a:rPr lang="it-IT" sz="2800">
                <a:latin typeface="Garamond"/>
                <a:cs typeface="Garamond"/>
                <a:sym typeface="Wingdings"/>
              </a:rPr>
              <a:t>(vs. </a:t>
            </a:r>
            <a:r>
              <a:rPr lang="it-IT" sz="2800" i="1">
                <a:latin typeface="Garamond"/>
                <a:cs typeface="Garamond"/>
                <a:sym typeface="Wingdings"/>
              </a:rPr>
              <a:t>littera antiqua </a:t>
            </a:r>
            <a:r>
              <a:rPr lang="it-IT" sz="2800">
                <a:latin typeface="Garamond"/>
                <a:cs typeface="Garamond"/>
                <a:sym typeface="Wingdings"/>
              </a:rPr>
              <a:t>= carolina)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429163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Umanisti: 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 i="1">
                <a:latin typeface="Garamond"/>
                <a:cs typeface="Garamond"/>
                <a:sym typeface="Wingdings"/>
              </a:rPr>
              <a:t>littera moderna</a:t>
            </a:r>
            <a:r>
              <a:rPr lang="it-IT" sz="2800">
                <a:latin typeface="Garamond"/>
                <a:cs typeface="Garamond"/>
                <a:sym typeface="Wingdings"/>
              </a:rPr>
              <a:t> vs. </a:t>
            </a:r>
            <a:r>
              <a:rPr lang="it-IT" sz="2800" i="1">
                <a:latin typeface="Garamond"/>
                <a:cs typeface="Garamond"/>
                <a:sym typeface="Wingdings"/>
              </a:rPr>
              <a:t>littera antiqua </a:t>
            </a:r>
            <a:r>
              <a:rPr lang="it-IT" sz="2800">
                <a:latin typeface="Garamond"/>
                <a:cs typeface="Garamond"/>
                <a:sym typeface="Wingdings"/>
              </a:rPr>
              <a:t>(grafia umanistica)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scrittura gotica = scritture altomedievali / nazionali</a:t>
            </a:r>
          </a:p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seconda metà XV secolo, Oltralpe: gotica = ciò che non è </a:t>
            </a:r>
            <a:r>
              <a:rPr lang="it-IT" sz="2800" i="1">
                <a:latin typeface="Garamond"/>
                <a:cs typeface="Garamond"/>
                <a:sym typeface="Wingdings"/>
              </a:rPr>
              <a:t>littera antiqua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5657" y="159455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11</a:t>
            </a:r>
          </a:p>
        </p:txBody>
      </p:sp>
    </p:spTree>
    <p:extLst>
      <p:ext uri="{BB962C8B-B14F-4D97-AF65-F5344CB8AC3E}">
        <p14:creationId xmlns:p14="http://schemas.microsoft.com/office/powerpoint/2010/main" val="160162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9429</TotalTime>
  <Words>997</Words>
  <Application>Microsoft Macintosh PowerPoint</Application>
  <PresentationFormat>Presentazione su schermo (4:3)</PresentationFormat>
  <Paragraphs>148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41</vt:i4>
      </vt:variant>
    </vt:vector>
  </HeadingPairs>
  <TitlesOfParts>
    <vt:vector size="44" baseType="lpstr">
      <vt:lpstr>2_Blank Presentation</vt:lpstr>
      <vt:lpstr>3_Blank Presentation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LA LITTERA TEXTUALIS (SCRITTURA ‘GOTICA’)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di Udine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Trieste  </dc:title>
  <dc:creator>Laura Pani</dc:creator>
  <cp:lastModifiedBy>Laura Pani</cp:lastModifiedBy>
  <cp:revision>162</cp:revision>
  <dcterms:created xsi:type="dcterms:W3CDTF">2020-10-02T08:50:20Z</dcterms:created>
  <dcterms:modified xsi:type="dcterms:W3CDTF">2020-11-11T08:43:21Z</dcterms:modified>
</cp:coreProperties>
</file>