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2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5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2854E-5773-4C85-AAC8-C159AACA1734}" type="datetimeFigureOut">
              <a:rPr lang="it-IT" smtClean="0"/>
              <a:t>23/11/2018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A2E0D-8C4D-4B4F-A0FB-FCEC751BC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40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665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E08E80-17BF-4565-ACC9-DEA9F24F5506}" type="slidenum">
              <a:rPr lang="it-IT" altLang="it-IT">
                <a:solidFill>
                  <a:prstClr val="black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it-IT" altLang="it-IT">
              <a:solidFill>
                <a:prstClr val="black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E0F1E-55B5-44B4-B035-22F72487AFF1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1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EF91-65DF-451E-A707-6A88412D4CDA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7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82EC6-6ECB-4D43-9025-114664814961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1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1378F-98D5-4CBB-97C4-FAD45C41C380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1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91314-1047-4636-B9FC-55ABB812E64C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3A8A3-9707-4C26-90E8-31EBAD0BD32F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1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87438-2D4D-4874-B6B3-AE53237F9145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9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3AF78-D312-4A0B-BE53-76765EA95489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9DC5-E3BD-428A-9249-0A815E994034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4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A5C18-078F-417B-BD20-9412B82767B3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3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08681-8695-4120-9A3D-242B6745639D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0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CA85AE-A875-4140-889B-7C9670ECAFC0}" type="slidenum">
              <a:rPr lang="it-IT" alt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836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0965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it-IT" altLang="it-IT" smtClean="0">
                <a:solidFill>
                  <a:srgbClr val="FFFF00"/>
                </a:solidFill>
              </a:rPr>
              <a:t>Immunopatology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484313"/>
            <a:ext cx="9012238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smtClean="0"/>
              <a:t>As a branch of Immunology, </a:t>
            </a:r>
            <a:r>
              <a:rPr lang="it-IT" altLang="it-IT" sz="3000" b="1" smtClean="0">
                <a:solidFill>
                  <a:srgbClr val="FFFF00"/>
                </a:solidFill>
              </a:rPr>
              <a:t>immunopathology</a:t>
            </a:r>
            <a:r>
              <a:rPr lang="it-IT" altLang="it-IT" sz="2800" smtClean="0"/>
              <a:t> concerns disorders caused by alterations of the immune response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smtClean="0"/>
              <a:t>3 main categories of alterations: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smtClean="0"/>
          </a:p>
          <a:p>
            <a:pPr marL="271463" lvl="1" indent="185738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it-IT" altLang="it-IT" smtClean="0"/>
              <a:t> </a:t>
            </a:r>
            <a:r>
              <a:rPr lang="it-IT" altLang="it-IT" smtClean="0">
                <a:solidFill>
                  <a:srgbClr val="336699"/>
                </a:solidFill>
              </a:rPr>
              <a:t>excessive response		  hypersensitivity reactions</a:t>
            </a:r>
          </a:p>
          <a:p>
            <a:pPr marL="271463" lvl="1" indent="185738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it-IT" altLang="it-IT" smtClean="0"/>
          </a:p>
          <a:p>
            <a:pPr marL="631825" lvl="1" indent="-38100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it-IT" altLang="it-IT" smtClean="0">
                <a:solidFill>
                  <a:srgbClr val="FFFF00"/>
                </a:solidFill>
              </a:rPr>
              <a:t>inappropriate	</a:t>
            </a:r>
            <a:r>
              <a:rPr lang="it-IT" altLang="it-IT" smtClean="0">
                <a:solidFill>
                  <a:srgbClr val="336699"/>
                </a:solidFill>
              </a:rPr>
              <a:t> </a:t>
            </a:r>
            <a:r>
              <a:rPr lang="it-IT" altLang="it-IT" smtClean="0"/>
              <a:t>response	</a:t>
            </a:r>
            <a:r>
              <a:rPr lang="it-IT" altLang="it-IT"/>
              <a:t> </a:t>
            </a:r>
            <a:r>
              <a:rPr lang="it-IT" altLang="it-IT" smtClean="0"/>
              <a:t>      </a:t>
            </a:r>
            <a:r>
              <a:rPr lang="it-IT" altLang="it-IT" smtClean="0">
                <a:solidFill>
                  <a:srgbClr val="FFFF00"/>
                </a:solidFill>
              </a:rPr>
              <a:t>autoimmune diseases</a:t>
            </a:r>
            <a:r>
              <a:rPr lang="it-IT" altLang="it-IT" smtClean="0">
                <a:solidFill>
                  <a:srgbClr val="336699"/>
                </a:solidFill>
              </a:rPr>
              <a:t>  </a:t>
            </a:r>
          </a:p>
          <a:p>
            <a:pPr marL="631825" lvl="1" indent="-38100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it-IT" altLang="it-IT" smtClean="0">
              <a:solidFill>
                <a:srgbClr val="336699"/>
              </a:solidFill>
            </a:endParaRPr>
          </a:p>
          <a:p>
            <a:pPr marL="631825" lvl="1" indent="-38100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it-IT" altLang="it-IT" smtClean="0">
                <a:solidFill>
                  <a:srgbClr val="336699"/>
                </a:solidFill>
              </a:rPr>
              <a:t>defective response		  immunodeficiencies</a:t>
            </a:r>
            <a:r>
              <a:rPr lang="it-IT" altLang="it-IT" sz="2400" smtClean="0"/>
              <a:t>	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it-IT" altLang="it-IT" sz="2400" smtClean="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3984625" y="4076700"/>
            <a:ext cx="814388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4583113" y="5013325"/>
            <a:ext cx="720725" cy="2873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006850" y="5949950"/>
            <a:ext cx="720725" cy="2873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5400675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46563" y="44450"/>
            <a:ext cx="4862512" cy="129222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6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lymphocytes encounter self antigens? </a:t>
            </a:r>
            <a:r>
              <a:rPr lang="en-US" altLang="it-IT" sz="2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</a:t>
            </a:r>
            <a:r>
              <a:rPr lang="en-US" altLang="it-IT" sz="26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it-IT" sz="2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</a:t>
            </a:r>
            <a:r>
              <a:rPr lang="en-US" altLang="it-IT" sz="26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tolerance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273675" y="1916113"/>
            <a:ext cx="3419475" cy="49371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600">
                <a:solidFill>
                  <a:srgbClr val="000000"/>
                </a:solidFill>
              </a:rPr>
              <a:t>thymus, bone marrow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878388" y="5024438"/>
            <a:ext cx="4194175" cy="49212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600">
                <a:solidFill>
                  <a:srgbClr val="000000"/>
                </a:solidFill>
              </a:rPr>
              <a:t>peripheral lymphoid tissues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5435600" y="4149725"/>
            <a:ext cx="3708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ccia in giù 1"/>
          <p:cNvSpPr/>
          <p:nvPr/>
        </p:nvSpPr>
        <p:spPr>
          <a:xfrm rot="2562335">
            <a:off x="3649240" y="226517"/>
            <a:ext cx="259392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5400000">
            <a:off x="2894132" y="4127941"/>
            <a:ext cx="259392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85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71438" y="-98425"/>
            <a:ext cx="9467851" cy="935038"/>
          </a:xfrm>
        </p:spPr>
        <p:txBody>
          <a:bodyPr/>
          <a:lstStyle/>
          <a:p>
            <a:pPr>
              <a:defRPr/>
            </a:pPr>
            <a:r>
              <a:rPr lang="en-US" sz="3600" smtClean="0">
                <a:solidFill>
                  <a:srgbClr val="FFFF00"/>
                </a:solidFill>
              </a:rPr>
              <a:t>Mechanisms of </a:t>
            </a:r>
            <a:r>
              <a:rPr lang="en-US" sz="3600" b="1" smtClean="0">
                <a:solidFill>
                  <a:srgbClr val="FFFF00"/>
                </a:solidFill>
              </a:rPr>
              <a:t>peripheral</a:t>
            </a:r>
            <a:r>
              <a:rPr lang="en-US" sz="3600" smtClean="0">
                <a:solidFill>
                  <a:srgbClr val="FFFF00"/>
                </a:solidFill>
              </a:rPr>
              <a:t> tolerance</a:t>
            </a:r>
            <a:endParaRPr lang="it-IT" sz="360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981075"/>
            <a:ext cx="8928100" cy="3960813"/>
          </a:xfrm>
        </p:spPr>
        <p:txBody>
          <a:bodyPr/>
          <a:lstStyle/>
          <a:p>
            <a:pPr algn="just">
              <a:defRPr/>
            </a:pPr>
            <a:r>
              <a:rPr lang="en-US" sz="2600" smtClean="0"/>
              <a:t>Self-reactive </a:t>
            </a:r>
            <a:r>
              <a:rPr lang="en-US" sz="2600"/>
              <a:t>mature lymphos which gain access to peripheral tissues </a:t>
            </a:r>
            <a:r>
              <a:rPr lang="en-US" sz="2600" smtClean="0"/>
              <a:t>may undergo negative selection (</a:t>
            </a:r>
            <a:r>
              <a:rPr lang="en-US" sz="2600" b="1" smtClean="0">
                <a:solidFill>
                  <a:srgbClr val="FFFF00"/>
                </a:solidFill>
              </a:rPr>
              <a:t>apoptosis</a:t>
            </a:r>
            <a:r>
              <a:rPr lang="en-US" sz="2600" smtClean="0"/>
              <a:t>) or functional inhibition (</a:t>
            </a:r>
            <a:r>
              <a:rPr lang="en-US" sz="2600" b="1" smtClean="0">
                <a:solidFill>
                  <a:srgbClr val="FFFF00"/>
                </a:solidFill>
              </a:rPr>
              <a:t>anergy</a:t>
            </a:r>
            <a:r>
              <a:rPr lang="en-US" sz="2600" smtClean="0"/>
              <a:t>)</a:t>
            </a:r>
          </a:p>
          <a:p>
            <a:pPr algn="just">
              <a:defRPr/>
            </a:pPr>
            <a:endParaRPr lang="en-US" sz="1400" smtClean="0"/>
          </a:p>
          <a:p>
            <a:pPr algn="just">
              <a:defRPr/>
            </a:pPr>
            <a:endParaRPr lang="en-US" sz="1050" smtClean="0"/>
          </a:p>
          <a:p>
            <a:pPr algn="just">
              <a:defRPr/>
            </a:pPr>
            <a:r>
              <a:rPr lang="en-US" sz="2600" b="1" smtClean="0">
                <a:solidFill>
                  <a:srgbClr val="FFFF00"/>
                </a:solidFill>
              </a:rPr>
              <a:t>T cells</a:t>
            </a:r>
            <a:r>
              <a:rPr lang="en-US" sz="2600" smtClean="0"/>
              <a:t> are made </a:t>
            </a:r>
            <a:r>
              <a:rPr lang="en-US" sz="2600" smtClean="0">
                <a:solidFill>
                  <a:srgbClr val="FFFF00"/>
                </a:solidFill>
              </a:rPr>
              <a:t>anergic</a:t>
            </a:r>
            <a:r>
              <a:rPr lang="en-US" sz="2600" smtClean="0"/>
              <a:t> </a:t>
            </a:r>
            <a:r>
              <a:rPr lang="en-US" sz="2600" b="1" smtClean="0"/>
              <a:t>in the absence of costimulatory signals by APC</a:t>
            </a:r>
          </a:p>
          <a:p>
            <a:pPr>
              <a:defRPr/>
            </a:pPr>
            <a:endParaRPr lang="en-US" sz="1600" smtClean="0"/>
          </a:p>
          <a:p>
            <a:pPr>
              <a:defRPr/>
            </a:pPr>
            <a:r>
              <a:rPr lang="en-US" sz="2600" b="1" smtClean="0">
                <a:solidFill>
                  <a:srgbClr val="FFFF00"/>
                </a:solidFill>
              </a:rPr>
              <a:t>B </a:t>
            </a:r>
            <a:r>
              <a:rPr lang="en-US" sz="2600" b="1">
                <a:solidFill>
                  <a:srgbClr val="FFFF00"/>
                </a:solidFill>
              </a:rPr>
              <a:t>cells </a:t>
            </a:r>
            <a:r>
              <a:rPr lang="en-US" sz="2600" smtClean="0"/>
              <a:t>become </a:t>
            </a:r>
            <a:r>
              <a:rPr lang="en-US" sz="2600">
                <a:solidFill>
                  <a:srgbClr val="FFFF00"/>
                </a:solidFill>
              </a:rPr>
              <a:t>anergic</a:t>
            </a:r>
            <a:r>
              <a:rPr lang="en-US" sz="2600"/>
              <a:t> if they </a:t>
            </a:r>
            <a:r>
              <a:rPr lang="en-US" sz="2600" smtClean="0"/>
              <a:t>encounter antigen </a:t>
            </a:r>
            <a:r>
              <a:rPr lang="en-US" sz="2600" b="1"/>
              <a:t>in the absence of specific helper T </a:t>
            </a:r>
            <a:r>
              <a:rPr lang="en-US" sz="2600" b="1" smtClean="0"/>
              <a:t>cells</a:t>
            </a:r>
            <a:endParaRPr lang="it-IT" sz="2600"/>
          </a:p>
        </p:txBody>
      </p:sp>
      <p:sp>
        <p:nvSpPr>
          <p:cNvPr id="4" name="CasellaDiTesto 3"/>
          <p:cNvSpPr txBox="1"/>
          <p:nvPr/>
        </p:nvSpPr>
        <p:spPr>
          <a:xfrm>
            <a:off x="179388" y="5084763"/>
            <a:ext cx="8820150" cy="8937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600">
                <a:solidFill>
                  <a:srgbClr val="000000"/>
                </a:solidFill>
              </a:rPr>
              <a:t>Current investigations have not yet completely disclosed the </a:t>
            </a:r>
            <a:r>
              <a:rPr lang="it-IT" sz="2600" b="1">
                <a:solidFill>
                  <a:srgbClr val="000000"/>
                </a:solidFill>
              </a:rPr>
              <a:t>molecular mechanisms</a:t>
            </a:r>
            <a:r>
              <a:rPr lang="it-IT" sz="2600">
                <a:solidFill>
                  <a:srgbClr val="000000"/>
                </a:solidFill>
              </a:rPr>
              <a:t> underlying anergy</a:t>
            </a:r>
          </a:p>
        </p:txBody>
      </p:sp>
    </p:spTree>
    <p:extLst>
      <p:ext uri="{BB962C8B-B14F-4D97-AF65-F5344CB8AC3E}">
        <p14:creationId xmlns:p14="http://schemas.microsoft.com/office/powerpoint/2010/main" val="260931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750" y="-171450"/>
            <a:ext cx="8208963" cy="1371600"/>
          </a:xfrm>
        </p:spPr>
        <p:txBody>
          <a:bodyPr/>
          <a:lstStyle/>
          <a:p>
            <a:pPr>
              <a:defRPr/>
            </a:pPr>
            <a:r>
              <a:rPr lang="it-IT" sz="3600" b="1" smtClean="0">
                <a:solidFill>
                  <a:srgbClr val="FFFF00"/>
                </a:solidFill>
              </a:rPr>
              <a:t>Peripheral</a:t>
            </a:r>
            <a:r>
              <a:rPr lang="it-IT" sz="3600" smtClean="0">
                <a:solidFill>
                  <a:srgbClr val="FFFF00"/>
                </a:solidFill>
              </a:rPr>
              <a:t> tolerance of T lymphos: role of T regulatory cells (</a:t>
            </a:r>
            <a:r>
              <a:rPr lang="it-IT" sz="3600" b="1" smtClean="0">
                <a:solidFill>
                  <a:srgbClr val="FFFF00"/>
                </a:solidFill>
              </a:rPr>
              <a:t>Treg</a:t>
            </a:r>
            <a:r>
              <a:rPr lang="it-IT" sz="3600" smtClean="0">
                <a:solidFill>
                  <a:srgbClr val="FFFF00"/>
                </a:solidFill>
              </a:rPr>
              <a:t>)</a:t>
            </a:r>
            <a:endParaRPr lang="it-IT" sz="360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72955"/>
          </a:xfrm>
        </p:spPr>
        <p:txBody>
          <a:bodyPr/>
          <a:lstStyle/>
          <a:p>
            <a:pPr algn="just">
              <a:defRPr/>
            </a:pPr>
            <a:r>
              <a:rPr lang="en-US" sz="2800" smtClean="0"/>
              <a:t>The responses of T lymphos to </a:t>
            </a:r>
            <a:r>
              <a:rPr lang="en-US" sz="2800" b="1" smtClean="0"/>
              <a:t>self antigens</a:t>
            </a:r>
            <a:r>
              <a:rPr lang="en-US" sz="2800" smtClean="0"/>
              <a:t> may be actively suppressed by </a:t>
            </a:r>
            <a:r>
              <a:rPr lang="en-US" sz="2800" b="1" smtClean="0">
                <a:solidFill>
                  <a:srgbClr val="FFFF00"/>
                </a:solidFill>
              </a:rPr>
              <a:t>Treg</a:t>
            </a:r>
            <a:r>
              <a:rPr lang="en-US" sz="2800" smtClean="0"/>
              <a:t>, a </a:t>
            </a:r>
            <a:r>
              <a:rPr lang="en-US" sz="2800" smtClean="0">
                <a:solidFill>
                  <a:srgbClr val="FFFF00"/>
                </a:solidFill>
              </a:rPr>
              <a:t>subtype of T cells</a:t>
            </a:r>
            <a:r>
              <a:rPr lang="en-US" sz="2800" smtClean="0"/>
              <a:t> (CD4+) </a:t>
            </a:r>
            <a:r>
              <a:rPr lang="en-US" sz="2800" smtClean="0">
                <a:solidFill>
                  <a:srgbClr val="FFFF00"/>
                </a:solidFill>
              </a:rPr>
              <a:t>generated </a:t>
            </a:r>
            <a:r>
              <a:rPr lang="en-US" sz="2800" smtClean="0"/>
              <a:t>in the</a:t>
            </a:r>
            <a:r>
              <a:rPr lang="en-US" sz="2800" smtClean="0">
                <a:solidFill>
                  <a:srgbClr val="FFFF00"/>
                </a:solidFill>
              </a:rPr>
              <a:t> </a:t>
            </a:r>
            <a:r>
              <a:rPr lang="en-US" sz="2800" b="1" smtClean="0"/>
              <a:t>thymus </a:t>
            </a:r>
            <a:r>
              <a:rPr lang="en-US" sz="2800" smtClean="0">
                <a:solidFill>
                  <a:srgbClr val="FFFF00"/>
                </a:solidFill>
              </a:rPr>
              <a:t>by self antigen recognition </a:t>
            </a:r>
            <a:r>
              <a:rPr lang="en-US" sz="2800" smtClean="0"/>
              <a:t>(high IL-2 receptor number; role for IL-2?)</a:t>
            </a:r>
            <a:endParaRPr lang="en-US" sz="1050" smtClean="0"/>
          </a:p>
          <a:p>
            <a:pPr algn="just">
              <a:defRPr/>
            </a:pPr>
            <a:endParaRPr lang="en-US" sz="1050" smtClean="0"/>
          </a:p>
          <a:p>
            <a:pPr algn="just">
              <a:defRPr/>
            </a:pPr>
            <a:r>
              <a:rPr lang="en-US" sz="2800" smtClean="0"/>
              <a:t>Main mechanisms </a:t>
            </a:r>
            <a:r>
              <a:rPr lang="en-US" sz="2800" b="1" smtClean="0"/>
              <a:t>proposed</a:t>
            </a:r>
            <a:r>
              <a:rPr lang="en-US" sz="2800" smtClean="0"/>
              <a:t> to explain </a:t>
            </a:r>
            <a:r>
              <a:rPr lang="en-US" sz="2800" b="1" smtClean="0"/>
              <a:t>how</a:t>
            </a:r>
            <a:r>
              <a:rPr lang="en-US" sz="2800" smtClean="0"/>
              <a:t> Treg control immune responses</a:t>
            </a:r>
            <a:r>
              <a:rPr lang="en-US" sz="2600" smtClean="0"/>
              <a:t>:</a:t>
            </a:r>
          </a:p>
          <a:p>
            <a:pPr lvl="1" algn="just">
              <a:defRPr/>
            </a:pPr>
            <a:endParaRPr lang="en-US" sz="1050"/>
          </a:p>
          <a:p>
            <a:pPr lvl="1" algn="just">
              <a:defRPr/>
            </a:pPr>
            <a:r>
              <a:rPr lang="en-US" sz="2600" smtClean="0"/>
              <a:t>secretion of </a:t>
            </a:r>
            <a:r>
              <a:rPr lang="en-US" sz="2600" b="1" smtClean="0"/>
              <a:t>immunosuppressive cytokines</a:t>
            </a:r>
            <a:r>
              <a:rPr lang="en-US" sz="2600" smtClean="0"/>
              <a:t> (e.g., IL-10, TGF-β) which down-regulate T cell responses</a:t>
            </a:r>
          </a:p>
          <a:p>
            <a:pPr lvl="1" algn="just">
              <a:defRPr/>
            </a:pPr>
            <a:endParaRPr lang="en-US" sz="1050" smtClean="0"/>
          </a:p>
          <a:p>
            <a:pPr lvl="1" algn="just">
              <a:defRPr/>
            </a:pPr>
            <a:r>
              <a:rPr lang="en-US" sz="2600" b="1" smtClean="0"/>
              <a:t>blocking of costimulatory signals by APC</a:t>
            </a:r>
            <a:r>
              <a:rPr lang="en-US" sz="2600" smtClean="0"/>
              <a:t> leads to inhibition of T cell activation (direct contact ? undefined mechanism)</a:t>
            </a:r>
            <a:endParaRPr lang="it-IT" sz="2600"/>
          </a:p>
        </p:txBody>
      </p:sp>
    </p:spTree>
    <p:extLst>
      <p:ext uri="{BB962C8B-B14F-4D97-AF65-F5344CB8AC3E}">
        <p14:creationId xmlns:p14="http://schemas.microsoft.com/office/powerpoint/2010/main" val="18381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t cell-mediated suppress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28801"/>
            <a:ext cx="6264696" cy="469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195736" y="181089"/>
            <a:ext cx="5112568" cy="1015663"/>
          </a:xfrm>
          <a:prstGeom prst="rect">
            <a:avLst/>
          </a:prstGeom>
          <a:solidFill>
            <a:schemeClr val="tx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smtClean="0">
                <a:solidFill>
                  <a:srgbClr val="000000"/>
                </a:solidFill>
              </a:rPr>
              <a:t>In a normal response, T cells recognize antigen, proliferate and differentiate into effector cells</a:t>
            </a:r>
            <a:endParaRPr lang="it-IT" sz="2000">
              <a:solidFill>
                <a:srgbClr val="0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75656" y="5581689"/>
            <a:ext cx="5976664" cy="1015663"/>
          </a:xfrm>
          <a:prstGeom prst="rect">
            <a:avLst/>
          </a:prstGeom>
          <a:solidFill>
            <a:schemeClr val="tx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smtClean="0">
                <a:solidFill>
                  <a:srgbClr val="FF0000"/>
                </a:solidFill>
              </a:rPr>
              <a:t>Tregs</a:t>
            </a:r>
            <a:r>
              <a:rPr lang="it-IT" sz="2000" smtClean="0">
                <a:solidFill>
                  <a:srgbClr val="000000"/>
                </a:solidFill>
              </a:rPr>
              <a:t> generated by self antigen recognition </a:t>
            </a:r>
            <a:r>
              <a:rPr lang="it-IT" sz="2000" b="1" smtClean="0">
                <a:solidFill>
                  <a:srgbClr val="FF0000"/>
                </a:solidFill>
              </a:rPr>
              <a:t>inhibit</a:t>
            </a:r>
            <a:r>
              <a:rPr lang="it-IT" sz="2000" smtClean="0">
                <a:solidFill>
                  <a:srgbClr val="000000"/>
                </a:solidFill>
              </a:rPr>
              <a:t> the development or functions of effector T cells (negative control of </a:t>
            </a:r>
            <a:r>
              <a:rPr lang="it-IT" sz="2000" b="1" smtClean="0">
                <a:solidFill>
                  <a:srgbClr val="000000"/>
                </a:solidFill>
              </a:rPr>
              <a:t>autoreactive T cells</a:t>
            </a:r>
            <a:r>
              <a:rPr lang="it-IT" sz="2000" smtClean="0">
                <a:solidFill>
                  <a:srgbClr val="000000"/>
                </a:solidFill>
              </a:rPr>
              <a:t>)</a:t>
            </a:r>
            <a:endParaRPr lang="it-IT" sz="2000">
              <a:solidFill>
                <a:srgbClr val="0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516216" y="4787860"/>
            <a:ext cx="792088" cy="369332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smtClean="0">
                <a:solidFill>
                  <a:srgbClr val="FF0000"/>
                </a:solidFill>
              </a:rPr>
              <a:t>Treg</a:t>
            </a:r>
            <a:endParaRPr lang="it-IT" b="1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12160" y="3491716"/>
            <a:ext cx="1464760" cy="369332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IL-10, TGF-</a:t>
            </a:r>
            <a:r>
              <a:rPr lang="el-GR">
                <a:solidFill>
                  <a:srgbClr val="000000"/>
                </a:solidFill>
              </a:rPr>
              <a:t>β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-17145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sz="3600" smtClean="0">
                <a:solidFill>
                  <a:srgbClr val="FFFF00"/>
                </a:solidFill>
              </a:rPr>
              <a:t> Postulated failures of Treg-mediated regulation of autoreactive T cells</a:t>
            </a:r>
            <a:endParaRPr lang="it-IT" sz="3600">
              <a:solidFill>
                <a:srgbClr val="FFFF00"/>
              </a:solidFill>
            </a:endParaRPr>
          </a:p>
        </p:txBody>
      </p:sp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-36513" y="1268413"/>
            <a:ext cx="6408738" cy="2794000"/>
          </a:xfrm>
        </p:spPr>
        <p:txBody>
          <a:bodyPr rtlCol="0">
            <a:spAutoFit/>
          </a:bodyPr>
          <a:lstStyle/>
          <a:p>
            <a:pPr algn="just">
              <a:defRPr/>
            </a:pPr>
            <a:r>
              <a:rPr lang="en-US" sz="2600" b="1" smtClean="0">
                <a:cs typeface="Calibri" panose="020F0502020204030204" pitchFamily="34" charset="0"/>
              </a:rPr>
              <a:t>Inadequate number</a:t>
            </a:r>
            <a:r>
              <a:rPr lang="en-US" sz="2600" smtClean="0">
                <a:cs typeface="Calibri" panose="020F0502020204030204" pitchFamily="34" charset="0"/>
              </a:rPr>
              <a:t> of Treg cells owing to their inadequate development, proliferation or survival</a:t>
            </a:r>
          </a:p>
          <a:p>
            <a:pPr algn="just">
              <a:defRPr/>
            </a:pPr>
            <a:endParaRPr lang="en-US" sz="1200" smtClean="0"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US" sz="2600" b="1">
                <a:cs typeface="Calibri" panose="020F0502020204030204" pitchFamily="34" charset="0"/>
              </a:rPr>
              <a:t>D</a:t>
            </a:r>
            <a:r>
              <a:rPr lang="en-US" sz="2600" b="1" smtClean="0">
                <a:cs typeface="Calibri" panose="020F0502020204030204" pitchFamily="34" charset="0"/>
              </a:rPr>
              <a:t>efects in </a:t>
            </a:r>
            <a:r>
              <a:rPr lang="en-US" sz="2600" smtClean="0">
                <a:cs typeface="Calibri" panose="020F0502020204030204" pitchFamily="34" charset="0"/>
              </a:rPr>
              <a:t>Treg cell </a:t>
            </a:r>
            <a:r>
              <a:rPr lang="en-US" sz="2600" b="1" smtClean="0">
                <a:cs typeface="Calibri" panose="020F0502020204030204" pitchFamily="34" charset="0"/>
              </a:rPr>
              <a:t>function</a:t>
            </a:r>
            <a:r>
              <a:rPr lang="en-US" sz="2600" smtClean="0">
                <a:cs typeface="Calibri" panose="020F0502020204030204" pitchFamily="34" charset="0"/>
              </a:rPr>
              <a:t> (poor production of immune suppressive cytokines, e.g. IL-10, TGF</a:t>
            </a:r>
            <a:r>
              <a:rPr lang="el-GR" sz="2600" smtClean="0">
                <a:cs typeface="Calibri" panose="020F0502020204030204" pitchFamily="34" charset="0"/>
              </a:rPr>
              <a:t>β</a:t>
            </a:r>
            <a:r>
              <a:rPr lang="en-US" sz="2600" smtClean="0"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34925" y="4365625"/>
            <a:ext cx="871378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it-IT" sz="2600" b="1">
                <a:solidFill>
                  <a:srgbClr val="FFFFFF"/>
                </a:solidFill>
                <a:cs typeface="Calibri" pitchFamily="34" charset="0"/>
              </a:rPr>
              <a:t>Resistance of pathogenic effector T cells </a:t>
            </a:r>
            <a:r>
              <a:rPr lang="en-US" altLang="it-IT" sz="2600">
                <a:solidFill>
                  <a:srgbClr val="FFFFFF"/>
                </a:solidFill>
                <a:cs typeface="Calibri" pitchFamily="34" charset="0"/>
              </a:rPr>
              <a:t>to</a:t>
            </a:r>
            <a:r>
              <a:rPr lang="en-US" altLang="it-IT" sz="2600" b="1">
                <a:solidFill>
                  <a:srgbClr val="FFFFFF"/>
                </a:solidFill>
                <a:cs typeface="Calibri" pitchFamily="34" charset="0"/>
              </a:rPr>
              <a:t> suppression </a:t>
            </a:r>
            <a:r>
              <a:rPr lang="en-US" altLang="it-IT" sz="2600">
                <a:solidFill>
                  <a:srgbClr val="FFFFFF"/>
                </a:solidFill>
                <a:cs typeface="Calibri" pitchFamily="34" charset="0"/>
              </a:rPr>
              <a:t>by</a:t>
            </a:r>
            <a:r>
              <a:rPr lang="en-US" altLang="it-IT" sz="2600" b="1">
                <a:solidFill>
                  <a:srgbClr val="FFFFFF"/>
                </a:solidFill>
                <a:cs typeface="Calibri" pitchFamily="34" charset="0"/>
              </a:rPr>
              <a:t> </a:t>
            </a:r>
            <a:r>
              <a:rPr lang="en-US" altLang="it-IT" sz="2600">
                <a:solidFill>
                  <a:srgbClr val="FFFFFF"/>
                </a:solidFill>
                <a:cs typeface="Calibri" pitchFamily="34" charset="0"/>
              </a:rPr>
              <a:t>Treg </a:t>
            </a:r>
            <a:r>
              <a:rPr lang="en-US" altLang="it-IT" sz="2600" smtClean="0">
                <a:solidFill>
                  <a:srgbClr val="FFFFFF"/>
                </a:solidFill>
                <a:cs typeface="Calibri" pitchFamily="34" charset="0"/>
              </a:rPr>
              <a:t>cells: increased production </a:t>
            </a:r>
            <a:r>
              <a:rPr lang="en-US" altLang="it-IT" sz="2600">
                <a:solidFill>
                  <a:srgbClr val="FFFFFF"/>
                </a:solidFill>
                <a:cs typeface="Calibri" pitchFamily="34" charset="0"/>
              </a:rPr>
              <a:t>of </a:t>
            </a:r>
            <a:r>
              <a:rPr lang="en-US" altLang="it-IT" sz="2600">
                <a:solidFill>
                  <a:srgbClr val="FFFF00"/>
                </a:solidFill>
              </a:rPr>
              <a:t>cytokines which impede Treg function</a:t>
            </a:r>
            <a:r>
              <a:rPr lang="en-US" altLang="it-IT" sz="2600">
                <a:solidFill>
                  <a:srgbClr val="FFFFFF"/>
                </a:solidFill>
              </a:rPr>
              <a:t>, such as TNF-α, IL-4, IL-6</a:t>
            </a:r>
            <a:endParaRPr lang="it-IT" altLang="it-IT" sz="2600">
              <a:solidFill>
                <a:srgbClr val="FFFFFF"/>
              </a:solidFill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6588125" y="2022475"/>
            <a:ext cx="2376488" cy="8921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600">
                <a:solidFill>
                  <a:srgbClr val="000000"/>
                </a:solidFill>
              </a:rPr>
              <a:t>intrinsic defects of Treg</a:t>
            </a:r>
          </a:p>
        </p:txBody>
      </p:sp>
    </p:spTree>
    <p:extLst>
      <p:ext uri="{BB962C8B-B14F-4D97-AF65-F5344CB8AC3E}">
        <p14:creationId xmlns:p14="http://schemas.microsoft.com/office/powerpoint/2010/main" val="134076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23813" y="66675"/>
            <a:ext cx="925671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3000" b="1">
                <a:solidFill>
                  <a:srgbClr val="FFFF00"/>
                </a:solidFill>
              </a:rPr>
              <a:t>Essential</a:t>
            </a:r>
            <a:r>
              <a:rPr lang="en-US" altLang="it-IT" sz="3000">
                <a:solidFill>
                  <a:srgbClr val="FFFF00"/>
                </a:solidFill>
              </a:rPr>
              <a:t> steps in the pathogenesis of autoimmunity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36600" y="1231900"/>
            <a:ext cx="2847975" cy="461963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</a:rPr>
              <a:t>Susceptibility genes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57700" y="1003300"/>
            <a:ext cx="3116263" cy="1200150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</a:rPr>
              <a:t>Environmental trigger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</a:rPr>
              <a:t>(e.g. infections,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</a:rPr>
              <a:t> tissue injury)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146300" y="1787525"/>
            <a:ext cx="0" cy="6635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2400" b="1" kern="0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4941888" y="2414588"/>
            <a:ext cx="854075" cy="17351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2400" b="1" kern="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57288" y="2508250"/>
            <a:ext cx="1998662" cy="8302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</a:rPr>
              <a:t>Failure of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</a:rPr>
              <a:t>self-tolerance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983288" y="3933825"/>
            <a:ext cx="1914525" cy="12001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</a:rPr>
              <a:t>Activation of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</a:rPr>
              <a:t>self-reactive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</a:rPr>
              <a:t>lymphocytes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49475" y="5899150"/>
            <a:ext cx="6731000" cy="554038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3000">
                <a:solidFill>
                  <a:srgbClr val="000000"/>
                </a:solidFill>
              </a:rPr>
              <a:t>Immune responses against self tissues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38150" y="4110038"/>
            <a:ext cx="3603625" cy="8318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</a:rPr>
              <a:t>Persistence of functional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</a:rPr>
              <a:t>self-reactive lymphocytes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343400" y="4508500"/>
            <a:ext cx="1295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2400" b="1" kern="0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2133600" y="3500438"/>
            <a:ext cx="12700" cy="5048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2400" b="1" kern="0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6875463" y="5229225"/>
            <a:ext cx="0" cy="6334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2400" b="1" kern="0">
              <a:solidFill>
                <a:srgbClr val="000000"/>
              </a:solidFill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5724525" y="2670175"/>
            <a:ext cx="476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480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60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225"/>
            <a:ext cx="475297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CasellaDiTesto 3"/>
          <p:cNvSpPr txBox="1">
            <a:spLocks noChangeArrowheads="1"/>
          </p:cNvSpPr>
          <p:nvPr/>
        </p:nvSpPr>
        <p:spPr bwMode="auto">
          <a:xfrm>
            <a:off x="34925" y="260350"/>
            <a:ext cx="43211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factors involved in the pathogenesis of autoimmunity</a:t>
            </a:r>
            <a:endParaRPr lang="it-IT" altLang="it-IT" sz="3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e 1"/>
          <p:cNvSpPr/>
          <p:nvPr/>
        </p:nvSpPr>
        <p:spPr>
          <a:xfrm>
            <a:off x="4716016" y="2276872"/>
            <a:ext cx="108012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7884368" y="4869160"/>
            <a:ext cx="93610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300192" y="6237312"/>
            <a:ext cx="172819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115" name="CasellaDiTesto 2"/>
          <p:cNvSpPr txBox="1">
            <a:spLocks noChangeArrowheads="1"/>
          </p:cNvSpPr>
          <p:nvPr/>
        </p:nvSpPr>
        <p:spPr bwMode="auto">
          <a:xfrm>
            <a:off x="35496" y="2420938"/>
            <a:ext cx="4321175" cy="3654425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000" smtClean="0">
                <a:solidFill>
                  <a:srgbClr val="000000"/>
                </a:solidFill>
              </a:rPr>
              <a:t>Autoimmunity arises from: </a:t>
            </a:r>
            <a:r>
              <a:rPr lang="en-US" altLang="it-IT" sz="2000" b="1" smtClean="0">
                <a:solidFill>
                  <a:srgbClr val="000000"/>
                </a:solidFill>
              </a:rPr>
              <a:t>(1)</a:t>
            </a:r>
            <a:r>
              <a:rPr lang="en-US" altLang="it-IT" sz="2000" smtClean="0">
                <a:solidFill>
                  <a:srgbClr val="000000"/>
                </a:solidFill>
              </a:rPr>
              <a:t> the </a:t>
            </a:r>
            <a:r>
              <a:rPr lang="en-US" altLang="it-IT" sz="2000" b="1" smtClean="0">
                <a:solidFill>
                  <a:srgbClr val="000000"/>
                </a:solidFill>
              </a:rPr>
              <a:t>inheritance of susceptibility genes</a:t>
            </a:r>
            <a:r>
              <a:rPr lang="en-US" altLang="it-IT" sz="2000" smtClean="0">
                <a:solidFill>
                  <a:srgbClr val="000000"/>
                </a:solidFill>
              </a:rPr>
              <a:t>, that may interfere with selftolerance; </a:t>
            </a:r>
            <a:r>
              <a:rPr lang="en-US" altLang="it-IT" sz="2000" b="1" smtClean="0">
                <a:solidFill>
                  <a:srgbClr val="000000"/>
                </a:solidFill>
              </a:rPr>
              <a:t>(2)</a:t>
            </a:r>
            <a:r>
              <a:rPr lang="en-US" altLang="it-IT" sz="2000" smtClean="0">
                <a:solidFill>
                  <a:srgbClr val="000000"/>
                </a:solidFill>
              </a:rPr>
              <a:t> association with </a:t>
            </a:r>
            <a:r>
              <a:rPr lang="en-US" altLang="it-IT" sz="2000" b="1" smtClean="0">
                <a:solidFill>
                  <a:srgbClr val="000000"/>
                </a:solidFill>
              </a:rPr>
              <a:t>environmental triggers </a:t>
            </a:r>
            <a:r>
              <a:rPr lang="en-US" altLang="it-IT" sz="2000" smtClean="0">
                <a:solidFill>
                  <a:srgbClr val="000000"/>
                </a:solidFill>
              </a:rPr>
              <a:t>(infection, tissue injury, inflammation) that: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it-IT" sz="1050" smtClean="0">
              <a:solidFill>
                <a:srgbClr val="00000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it-IT" sz="2000" smtClean="0">
                <a:solidFill>
                  <a:srgbClr val="000000"/>
                </a:solidFill>
              </a:rPr>
              <a:t>alter the display of self antigens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it-IT" sz="1050" smtClean="0">
              <a:solidFill>
                <a:srgbClr val="00000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it-IT" sz="2000" smtClean="0">
                <a:solidFill>
                  <a:srgbClr val="000000"/>
                </a:solidFill>
              </a:rPr>
              <a:t>promote </a:t>
            </a:r>
            <a:r>
              <a:rPr lang="en-US" altLang="it-IT" sz="2000" b="1" smtClean="0">
                <a:solidFill>
                  <a:srgbClr val="FF0000"/>
                </a:solidFill>
              </a:rPr>
              <a:t>entry of self-reactive </a:t>
            </a:r>
            <a:r>
              <a:rPr lang="it-IT" altLang="it-IT" sz="2000" b="1" smtClean="0">
                <a:solidFill>
                  <a:srgbClr val="FF0000"/>
                </a:solidFill>
              </a:rPr>
              <a:t>lymphocyte </a:t>
            </a:r>
            <a:r>
              <a:rPr lang="en-US" altLang="it-IT" sz="2000" b="1" smtClean="0">
                <a:solidFill>
                  <a:srgbClr val="FF0000"/>
                </a:solidFill>
              </a:rPr>
              <a:t>into tissues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it-IT" sz="1050" smtClean="0">
              <a:solidFill>
                <a:srgbClr val="00000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it-IT" sz="2000" smtClean="0">
                <a:solidFill>
                  <a:srgbClr val="000000"/>
                </a:solidFill>
              </a:rPr>
              <a:t>enhance their activation </a:t>
            </a:r>
            <a:endParaRPr lang="it-IT" altLang="it-IT" sz="2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925" y="-100013"/>
            <a:ext cx="9074150" cy="720726"/>
          </a:xfrm>
        </p:spPr>
        <p:txBody>
          <a:bodyPr/>
          <a:lstStyle/>
          <a:p>
            <a:pPr>
              <a:defRPr/>
            </a:pPr>
            <a:r>
              <a:rPr lang="it-IT" sz="3800" smtClean="0">
                <a:solidFill>
                  <a:srgbClr val="FFFF00"/>
                </a:solidFill>
              </a:rPr>
              <a:t>Genetic susceptibility to autoimmunity (1)</a:t>
            </a:r>
            <a:endParaRPr lang="it-IT" sz="380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4537075"/>
          </a:xfrm>
        </p:spPr>
        <p:txBody>
          <a:bodyPr/>
          <a:lstStyle/>
          <a:p>
            <a:pPr algn="just">
              <a:defRPr/>
            </a:pPr>
            <a:r>
              <a:rPr lang="it-IT" sz="2800" smtClean="0"/>
              <a:t>Most autoimmune diseases are </a:t>
            </a:r>
            <a:r>
              <a:rPr lang="it-IT" sz="2800" b="1" smtClean="0"/>
              <a:t>polygenic</a:t>
            </a:r>
            <a:r>
              <a:rPr lang="it-IT" sz="2800" smtClean="0"/>
              <a:t>; affected individuals inherit multiple </a:t>
            </a:r>
            <a:r>
              <a:rPr lang="it-IT" sz="2800" b="1" smtClean="0"/>
              <a:t>genetic polymorphisms</a:t>
            </a:r>
            <a:r>
              <a:rPr lang="it-IT" sz="2800" smtClean="0"/>
              <a:t> that </a:t>
            </a:r>
            <a:r>
              <a:rPr lang="it-IT" sz="2800" b="1" smtClean="0"/>
              <a:t>contribute</a:t>
            </a:r>
            <a:r>
              <a:rPr lang="it-IT" sz="2800" smtClean="0"/>
              <a:t> to disease susceptibility</a:t>
            </a:r>
          </a:p>
          <a:p>
            <a:pPr algn="just">
              <a:defRPr/>
            </a:pPr>
            <a:endParaRPr lang="it-IT" sz="1050"/>
          </a:p>
          <a:p>
            <a:pPr algn="just">
              <a:defRPr/>
            </a:pPr>
            <a:r>
              <a:rPr lang="it-IT" sz="2800" smtClean="0"/>
              <a:t>The </a:t>
            </a:r>
            <a:r>
              <a:rPr lang="it-IT" sz="2800" b="1" smtClean="0"/>
              <a:t>products</a:t>
            </a:r>
            <a:r>
              <a:rPr lang="it-IT" sz="2800" smtClean="0"/>
              <a:t> of many of these polymorphic genes </a:t>
            </a:r>
            <a:r>
              <a:rPr lang="it-IT" sz="2800" b="1" smtClean="0"/>
              <a:t>influence</a:t>
            </a:r>
            <a:r>
              <a:rPr lang="it-IT" sz="2800" smtClean="0"/>
              <a:t> the development of </a:t>
            </a:r>
            <a:r>
              <a:rPr lang="it-IT" sz="2800" b="1" smtClean="0"/>
              <a:t>self-tolerance</a:t>
            </a:r>
            <a:r>
              <a:rPr lang="it-IT" sz="2800" smtClean="0"/>
              <a:t>:</a:t>
            </a:r>
          </a:p>
          <a:p>
            <a:pPr algn="just">
              <a:defRPr/>
            </a:pPr>
            <a:endParaRPr lang="it-IT" sz="1400" smtClean="0"/>
          </a:p>
          <a:p>
            <a:pPr lvl="1" algn="just">
              <a:defRPr/>
            </a:pPr>
            <a:r>
              <a:rPr lang="it-IT" sz="2600" smtClean="0"/>
              <a:t>some are believed to influence </a:t>
            </a:r>
            <a:r>
              <a:rPr lang="it-IT" sz="2600" b="1" smtClean="0"/>
              <a:t>negative selection</a:t>
            </a:r>
            <a:r>
              <a:rPr lang="it-IT" sz="2600" smtClean="0"/>
              <a:t> of self-reactive T cells (central tolerance)</a:t>
            </a:r>
          </a:p>
          <a:p>
            <a:pPr lvl="1" algn="just">
              <a:defRPr/>
            </a:pPr>
            <a:r>
              <a:rPr lang="it-IT" sz="2600" smtClean="0"/>
              <a:t>others control T cell </a:t>
            </a:r>
            <a:r>
              <a:rPr lang="it-IT" sz="2600" b="1" smtClean="0"/>
              <a:t>anergy</a:t>
            </a:r>
            <a:r>
              <a:rPr lang="it-IT" sz="2600" smtClean="0"/>
              <a:t> to self antigens (peripheral tolerance)</a:t>
            </a:r>
            <a:endParaRPr lang="it-IT" sz="240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107950" y="5354638"/>
            <a:ext cx="8928100" cy="95408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mechanistic links between susceptibility genes and failure of tolerance are not yet conclusively established</a:t>
            </a:r>
          </a:p>
        </p:txBody>
      </p:sp>
    </p:spTree>
    <p:extLst>
      <p:ext uri="{BB962C8B-B14F-4D97-AF65-F5344CB8AC3E}">
        <p14:creationId xmlns:p14="http://schemas.microsoft.com/office/powerpoint/2010/main" val="42204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792163"/>
          </a:xfrm>
        </p:spPr>
        <p:txBody>
          <a:bodyPr/>
          <a:lstStyle/>
          <a:p>
            <a:pPr>
              <a:defRPr/>
            </a:pPr>
            <a:r>
              <a:rPr lang="it-IT" sz="3600">
                <a:solidFill>
                  <a:srgbClr val="FFFF00"/>
                </a:solidFill>
              </a:rPr>
              <a:t>Genetic susceptibility to </a:t>
            </a:r>
            <a:r>
              <a:rPr lang="it-IT" sz="3600" smtClean="0">
                <a:solidFill>
                  <a:srgbClr val="FFFF00"/>
                </a:solidFill>
              </a:rPr>
              <a:t>autoimmunity (2)</a:t>
            </a:r>
            <a:endParaRPr lang="it-IT" sz="360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025" y="763588"/>
            <a:ext cx="9036050" cy="5689600"/>
          </a:xfrm>
        </p:spPr>
        <p:txBody>
          <a:bodyPr/>
          <a:lstStyle/>
          <a:p>
            <a:pPr algn="just">
              <a:defRPr/>
            </a:pPr>
            <a:r>
              <a:rPr lang="it-IT" sz="2600" smtClean="0"/>
              <a:t>Among the </a:t>
            </a:r>
            <a:r>
              <a:rPr lang="it-IT" sz="2600" b="1" smtClean="0"/>
              <a:t>genes linked to autoimmunity</a:t>
            </a:r>
            <a:r>
              <a:rPr lang="it-IT" sz="2600" smtClean="0"/>
              <a:t>, the strongest associations are with MHC (human HLA) genes, especially </a:t>
            </a:r>
            <a:r>
              <a:rPr lang="it-IT" sz="2600" b="1" smtClean="0"/>
              <a:t>class II MHC genes</a:t>
            </a:r>
          </a:p>
          <a:p>
            <a:pPr algn="just">
              <a:defRPr/>
            </a:pPr>
            <a:endParaRPr lang="it-IT" sz="1050"/>
          </a:p>
          <a:p>
            <a:pPr algn="just">
              <a:defRPr/>
            </a:pPr>
            <a:r>
              <a:rPr lang="it-IT" sz="2600" smtClean="0">
                <a:solidFill>
                  <a:srgbClr val="FFFF00"/>
                </a:solidFill>
              </a:rPr>
              <a:t>Class II MHC genes</a:t>
            </a:r>
            <a:r>
              <a:rPr lang="it-IT" sz="2600" smtClean="0"/>
              <a:t> are involved in the </a:t>
            </a:r>
            <a:r>
              <a:rPr lang="it-IT" sz="2600" smtClean="0">
                <a:solidFill>
                  <a:srgbClr val="FFFF00"/>
                </a:solidFill>
              </a:rPr>
              <a:t>selection and activation of CD4+ T cells </a:t>
            </a:r>
            <a:r>
              <a:rPr lang="it-IT" sz="2600" smtClean="0"/>
              <a:t>that regulate both humoral and cell-mediated immune response to protein antigens</a:t>
            </a:r>
          </a:p>
          <a:p>
            <a:pPr algn="just">
              <a:defRPr/>
            </a:pPr>
            <a:endParaRPr lang="it-IT" sz="1050"/>
          </a:p>
          <a:p>
            <a:pPr algn="just">
              <a:defRPr/>
            </a:pPr>
            <a:r>
              <a:rPr lang="it-IT" sz="2600" smtClean="0"/>
              <a:t>In many autoimmune diseases, the </a:t>
            </a:r>
            <a:r>
              <a:rPr lang="it-IT" sz="2600" smtClean="0">
                <a:solidFill>
                  <a:srgbClr val="FFFF00"/>
                </a:solidFill>
              </a:rPr>
              <a:t>disease-associated HLA molecules</a:t>
            </a:r>
            <a:r>
              <a:rPr lang="it-IT" sz="2600" smtClean="0"/>
              <a:t> </a:t>
            </a:r>
            <a:r>
              <a:rPr lang="it-IT" sz="2600" b="1" smtClean="0"/>
              <a:t>differ in their peptide binding cleft</a:t>
            </a:r>
            <a:r>
              <a:rPr lang="it-IT" sz="2600" smtClean="0"/>
              <a:t> from HLA molecules that are not disease-associated</a:t>
            </a:r>
          </a:p>
          <a:p>
            <a:pPr algn="just">
              <a:defRPr/>
            </a:pPr>
            <a:endParaRPr lang="it-IT" sz="1050" smtClean="0"/>
          </a:p>
          <a:p>
            <a:pPr algn="just">
              <a:defRPr/>
            </a:pPr>
            <a:r>
              <a:rPr lang="it-IT" sz="2600" smtClean="0">
                <a:solidFill>
                  <a:srgbClr val="FFFF00"/>
                </a:solidFill>
              </a:rPr>
              <a:t>Disease-associated </a:t>
            </a:r>
            <a:r>
              <a:rPr lang="it-IT" sz="2600">
                <a:solidFill>
                  <a:srgbClr val="FFFF00"/>
                </a:solidFill>
              </a:rPr>
              <a:t>HLA molecules </a:t>
            </a:r>
            <a:r>
              <a:rPr lang="en-US" sz="2600" smtClean="0"/>
              <a:t>favour </a:t>
            </a:r>
            <a:r>
              <a:rPr lang="en-US" sz="2600"/>
              <a:t>the binding of particular </a:t>
            </a:r>
            <a:r>
              <a:rPr lang="en-US" sz="2600" b="1"/>
              <a:t>self-peptides</a:t>
            </a:r>
            <a:r>
              <a:rPr lang="en-US" sz="2600"/>
              <a:t> that will ultimately be recognized by </a:t>
            </a:r>
            <a:r>
              <a:rPr lang="en-US" sz="2600" b="1"/>
              <a:t>self-reactive </a:t>
            </a:r>
            <a:r>
              <a:rPr lang="en-US" sz="2600" b="1" smtClean="0"/>
              <a:t>T lymphos</a:t>
            </a:r>
            <a:endParaRPr lang="it-IT" sz="2600" b="1"/>
          </a:p>
        </p:txBody>
      </p:sp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323528" y="1412776"/>
            <a:ext cx="8569325" cy="3312368"/>
            <a:chOff x="250825" y="1595438"/>
            <a:chExt cx="8734425" cy="3489325"/>
          </a:xfrm>
        </p:grpSpPr>
        <p:grpSp>
          <p:nvGrpSpPr>
            <p:cNvPr id="54277" name="Gruppo 4"/>
            <p:cNvGrpSpPr>
              <a:grpSpLocks/>
            </p:cNvGrpSpPr>
            <p:nvPr/>
          </p:nvGrpSpPr>
          <p:grpSpPr bwMode="auto">
            <a:xfrm>
              <a:off x="250825" y="1595438"/>
              <a:ext cx="8734425" cy="3489325"/>
              <a:chOff x="251520" y="1594887"/>
              <a:chExt cx="8734130" cy="3490297"/>
            </a:xfrm>
          </p:grpSpPr>
          <p:pic>
            <p:nvPicPr>
              <p:cNvPr id="54279" name="Picture 5" descr="Risultati immagini per MHC II BINDING CLEFT autoimmunity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594887"/>
                <a:ext cx="8734130" cy="3490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Ovale 3"/>
              <p:cNvSpPr/>
              <p:nvPr/>
            </p:nvSpPr>
            <p:spPr>
              <a:xfrm>
                <a:off x="6660042" y="2133199"/>
                <a:ext cx="1296943" cy="935298"/>
              </a:xfrm>
              <a:prstGeom prst="ellipse">
                <a:avLst/>
              </a:pr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Rettangolo 5"/>
            <p:cNvSpPr/>
            <p:nvPr/>
          </p:nvSpPr>
          <p:spPr>
            <a:xfrm>
              <a:off x="5940425" y="1700213"/>
              <a:ext cx="2879725" cy="3241675"/>
            </a:xfrm>
            <a:prstGeom prst="rect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30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720726"/>
          </a:xfrm>
        </p:spPr>
        <p:txBody>
          <a:bodyPr/>
          <a:lstStyle/>
          <a:p>
            <a:pPr>
              <a:defRPr/>
            </a:pPr>
            <a:r>
              <a:rPr lang="it-IT" sz="3600" smtClean="0">
                <a:solidFill>
                  <a:srgbClr val="FFFF00"/>
                </a:solidFill>
              </a:rPr>
              <a:t>Role of infections in autoimmunity (1)</a:t>
            </a:r>
            <a:endParaRPr lang="it-IT" sz="360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20713"/>
            <a:ext cx="8964613" cy="5688012"/>
          </a:xfrm>
        </p:spPr>
        <p:txBody>
          <a:bodyPr/>
          <a:lstStyle/>
          <a:p>
            <a:pPr algn="just">
              <a:defRPr/>
            </a:pPr>
            <a:r>
              <a:rPr lang="it-IT" sz="2800" smtClean="0"/>
              <a:t>Viral and bacterial infections may contribute to the development and exacerbation of autoimmunity</a:t>
            </a:r>
          </a:p>
          <a:p>
            <a:pPr algn="just">
              <a:defRPr/>
            </a:pPr>
            <a:endParaRPr lang="it-IT" sz="1050" smtClean="0"/>
          </a:p>
          <a:p>
            <a:pPr algn="just">
              <a:defRPr/>
            </a:pPr>
            <a:r>
              <a:rPr lang="it-IT" sz="2800" smtClean="0"/>
              <a:t>Two main mechanisms:</a:t>
            </a:r>
          </a:p>
          <a:p>
            <a:pPr lvl="1" algn="just">
              <a:defRPr/>
            </a:pPr>
            <a:endParaRPr lang="it-IT" sz="1050" smtClean="0"/>
          </a:p>
          <a:p>
            <a:pPr lvl="1" algn="just">
              <a:defRPr/>
            </a:pPr>
            <a:r>
              <a:rPr lang="it-IT" b="1" smtClean="0"/>
              <a:t>Microbes</a:t>
            </a:r>
            <a:r>
              <a:rPr lang="it-IT" smtClean="0"/>
              <a:t> may </a:t>
            </a:r>
            <a:r>
              <a:rPr lang="it-IT" b="1" smtClean="0"/>
              <a:t>activate the </a:t>
            </a:r>
            <a:r>
              <a:rPr lang="it-IT" b="1" smtClean="0">
                <a:solidFill>
                  <a:srgbClr val="FFFF00"/>
                </a:solidFill>
              </a:rPr>
              <a:t>APC</a:t>
            </a:r>
            <a:r>
              <a:rPr lang="it-IT" smtClean="0"/>
              <a:t> to express </a:t>
            </a:r>
            <a:r>
              <a:rPr lang="it-IT" b="1" smtClean="0">
                <a:solidFill>
                  <a:srgbClr val="FFFF00"/>
                </a:solidFill>
              </a:rPr>
              <a:t>costimulatory molecules </a:t>
            </a:r>
            <a:r>
              <a:rPr lang="it-IT" smtClean="0"/>
              <a:t>for T lymphos; when these APC present self antigens, the </a:t>
            </a:r>
            <a:r>
              <a:rPr lang="it-IT" b="1" smtClean="0">
                <a:solidFill>
                  <a:srgbClr val="FFFF00"/>
                </a:solidFill>
              </a:rPr>
              <a:t>self-reactive T cells are activated </a:t>
            </a:r>
          </a:p>
          <a:p>
            <a:pPr lvl="1" algn="just">
              <a:defRPr/>
            </a:pPr>
            <a:endParaRPr lang="it-IT" sz="1050"/>
          </a:p>
          <a:p>
            <a:pPr lvl="1" algn="just">
              <a:defRPr/>
            </a:pPr>
            <a:r>
              <a:rPr lang="it-IT" smtClean="0"/>
              <a:t>Some </a:t>
            </a:r>
            <a:r>
              <a:rPr lang="it-IT" b="1" smtClean="0"/>
              <a:t>microbial antigens</a:t>
            </a:r>
            <a:r>
              <a:rPr lang="it-IT" smtClean="0"/>
              <a:t> may </a:t>
            </a:r>
            <a:r>
              <a:rPr lang="it-IT" b="1" smtClean="0"/>
              <a:t>cross-react with self antigens</a:t>
            </a:r>
            <a:r>
              <a:rPr lang="it-IT" smtClean="0"/>
              <a:t> (</a:t>
            </a:r>
            <a:r>
              <a:rPr lang="it-IT" b="1" smtClean="0">
                <a:solidFill>
                  <a:srgbClr val="FFFF00"/>
                </a:solidFill>
              </a:rPr>
              <a:t>molecular mimicry</a:t>
            </a:r>
            <a:r>
              <a:rPr lang="it-IT" smtClean="0"/>
              <a:t>); </a:t>
            </a:r>
            <a:r>
              <a:rPr lang="it-IT" smtClean="0">
                <a:solidFill>
                  <a:srgbClr val="FFFF00"/>
                </a:solidFill>
              </a:rPr>
              <a:t>immune response</a:t>
            </a:r>
            <a:r>
              <a:rPr lang="it-IT" smtClean="0"/>
              <a:t> initiated by the microbes may </a:t>
            </a:r>
            <a:r>
              <a:rPr lang="it-IT" smtClean="0">
                <a:solidFill>
                  <a:srgbClr val="FFFF00"/>
                </a:solidFill>
              </a:rPr>
              <a:t>activate T cell specific for self antigens</a:t>
            </a:r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25" y="0"/>
            <a:ext cx="9036050" cy="1176338"/>
          </a:xfrm>
        </p:spPr>
        <p:txBody>
          <a:bodyPr/>
          <a:lstStyle/>
          <a:p>
            <a:pPr>
              <a:defRPr/>
            </a:pPr>
            <a:r>
              <a:rPr lang="it-IT" sz="3800" smtClean="0">
                <a:solidFill>
                  <a:srgbClr val="FFFF00"/>
                </a:solidFill>
              </a:rPr>
              <a:t>Factors involved in the aetiopathogenesis of autoimmune diseases </a:t>
            </a:r>
            <a:endParaRPr lang="it-IT" sz="3800">
              <a:solidFill>
                <a:srgbClr val="FFFF00"/>
              </a:solidFill>
            </a:endParaRPr>
          </a:p>
        </p:txBody>
      </p:sp>
      <p:pic>
        <p:nvPicPr>
          <p:cNvPr id="38915" name="Picture 2" descr="Risultati immagini per causes of autoimmune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57313"/>
            <a:ext cx="5616575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3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it-IT" sz="3600">
                <a:solidFill>
                  <a:srgbClr val="FFFF00"/>
                </a:solidFill>
              </a:rPr>
              <a:t>Role of infections in </a:t>
            </a:r>
            <a:r>
              <a:rPr lang="it-IT" sz="3600" smtClean="0">
                <a:solidFill>
                  <a:srgbClr val="FFFF00"/>
                </a:solidFill>
              </a:rPr>
              <a:t>autoimmunity (2)</a:t>
            </a:r>
            <a:endParaRPr lang="it-IT" sz="360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49275"/>
            <a:ext cx="9036050" cy="6048375"/>
          </a:xfrm>
        </p:spPr>
        <p:txBody>
          <a:bodyPr/>
          <a:lstStyle/>
          <a:p>
            <a:pPr algn="just">
              <a:defRPr/>
            </a:pPr>
            <a:r>
              <a:rPr lang="it-IT" smtClean="0"/>
              <a:t>Example of </a:t>
            </a:r>
            <a:r>
              <a:rPr lang="it-IT" b="1" smtClean="0"/>
              <a:t>molecular mimicry</a:t>
            </a:r>
            <a:r>
              <a:rPr lang="it-IT" smtClean="0"/>
              <a:t>:</a:t>
            </a:r>
          </a:p>
          <a:p>
            <a:pPr algn="just">
              <a:defRPr/>
            </a:pPr>
            <a:endParaRPr lang="it-IT" sz="1200"/>
          </a:p>
          <a:p>
            <a:pPr lvl="1" algn="just">
              <a:defRPr/>
            </a:pPr>
            <a:r>
              <a:rPr lang="it-IT" b="1" smtClean="0">
                <a:solidFill>
                  <a:srgbClr val="FFFF00"/>
                </a:solidFill>
              </a:rPr>
              <a:t>Rheumatic fever</a:t>
            </a:r>
            <a:r>
              <a:rPr lang="it-IT" smtClean="0"/>
              <a:t>: after streptococcal infection, </a:t>
            </a:r>
            <a:r>
              <a:rPr lang="it-IT" b="1" smtClean="0"/>
              <a:t>anti-streptococcus antibodies</a:t>
            </a:r>
            <a:r>
              <a:rPr lang="it-IT" smtClean="0"/>
              <a:t> cross-react with </a:t>
            </a:r>
            <a:r>
              <a:rPr lang="it-IT" b="1" smtClean="0"/>
              <a:t>miocardial proteins</a:t>
            </a:r>
            <a:r>
              <a:rPr lang="it-IT" smtClean="0"/>
              <a:t>; onset of inflammatory response (</a:t>
            </a:r>
            <a:r>
              <a:rPr lang="it-IT" b="1" smtClean="0">
                <a:solidFill>
                  <a:srgbClr val="FFFF00"/>
                </a:solidFill>
              </a:rPr>
              <a:t>myocarditis</a:t>
            </a:r>
            <a:r>
              <a:rPr lang="it-IT" smtClean="0"/>
              <a:t>)</a:t>
            </a:r>
          </a:p>
          <a:p>
            <a:pPr lvl="1" algn="just">
              <a:defRPr/>
            </a:pPr>
            <a:endParaRPr lang="it-IT" sz="1400"/>
          </a:p>
          <a:p>
            <a:pPr lvl="1" algn="just">
              <a:defRPr/>
            </a:pPr>
            <a:r>
              <a:rPr lang="it-IT" b="1" smtClean="0">
                <a:solidFill>
                  <a:srgbClr val="FFFF00"/>
                </a:solidFill>
              </a:rPr>
              <a:t>Myocarditis</a:t>
            </a:r>
            <a:r>
              <a:rPr lang="it-IT" smtClean="0"/>
              <a:t> also takes place due to </a:t>
            </a:r>
            <a:r>
              <a:rPr lang="it-IT" b="1" smtClean="0"/>
              <a:t>homologie</a:t>
            </a:r>
            <a:r>
              <a:rPr lang="it-IT" smtClean="0"/>
              <a:t>s between </a:t>
            </a:r>
            <a:r>
              <a:rPr lang="it-IT" b="1" smtClean="0"/>
              <a:t>myocardial</a:t>
            </a:r>
            <a:r>
              <a:rPr lang="it-IT" smtClean="0"/>
              <a:t> protein </a:t>
            </a:r>
            <a:r>
              <a:rPr lang="it-IT" b="1" smtClean="0"/>
              <a:t>antigens</a:t>
            </a:r>
            <a:r>
              <a:rPr lang="it-IT" smtClean="0"/>
              <a:t> and some </a:t>
            </a:r>
            <a:r>
              <a:rPr lang="it-IT" smtClean="0">
                <a:solidFill>
                  <a:srgbClr val="FFFF00"/>
                </a:solidFill>
              </a:rPr>
              <a:t>antigens of </a:t>
            </a:r>
            <a:r>
              <a:rPr lang="it-IT" i="1" smtClean="0">
                <a:solidFill>
                  <a:srgbClr val="FFFF00"/>
                </a:solidFill>
              </a:rPr>
              <a:t>Chlamydia</a:t>
            </a:r>
            <a:r>
              <a:rPr lang="it-IT" smtClean="0">
                <a:solidFill>
                  <a:srgbClr val="FFFF00"/>
                </a:solidFill>
              </a:rPr>
              <a:t> and </a:t>
            </a:r>
            <a:r>
              <a:rPr lang="it-IT" i="1" smtClean="0">
                <a:solidFill>
                  <a:srgbClr val="FFFF00"/>
                </a:solidFill>
              </a:rPr>
              <a:t>Trypanosoma</a:t>
            </a:r>
            <a:r>
              <a:rPr lang="it-IT" smtClean="0">
                <a:solidFill>
                  <a:srgbClr val="FFFF00"/>
                </a:solidFill>
              </a:rPr>
              <a:t> </a:t>
            </a:r>
            <a:r>
              <a:rPr lang="it-IT" i="1" smtClean="0">
                <a:solidFill>
                  <a:srgbClr val="FFFF00"/>
                </a:solidFill>
              </a:rPr>
              <a:t>cruzi</a:t>
            </a:r>
            <a:r>
              <a:rPr lang="it-IT" smtClean="0">
                <a:solidFill>
                  <a:srgbClr val="FFFF00"/>
                </a:solidFill>
              </a:rPr>
              <a:t> </a:t>
            </a:r>
          </a:p>
          <a:p>
            <a:pPr lvl="1" algn="just">
              <a:defRPr/>
            </a:pPr>
            <a:endParaRPr lang="en-US" altLang="it-IT" sz="1400" smtClean="0">
              <a:latin typeface="Arial" charset="0"/>
            </a:endParaRPr>
          </a:p>
          <a:p>
            <a:pPr lvl="1" algn="just">
              <a:defRPr/>
            </a:pPr>
            <a:r>
              <a:rPr lang="en-US" altLang="it-IT" b="1" smtClean="0">
                <a:solidFill>
                  <a:srgbClr val="FFFF00"/>
                </a:solidFill>
              </a:rPr>
              <a:t>Lyme a</a:t>
            </a:r>
            <a:r>
              <a:rPr lang="pl-PL" altLang="it-IT" b="1" smtClean="0">
                <a:solidFill>
                  <a:srgbClr val="FFFF00"/>
                </a:solidFill>
              </a:rPr>
              <a:t>rt</a:t>
            </a:r>
            <a:r>
              <a:rPr lang="en-US" altLang="it-IT" b="1" smtClean="0">
                <a:solidFill>
                  <a:srgbClr val="FFFF00"/>
                </a:solidFill>
              </a:rPr>
              <a:t>rhritis</a:t>
            </a:r>
            <a:r>
              <a:rPr lang="en-US" altLang="it-IT" smtClean="0"/>
              <a:t>: </a:t>
            </a:r>
            <a:r>
              <a:rPr lang="en-US" altLang="it-IT" b="1" smtClean="0"/>
              <a:t>homologies</a:t>
            </a:r>
            <a:r>
              <a:rPr lang="en-US" altLang="it-IT" smtClean="0"/>
              <a:t> between a surface molecule of </a:t>
            </a:r>
            <a:r>
              <a:rPr lang="en-US" altLang="it-IT" i="1" smtClean="0">
                <a:solidFill>
                  <a:srgbClr val="FFFF00"/>
                </a:solidFill>
              </a:rPr>
              <a:t>B</a:t>
            </a:r>
            <a:r>
              <a:rPr lang="pl-PL" altLang="it-IT" i="1" smtClean="0">
                <a:solidFill>
                  <a:srgbClr val="FFFF00"/>
                </a:solidFill>
              </a:rPr>
              <a:t>orrelia</a:t>
            </a:r>
            <a:r>
              <a:rPr lang="en-US" altLang="it-IT" i="1" smtClean="0">
                <a:solidFill>
                  <a:srgbClr val="FFFF00"/>
                </a:solidFill>
              </a:rPr>
              <a:t> burgdorferi</a:t>
            </a:r>
            <a:r>
              <a:rPr lang="en-US" altLang="it-IT" smtClean="0">
                <a:solidFill>
                  <a:srgbClr val="FFFF00"/>
                </a:solidFill>
              </a:rPr>
              <a:t> </a:t>
            </a:r>
            <a:r>
              <a:rPr lang="en-US" altLang="it-IT" smtClean="0"/>
              <a:t>and a lymphocyte antigen (LFA-</a:t>
            </a:r>
            <a:r>
              <a:rPr lang="pl-PL" altLang="it-IT" smtClean="0"/>
              <a:t>1</a:t>
            </a:r>
            <a:r>
              <a:rPr lang="it-IT" altLang="it-IT" smtClean="0"/>
              <a:t>, </a:t>
            </a:r>
            <a:r>
              <a:rPr lang="en-US" altLang="it-IT" smtClean="0"/>
              <a:t>lymphocyte function antigen-1)</a:t>
            </a:r>
          </a:p>
          <a:p>
            <a:pPr lvl="1" algn="just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91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463" y="-122238"/>
            <a:ext cx="8820150" cy="1247776"/>
          </a:xfrm>
        </p:spPr>
        <p:txBody>
          <a:bodyPr/>
          <a:lstStyle/>
          <a:p>
            <a:pPr>
              <a:defRPr/>
            </a:pPr>
            <a:r>
              <a:rPr lang="it-IT" sz="3400" b="1" smtClean="0">
                <a:solidFill>
                  <a:srgbClr val="FFFF00"/>
                </a:solidFill>
              </a:rPr>
              <a:t>Other factors</a:t>
            </a:r>
            <a:r>
              <a:rPr lang="it-IT" sz="3400" smtClean="0">
                <a:solidFill>
                  <a:srgbClr val="FFFF00"/>
                </a:solidFill>
              </a:rPr>
              <a:t> involved in the development of autoimmunity</a:t>
            </a:r>
            <a:endParaRPr lang="it-IT" sz="340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23950"/>
            <a:ext cx="9036050" cy="5400675"/>
          </a:xfrm>
        </p:spPr>
        <p:txBody>
          <a:bodyPr/>
          <a:lstStyle/>
          <a:p>
            <a:pPr algn="just">
              <a:defRPr/>
            </a:pPr>
            <a:r>
              <a:rPr lang="it-IT" sz="2800" smtClean="0">
                <a:solidFill>
                  <a:srgbClr val="FFFF00"/>
                </a:solidFill>
              </a:rPr>
              <a:t>Anatomic alterations</a:t>
            </a:r>
            <a:r>
              <a:rPr lang="it-IT" sz="2800" smtClean="0"/>
              <a:t> in tissues, possibly induced by inflammation, ischemic injury or trauma, may lead to </a:t>
            </a:r>
            <a:r>
              <a:rPr lang="it-IT" sz="2800" b="1" smtClean="0"/>
              <a:t>exposure of self antigens normally concealed from the immune system</a:t>
            </a:r>
          </a:p>
          <a:p>
            <a:pPr lvl="1" algn="just">
              <a:defRPr/>
            </a:pPr>
            <a:endParaRPr lang="it-IT" sz="1050" smtClean="0"/>
          </a:p>
          <a:p>
            <a:pPr lvl="1" algn="just">
              <a:defRPr/>
            </a:pPr>
            <a:r>
              <a:rPr lang="it-IT" sz="2600" smtClean="0"/>
              <a:t>Intra-ocular antigens  (post traumatic uveitis)</a:t>
            </a:r>
          </a:p>
          <a:p>
            <a:pPr lvl="1" algn="just">
              <a:defRPr/>
            </a:pPr>
            <a:r>
              <a:rPr lang="it-IT" sz="2600" smtClean="0"/>
              <a:t>Sperm proteins (orchitis after vasectomy)</a:t>
            </a:r>
          </a:p>
          <a:p>
            <a:pPr algn="just">
              <a:defRPr/>
            </a:pPr>
            <a:endParaRPr lang="it-IT" sz="1400"/>
          </a:p>
          <a:p>
            <a:pPr algn="just">
              <a:defRPr/>
            </a:pPr>
            <a:r>
              <a:rPr lang="it-IT" sz="2800" smtClean="0">
                <a:solidFill>
                  <a:srgbClr val="FFFF00"/>
                </a:solidFill>
              </a:rPr>
              <a:t>Hormonal influences</a:t>
            </a:r>
            <a:r>
              <a:rPr lang="it-IT" sz="2800" smtClean="0"/>
              <a:t>: many autoimmune diseases have a higher incidence in females than in males</a:t>
            </a:r>
          </a:p>
          <a:p>
            <a:pPr algn="just">
              <a:defRPr/>
            </a:pPr>
            <a:endParaRPr lang="it-IT" sz="1050"/>
          </a:p>
          <a:p>
            <a:pPr lvl="1" algn="just">
              <a:defRPr/>
            </a:pPr>
            <a:r>
              <a:rPr lang="it-IT" sz="2600" smtClean="0">
                <a:solidFill>
                  <a:srgbClr val="FFFF00"/>
                </a:solidFill>
              </a:rPr>
              <a:t>Systemic lupus erythematosus </a:t>
            </a:r>
            <a:r>
              <a:rPr lang="it-IT" sz="2600" smtClean="0"/>
              <a:t>affects women about 10 times as frequently as men</a:t>
            </a:r>
            <a:endParaRPr lang="it-IT" sz="2600"/>
          </a:p>
        </p:txBody>
      </p:sp>
    </p:spTree>
    <p:extLst>
      <p:ext uri="{BB962C8B-B14F-4D97-AF65-F5344CB8AC3E}">
        <p14:creationId xmlns:p14="http://schemas.microsoft.com/office/powerpoint/2010/main" val="287677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1438" y="1506538"/>
            <a:ext cx="9037637" cy="1993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srgbClr val="00CCFF"/>
              </a:buClr>
              <a:buFontTx/>
              <a:buNone/>
              <a:defRPr/>
            </a:pPr>
            <a:r>
              <a:rPr lang="en-US" altLang="it-IT" b="1" kern="0" smtClean="0">
                <a:solidFill>
                  <a:srgbClr val="000000"/>
                </a:solidFill>
                <a:effectLst/>
                <a:latin typeface="Arial" charset="0"/>
              </a:rPr>
              <a:t>Organ-specific</a:t>
            </a:r>
            <a:endParaRPr lang="pl-PL" altLang="it-IT" b="1" kern="0" smtClean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00CCFF"/>
              </a:buClr>
              <a:buFontTx/>
              <a:buNone/>
              <a:defRPr/>
            </a:pPr>
            <a:endParaRPr lang="en-US" altLang="it-IT" sz="1050" kern="0" smtClean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00CCFF"/>
              </a:buClr>
              <a:defRPr/>
            </a:pPr>
            <a:r>
              <a:rPr lang="en-US" altLang="it-IT" sz="2500" kern="0" smtClean="0">
                <a:solidFill>
                  <a:srgbClr val="000000"/>
                </a:solidFill>
                <a:effectLst/>
                <a:latin typeface="Arial" charset="0"/>
              </a:rPr>
              <a:t>Autoimmune attack vs. self-antigens of a given organ</a:t>
            </a:r>
          </a:p>
          <a:p>
            <a:pPr>
              <a:lnSpc>
                <a:spcPct val="90000"/>
              </a:lnSpc>
              <a:buClr>
                <a:srgbClr val="00CCFF"/>
              </a:buClr>
              <a:defRPr/>
            </a:pPr>
            <a:r>
              <a:rPr lang="en-US" altLang="it-IT" sz="2500" kern="0" smtClean="0">
                <a:solidFill>
                  <a:srgbClr val="000000"/>
                </a:solidFill>
                <a:effectLst/>
                <a:latin typeface="Arial" charset="0"/>
              </a:rPr>
              <a:t>It results in a damage of organ structure and function</a:t>
            </a:r>
          </a:p>
          <a:p>
            <a:pPr>
              <a:lnSpc>
                <a:spcPct val="90000"/>
              </a:lnSpc>
              <a:buClr>
                <a:srgbClr val="00CCFF"/>
              </a:buClr>
              <a:defRPr/>
            </a:pPr>
            <a:r>
              <a:rPr lang="en-US" altLang="it-IT" sz="2500" kern="0" smtClean="0">
                <a:solidFill>
                  <a:srgbClr val="000000"/>
                </a:solidFill>
                <a:effectLst/>
                <a:latin typeface="Arial" charset="0"/>
              </a:rPr>
              <a:t>Treatment is focused on the replacement of organ function</a:t>
            </a:r>
            <a:endParaRPr lang="en-US" altLang="it-IT" sz="2500" kern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8313" y="41275"/>
            <a:ext cx="8207375" cy="1260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3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Organ-specific </a:t>
            </a:r>
            <a:r>
              <a:rPr lang="en-US" altLang="it-IT" sz="38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vs</a:t>
            </a:r>
            <a:r>
              <a:rPr lang="en-US" altLang="it-IT" sz="3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systemic autoimmune diseases</a:t>
            </a:r>
            <a:endParaRPr lang="it-IT" sz="3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1438" y="3860800"/>
            <a:ext cx="9037637" cy="2447925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srgbClr val="00CCFF"/>
              </a:buClr>
              <a:buFontTx/>
              <a:buNone/>
              <a:defRPr/>
            </a:pPr>
            <a:r>
              <a:rPr lang="en-US" altLang="it-IT" b="1" kern="0" smtClean="0">
                <a:solidFill>
                  <a:srgbClr val="000000"/>
                </a:solidFill>
                <a:effectLst/>
                <a:latin typeface="Arial" charset="0"/>
              </a:rPr>
              <a:t>Systemic</a:t>
            </a:r>
          </a:p>
          <a:p>
            <a:pPr>
              <a:lnSpc>
                <a:spcPct val="90000"/>
              </a:lnSpc>
              <a:buClr>
                <a:srgbClr val="00CCFF"/>
              </a:buClr>
              <a:defRPr/>
            </a:pPr>
            <a:endParaRPr lang="en-US" altLang="it-IT" sz="1050" kern="0" smtClean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00CCFF"/>
              </a:buClr>
              <a:defRPr/>
            </a:pPr>
            <a:r>
              <a:rPr lang="en-US" altLang="it-IT" sz="2500" kern="0" smtClean="0">
                <a:solidFill>
                  <a:srgbClr val="000000"/>
                </a:solidFill>
                <a:effectLst/>
                <a:latin typeface="Arial" charset="0"/>
              </a:rPr>
              <a:t>Targets are widespread self-antigens </a:t>
            </a:r>
          </a:p>
          <a:p>
            <a:pPr>
              <a:lnSpc>
                <a:spcPct val="90000"/>
              </a:lnSpc>
              <a:buClr>
                <a:srgbClr val="00CCFF"/>
              </a:buClr>
              <a:defRPr/>
            </a:pPr>
            <a:r>
              <a:rPr lang="en-US" altLang="it-IT" sz="2500" kern="0" smtClean="0">
                <a:solidFill>
                  <a:srgbClr val="000000"/>
                </a:solidFill>
                <a:effectLst/>
                <a:latin typeface="Arial" charset="0"/>
              </a:rPr>
              <a:t>Damage affects structures as blood vessels, cell nuclei, etc.</a:t>
            </a:r>
          </a:p>
          <a:p>
            <a:pPr>
              <a:lnSpc>
                <a:spcPct val="90000"/>
              </a:lnSpc>
              <a:buClr>
                <a:srgbClr val="00CCFF"/>
              </a:buClr>
              <a:defRPr/>
            </a:pPr>
            <a:r>
              <a:rPr lang="en-US" altLang="it-IT" sz="2500" kern="0" smtClean="0">
                <a:solidFill>
                  <a:srgbClr val="000000"/>
                </a:solidFill>
                <a:effectLst/>
                <a:latin typeface="Arial" charset="0"/>
              </a:rPr>
              <a:t>Treatment is aimed to inhibit excessive activation of the immune system</a:t>
            </a:r>
            <a:endParaRPr lang="en-US" altLang="it-IT" sz="2500" kern="0"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4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34925" y="1484313"/>
            <a:ext cx="7345363" cy="41052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it-IT" sz="3200" b="1">
                <a:solidFill>
                  <a:srgbClr val="000000"/>
                </a:solidFill>
                <a:latin typeface="Arial" charset="0"/>
              </a:rPr>
              <a:t>Organ-specific</a:t>
            </a:r>
          </a:p>
          <a:p>
            <a:pPr>
              <a:lnSpc>
                <a:spcPct val="90000"/>
              </a:lnSpc>
              <a:defRPr/>
            </a:pPr>
            <a:endParaRPr lang="en-US" altLang="it-IT" sz="105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it-IT" smtClean="0">
                <a:solidFill>
                  <a:srgbClr val="000000"/>
                </a:solidFill>
                <a:latin typeface="Arial" charset="0"/>
              </a:rPr>
              <a:t>Hashimoto thyroiditis (thyroid destruction)</a:t>
            </a:r>
            <a:endParaRPr lang="en-US" altLang="it-IT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it-IT" smtClean="0">
                <a:solidFill>
                  <a:srgbClr val="000000"/>
                </a:solidFill>
                <a:latin typeface="Arial" charset="0"/>
              </a:rPr>
              <a:t>Grave’s disease (hypertyroidism)</a:t>
            </a:r>
            <a:endParaRPr lang="en-US" altLang="it-IT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it-IT">
                <a:solidFill>
                  <a:srgbClr val="000000"/>
                </a:solidFill>
                <a:latin typeface="Arial" charset="0"/>
              </a:rPr>
              <a:t>Addison’s </a:t>
            </a:r>
            <a:r>
              <a:rPr lang="en-US" altLang="it-IT" smtClean="0">
                <a:solidFill>
                  <a:srgbClr val="000000"/>
                </a:solidFill>
                <a:latin typeface="Arial" charset="0"/>
              </a:rPr>
              <a:t>disease (adrenal g. failure)</a:t>
            </a:r>
            <a:endParaRPr lang="en-US" altLang="it-IT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it-IT" smtClean="0">
                <a:solidFill>
                  <a:srgbClr val="000000"/>
                </a:solidFill>
                <a:latin typeface="Arial" charset="0"/>
              </a:rPr>
              <a:t>Juvenile diabetes </a:t>
            </a:r>
            <a:r>
              <a:rPr lang="en-US" altLang="it-IT">
                <a:solidFill>
                  <a:srgbClr val="000000"/>
                </a:solidFill>
                <a:latin typeface="Arial" charset="0"/>
              </a:rPr>
              <a:t>mellitus</a:t>
            </a:r>
          </a:p>
          <a:p>
            <a:pPr>
              <a:lnSpc>
                <a:spcPct val="90000"/>
              </a:lnSpc>
              <a:defRPr/>
            </a:pPr>
            <a:r>
              <a:rPr lang="en-US" altLang="it-IT">
                <a:solidFill>
                  <a:srgbClr val="000000"/>
                </a:solidFill>
                <a:latin typeface="Arial" charset="0"/>
              </a:rPr>
              <a:t>Multiple sclerosis</a:t>
            </a:r>
          </a:p>
          <a:p>
            <a:pPr>
              <a:lnSpc>
                <a:spcPct val="90000"/>
              </a:lnSpc>
              <a:defRPr/>
            </a:pPr>
            <a:r>
              <a:rPr lang="en-US" altLang="it-IT" smtClean="0">
                <a:solidFill>
                  <a:srgbClr val="000000"/>
                </a:solidFill>
                <a:latin typeface="Arial" charset="0"/>
              </a:rPr>
              <a:t>Atrophic gastritis</a:t>
            </a:r>
          </a:p>
          <a:p>
            <a:pPr>
              <a:lnSpc>
                <a:spcPct val="90000"/>
              </a:lnSpc>
              <a:defRPr/>
            </a:pPr>
            <a:r>
              <a:rPr lang="en-US" altLang="it-IT" smtClean="0">
                <a:solidFill>
                  <a:srgbClr val="000000"/>
                </a:solidFill>
                <a:latin typeface="Arial" charset="0"/>
              </a:rPr>
              <a:t>Myasthenia gravis</a:t>
            </a:r>
            <a:endParaRPr lang="en-US" alt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0825" y="41275"/>
            <a:ext cx="83534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Examples of </a:t>
            </a:r>
            <a:r>
              <a:rPr lang="en-US" altLang="it-IT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organ-specific</a:t>
            </a:r>
            <a:r>
              <a:rPr lang="en-US" altLang="it-IT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and </a:t>
            </a:r>
            <a:r>
              <a:rPr lang="en-US" altLang="it-IT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systemic</a:t>
            </a:r>
            <a:r>
              <a:rPr lang="en-US" altLang="it-IT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autoimmune diseases</a:t>
            </a:r>
            <a:endParaRPr lang="it-IT" sz="36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932363" y="3922713"/>
            <a:ext cx="4176712" cy="28194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srgbClr val="00CCFF"/>
              </a:buClr>
              <a:buFontTx/>
              <a:buNone/>
              <a:defRPr/>
            </a:pPr>
            <a:r>
              <a:rPr lang="en-US" altLang="it-IT" b="1" kern="0" smtClean="0">
                <a:solidFill>
                  <a:srgbClr val="000000"/>
                </a:solidFill>
                <a:effectLst/>
                <a:latin typeface="Arial" charset="0"/>
              </a:rPr>
              <a:t>Systemic</a:t>
            </a:r>
          </a:p>
          <a:p>
            <a:pPr>
              <a:lnSpc>
                <a:spcPct val="90000"/>
              </a:lnSpc>
              <a:buClr>
                <a:srgbClr val="00CCFF"/>
              </a:buClr>
              <a:defRPr/>
            </a:pPr>
            <a:endParaRPr lang="en-US" altLang="it-IT" sz="1050" kern="0" smtClean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00CCFF"/>
              </a:buClr>
              <a:defRPr/>
            </a:pPr>
            <a:r>
              <a:rPr lang="en-US" altLang="it-IT" sz="2800" kern="0" smtClean="0">
                <a:solidFill>
                  <a:srgbClr val="000000"/>
                </a:solidFill>
                <a:effectLst/>
                <a:latin typeface="Arial" charset="0"/>
              </a:rPr>
              <a:t>Systemic lupus (SLE)</a:t>
            </a:r>
          </a:p>
          <a:p>
            <a:pPr>
              <a:lnSpc>
                <a:spcPct val="90000"/>
              </a:lnSpc>
              <a:buClr>
                <a:srgbClr val="00CCFF"/>
              </a:buClr>
              <a:defRPr/>
            </a:pPr>
            <a:r>
              <a:rPr lang="en-US" altLang="it-IT" sz="2800" kern="0" smtClean="0">
                <a:solidFill>
                  <a:srgbClr val="000000"/>
                </a:solidFill>
                <a:effectLst/>
                <a:latin typeface="Arial" charset="0"/>
              </a:rPr>
              <a:t>Rheumatoid arthritis</a:t>
            </a:r>
          </a:p>
          <a:p>
            <a:pPr>
              <a:lnSpc>
                <a:spcPct val="90000"/>
              </a:lnSpc>
              <a:buClr>
                <a:srgbClr val="00CCFF"/>
              </a:buClr>
              <a:defRPr/>
            </a:pPr>
            <a:r>
              <a:rPr lang="en-US" altLang="it-IT" sz="2800" kern="0" smtClean="0">
                <a:solidFill>
                  <a:srgbClr val="000000"/>
                </a:solidFill>
                <a:effectLst/>
                <a:latin typeface="Arial" charset="0"/>
              </a:rPr>
              <a:t>Scleroderma</a:t>
            </a:r>
          </a:p>
          <a:p>
            <a:pPr>
              <a:lnSpc>
                <a:spcPct val="90000"/>
              </a:lnSpc>
              <a:buClr>
                <a:srgbClr val="00CCFF"/>
              </a:buClr>
              <a:defRPr/>
            </a:pPr>
            <a:r>
              <a:rPr lang="en-US" altLang="it-IT" sz="2800" kern="0" smtClean="0">
                <a:solidFill>
                  <a:srgbClr val="000000"/>
                </a:solidFill>
                <a:effectLst/>
                <a:latin typeface="Arial" charset="0"/>
              </a:rPr>
              <a:t>Dermatomyositis</a:t>
            </a:r>
          </a:p>
        </p:txBody>
      </p:sp>
      <p:sp>
        <p:nvSpPr>
          <p:cNvPr id="6" name="Rettangolo 5"/>
          <p:cNvSpPr/>
          <p:nvPr/>
        </p:nvSpPr>
        <p:spPr>
          <a:xfrm>
            <a:off x="34925" y="4508500"/>
            <a:ext cx="3241675" cy="504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-144463"/>
            <a:ext cx="7423150" cy="765176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800" smtClean="0">
                <a:solidFill>
                  <a:srgbClr val="FFFF00"/>
                </a:solidFill>
                <a:latin typeface="+mn-lt"/>
              </a:rPr>
              <a:t>Pernicious </a:t>
            </a:r>
            <a:r>
              <a:rPr lang="it-IT" altLang="it-IT" sz="3800" b="1" smtClean="0">
                <a:solidFill>
                  <a:srgbClr val="FFFF00"/>
                </a:solidFill>
                <a:latin typeface="+mn-lt"/>
              </a:rPr>
              <a:t>anemia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4925" y="549275"/>
            <a:ext cx="9001125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altLang="it-IT" sz="2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Atrophic gastritis </a:t>
            </a:r>
            <a:r>
              <a:rPr lang="it-IT" altLang="it-IT" sz="2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 pernicious anemia: loss of stomach parietal cells is due to autoimmune reaction mediated by </a:t>
            </a:r>
            <a:r>
              <a:rPr lang="it-IT" altLang="it-IT" sz="2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auto-antibodies against parietal cells </a:t>
            </a:r>
            <a:r>
              <a:rPr lang="it-IT" altLang="it-IT" sz="2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and</a:t>
            </a:r>
            <a:r>
              <a:rPr lang="it-IT" altLang="it-IT" sz="2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 intrinsic factor</a:t>
            </a:r>
          </a:p>
        </p:txBody>
      </p:sp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209550" y="2259013"/>
            <a:ext cx="3067050" cy="4598987"/>
            <a:chOff x="35496" y="2258912"/>
            <a:chExt cx="3065581" cy="4599087"/>
          </a:xfrm>
        </p:grpSpPr>
        <p:pic>
          <p:nvPicPr>
            <p:cNvPr id="6042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2258912"/>
              <a:ext cx="3065581" cy="45990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6" name="Text Box 10"/>
            <p:cNvSpPr txBox="1">
              <a:spLocks noChangeArrowheads="1"/>
            </p:cNvSpPr>
            <p:nvPr/>
          </p:nvSpPr>
          <p:spPr bwMode="auto">
            <a:xfrm>
              <a:off x="611483" y="6335701"/>
              <a:ext cx="2427712" cy="47784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it-IT" altLang="it-IT" sz="2500" smtClean="0">
                  <a:solidFill>
                    <a:srgbClr val="000000"/>
                  </a:solidFill>
                  <a:latin typeface="Tahoma"/>
                </a:rPr>
                <a:t>normal mucosa</a:t>
              </a:r>
            </a:p>
          </p:txBody>
        </p:sp>
      </p:grp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3563938" y="2259013"/>
            <a:ext cx="5376862" cy="4554537"/>
            <a:chOff x="3563938" y="2259013"/>
            <a:chExt cx="5376862" cy="4554537"/>
          </a:xfrm>
        </p:grpSpPr>
        <p:pic>
          <p:nvPicPr>
            <p:cNvPr id="6042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2259013"/>
              <a:ext cx="5376862" cy="4553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323013" y="6337300"/>
              <a:ext cx="2568575" cy="47625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it-IT" altLang="it-IT" sz="2500" smtClean="0">
                  <a:solidFill>
                    <a:srgbClr val="000000"/>
                  </a:solidFill>
                  <a:latin typeface="Tahoma"/>
                </a:rPr>
                <a:t>atrophic mucosa</a:t>
              </a:r>
            </a:p>
          </p:txBody>
        </p:sp>
      </p:grp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563938" y="2133600"/>
            <a:ext cx="5580062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2400" b="1" smtClean="0">
                <a:solidFill>
                  <a:srgbClr val="000000"/>
                </a:solidFill>
                <a:latin typeface="Tahoma"/>
              </a:rPr>
              <a:t>Intrinsic factor</a:t>
            </a:r>
            <a:r>
              <a:rPr lang="it-IT" altLang="it-IT" sz="2400" smtClean="0">
                <a:solidFill>
                  <a:srgbClr val="000000"/>
                </a:solidFill>
                <a:latin typeface="Tahoma"/>
              </a:rPr>
              <a:t>: glycoprotein secreted by gastric mucosa; favours absorption of </a:t>
            </a:r>
            <a:r>
              <a:rPr lang="it-IT" altLang="it-IT" sz="2400" b="1" smtClean="0">
                <a:solidFill>
                  <a:srgbClr val="000000"/>
                </a:solidFill>
                <a:latin typeface="Tahoma"/>
              </a:rPr>
              <a:t>iron</a:t>
            </a:r>
            <a:r>
              <a:rPr lang="it-IT" altLang="it-IT" sz="2400" smtClean="0">
                <a:solidFill>
                  <a:srgbClr val="000000"/>
                </a:solidFill>
                <a:latin typeface="Tahoma"/>
              </a:rPr>
              <a:t> and </a:t>
            </a:r>
            <a:r>
              <a:rPr lang="it-IT" altLang="it-IT" sz="2400" b="1" smtClean="0">
                <a:solidFill>
                  <a:srgbClr val="000000"/>
                </a:solidFill>
                <a:latin typeface="Tahoma"/>
              </a:rPr>
              <a:t>vitamin B12</a:t>
            </a:r>
            <a:r>
              <a:rPr lang="it-IT" altLang="it-IT" sz="2400" smtClean="0">
                <a:solidFill>
                  <a:srgbClr val="000000"/>
                </a:solidFill>
                <a:latin typeface="Tahoma"/>
              </a:rPr>
              <a:t> (</a:t>
            </a:r>
            <a:r>
              <a:rPr lang="it-IT" altLang="it-IT" sz="2400" b="1" smtClean="0">
                <a:solidFill>
                  <a:srgbClr val="000000"/>
                </a:solidFill>
                <a:latin typeface="Tahoma"/>
              </a:rPr>
              <a:t>essential</a:t>
            </a:r>
            <a:r>
              <a:rPr lang="it-IT" altLang="it-IT" sz="2400" smtClean="0">
                <a:solidFill>
                  <a:srgbClr val="000000"/>
                </a:solidFill>
                <a:latin typeface="Tahoma"/>
              </a:rPr>
              <a:t> cofactors for </a:t>
            </a:r>
            <a:r>
              <a:rPr lang="it-IT" altLang="it-IT" sz="2400" b="1" smtClean="0">
                <a:solidFill>
                  <a:srgbClr val="000000"/>
                </a:solidFill>
                <a:latin typeface="Tahoma"/>
              </a:rPr>
              <a:t>erythropoiesis</a:t>
            </a:r>
            <a:r>
              <a:rPr lang="it-IT" altLang="it-IT" sz="2400" smtClean="0">
                <a:solidFill>
                  <a:srgbClr val="000000"/>
                </a:solidFill>
                <a:latin typeface="Tahom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36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  <p:bldP spid="4506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34925" y="1484313"/>
            <a:ext cx="7345363" cy="41052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it-IT" sz="3200" b="1">
                <a:solidFill>
                  <a:srgbClr val="000000"/>
                </a:solidFill>
                <a:latin typeface="Arial" charset="0"/>
              </a:rPr>
              <a:t>Organ-specific</a:t>
            </a:r>
          </a:p>
          <a:p>
            <a:pPr>
              <a:lnSpc>
                <a:spcPct val="90000"/>
              </a:lnSpc>
              <a:defRPr/>
            </a:pPr>
            <a:endParaRPr lang="en-US" altLang="it-IT" sz="105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it-IT" smtClean="0">
                <a:solidFill>
                  <a:srgbClr val="000000"/>
                </a:solidFill>
                <a:latin typeface="Arial" charset="0"/>
              </a:rPr>
              <a:t>Hashimoto thyroiditis (thyroid destruction)</a:t>
            </a:r>
            <a:endParaRPr lang="en-US" altLang="it-IT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it-IT" smtClean="0">
                <a:solidFill>
                  <a:srgbClr val="000000"/>
                </a:solidFill>
                <a:latin typeface="Arial" charset="0"/>
              </a:rPr>
              <a:t>Grave’s disease (hypertyroidism)</a:t>
            </a:r>
            <a:endParaRPr lang="en-US" altLang="it-IT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it-IT">
                <a:solidFill>
                  <a:srgbClr val="000000"/>
                </a:solidFill>
                <a:latin typeface="Arial" charset="0"/>
              </a:rPr>
              <a:t>Addison’s </a:t>
            </a:r>
            <a:r>
              <a:rPr lang="en-US" altLang="it-IT" smtClean="0">
                <a:solidFill>
                  <a:srgbClr val="000000"/>
                </a:solidFill>
                <a:latin typeface="Arial" charset="0"/>
              </a:rPr>
              <a:t>disease (adrenal g. failure)</a:t>
            </a:r>
            <a:endParaRPr lang="en-US" altLang="it-IT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it-IT" smtClean="0">
                <a:solidFill>
                  <a:srgbClr val="000000"/>
                </a:solidFill>
                <a:latin typeface="Arial" charset="0"/>
              </a:rPr>
              <a:t>Juvenile diabetes </a:t>
            </a:r>
            <a:r>
              <a:rPr lang="en-US" altLang="it-IT">
                <a:solidFill>
                  <a:srgbClr val="000000"/>
                </a:solidFill>
                <a:latin typeface="Arial" charset="0"/>
              </a:rPr>
              <a:t>mellitus</a:t>
            </a:r>
          </a:p>
          <a:p>
            <a:pPr>
              <a:lnSpc>
                <a:spcPct val="90000"/>
              </a:lnSpc>
              <a:defRPr/>
            </a:pPr>
            <a:r>
              <a:rPr lang="en-US" altLang="it-IT">
                <a:solidFill>
                  <a:srgbClr val="000000"/>
                </a:solidFill>
                <a:latin typeface="Arial" charset="0"/>
              </a:rPr>
              <a:t>Multiple sclerosis</a:t>
            </a:r>
          </a:p>
          <a:p>
            <a:pPr>
              <a:lnSpc>
                <a:spcPct val="90000"/>
              </a:lnSpc>
              <a:defRPr/>
            </a:pPr>
            <a:r>
              <a:rPr lang="en-US" altLang="it-IT" smtClean="0">
                <a:solidFill>
                  <a:srgbClr val="000000"/>
                </a:solidFill>
                <a:latin typeface="Arial" charset="0"/>
              </a:rPr>
              <a:t>Atrophic gastritis</a:t>
            </a:r>
          </a:p>
          <a:p>
            <a:pPr>
              <a:lnSpc>
                <a:spcPct val="90000"/>
              </a:lnSpc>
              <a:defRPr/>
            </a:pPr>
            <a:r>
              <a:rPr lang="en-US" altLang="it-IT" smtClean="0">
                <a:solidFill>
                  <a:srgbClr val="000000"/>
                </a:solidFill>
                <a:latin typeface="Arial" charset="0"/>
              </a:rPr>
              <a:t>Myasthenia gravis</a:t>
            </a:r>
            <a:endParaRPr lang="en-US" alt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0825" y="41275"/>
            <a:ext cx="83534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Examples of </a:t>
            </a:r>
            <a:r>
              <a:rPr lang="en-US" altLang="it-IT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organ-specific</a:t>
            </a:r>
            <a:r>
              <a:rPr lang="en-US" altLang="it-IT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and </a:t>
            </a:r>
            <a:r>
              <a:rPr lang="en-US" altLang="it-IT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systemic</a:t>
            </a:r>
            <a:r>
              <a:rPr lang="en-US" altLang="it-IT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autoimmune diseases</a:t>
            </a:r>
            <a:endParaRPr lang="it-IT" sz="36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932363" y="3922713"/>
            <a:ext cx="4176712" cy="28194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srgbClr val="00CCFF"/>
              </a:buClr>
              <a:buFontTx/>
              <a:buNone/>
              <a:defRPr/>
            </a:pPr>
            <a:r>
              <a:rPr lang="en-US" altLang="it-IT" b="1" kern="0" smtClean="0">
                <a:solidFill>
                  <a:srgbClr val="000000"/>
                </a:solidFill>
                <a:effectLst/>
                <a:latin typeface="Arial" charset="0"/>
              </a:rPr>
              <a:t>Systemic</a:t>
            </a:r>
          </a:p>
          <a:p>
            <a:pPr>
              <a:lnSpc>
                <a:spcPct val="90000"/>
              </a:lnSpc>
              <a:buClr>
                <a:srgbClr val="00CCFF"/>
              </a:buClr>
              <a:defRPr/>
            </a:pPr>
            <a:endParaRPr lang="en-US" altLang="it-IT" sz="1050" kern="0" smtClean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00CCFF"/>
              </a:buClr>
              <a:defRPr/>
            </a:pPr>
            <a:r>
              <a:rPr lang="en-US" altLang="it-IT" sz="2800" kern="0" smtClean="0">
                <a:solidFill>
                  <a:srgbClr val="000000"/>
                </a:solidFill>
                <a:effectLst/>
                <a:latin typeface="Arial" charset="0"/>
              </a:rPr>
              <a:t>Systemic lupus (SLE)</a:t>
            </a:r>
          </a:p>
          <a:p>
            <a:pPr>
              <a:lnSpc>
                <a:spcPct val="90000"/>
              </a:lnSpc>
              <a:buClr>
                <a:srgbClr val="00CCFF"/>
              </a:buClr>
              <a:defRPr/>
            </a:pPr>
            <a:r>
              <a:rPr lang="en-US" altLang="it-IT" sz="2800" kern="0" smtClean="0">
                <a:solidFill>
                  <a:srgbClr val="000000"/>
                </a:solidFill>
                <a:effectLst/>
                <a:latin typeface="Arial" charset="0"/>
              </a:rPr>
              <a:t>Rheumatoid arthritis</a:t>
            </a:r>
          </a:p>
          <a:p>
            <a:pPr>
              <a:lnSpc>
                <a:spcPct val="90000"/>
              </a:lnSpc>
              <a:buClr>
                <a:srgbClr val="00CCFF"/>
              </a:buClr>
              <a:defRPr/>
            </a:pPr>
            <a:r>
              <a:rPr lang="en-US" altLang="it-IT" sz="2800" kern="0" smtClean="0">
                <a:solidFill>
                  <a:srgbClr val="000000"/>
                </a:solidFill>
                <a:effectLst/>
                <a:latin typeface="Arial" charset="0"/>
              </a:rPr>
              <a:t>Scleroderma</a:t>
            </a:r>
          </a:p>
          <a:p>
            <a:pPr>
              <a:lnSpc>
                <a:spcPct val="90000"/>
              </a:lnSpc>
              <a:buClr>
                <a:srgbClr val="00CCFF"/>
              </a:buClr>
              <a:defRPr/>
            </a:pPr>
            <a:r>
              <a:rPr lang="en-US" altLang="it-IT" sz="2800" kern="0" smtClean="0">
                <a:solidFill>
                  <a:srgbClr val="000000"/>
                </a:solidFill>
                <a:effectLst/>
                <a:latin typeface="Arial" charset="0"/>
              </a:rPr>
              <a:t>Dermatomyositis</a:t>
            </a:r>
          </a:p>
        </p:txBody>
      </p:sp>
      <p:sp>
        <p:nvSpPr>
          <p:cNvPr id="5" name="Ovale 4"/>
          <p:cNvSpPr/>
          <p:nvPr/>
        </p:nvSpPr>
        <p:spPr>
          <a:xfrm>
            <a:off x="107950" y="2708275"/>
            <a:ext cx="287338" cy="28892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107950" y="5084763"/>
            <a:ext cx="287338" cy="28892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44016" y="-99392"/>
            <a:ext cx="9396536" cy="72008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</a:rPr>
              <a:t>Antireceptor antibodies disturb the normal function of </a:t>
            </a:r>
            <a:r>
              <a:rPr lang="en-US" sz="2500" smtClean="0">
                <a:solidFill>
                  <a:srgbClr val="FFFF00"/>
                </a:solidFill>
              </a:rPr>
              <a:t>receptors</a:t>
            </a:r>
            <a:endParaRPr lang="it-IT" sz="250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692696"/>
            <a:ext cx="5112567" cy="30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211960" y="1057960"/>
            <a:ext cx="4896544" cy="193899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solidFill>
                  <a:srgbClr val="000000"/>
                </a:solidFill>
              </a:rPr>
              <a:t>	</a:t>
            </a:r>
            <a:r>
              <a:rPr lang="en-US" sz="2000" b="1" smtClean="0">
                <a:solidFill>
                  <a:srgbClr val="FF0000"/>
                </a:solidFill>
              </a:rPr>
              <a:t>Graves </a:t>
            </a:r>
            <a:r>
              <a:rPr lang="en-US" sz="2000" b="1">
                <a:solidFill>
                  <a:srgbClr val="FF0000"/>
                </a:solidFill>
              </a:rPr>
              <a:t>disease</a:t>
            </a:r>
            <a:endParaRPr lang="it-IT" sz="2000" b="1">
              <a:solidFill>
                <a:srgbClr val="FF0000"/>
              </a:solidFill>
            </a:endParaRPr>
          </a:p>
          <a:p>
            <a:pPr algn="just"/>
            <a:r>
              <a:rPr lang="en-US" sz="2000" smtClean="0">
                <a:solidFill>
                  <a:srgbClr val="000000"/>
                </a:solidFill>
              </a:rPr>
              <a:t>Auto-antibodies </a:t>
            </a:r>
            <a:r>
              <a:rPr lang="en-US" sz="2000" u="sng">
                <a:solidFill>
                  <a:srgbClr val="000000"/>
                </a:solidFill>
              </a:rPr>
              <a:t>against</a:t>
            </a:r>
            <a:r>
              <a:rPr lang="en-US" sz="2000">
                <a:solidFill>
                  <a:srgbClr val="000000"/>
                </a:solidFill>
              </a:rPr>
              <a:t> the thyroid-stimulating hormone (</a:t>
            </a:r>
            <a:r>
              <a:rPr lang="en-US" sz="2000" u="sng">
                <a:solidFill>
                  <a:srgbClr val="000000"/>
                </a:solidFill>
              </a:rPr>
              <a:t>TSH</a:t>
            </a:r>
            <a:r>
              <a:rPr lang="en-US" sz="2000" smtClean="0">
                <a:solidFill>
                  <a:srgbClr val="000000"/>
                </a:solidFill>
              </a:rPr>
              <a:t>) </a:t>
            </a:r>
            <a:r>
              <a:rPr lang="en-US" sz="2000" u="sng" smtClean="0">
                <a:solidFill>
                  <a:srgbClr val="000000"/>
                </a:solidFill>
              </a:rPr>
              <a:t>receptor</a:t>
            </a: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activate</a:t>
            </a:r>
            <a:r>
              <a:rPr lang="en-US" sz="2000">
                <a:solidFill>
                  <a:srgbClr val="000000"/>
                </a:solidFill>
              </a:rPr>
              <a:t> thyroid </a:t>
            </a:r>
            <a:r>
              <a:rPr lang="en-US" sz="2000" smtClean="0">
                <a:solidFill>
                  <a:srgbClr val="000000"/>
                </a:solidFill>
              </a:rPr>
              <a:t>cells: </a:t>
            </a:r>
            <a:r>
              <a:rPr lang="en-US" sz="2000" b="1" smtClean="0">
                <a:solidFill>
                  <a:srgbClr val="000000"/>
                </a:solidFill>
              </a:rPr>
              <a:t>hyperthyroidism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Genetic susceptibility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Bacterial and/or viral infections (?)</a:t>
            </a:r>
            <a:endParaRPr lang="it-IT" sz="2000">
              <a:solidFill>
                <a:srgbClr val="000000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35496" y="3824239"/>
            <a:ext cx="9073008" cy="2989137"/>
            <a:chOff x="35496" y="3824239"/>
            <a:chExt cx="9073008" cy="298913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3824239"/>
              <a:ext cx="5112568" cy="298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sellaDiTesto 9"/>
            <p:cNvSpPr txBox="1"/>
            <p:nvPr/>
          </p:nvSpPr>
          <p:spPr>
            <a:xfrm>
              <a:off x="4860032" y="3933056"/>
              <a:ext cx="4248472" cy="255454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smtClean="0">
                  <a:solidFill>
                    <a:srgbClr val="FFFF00"/>
                  </a:solidFill>
                </a:rPr>
                <a:t>	</a:t>
              </a:r>
              <a:r>
                <a:rPr lang="en-US" sz="2000" b="1" smtClean="0">
                  <a:solidFill>
                    <a:srgbClr val="FF0000"/>
                  </a:solidFill>
                </a:rPr>
                <a:t>Myastenia gravis</a:t>
              </a:r>
              <a:endParaRPr lang="it-IT" sz="2000" smtClean="0">
                <a:solidFill>
                  <a:srgbClr val="FF0000"/>
                </a:solidFill>
              </a:endParaRPr>
            </a:p>
            <a:p>
              <a:pPr algn="just"/>
              <a:r>
                <a:rPr lang="it-IT" sz="2000" smtClean="0">
                  <a:solidFill>
                    <a:srgbClr val="000000"/>
                  </a:solidFill>
                </a:rPr>
                <a:t>Auto-antibodies against ACh  </a:t>
              </a:r>
              <a:r>
                <a:rPr lang="it-IT" sz="2000" u="sng" smtClean="0">
                  <a:solidFill>
                    <a:srgbClr val="000000"/>
                  </a:solidFill>
                </a:rPr>
                <a:t>receptor</a:t>
              </a:r>
              <a:r>
                <a:rPr lang="it-IT" sz="2000">
                  <a:solidFill>
                    <a:srgbClr val="000000"/>
                  </a:solidFill>
                </a:rPr>
                <a:t>  impair neuromuscular transmission: </a:t>
              </a:r>
              <a:r>
                <a:rPr lang="it-IT" sz="2000" smtClean="0">
                  <a:solidFill>
                    <a:srgbClr val="000000"/>
                  </a:solidFill>
                </a:rPr>
                <a:t>muscle</a:t>
              </a:r>
              <a:r>
                <a:rPr lang="it-IT" sz="2000" b="1" smtClean="0">
                  <a:solidFill>
                    <a:srgbClr val="000000"/>
                  </a:solidFill>
                </a:rPr>
                <a:t> </a:t>
              </a:r>
              <a:r>
                <a:rPr lang="it-IT" sz="2000" b="1" smtClean="0">
                  <a:solidFill>
                    <a:srgbClr val="000000"/>
                  </a:solidFill>
                </a:rPr>
                <a:t>weakness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rgbClr val="000000"/>
                  </a:solidFill>
                </a:rPr>
                <a:t>Genetic susceptibility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000" b="1" smtClean="0">
                  <a:solidFill>
                    <a:srgbClr val="000000"/>
                  </a:solidFill>
                </a:rPr>
                <a:t>Treg dysfuntion </a:t>
              </a:r>
              <a:r>
                <a:rPr lang="it-IT" sz="2000" smtClean="0">
                  <a:solidFill>
                    <a:srgbClr val="000000"/>
                  </a:solidFill>
                </a:rPr>
                <a:t>(low levels of transcription factor </a:t>
              </a:r>
              <a:r>
                <a:rPr lang="it-IT" sz="2000" b="1" smtClean="0">
                  <a:solidFill>
                    <a:srgbClr val="000000"/>
                  </a:solidFill>
                </a:rPr>
                <a:t>FOXP3</a:t>
              </a:r>
              <a:r>
                <a:rPr lang="it-IT" sz="2000" smtClean="0">
                  <a:solidFill>
                    <a:srgbClr val="000000"/>
                  </a:solidFill>
                </a:rPr>
                <a:t>, crucial for Treg function)</a:t>
              </a:r>
              <a:endParaRPr lang="it-IT" sz="2000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3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08050"/>
            <a:ext cx="9036050" cy="5329238"/>
          </a:xfrm>
        </p:spPr>
        <p:txBody>
          <a:bodyPr/>
          <a:lstStyle/>
          <a:p>
            <a:pPr algn="just">
              <a:defRPr/>
            </a:pPr>
            <a:r>
              <a:rPr lang="en-US" sz="2800" smtClean="0">
                <a:solidFill>
                  <a:srgbClr val="FFFF00"/>
                </a:solidFill>
              </a:rPr>
              <a:t>Immune reactions to self antigens</a:t>
            </a:r>
            <a:r>
              <a:rPr lang="en-US" sz="2800" smtClean="0"/>
              <a:t> (i.e., autoimmunity) are the underlying cause of numerous human diseases</a:t>
            </a:r>
          </a:p>
          <a:p>
            <a:pPr algn="just">
              <a:defRPr/>
            </a:pPr>
            <a:endParaRPr lang="en-US" sz="1400" smtClean="0"/>
          </a:p>
          <a:p>
            <a:pPr algn="just">
              <a:defRPr/>
            </a:pPr>
            <a:r>
              <a:rPr lang="en-US" sz="2800" smtClean="0"/>
              <a:t>Autoimmune diseases are estimated to affect </a:t>
            </a:r>
            <a:r>
              <a:rPr lang="en-US" sz="2800" b="1" smtClean="0">
                <a:solidFill>
                  <a:srgbClr val="FFFF00"/>
                </a:solidFill>
              </a:rPr>
              <a:t>2%</a:t>
            </a:r>
            <a:r>
              <a:rPr lang="en-US" sz="2800" b="1" smtClean="0"/>
              <a:t> to </a:t>
            </a:r>
            <a:r>
              <a:rPr lang="en-US" sz="2800" b="1" smtClean="0">
                <a:solidFill>
                  <a:srgbClr val="FFFF00"/>
                </a:solidFill>
              </a:rPr>
              <a:t>5%</a:t>
            </a:r>
            <a:r>
              <a:rPr lang="en-US" sz="2800" smtClean="0"/>
              <a:t> of the population in developed countries, and appear to be </a:t>
            </a:r>
            <a:r>
              <a:rPr lang="en-US" sz="2800" b="1" smtClean="0"/>
              <a:t>increasing in incidence</a:t>
            </a:r>
          </a:p>
          <a:p>
            <a:pPr algn="just">
              <a:defRPr/>
            </a:pPr>
            <a:endParaRPr lang="en-US" sz="2200" smtClean="0"/>
          </a:p>
          <a:p>
            <a:pPr algn="just">
              <a:defRPr/>
            </a:pPr>
            <a:r>
              <a:rPr lang="en-US" sz="2800" smtClean="0"/>
              <a:t>The </a:t>
            </a:r>
            <a:r>
              <a:rPr lang="en-US" sz="2800" b="1" smtClean="0"/>
              <a:t>evidence</a:t>
            </a:r>
            <a:r>
              <a:rPr lang="en-US" sz="2800" smtClean="0"/>
              <a:t> that some human diseases are indeed the result of autoimmune reactions is </a:t>
            </a:r>
            <a:r>
              <a:rPr lang="en-US" sz="2800" b="1" smtClean="0"/>
              <a:t>more persuasive for some than for others</a:t>
            </a:r>
            <a:r>
              <a:rPr lang="en-US" sz="2800" smtClean="0"/>
              <a:t> in which </a:t>
            </a:r>
            <a:r>
              <a:rPr lang="en-US" sz="2800" smtClean="0">
                <a:solidFill>
                  <a:srgbClr val="FFFF00"/>
                </a:solidFill>
              </a:rPr>
              <a:t>the role of autoimmunity is </a:t>
            </a:r>
            <a:r>
              <a:rPr lang="en-US" sz="2800" b="1" smtClean="0">
                <a:solidFill>
                  <a:srgbClr val="FFFF00"/>
                </a:solidFill>
              </a:rPr>
              <a:t>suspected</a:t>
            </a:r>
            <a:r>
              <a:rPr lang="en-US" sz="2800" smtClean="0">
                <a:solidFill>
                  <a:srgbClr val="FFFF00"/>
                </a:solidFill>
              </a:rPr>
              <a:t> but </a:t>
            </a:r>
            <a:r>
              <a:rPr lang="en-US" sz="2800" b="1" smtClean="0">
                <a:solidFill>
                  <a:srgbClr val="FFFF00"/>
                </a:solidFill>
              </a:rPr>
              <a:t>not proved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887413"/>
          </a:xfrm>
        </p:spPr>
        <p:txBody>
          <a:bodyPr/>
          <a:lstStyle/>
          <a:p>
            <a:pPr>
              <a:defRPr/>
            </a:pPr>
            <a:r>
              <a:rPr lang="it-IT" sz="4000" smtClean="0">
                <a:solidFill>
                  <a:srgbClr val="FFFF00"/>
                </a:solidFill>
              </a:rPr>
              <a:t>Autoimmunity </a:t>
            </a:r>
            <a:endParaRPr lang="it-IT" sz="4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isultati immagini per autoimmunity infection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828087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013325"/>
          </a:xfrm>
        </p:spPr>
        <p:txBody>
          <a:bodyPr/>
          <a:lstStyle/>
          <a:p>
            <a:pPr algn="just">
              <a:defRPr/>
            </a:pPr>
            <a:r>
              <a:rPr lang="en-US" sz="2600" smtClean="0"/>
              <a:t>In many autoimmune disorders, </a:t>
            </a:r>
            <a:r>
              <a:rPr lang="en-US" sz="2600" b="1" smtClean="0"/>
              <a:t>multiple high-affinity </a:t>
            </a:r>
            <a:r>
              <a:rPr lang="en-US" sz="2600" b="1" smtClean="0">
                <a:solidFill>
                  <a:srgbClr val="FFFF00"/>
                </a:solidFill>
              </a:rPr>
              <a:t>autoantibodies</a:t>
            </a:r>
            <a:r>
              <a:rPr lang="en-US" sz="2600" smtClean="0"/>
              <a:t> have been identified, and in some cases </a:t>
            </a:r>
            <a:r>
              <a:rPr lang="en-US" sz="2600" b="1" smtClean="0"/>
              <a:t>these antibodies are known to cause pathologic abnormalities</a:t>
            </a:r>
          </a:p>
          <a:p>
            <a:pPr algn="just">
              <a:defRPr/>
            </a:pPr>
            <a:endParaRPr lang="en-US" sz="1600" b="1" smtClean="0"/>
          </a:p>
          <a:p>
            <a:pPr algn="just">
              <a:defRPr/>
            </a:pPr>
            <a:r>
              <a:rPr lang="en-US" sz="2600" smtClean="0"/>
              <a:t>Similarly, </a:t>
            </a:r>
            <a:r>
              <a:rPr lang="en-US" sz="2600"/>
              <a:t>in some of these </a:t>
            </a:r>
            <a:r>
              <a:rPr lang="en-US" sz="2600" smtClean="0"/>
              <a:t>diseases, there is growing evidence for the </a:t>
            </a:r>
            <a:r>
              <a:rPr lang="en-US" sz="2600" b="1" smtClean="0"/>
              <a:t>activation of pathogenic </a:t>
            </a:r>
            <a:r>
              <a:rPr lang="en-US" sz="2600" b="1" smtClean="0">
                <a:solidFill>
                  <a:srgbClr val="FFFF00"/>
                </a:solidFill>
              </a:rPr>
              <a:t>self-reactive T cells</a:t>
            </a:r>
          </a:p>
          <a:p>
            <a:pPr algn="just">
              <a:defRPr/>
            </a:pPr>
            <a:endParaRPr lang="en-US" sz="1600" smtClean="0"/>
          </a:p>
          <a:p>
            <a:pPr algn="just">
              <a:defRPr/>
            </a:pPr>
            <a:r>
              <a:rPr lang="en-US" sz="2600" b="1" smtClean="0"/>
              <a:t>Experimental models</a:t>
            </a:r>
            <a:r>
              <a:rPr lang="en-US" sz="2600"/>
              <a:t> </a:t>
            </a:r>
            <a:r>
              <a:rPr lang="en-US" sz="2600" smtClean="0"/>
              <a:t>in rodents have proved very informative, providing circumstantial evidence in </a:t>
            </a:r>
            <a:r>
              <a:rPr lang="en-US" sz="2600" b="1" smtClean="0"/>
              <a:t>support of an autoimmune etiology </a:t>
            </a:r>
            <a:r>
              <a:rPr lang="en-US" sz="2600" smtClean="0"/>
              <a:t>of selected pathologies</a:t>
            </a:r>
            <a:endParaRPr lang="it-IT" sz="260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95288" y="-26988"/>
            <a:ext cx="8229600" cy="1152526"/>
          </a:xfrm>
        </p:spPr>
        <p:txBody>
          <a:bodyPr/>
          <a:lstStyle/>
          <a:p>
            <a:pPr>
              <a:defRPr/>
            </a:pPr>
            <a:r>
              <a:rPr lang="it-IT" sz="3600" smtClean="0">
                <a:solidFill>
                  <a:srgbClr val="FFFF00"/>
                </a:solidFill>
              </a:rPr>
              <a:t>Evidence for the autoimmune nature of some human diseases  </a:t>
            </a:r>
            <a:endParaRPr lang="it-IT" sz="3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1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742951"/>
          </a:xfrm>
        </p:spPr>
        <p:txBody>
          <a:bodyPr/>
          <a:lstStyle/>
          <a:p>
            <a:pPr>
              <a:defRPr/>
            </a:pPr>
            <a:r>
              <a:rPr lang="it-IT" sz="3800" smtClean="0">
                <a:solidFill>
                  <a:srgbClr val="FFFF00"/>
                </a:solidFill>
              </a:rPr>
              <a:t>Introducing autoimmunity</a:t>
            </a:r>
            <a:endParaRPr lang="it-IT" sz="380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25" y="2629892"/>
            <a:ext cx="9074150" cy="2527300"/>
          </a:xfrm>
          <a:solidFill>
            <a:srgbClr val="FFFF00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it-IT" sz="3100" smtClean="0">
                <a:solidFill>
                  <a:srgbClr val="000000"/>
                </a:solidFill>
              </a:rPr>
              <a:t>Immunological tolerance (central and peripheral)</a:t>
            </a:r>
          </a:p>
          <a:p>
            <a:pPr>
              <a:defRPr/>
            </a:pPr>
            <a:endParaRPr lang="it-IT" sz="140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 sz="3100" smtClean="0">
                <a:solidFill>
                  <a:srgbClr val="000000"/>
                </a:solidFill>
              </a:rPr>
              <a:t>Negative selection</a:t>
            </a:r>
          </a:p>
          <a:p>
            <a:pPr>
              <a:defRPr/>
            </a:pPr>
            <a:endParaRPr lang="it-IT" sz="1400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 sz="3100" smtClean="0">
                <a:solidFill>
                  <a:srgbClr val="000000"/>
                </a:solidFill>
              </a:rPr>
              <a:t>Role of regulatory T cells (Treg)</a:t>
            </a:r>
            <a:endParaRPr lang="it-IT" sz="3100">
              <a:solidFill>
                <a:srgbClr val="0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925" y="1052513"/>
            <a:ext cx="9109075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Physiological </a:t>
            </a:r>
            <a:r>
              <a:rPr lang="it-IT" sz="3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unresponsiveness</a:t>
            </a:r>
            <a:r>
              <a:rPr lang="it-IT" sz="3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it-IT" sz="3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 antigens based on </a:t>
            </a:r>
            <a:endParaRPr lang="it-IT" sz="3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22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2738" y="44450"/>
            <a:ext cx="8507412" cy="792163"/>
          </a:xfrm>
        </p:spPr>
        <p:txBody>
          <a:bodyPr/>
          <a:lstStyle/>
          <a:p>
            <a:pPr>
              <a:defRPr/>
            </a:pPr>
            <a:r>
              <a:rPr lang="it-IT" sz="3600" smtClean="0">
                <a:solidFill>
                  <a:srgbClr val="FFFF00"/>
                </a:solidFill>
              </a:rPr>
              <a:t>Immunological tolerance</a:t>
            </a:r>
            <a:endParaRPr lang="it-IT" sz="360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908050"/>
            <a:ext cx="9053513" cy="3930650"/>
          </a:xfrm>
        </p:spPr>
        <p:txBody>
          <a:bodyPr/>
          <a:lstStyle/>
          <a:p>
            <a:pPr>
              <a:defRPr/>
            </a:pPr>
            <a:r>
              <a:rPr lang="it-IT" sz="2800"/>
              <a:t>Billions of different </a:t>
            </a:r>
            <a:r>
              <a:rPr lang="it-IT" sz="2800" smtClean="0">
                <a:solidFill>
                  <a:srgbClr val="FFFF00"/>
                </a:solidFill>
              </a:rPr>
              <a:t>antigen </a:t>
            </a:r>
            <a:r>
              <a:rPr lang="en-US" sz="2800" smtClean="0">
                <a:solidFill>
                  <a:srgbClr val="FFFF00"/>
                </a:solidFill>
              </a:rPr>
              <a:t>receptors</a:t>
            </a:r>
            <a:r>
              <a:rPr lang="en-US" sz="2800" smtClean="0"/>
              <a:t> </a:t>
            </a:r>
            <a:r>
              <a:rPr lang="en-US" sz="2800"/>
              <a:t>are </a:t>
            </a:r>
            <a:r>
              <a:rPr lang="en-US" sz="2800">
                <a:solidFill>
                  <a:srgbClr val="FFFF00"/>
                </a:solidFill>
              </a:rPr>
              <a:t>randomly generated</a:t>
            </a:r>
            <a:r>
              <a:rPr lang="en-US" sz="2800"/>
              <a:t> in developing T and </a:t>
            </a:r>
            <a:r>
              <a:rPr lang="en-US" sz="2800" smtClean="0"/>
              <a:t>B lymphocytes</a:t>
            </a:r>
          </a:p>
          <a:p>
            <a:pPr>
              <a:defRPr/>
            </a:pPr>
            <a:endParaRPr lang="en-US" sz="1400" smtClean="0"/>
          </a:p>
          <a:p>
            <a:pPr>
              <a:defRPr/>
            </a:pPr>
            <a:r>
              <a:rPr lang="en-US" sz="2800" smtClean="0"/>
              <a:t>It </a:t>
            </a:r>
            <a:r>
              <a:rPr lang="en-US" sz="2800"/>
              <a:t>is not surprising that during </a:t>
            </a:r>
            <a:r>
              <a:rPr lang="en-US" sz="2800" smtClean="0"/>
              <a:t>this process</a:t>
            </a:r>
            <a:r>
              <a:rPr lang="en-US" sz="2800"/>
              <a:t>, </a:t>
            </a:r>
            <a:r>
              <a:rPr lang="en-US" sz="2800">
                <a:solidFill>
                  <a:srgbClr val="FFFF00"/>
                </a:solidFill>
              </a:rPr>
              <a:t>receptors </a:t>
            </a:r>
            <a:r>
              <a:rPr lang="en-US" sz="2800" smtClean="0">
                <a:solidFill>
                  <a:srgbClr val="FFFF00"/>
                </a:solidFill>
              </a:rPr>
              <a:t>that recognize </a:t>
            </a:r>
            <a:r>
              <a:rPr lang="en-US" sz="2800" b="1" smtClean="0">
                <a:solidFill>
                  <a:srgbClr val="FFFF00"/>
                </a:solidFill>
              </a:rPr>
              <a:t>self antigens</a:t>
            </a:r>
            <a:r>
              <a:rPr lang="en-US" sz="2800" smtClean="0"/>
              <a:t> are produced</a:t>
            </a:r>
          </a:p>
          <a:p>
            <a:pPr>
              <a:defRPr/>
            </a:pPr>
            <a:endParaRPr lang="en-US" sz="1400" smtClean="0"/>
          </a:p>
          <a:p>
            <a:pPr>
              <a:defRPr/>
            </a:pPr>
            <a:r>
              <a:rPr lang="en-US" sz="2800" smtClean="0"/>
              <a:t>Since </a:t>
            </a:r>
            <a:r>
              <a:rPr lang="en-US" sz="2800">
                <a:solidFill>
                  <a:srgbClr val="FFFF00"/>
                </a:solidFill>
              </a:rPr>
              <a:t>these antigens cannot all be concealed </a:t>
            </a:r>
            <a:r>
              <a:rPr lang="en-US" sz="2800" smtClean="0"/>
              <a:t>from the </a:t>
            </a:r>
            <a:r>
              <a:rPr lang="en-US" sz="2800"/>
              <a:t>immune system, there must be means of </a:t>
            </a:r>
            <a:r>
              <a:rPr lang="en-US" sz="2800" smtClean="0">
                <a:solidFill>
                  <a:srgbClr val="FFFF00"/>
                </a:solidFill>
              </a:rPr>
              <a:t>eliminating or </a:t>
            </a:r>
            <a:r>
              <a:rPr lang="it-IT" sz="2800" smtClean="0">
                <a:solidFill>
                  <a:srgbClr val="FFFF00"/>
                </a:solidFill>
              </a:rPr>
              <a:t>controlling </a:t>
            </a:r>
            <a:r>
              <a:rPr lang="it-IT" sz="2800">
                <a:solidFill>
                  <a:srgbClr val="FFFF00"/>
                </a:solidFill>
              </a:rPr>
              <a:t>self-reactive </a:t>
            </a:r>
            <a:r>
              <a:rPr lang="it-IT" sz="2800" smtClean="0">
                <a:solidFill>
                  <a:srgbClr val="FFFF00"/>
                </a:solidFill>
              </a:rPr>
              <a:t>lymphocytes [</a:t>
            </a:r>
            <a:r>
              <a:rPr lang="it-IT" sz="2800" b="1" smtClean="0">
                <a:solidFill>
                  <a:srgbClr val="FFFF00"/>
                </a:solidFill>
              </a:rPr>
              <a:t>tolerance</a:t>
            </a:r>
            <a:r>
              <a:rPr lang="it-IT" sz="2800" smtClean="0">
                <a:solidFill>
                  <a:srgbClr val="FFFF00"/>
                </a:solidFill>
              </a:rPr>
              <a:t>]</a:t>
            </a:r>
            <a:endParaRPr lang="it-IT" sz="280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5157788"/>
            <a:ext cx="9144000" cy="4762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500">
                <a:solidFill>
                  <a:srgbClr val="000000"/>
                </a:solidFill>
              </a:rPr>
              <a:t> The </a:t>
            </a:r>
            <a:r>
              <a:rPr lang="en-US" altLang="it-IT" sz="2500" b="1">
                <a:solidFill>
                  <a:srgbClr val="000000"/>
                </a:solidFill>
              </a:rPr>
              <a:t>breakdown of tolerance</a:t>
            </a:r>
            <a:r>
              <a:rPr lang="en-US" altLang="it-IT" sz="2500">
                <a:solidFill>
                  <a:srgbClr val="000000"/>
                </a:solidFill>
              </a:rPr>
              <a:t> is the basis of </a:t>
            </a:r>
            <a:r>
              <a:rPr lang="en-US" altLang="it-IT" sz="2500" b="1">
                <a:solidFill>
                  <a:srgbClr val="000000"/>
                </a:solidFill>
              </a:rPr>
              <a:t>autoimmunity</a:t>
            </a:r>
            <a:endParaRPr lang="it-IT" altLang="it-IT" sz="25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5400675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46563" y="44450"/>
            <a:ext cx="4862512" cy="129222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6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lymphocytes encounter self antigens? </a:t>
            </a:r>
            <a:r>
              <a:rPr lang="en-US" altLang="it-IT" sz="2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</a:t>
            </a:r>
            <a:r>
              <a:rPr lang="en-US" altLang="it-IT" sz="26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it-IT" sz="2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</a:t>
            </a:r>
            <a:r>
              <a:rPr lang="en-US" altLang="it-IT" sz="26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tolerance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273675" y="1916113"/>
            <a:ext cx="3419475" cy="49371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600">
                <a:solidFill>
                  <a:srgbClr val="000000"/>
                </a:solidFill>
              </a:rPr>
              <a:t>thymus, bone marrow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5435600" y="4149725"/>
            <a:ext cx="3708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ccia in giù 6"/>
          <p:cNvSpPr/>
          <p:nvPr/>
        </p:nvSpPr>
        <p:spPr>
          <a:xfrm rot="2562335">
            <a:off x="3649240" y="226517"/>
            <a:ext cx="259392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683569" y="260648"/>
            <a:ext cx="129614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mtClean="0">
                <a:solidFill>
                  <a:srgbClr val="000000"/>
                </a:solidFill>
              </a:rPr>
              <a:t>T and B precursors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39752" y="2153233"/>
            <a:ext cx="32092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</a:rPr>
              <a:t>B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0" y="2409825"/>
            <a:ext cx="63017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</a:rPr>
              <a:t>Treg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6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25" y="2636838"/>
            <a:ext cx="9074150" cy="3527425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en-US" sz="2600">
                <a:solidFill>
                  <a:srgbClr val="FFFF00"/>
                </a:solidFill>
              </a:rPr>
              <a:t>s</a:t>
            </a:r>
            <a:r>
              <a:rPr lang="en-US" sz="2600" smtClean="0">
                <a:solidFill>
                  <a:srgbClr val="FFFF00"/>
                </a:solidFill>
              </a:rPr>
              <a:t>ome</a:t>
            </a:r>
            <a:r>
              <a:rPr lang="en-US" sz="2600" smtClean="0"/>
              <a:t> immature lymphos (both B and T) are </a:t>
            </a:r>
            <a:r>
              <a:rPr lang="en-US" sz="2600" b="1" smtClean="0"/>
              <a:t>killed by </a:t>
            </a:r>
            <a:r>
              <a:rPr lang="en-US" sz="2600" b="1" smtClean="0">
                <a:solidFill>
                  <a:srgbClr val="FFFF00"/>
                </a:solidFill>
              </a:rPr>
              <a:t>apoptosis</a:t>
            </a:r>
            <a:r>
              <a:rPr lang="en-US" sz="2600" b="1" smtClean="0"/>
              <a:t> </a:t>
            </a:r>
            <a:r>
              <a:rPr lang="en-US" sz="2600" smtClean="0"/>
              <a:t>(</a:t>
            </a:r>
            <a:r>
              <a:rPr lang="en-US" sz="2600" b="1" smtClean="0">
                <a:solidFill>
                  <a:srgbClr val="FFFF00"/>
                </a:solidFill>
              </a:rPr>
              <a:t>negative selection</a:t>
            </a:r>
            <a:r>
              <a:rPr lang="en-US" sz="2600" smtClean="0"/>
              <a:t>)</a:t>
            </a:r>
          </a:p>
          <a:p>
            <a:pPr marL="514350" indent="-514350" algn="just">
              <a:buFont typeface="+mj-lt"/>
              <a:buAutoNum type="arabicPeriod"/>
              <a:defRPr/>
            </a:pPr>
            <a:endParaRPr lang="en-US" sz="1050"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sz="2600"/>
              <a:t>i</a:t>
            </a:r>
            <a:r>
              <a:rPr lang="en-US" sz="2600" smtClean="0"/>
              <a:t>n </a:t>
            </a:r>
            <a:r>
              <a:rPr lang="en-US" sz="2600"/>
              <a:t>the </a:t>
            </a:r>
            <a:r>
              <a:rPr lang="en-US" sz="2600" b="1" u="sng"/>
              <a:t>bone marrow</a:t>
            </a:r>
            <a:r>
              <a:rPr lang="en-US" sz="2600"/>
              <a:t>, </a:t>
            </a:r>
            <a:r>
              <a:rPr lang="en-US" sz="2600">
                <a:solidFill>
                  <a:srgbClr val="FFFF00"/>
                </a:solidFill>
              </a:rPr>
              <a:t>some</a:t>
            </a:r>
            <a:r>
              <a:rPr lang="en-US" sz="2600"/>
              <a:t> </a:t>
            </a:r>
            <a:r>
              <a:rPr lang="en-US" sz="2600" smtClean="0"/>
              <a:t>self-reactive </a:t>
            </a:r>
            <a:r>
              <a:rPr lang="en-US" sz="2600" b="1">
                <a:solidFill>
                  <a:srgbClr val="FFFF00"/>
                </a:solidFill>
              </a:rPr>
              <a:t>B lymphos</a:t>
            </a:r>
            <a:r>
              <a:rPr lang="en-US" sz="2600"/>
              <a:t> switch to new antigen receptors that are not self-reactive (</a:t>
            </a:r>
            <a:r>
              <a:rPr lang="en-US" sz="2600" b="1">
                <a:solidFill>
                  <a:srgbClr val="FFFF00"/>
                </a:solidFill>
              </a:rPr>
              <a:t>receptor editing</a:t>
            </a:r>
            <a:r>
              <a:rPr lang="en-US" sz="2600"/>
              <a:t>)</a:t>
            </a:r>
          </a:p>
          <a:p>
            <a:pPr marL="514350" indent="-514350" algn="just">
              <a:buFont typeface="+mj-lt"/>
              <a:buAutoNum type="arabicPeriod"/>
              <a:defRPr/>
            </a:pPr>
            <a:endParaRPr lang="en-US" sz="1050" smtClean="0">
              <a:solidFill>
                <a:srgbClr val="FFFF00"/>
              </a:solidFill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sz="2600" smtClean="0"/>
              <a:t>in the </a:t>
            </a:r>
            <a:r>
              <a:rPr lang="en-US" sz="2600" b="1" u="sng" smtClean="0"/>
              <a:t>thymus</a:t>
            </a:r>
            <a:r>
              <a:rPr lang="en-US" sz="2600" smtClean="0"/>
              <a:t>, </a:t>
            </a:r>
            <a:r>
              <a:rPr lang="en-US" sz="2600" smtClean="0">
                <a:solidFill>
                  <a:srgbClr val="FFFF00"/>
                </a:solidFill>
              </a:rPr>
              <a:t>some</a:t>
            </a:r>
            <a:r>
              <a:rPr lang="en-US" sz="2600" smtClean="0"/>
              <a:t> </a:t>
            </a:r>
            <a:r>
              <a:rPr lang="en-US" sz="2600" b="1" smtClean="0">
                <a:solidFill>
                  <a:srgbClr val="FFFF00"/>
                </a:solidFill>
              </a:rPr>
              <a:t>T lymphos</a:t>
            </a:r>
            <a:r>
              <a:rPr lang="en-US" sz="2600" b="1" smtClean="0"/>
              <a:t> differentiate into </a:t>
            </a:r>
            <a:r>
              <a:rPr lang="en-US" sz="2600" b="1" smtClean="0">
                <a:solidFill>
                  <a:srgbClr val="FFFF00"/>
                </a:solidFill>
              </a:rPr>
              <a:t>regulatory T cells (Treg)</a:t>
            </a:r>
            <a:endParaRPr lang="it-IT" sz="260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-334963" y="44450"/>
            <a:ext cx="9802813" cy="792163"/>
          </a:xfrm>
        </p:spPr>
        <p:txBody>
          <a:bodyPr/>
          <a:lstStyle/>
          <a:p>
            <a:pPr>
              <a:defRPr/>
            </a:pPr>
            <a:r>
              <a:rPr lang="en-US" sz="3500" b="1" smtClean="0">
                <a:solidFill>
                  <a:srgbClr val="FFFF00"/>
                </a:solidFill>
              </a:rPr>
              <a:t>Central</a:t>
            </a:r>
            <a:r>
              <a:rPr lang="en-US" sz="3500" smtClean="0">
                <a:solidFill>
                  <a:srgbClr val="FFFF00"/>
                </a:solidFill>
              </a:rPr>
              <a:t> tolerance: thymus and bone marrow</a:t>
            </a:r>
            <a:endParaRPr lang="it-IT" sz="350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950" y="836613"/>
            <a:ext cx="8856663" cy="138588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interaction of </a:t>
            </a:r>
            <a:r>
              <a:rPr lang="it-IT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lymphoid precursors</a:t>
            </a: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it-IT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antigens</a:t>
            </a: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lymphoid organs</a:t>
            </a: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have three main outcomes: </a:t>
            </a:r>
          </a:p>
        </p:txBody>
      </p:sp>
    </p:spTree>
    <p:extLst>
      <p:ext uri="{BB962C8B-B14F-4D97-AF65-F5344CB8AC3E}">
        <p14:creationId xmlns:p14="http://schemas.microsoft.com/office/powerpoint/2010/main" val="21639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to">
  <a:themeElements>
    <a:clrScheme name="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trutturat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1410</Words>
  <Application>Microsoft Office PowerPoint</Application>
  <PresentationFormat>Presentazione su schermo (4:3)</PresentationFormat>
  <Paragraphs>199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Strutturato</vt:lpstr>
      <vt:lpstr>Immunopatology</vt:lpstr>
      <vt:lpstr>Factors involved in the aetiopathogenesis of autoimmune diseases </vt:lpstr>
      <vt:lpstr>Autoimmunity </vt:lpstr>
      <vt:lpstr>Presentazione standard di PowerPoint</vt:lpstr>
      <vt:lpstr>Evidence for the autoimmune nature of some human diseases  </vt:lpstr>
      <vt:lpstr>Introducing autoimmunity</vt:lpstr>
      <vt:lpstr>Immunological tolerance</vt:lpstr>
      <vt:lpstr>Presentazione standard di PowerPoint</vt:lpstr>
      <vt:lpstr>Central tolerance: thymus and bone marrow</vt:lpstr>
      <vt:lpstr>Presentazione standard di PowerPoint</vt:lpstr>
      <vt:lpstr>Mechanisms of peripheral tolerance</vt:lpstr>
      <vt:lpstr>Peripheral tolerance of T lymphos: role of T regulatory cells (Treg)</vt:lpstr>
      <vt:lpstr>Presentazione standard di PowerPoint</vt:lpstr>
      <vt:lpstr> Postulated failures of Treg-mediated regulation of autoreactive T cells</vt:lpstr>
      <vt:lpstr>Presentazione standard di PowerPoint</vt:lpstr>
      <vt:lpstr>Presentazione standard di PowerPoint</vt:lpstr>
      <vt:lpstr>Genetic susceptibility to autoimmunity (1)</vt:lpstr>
      <vt:lpstr>Genetic susceptibility to autoimmunity (2)</vt:lpstr>
      <vt:lpstr>Role of infections in autoimmunity (1)</vt:lpstr>
      <vt:lpstr>Role of infections in autoimmunity (2)</vt:lpstr>
      <vt:lpstr>Other factors involved in the development of autoimmunity</vt:lpstr>
      <vt:lpstr>Presentazione standard di PowerPoint</vt:lpstr>
      <vt:lpstr>Presentazione standard di PowerPoint</vt:lpstr>
      <vt:lpstr>Pernicious anemia</vt:lpstr>
      <vt:lpstr>Presentazione standard di PowerPoint</vt:lpstr>
      <vt:lpstr>Antireceptor antibodies disturb the normal function of receptors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Immunopatology</dc:title>
  <dc:creator>Renzo</dc:creator>
  <cp:lastModifiedBy>Renzo</cp:lastModifiedBy>
  <cp:revision>36</cp:revision>
  <dcterms:created xsi:type="dcterms:W3CDTF">2018-11-15T11:23:33Z</dcterms:created>
  <dcterms:modified xsi:type="dcterms:W3CDTF">2018-11-23T08:45:30Z</dcterms:modified>
</cp:coreProperties>
</file>