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nglish / Italian…"/>
          <p:cNvSpPr txBox="1"/>
          <p:nvPr/>
        </p:nvSpPr>
        <p:spPr>
          <a:xfrm>
            <a:off x="365125" y="1452562"/>
            <a:ext cx="8321675" cy="328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b="1" sz="1800"/>
            </a:pPr>
            <a:r>
              <a:t>English / Italian</a:t>
            </a:r>
          </a:p>
          <a:p>
            <a:pPr marL="457200" indent="-457200" defTabSz="457200">
              <a:buSzPct val="100000"/>
              <a:buAutoNum type="arabicPeriod" startAt="1"/>
              <a:defRPr b="1" sz="1800"/>
            </a:pPr>
          </a:p>
          <a:p>
            <a:pPr marL="457200" indent="-457200" defTabSz="457200">
              <a:buSzPct val="100000"/>
              <a:buAutoNum type="arabicPeriod" startAt="3"/>
              <a:defRPr b="1" sz="1800"/>
            </a:pPr>
          </a:p>
          <a:p>
            <a:pPr marL="457200" indent="-457200" defTabSz="457200">
              <a:buSzPct val="100000"/>
              <a:buAutoNum type="arabicPeriod" startAt="2"/>
              <a:defRPr b="1" sz="1800"/>
            </a:pPr>
            <a:r>
              <a:t>Timing of the course</a:t>
            </a:r>
          </a:p>
          <a:p>
            <a:pPr marL="457200" indent="-457200" defTabSz="457200">
              <a:buSzPct val="100000"/>
              <a:buAutoNum type="arabicPeriod" startAt="2"/>
              <a:defRPr b="1" sz="1800"/>
            </a:pPr>
          </a:p>
          <a:p>
            <a:pPr marL="457200" indent="-457200" defTabSz="457200">
              <a:buSzPct val="100000"/>
              <a:buAutoNum type="arabicPeriod" startAt="3"/>
              <a:defRPr b="1" sz="1800"/>
            </a:pPr>
            <a:r>
              <a:t>Structure of the course / final exam</a:t>
            </a:r>
          </a:p>
          <a:p>
            <a:pPr marL="457200" indent="-457200" defTabSz="457200">
              <a:buSzPct val="100000"/>
              <a:buAutoNum type="arabicPeriod" startAt="3"/>
              <a:defRPr b="1" sz="1800"/>
            </a:pPr>
          </a:p>
          <a:p>
            <a:pPr marL="457200" indent="-457200" defTabSz="457200">
              <a:buSzPct val="100000"/>
              <a:buAutoNum type="arabicPeriod" startAt="4"/>
              <a:defRPr b="1" sz="1800"/>
            </a:pPr>
            <a:r>
              <a:t>Aim of the course</a:t>
            </a:r>
          </a:p>
          <a:p>
            <a:pPr marL="457200" indent="-457200" defTabSz="457200">
              <a:buSzPct val="100000"/>
              <a:buAutoNum type="arabicPeriod" startAt="4"/>
              <a:defRPr b="1" sz="1800"/>
            </a:pPr>
          </a:p>
          <a:p>
            <a:pPr marL="457200" indent="-457200" defTabSz="457200">
              <a:buSzPct val="100000"/>
              <a:buAutoNum type="arabicPeriod" startAt="5"/>
              <a:defRPr b="1" sz="1800"/>
            </a:pPr>
            <a:r>
              <a:t>Program of the course</a:t>
            </a:r>
          </a:p>
          <a:p>
            <a:pPr marL="457200" indent="-457200" defTabSz="457200">
              <a:buSzPct val="100000"/>
              <a:buAutoNum type="arabicPeriod" startAt="5"/>
              <a:defRPr b="1" sz="1800"/>
            </a:pPr>
          </a:p>
        </p:txBody>
      </p:sp>
      <p:sp>
        <p:nvSpPr>
          <p:cNvPr id="21" name="Lesson 0"/>
          <p:cNvSpPr txBox="1"/>
          <p:nvPr/>
        </p:nvSpPr>
        <p:spPr>
          <a:xfrm>
            <a:off x="250825" y="404812"/>
            <a:ext cx="8424863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solidFill>
                  <a:srgbClr val="0000FF"/>
                </a:solidFill>
              </a:defRPr>
            </a:lvl1pPr>
          </a:lstStyle>
          <a:p>
            <a:pPr/>
            <a:r>
              <a:t>Lesson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3. Structure of the course / final exam"/>
          <p:cNvSpPr txBox="1"/>
          <p:nvPr/>
        </p:nvSpPr>
        <p:spPr>
          <a:xfrm>
            <a:off x="441325" y="504825"/>
            <a:ext cx="8474075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3. Structure of the course </a:t>
            </a:r>
            <a:r>
              <a:t>/ final exam</a:t>
            </a:r>
          </a:p>
        </p:txBody>
      </p:sp>
      <p:sp>
        <p:nvSpPr>
          <p:cNvPr id="50" name="Slides…"/>
          <p:cNvSpPr txBox="1"/>
          <p:nvPr/>
        </p:nvSpPr>
        <p:spPr>
          <a:xfrm>
            <a:off x="179387" y="1724025"/>
            <a:ext cx="8778876" cy="2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457200">
              <a:buSzPct val="100000"/>
              <a:buChar char="•"/>
              <a:defRPr sz="2200"/>
            </a:pPr>
            <a:r>
              <a:rPr b="1"/>
              <a:t>Slides</a:t>
            </a:r>
            <a:endParaRPr b="1"/>
          </a:p>
          <a:p>
            <a:pPr marL="228600" indent="-228600" defTabSz="457200">
              <a:buSzPct val="100000"/>
              <a:buChar char="•"/>
              <a:defRPr sz="2200"/>
            </a:pPr>
            <a:r>
              <a:rPr b="1"/>
              <a:t>Publications </a:t>
            </a:r>
            <a:r>
              <a:t>(Review or Journal articles)</a:t>
            </a:r>
            <a:endParaRPr b="1"/>
          </a:p>
          <a:p>
            <a:pPr defTabSz="457200">
              <a:defRPr b="1" sz="2200"/>
            </a:pPr>
          </a:p>
          <a:p>
            <a:pPr defTabSz="457200">
              <a:defRPr b="1" sz="2200"/>
            </a:pPr>
          </a:p>
          <a:p>
            <a:pPr marL="228600" indent="-228600" defTabSz="457200">
              <a:buSzPct val="100000"/>
              <a:buChar char="•"/>
              <a:defRPr b="1" sz="2200"/>
            </a:pPr>
            <a:r>
              <a:t>Book: Cellular and Molecular Immunology, </a:t>
            </a:r>
            <a:r>
              <a:rPr b="0"/>
              <a:t>Abul Abbas, Andrew Lichtman, Shiv Pillai; Elsevier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3. Structure of the course / final exam"/>
          <p:cNvSpPr txBox="1"/>
          <p:nvPr/>
        </p:nvSpPr>
        <p:spPr>
          <a:xfrm>
            <a:off x="441325" y="504825"/>
            <a:ext cx="8474075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3. Structure of the course </a:t>
            </a:r>
            <a:r>
              <a:t>/ final exam</a:t>
            </a:r>
          </a:p>
        </p:txBody>
      </p:sp>
      <p:sp>
        <p:nvSpPr>
          <p:cNvPr id="53" name="Final Exam:…"/>
          <p:cNvSpPr txBox="1"/>
          <p:nvPr/>
        </p:nvSpPr>
        <p:spPr>
          <a:xfrm>
            <a:off x="179387" y="1724025"/>
            <a:ext cx="8778876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 </a:t>
            </a:r>
            <a:endParaRPr b="1"/>
          </a:p>
          <a:p>
            <a:pPr defTabSz="457200">
              <a:buSzPct val="100000"/>
              <a:buChar char="•"/>
              <a:defRPr sz="1800"/>
            </a:pPr>
            <a:r>
              <a:rPr b="1"/>
              <a:t> Final Exam</a:t>
            </a:r>
            <a:r>
              <a:t>: </a:t>
            </a:r>
          </a:p>
          <a:p>
            <a:pPr lvl="1" marL="914400" indent="-457200" defTabSz="457200">
              <a:buSzPct val="100000"/>
              <a:buAutoNum type="arabicPeriod" startAt="1"/>
              <a:defRPr sz="1800"/>
            </a:pPr>
            <a:r>
              <a:t>Multiple choice - written exam</a:t>
            </a:r>
            <a:r>
              <a:t> (February, June/July, September)  - the results can be modified through an oral exam</a:t>
            </a:r>
          </a:p>
          <a:p>
            <a:pPr defTabSz="457200">
              <a:defRPr sz="1800"/>
            </a:pPr>
          </a:p>
          <a:p>
            <a:pPr lvl="1" marL="914400" indent="-457200" defTabSz="457200">
              <a:buSzPct val="100000"/>
              <a:buAutoNum type="arabicPeriod" startAt="2"/>
              <a:defRPr sz="1800"/>
            </a:pPr>
            <a:r>
              <a:t>Multiple choice - written exam at the end of the course (- the results can be modified through an oral exam) - registration in Feb, June/July, Sept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4. Aim of the course"/>
          <p:cNvSpPr txBox="1"/>
          <p:nvPr/>
        </p:nvSpPr>
        <p:spPr>
          <a:xfrm>
            <a:off x="381000" y="352425"/>
            <a:ext cx="8305800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600"/>
            </a:lvl1pPr>
          </a:lstStyle>
          <a:p>
            <a:pPr/>
            <a:r>
              <a:t>4. Aim of the course</a:t>
            </a:r>
          </a:p>
        </p:txBody>
      </p:sp>
      <p:sp>
        <p:nvSpPr>
          <p:cNvPr id="56" name="- to apply the knowledge and understanding of the students, and their problem-solving abilities, talking and discussing about molecular immunology and immunotherapy"/>
          <p:cNvSpPr txBox="1"/>
          <p:nvPr/>
        </p:nvSpPr>
        <p:spPr>
          <a:xfrm>
            <a:off x="212724" y="1652587"/>
            <a:ext cx="8702677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800"/>
            </a:lvl1pPr>
          </a:lstStyle>
          <a:p>
            <a:pPr/>
            <a:r>
              <a:t>- to apply the knowledge and understanding of the students, and their problem-solving abilities, talking and discussing about molecular immunology and immunotherapy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. Program of the course"/>
          <p:cNvSpPr txBox="1"/>
          <p:nvPr/>
        </p:nvSpPr>
        <p:spPr>
          <a:xfrm>
            <a:off x="381000" y="260350"/>
            <a:ext cx="8305800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600"/>
            </a:lvl1pPr>
          </a:lstStyle>
          <a:p>
            <a:pPr/>
            <a:r>
              <a:t>5. Program of the course</a:t>
            </a:r>
          </a:p>
        </p:txBody>
      </p:sp>
      <p:sp>
        <p:nvSpPr>
          <p:cNvPr id="59" name="Testo"/>
          <p:cNvSpPr txBox="1"/>
          <p:nvPr/>
        </p:nvSpPr>
        <p:spPr>
          <a:xfrm>
            <a:off x="212724" y="895350"/>
            <a:ext cx="8702677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i="1" sz="2000" u="sng"/>
            </a:pPr>
          </a:p>
        </p:txBody>
      </p:sp>
      <p:sp>
        <p:nvSpPr>
          <p:cNvPr id="60" name="- General aspects of the immune system and immune response…"/>
          <p:cNvSpPr txBox="1"/>
          <p:nvPr/>
        </p:nvSpPr>
        <p:spPr>
          <a:xfrm>
            <a:off x="35307" y="1343565"/>
            <a:ext cx="8997186" cy="399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- General aspects of the immune system and immune response</a:t>
            </a:r>
          </a:p>
          <a:p>
            <a:pPr/>
            <a:r>
              <a:t>- Antibodies / monoclonal antibodies / recombinant antibodies / human antibodies in diagnosis and for therapeutic purposes</a:t>
            </a:r>
          </a:p>
          <a:p>
            <a:pPr/>
            <a:r>
              <a:t>- Immune system and cancer / Cancer immunotherapy</a:t>
            </a:r>
          </a:p>
          <a:p>
            <a:pPr/>
            <a:r>
              <a:t>- Hypersensitivity and therapeutic neutralization of the immune system</a:t>
            </a:r>
          </a:p>
          <a:p>
            <a:pPr/>
            <a:r>
              <a:t>- Immunedeficiencies and therapies</a:t>
            </a:r>
          </a:p>
          <a:p>
            <a:pPr/>
            <a:r>
              <a:t>- Vaccines</a:t>
            </a:r>
          </a:p>
          <a:p>
            <a:pPr/>
            <a:r>
              <a:t>- Transplantation: role of the immune system and therapeutic prevention of its activation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C180026" descr="PC1800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aolo Macor…"/>
          <p:cNvSpPr txBox="1"/>
          <p:nvPr/>
        </p:nvSpPr>
        <p:spPr>
          <a:xfrm>
            <a:off x="5257800" y="381000"/>
            <a:ext cx="3621088" cy="30124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Paolo Macor</a:t>
            </a: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Dept. of Life Sciences</a:t>
            </a: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University of Trieste</a:t>
            </a: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Building Q - Room 301</a:t>
            </a: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Office 040-558 </a:t>
            </a:r>
            <a:r>
              <a:rPr u="sng"/>
              <a:t>8683</a:t>
            </a: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Lab 040-558 </a:t>
            </a:r>
            <a:r>
              <a:rPr u="sng"/>
              <a:t>8682</a:t>
            </a:r>
            <a:endParaRPr u="sng"/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pmacor@units.it</a:t>
            </a:r>
          </a:p>
          <a:p>
            <a:pPr defTabSz="457200">
              <a:defRPr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skype: zymosan2000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. Timing of the course…"/>
          <p:cNvSpPr txBox="1"/>
          <p:nvPr/>
        </p:nvSpPr>
        <p:spPr>
          <a:xfrm>
            <a:off x="22225" y="0"/>
            <a:ext cx="8664575" cy="11583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1800"/>
            </a:pPr>
            <a:r>
              <a:t>2. Timing of the </a:t>
            </a:r>
            <a:r>
              <a:t>course</a:t>
            </a:r>
          </a:p>
          <a:p>
            <a:pPr defTabSz="457200">
              <a:spcBef>
                <a:spcPts val="1000"/>
              </a:spcBef>
              <a:buSzPct val="100000"/>
              <a:buChar char="-"/>
              <a:defRPr sz="1800"/>
            </a:pPr>
            <a:r>
              <a:rPr b="1"/>
              <a:t> START: Monday, Oct 5th 2020 </a:t>
            </a:r>
          </a:p>
          <a:p>
            <a:pPr defTabSz="457200">
              <a:spcBef>
                <a:spcPts val="1000"/>
              </a:spcBef>
              <a:buSzPct val="100000"/>
              <a:buChar char="-"/>
              <a:defRPr sz="1800"/>
            </a:pPr>
            <a:r>
              <a:t> </a:t>
            </a:r>
            <a:r>
              <a:t>4 hours/week</a:t>
            </a:r>
          </a:p>
        </p:txBody>
      </p:sp>
      <p:pic>
        <p:nvPicPr>
          <p:cNvPr id="24" name="Schermata 2020-10-05 alle 11.06.50.png" descr="Schermata 2020-10-05 alle 11.06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3697"/>
            <a:ext cx="9144000" cy="4877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27" name="Schermata 2020-10-05 alle 11.07.20.png" descr="Schermata 2020-10-05 alle 11.0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5684"/>
            <a:ext cx="9144000" cy="4805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30" name="Schermata 2020-10-05 alle 11.08.27.png" descr="Schermata 2020-10-05 alle 11.08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04422"/>
            <a:ext cx="9144000" cy="4945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33" name="Schermata 2020-10-05 alle 11.08.46.png" descr="Schermata 2020-10-05 alle 11.08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77793"/>
            <a:ext cx="9144000" cy="4831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36" name="Schermata 2020-10-05 alle 11.09.51.png" descr="Schermata 2020-10-05 alle 11.09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1389"/>
            <a:ext cx="9144000" cy="4755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39" name="Schermata 2020-10-05 alle 11.10.10.png" descr="Schermata 2020-10-05 alle 11.10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6614"/>
            <a:ext cx="9144000" cy="4576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42" name="Schermata 2020-10-05 alle 11.11.20.png" descr="Schermata 2020-10-05 alle 11.11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52429"/>
            <a:ext cx="9144000" cy="4984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2. Timing of the course"/>
          <p:cNvSpPr txBox="1"/>
          <p:nvPr/>
        </p:nvSpPr>
        <p:spPr>
          <a:xfrm>
            <a:off x="22225" y="63500"/>
            <a:ext cx="8664575" cy="474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600"/>
            </a:pPr>
            <a:r>
              <a:t>2. Timing of the </a:t>
            </a:r>
            <a:r>
              <a:t>course</a:t>
            </a:r>
          </a:p>
        </p:txBody>
      </p:sp>
      <p:pic>
        <p:nvPicPr>
          <p:cNvPr id="45" name="Schermata 2020-10-05 alle 11.11.35.png" descr="Schermata 2020-10-05 alle 11.11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81232"/>
            <a:ext cx="9144000" cy="236878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END of the course: Wed, Jan 27th 2021"/>
          <p:cNvSpPr txBox="1"/>
          <p:nvPr/>
        </p:nvSpPr>
        <p:spPr>
          <a:xfrm>
            <a:off x="238125" y="3393407"/>
            <a:ext cx="5919396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180473" indent="-180473" defTabSz="457200">
              <a:buSzPct val="100000"/>
              <a:buChar char="-"/>
              <a:defRPr b="1"/>
            </a:lvl1pPr>
          </a:lstStyle>
          <a:p>
            <a:pPr/>
            <a:r>
              <a:t>END of the course: Wed, Jan 27th 2021</a:t>
            </a:r>
          </a:p>
        </p:txBody>
      </p:sp>
      <p:sp>
        <p:nvSpPr>
          <p:cNvPr id="47" name="Lessons…"/>
          <p:cNvSpPr txBox="1"/>
          <p:nvPr/>
        </p:nvSpPr>
        <p:spPr>
          <a:xfrm>
            <a:off x="-361" y="4429471"/>
            <a:ext cx="9144722" cy="18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/>
            </a:pPr>
            <a:r>
              <a:t>Lessons</a:t>
            </a:r>
          </a:p>
          <a:p>
            <a:pPr marL="188320" indent="-188320" defTabSz="457200">
              <a:buSzPct val="100000"/>
              <a:buChar char="-"/>
            </a:pPr>
            <a:r>
              <a:t>Start: 4.15 PM (or  9.15 AM)</a:t>
            </a:r>
          </a:p>
          <a:p>
            <a:pPr defTabSz="457200"/>
          </a:p>
          <a:p>
            <a:pPr marL="188320" indent="-188320" defTabSz="457200">
              <a:buSzPct val="100000"/>
              <a:buChar char="-"/>
            </a:pPr>
            <a:r>
              <a:t>End: 5.45 PM (or 10.45 AM) oppure 5.55 AM (45+10+45 min)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