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8156292" y="6248400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 defTabSz="457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ibodies"/>
          <p:cNvSpPr txBox="1"/>
          <p:nvPr/>
        </p:nvSpPr>
        <p:spPr>
          <a:xfrm>
            <a:off x="1752600" y="1387475"/>
            <a:ext cx="5843588" cy="866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4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Antibodies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Tabella"/>
          <p:cNvGraphicFramePr/>
          <p:nvPr/>
        </p:nvGraphicFramePr>
        <p:xfrm>
          <a:off x="1447800" y="381000"/>
          <a:ext cx="6324600" cy="62134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14400"/>
                <a:gridCol w="990600"/>
                <a:gridCol w="1524000"/>
                <a:gridCol w="1371600"/>
                <a:gridCol w="1524000"/>
              </a:tblGrid>
              <a:tr h="73183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b="1" sz="1400"/>
                        <a:t>Type</a:t>
                      </a:r>
                    </a:p>
                  </a:txBody>
                  <a:tcPr marL="45723" marR="45723" marT="45723" marB="45723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b="1" sz="1400"/>
                        <a:t>Subtype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b="1" sz="1400"/>
                        <a:t>Serum concentration (mg/ml)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b="1" sz="1400"/>
                        <a:t>Serum Half-life (days)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b="1" sz="1400"/>
                        <a:t>Secreted form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8000"/>
                    </a:solidFill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b="1"/>
                      </a:pPr>
                      <a:r>
                        <a:t>IgA</a:t>
                      </a: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</a:txBody>
                  <a:tcPr marL="45723" marR="45723" marT="45723" marB="45723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1,2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3,5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6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</a:pP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7786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b="1" sz="1400"/>
                        <a:t>IgD</a:t>
                      </a:r>
                    </a:p>
                  </a:txBody>
                  <a:tcPr marL="45723" marR="45723" marT="45723" marB="45723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-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-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3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-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b="1"/>
                      </a:pPr>
                      <a:r>
                        <a:t>IgE</a:t>
                      </a: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</a:txBody>
                  <a:tcPr marL="45723" marR="45723" marT="45723" marB="45723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-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0,05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2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</a:pP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b="1"/>
                      </a:pPr>
                      <a:r>
                        <a:t>IgG</a:t>
                      </a: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</a:txBody>
                  <a:tcPr marL="45723" marR="45723" marT="45723" marB="45723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1-4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13,5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23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</a:pP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b="1"/>
                      </a:pPr>
                      <a:r>
                        <a:t>IgM</a:t>
                      </a: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  <a:p>
                      <a:pPr algn="ctr">
                        <a:spcBef>
                          <a:spcPts val="400"/>
                        </a:spcBef>
                        <a:defRPr b="1"/>
                      </a:pPr>
                    </a:p>
                  </a:txBody>
                  <a:tcPr marL="45723" marR="45723" marT="45723" marB="45723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-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1,5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400"/>
                        <a:t>5</a:t>
                      </a: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</a:pPr>
                    </a:p>
                  </a:txBody>
                  <a:tcPr marL="45723" marR="45723" marT="45723" marB="45723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0" name="S9781416031239-004-g006" descr="S9781416031239-004-g00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0800" y="1143000"/>
            <a:ext cx="1193800" cy="992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S9781416031239-004-g007" descr="S9781416031239-004-g00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86500" y="2895600"/>
            <a:ext cx="13335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S9781416031239-004-g008" descr="S9781416031239-004-g00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00800" y="3962400"/>
            <a:ext cx="1238250" cy="785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S9781416031239-004-g009" descr="S9781416031239-004-g00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24600" y="5106987"/>
            <a:ext cx="1358900" cy="1293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ecreted and membrane antibodies"/>
          <p:cNvSpPr txBox="1"/>
          <p:nvPr/>
        </p:nvSpPr>
        <p:spPr>
          <a:xfrm>
            <a:off x="-1" y="304800"/>
            <a:ext cx="9144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secreted and membrane antibodies</a:t>
            </a:r>
          </a:p>
        </p:txBody>
      </p:sp>
      <p:pic>
        <p:nvPicPr>
          <p:cNvPr id="66" name="S9781416031239-004-f007" descr="S9781416031239-004-f00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709737"/>
            <a:ext cx="8915400" cy="3776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icorpi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Anticorpi</a:t>
            </a:r>
          </a:p>
        </p:txBody>
      </p:sp>
      <p:sp>
        <p:nvSpPr>
          <p:cNvPr id="23" name="“Un anticorpo (più propriamente immunoglobulina) è una proteina con una peculiare struttura quaternaria che le conferisce una forma a &quot;Y&quot;. Gli anticorpi hanno la funzione, nell'ambito del sistema immunitario di neutralizzare corpi estranei come virus e b"/>
          <p:cNvSpPr txBox="1"/>
          <p:nvPr/>
        </p:nvSpPr>
        <p:spPr>
          <a:xfrm>
            <a:off x="304800" y="990600"/>
            <a:ext cx="8474075" cy="401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1800"/>
            </a:pPr>
            <a:r>
              <a:t>“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Un anticorpo (pi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ù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propriamente immunoglobulina)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una proteina con una peculiare struttura quaternaria che le conferisce una forma a "Y". Gli anticorpi hanno la funzione, nell'ambito del sistema immunitario di neutralizzare corpi estranei come virus e batteri, riconoscendo ogni determinante antigenico o epitopo legato al corpo come un bersaglio. In maniera schematica e semplificata si pu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ò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dire che ci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ò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avviene perch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al termine dei bracci della "Y" vi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una struttura in grado di "chiudere" i segmenti del corpo da riconoscere. Ogni chiusura ha una chiave diversa, costituita dal proprio determinante antigenico; quando la "chiave" (l'antigene)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inserita, l'anticorpo si attiva……. Gli anticorpi sono una classe di glicoproteine del siero, il cui ruolo nella risposta immunitaria specifica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di enorme importanza. Hanno la capacit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di legarsi in maniera specifica agli antigeni (microorganismi infettivi come batteri, tossine, o qualunque macromolecola estranea che provochi la formazione di anticorpi). Vengono prodotte dai linfociti B degli organismi a sangue caldo</a:t>
            </a:r>
            <a:r>
              <a:t>”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. </a:t>
            </a:r>
          </a:p>
        </p:txBody>
      </p:sp>
      <p:sp>
        <p:nvSpPr>
          <p:cNvPr id="24" name="Rettangolo"/>
          <p:cNvSpPr/>
          <p:nvPr/>
        </p:nvSpPr>
        <p:spPr>
          <a:xfrm>
            <a:off x="354012" y="3500437"/>
            <a:ext cx="2376488" cy="360363"/>
          </a:xfrm>
          <a:prstGeom prst="rect">
            <a:avLst/>
          </a:prstGeom>
          <a:solidFill>
            <a:srgbClr val="FF8000">
              <a:alpha val="34117"/>
            </a:srgbClr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457200">
              <a:defRPr sz="1800"/>
            </a:pPr>
          </a:p>
        </p:txBody>
      </p:sp>
      <p:sp>
        <p:nvSpPr>
          <p:cNvPr id="25" name="Rettangolo"/>
          <p:cNvSpPr/>
          <p:nvPr/>
        </p:nvSpPr>
        <p:spPr>
          <a:xfrm>
            <a:off x="6448425" y="4352925"/>
            <a:ext cx="2376488" cy="360363"/>
          </a:xfrm>
          <a:prstGeom prst="rect">
            <a:avLst/>
          </a:prstGeom>
          <a:solidFill>
            <a:srgbClr val="FF8000">
              <a:alpha val="34117"/>
            </a:srgbClr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457200">
              <a:defRPr sz="1800"/>
            </a:pPr>
          </a:p>
        </p:txBody>
      </p:sp>
      <p:sp>
        <p:nvSpPr>
          <p:cNvPr id="26" name="Wikipedia"/>
          <p:cNvSpPr txBox="1"/>
          <p:nvPr/>
        </p:nvSpPr>
        <p:spPr>
          <a:xfrm>
            <a:off x="5940425" y="5661025"/>
            <a:ext cx="1095113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i="1" sz="1800" u="sng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Wikipedia</a:t>
            </a:r>
          </a:p>
        </p:txBody>
      </p:sp>
      <p:sp>
        <p:nvSpPr>
          <p:cNvPr id="27" name="Rettangolo"/>
          <p:cNvSpPr/>
          <p:nvPr/>
        </p:nvSpPr>
        <p:spPr>
          <a:xfrm>
            <a:off x="5912842" y="1000125"/>
            <a:ext cx="1894831" cy="360363"/>
          </a:xfrm>
          <a:prstGeom prst="rect">
            <a:avLst/>
          </a:prstGeom>
          <a:solidFill>
            <a:srgbClr val="FF8000">
              <a:alpha val="34117"/>
            </a:srgbClr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 defTabSz="457200">
              <a:defRPr sz="18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1"/>
      <p:bldP build="whole" bldLvl="1" animBg="1" rev="0" advAuto="0" spid="24" grpId="3"/>
      <p:bldP build="whole" bldLvl="1" animBg="1" rev="0" advAuto="0" spid="27" grpId="2"/>
      <p:bldP build="whole" bldLvl="1" animBg="1" rev="0" advAuto="0" spid="25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icorpi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Anticorpi</a:t>
            </a:r>
          </a:p>
        </p:txBody>
      </p:sp>
      <p:sp>
        <p:nvSpPr>
          <p:cNvPr id="30" name="“Un anticorpo (più propriamente immunoglobulina) è una proteina con una peculiare struttura quaternaria che le conferisce una forma a &quot;Y&quot;. Gli anticorpi hanno la funzione, nell'ambito del sistema immunitario di neutralizzare corpi estranei come virus e b"/>
          <p:cNvSpPr txBox="1"/>
          <p:nvPr/>
        </p:nvSpPr>
        <p:spPr>
          <a:xfrm>
            <a:off x="304800" y="990600"/>
            <a:ext cx="8474075" cy="4016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1800"/>
            </a:pPr>
            <a:r>
              <a:t>“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Un anticorpo (pi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ù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propriamente immunoglobulina)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una proteina con una peculiare struttura quaternaria che le conferisce una forma a "Y". Gli anticorpi hanno la funzione, nell'ambito del sistema immunitario di neutralizzare corpi estranei come virus e batteri, riconoscendo ogni determinante antigenico o epitopo legato al corpo come un bersaglio. In maniera schematica e semplificata si pu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ò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dire che ci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ò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avviene perch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al termine dei bracci della "Y" vi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una struttura in grado di "chiudere" i segmenti del corpo da riconoscere. Ogni chiusura ha una chiave diversa, costituita dal proprio determinante antigenico; quando la "chiave" (l'antigene)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inserita, l'anticorpo si attiva……. Gli anticorpi sono una classe di glicoproteine del siero, il cui ruolo nella risposta immunitaria specifica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è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di enorme importanza. Hanno la capacit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di legarsi in maniera specifica agli antigeni (microorganismi infettivi come batteri, tossine, o qualunque macromolecola estranea che provochi la formazione di anticorpi). Vengono prodotte dai linfociti B degli organismi a sangue caldo</a:t>
            </a:r>
            <a:r>
              <a:t>”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. </a:t>
            </a:r>
            <a:r>
              <a:rPr i="1" u="sng">
                <a:latin typeface="+mj-lt"/>
                <a:ea typeface="+mj-ea"/>
                <a:cs typeface="+mj-cs"/>
                <a:sym typeface="Helvetica"/>
              </a:rPr>
              <a:t>Wikipedia</a:t>
            </a:r>
          </a:p>
        </p:txBody>
      </p:sp>
      <p:grpSp>
        <p:nvGrpSpPr>
          <p:cNvPr id="33" name="Gruppo"/>
          <p:cNvGrpSpPr/>
          <p:nvPr/>
        </p:nvGrpSpPr>
        <p:grpSpPr>
          <a:xfrm>
            <a:off x="6262687" y="3517899"/>
            <a:ext cx="1511301" cy="762001"/>
            <a:chOff x="0" y="0"/>
            <a:chExt cx="1511300" cy="762000"/>
          </a:xfrm>
        </p:grpSpPr>
        <p:sp>
          <p:nvSpPr>
            <p:cNvPr id="31" name="Ovale"/>
            <p:cNvSpPr/>
            <p:nvPr/>
          </p:nvSpPr>
          <p:spPr>
            <a:xfrm>
              <a:off x="215900" y="-1"/>
              <a:ext cx="1295400" cy="457201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32" name="Ovale"/>
            <p:cNvSpPr/>
            <p:nvPr/>
          </p:nvSpPr>
          <p:spPr>
            <a:xfrm>
              <a:off x="-1" y="304800"/>
              <a:ext cx="1295401" cy="457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grpSp>
        <p:nvGrpSpPr>
          <p:cNvPr id="36" name="Gruppo"/>
          <p:cNvGrpSpPr/>
          <p:nvPr/>
        </p:nvGrpSpPr>
        <p:grpSpPr>
          <a:xfrm>
            <a:off x="3360539" y="1728677"/>
            <a:ext cx="5313561" cy="1368646"/>
            <a:chOff x="0" y="0"/>
            <a:chExt cx="5313560" cy="1368644"/>
          </a:xfrm>
        </p:grpSpPr>
        <p:sp>
          <p:nvSpPr>
            <p:cNvPr id="34" name="Ovale"/>
            <p:cNvSpPr/>
            <p:nvPr/>
          </p:nvSpPr>
          <p:spPr>
            <a:xfrm>
              <a:off x="1543079" y="885593"/>
              <a:ext cx="1368646" cy="483052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35" name="Ovale"/>
            <p:cNvSpPr/>
            <p:nvPr/>
          </p:nvSpPr>
          <p:spPr>
            <a:xfrm>
              <a:off x="0" y="-1"/>
              <a:ext cx="5313561" cy="483052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" grpId="2"/>
      <p:bldP build="whole" bldLvl="1" animBg="1" rev="0" advAuto="0" spid="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ntibodies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Antibodies</a:t>
            </a:r>
          </a:p>
        </p:txBody>
      </p:sp>
      <p:pic>
        <p:nvPicPr>
          <p:cNvPr id="39" name="ANTIBODY2" descr="ANTIBODY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1685925"/>
            <a:ext cx="4724400" cy="31956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antibody5" descr="antibody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60962" y="1295400"/>
            <a:ext cx="3840163" cy="449580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Google Immagini"/>
          <p:cNvSpPr txBox="1"/>
          <p:nvPr/>
        </p:nvSpPr>
        <p:spPr>
          <a:xfrm>
            <a:off x="6381750" y="6308725"/>
            <a:ext cx="2024147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i="1" sz="2000"/>
            </a:lvl1pPr>
          </a:lstStyle>
          <a:p>
            <a:pPr/>
            <a:r>
              <a:t>Google Immagini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antibody1" descr="antibody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219200"/>
            <a:ext cx="3227388" cy="2366963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44" name="antibody3" descr="antibody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81600" y="1143000"/>
            <a:ext cx="3810000" cy="280035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5" name="antibody4" descr="antibody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09800" y="3886200"/>
            <a:ext cx="2760663" cy="2689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9781416031239-004-f004" descr="S9781416031239-004-f00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0412" y="1519237"/>
            <a:ext cx="7621588" cy="3819526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Aminoacid variability in antibody sequence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Aminoacid variability in antibody sequence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ntigen/antibody complex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Antigen/antibody complex</a:t>
            </a:r>
          </a:p>
        </p:txBody>
      </p:sp>
      <p:pic>
        <p:nvPicPr>
          <p:cNvPr id="51" name="S9781416031239-004-f005" descr="S9781416031239-004-f005"/>
          <p:cNvPicPr>
            <a:picLocks noChangeAspect="1"/>
          </p:cNvPicPr>
          <p:nvPr/>
        </p:nvPicPr>
        <p:blipFill>
          <a:blip r:embed="rId2">
            <a:extLst/>
          </a:blip>
          <a:srcRect l="0" t="0" r="0" b="52372"/>
          <a:stretch>
            <a:fillRect/>
          </a:stretch>
        </p:blipFill>
        <p:spPr>
          <a:xfrm>
            <a:off x="914400" y="1136650"/>
            <a:ext cx="6781800" cy="4578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ntigenic determinant (epitope)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Antigenic determinant (epitope)</a:t>
            </a:r>
          </a:p>
        </p:txBody>
      </p:sp>
      <p:pic>
        <p:nvPicPr>
          <p:cNvPr id="54" name="S9781416031239-004-f009" descr="S9781416031239-004-f00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0412" y="1238250"/>
            <a:ext cx="7621588" cy="4933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ntigen/antibody complex on cell membrane"/>
          <p:cNvSpPr txBox="1"/>
          <p:nvPr/>
        </p:nvSpPr>
        <p:spPr>
          <a:xfrm>
            <a:off x="152399" y="304800"/>
            <a:ext cx="8763002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b="1" sz="32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Antigen/antibody complex on cell membrane</a:t>
            </a:r>
          </a:p>
        </p:txBody>
      </p:sp>
      <p:pic>
        <p:nvPicPr>
          <p:cNvPr id="57" name="S9781416031239-004-f006" descr="S9781416031239-004-f00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1371600"/>
            <a:ext cx="8001000" cy="4498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zione vuota">
  <a:themeElements>
    <a:clrScheme name="Presentazione vuo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zione vuot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zione vuo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zione vuota">
  <a:themeElements>
    <a:clrScheme name="Presentazione vuo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zione vuot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zione vuo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