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0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10.png"/><Relationship Id="rId10" Type="http://schemas.openxmlformats.org/officeDocument/2006/relationships/image" Target="../media/image33.png"/><Relationship Id="rId11" Type="http://schemas.openxmlformats.org/officeDocument/2006/relationships/image" Target="../media/image12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2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chanisms of action of monoclonal antibodies"/>
          <p:cNvSpPr txBox="1"/>
          <p:nvPr/>
        </p:nvSpPr>
        <p:spPr>
          <a:xfrm>
            <a:off x="838200" y="1495425"/>
            <a:ext cx="7334250" cy="179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800" u="sng">
                <a:solidFill>
                  <a:srgbClr val="2824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Mechanisms of action of monoclonal antibodies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ella"/>
          <p:cNvGraphicFramePr/>
          <p:nvPr/>
        </p:nvGraphicFramePr>
        <p:xfrm>
          <a:off x="381000" y="381000"/>
          <a:ext cx="8382000" cy="5816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73375"/>
                <a:gridCol w="5508625"/>
              </a:tblGrid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 Isotope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Isotype-specific effector functions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IgG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Opsonization of antigens for phagocytosis by macrophages and neutrophils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the classical pathway of complement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Antibody-dependent cell-mediated cytotoxicity mediated by natural killer cells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Neonatal immunity: transfer of maternal antibody across the placenta and gut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Feedback inhibition of B cell activation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IgM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the classical pathway of complement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Antigen receptor of naive B lymphocytes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IgA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Mucosal immunity: secretion of IgA into the lumens of the gastrointestinal and respiratory tracts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complement by the lectin pathway or by the alternative pathway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IgE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 degranulation (immediate hypersensitivity reactions)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IgD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Antigen receptor of naive B lymphocytes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"/>
          <p:cNvGraphicFramePr/>
          <p:nvPr/>
        </p:nvGraphicFramePr>
        <p:xfrm>
          <a:off x="533400" y="428625"/>
          <a:ext cx="8077200" cy="54848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8800"/>
                <a:gridCol w="2209800"/>
                <a:gridCol w="2019300"/>
                <a:gridCol w="2019300"/>
              </a:tblGrid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FcR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Affinity for immunoglobulin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Distribution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Function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 (CD64)	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</a:t>
                      </a:r>
                      <a:r>
                        <a:rPr>
                          <a:latin typeface="Apple Symbols"/>
                          <a:ea typeface="Apple Symbols"/>
                          <a:cs typeface="Apple Symbols"/>
                          <a:sym typeface="Apple Symbols"/>
                        </a:rPr>
                        <a:t>∼</a:t>
                      </a:r>
                      <a:r>
                        <a:t> 10</a:t>
                      </a:r>
                      <a:r>
                        <a:rPr baseline="30000"/>
                        <a:t>-9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IgG1 and IgG3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also eosinophils	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Phagocytosis, activation of phagocytes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RIIA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eosinophils, platelets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Phagocytosis; cell activation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RIIB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dendritic cells, macrophages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Feedback inhibition of B cells, macrophages, dendritic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RIIIA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Antibody-dependent cell-mediated cytotoxicity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RIIIB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GPI-linked protein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other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13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&gt; 10</a:t>
                      </a:r>
                      <a:r>
                        <a:rPr baseline="30000"/>
                        <a:t>-10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monomeric IgE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cells, basophils, eosinophils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 (degranulation)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RII (CD23)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eosinophils, Langerhans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Unknown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α</a:t>
                      </a:r>
                      <a:r>
                        <a:t>R (CD89)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eosinophils, monocytes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activation?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haracteristics of an antibody"/>
          <p:cNvSpPr txBox="1"/>
          <p:nvPr/>
        </p:nvSpPr>
        <p:spPr>
          <a:xfrm>
            <a:off x="563315" y="317500"/>
            <a:ext cx="801737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4200" u="sng">
                <a:solidFill>
                  <a:srgbClr val="281CF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Characteristics of an antibody</a:t>
            </a:r>
          </a:p>
        </p:txBody>
      </p:sp>
      <p:sp>
        <p:nvSpPr>
          <p:cNvPr id="57" name="Specificity in its action…"/>
          <p:cNvSpPr txBox="1"/>
          <p:nvPr/>
        </p:nvSpPr>
        <p:spPr>
          <a:xfrm>
            <a:off x="533400" y="1916112"/>
            <a:ext cx="5127859" cy="263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buSzPct val="100000"/>
              <a:buChar char="•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S</a:t>
            </a:r>
            <a:r>
              <a:rPr b="1" sz="3200"/>
              <a:t>pecificity in its action</a:t>
            </a:r>
          </a:p>
          <a:p>
            <a:pPr defTabSz="457200">
              <a:buSzPct val="100000"/>
              <a:buChar char="•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Biodistribution/halflife</a:t>
            </a:r>
          </a:p>
          <a:p>
            <a:pPr defTabSz="457200">
              <a:buSzPct val="100000"/>
              <a:buChar char="•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Activation of immune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mmune response"/>
          <p:cNvSpPr txBox="1"/>
          <p:nvPr/>
        </p:nvSpPr>
        <p:spPr>
          <a:xfrm>
            <a:off x="1676400" y="152400"/>
            <a:ext cx="5791200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Immune response</a:t>
            </a:r>
          </a:p>
        </p:txBody>
      </p:sp>
      <p:pic>
        <p:nvPicPr>
          <p:cNvPr id="60" name="S9781416031239-001-f001" descr="S9781416031239-001-f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030287"/>
            <a:ext cx="8383588" cy="5218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 lymphocytes and plasma cells"/>
          <p:cNvSpPr txBox="1"/>
          <p:nvPr/>
        </p:nvSpPr>
        <p:spPr>
          <a:xfrm>
            <a:off x="228600" y="152400"/>
            <a:ext cx="8662988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3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 lymphocytes and plasma cells</a:t>
            </a:r>
          </a:p>
        </p:txBody>
      </p:sp>
      <p:pic>
        <p:nvPicPr>
          <p:cNvPr id="63" name="S9781416031239-003-f005" descr="S9781416031239-003-f0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1812" y="3286125"/>
            <a:ext cx="4802188" cy="357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S9781416031239-003-f004" descr="S9781416031239-003-f00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990600"/>
            <a:ext cx="7010400" cy="270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ming for antibody production"/>
          <p:cNvSpPr txBox="1"/>
          <p:nvPr/>
        </p:nvSpPr>
        <p:spPr>
          <a:xfrm>
            <a:off x="-1" y="46037"/>
            <a:ext cx="914400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Timing for antibody production</a:t>
            </a:r>
          </a:p>
        </p:txBody>
      </p:sp>
      <p:pic>
        <p:nvPicPr>
          <p:cNvPr id="67" name="S9781416031239-001-f004" descr="S9781416031239-001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971550"/>
            <a:ext cx="6858000" cy="5657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ntibody engineering"/>
          <p:cNvSpPr txBox="1"/>
          <p:nvPr/>
        </p:nvSpPr>
        <p:spPr>
          <a:xfrm>
            <a:off x="381000" y="76200"/>
            <a:ext cx="8534400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1900"/>
              </a:spcBef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Antibody engineering</a:t>
            </a:r>
          </a:p>
        </p:txBody>
      </p:sp>
      <p:sp>
        <p:nvSpPr>
          <p:cNvPr id="70" name="transgenic mice…"/>
          <p:cNvSpPr txBox="1"/>
          <p:nvPr/>
        </p:nvSpPr>
        <p:spPr>
          <a:xfrm>
            <a:off x="6019800" y="404812"/>
            <a:ext cx="2209800" cy="12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000"/>
              </a:spcBef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spcBef>
                <a:spcPts val="900"/>
              </a:spcBef>
              <a:buSzPct val="100000"/>
              <a:buChar char="•"/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transgenic mice</a:t>
            </a:r>
          </a:p>
          <a:p>
            <a:pPr algn="ctr" defTabSz="457200">
              <a:spcBef>
                <a:spcPts val="900"/>
              </a:spcBef>
              <a:buSzPct val="100000"/>
              <a:buChar char="•"/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Phage display library</a:t>
            </a:r>
          </a:p>
        </p:txBody>
      </p:sp>
      <p:sp>
        <p:nvSpPr>
          <p:cNvPr id="71" name="induce immune-reaction; short half life; murine Fc poorly activate human immune functions"/>
          <p:cNvSpPr txBox="1"/>
          <p:nvPr/>
        </p:nvSpPr>
        <p:spPr>
          <a:xfrm>
            <a:off x="465335" y="5467350"/>
            <a:ext cx="2993630" cy="11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90000"/>
              </a:lnSpc>
              <a:spcBef>
                <a:spcPts val="900"/>
              </a:spcBef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induce immune-reaction; short half life; murine Fc poorly activate human immune functions</a:t>
            </a:r>
          </a:p>
        </p:txBody>
      </p:sp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1771650"/>
            <a:ext cx="7132638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mouse"/>
          <p:cNvSpPr txBox="1"/>
          <p:nvPr/>
        </p:nvSpPr>
        <p:spPr>
          <a:xfrm>
            <a:off x="1096962" y="3935412"/>
            <a:ext cx="146208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mouse</a:t>
            </a:r>
          </a:p>
        </p:txBody>
      </p:sp>
      <p:sp>
        <p:nvSpPr>
          <p:cNvPr id="74" name="chimeric"/>
          <p:cNvSpPr txBox="1"/>
          <p:nvPr/>
        </p:nvSpPr>
        <p:spPr>
          <a:xfrm>
            <a:off x="2906712" y="3935412"/>
            <a:ext cx="13906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chimeric</a:t>
            </a:r>
          </a:p>
        </p:txBody>
      </p:sp>
      <p:sp>
        <p:nvSpPr>
          <p:cNvPr id="75" name="humanized"/>
          <p:cNvSpPr txBox="1"/>
          <p:nvPr/>
        </p:nvSpPr>
        <p:spPr>
          <a:xfrm>
            <a:off x="4479925" y="3935412"/>
            <a:ext cx="16462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humanized</a:t>
            </a:r>
          </a:p>
        </p:txBody>
      </p:sp>
      <p:sp>
        <p:nvSpPr>
          <p:cNvPr id="76" name="human"/>
          <p:cNvSpPr txBox="1"/>
          <p:nvPr/>
        </p:nvSpPr>
        <p:spPr>
          <a:xfrm>
            <a:off x="6126162" y="3935412"/>
            <a:ext cx="201136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human</a:t>
            </a:r>
          </a:p>
        </p:txBody>
      </p:sp>
      <p:sp>
        <p:nvSpPr>
          <p:cNvPr id="77" name="Forma"/>
          <p:cNvSpPr/>
          <p:nvPr/>
        </p:nvSpPr>
        <p:spPr>
          <a:xfrm>
            <a:off x="7091362" y="1752600"/>
            <a:ext cx="136526" cy="50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78" name="from hybridoma"/>
          <p:cNvSpPr txBox="1"/>
          <p:nvPr/>
        </p:nvSpPr>
        <p:spPr>
          <a:xfrm>
            <a:off x="1827212" y="1219200"/>
            <a:ext cx="3475038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from hybridoma</a:t>
            </a:r>
          </a:p>
        </p:txBody>
      </p:sp>
      <p:sp>
        <p:nvSpPr>
          <p:cNvPr id="79" name="Linea"/>
          <p:cNvSpPr/>
          <p:nvPr/>
        </p:nvSpPr>
        <p:spPr>
          <a:xfrm rot="5408906">
            <a:off x="5326062" y="2368550"/>
            <a:ext cx="90488" cy="388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839"/>
                  <a:pt x="21600" y="1873"/>
                </a:cubicBezTo>
                <a:lnTo>
                  <a:pt x="21600" y="19727"/>
                </a:lnTo>
                <a:cubicBezTo>
                  <a:pt x="21600" y="20761"/>
                  <a:pt x="11929" y="21600"/>
                  <a:pt x="0" y="21600"/>
                </a:cubicBezTo>
              </a:path>
            </a:pathLst>
          </a:custGeom>
          <a:ln w="28575">
            <a:solidFill>
              <a:srgbClr val="003366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0" name="Linea"/>
          <p:cNvSpPr/>
          <p:nvPr/>
        </p:nvSpPr>
        <p:spPr>
          <a:xfrm flipV="1">
            <a:off x="2651124" y="2411412"/>
            <a:ext cx="365127" cy="27463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Domini variabili from mouse"/>
          <p:cNvSpPr txBox="1"/>
          <p:nvPr/>
        </p:nvSpPr>
        <p:spPr>
          <a:xfrm>
            <a:off x="2101850" y="2654300"/>
            <a:ext cx="128111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Domini variabili from mouse</a:t>
            </a:r>
          </a:p>
        </p:txBody>
      </p:sp>
      <p:sp>
        <p:nvSpPr>
          <p:cNvPr id="82" name="Linea"/>
          <p:cNvSpPr/>
          <p:nvPr/>
        </p:nvSpPr>
        <p:spPr>
          <a:xfrm flipV="1">
            <a:off x="4479924" y="2411412"/>
            <a:ext cx="365127" cy="27463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murine CDR"/>
          <p:cNvSpPr txBox="1"/>
          <p:nvPr/>
        </p:nvSpPr>
        <p:spPr>
          <a:xfrm>
            <a:off x="4113212" y="2686050"/>
            <a:ext cx="839788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murine CDR</a:t>
            </a:r>
          </a:p>
        </p:txBody>
      </p:sp>
      <p:sp>
        <p:nvSpPr>
          <p:cNvPr id="84" name="Forma"/>
          <p:cNvSpPr/>
          <p:nvPr/>
        </p:nvSpPr>
        <p:spPr>
          <a:xfrm>
            <a:off x="1614487" y="4838700"/>
            <a:ext cx="485776" cy="51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5" name="Forma"/>
          <p:cNvSpPr/>
          <p:nvPr/>
        </p:nvSpPr>
        <p:spPr>
          <a:xfrm>
            <a:off x="4281487" y="4838700"/>
            <a:ext cx="1981201" cy="51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53"/>
                </a:moveTo>
                <a:lnTo>
                  <a:pt x="4915" y="10853"/>
                </a:lnTo>
                <a:lnTo>
                  <a:pt x="4915" y="0"/>
                </a:lnTo>
                <a:lnTo>
                  <a:pt x="16685" y="0"/>
                </a:lnTo>
                <a:lnTo>
                  <a:pt x="16685" y="10853"/>
                </a:lnTo>
                <a:lnTo>
                  <a:pt x="21600" y="1085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6" name="less immunogenic;                          longer half life; human Fc activate human immune functions"/>
          <p:cNvSpPr txBox="1"/>
          <p:nvPr/>
        </p:nvSpPr>
        <p:spPr>
          <a:xfrm>
            <a:off x="3911500" y="5505450"/>
            <a:ext cx="3138588" cy="11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90000"/>
              </a:lnSpc>
              <a:spcBef>
                <a:spcPts val="900"/>
              </a:spcBef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less immunogenic;                          longer half life; human Fc activate human immune functions</a:t>
            </a:r>
          </a:p>
        </p:txBody>
      </p:sp>
      <p:sp>
        <p:nvSpPr>
          <p:cNvPr id="87" name="Linea"/>
          <p:cNvSpPr/>
          <p:nvPr/>
        </p:nvSpPr>
        <p:spPr>
          <a:xfrm rot="16206101">
            <a:off x="3248025" y="-269875"/>
            <a:ext cx="153988" cy="388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839"/>
                  <a:pt x="21600" y="1873"/>
                </a:cubicBezTo>
                <a:lnTo>
                  <a:pt x="21600" y="19727"/>
                </a:lnTo>
                <a:cubicBezTo>
                  <a:pt x="21600" y="20761"/>
                  <a:pt x="11929" y="21600"/>
                  <a:pt x="0" y="21600"/>
                </a:cubicBezTo>
              </a:path>
            </a:pathLst>
          </a:custGeom>
          <a:ln w="28575">
            <a:solidFill>
              <a:srgbClr val="003366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8" name="Rettangolo"/>
          <p:cNvSpPr/>
          <p:nvPr/>
        </p:nvSpPr>
        <p:spPr>
          <a:xfrm>
            <a:off x="457200" y="5524500"/>
            <a:ext cx="3009900" cy="113411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9" name="Rettangolo"/>
          <p:cNvSpPr/>
          <p:nvPr/>
        </p:nvSpPr>
        <p:spPr>
          <a:xfrm>
            <a:off x="3905150" y="5524500"/>
            <a:ext cx="3151288" cy="113411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ypes of antibodies"/>
          <p:cNvSpPr txBox="1"/>
          <p:nvPr/>
        </p:nvSpPr>
        <p:spPr>
          <a:xfrm>
            <a:off x="1595754" y="223837"/>
            <a:ext cx="595249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4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Types of antibodies</a:t>
            </a:r>
          </a:p>
        </p:txBody>
      </p:sp>
      <p:sp>
        <p:nvSpPr>
          <p:cNvPr id="92" name="Antagonist/Blocker…"/>
          <p:cNvSpPr txBox="1"/>
          <p:nvPr/>
        </p:nvSpPr>
        <p:spPr>
          <a:xfrm>
            <a:off x="558800" y="1714500"/>
            <a:ext cx="4494372" cy="288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Antagonist/Blocker </a:t>
            </a:r>
          </a:p>
          <a:p>
            <a:pPr marL="457200" indent="-457200" defTabSz="457200">
              <a:buSzPct val="100000"/>
              <a:buAutoNum type="arabicPeriod" startAt="1"/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2"/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Agonist</a:t>
            </a:r>
          </a:p>
          <a:p>
            <a:pPr marL="457200" indent="-457200" defTabSz="457200">
              <a:buSzPct val="100000"/>
              <a:buAutoNum type="arabicPeriod" startAt="2"/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3"/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Immuno-activator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1. Blocking antibodies"/>
          <p:cNvSpPr txBox="1"/>
          <p:nvPr/>
        </p:nvSpPr>
        <p:spPr>
          <a:xfrm>
            <a:off x="914400" y="211137"/>
            <a:ext cx="7424738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1. Blocking antibodies</a:t>
            </a:r>
          </a:p>
        </p:txBody>
      </p:sp>
      <p:sp>
        <p:nvSpPr>
          <p:cNvPr id="95" name="An antibody able to bind an antigen and neutralize its function"/>
          <p:cNvSpPr txBox="1"/>
          <p:nvPr/>
        </p:nvSpPr>
        <p:spPr>
          <a:xfrm>
            <a:off x="517525" y="1343025"/>
            <a:ext cx="8397875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500"/>
            </a:pPr>
            <a:r>
              <a:t>An antibody able to bind an antigen and </a:t>
            </a:r>
            <a:r>
              <a:rPr u="sng"/>
              <a:t>neutralize its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Examples of neutralizing antibodies used in clinic"/>
          <p:cNvSpPr txBox="1"/>
          <p:nvPr/>
        </p:nvSpPr>
        <p:spPr>
          <a:xfrm>
            <a:off x="152399" y="211137"/>
            <a:ext cx="8763002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Examples of neutralizing antibodies used in clinic</a:t>
            </a:r>
          </a:p>
        </p:txBody>
      </p:sp>
      <p:sp>
        <p:nvSpPr>
          <p:cNvPr id="98" name="Natalizumab: humanized anti-CD49d (multiple sclerosis)…"/>
          <p:cNvSpPr txBox="1"/>
          <p:nvPr/>
        </p:nvSpPr>
        <p:spPr>
          <a:xfrm>
            <a:off x="334962" y="1790699"/>
            <a:ext cx="8397876" cy="301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Natalizumab: humanized anti-CD49d (multiple sclerosis)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Eculizumab: humanized (IgG4) anti-C5 (PNH, Hemolytic Uremic syndrome, glomerulonephritis)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Bevacizumab: humanized anti-VEGF (colon-rectal cancer, lung carcinoma, other solid tumors, macula degeneration)</a:t>
            </a:r>
            <a:endParaRPr>
              <a:solidFill>
                <a:srgbClr val="009999"/>
              </a:solidFill>
            </a:endParaRP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Cetuximab: chimeric anti-EGFR (colon-rectal cancer)</a:t>
            </a:r>
            <a:endParaRPr>
              <a:solidFill>
                <a:srgbClr val="009999"/>
              </a:solidFill>
            </a:endParaRP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Infliximab: chimeric anti-TNFalfa (Rheumatoid arthritis, crohn disease and other inflammatory diseases)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Adalimumab: human anti-TNFalfa (Rheumatoid arthritis, crohn disease and other inflammatory diseases)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Pembrolizumab: Humanized anti-PD1 (cancer immunotherapy)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tibody"/>
          <p:cNvSpPr txBox="1"/>
          <p:nvPr/>
        </p:nvSpPr>
        <p:spPr>
          <a:xfrm>
            <a:off x="152399" y="304800"/>
            <a:ext cx="8763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Antibody</a:t>
            </a:r>
          </a:p>
        </p:txBody>
      </p:sp>
      <p:pic>
        <p:nvPicPr>
          <p:cNvPr id="23" name="ANTIBODY2" descr="ANTIBODY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685925"/>
            <a:ext cx="4724400" cy="319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antibody5" descr="antibody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0962" y="1295400"/>
            <a:ext cx="3840163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Google Immagini"/>
          <p:cNvSpPr txBox="1"/>
          <p:nvPr/>
        </p:nvSpPr>
        <p:spPr>
          <a:xfrm>
            <a:off x="6381750" y="6308725"/>
            <a:ext cx="202414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i="1" sz="2000"/>
            </a:lvl1pPr>
          </a:lstStyle>
          <a:p>
            <a:pPr/>
            <a:r>
              <a:t>Google Immagini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2. Agonistic antibodies"/>
          <p:cNvSpPr txBox="1"/>
          <p:nvPr/>
        </p:nvSpPr>
        <p:spPr>
          <a:xfrm>
            <a:off x="1751987" y="223837"/>
            <a:ext cx="6316971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2. Agonistic antibodies</a:t>
            </a:r>
          </a:p>
        </p:txBody>
      </p:sp>
      <p:sp>
        <p:nvSpPr>
          <p:cNvPr id="101" name="Antibodies able to bind and activate its target (usually cell membrane receptors)…"/>
          <p:cNvSpPr txBox="1"/>
          <p:nvPr/>
        </p:nvSpPr>
        <p:spPr>
          <a:xfrm>
            <a:off x="517525" y="1343025"/>
            <a:ext cx="8397875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/>
            </a:pPr>
            <a:r>
              <a:t>Antibodies able to bind and activate its target (usually cell membrane receptors)</a:t>
            </a:r>
          </a:p>
          <a:p>
            <a:pPr defTabSz="457200">
              <a:defRPr sz="2000"/>
            </a:pPr>
          </a:p>
          <a:p>
            <a:pPr defTabSz="457200">
              <a:defRPr sz="2000"/>
            </a:pPr>
            <a:r>
              <a:t>these antibodies can be used to indice cell apoptosis (for cancer therapy) or to induce immune cell proliferation (in immune deficiencies)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Examples of agonistic antibodies"/>
          <p:cNvSpPr txBox="1"/>
          <p:nvPr/>
        </p:nvSpPr>
        <p:spPr>
          <a:xfrm>
            <a:off x="152399" y="211137"/>
            <a:ext cx="8763002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Examples of agonistic antibodies</a:t>
            </a:r>
          </a:p>
        </p:txBody>
      </p:sp>
      <p:sp>
        <p:nvSpPr>
          <p:cNvPr id="104" name="Trastuzumab: humanized anti-HER2 (breast cancer)…"/>
          <p:cNvSpPr txBox="1"/>
          <p:nvPr/>
        </p:nvSpPr>
        <p:spPr>
          <a:xfrm>
            <a:off x="466725" y="2143125"/>
            <a:ext cx="8397875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Trastuzumab: humanized anti-HER2 (breast cancer)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</a:p>
          <a:p>
            <a:pPr marL="457200" indent="-457200" defTabSz="457200">
              <a:buSzPct val="100000"/>
              <a:buAutoNum type="arabicPeriod" startAt="2"/>
              <a:defRPr sz="1800"/>
            </a:pPr>
            <a:r>
              <a:t>Tigatuzumab: humanized anti-TRAIL-R1 (creast cancer)</a:t>
            </a:r>
          </a:p>
          <a:p>
            <a:pPr marL="457200" indent="-457200" defTabSz="457200">
              <a:buSzPct val="100000"/>
              <a:buAutoNum type="arabicPeriod" startAt="2"/>
              <a:defRPr sz="1800"/>
            </a:pPr>
          </a:p>
          <a:p>
            <a:pPr marL="457200" indent="-457200" defTabSz="457200">
              <a:buSzPct val="100000"/>
              <a:buAutoNum type="arabicPeriod" startAt="3"/>
              <a:defRPr sz="1800"/>
            </a:pPr>
            <a:r>
              <a:t>humanized </a:t>
            </a:r>
            <a:r>
              <a:t>anti-IL2R (infections</a:t>
            </a:r>
            <a:r>
              <a:t>, immune deficiencies, cancer immunotherapy)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3. Immune-activator antibodies"/>
          <p:cNvSpPr txBox="1"/>
          <p:nvPr/>
        </p:nvSpPr>
        <p:spPr>
          <a:xfrm>
            <a:off x="76200" y="211137"/>
            <a:ext cx="8991600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3. Immune-activator antibodies</a:t>
            </a:r>
          </a:p>
        </p:txBody>
      </p:sp>
      <p:sp>
        <p:nvSpPr>
          <p:cNvPr id="107" name="Antibodies able to bind their target (cell membrane receptors) and activate immune response.…"/>
          <p:cNvSpPr txBox="1"/>
          <p:nvPr/>
        </p:nvSpPr>
        <p:spPr>
          <a:xfrm>
            <a:off x="517525" y="1450975"/>
            <a:ext cx="8397875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Antibodies able to bind their target (cell membrane receptors) and activate immune response.</a:t>
            </a:r>
          </a:p>
          <a:p>
            <a:pPr defTabSz="457200">
              <a:defRPr sz="1800"/>
            </a:pPr>
          </a:p>
          <a:p>
            <a:pPr algn="just" defTabSz="457200">
              <a:defRPr sz="1800"/>
            </a:pPr>
            <a:r>
              <a:t>Used in cancer immunotherapy </a:t>
            </a:r>
            <a:r>
              <a:t>(for the killing of cancer cells) or in autoimmune diseases (to eliminate B lymphocytes and, as a consequence, the production of autoantibodies)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xamples of immune-activators antibodies"/>
          <p:cNvSpPr txBox="1"/>
          <p:nvPr/>
        </p:nvSpPr>
        <p:spPr>
          <a:xfrm>
            <a:off x="152399" y="211137"/>
            <a:ext cx="8763002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Examples of immune-activators antibodies</a:t>
            </a:r>
          </a:p>
        </p:txBody>
      </p:sp>
      <p:sp>
        <p:nvSpPr>
          <p:cNvPr id="110" name="Rituximab: chimeric anti-CD20 (B cell lymphoma and leukemia, rheumatoid arthritis)…"/>
          <p:cNvSpPr txBox="1"/>
          <p:nvPr/>
        </p:nvSpPr>
        <p:spPr>
          <a:xfrm>
            <a:off x="504825" y="1752600"/>
            <a:ext cx="8397875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Rituximab: chimeric anti-CD20 (B cell lymphoma and leukemia, rheumatoid arthritis)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Alemtuzumab: humanized anti-CD52 (B or T cell lymphoma and leukemia)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Ofatumumab: human (IgG3) anti-CD20 (B cell lymphoma and leukemia)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</a:p>
          <a:p>
            <a:pPr marL="457200" indent="-457200" defTabSz="457200">
              <a:buSzPct val="100000"/>
              <a:buAutoNum type="arabicPeriod" startAt="4"/>
              <a:defRPr sz="1800"/>
            </a:pPr>
            <a:r>
              <a:t>Trastuzumab: humanized anti-HER2 (breast cancer)</a:t>
            </a:r>
          </a:p>
          <a:p>
            <a:pPr marL="457200" indent="-457200" defTabSz="457200">
              <a:buSzPct val="100000"/>
              <a:buAutoNum type="arabicPeriod" startAt="4"/>
              <a:defRPr sz="1800"/>
            </a:pPr>
            <a:r>
              <a:t>cMOV18 e cMOV19: umanizzati anti-folate receptor (alpha isoform) (Ovarian cancer)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Tabella"/>
          <p:cNvGraphicFramePr/>
          <p:nvPr/>
        </p:nvGraphicFramePr>
        <p:xfrm>
          <a:off x="381000" y="381000"/>
          <a:ext cx="8382000" cy="5816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73375"/>
                <a:gridCol w="5508625"/>
              </a:tblGrid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 Isotope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Isotype-specific effector functions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IgG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Opsonization of antigens for phagocytosis by macrophages and neutrophils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the classical pathway of complement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Antibody-dependent cell-mediated cytotoxicity mediated by natural killer cells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Neonatal immunity: transfer of maternal antibody across the placenta and gut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Feedback inhibition of B cell activation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IgM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the classical pathway of complement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Antigen receptor of naive B lymphocytes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IgA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Mucosal immunity: secretion of IgA into the lumens of the gastrointestinal and respiratory tracts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complement by the lectin pathway or by the alternative pathway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IgE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 degranulation (immediate hypersensitivity reactions)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IgD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Antigen receptor of naive B lymphocytes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ligand_2D_08" descr="ligand_2D_0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516731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ligand_2D_08" descr="ligand_2D_0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2700" y="534511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monocyte_bleu_ciel_07" descr="monocyte_bleu_ciel_0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3237" y="4090987"/>
            <a:ext cx="3740151" cy="15795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Gruppo"/>
          <p:cNvGrpSpPr/>
          <p:nvPr/>
        </p:nvGrpSpPr>
        <p:grpSpPr>
          <a:xfrm>
            <a:off x="6002345" y="3944749"/>
            <a:ext cx="667549" cy="896911"/>
            <a:chOff x="0" y="0"/>
            <a:chExt cx="667548" cy="896910"/>
          </a:xfrm>
        </p:grpSpPr>
        <p:sp>
          <p:nvSpPr>
            <p:cNvPr id="117" name="Ovale"/>
            <p:cNvSpPr/>
            <p:nvPr/>
          </p:nvSpPr>
          <p:spPr>
            <a:xfrm rot="17616312">
              <a:off x="-118509" y="322827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18" name="Ovale"/>
            <p:cNvSpPr/>
            <p:nvPr/>
          </p:nvSpPr>
          <p:spPr>
            <a:xfrm rot="17616312">
              <a:off x="-6083" y="283602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19" name="Ovale"/>
            <p:cNvSpPr/>
            <p:nvPr/>
          </p:nvSpPr>
          <p:spPr>
            <a:xfrm rot="17616312">
              <a:off x="88802" y="248838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20" name="Ovale"/>
            <p:cNvSpPr/>
            <p:nvPr/>
          </p:nvSpPr>
          <p:spPr>
            <a:xfrm rot="17616312">
              <a:off x="154102" y="329348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21" name="Ovale"/>
            <p:cNvSpPr/>
            <p:nvPr/>
          </p:nvSpPr>
          <p:spPr>
            <a:xfrm rot="17616312">
              <a:off x="194147" y="443865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22" name="Ovale"/>
            <p:cNvSpPr/>
            <p:nvPr/>
          </p:nvSpPr>
          <p:spPr>
            <a:xfrm rot="17616312">
              <a:off x="143097" y="528969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23" name="Ovale"/>
            <p:cNvSpPr/>
            <p:nvPr/>
          </p:nvSpPr>
          <p:spPr>
            <a:xfrm rot="17616312">
              <a:off x="24571" y="546471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24" name="Ovale"/>
            <p:cNvSpPr/>
            <p:nvPr/>
          </p:nvSpPr>
          <p:spPr>
            <a:xfrm rot="17616312">
              <a:off x="-136199" y="406917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25" name="Ovale"/>
            <p:cNvSpPr/>
            <p:nvPr/>
          </p:nvSpPr>
          <p:spPr>
            <a:xfrm rot="17616312">
              <a:off x="-62709" y="508330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grpSp>
        <p:nvGrpSpPr>
          <p:cNvPr id="131" name="Gruppo"/>
          <p:cNvGrpSpPr/>
          <p:nvPr/>
        </p:nvGrpSpPr>
        <p:grpSpPr>
          <a:xfrm>
            <a:off x="4388649" y="3531404"/>
            <a:ext cx="424714" cy="599533"/>
            <a:chOff x="0" y="0"/>
            <a:chExt cx="424713" cy="599531"/>
          </a:xfrm>
        </p:grpSpPr>
        <p:sp>
          <p:nvSpPr>
            <p:cNvPr id="127" name="Forma"/>
            <p:cNvSpPr/>
            <p:nvPr/>
          </p:nvSpPr>
          <p:spPr>
            <a:xfrm rot="10133740">
              <a:off x="49637" y="26217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Forma"/>
            <p:cNvSpPr/>
            <p:nvPr/>
          </p:nvSpPr>
          <p:spPr>
            <a:xfrm rot="10133740">
              <a:off x="260135" y="273535"/>
              <a:ext cx="127001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" name="Forma"/>
            <p:cNvSpPr/>
            <p:nvPr/>
          </p:nvSpPr>
          <p:spPr>
            <a:xfrm rot="10133740">
              <a:off x="126021" y="349404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Forma"/>
            <p:cNvSpPr/>
            <p:nvPr/>
          </p:nvSpPr>
          <p:spPr>
            <a:xfrm rot="10133740">
              <a:off x="49637" y="26217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132" name="ligand_2D_08" descr="ligand_2D_0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5000" y="406241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igand_2D_08" descr="ligand_2D_0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76775" y="4005262"/>
            <a:ext cx="203200" cy="1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Gruppo"/>
          <p:cNvGrpSpPr/>
          <p:nvPr/>
        </p:nvGrpSpPr>
        <p:grpSpPr>
          <a:xfrm>
            <a:off x="5076053" y="3519086"/>
            <a:ext cx="371759" cy="573313"/>
            <a:chOff x="0" y="0"/>
            <a:chExt cx="371758" cy="573311"/>
          </a:xfrm>
        </p:grpSpPr>
        <p:sp>
          <p:nvSpPr>
            <p:cNvPr id="134" name="Forma"/>
            <p:cNvSpPr/>
            <p:nvPr/>
          </p:nvSpPr>
          <p:spPr>
            <a:xfrm rot="11099180">
              <a:off x="23160" y="13107"/>
              <a:ext cx="325438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Forma"/>
            <p:cNvSpPr/>
            <p:nvPr/>
          </p:nvSpPr>
          <p:spPr>
            <a:xfrm rot="11099180">
              <a:off x="198949" y="286978"/>
              <a:ext cx="127001" cy="27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Forma"/>
            <p:cNvSpPr/>
            <p:nvPr/>
          </p:nvSpPr>
          <p:spPr>
            <a:xfrm rot="11099180">
              <a:off x="57782" y="320648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Forma"/>
            <p:cNvSpPr/>
            <p:nvPr/>
          </p:nvSpPr>
          <p:spPr>
            <a:xfrm rot="11099180">
              <a:off x="23160" y="13107"/>
              <a:ext cx="325438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139" name="ligand_2D_08" descr="ligand_2D_0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16500" y="4037012"/>
            <a:ext cx="203200" cy="1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uppo"/>
          <p:cNvGrpSpPr/>
          <p:nvPr/>
        </p:nvGrpSpPr>
        <p:grpSpPr>
          <a:xfrm>
            <a:off x="4500262" y="2959025"/>
            <a:ext cx="808920" cy="766964"/>
            <a:chOff x="0" y="0"/>
            <a:chExt cx="808919" cy="766962"/>
          </a:xfrm>
        </p:grpSpPr>
        <p:grpSp>
          <p:nvGrpSpPr>
            <p:cNvPr id="149" name="Gruppo"/>
            <p:cNvGrpSpPr/>
            <p:nvPr/>
          </p:nvGrpSpPr>
          <p:grpSpPr>
            <a:xfrm>
              <a:off x="-1" y="274998"/>
              <a:ext cx="412997" cy="485807"/>
              <a:chOff x="0" y="0"/>
              <a:chExt cx="412995" cy="485805"/>
            </a:xfrm>
          </p:grpSpPr>
          <p:grpSp>
            <p:nvGrpSpPr>
              <p:cNvPr id="142" name="Gruppo"/>
              <p:cNvGrpSpPr/>
              <p:nvPr/>
            </p:nvGrpSpPr>
            <p:grpSpPr>
              <a:xfrm>
                <a:off x="296716" y="0"/>
                <a:ext cx="116280" cy="433354"/>
                <a:chOff x="0" y="0"/>
                <a:chExt cx="116278" cy="433353"/>
              </a:xfrm>
            </p:grpSpPr>
            <p:sp>
              <p:nvSpPr>
                <p:cNvPr id="140" name="Rettangolo"/>
                <p:cNvSpPr/>
                <p:nvPr/>
              </p:nvSpPr>
              <p:spPr>
                <a:xfrm rot="16506130">
                  <a:off x="-83193" y="140363"/>
                  <a:ext cx="324103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141" name="Ovale"/>
                <p:cNvSpPr/>
                <p:nvPr/>
              </p:nvSpPr>
              <p:spPr>
                <a:xfrm rot="16506130">
                  <a:off x="-25028" y="305374"/>
                  <a:ext cx="155960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145" name="Gruppo"/>
              <p:cNvGrpSpPr/>
              <p:nvPr/>
            </p:nvGrpSpPr>
            <p:grpSpPr>
              <a:xfrm>
                <a:off x="217423" y="50526"/>
                <a:ext cx="195003" cy="435280"/>
                <a:chOff x="0" y="0"/>
                <a:chExt cx="195001" cy="435278"/>
              </a:xfrm>
            </p:grpSpPr>
            <p:sp>
              <p:nvSpPr>
                <p:cNvPr id="143" name="Rettangolo"/>
                <p:cNvSpPr/>
                <p:nvPr/>
              </p:nvSpPr>
              <p:spPr>
                <a:xfrm rot="17163871">
                  <a:off x="-34091" y="139015"/>
                  <a:ext cx="324104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144" name="Ovale"/>
                <p:cNvSpPr/>
                <p:nvPr/>
              </p:nvSpPr>
              <p:spPr>
                <a:xfrm rot="17163871">
                  <a:off x="-12006" y="301359"/>
                  <a:ext cx="155961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148" name="Gruppo"/>
              <p:cNvGrpSpPr/>
              <p:nvPr/>
            </p:nvGrpSpPr>
            <p:grpSpPr>
              <a:xfrm>
                <a:off x="-1" y="32827"/>
                <a:ext cx="409776" cy="314730"/>
                <a:chOff x="0" y="0"/>
                <a:chExt cx="409774" cy="314729"/>
              </a:xfrm>
            </p:grpSpPr>
            <p:sp>
              <p:nvSpPr>
                <p:cNvPr id="146" name="Rettangolo"/>
                <p:cNvSpPr/>
                <p:nvPr/>
              </p:nvSpPr>
              <p:spPr>
                <a:xfrm rot="19466737">
                  <a:off x="95579" y="92107"/>
                  <a:ext cx="331651" cy="463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147" name="Ovale"/>
                <p:cNvSpPr/>
                <p:nvPr/>
              </p:nvSpPr>
              <p:spPr>
                <a:xfrm rot="19466737">
                  <a:off x="10267" y="190600"/>
                  <a:ext cx="158401" cy="8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</p:grpSp>
        <p:grpSp>
          <p:nvGrpSpPr>
            <p:cNvPr id="159" name="Gruppo"/>
            <p:cNvGrpSpPr/>
            <p:nvPr/>
          </p:nvGrpSpPr>
          <p:grpSpPr>
            <a:xfrm>
              <a:off x="382994" y="268388"/>
              <a:ext cx="425926" cy="498575"/>
              <a:chOff x="0" y="0"/>
              <a:chExt cx="425924" cy="498574"/>
            </a:xfrm>
          </p:grpSpPr>
          <p:grpSp>
            <p:nvGrpSpPr>
              <p:cNvPr id="152" name="Gruppo"/>
              <p:cNvGrpSpPr/>
              <p:nvPr/>
            </p:nvGrpSpPr>
            <p:grpSpPr>
              <a:xfrm>
                <a:off x="3139" y="0"/>
                <a:ext cx="114826" cy="444901"/>
                <a:chOff x="0" y="0"/>
                <a:chExt cx="114824" cy="444900"/>
              </a:xfrm>
            </p:grpSpPr>
            <p:sp>
              <p:nvSpPr>
                <p:cNvPr id="150" name="Rettangolo"/>
                <p:cNvSpPr/>
                <p:nvPr/>
              </p:nvSpPr>
              <p:spPr>
                <a:xfrm flipH="1" rot="5093870">
                  <a:off x="-124632" y="140363"/>
                  <a:ext cx="324104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151" name="Ovale"/>
                <p:cNvSpPr/>
                <p:nvPr/>
              </p:nvSpPr>
              <p:spPr>
                <a:xfrm flipH="1" rot="5093870">
                  <a:off x="-16107" y="316921"/>
                  <a:ext cx="155960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155" name="Gruppo"/>
              <p:cNvGrpSpPr/>
              <p:nvPr/>
            </p:nvGrpSpPr>
            <p:grpSpPr>
              <a:xfrm>
                <a:off x="-1" y="55489"/>
                <a:ext cx="197251" cy="443086"/>
                <a:chOff x="0" y="0"/>
                <a:chExt cx="197249" cy="443084"/>
              </a:xfrm>
            </p:grpSpPr>
            <p:sp>
              <p:nvSpPr>
                <p:cNvPr id="153" name="Rettangolo"/>
                <p:cNvSpPr/>
                <p:nvPr/>
              </p:nvSpPr>
              <p:spPr>
                <a:xfrm flipH="1" rot="4436129">
                  <a:off x="-95011" y="139015"/>
                  <a:ext cx="324104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154" name="Ovale"/>
                <p:cNvSpPr/>
                <p:nvPr/>
              </p:nvSpPr>
              <p:spPr>
                <a:xfrm flipH="1" rot="4436129">
                  <a:off x="53295" y="309165"/>
                  <a:ext cx="155960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158" name="Gruppo"/>
              <p:cNvGrpSpPr/>
              <p:nvPr/>
            </p:nvGrpSpPr>
            <p:grpSpPr>
              <a:xfrm>
                <a:off x="16100" y="32186"/>
                <a:ext cx="409825" cy="321755"/>
                <a:chOff x="0" y="0"/>
                <a:chExt cx="409824" cy="321754"/>
              </a:xfrm>
            </p:grpSpPr>
            <p:sp>
              <p:nvSpPr>
                <p:cNvPr id="156" name="Rettangolo"/>
                <p:cNvSpPr/>
                <p:nvPr/>
              </p:nvSpPr>
              <p:spPr>
                <a:xfrm flipH="1" rot="2133263">
                  <a:off x="-17301" y="91627"/>
                  <a:ext cx="330001" cy="463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157" name="Ovale"/>
                <p:cNvSpPr/>
                <p:nvPr/>
              </p:nvSpPr>
              <p:spPr>
                <a:xfrm flipH="1" rot="2133263">
                  <a:off x="242652" y="198104"/>
                  <a:ext cx="156751" cy="8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</p:grpSp>
        <p:sp>
          <p:nvSpPr>
            <p:cNvPr id="160" name="Rettangolo"/>
            <p:cNvSpPr/>
            <p:nvPr/>
          </p:nvSpPr>
          <p:spPr>
            <a:xfrm rot="16200000">
              <a:off x="269761" y="142549"/>
              <a:ext cx="325729" cy="5362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1" name="Rettangolo"/>
            <p:cNvSpPr/>
            <p:nvPr/>
          </p:nvSpPr>
          <p:spPr>
            <a:xfrm rot="16200000">
              <a:off x="214899" y="153572"/>
              <a:ext cx="325728" cy="46201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2" name="Rettangolo"/>
            <p:cNvSpPr/>
            <p:nvPr/>
          </p:nvSpPr>
          <p:spPr>
            <a:xfrm rot="16200000">
              <a:off x="224412" y="138500"/>
              <a:ext cx="328977" cy="5197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3" name="Rettangolo"/>
            <p:cNvSpPr/>
            <p:nvPr/>
          </p:nvSpPr>
          <p:spPr>
            <a:xfrm rot="16200000">
              <a:off x="248311" y="142562"/>
              <a:ext cx="325729" cy="5197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4" name="Rettangolo"/>
            <p:cNvSpPr/>
            <p:nvPr/>
          </p:nvSpPr>
          <p:spPr>
            <a:xfrm rot="16200000">
              <a:off x="228511" y="159607"/>
              <a:ext cx="325729" cy="5362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5" name="Rettangolo"/>
            <p:cNvSpPr/>
            <p:nvPr/>
          </p:nvSpPr>
          <p:spPr>
            <a:xfrm rot="16200000">
              <a:off x="252849" y="156821"/>
              <a:ext cx="325728" cy="46201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pic>
        <p:nvPicPr>
          <p:cNvPr id="167" name="ligand_2D_08" descr="ligand_2D_0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70500" y="4049712"/>
            <a:ext cx="203200" cy="1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uppo"/>
          <p:cNvGrpSpPr/>
          <p:nvPr/>
        </p:nvGrpSpPr>
        <p:grpSpPr>
          <a:xfrm>
            <a:off x="3125534" y="3855961"/>
            <a:ext cx="760661" cy="834580"/>
            <a:chOff x="0" y="0"/>
            <a:chExt cx="760659" cy="834579"/>
          </a:xfrm>
        </p:grpSpPr>
        <p:sp>
          <p:nvSpPr>
            <p:cNvPr id="168" name="Ovale"/>
            <p:cNvSpPr/>
            <p:nvPr/>
          </p:nvSpPr>
          <p:spPr>
            <a:xfrm rot="13892198">
              <a:off x="-75434" y="454296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9" name="Ovale"/>
            <p:cNvSpPr/>
            <p:nvPr/>
          </p:nvSpPr>
          <p:spPr>
            <a:xfrm rot="13892198">
              <a:off x="-66349" y="335570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0" name="Ovale"/>
            <p:cNvSpPr/>
            <p:nvPr/>
          </p:nvSpPr>
          <p:spPr>
            <a:xfrm rot="13892198">
              <a:off x="-36017" y="238487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1" name="Ovale"/>
            <p:cNvSpPr/>
            <p:nvPr/>
          </p:nvSpPr>
          <p:spPr>
            <a:xfrm rot="13892198">
              <a:off x="54293" y="219458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2" name="Ovale"/>
            <p:cNvSpPr/>
            <p:nvPr/>
          </p:nvSpPr>
          <p:spPr>
            <a:xfrm rot="13892198">
              <a:off x="172253" y="235234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3" name="Ovale"/>
            <p:cNvSpPr/>
            <p:nvPr/>
          </p:nvSpPr>
          <p:spPr>
            <a:xfrm rot="13892198">
              <a:off x="226493" y="323930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4" name="Ovale"/>
            <p:cNvSpPr/>
            <p:nvPr/>
          </p:nvSpPr>
          <p:spPr>
            <a:xfrm rot="13892198">
              <a:off x="186437" y="436848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5" name="Ovale"/>
            <p:cNvSpPr/>
            <p:nvPr/>
          </p:nvSpPr>
          <p:spPr>
            <a:xfrm rot="13892198">
              <a:off x="-12168" y="513520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76" name="Ovale"/>
            <p:cNvSpPr/>
            <p:nvPr/>
          </p:nvSpPr>
          <p:spPr>
            <a:xfrm rot="13892198">
              <a:off x="107174" y="487649"/>
              <a:ext cx="609601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sp>
        <p:nvSpPr>
          <p:cNvPr id="178" name="Tumor cell"/>
          <p:cNvSpPr txBox="1"/>
          <p:nvPr/>
        </p:nvSpPr>
        <p:spPr>
          <a:xfrm>
            <a:off x="3517900" y="4835525"/>
            <a:ext cx="1259307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cell</a:t>
            </a:r>
          </a:p>
        </p:txBody>
      </p:sp>
      <p:sp>
        <p:nvSpPr>
          <p:cNvPr id="179" name="MAC"/>
          <p:cNvSpPr txBox="1"/>
          <p:nvPr/>
        </p:nvSpPr>
        <p:spPr>
          <a:xfrm>
            <a:off x="2498725" y="3819525"/>
            <a:ext cx="614584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MAC</a:t>
            </a:r>
          </a:p>
        </p:txBody>
      </p:sp>
      <p:sp>
        <p:nvSpPr>
          <p:cNvPr id="180" name="Cell…"/>
          <p:cNvSpPr txBox="1"/>
          <p:nvPr/>
        </p:nvSpPr>
        <p:spPr>
          <a:xfrm>
            <a:off x="977999" y="5213350"/>
            <a:ext cx="949683" cy="1209040"/>
          </a:xfrm>
          <a:prstGeom prst="rect">
            <a:avLst/>
          </a:prstGeom>
          <a:gradFill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Cell</a:t>
            </a:r>
          </a:p>
          <a:p>
            <a: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lysis</a:t>
            </a:r>
          </a:p>
        </p:txBody>
      </p:sp>
      <p:sp>
        <p:nvSpPr>
          <p:cNvPr id="181" name="IgG"/>
          <p:cNvSpPr txBox="1"/>
          <p:nvPr/>
        </p:nvSpPr>
        <p:spPr>
          <a:xfrm>
            <a:off x="3971925" y="3552825"/>
            <a:ext cx="505753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IgG</a:t>
            </a:r>
          </a:p>
        </p:txBody>
      </p:sp>
      <p:sp>
        <p:nvSpPr>
          <p:cNvPr id="182" name="C1q"/>
          <p:cNvSpPr txBox="1"/>
          <p:nvPr/>
        </p:nvSpPr>
        <p:spPr>
          <a:xfrm>
            <a:off x="4632325" y="2536825"/>
            <a:ext cx="503967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C1q</a:t>
            </a:r>
          </a:p>
        </p:txBody>
      </p:sp>
      <p:sp>
        <p:nvSpPr>
          <p:cNvPr id="183" name="C1-C9"/>
          <p:cNvSpPr txBox="1"/>
          <p:nvPr/>
        </p:nvSpPr>
        <p:spPr>
          <a:xfrm>
            <a:off x="6194425" y="3578225"/>
            <a:ext cx="805567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C1-C9</a:t>
            </a:r>
          </a:p>
        </p:txBody>
      </p:sp>
      <p:sp>
        <p:nvSpPr>
          <p:cNvPr id="184" name="Tumor…"/>
          <p:cNvSpPr txBox="1"/>
          <p:nvPr/>
        </p:nvSpPr>
        <p:spPr>
          <a:xfrm>
            <a:off x="6584950" y="5356225"/>
            <a:ext cx="1351395" cy="104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Tumor 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associated 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antigen</a:t>
            </a:r>
          </a:p>
        </p:txBody>
      </p:sp>
      <p:sp>
        <p:nvSpPr>
          <p:cNvPr id="185" name="Forma"/>
          <p:cNvSpPr/>
          <p:nvPr/>
        </p:nvSpPr>
        <p:spPr>
          <a:xfrm rot="3115598">
            <a:off x="2455068" y="4750593"/>
            <a:ext cx="247651" cy="125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cxnSp>
        <p:nvCxnSpPr>
          <p:cNvPr id="186" name="Linea di collegamento"/>
          <p:cNvCxnSpPr>
            <a:stCxn id="182" idx="0"/>
            <a:endCxn id="183" idx="0"/>
          </p:cNvCxnSpPr>
          <p:nvPr/>
        </p:nvCxnSpPr>
        <p:spPr>
          <a:xfrm>
            <a:off x="4884308" y="2741294"/>
            <a:ext cx="1712901" cy="1041401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</p:cxnSp>
      <p:sp>
        <p:nvSpPr>
          <p:cNvPr id="187" name="Immune-activator monoclonal antibodies: CDC (Complement-Dependent Cytotoxicity)"/>
          <p:cNvSpPr txBox="1"/>
          <p:nvPr>
            <p:ph type="title" idx="4294967295"/>
          </p:nvPr>
        </p:nvSpPr>
        <p:spPr>
          <a:xfrm>
            <a:off x="228600" y="304800"/>
            <a:ext cx="86106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68095">
              <a:defRPr b="1" sz="3359">
                <a:effectLst>
                  <a:outerShdw sx="100000" sy="100000" kx="0" ky="0" algn="b" rotWithShape="0" blurRad="10668" dist="21336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Immune-activator monoclonal antibodies:</a:t>
            </a:r>
            <a:br/>
            <a:r>
              <a:rPr sz="3024"/>
              <a:t>CDC </a:t>
            </a:r>
            <a:r>
              <a:rPr sz="1679"/>
              <a:t>(Complement-Dependent Cytotoxicity)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uppo"/>
          <p:cNvGrpSpPr/>
          <p:nvPr/>
        </p:nvGrpSpPr>
        <p:grpSpPr>
          <a:xfrm>
            <a:off x="34925" y="44449"/>
            <a:ext cx="8353425" cy="6704967"/>
            <a:chOff x="0" y="0"/>
            <a:chExt cx="8353424" cy="6704965"/>
          </a:xfrm>
        </p:grpSpPr>
        <p:grpSp>
          <p:nvGrpSpPr>
            <p:cNvPr id="198" name="Gruppo"/>
            <p:cNvGrpSpPr/>
            <p:nvPr/>
          </p:nvGrpSpPr>
          <p:grpSpPr>
            <a:xfrm>
              <a:off x="0" y="-1"/>
              <a:ext cx="8353425" cy="1468189"/>
              <a:chOff x="0" y="0"/>
              <a:chExt cx="8353424" cy="1468187"/>
            </a:xfrm>
          </p:grpSpPr>
          <p:sp>
            <p:nvSpPr>
              <p:cNvPr id="189" name="Bouquet"/>
              <p:cNvSpPr/>
              <p:nvPr/>
            </p:nvSpPr>
            <p:spPr>
              <a:xfrm>
                <a:off x="265396" y="0"/>
                <a:ext cx="1857262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ALTERNATIVE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190" name="Bouquet"/>
              <p:cNvSpPr/>
              <p:nvPr/>
            </p:nvSpPr>
            <p:spPr>
              <a:xfrm>
                <a:off x="3533738" y="0"/>
                <a:ext cx="1217673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LECTIN</a:t>
                </a:r>
                <a:r>
                  <a:t>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191" name="Bouquet"/>
              <p:cNvSpPr/>
              <p:nvPr/>
            </p:nvSpPr>
            <p:spPr>
              <a:xfrm>
                <a:off x="6199772" y="0"/>
                <a:ext cx="1514362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CLASSICAL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192" name="Activating surfaces"/>
              <p:cNvSpPr txBox="1"/>
              <p:nvPr/>
            </p:nvSpPr>
            <p:spPr>
              <a:xfrm>
                <a:off x="0" y="690562"/>
                <a:ext cx="2950136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Activating surfaces</a:t>
                </a:r>
              </a:p>
            </p:txBody>
          </p:sp>
          <p:sp>
            <p:nvSpPr>
              <p:cNvPr id="193" name="C3b C3H2O"/>
              <p:cNvSpPr txBox="1"/>
              <p:nvPr/>
            </p:nvSpPr>
            <p:spPr>
              <a:xfrm>
                <a:off x="260399" y="1076325"/>
                <a:ext cx="1972051" cy="391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457200">
                  <a:defRPr b="1" sz="1800">
                    <a:solidFill>
                      <a:srgbClr val="FF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C3b C3H</a:t>
                </a:r>
                <a:r>
                  <a:rPr baseline="-25000"/>
                  <a:t>2</a:t>
                </a:r>
                <a:r>
                  <a:t>O</a:t>
                </a:r>
              </a:p>
            </p:txBody>
          </p:sp>
          <p:sp>
            <p:nvSpPr>
              <p:cNvPr id="194" name="Carbohydrates"/>
              <p:cNvSpPr txBox="1"/>
              <p:nvPr/>
            </p:nvSpPr>
            <p:spPr>
              <a:xfrm>
                <a:off x="3337244" y="754062"/>
                <a:ext cx="1577316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Carbohydrates</a:t>
                </a:r>
              </a:p>
            </p:txBody>
          </p:sp>
          <p:sp>
            <p:nvSpPr>
              <p:cNvPr id="195" name="MBL"/>
              <p:cNvSpPr txBox="1"/>
              <p:nvPr/>
            </p:nvSpPr>
            <p:spPr>
              <a:xfrm>
                <a:off x="3510629" y="1076325"/>
                <a:ext cx="624853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b="1" sz="1800">
                    <a:solidFill>
                      <a:srgbClr val="FF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MBL</a:t>
                </a:r>
              </a:p>
            </p:txBody>
          </p:sp>
          <p:sp>
            <p:nvSpPr>
              <p:cNvPr id="196" name="Immune complexes"/>
              <p:cNvSpPr txBox="1"/>
              <p:nvPr/>
            </p:nvSpPr>
            <p:spPr>
              <a:xfrm>
                <a:off x="5466801" y="752475"/>
                <a:ext cx="2886624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Immune complexes</a:t>
                </a:r>
              </a:p>
            </p:txBody>
          </p:sp>
          <p:sp>
            <p:nvSpPr>
              <p:cNvPr id="197" name="C1q"/>
              <p:cNvSpPr txBox="1"/>
              <p:nvPr/>
            </p:nvSpPr>
            <p:spPr>
              <a:xfrm>
                <a:off x="5984424" y="1076325"/>
                <a:ext cx="510665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b="1" sz="1800">
                    <a:solidFill>
                      <a:srgbClr val="FF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C1q</a:t>
                </a:r>
              </a:p>
            </p:txBody>
          </p:sp>
        </p:grpSp>
        <p:sp>
          <p:nvSpPr>
            <p:cNvPr id="199" name="P"/>
            <p:cNvSpPr txBox="1"/>
            <p:nvPr/>
          </p:nvSpPr>
          <p:spPr>
            <a:xfrm>
              <a:off x="2284646" y="2422525"/>
              <a:ext cx="28831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 </a:t>
              </a:r>
            </a:p>
          </p:txBody>
        </p:sp>
        <p:sp>
          <p:nvSpPr>
            <p:cNvPr id="200" name="B"/>
            <p:cNvSpPr txBox="1"/>
            <p:nvPr/>
          </p:nvSpPr>
          <p:spPr>
            <a:xfrm>
              <a:off x="1598775" y="1812925"/>
              <a:ext cx="256616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201" name="D"/>
            <p:cNvSpPr txBox="1"/>
            <p:nvPr/>
          </p:nvSpPr>
          <p:spPr>
            <a:xfrm>
              <a:off x="1903606" y="2117725"/>
              <a:ext cx="2692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202" name="MASP…"/>
            <p:cNvSpPr txBox="1"/>
            <p:nvPr/>
          </p:nvSpPr>
          <p:spPr>
            <a:xfrm>
              <a:off x="2807841" y="1512887"/>
              <a:ext cx="1071307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MASP</a:t>
              </a:r>
            </a:p>
            <a:p>
              <a: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C4</a:t>
              </a:r>
            </a:p>
            <a:p>
              <a: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C2</a:t>
              </a:r>
            </a:p>
          </p:txBody>
        </p:sp>
        <p:sp>
          <p:nvSpPr>
            <p:cNvPr id="203" name="C2"/>
            <p:cNvSpPr txBox="1"/>
            <p:nvPr/>
          </p:nvSpPr>
          <p:spPr>
            <a:xfrm>
              <a:off x="5033988" y="2422525"/>
              <a:ext cx="3835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C2</a:t>
              </a:r>
            </a:p>
          </p:txBody>
        </p:sp>
        <p:sp>
          <p:nvSpPr>
            <p:cNvPr id="204" name="C4"/>
            <p:cNvSpPr txBox="1"/>
            <p:nvPr/>
          </p:nvSpPr>
          <p:spPr>
            <a:xfrm>
              <a:off x="5338819" y="2168525"/>
              <a:ext cx="3835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C4</a:t>
              </a:r>
            </a:p>
          </p:txBody>
        </p:sp>
        <p:sp>
          <p:nvSpPr>
            <p:cNvPr id="205" name="C1s"/>
            <p:cNvSpPr txBox="1"/>
            <p:nvPr/>
          </p:nvSpPr>
          <p:spPr>
            <a:xfrm>
              <a:off x="5567443" y="1914525"/>
              <a:ext cx="84121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C1s</a:t>
              </a:r>
            </a:p>
          </p:txBody>
        </p:sp>
        <p:sp>
          <p:nvSpPr>
            <p:cNvPr id="206" name="C1r"/>
            <p:cNvSpPr txBox="1"/>
            <p:nvPr/>
          </p:nvSpPr>
          <p:spPr>
            <a:xfrm>
              <a:off x="5796066" y="1660525"/>
              <a:ext cx="797252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C1r</a:t>
              </a:r>
            </a:p>
          </p:txBody>
        </p:sp>
        <p:sp>
          <p:nvSpPr>
            <p:cNvPr id="207" name="C 3"/>
            <p:cNvSpPr txBox="1"/>
            <p:nvPr/>
          </p:nvSpPr>
          <p:spPr>
            <a:xfrm>
              <a:off x="3351555" y="2879725"/>
              <a:ext cx="884223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4400">
                  <a:solidFill>
                    <a:srgbClr val="FFCC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 3</a:t>
              </a:r>
            </a:p>
          </p:txBody>
        </p:sp>
        <p:sp>
          <p:nvSpPr>
            <p:cNvPr id="208" name="Forma"/>
            <p:cNvSpPr/>
            <p:nvPr/>
          </p:nvSpPr>
          <p:spPr>
            <a:xfrm>
              <a:off x="3753111" y="1512887"/>
              <a:ext cx="351729" cy="15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105"/>
                  </a:moveTo>
                  <a:lnTo>
                    <a:pt x="5400" y="17105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105"/>
                  </a:lnTo>
                  <a:lnTo>
                    <a:pt x="21600" y="17105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9" name="Forma"/>
            <p:cNvSpPr/>
            <p:nvPr/>
          </p:nvSpPr>
          <p:spPr>
            <a:xfrm rot="2649218">
              <a:off x="5028126" y="1203325"/>
              <a:ext cx="291643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0" name="Forma"/>
            <p:cNvSpPr/>
            <p:nvPr/>
          </p:nvSpPr>
          <p:spPr>
            <a:xfrm flipH="1" rot="18950782">
              <a:off x="2360853" y="1279525"/>
              <a:ext cx="291643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1" name="C6C7"/>
            <p:cNvSpPr txBox="1"/>
            <p:nvPr/>
          </p:nvSpPr>
          <p:spPr>
            <a:xfrm>
              <a:off x="2772668" y="5622925"/>
              <a:ext cx="992168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C6C7</a:t>
              </a:r>
            </a:p>
          </p:txBody>
        </p:sp>
        <p:sp>
          <p:nvSpPr>
            <p:cNvPr id="212" name="C8 C9"/>
            <p:cNvSpPr txBox="1"/>
            <p:nvPr/>
          </p:nvSpPr>
          <p:spPr>
            <a:xfrm>
              <a:off x="4069667" y="5622925"/>
              <a:ext cx="685240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C8 C9</a:t>
              </a:r>
            </a:p>
          </p:txBody>
        </p:sp>
        <p:sp>
          <p:nvSpPr>
            <p:cNvPr id="213" name="C5b-9"/>
            <p:cNvSpPr txBox="1"/>
            <p:nvPr/>
          </p:nvSpPr>
          <p:spPr>
            <a:xfrm>
              <a:off x="3275347" y="6156325"/>
              <a:ext cx="1120339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C5b-9</a:t>
              </a:r>
            </a:p>
          </p:txBody>
        </p:sp>
        <p:sp>
          <p:nvSpPr>
            <p:cNvPr id="214" name="Forma"/>
            <p:cNvSpPr/>
            <p:nvPr/>
          </p:nvSpPr>
          <p:spPr>
            <a:xfrm>
              <a:off x="3754577" y="5470525"/>
              <a:ext cx="282849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5" name="Forma"/>
            <p:cNvSpPr/>
            <p:nvPr/>
          </p:nvSpPr>
          <p:spPr>
            <a:xfrm>
              <a:off x="3753111" y="4556125"/>
              <a:ext cx="284315" cy="48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6" name="C3b"/>
            <p:cNvSpPr txBox="1"/>
            <p:nvPr/>
          </p:nvSpPr>
          <p:spPr>
            <a:xfrm>
              <a:off x="3470263" y="4022725"/>
              <a:ext cx="794306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C3b</a:t>
              </a:r>
            </a:p>
          </p:txBody>
        </p:sp>
        <p:sp>
          <p:nvSpPr>
            <p:cNvPr id="217" name="C3a"/>
            <p:cNvSpPr txBox="1"/>
            <p:nvPr/>
          </p:nvSpPr>
          <p:spPr>
            <a:xfrm>
              <a:off x="6115553" y="3840162"/>
              <a:ext cx="76454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C3a</a:t>
              </a:r>
            </a:p>
          </p:txBody>
        </p:sp>
        <p:sp>
          <p:nvSpPr>
            <p:cNvPr id="218" name="C5a"/>
            <p:cNvSpPr txBox="1"/>
            <p:nvPr/>
          </p:nvSpPr>
          <p:spPr>
            <a:xfrm>
              <a:off x="6115553" y="4195762"/>
              <a:ext cx="76454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C5a</a:t>
              </a:r>
            </a:p>
          </p:txBody>
        </p:sp>
        <p:sp>
          <p:nvSpPr>
            <p:cNvPr id="219" name="C5"/>
            <p:cNvSpPr txBox="1"/>
            <p:nvPr/>
          </p:nvSpPr>
          <p:spPr>
            <a:xfrm>
              <a:off x="3564057" y="4967287"/>
              <a:ext cx="701992" cy="54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</a:t>
              </a:r>
            </a:p>
          </p:txBody>
        </p:sp>
        <p:sp>
          <p:nvSpPr>
            <p:cNvPr id="220" name="Forma"/>
            <p:cNvSpPr/>
            <p:nvPr/>
          </p:nvSpPr>
          <p:spPr>
            <a:xfrm>
              <a:off x="3753111" y="3641725"/>
              <a:ext cx="304832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224" name="Gruppo"/>
            <p:cNvGrpSpPr/>
            <p:nvPr/>
          </p:nvGrpSpPr>
          <p:grpSpPr>
            <a:xfrm>
              <a:off x="2894308" y="3506671"/>
              <a:ext cx="457248" cy="820855"/>
              <a:chOff x="0" y="0"/>
              <a:chExt cx="457246" cy="820853"/>
            </a:xfrm>
          </p:grpSpPr>
          <p:sp>
            <p:nvSpPr>
              <p:cNvPr id="221" name="Forma"/>
              <p:cNvSpPr/>
              <p:nvPr/>
            </p:nvSpPr>
            <p:spPr>
              <a:xfrm rot="10800000">
                <a:off x="-1" y="-1"/>
                <a:ext cx="457248" cy="820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3570"/>
                      <a:pt x="21600" y="7975"/>
                    </a:cubicBezTo>
                    <a:lnTo>
                      <a:pt x="21600" y="11876"/>
                    </a:lnTo>
                    <a:cubicBezTo>
                      <a:pt x="21600" y="15256"/>
                      <a:pt x="15830" y="18268"/>
                      <a:pt x="7200" y="19395"/>
                    </a:cubicBezTo>
                    <a:lnTo>
                      <a:pt x="7200" y="21600"/>
                    </a:lnTo>
                    <a:lnTo>
                      <a:pt x="0" y="17900"/>
                    </a:lnTo>
                    <a:lnTo>
                      <a:pt x="7200" y="13287"/>
                    </a:lnTo>
                    <a:lnTo>
                      <a:pt x="7200" y="15493"/>
                    </a:lnTo>
                    <a:cubicBezTo>
                      <a:pt x="14017" y="14603"/>
                      <a:pt x="19175" y="12513"/>
                      <a:pt x="20944" y="9925"/>
                    </a:cubicBezTo>
                    <a:lnTo>
                      <a:pt x="20944" y="9925"/>
                    </a:lnTo>
                    <a:cubicBezTo>
                      <a:pt x="18523" y="6384"/>
                      <a:pt x="9894" y="3902"/>
                      <a:pt x="0" y="3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22" name="Forma"/>
              <p:cNvSpPr/>
              <p:nvPr/>
            </p:nvSpPr>
            <p:spPr>
              <a:xfrm rot="10800000">
                <a:off x="-1" y="369525"/>
                <a:ext cx="457248" cy="451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6494"/>
                      <a:pt x="21600" y="14504"/>
                    </a:cubicBezTo>
                    <a:lnTo>
                      <a:pt x="21600" y="21600"/>
                    </a:lnTo>
                    <a:cubicBezTo>
                      <a:pt x="21600" y="13590"/>
                      <a:pt x="11929" y="7096"/>
                      <a:pt x="0" y="7096"/>
                    </a:cubicBezTo>
                    <a:close/>
                  </a:path>
                </a:pathLst>
              </a:custGeom>
              <a:solidFill>
                <a:schemeClr val="accent1">
                  <a:satOff val="-23769"/>
                  <a:lumOff val="-1623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23" name="Linea"/>
              <p:cNvSpPr/>
              <p:nvPr/>
            </p:nvSpPr>
            <p:spPr>
              <a:xfrm rot="10800000">
                <a:off x="0" y="369525"/>
                <a:ext cx="13894" cy="7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317"/>
                      <a:pt x="14345" y="7062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225" name="Forma"/>
            <p:cNvSpPr/>
            <p:nvPr/>
          </p:nvSpPr>
          <p:spPr>
            <a:xfrm rot="14657084">
              <a:off x="5073999" y="3814728"/>
              <a:ext cx="274639" cy="184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26" name="Forma"/>
            <p:cNvSpPr/>
            <p:nvPr/>
          </p:nvSpPr>
          <p:spPr>
            <a:xfrm flipH="1" rot="17742916">
              <a:off x="5073999" y="2824128"/>
              <a:ext cx="274639" cy="184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28" name="RECOGNITION"/>
          <p:cNvSpPr txBox="1"/>
          <p:nvPr/>
        </p:nvSpPr>
        <p:spPr>
          <a:xfrm>
            <a:off x="6875462" y="1547812"/>
            <a:ext cx="1717066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RECOGNITION</a:t>
            </a:r>
          </a:p>
        </p:txBody>
      </p:sp>
      <p:sp>
        <p:nvSpPr>
          <p:cNvPr id="229" name="OPSONIZATION"/>
          <p:cNvSpPr txBox="1"/>
          <p:nvPr/>
        </p:nvSpPr>
        <p:spPr>
          <a:xfrm>
            <a:off x="6732587" y="3492500"/>
            <a:ext cx="1827124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OPSONIZATION</a:t>
            </a:r>
          </a:p>
        </p:txBody>
      </p:sp>
      <p:sp>
        <p:nvSpPr>
          <p:cNvPr id="230" name="INFLAMMATION"/>
          <p:cNvSpPr txBox="1"/>
          <p:nvPr/>
        </p:nvSpPr>
        <p:spPr>
          <a:xfrm>
            <a:off x="6726237" y="4716462"/>
            <a:ext cx="1852127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INFLAMMATION</a:t>
            </a:r>
          </a:p>
        </p:txBody>
      </p:sp>
      <p:sp>
        <p:nvSpPr>
          <p:cNvPr id="231" name="CYTOLYSIS…"/>
          <p:cNvSpPr txBox="1"/>
          <p:nvPr/>
        </p:nvSpPr>
        <p:spPr>
          <a:xfrm>
            <a:off x="6659562" y="5911850"/>
            <a:ext cx="1852127" cy="617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CYTOLYSIS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9781416031239-014-f005" descr="S9781416031239-014-f0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337" y="93662"/>
            <a:ext cx="6535738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9781416031239-014-f009" descr="S9781416031239-014-f00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93662"/>
            <a:ext cx="3725863" cy="355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S9781416031239-014-f008" descr="S9781416031239-014-f00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5350" y="93662"/>
            <a:ext cx="4133850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9781416031239-014-f011" descr="S9781416031239-014-f0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549275"/>
            <a:ext cx="8153400" cy="4708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ntibody1" descr="antibody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219200"/>
            <a:ext cx="3227388" cy="236696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8" name="antibody3" descr="antibody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143000"/>
            <a:ext cx="3810000" cy="28003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antibody4" descr="antibody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9800" y="3886200"/>
            <a:ext cx="2760663" cy="2689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9781416031239-014-f012" descr="S9781416031239-014-f0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925" y="93662"/>
            <a:ext cx="7040563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errna-TCC.jpg" descr="Serrna-TC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404812"/>
            <a:ext cx="5688013" cy="618648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eva et al,…"/>
          <p:cNvSpPr txBox="1"/>
          <p:nvPr/>
        </p:nvSpPr>
        <p:spPr>
          <a:xfrm>
            <a:off x="7194490" y="5876925"/>
            <a:ext cx="183203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7200">
              <a:defRPr sz="1800"/>
            </a:pPr>
            <a:r>
              <a:t>Seva et al, </a:t>
            </a:r>
          </a:p>
          <a:p>
            <a:pPr algn="r" defTabSz="457200">
              <a:defRPr sz="1800"/>
            </a:pPr>
            <a:r>
              <a:t>Nat Comm,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uppo"/>
          <p:cNvGrpSpPr/>
          <p:nvPr/>
        </p:nvGrpSpPr>
        <p:grpSpPr>
          <a:xfrm>
            <a:off x="34925" y="44449"/>
            <a:ext cx="8353425" cy="6704967"/>
            <a:chOff x="0" y="0"/>
            <a:chExt cx="8353424" cy="6704965"/>
          </a:xfrm>
        </p:grpSpPr>
        <p:grpSp>
          <p:nvGrpSpPr>
            <p:cNvPr id="254" name="Gruppo"/>
            <p:cNvGrpSpPr/>
            <p:nvPr/>
          </p:nvGrpSpPr>
          <p:grpSpPr>
            <a:xfrm>
              <a:off x="0" y="-1"/>
              <a:ext cx="8353425" cy="1468189"/>
              <a:chOff x="0" y="0"/>
              <a:chExt cx="8353424" cy="1468187"/>
            </a:xfrm>
          </p:grpSpPr>
          <p:sp>
            <p:nvSpPr>
              <p:cNvPr id="245" name="Bouquet"/>
              <p:cNvSpPr/>
              <p:nvPr/>
            </p:nvSpPr>
            <p:spPr>
              <a:xfrm>
                <a:off x="265396" y="0"/>
                <a:ext cx="1857262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ALTERNATIVE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246" name="Bouquet"/>
              <p:cNvSpPr/>
              <p:nvPr/>
            </p:nvSpPr>
            <p:spPr>
              <a:xfrm>
                <a:off x="3533738" y="0"/>
                <a:ext cx="1217673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LECTIN</a:t>
                </a:r>
                <a:r>
                  <a:t>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247" name="Bouquet"/>
              <p:cNvSpPr/>
              <p:nvPr/>
            </p:nvSpPr>
            <p:spPr>
              <a:xfrm>
                <a:off x="6199772" y="0"/>
                <a:ext cx="1514362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CLASSICAL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248" name="Activating surfaces"/>
              <p:cNvSpPr txBox="1"/>
              <p:nvPr/>
            </p:nvSpPr>
            <p:spPr>
              <a:xfrm>
                <a:off x="0" y="690562"/>
                <a:ext cx="2950136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Activating surfaces</a:t>
                </a:r>
              </a:p>
            </p:txBody>
          </p:sp>
          <p:sp>
            <p:nvSpPr>
              <p:cNvPr id="249" name="C3b C3H2O"/>
              <p:cNvSpPr txBox="1"/>
              <p:nvPr/>
            </p:nvSpPr>
            <p:spPr>
              <a:xfrm>
                <a:off x="260399" y="1076325"/>
                <a:ext cx="1972051" cy="391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457200">
                  <a:defRPr b="1" sz="1800">
                    <a:solidFill>
                      <a:srgbClr val="FF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C3b C3H</a:t>
                </a:r>
                <a:r>
                  <a:rPr baseline="-25000"/>
                  <a:t>2</a:t>
                </a:r>
                <a:r>
                  <a:t>O</a:t>
                </a:r>
              </a:p>
            </p:txBody>
          </p:sp>
          <p:sp>
            <p:nvSpPr>
              <p:cNvPr id="250" name="Carbohydrates"/>
              <p:cNvSpPr txBox="1"/>
              <p:nvPr/>
            </p:nvSpPr>
            <p:spPr>
              <a:xfrm>
                <a:off x="3337244" y="754062"/>
                <a:ext cx="1577316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Carbohydrates</a:t>
                </a:r>
              </a:p>
            </p:txBody>
          </p:sp>
          <p:sp>
            <p:nvSpPr>
              <p:cNvPr id="251" name="MBL"/>
              <p:cNvSpPr txBox="1"/>
              <p:nvPr/>
            </p:nvSpPr>
            <p:spPr>
              <a:xfrm>
                <a:off x="3510629" y="1076325"/>
                <a:ext cx="624853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b="1" sz="1800">
                    <a:solidFill>
                      <a:srgbClr val="FF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MBL</a:t>
                </a:r>
              </a:p>
            </p:txBody>
          </p:sp>
          <p:sp>
            <p:nvSpPr>
              <p:cNvPr id="252" name="Immune complexes"/>
              <p:cNvSpPr txBox="1"/>
              <p:nvPr/>
            </p:nvSpPr>
            <p:spPr>
              <a:xfrm>
                <a:off x="5466801" y="752475"/>
                <a:ext cx="2886624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Immune complexes</a:t>
                </a:r>
              </a:p>
            </p:txBody>
          </p:sp>
          <p:sp>
            <p:nvSpPr>
              <p:cNvPr id="253" name="C1q"/>
              <p:cNvSpPr txBox="1"/>
              <p:nvPr/>
            </p:nvSpPr>
            <p:spPr>
              <a:xfrm>
                <a:off x="5984424" y="1076325"/>
                <a:ext cx="510665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b="1" sz="1800">
                    <a:solidFill>
                      <a:srgbClr val="FF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C1q</a:t>
                </a:r>
              </a:p>
            </p:txBody>
          </p:sp>
        </p:grpSp>
        <p:sp>
          <p:nvSpPr>
            <p:cNvPr id="255" name="P"/>
            <p:cNvSpPr txBox="1"/>
            <p:nvPr/>
          </p:nvSpPr>
          <p:spPr>
            <a:xfrm>
              <a:off x="2284646" y="2422525"/>
              <a:ext cx="28831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 </a:t>
              </a:r>
            </a:p>
          </p:txBody>
        </p:sp>
        <p:sp>
          <p:nvSpPr>
            <p:cNvPr id="256" name="B"/>
            <p:cNvSpPr txBox="1"/>
            <p:nvPr/>
          </p:nvSpPr>
          <p:spPr>
            <a:xfrm>
              <a:off x="1598775" y="1812925"/>
              <a:ext cx="256616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257" name="D"/>
            <p:cNvSpPr txBox="1"/>
            <p:nvPr/>
          </p:nvSpPr>
          <p:spPr>
            <a:xfrm>
              <a:off x="1903606" y="2117725"/>
              <a:ext cx="2692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258" name="MASP…"/>
            <p:cNvSpPr txBox="1"/>
            <p:nvPr/>
          </p:nvSpPr>
          <p:spPr>
            <a:xfrm>
              <a:off x="2807841" y="1512887"/>
              <a:ext cx="1071307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MASP</a:t>
              </a:r>
            </a:p>
            <a:p>
              <a: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C4</a:t>
              </a:r>
            </a:p>
            <a:p>
              <a: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C2</a:t>
              </a:r>
            </a:p>
          </p:txBody>
        </p:sp>
        <p:sp>
          <p:nvSpPr>
            <p:cNvPr id="259" name="C2"/>
            <p:cNvSpPr txBox="1"/>
            <p:nvPr/>
          </p:nvSpPr>
          <p:spPr>
            <a:xfrm>
              <a:off x="5033988" y="2422525"/>
              <a:ext cx="3835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C2</a:t>
              </a:r>
            </a:p>
          </p:txBody>
        </p:sp>
        <p:sp>
          <p:nvSpPr>
            <p:cNvPr id="260" name="C4"/>
            <p:cNvSpPr txBox="1"/>
            <p:nvPr/>
          </p:nvSpPr>
          <p:spPr>
            <a:xfrm>
              <a:off x="5338819" y="2168525"/>
              <a:ext cx="3835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C4</a:t>
              </a:r>
            </a:p>
          </p:txBody>
        </p:sp>
        <p:sp>
          <p:nvSpPr>
            <p:cNvPr id="261" name="C1s"/>
            <p:cNvSpPr txBox="1"/>
            <p:nvPr/>
          </p:nvSpPr>
          <p:spPr>
            <a:xfrm>
              <a:off x="5567443" y="1914525"/>
              <a:ext cx="84121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C1s</a:t>
              </a:r>
            </a:p>
          </p:txBody>
        </p:sp>
        <p:sp>
          <p:nvSpPr>
            <p:cNvPr id="262" name="C1r"/>
            <p:cNvSpPr txBox="1"/>
            <p:nvPr/>
          </p:nvSpPr>
          <p:spPr>
            <a:xfrm>
              <a:off x="5796066" y="1660525"/>
              <a:ext cx="797252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C1r</a:t>
              </a:r>
            </a:p>
          </p:txBody>
        </p:sp>
        <p:sp>
          <p:nvSpPr>
            <p:cNvPr id="263" name="C 3"/>
            <p:cNvSpPr txBox="1"/>
            <p:nvPr/>
          </p:nvSpPr>
          <p:spPr>
            <a:xfrm>
              <a:off x="3351555" y="2879725"/>
              <a:ext cx="884223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4400">
                  <a:solidFill>
                    <a:srgbClr val="FFCC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 3</a:t>
              </a:r>
            </a:p>
          </p:txBody>
        </p:sp>
        <p:sp>
          <p:nvSpPr>
            <p:cNvPr id="264" name="Forma"/>
            <p:cNvSpPr/>
            <p:nvPr/>
          </p:nvSpPr>
          <p:spPr>
            <a:xfrm>
              <a:off x="3753111" y="1512887"/>
              <a:ext cx="351729" cy="15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105"/>
                  </a:moveTo>
                  <a:lnTo>
                    <a:pt x="5400" y="17105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105"/>
                  </a:lnTo>
                  <a:lnTo>
                    <a:pt x="21600" y="17105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5" name="Forma"/>
            <p:cNvSpPr/>
            <p:nvPr/>
          </p:nvSpPr>
          <p:spPr>
            <a:xfrm rot="2649218">
              <a:off x="5028126" y="1203325"/>
              <a:ext cx="291643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6" name="Forma"/>
            <p:cNvSpPr/>
            <p:nvPr/>
          </p:nvSpPr>
          <p:spPr>
            <a:xfrm flipH="1" rot="18950782">
              <a:off x="2360853" y="1279525"/>
              <a:ext cx="291643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7" name="C6C7"/>
            <p:cNvSpPr txBox="1"/>
            <p:nvPr/>
          </p:nvSpPr>
          <p:spPr>
            <a:xfrm>
              <a:off x="2772668" y="5622925"/>
              <a:ext cx="992168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C6C7</a:t>
              </a:r>
            </a:p>
          </p:txBody>
        </p:sp>
        <p:sp>
          <p:nvSpPr>
            <p:cNvPr id="268" name="C8 C9"/>
            <p:cNvSpPr txBox="1"/>
            <p:nvPr/>
          </p:nvSpPr>
          <p:spPr>
            <a:xfrm>
              <a:off x="4069667" y="5622925"/>
              <a:ext cx="685240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C8 C9</a:t>
              </a:r>
            </a:p>
          </p:txBody>
        </p:sp>
        <p:sp>
          <p:nvSpPr>
            <p:cNvPr id="269" name="C5b-9"/>
            <p:cNvSpPr txBox="1"/>
            <p:nvPr/>
          </p:nvSpPr>
          <p:spPr>
            <a:xfrm>
              <a:off x="3275347" y="6156325"/>
              <a:ext cx="1120339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C5b-9</a:t>
              </a:r>
            </a:p>
          </p:txBody>
        </p:sp>
        <p:sp>
          <p:nvSpPr>
            <p:cNvPr id="270" name="Forma"/>
            <p:cNvSpPr/>
            <p:nvPr/>
          </p:nvSpPr>
          <p:spPr>
            <a:xfrm>
              <a:off x="3754577" y="5470525"/>
              <a:ext cx="282849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1" name="Forma"/>
            <p:cNvSpPr/>
            <p:nvPr/>
          </p:nvSpPr>
          <p:spPr>
            <a:xfrm>
              <a:off x="3753111" y="4556125"/>
              <a:ext cx="284315" cy="48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2" name="C3b"/>
            <p:cNvSpPr txBox="1"/>
            <p:nvPr/>
          </p:nvSpPr>
          <p:spPr>
            <a:xfrm>
              <a:off x="3470263" y="4022725"/>
              <a:ext cx="794306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C3b</a:t>
              </a:r>
            </a:p>
          </p:txBody>
        </p:sp>
        <p:sp>
          <p:nvSpPr>
            <p:cNvPr id="273" name="C3a"/>
            <p:cNvSpPr txBox="1"/>
            <p:nvPr/>
          </p:nvSpPr>
          <p:spPr>
            <a:xfrm>
              <a:off x="6115553" y="3840162"/>
              <a:ext cx="76454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C3a</a:t>
              </a:r>
            </a:p>
          </p:txBody>
        </p:sp>
        <p:sp>
          <p:nvSpPr>
            <p:cNvPr id="274" name="C5a"/>
            <p:cNvSpPr txBox="1"/>
            <p:nvPr/>
          </p:nvSpPr>
          <p:spPr>
            <a:xfrm>
              <a:off x="6115553" y="4195762"/>
              <a:ext cx="76454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C5a</a:t>
              </a:r>
            </a:p>
          </p:txBody>
        </p:sp>
        <p:sp>
          <p:nvSpPr>
            <p:cNvPr id="275" name="C5"/>
            <p:cNvSpPr txBox="1"/>
            <p:nvPr/>
          </p:nvSpPr>
          <p:spPr>
            <a:xfrm>
              <a:off x="3564057" y="4967287"/>
              <a:ext cx="701992" cy="54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>
              <a:lvl1pPr defTabSz="457200">
                <a:defRPr b="1" sz="3200">
                  <a:solidFill>
                    <a:srgbClr val="FFFF66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</a:t>
              </a:r>
            </a:p>
          </p:txBody>
        </p:sp>
        <p:sp>
          <p:nvSpPr>
            <p:cNvPr id="276" name="Forma"/>
            <p:cNvSpPr/>
            <p:nvPr/>
          </p:nvSpPr>
          <p:spPr>
            <a:xfrm>
              <a:off x="3753111" y="3641725"/>
              <a:ext cx="304832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280" name="Gruppo"/>
            <p:cNvGrpSpPr/>
            <p:nvPr/>
          </p:nvGrpSpPr>
          <p:grpSpPr>
            <a:xfrm>
              <a:off x="2894308" y="3506671"/>
              <a:ext cx="457248" cy="820855"/>
              <a:chOff x="0" y="0"/>
              <a:chExt cx="457246" cy="820853"/>
            </a:xfrm>
          </p:grpSpPr>
          <p:sp>
            <p:nvSpPr>
              <p:cNvPr id="277" name="Forma"/>
              <p:cNvSpPr/>
              <p:nvPr/>
            </p:nvSpPr>
            <p:spPr>
              <a:xfrm rot="10800000">
                <a:off x="-1" y="-1"/>
                <a:ext cx="457248" cy="820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3570"/>
                      <a:pt x="21600" y="7975"/>
                    </a:cubicBezTo>
                    <a:lnTo>
                      <a:pt x="21600" y="11876"/>
                    </a:lnTo>
                    <a:cubicBezTo>
                      <a:pt x="21600" y="15256"/>
                      <a:pt x="15830" y="18268"/>
                      <a:pt x="7200" y="19395"/>
                    </a:cubicBezTo>
                    <a:lnTo>
                      <a:pt x="7200" y="21600"/>
                    </a:lnTo>
                    <a:lnTo>
                      <a:pt x="0" y="17900"/>
                    </a:lnTo>
                    <a:lnTo>
                      <a:pt x="7200" y="13287"/>
                    </a:lnTo>
                    <a:lnTo>
                      <a:pt x="7200" y="15493"/>
                    </a:lnTo>
                    <a:cubicBezTo>
                      <a:pt x="14017" y="14603"/>
                      <a:pt x="19175" y="12513"/>
                      <a:pt x="20944" y="9925"/>
                    </a:cubicBezTo>
                    <a:lnTo>
                      <a:pt x="20944" y="9925"/>
                    </a:lnTo>
                    <a:cubicBezTo>
                      <a:pt x="18523" y="6384"/>
                      <a:pt x="9894" y="3902"/>
                      <a:pt x="0" y="3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78" name="Forma"/>
              <p:cNvSpPr/>
              <p:nvPr/>
            </p:nvSpPr>
            <p:spPr>
              <a:xfrm rot="10800000">
                <a:off x="-1" y="369525"/>
                <a:ext cx="457248" cy="451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6494"/>
                      <a:pt x="21600" y="14504"/>
                    </a:cubicBezTo>
                    <a:lnTo>
                      <a:pt x="21600" y="21600"/>
                    </a:lnTo>
                    <a:cubicBezTo>
                      <a:pt x="21600" y="13590"/>
                      <a:pt x="11929" y="7096"/>
                      <a:pt x="0" y="7096"/>
                    </a:cubicBezTo>
                    <a:close/>
                  </a:path>
                </a:pathLst>
              </a:custGeom>
              <a:solidFill>
                <a:schemeClr val="accent1">
                  <a:satOff val="-23769"/>
                  <a:lumOff val="-1623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79" name="Linea"/>
              <p:cNvSpPr/>
              <p:nvPr/>
            </p:nvSpPr>
            <p:spPr>
              <a:xfrm rot="10800000">
                <a:off x="0" y="369525"/>
                <a:ext cx="13894" cy="7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317"/>
                      <a:pt x="14345" y="7062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281" name="Forma"/>
            <p:cNvSpPr/>
            <p:nvPr/>
          </p:nvSpPr>
          <p:spPr>
            <a:xfrm rot="14657084">
              <a:off x="5073999" y="3814728"/>
              <a:ext cx="274639" cy="184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2" name="Forma"/>
            <p:cNvSpPr/>
            <p:nvPr/>
          </p:nvSpPr>
          <p:spPr>
            <a:xfrm flipH="1" rot="17742916">
              <a:off x="5073999" y="2824128"/>
              <a:ext cx="274639" cy="184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84" name="RECOGNITION"/>
          <p:cNvSpPr txBox="1"/>
          <p:nvPr/>
        </p:nvSpPr>
        <p:spPr>
          <a:xfrm>
            <a:off x="6875462" y="1547812"/>
            <a:ext cx="1717066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RECOGNITION</a:t>
            </a:r>
          </a:p>
        </p:txBody>
      </p:sp>
      <p:sp>
        <p:nvSpPr>
          <p:cNvPr id="285" name="OPSONIZATION"/>
          <p:cNvSpPr txBox="1"/>
          <p:nvPr/>
        </p:nvSpPr>
        <p:spPr>
          <a:xfrm>
            <a:off x="6732587" y="3492500"/>
            <a:ext cx="1827124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OPSONIZATION</a:t>
            </a:r>
          </a:p>
        </p:txBody>
      </p:sp>
      <p:sp>
        <p:nvSpPr>
          <p:cNvPr id="286" name="INFLAMMATION"/>
          <p:cNvSpPr txBox="1"/>
          <p:nvPr/>
        </p:nvSpPr>
        <p:spPr>
          <a:xfrm>
            <a:off x="6726237" y="4716462"/>
            <a:ext cx="1852127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INFLAMMATION</a:t>
            </a:r>
          </a:p>
        </p:txBody>
      </p:sp>
      <p:sp>
        <p:nvSpPr>
          <p:cNvPr id="287" name="CYTOLYSIS…"/>
          <p:cNvSpPr txBox="1"/>
          <p:nvPr/>
        </p:nvSpPr>
        <p:spPr>
          <a:xfrm>
            <a:off x="6659562" y="5911850"/>
            <a:ext cx="1852127" cy="617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CYTOLYSIS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INFLAMMATION</a:t>
            </a:r>
          </a:p>
        </p:txBody>
      </p:sp>
      <p:grpSp>
        <p:nvGrpSpPr>
          <p:cNvPr id="292" name="Gruppo"/>
          <p:cNvGrpSpPr/>
          <p:nvPr/>
        </p:nvGrpSpPr>
        <p:grpSpPr>
          <a:xfrm>
            <a:off x="-425450" y="1963737"/>
            <a:ext cx="3303588" cy="4321942"/>
            <a:chOff x="0" y="0"/>
            <a:chExt cx="3303587" cy="4321941"/>
          </a:xfrm>
        </p:grpSpPr>
        <p:sp>
          <p:nvSpPr>
            <p:cNvPr id="288" name="S-Protein…"/>
            <p:cNvSpPr txBox="1"/>
            <p:nvPr/>
          </p:nvSpPr>
          <p:spPr>
            <a:xfrm>
              <a:off x="0" y="3440112"/>
              <a:ext cx="3303588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S-Protein</a:t>
              </a:r>
            </a:p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Clusterin</a:t>
              </a:r>
            </a:p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CD59 </a:t>
              </a:r>
            </a:p>
          </p:txBody>
        </p:sp>
        <p:sp>
          <p:nvSpPr>
            <p:cNvPr id="289" name="FactorH…"/>
            <p:cNvSpPr txBox="1"/>
            <p:nvPr/>
          </p:nvSpPr>
          <p:spPr>
            <a:xfrm>
              <a:off x="163511" y="1851025"/>
              <a:ext cx="2627314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FactorH</a:t>
              </a:r>
            </a:p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CD46 </a:t>
              </a:r>
            </a:p>
          </p:txBody>
        </p:sp>
        <p:sp>
          <p:nvSpPr>
            <p:cNvPr id="290" name="CD55"/>
            <p:cNvSpPr txBox="1"/>
            <p:nvPr/>
          </p:nvSpPr>
          <p:spPr>
            <a:xfrm>
              <a:off x="1004887" y="915987"/>
              <a:ext cx="65030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CD55</a:t>
              </a:r>
            </a:p>
          </p:txBody>
        </p:sp>
        <p:sp>
          <p:nvSpPr>
            <p:cNvPr id="291" name="C1Inh…"/>
            <p:cNvSpPr txBox="1"/>
            <p:nvPr/>
          </p:nvSpPr>
          <p:spPr>
            <a:xfrm>
              <a:off x="1017587" y="0"/>
              <a:ext cx="714150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C1Inh</a:t>
              </a:r>
            </a:p>
            <a:p>
              <a:pPr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C4BP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Tabella"/>
          <p:cNvGraphicFramePr/>
          <p:nvPr/>
        </p:nvGraphicFramePr>
        <p:xfrm>
          <a:off x="533400" y="581025"/>
          <a:ext cx="8077200" cy="54848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8800"/>
                <a:gridCol w="2209800"/>
                <a:gridCol w="2019300"/>
                <a:gridCol w="2019300"/>
              </a:tblGrid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FcR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Affinity for immunoglobulin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Distribution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Function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 (CD64)	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</a:t>
                      </a:r>
                      <a:r>
                        <a:rPr>
                          <a:latin typeface="Apple Symbols"/>
                          <a:ea typeface="Apple Symbols"/>
                          <a:cs typeface="Apple Symbols"/>
                          <a:sym typeface="Apple Symbols"/>
                        </a:rPr>
                        <a:t>∼</a:t>
                      </a:r>
                      <a:r>
                        <a:t> 10</a:t>
                      </a:r>
                      <a:r>
                        <a:rPr baseline="30000"/>
                        <a:t>-9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IgG1 and IgG3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also eosinophils	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Phagocytosis, activation of phagocytes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RIIA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eosinophils, platelets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Phagocytosis; cell activation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RIIB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dendritic cells, macrophages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Feedback inhibition of B cells, macrophages, dendritic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RIIIA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Antibody-dependent cell-mediated cytotoxicity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RIIIB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GPI-linked protein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other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413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&gt; 10</a:t>
                      </a:r>
                      <a:r>
                        <a:rPr baseline="30000"/>
                        <a:t>-10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monomeric IgE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cells, basophils, eosinophils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 (degranulation)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RII (CD23)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eosinophils, Langerhans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Unknown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α</a:t>
                      </a:r>
                      <a:r>
                        <a:t>R (CD89)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eosinophils, monocytes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activation?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Tabella"/>
          <p:cNvGraphicFramePr/>
          <p:nvPr/>
        </p:nvGraphicFramePr>
        <p:xfrm>
          <a:off x="533400" y="581025"/>
          <a:ext cx="8077200" cy="54848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8800"/>
                <a:gridCol w="2209800"/>
                <a:gridCol w="2019300"/>
                <a:gridCol w="2019300"/>
              </a:tblGrid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FcR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Affinity for immunoglobulin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Distribution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Function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 (CD64)	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</a:t>
                      </a:r>
                      <a:r>
                        <a:rPr>
                          <a:latin typeface="Apple Symbols"/>
                          <a:ea typeface="Apple Symbols"/>
                          <a:cs typeface="Apple Symbols"/>
                          <a:sym typeface="Apple Symbols"/>
                        </a:rPr>
                        <a:t>∼</a:t>
                      </a:r>
                      <a:r>
                        <a:t> 10</a:t>
                      </a:r>
                      <a:r>
                        <a:rPr baseline="30000"/>
                        <a:t>-9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IgG1 and IgG3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also eosinophils	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Phagocytosis, activation of phagocytes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RIIA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eosinophils, platelets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Phagocytosis; cell activation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RIIB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dendritic cells, macrophages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Feedback inhibition of B cells, macrophages, dendritic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RIIIA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Antibody-dependent cell-mediated cytotoxicity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RIIIB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GPI-linked protein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other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413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&gt; 10</a:t>
                      </a:r>
                      <a:r>
                        <a:rPr baseline="30000"/>
                        <a:t>-10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monomeric IgE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cells, basophils, eosinophils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 (degranulation)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RII (CD23)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eosinophils, Langerhans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Unknown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α</a:t>
                      </a:r>
                      <a:r>
                        <a:t>R (CD89)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eosinophils, monocytes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activation?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Lysis Apoptosis"/>
          <p:cNvSpPr txBox="1"/>
          <p:nvPr/>
        </p:nvSpPr>
        <p:spPr>
          <a:xfrm>
            <a:off x="1084088" y="5581650"/>
            <a:ext cx="1766889" cy="1082040"/>
          </a:xfrm>
          <a:prstGeom prst="rect">
            <a:avLst/>
          </a:prstGeom>
          <a:gradFill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b="1" sz="2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Lysis</a:t>
            </a:r>
            <a:br/>
            <a:r>
              <a:t>Apoptosis</a:t>
            </a:r>
          </a:p>
        </p:txBody>
      </p:sp>
      <p:pic>
        <p:nvPicPr>
          <p:cNvPr id="300" name="monocyte_bleu_ciel_07" descr="monocyte_bleu_ciel_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7087" y="4338637"/>
            <a:ext cx="4311651" cy="1617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ruppo"/>
          <p:cNvGrpSpPr/>
          <p:nvPr/>
        </p:nvGrpSpPr>
        <p:grpSpPr>
          <a:xfrm>
            <a:off x="3079750" y="4884737"/>
            <a:ext cx="901700" cy="431801"/>
            <a:chOff x="0" y="0"/>
            <a:chExt cx="901700" cy="431800"/>
          </a:xfrm>
        </p:grpSpPr>
        <p:sp>
          <p:nvSpPr>
            <p:cNvPr id="301" name="Ovale"/>
            <p:cNvSpPr/>
            <p:nvPr/>
          </p:nvSpPr>
          <p:spPr>
            <a:xfrm rot="10800000">
              <a:off x="146050" y="3302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2" name="Ovale"/>
            <p:cNvSpPr/>
            <p:nvPr/>
          </p:nvSpPr>
          <p:spPr>
            <a:xfrm rot="10800000">
              <a:off x="63500" y="24765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3" name="Ovale"/>
            <p:cNvSpPr/>
            <p:nvPr/>
          </p:nvSpPr>
          <p:spPr>
            <a:xfrm rot="10800000">
              <a:off x="0" y="1651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4" name="Ovale"/>
            <p:cNvSpPr/>
            <p:nvPr/>
          </p:nvSpPr>
          <p:spPr>
            <a:xfrm rot="10800000">
              <a:off x="41275" y="8255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5" name="Ovale"/>
            <p:cNvSpPr/>
            <p:nvPr/>
          </p:nvSpPr>
          <p:spPr>
            <a:xfrm rot="10800000">
              <a:off x="130175" y="-1"/>
              <a:ext cx="609600" cy="10160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6" name="Ovale"/>
            <p:cNvSpPr/>
            <p:nvPr/>
          </p:nvSpPr>
          <p:spPr>
            <a:xfrm rot="10800000">
              <a:off x="228600" y="127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7" name="Ovale"/>
            <p:cNvSpPr/>
            <p:nvPr/>
          </p:nvSpPr>
          <p:spPr>
            <a:xfrm rot="10800000">
              <a:off x="292100" y="1143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8" name="Ovale"/>
            <p:cNvSpPr/>
            <p:nvPr/>
          </p:nvSpPr>
          <p:spPr>
            <a:xfrm rot="10800000">
              <a:off x="228600" y="3175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9" name="Ovale"/>
            <p:cNvSpPr/>
            <p:nvPr/>
          </p:nvSpPr>
          <p:spPr>
            <a:xfrm rot="10800000">
              <a:off x="292100" y="20955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sp>
        <p:nvSpPr>
          <p:cNvPr id="311" name="Cellula tumorale"/>
          <p:cNvSpPr txBox="1"/>
          <p:nvPr/>
        </p:nvSpPr>
        <p:spPr>
          <a:xfrm>
            <a:off x="4654550" y="4983162"/>
            <a:ext cx="185793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Cellula tumorale</a:t>
            </a:r>
          </a:p>
        </p:txBody>
      </p:sp>
      <p:grpSp>
        <p:nvGrpSpPr>
          <p:cNvPr id="329" name="Gruppo"/>
          <p:cNvGrpSpPr/>
          <p:nvPr/>
        </p:nvGrpSpPr>
        <p:grpSpPr>
          <a:xfrm>
            <a:off x="1909543" y="2110786"/>
            <a:ext cx="705990" cy="512967"/>
            <a:chOff x="0" y="0"/>
            <a:chExt cx="705988" cy="512966"/>
          </a:xfrm>
        </p:grpSpPr>
        <p:grpSp>
          <p:nvGrpSpPr>
            <p:cNvPr id="315" name="Gruppo"/>
            <p:cNvGrpSpPr/>
            <p:nvPr/>
          </p:nvGrpSpPr>
          <p:grpSpPr>
            <a:xfrm>
              <a:off x="0" y="0"/>
              <a:ext cx="173298" cy="183162"/>
              <a:chOff x="0" y="0"/>
              <a:chExt cx="173297" cy="183161"/>
            </a:xfrm>
          </p:grpSpPr>
          <p:sp>
            <p:nvSpPr>
              <p:cNvPr id="312" name="Triangolo"/>
              <p:cNvSpPr/>
              <p:nvPr/>
            </p:nvSpPr>
            <p:spPr>
              <a:xfrm rot="6101049">
                <a:off x="8067" y="19349"/>
                <a:ext cx="157163" cy="14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3" name="Forma"/>
              <p:cNvSpPr/>
              <p:nvPr/>
            </p:nvSpPr>
            <p:spPr>
              <a:xfrm rot="6101049">
                <a:off x="56169" y="32536"/>
                <a:ext cx="91352" cy="97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676" y="21600"/>
                      <a:pt x="11676" y="21600"/>
                      <a:pt x="11676" y="21600"/>
                    </a:cubicBezTo>
                    <a:cubicBezTo>
                      <a:pt x="9924" y="15762"/>
                      <a:pt x="1168" y="0"/>
                      <a:pt x="21600" y="0"/>
                    </a:cubicBezTo>
                    <a:close/>
                  </a:path>
                </a:pathLst>
              </a:custGeom>
              <a:solidFill>
                <a:srgbClr val="DD53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4" name="Triangolo"/>
              <p:cNvSpPr/>
              <p:nvPr/>
            </p:nvSpPr>
            <p:spPr>
              <a:xfrm rot="6101049">
                <a:off x="8067" y="19349"/>
                <a:ext cx="157163" cy="14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316" name="bulle_rouge" descr="bulle_rou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601079">
              <a:off x="105077" y="42297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bulle_rouge" descr="bulle_rou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601079">
              <a:off x="164371" y="61671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213599" y="89997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bulle_rouge" descr="bulle_rou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601079">
              <a:off x="262828" y="118324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bulle_rouge" descr="bulle_rou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601079">
              <a:off x="312056" y="146650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bulle_rouge" descr="bulle_rou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601079">
              <a:off x="352889" y="155402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bulle_rouge" descr="bulle_rou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601079">
              <a:off x="399876" y="167695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bulle_rouge" descr="bulle_rou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601079">
              <a:off x="447420" y="170479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bulle_rouge" descr="bulle_rou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601079">
              <a:off x="474275" y="200675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bulle_rouge" descr="bulle_rou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5601079">
              <a:off x="501131" y="230872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bulle_rouge" descr="bulle_rou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5601079">
              <a:off x="517921" y="270020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bulle_rouge" descr="bulle_rou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5601079">
              <a:off x="534154" y="318678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bulle_rouge" descr="bulle_rou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5601079">
              <a:off x="550945" y="357826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5" name="Gruppo"/>
          <p:cNvGrpSpPr/>
          <p:nvPr/>
        </p:nvGrpSpPr>
        <p:grpSpPr>
          <a:xfrm>
            <a:off x="2306781" y="3407415"/>
            <a:ext cx="312451" cy="313045"/>
            <a:chOff x="0" y="0"/>
            <a:chExt cx="312449" cy="313044"/>
          </a:xfrm>
        </p:grpSpPr>
        <p:sp>
          <p:nvSpPr>
            <p:cNvPr id="330" name="Forma"/>
            <p:cNvSpPr/>
            <p:nvPr/>
          </p:nvSpPr>
          <p:spPr>
            <a:xfrm rot="13317831">
              <a:off x="47481" y="43809"/>
              <a:ext cx="217488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624"/>
                  </a:moveTo>
                  <a:cubicBezTo>
                    <a:pt x="21600" y="4235"/>
                    <a:pt x="19059" y="1271"/>
                    <a:pt x="15565" y="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6035" y="0"/>
                    <a:pt x="6035" y="0"/>
                    <a:pt x="6035" y="0"/>
                  </a:cubicBezTo>
                  <a:cubicBezTo>
                    <a:pt x="2382" y="1271"/>
                    <a:pt x="0" y="4235"/>
                    <a:pt x="0" y="7624"/>
                  </a:cubicBezTo>
                  <a:cubicBezTo>
                    <a:pt x="0" y="11859"/>
                    <a:pt x="3812" y="15247"/>
                    <a:pt x="8735" y="16094"/>
                  </a:cubicBezTo>
                  <a:cubicBezTo>
                    <a:pt x="8735" y="18847"/>
                    <a:pt x="8735" y="18847"/>
                    <a:pt x="8735" y="18847"/>
                  </a:cubicBezTo>
                  <a:cubicBezTo>
                    <a:pt x="8735" y="20329"/>
                    <a:pt x="9688" y="21600"/>
                    <a:pt x="10800" y="21600"/>
                  </a:cubicBezTo>
                  <a:cubicBezTo>
                    <a:pt x="11912" y="21600"/>
                    <a:pt x="12865" y="20329"/>
                    <a:pt x="12865" y="18847"/>
                  </a:cubicBezTo>
                  <a:cubicBezTo>
                    <a:pt x="12865" y="16094"/>
                    <a:pt x="12865" y="16094"/>
                    <a:pt x="12865" y="16094"/>
                  </a:cubicBezTo>
                  <a:cubicBezTo>
                    <a:pt x="17788" y="15247"/>
                    <a:pt x="21600" y="11859"/>
                    <a:pt x="21600" y="7624"/>
                  </a:cubicBezTo>
                  <a:close/>
                </a:path>
              </a:pathLst>
            </a:custGeom>
            <a:solidFill>
              <a:srgbClr val="DB4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Forma"/>
            <p:cNvSpPr/>
            <p:nvPr/>
          </p:nvSpPr>
          <p:spPr>
            <a:xfrm rot="13317831">
              <a:off x="49941" y="37393"/>
              <a:ext cx="198298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35" y="8259"/>
                  </a:moveTo>
                  <a:cubicBezTo>
                    <a:pt x="4529" y="0"/>
                    <a:pt x="4529" y="0"/>
                    <a:pt x="4529" y="0"/>
                  </a:cubicBezTo>
                  <a:cubicBezTo>
                    <a:pt x="4181" y="0"/>
                    <a:pt x="4006" y="212"/>
                    <a:pt x="3658" y="212"/>
                  </a:cubicBezTo>
                  <a:cubicBezTo>
                    <a:pt x="8710" y="9106"/>
                    <a:pt x="8710" y="9106"/>
                    <a:pt x="8710" y="9106"/>
                  </a:cubicBezTo>
                  <a:lnTo>
                    <a:pt x="8535" y="8259"/>
                  </a:lnTo>
                  <a:close/>
                  <a:moveTo>
                    <a:pt x="5748" y="15671"/>
                  </a:moveTo>
                  <a:cubicBezTo>
                    <a:pt x="7316" y="15247"/>
                    <a:pt x="7316" y="15247"/>
                    <a:pt x="7316" y="15247"/>
                  </a:cubicBezTo>
                  <a:cubicBezTo>
                    <a:pt x="5052" y="15035"/>
                    <a:pt x="1568" y="13553"/>
                    <a:pt x="0" y="12494"/>
                  </a:cubicBezTo>
                  <a:cubicBezTo>
                    <a:pt x="1394" y="13976"/>
                    <a:pt x="3484" y="15035"/>
                    <a:pt x="5748" y="15671"/>
                  </a:cubicBezTo>
                  <a:close/>
                  <a:moveTo>
                    <a:pt x="17594" y="1271"/>
                  </a:moveTo>
                  <a:cubicBezTo>
                    <a:pt x="18987" y="2541"/>
                    <a:pt x="19858" y="4447"/>
                    <a:pt x="19858" y="6141"/>
                  </a:cubicBezTo>
                  <a:cubicBezTo>
                    <a:pt x="19858" y="10165"/>
                    <a:pt x="16200" y="13341"/>
                    <a:pt x="11497" y="14400"/>
                  </a:cubicBezTo>
                  <a:cubicBezTo>
                    <a:pt x="10974" y="14400"/>
                    <a:pt x="10277" y="15459"/>
                    <a:pt x="10277" y="15459"/>
                  </a:cubicBezTo>
                  <a:cubicBezTo>
                    <a:pt x="10277" y="17365"/>
                    <a:pt x="10277" y="17365"/>
                    <a:pt x="10277" y="17365"/>
                  </a:cubicBezTo>
                  <a:cubicBezTo>
                    <a:pt x="10277" y="18847"/>
                    <a:pt x="9232" y="20118"/>
                    <a:pt x="8013" y="20118"/>
                  </a:cubicBezTo>
                  <a:cubicBezTo>
                    <a:pt x="8013" y="20118"/>
                    <a:pt x="7839" y="20118"/>
                    <a:pt x="7839" y="20118"/>
                  </a:cubicBezTo>
                  <a:cubicBezTo>
                    <a:pt x="8187" y="20965"/>
                    <a:pt x="8884" y="21600"/>
                    <a:pt x="9755" y="21600"/>
                  </a:cubicBezTo>
                  <a:cubicBezTo>
                    <a:pt x="10974" y="21600"/>
                    <a:pt x="12019" y="20329"/>
                    <a:pt x="12019" y="18847"/>
                  </a:cubicBezTo>
                  <a:cubicBezTo>
                    <a:pt x="12019" y="16094"/>
                    <a:pt x="12019" y="16094"/>
                    <a:pt x="12019" y="16094"/>
                  </a:cubicBezTo>
                  <a:cubicBezTo>
                    <a:pt x="17419" y="15247"/>
                    <a:pt x="21600" y="11859"/>
                    <a:pt x="21600" y="7624"/>
                  </a:cubicBezTo>
                  <a:cubicBezTo>
                    <a:pt x="21600" y="5082"/>
                    <a:pt x="20032" y="2753"/>
                    <a:pt x="17594" y="1271"/>
                  </a:cubicBezTo>
                  <a:close/>
                </a:path>
              </a:pathLst>
            </a:custGeom>
            <a:solidFill>
              <a:srgbClr val="D4241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Forma"/>
            <p:cNvSpPr/>
            <p:nvPr/>
          </p:nvSpPr>
          <p:spPr>
            <a:xfrm rot="13317831">
              <a:off x="159279" y="219196"/>
              <a:ext cx="39336" cy="7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461" y="21600"/>
                  </a:moveTo>
                  <a:cubicBezTo>
                    <a:pt x="-2625" y="11475"/>
                    <a:pt x="10489" y="1350"/>
                    <a:pt x="18975" y="0"/>
                  </a:cubicBezTo>
                  <a:cubicBezTo>
                    <a:pt x="14346" y="1350"/>
                    <a:pt x="2775" y="10800"/>
                    <a:pt x="46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Forma"/>
            <p:cNvSpPr/>
            <p:nvPr/>
          </p:nvSpPr>
          <p:spPr>
            <a:xfrm rot="13317831">
              <a:off x="70814" y="129634"/>
              <a:ext cx="42858" cy="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19200" y="140"/>
                  </a:moveTo>
                  <a:cubicBezTo>
                    <a:pt x="0" y="21238"/>
                    <a:pt x="0" y="21238"/>
                    <a:pt x="0" y="21238"/>
                  </a:cubicBezTo>
                  <a:cubicBezTo>
                    <a:pt x="21600" y="643"/>
                    <a:pt x="21600" y="643"/>
                    <a:pt x="21600" y="643"/>
                  </a:cubicBezTo>
                  <a:cubicBezTo>
                    <a:pt x="21600" y="643"/>
                    <a:pt x="20800" y="-362"/>
                    <a:pt x="19200" y="1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Forma"/>
            <p:cNvSpPr/>
            <p:nvPr/>
          </p:nvSpPr>
          <p:spPr>
            <a:xfrm rot="13317831">
              <a:off x="47481" y="43809"/>
              <a:ext cx="217488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624"/>
                  </a:moveTo>
                  <a:cubicBezTo>
                    <a:pt x="21600" y="4235"/>
                    <a:pt x="19059" y="1271"/>
                    <a:pt x="15565" y="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6035" y="0"/>
                    <a:pt x="6035" y="0"/>
                    <a:pt x="6035" y="0"/>
                  </a:cubicBezTo>
                  <a:cubicBezTo>
                    <a:pt x="2382" y="1271"/>
                    <a:pt x="0" y="4235"/>
                    <a:pt x="0" y="7624"/>
                  </a:cubicBezTo>
                  <a:cubicBezTo>
                    <a:pt x="0" y="11859"/>
                    <a:pt x="3812" y="15247"/>
                    <a:pt x="8735" y="16094"/>
                  </a:cubicBezTo>
                  <a:cubicBezTo>
                    <a:pt x="8735" y="18847"/>
                    <a:pt x="8735" y="18847"/>
                    <a:pt x="8735" y="18847"/>
                  </a:cubicBezTo>
                  <a:cubicBezTo>
                    <a:pt x="8735" y="20329"/>
                    <a:pt x="9688" y="21600"/>
                    <a:pt x="10800" y="21600"/>
                  </a:cubicBezTo>
                  <a:cubicBezTo>
                    <a:pt x="11912" y="21600"/>
                    <a:pt x="12865" y="20329"/>
                    <a:pt x="12865" y="18847"/>
                  </a:cubicBezTo>
                  <a:cubicBezTo>
                    <a:pt x="12865" y="16094"/>
                    <a:pt x="12865" y="16094"/>
                    <a:pt x="12865" y="16094"/>
                  </a:cubicBezTo>
                  <a:cubicBezTo>
                    <a:pt x="17788" y="15247"/>
                    <a:pt x="21600" y="11859"/>
                    <a:pt x="21600" y="762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336" name="lymphocyte_02" descr="lymphocyte_0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32037" y="2235200"/>
            <a:ext cx="1766888" cy="175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NK"/>
          <p:cNvSpPr txBox="1"/>
          <p:nvPr/>
        </p:nvSpPr>
        <p:spPr>
          <a:xfrm>
            <a:off x="2987675" y="2868612"/>
            <a:ext cx="42962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NK</a:t>
            </a:r>
          </a:p>
        </p:txBody>
      </p:sp>
      <p:sp>
        <p:nvSpPr>
          <p:cNvPr id="338" name="Forma"/>
          <p:cNvSpPr/>
          <p:nvPr/>
        </p:nvSpPr>
        <p:spPr>
          <a:xfrm rot="1577296">
            <a:off x="2943225" y="5402262"/>
            <a:ext cx="355600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39" name="Freccia"/>
          <p:cNvSpPr/>
          <p:nvPr/>
        </p:nvSpPr>
        <p:spPr>
          <a:xfrm rot="5400000">
            <a:off x="2832100" y="4367212"/>
            <a:ext cx="882650" cy="142876"/>
          </a:xfrm>
          <a:prstGeom prst="rightArrow">
            <a:avLst>
              <a:gd name="adj1" fmla="val 50000"/>
              <a:gd name="adj2" fmla="val 154444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340" name="ligand_2D_08" descr="ligand_2D_0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0636580">
            <a:off x="4002087" y="4438650"/>
            <a:ext cx="203201" cy="152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Gruppo"/>
          <p:cNvGrpSpPr/>
          <p:nvPr/>
        </p:nvGrpSpPr>
        <p:grpSpPr>
          <a:xfrm>
            <a:off x="3594562" y="3935053"/>
            <a:ext cx="529267" cy="633907"/>
            <a:chOff x="0" y="0"/>
            <a:chExt cx="529265" cy="633905"/>
          </a:xfrm>
        </p:grpSpPr>
        <p:sp>
          <p:nvSpPr>
            <p:cNvPr id="341" name="Forma"/>
            <p:cNvSpPr/>
            <p:nvPr/>
          </p:nvSpPr>
          <p:spPr>
            <a:xfrm rot="9270003">
              <a:off x="101914" y="43404"/>
              <a:ext cx="325438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Forma"/>
            <p:cNvSpPr/>
            <p:nvPr/>
          </p:nvSpPr>
          <p:spPr>
            <a:xfrm rot="9270003">
              <a:off x="336141" y="259618"/>
              <a:ext cx="127001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Forma"/>
            <p:cNvSpPr/>
            <p:nvPr/>
          </p:nvSpPr>
          <p:spPr>
            <a:xfrm rot="9270003">
              <a:off x="218052" y="370275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Forma"/>
            <p:cNvSpPr/>
            <p:nvPr/>
          </p:nvSpPr>
          <p:spPr>
            <a:xfrm rot="9270003">
              <a:off x="101914" y="43404"/>
              <a:ext cx="325438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346" name="ligand_2D_08" descr="ligand_2D_0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0636580">
            <a:off x="3784600" y="451326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bulle_rouge" descr="bulle_rou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636580">
            <a:off x="3684587" y="3906837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bulle_rouge" descr="bulle_rou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20636580">
            <a:off x="3676650" y="3786187"/>
            <a:ext cx="136525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ligand_2D_08" descr="ligand_2D_08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816725" y="448151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ligand_2D_08" descr="ligand_2D_0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537325" y="4354512"/>
            <a:ext cx="203200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Tumor associated…"/>
          <p:cNvSpPr txBox="1"/>
          <p:nvPr/>
        </p:nvSpPr>
        <p:spPr>
          <a:xfrm>
            <a:off x="6721475" y="3832225"/>
            <a:ext cx="2036971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Tumor associated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antigen</a:t>
            </a:r>
          </a:p>
        </p:txBody>
      </p:sp>
      <p:pic>
        <p:nvPicPr>
          <p:cNvPr id="352" name="bulle_rouge" descr="bulle_rou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3637" y="2292350"/>
            <a:ext cx="136526" cy="141288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FcgRI"/>
          <p:cNvSpPr txBox="1"/>
          <p:nvPr/>
        </p:nvSpPr>
        <p:spPr>
          <a:xfrm>
            <a:off x="4003675" y="3195637"/>
            <a:ext cx="60663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FcgRI</a:t>
            </a:r>
          </a:p>
        </p:txBody>
      </p:sp>
      <p:sp>
        <p:nvSpPr>
          <p:cNvPr id="354" name="FcgRII/III"/>
          <p:cNvSpPr txBox="1"/>
          <p:nvPr/>
        </p:nvSpPr>
        <p:spPr>
          <a:xfrm>
            <a:off x="4048125" y="2087562"/>
            <a:ext cx="108620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FcgRII/III</a:t>
            </a:r>
          </a:p>
        </p:txBody>
      </p:sp>
      <p:pic>
        <p:nvPicPr>
          <p:cNvPr id="355" name="bulle_rouge" descr="bulle_roug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129087" y="3089275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bulle_rouge" descr="bulle_rou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106862" y="2990850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bulle_rouge" descr="bulle_rou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6537" y="2911475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bulle_rouge" descr="bulle_rou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757612" y="2212975"/>
            <a:ext cx="136526" cy="14128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CR1"/>
          <p:cNvSpPr txBox="1"/>
          <p:nvPr/>
        </p:nvSpPr>
        <p:spPr>
          <a:xfrm>
            <a:off x="1628775" y="2278062"/>
            <a:ext cx="4364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CR1</a:t>
            </a:r>
          </a:p>
        </p:txBody>
      </p:sp>
      <p:sp>
        <p:nvSpPr>
          <p:cNvPr id="360" name="CR3"/>
          <p:cNvSpPr txBox="1"/>
          <p:nvPr/>
        </p:nvSpPr>
        <p:spPr>
          <a:xfrm>
            <a:off x="1889125" y="3614737"/>
            <a:ext cx="4364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361" name="Perforine…"/>
          <p:cNvSpPr txBox="1"/>
          <p:nvPr/>
        </p:nvSpPr>
        <p:spPr>
          <a:xfrm>
            <a:off x="1870075" y="4765675"/>
            <a:ext cx="1121344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Perforine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granzimi</a:t>
            </a:r>
          </a:p>
        </p:txBody>
      </p:sp>
      <p:sp>
        <p:nvSpPr>
          <p:cNvPr id="362" name="Immune-activator monoclonal antibodies: ADCC (Antibody-Dependent Cellular Cytotoxicity)"/>
          <p:cNvSpPr txBox="1"/>
          <p:nvPr>
            <p:ph type="title" idx="4294967295"/>
          </p:nvPr>
        </p:nvSpPr>
        <p:spPr>
          <a:xfrm>
            <a:off x="228600" y="304800"/>
            <a:ext cx="86106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68095">
              <a:defRPr b="1" sz="3359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Immune-activator monoclonal antibodies:</a:t>
            </a:r>
            <a:br/>
            <a:r>
              <a:t>ADC</a:t>
            </a:r>
            <a:r>
              <a:rPr sz="3024"/>
              <a:t>C </a:t>
            </a:r>
            <a:r>
              <a:rPr sz="1848"/>
              <a:t>(Antibody-Dependent Cellular Cytotoxicity)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9781416031239-014-f004" descr="S9781416031239-014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371600"/>
            <a:ext cx="7848600" cy="374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erforin_structure.jpg" descr="perforin_structu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8362"/>
            <a:ext cx="9144000" cy="435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leu20135f3.jpg" descr="leu20135f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3175"/>
            <a:ext cx="6783388" cy="682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9781416031239-004-f004" descr="S9781416031239-004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412" y="1519237"/>
            <a:ext cx="7621588" cy="381952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Aminoacid variability in antibody sequence"/>
          <p:cNvSpPr txBox="1"/>
          <p:nvPr/>
        </p:nvSpPr>
        <p:spPr>
          <a:xfrm>
            <a:off x="152399" y="304800"/>
            <a:ext cx="8763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Aminoacid variability in antibody sequence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Tabella"/>
          <p:cNvGraphicFramePr/>
          <p:nvPr/>
        </p:nvGraphicFramePr>
        <p:xfrm>
          <a:off x="533400" y="581025"/>
          <a:ext cx="8077200" cy="54848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8800"/>
                <a:gridCol w="2209800"/>
                <a:gridCol w="2019300"/>
                <a:gridCol w="2019300"/>
              </a:tblGrid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FcR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Affinity for immunoglobulin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Distribution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Function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 (CD64)	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</a:t>
                      </a:r>
                      <a:r>
                        <a:rPr>
                          <a:latin typeface="Apple Symbols"/>
                          <a:ea typeface="Apple Symbols"/>
                          <a:cs typeface="Apple Symbols"/>
                          <a:sym typeface="Apple Symbols"/>
                        </a:rPr>
                        <a:t>∼</a:t>
                      </a:r>
                      <a:r>
                        <a:t> 10</a:t>
                      </a:r>
                      <a:r>
                        <a:rPr baseline="30000"/>
                        <a:t>-9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IgG1 and IgG3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also eosinophils	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Phagocytosis, activation of phagocytes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RIIA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eosinophils, platelets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Phagocytosis; cell activation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RIIB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dendritic cells, macrophages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Feedback inhibition of B cells, macrophages, dendritic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RIIIA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Antibody-dependent cell-mediated cytotoxicity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RIIIB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GPI-linked protein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other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413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&gt; 10</a:t>
                      </a:r>
                      <a:r>
                        <a:rPr baseline="30000"/>
                        <a:t>-10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monomeric IgE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cells, basophils, eosinophils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 (degranulation)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RII (CD23)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eosinophils, Langerhans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Unknown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α</a:t>
                      </a:r>
                      <a:r>
                        <a:t>R (CD89)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eosinophils, monocytes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activation?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17-15_Macrophages_1.jpg" descr="17-15_Macrophages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20737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17-18_ADCC_1.jpg" descr="17-18_ADCC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9750"/>
            <a:ext cx="9144000" cy="501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ruppo"/>
          <p:cNvGrpSpPr/>
          <p:nvPr/>
        </p:nvGrpSpPr>
        <p:grpSpPr>
          <a:xfrm>
            <a:off x="2539439" y="1981148"/>
            <a:ext cx="1487838" cy="1538776"/>
            <a:chOff x="0" y="0"/>
            <a:chExt cx="1487836" cy="1538775"/>
          </a:xfrm>
        </p:grpSpPr>
        <p:sp>
          <p:nvSpPr>
            <p:cNvPr id="377" name="Forma"/>
            <p:cNvSpPr/>
            <p:nvPr/>
          </p:nvSpPr>
          <p:spPr>
            <a:xfrm>
              <a:off x="7236" y="5919"/>
              <a:ext cx="1477576" cy="152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0973" fill="norm" stroke="1" extrusionOk="0">
                  <a:moveTo>
                    <a:pt x="5778" y="1292"/>
                  </a:moveTo>
                  <a:cubicBezTo>
                    <a:pt x="3385" y="2012"/>
                    <a:pt x="1540" y="3668"/>
                    <a:pt x="788" y="5396"/>
                  </a:cubicBezTo>
                  <a:cubicBezTo>
                    <a:pt x="-511" y="8348"/>
                    <a:pt x="-101" y="12524"/>
                    <a:pt x="1266" y="15116"/>
                  </a:cubicBezTo>
                  <a:cubicBezTo>
                    <a:pt x="2292" y="17132"/>
                    <a:pt x="4342" y="19292"/>
                    <a:pt x="6461" y="19868"/>
                  </a:cubicBezTo>
                  <a:cubicBezTo>
                    <a:pt x="8922" y="20516"/>
                    <a:pt x="12066" y="21236"/>
                    <a:pt x="14664" y="20876"/>
                  </a:cubicBezTo>
                  <a:cubicBezTo>
                    <a:pt x="18081" y="20300"/>
                    <a:pt x="19038" y="16916"/>
                    <a:pt x="19790" y="13892"/>
                  </a:cubicBezTo>
                  <a:cubicBezTo>
                    <a:pt x="20679" y="10724"/>
                    <a:pt x="21089" y="6476"/>
                    <a:pt x="18765" y="3812"/>
                  </a:cubicBezTo>
                  <a:cubicBezTo>
                    <a:pt x="16509" y="1292"/>
                    <a:pt x="13843" y="-364"/>
                    <a:pt x="10494" y="68"/>
                  </a:cubicBezTo>
                  <a:cubicBezTo>
                    <a:pt x="8922" y="212"/>
                    <a:pt x="7692" y="716"/>
                    <a:pt x="5778" y="1292"/>
                  </a:cubicBezTo>
                </a:path>
              </a:pathLst>
            </a:custGeom>
            <a:solidFill>
              <a:srgbClr val="FACD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Forma"/>
            <p:cNvSpPr/>
            <p:nvPr/>
          </p:nvSpPr>
          <p:spPr>
            <a:xfrm>
              <a:off x="49311" y="51832"/>
              <a:ext cx="1152800" cy="125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244" fill="norm" stroke="1" extrusionOk="0">
                  <a:moveTo>
                    <a:pt x="2588" y="17942"/>
                  </a:moveTo>
                  <a:cubicBezTo>
                    <a:pt x="974" y="14996"/>
                    <a:pt x="437" y="10265"/>
                    <a:pt x="2050" y="6963"/>
                  </a:cubicBezTo>
                  <a:cubicBezTo>
                    <a:pt x="2946" y="4999"/>
                    <a:pt x="5097" y="3125"/>
                    <a:pt x="7965" y="2411"/>
                  </a:cubicBezTo>
                  <a:cubicBezTo>
                    <a:pt x="10295" y="1697"/>
                    <a:pt x="11729" y="1161"/>
                    <a:pt x="13612" y="894"/>
                  </a:cubicBezTo>
                  <a:cubicBezTo>
                    <a:pt x="16480" y="626"/>
                    <a:pt x="18900" y="1429"/>
                    <a:pt x="20961" y="2946"/>
                  </a:cubicBezTo>
                  <a:cubicBezTo>
                    <a:pt x="18631" y="894"/>
                    <a:pt x="15852" y="-356"/>
                    <a:pt x="12536" y="90"/>
                  </a:cubicBezTo>
                  <a:cubicBezTo>
                    <a:pt x="10654" y="269"/>
                    <a:pt x="9220" y="894"/>
                    <a:pt x="6890" y="1518"/>
                  </a:cubicBezTo>
                  <a:cubicBezTo>
                    <a:pt x="4022" y="2232"/>
                    <a:pt x="1871" y="4196"/>
                    <a:pt x="974" y="6070"/>
                  </a:cubicBezTo>
                  <a:cubicBezTo>
                    <a:pt x="-639" y="9373"/>
                    <a:pt x="-101" y="14193"/>
                    <a:pt x="1512" y="17049"/>
                  </a:cubicBezTo>
                  <a:cubicBezTo>
                    <a:pt x="2408" y="18566"/>
                    <a:pt x="3753" y="20173"/>
                    <a:pt x="5276" y="21244"/>
                  </a:cubicBezTo>
                  <a:cubicBezTo>
                    <a:pt x="4201" y="20262"/>
                    <a:pt x="3305" y="19102"/>
                    <a:pt x="2588" y="17942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9" name="Forma"/>
            <p:cNvSpPr/>
            <p:nvPr/>
          </p:nvSpPr>
          <p:spPr>
            <a:xfrm>
              <a:off x="305032" y="194276"/>
              <a:ext cx="1132144" cy="128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290" fill="norm" stroke="1" extrusionOk="0">
                  <a:moveTo>
                    <a:pt x="18696" y="2169"/>
                  </a:moveTo>
                  <a:cubicBezTo>
                    <a:pt x="17879" y="1388"/>
                    <a:pt x="17062" y="607"/>
                    <a:pt x="16155" y="0"/>
                  </a:cubicBezTo>
                  <a:cubicBezTo>
                    <a:pt x="16608" y="434"/>
                    <a:pt x="17153" y="867"/>
                    <a:pt x="17607" y="1301"/>
                  </a:cubicBezTo>
                  <a:cubicBezTo>
                    <a:pt x="20511" y="4251"/>
                    <a:pt x="19966" y="9022"/>
                    <a:pt x="18877" y="12578"/>
                  </a:cubicBezTo>
                  <a:cubicBezTo>
                    <a:pt x="17970" y="15961"/>
                    <a:pt x="16790" y="19692"/>
                    <a:pt x="12615" y="20299"/>
                  </a:cubicBezTo>
                  <a:cubicBezTo>
                    <a:pt x="9439" y="20733"/>
                    <a:pt x="5536" y="19952"/>
                    <a:pt x="2541" y="19171"/>
                  </a:cubicBezTo>
                  <a:cubicBezTo>
                    <a:pt x="1634" y="18998"/>
                    <a:pt x="817" y="18564"/>
                    <a:pt x="0" y="18043"/>
                  </a:cubicBezTo>
                  <a:cubicBezTo>
                    <a:pt x="1089" y="18998"/>
                    <a:pt x="2360" y="19692"/>
                    <a:pt x="3630" y="20039"/>
                  </a:cubicBezTo>
                  <a:cubicBezTo>
                    <a:pt x="6716" y="20819"/>
                    <a:pt x="10528" y="21600"/>
                    <a:pt x="13704" y="21166"/>
                  </a:cubicBezTo>
                  <a:cubicBezTo>
                    <a:pt x="17879" y="20472"/>
                    <a:pt x="19059" y="16829"/>
                    <a:pt x="20057" y="13446"/>
                  </a:cubicBezTo>
                  <a:cubicBezTo>
                    <a:pt x="21055" y="9889"/>
                    <a:pt x="21600" y="5118"/>
                    <a:pt x="18696" y="2169"/>
                  </a:cubicBezTo>
                </a:path>
              </a:pathLst>
            </a:custGeom>
            <a:solidFill>
              <a:srgbClr val="F797A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Forma"/>
            <p:cNvSpPr/>
            <p:nvPr/>
          </p:nvSpPr>
          <p:spPr>
            <a:xfrm>
              <a:off x="186888" y="195570"/>
              <a:ext cx="1050336" cy="117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677" fill="norm" stroke="1" extrusionOk="0">
                  <a:moveTo>
                    <a:pt x="4450" y="2933"/>
                  </a:moveTo>
                  <a:cubicBezTo>
                    <a:pt x="2714" y="2747"/>
                    <a:pt x="1268" y="4045"/>
                    <a:pt x="593" y="4972"/>
                  </a:cubicBezTo>
                  <a:cubicBezTo>
                    <a:pt x="-661" y="6641"/>
                    <a:pt x="207" y="9329"/>
                    <a:pt x="1943" y="10534"/>
                  </a:cubicBezTo>
                  <a:cubicBezTo>
                    <a:pt x="3100" y="11369"/>
                    <a:pt x="5125" y="11740"/>
                    <a:pt x="6282" y="10720"/>
                  </a:cubicBezTo>
                  <a:cubicBezTo>
                    <a:pt x="7439" y="9793"/>
                    <a:pt x="7246" y="8031"/>
                    <a:pt x="7343" y="6734"/>
                  </a:cubicBezTo>
                  <a:cubicBezTo>
                    <a:pt x="7439" y="5899"/>
                    <a:pt x="7343" y="5343"/>
                    <a:pt x="8114" y="4787"/>
                  </a:cubicBezTo>
                  <a:cubicBezTo>
                    <a:pt x="8885" y="4231"/>
                    <a:pt x="9946" y="4138"/>
                    <a:pt x="10332" y="5065"/>
                  </a:cubicBezTo>
                  <a:cubicBezTo>
                    <a:pt x="10718" y="5807"/>
                    <a:pt x="9946" y="6734"/>
                    <a:pt x="10910" y="7383"/>
                  </a:cubicBezTo>
                  <a:cubicBezTo>
                    <a:pt x="11489" y="7753"/>
                    <a:pt x="12935" y="7568"/>
                    <a:pt x="13418" y="7104"/>
                  </a:cubicBezTo>
                  <a:cubicBezTo>
                    <a:pt x="13996" y="6548"/>
                    <a:pt x="13321" y="5343"/>
                    <a:pt x="13996" y="4880"/>
                  </a:cubicBezTo>
                  <a:cubicBezTo>
                    <a:pt x="14768" y="4231"/>
                    <a:pt x="16021" y="5250"/>
                    <a:pt x="16407" y="5899"/>
                  </a:cubicBezTo>
                  <a:cubicBezTo>
                    <a:pt x="16985" y="6734"/>
                    <a:pt x="16889" y="7661"/>
                    <a:pt x="16214" y="8310"/>
                  </a:cubicBezTo>
                  <a:cubicBezTo>
                    <a:pt x="15443" y="9051"/>
                    <a:pt x="14382" y="8773"/>
                    <a:pt x="13610" y="9422"/>
                  </a:cubicBezTo>
                  <a:cubicBezTo>
                    <a:pt x="12068" y="10627"/>
                    <a:pt x="12935" y="13223"/>
                    <a:pt x="15153" y="12574"/>
                  </a:cubicBezTo>
                  <a:cubicBezTo>
                    <a:pt x="15732" y="12389"/>
                    <a:pt x="16503" y="11647"/>
                    <a:pt x="16889" y="11183"/>
                  </a:cubicBezTo>
                  <a:cubicBezTo>
                    <a:pt x="17660" y="10256"/>
                    <a:pt x="18046" y="9793"/>
                    <a:pt x="18335" y="11183"/>
                  </a:cubicBezTo>
                  <a:cubicBezTo>
                    <a:pt x="18528" y="12018"/>
                    <a:pt x="19203" y="13316"/>
                    <a:pt x="19010" y="14243"/>
                  </a:cubicBezTo>
                  <a:cubicBezTo>
                    <a:pt x="18914" y="15262"/>
                    <a:pt x="18046" y="15819"/>
                    <a:pt x="16793" y="15726"/>
                  </a:cubicBezTo>
                  <a:cubicBezTo>
                    <a:pt x="15635" y="15726"/>
                    <a:pt x="14960" y="15077"/>
                    <a:pt x="14093" y="16282"/>
                  </a:cubicBezTo>
                  <a:cubicBezTo>
                    <a:pt x="13514" y="17116"/>
                    <a:pt x="13514" y="19063"/>
                    <a:pt x="14285" y="19898"/>
                  </a:cubicBezTo>
                  <a:cubicBezTo>
                    <a:pt x="15250" y="21010"/>
                    <a:pt x="18721" y="20917"/>
                    <a:pt x="19685" y="19712"/>
                  </a:cubicBezTo>
                  <a:cubicBezTo>
                    <a:pt x="20264" y="19063"/>
                    <a:pt x="20650" y="17765"/>
                    <a:pt x="20553" y="16931"/>
                  </a:cubicBezTo>
                  <a:cubicBezTo>
                    <a:pt x="20457" y="15819"/>
                    <a:pt x="19685" y="15355"/>
                    <a:pt x="19685" y="14243"/>
                  </a:cubicBezTo>
                  <a:cubicBezTo>
                    <a:pt x="19685" y="12481"/>
                    <a:pt x="18143" y="11091"/>
                    <a:pt x="19493" y="9607"/>
                  </a:cubicBezTo>
                  <a:cubicBezTo>
                    <a:pt x="19975" y="9144"/>
                    <a:pt x="20939" y="8680"/>
                    <a:pt x="20360" y="7661"/>
                  </a:cubicBezTo>
                  <a:cubicBezTo>
                    <a:pt x="20071" y="7290"/>
                    <a:pt x="19878" y="7104"/>
                    <a:pt x="19396" y="7012"/>
                  </a:cubicBezTo>
                  <a:cubicBezTo>
                    <a:pt x="19203" y="6919"/>
                    <a:pt x="18914" y="6641"/>
                    <a:pt x="18046" y="6826"/>
                  </a:cubicBezTo>
                  <a:cubicBezTo>
                    <a:pt x="17275" y="7012"/>
                    <a:pt x="16985" y="5714"/>
                    <a:pt x="16889" y="5436"/>
                  </a:cubicBezTo>
                  <a:cubicBezTo>
                    <a:pt x="16407" y="4231"/>
                    <a:pt x="17371" y="4509"/>
                    <a:pt x="18335" y="4601"/>
                  </a:cubicBezTo>
                  <a:cubicBezTo>
                    <a:pt x="20553" y="4601"/>
                    <a:pt x="20360" y="2284"/>
                    <a:pt x="18818" y="1171"/>
                  </a:cubicBezTo>
                  <a:cubicBezTo>
                    <a:pt x="17757" y="430"/>
                    <a:pt x="15539" y="-590"/>
                    <a:pt x="14478" y="430"/>
                  </a:cubicBezTo>
                  <a:cubicBezTo>
                    <a:pt x="13418" y="1357"/>
                    <a:pt x="14285" y="2191"/>
                    <a:pt x="13996" y="3211"/>
                  </a:cubicBezTo>
                  <a:cubicBezTo>
                    <a:pt x="13418" y="4880"/>
                    <a:pt x="12550" y="3025"/>
                    <a:pt x="11971" y="2562"/>
                  </a:cubicBezTo>
                  <a:cubicBezTo>
                    <a:pt x="10621" y="1449"/>
                    <a:pt x="10235" y="2840"/>
                    <a:pt x="10043" y="3489"/>
                  </a:cubicBezTo>
                  <a:cubicBezTo>
                    <a:pt x="9946" y="4045"/>
                    <a:pt x="7632" y="4045"/>
                    <a:pt x="6668" y="3952"/>
                  </a:cubicBezTo>
                  <a:cubicBezTo>
                    <a:pt x="5800" y="3767"/>
                    <a:pt x="5896" y="2840"/>
                    <a:pt x="4450" y="2933"/>
                  </a:cubicBezTo>
                </a:path>
              </a:pathLst>
            </a:custGeom>
            <a:solidFill>
              <a:srgbClr val="882F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Forma"/>
            <p:cNvSpPr/>
            <p:nvPr/>
          </p:nvSpPr>
          <p:spPr>
            <a:xfrm>
              <a:off x="907138" y="1175953"/>
              <a:ext cx="289824" cy="15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903" fill="norm" stroke="1" extrusionOk="0">
                  <a:moveTo>
                    <a:pt x="0" y="5574"/>
                  </a:moveTo>
                  <a:cubicBezTo>
                    <a:pt x="1440" y="11148"/>
                    <a:pt x="1440" y="16026"/>
                    <a:pt x="5400" y="19510"/>
                  </a:cubicBezTo>
                  <a:cubicBezTo>
                    <a:pt x="7920" y="21600"/>
                    <a:pt x="10440" y="20903"/>
                    <a:pt x="13320" y="20206"/>
                  </a:cubicBezTo>
                  <a:cubicBezTo>
                    <a:pt x="19440" y="18116"/>
                    <a:pt x="21240" y="11845"/>
                    <a:pt x="21240" y="0"/>
                  </a:cubicBezTo>
                  <a:cubicBezTo>
                    <a:pt x="20160" y="9058"/>
                    <a:pt x="17280" y="16026"/>
                    <a:pt x="11880" y="16723"/>
                  </a:cubicBezTo>
                  <a:cubicBezTo>
                    <a:pt x="9720" y="16723"/>
                    <a:pt x="-360" y="13935"/>
                    <a:pt x="1080" y="7665"/>
                  </a:cubicBezTo>
                  <a:cubicBezTo>
                    <a:pt x="0" y="5574"/>
                    <a:pt x="0" y="5574"/>
                    <a:pt x="0" y="5574"/>
                  </a:cubicBezTo>
                </a:path>
              </a:pathLst>
            </a:custGeom>
            <a:solidFill>
              <a:srgbClr val="6700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2" name="Linea"/>
            <p:cNvSpPr/>
            <p:nvPr/>
          </p:nvSpPr>
          <p:spPr>
            <a:xfrm>
              <a:off x="876093" y="771960"/>
              <a:ext cx="183154" cy="9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11968" fill="norm" stroke="1" extrusionOk="0">
                  <a:moveTo>
                    <a:pt x="110" y="1906"/>
                  </a:moveTo>
                  <a:cubicBezTo>
                    <a:pt x="-1510" y="21600"/>
                    <a:pt x="15230" y="7624"/>
                    <a:pt x="20090" y="0"/>
                  </a:cubicBezTo>
                  <a:cubicBezTo>
                    <a:pt x="16850" y="2541"/>
                    <a:pt x="-430" y="16518"/>
                    <a:pt x="650" y="3176"/>
                  </a:cubicBezTo>
                </a:path>
              </a:pathLst>
            </a:custGeom>
            <a:solidFill>
              <a:srgbClr val="6700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3" name="Forma"/>
            <p:cNvSpPr/>
            <p:nvPr/>
          </p:nvSpPr>
          <p:spPr>
            <a:xfrm>
              <a:off x="1137757" y="608562"/>
              <a:ext cx="55080" cy="12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97" h="21600" fill="norm" stroke="1" extrusionOk="0">
                  <a:moveTo>
                    <a:pt x="2400" y="0"/>
                  </a:moveTo>
                  <a:cubicBezTo>
                    <a:pt x="21600" y="2700"/>
                    <a:pt x="12000" y="15300"/>
                    <a:pt x="1200" y="21600"/>
                  </a:cubicBezTo>
                  <a:cubicBezTo>
                    <a:pt x="8400" y="17100"/>
                    <a:pt x="9600" y="4500"/>
                    <a:pt x="0" y="1800"/>
                  </a:cubicBezTo>
                  <a:cubicBezTo>
                    <a:pt x="2400" y="0"/>
                    <a:pt x="2400" y="0"/>
                    <a:pt x="2400" y="0"/>
                  </a:cubicBezTo>
                </a:path>
              </a:pathLst>
            </a:custGeom>
            <a:solidFill>
              <a:srgbClr val="6700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4" name="Linea"/>
            <p:cNvSpPr/>
            <p:nvPr/>
          </p:nvSpPr>
          <p:spPr>
            <a:xfrm>
              <a:off x="1034792" y="241881"/>
              <a:ext cx="128076" cy="19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8" h="19980" fill="norm" stroke="1" extrusionOk="0">
                  <a:moveTo>
                    <a:pt x="0" y="19980"/>
                  </a:moveTo>
                  <a:cubicBezTo>
                    <a:pt x="5400" y="14580"/>
                    <a:pt x="20057" y="21600"/>
                    <a:pt x="20057" y="12960"/>
                  </a:cubicBezTo>
                  <a:cubicBezTo>
                    <a:pt x="20829" y="5400"/>
                    <a:pt x="6943" y="2700"/>
                    <a:pt x="0" y="0"/>
                  </a:cubicBezTo>
                  <a:cubicBezTo>
                    <a:pt x="8486" y="4860"/>
                    <a:pt x="21600" y="12960"/>
                    <a:pt x="4629" y="16740"/>
                  </a:cubicBezTo>
                </a:path>
              </a:pathLst>
            </a:custGeom>
            <a:solidFill>
              <a:srgbClr val="6700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5" name="Linea"/>
            <p:cNvSpPr/>
            <p:nvPr/>
          </p:nvSpPr>
          <p:spPr>
            <a:xfrm>
              <a:off x="747501" y="482475"/>
              <a:ext cx="114962" cy="10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8" h="17010" fill="norm" stroke="1" extrusionOk="0">
                  <a:moveTo>
                    <a:pt x="113" y="7477"/>
                  </a:moveTo>
                  <a:cubicBezTo>
                    <a:pt x="-1738" y="21600"/>
                    <a:pt x="19862" y="20769"/>
                    <a:pt x="13073" y="0"/>
                  </a:cubicBezTo>
                  <a:cubicBezTo>
                    <a:pt x="12456" y="5815"/>
                    <a:pt x="8136" y="20769"/>
                    <a:pt x="1965" y="11631"/>
                  </a:cubicBezTo>
                </a:path>
              </a:pathLst>
            </a:custGeom>
            <a:solidFill>
              <a:srgbClr val="6700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6" name="Linea"/>
            <p:cNvSpPr/>
            <p:nvPr/>
          </p:nvSpPr>
          <p:spPr>
            <a:xfrm>
              <a:off x="231669" y="545518"/>
              <a:ext cx="295363" cy="25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19200" fill="norm" stroke="1" extrusionOk="0">
                  <a:moveTo>
                    <a:pt x="0" y="7855"/>
                  </a:moveTo>
                  <a:cubicBezTo>
                    <a:pt x="3832" y="14138"/>
                    <a:pt x="6968" y="21600"/>
                    <a:pt x="14981" y="18458"/>
                  </a:cubicBezTo>
                  <a:cubicBezTo>
                    <a:pt x="20555" y="16102"/>
                    <a:pt x="21600" y="5498"/>
                    <a:pt x="20555" y="0"/>
                  </a:cubicBezTo>
                  <a:cubicBezTo>
                    <a:pt x="19161" y="5105"/>
                    <a:pt x="18116" y="12567"/>
                    <a:pt x="12890" y="14924"/>
                  </a:cubicBezTo>
                  <a:cubicBezTo>
                    <a:pt x="8013" y="17673"/>
                    <a:pt x="3832" y="12175"/>
                    <a:pt x="348" y="9425"/>
                  </a:cubicBezTo>
                  <a:cubicBezTo>
                    <a:pt x="348" y="9033"/>
                    <a:pt x="348" y="8247"/>
                    <a:pt x="697" y="7855"/>
                  </a:cubicBezTo>
                </a:path>
              </a:pathLst>
            </a:custGeom>
            <a:solidFill>
              <a:srgbClr val="6700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7" name="Forma"/>
            <p:cNvSpPr/>
            <p:nvPr/>
          </p:nvSpPr>
          <p:spPr>
            <a:xfrm>
              <a:off x="213161" y="388659"/>
              <a:ext cx="210281" cy="18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8" h="19916" fill="norm" stroke="1" extrusionOk="0">
                  <a:moveTo>
                    <a:pt x="17674" y="21"/>
                  </a:moveTo>
                  <a:cubicBezTo>
                    <a:pt x="11745" y="-547"/>
                    <a:pt x="-3502" y="10253"/>
                    <a:pt x="733" y="19916"/>
                  </a:cubicBezTo>
                  <a:cubicBezTo>
                    <a:pt x="733" y="14232"/>
                    <a:pt x="13439" y="-1684"/>
                    <a:pt x="18098" y="1158"/>
                  </a:cubicBezTo>
                  <a:cubicBezTo>
                    <a:pt x="17674" y="21"/>
                    <a:pt x="17674" y="21"/>
                    <a:pt x="17674" y="21"/>
                  </a:cubicBezTo>
                </a:path>
              </a:pathLst>
            </a:custGeom>
            <a:solidFill>
              <a:srgbClr val="9C4E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8" name="Linea"/>
            <p:cNvSpPr/>
            <p:nvPr/>
          </p:nvSpPr>
          <p:spPr>
            <a:xfrm>
              <a:off x="934036" y="229662"/>
              <a:ext cx="51849" cy="11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14" h="19946" fill="norm" stroke="1" extrusionOk="0">
                  <a:moveTo>
                    <a:pt x="13028" y="146"/>
                  </a:moveTo>
                  <a:cubicBezTo>
                    <a:pt x="-5486" y="-1654"/>
                    <a:pt x="685" y="13646"/>
                    <a:pt x="2228" y="19946"/>
                  </a:cubicBezTo>
                  <a:cubicBezTo>
                    <a:pt x="2228" y="14546"/>
                    <a:pt x="2228" y="-754"/>
                    <a:pt x="16114" y="1046"/>
                  </a:cubicBezTo>
                </a:path>
              </a:pathLst>
            </a:custGeom>
            <a:solidFill>
              <a:srgbClr val="9C4E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9" name="Forma"/>
            <p:cNvSpPr/>
            <p:nvPr/>
          </p:nvSpPr>
          <p:spPr>
            <a:xfrm>
              <a:off x="926109" y="1076885"/>
              <a:ext cx="216797" cy="8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21153" y="0"/>
                  </a:moveTo>
                  <a:cubicBezTo>
                    <a:pt x="17313" y="11435"/>
                    <a:pt x="13473" y="11435"/>
                    <a:pt x="8193" y="8894"/>
                  </a:cubicBezTo>
                  <a:cubicBezTo>
                    <a:pt x="4353" y="7624"/>
                    <a:pt x="-447" y="6353"/>
                    <a:pt x="33" y="21600"/>
                  </a:cubicBezTo>
                  <a:cubicBezTo>
                    <a:pt x="513" y="15247"/>
                    <a:pt x="3873" y="16518"/>
                    <a:pt x="8193" y="17788"/>
                  </a:cubicBezTo>
                  <a:cubicBezTo>
                    <a:pt x="13473" y="20329"/>
                    <a:pt x="19713" y="21600"/>
                    <a:pt x="20673" y="2541"/>
                  </a:cubicBezTo>
                  <a:cubicBezTo>
                    <a:pt x="21153" y="0"/>
                    <a:pt x="21153" y="0"/>
                    <a:pt x="21153" y="0"/>
                  </a:cubicBezTo>
                </a:path>
              </a:pathLst>
            </a:custGeom>
            <a:solidFill>
              <a:srgbClr val="9C4E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0" name="Forma"/>
            <p:cNvSpPr/>
            <p:nvPr/>
          </p:nvSpPr>
          <p:spPr>
            <a:xfrm>
              <a:off x="0" y="0"/>
              <a:ext cx="1487837" cy="153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1401"/>
                  </a:moveTo>
                  <a:cubicBezTo>
                    <a:pt x="6079" y="1327"/>
                    <a:pt x="6079" y="1327"/>
                    <a:pt x="6079" y="1327"/>
                  </a:cubicBezTo>
                  <a:cubicBezTo>
                    <a:pt x="3576" y="2064"/>
                    <a:pt x="1645" y="3833"/>
                    <a:pt x="858" y="5603"/>
                  </a:cubicBezTo>
                  <a:cubicBezTo>
                    <a:pt x="286" y="6856"/>
                    <a:pt x="0" y="8330"/>
                    <a:pt x="0" y="9805"/>
                  </a:cubicBezTo>
                  <a:cubicBezTo>
                    <a:pt x="0" y="11869"/>
                    <a:pt x="501" y="14007"/>
                    <a:pt x="1359" y="15555"/>
                  </a:cubicBezTo>
                  <a:cubicBezTo>
                    <a:pt x="2503" y="17619"/>
                    <a:pt x="4577" y="19904"/>
                    <a:pt x="6866" y="20494"/>
                  </a:cubicBezTo>
                  <a:cubicBezTo>
                    <a:pt x="8940" y="21010"/>
                    <a:pt x="11444" y="21600"/>
                    <a:pt x="13732" y="21600"/>
                  </a:cubicBezTo>
                  <a:cubicBezTo>
                    <a:pt x="14305" y="21600"/>
                    <a:pt x="14877" y="21600"/>
                    <a:pt x="15449" y="21526"/>
                  </a:cubicBezTo>
                  <a:cubicBezTo>
                    <a:pt x="17237" y="21231"/>
                    <a:pt x="18453" y="20199"/>
                    <a:pt x="19240" y="18872"/>
                  </a:cubicBezTo>
                  <a:cubicBezTo>
                    <a:pt x="20026" y="17545"/>
                    <a:pt x="20527" y="15924"/>
                    <a:pt x="20885" y="14375"/>
                  </a:cubicBezTo>
                  <a:cubicBezTo>
                    <a:pt x="21314" y="12901"/>
                    <a:pt x="21600" y="11205"/>
                    <a:pt x="21600" y="9510"/>
                  </a:cubicBezTo>
                  <a:cubicBezTo>
                    <a:pt x="21600" y="7446"/>
                    <a:pt x="21171" y="5455"/>
                    <a:pt x="19812" y="3981"/>
                  </a:cubicBezTo>
                  <a:cubicBezTo>
                    <a:pt x="17666" y="1622"/>
                    <a:pt x="15234" y="0"/>
                    <a:pt x="12159" y="0"/>
                  </a:cubicBezTo>
                  <a:cubicBezTo>
                    <a:pt x="11801" y="0"/>
                    <a:pt x="11444" y="0"/>
                    <a:pt x="11086" y="74"/>
                  </a:cubicBezTo>
                  <a:cubicBezTo>
                    <a:pt x="9370" y="221"/>
                    <a:pt x="8154" y="811"/>
                    <a:pt x="6079" y="1327"/>
                  </a:cubicBezTo>
                  <a:cubicBezTo>
                    <a:pt x="6151" y="1401"/>
                    <a:pt x="6151" y="1401"/>
                    <a:pt x="6151" y="1401"/>
                  </a:cubicBezTo>
                  <a:cubicBezTo>
                    <a:pt x="6079" y="1327"/>
                    <a:pt x="6079" y="1327"/>
                    <a:pt x="6079" y="1327"/>
                  </a:cubicBezTo>
                  <a:cubicBezTo>
                    <a:pt x="6151" y="1401"/>
                    <a:pt x="6151" y="1401"/>
                    <a:pt x="6151" y="1401"/>
                  </a:cubicBezTo>
                  <a:cubicBezTo>
                    <a:pt x="6151" y="1474"/>
                    <a:pt x="6151" y="1474"/>
                    <a:pt x="6151" y="1474"/>
                  </a:cubicBezTo>
                  <a:cubicBezTo>
                    <a:pt x="8225" y="885"/>
                    <a:pt x="9441" y="369"/>
                    <a:pt x="11086" y="221"/>
                  </a:cubicBezTo>
                  <a:cubicBezTo>
                    <a:pt x="11444" y="147"/>
                    <a:pt x="11801" y="147"/>
                    <a:pt x="12159" y="147"/>
                  </a:cubicBezTo>
                  <a:cubicBezTo>
                    <a:pt x="15163" y="147"/>
                    <a:pt x="17595" y="1696"/>
                    <a:pt x="19669" y="4055"/>
                  </a:cubicBezTo>
                  <a:cubicBezTo>
                    <a:pt x="21028" y="5529"/>
                    <a:pt x="21457" y="7519"/>
                    <a:pt x="21457" y="9510"/>
                  </a:cubicBezTo>
                  <a:cubicBezTo>
                    <a:pt x="21457" y="11205"/>
                    <a:pt x="21171" y="12827"/>
                    <a:pt x="20742" y="14302"/>
                  </a:cubicBezTo>
                  <a:cubicBezTo>
                    <a:pt x="20384" y="15850"/>
                    <a:pt x="19883" y="17472"/>
                    <a:pt x="19097" y="18799"/>
                  </a:cubicBezTo>
                  <a:cubicBezTo>
                    <a:pt x="18310" y="20052"/>
                    <a:pt x="17166" y="21084"/>
                    <a:pt x="15449" y="21379"/>
                  </a:cubicBezTo>
                  <a:cubicBezTo>
                    <a:pt x="14877" y="21453"/>
                    <a:pt x="14305" y="21453"/>
                    <a:pt x="13732" y="21453"/>
                  </a:cubicBezTo>
                  <a:cubicBezTo>
                    <a:pt x="11444" y="21453"/>
                    <a:pt x="8940" y="20863"/>
                    <a:pt x="6866" y="20347"/>
                  </a:cubicBezTo>
                  <a:cubicBezTo>
                    <a:pt x="4721" y="19757"/>
                    <a:pt x="2575" y="17545"/>
                    <a:pt x="1502" y="15481"/>
                  </a:cubicBezTo>
                  <a:cubicBezTo>
                    <a:pt x="644" y="14007"/>
                    <a:pt x="143" y="11869"/>
                    <a:pt x="143" y="9805"/>
                  </a:cubicBezTo>
                  <a:cubicBezTo>
                    <a:pt x="143" y="8330"/>
                    <a:pt x="429" y="6856"/>
                    <a:pt x="1001" y="5676"/>
                  </a:cubicBezTo>
                  <a:cubicBezTo>
                    <a:pt x="1788" y="3907"/>
                    <a:pt x="3648" y="2212"/>
                    <a:pt x="6151" y="1474"/>
                  </a:cubicBezTo>
                  <a:cubicBezTo>
                    <a:pt x="6151" y="1474"/>
                    <a:pt x="6151" y="1474"/>
                    <a:pt x="6151" y="1474"/>
                  </a:cubicBezTo>
                  <a:cubicBezTo>
                    <a:pt x="6151" y="1401"/>
                    <a:pt x="6151" y="1401"/>
                    <a:pt x="6151" y="1401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1" name="Forma"/>
            <p:cNvSpPr/>
            <p:nvPr/>
          </p:nvSpPr>
          <p:spPr>
            <a:xfrm>
              <a:off x="182704" y="189130"/>
              <a:ext cx="1058690" cy="11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5814" y="0"/>
                  </a:moveTo>
                  <a:cubicBezTo>
                    <a:pt x="15332" y="0"/>
                    <a:pt x="14850" y="192"/>
                    <a:pt x="14464" y="480"/>
                  </a:cubicBezTo>
                  <a:cubicBezTo>
                    <a:pt x="13982" y="960"/>
                    <a:pt x="13885" y="1344"/>
                    <a:pt x="13885" y="1728"/>
                  </a:cubicBezTo>
                  <a:cubicBezTo>
                    <a:pt x="13885" y="2112"/>
                    <a:pt x="14078" y="2496"/>
                    <a:pt x="14078" y="2976"/>
                  </a:cubicBezTo>
                  <a:cubicBezTo>
                    <a:pt x="14078" y="3072"/>
                    <a:pt x="13982" y="3264"/>
                    <a:pt x="13982" y="3456"/>
                  </a:cubicBezTo>
                  <a:cubicBezTo>
                    <a:pt x="13885" y="3744"/>
                    <a:pt x="13789" y="3840"/>
                    <a:pt x="13692" y="3936"/>
                  </a:cubicBezTo>
                  <a:cubicBezTo>
                    <a:pt x="13596" y="4032"/>
                    <a:pt x="13596" y="4128"/>
                    <a:pt x="13500" y="4128"/>
                  </a:cubicBezTo>
                  <a:cubicBezTo>
                    <a:pt x="13403" y="4128"/>
                    <a:pt x="13307" y="4032"/>
                    <a:pt x="13210" y="3936"/>
                  </a:cubicBezTo>
                  <a:cubicBezTo>
                    <a:pt x="13017" y="3744"/>
                    <a:pt x="12825" y="3552"/>
                    <a:pt x="12632" y="3264"/>
                  </a:cubicBezTo>
                  <a:cubicBezTo>
                    <a:pt x="12439" y="3072"/>
                    <a:pt x="12246" y="2784"/>
                    <a:pt x="12150" y="2688"/>
                  </a:cubicBezTo>
                  <a:cubicBezTo>
                    <a:pt x="11764" y="2400"/>
                    <a:pt x="11475" y="2208"/>
                    <a:pt x="11185" y="2208"/>
                  </a:cubicBezTo>
                  <a:cubicBezTo>
                    <a:pt x="10992" y="2208"/>
                    <a:pt x="10800" y="2304"/>
                    <a:pt x="10703" y="2400"/>
                  </a:cubicBezTo>
                  <a:cubicBezTo>
                    <a:pt x="10317" y="2688"/>
                    <a:pt x="10125" y="3360"/>
                    <a:pt x="10028" y="3648"/>
                  </a:cubicBezTo>
                  <a:cubicBezTo>
                    <a:pt x="10028" y="3744"/>
                    <a:pt x="9932" y="3840"/>
                    <a:pt x="9835" y="3840"/>
                  </a:cubicBezTo>
                  <a:cubicBezTo>
                    <a:pt x="9546" y="4032"/>
                    <a:pt x="8678" y="4128"/>
                    <a:pt x="8003" y="4128"/>
                  </a:cubicBezTo>
                  <a:cubicBezTo>
                    <a:pt x="8003" y="4128"/>
                    <a:pt x="8003" y="4128"/>
                    <a:pt x="8003" y="4128"/>
                  </a:cubicBezTo>
                  <a:cubicBezTo>
                    <a:pt x="7521" y="4128"/>
                    <a:pt x="7039" y="4128"/>
                    <a:pt x="6750" y="4128"/>
                  </a:cubicBezTo>
                  <a:cubicBezTo>
                    <a:pt x="6364" y="4032"/>
                    <a:pt x="6267" y="3840"/>
                    <a:pt x="5978" y="3552"/>
                  </a:cubicBezTo>
                  <a:cubicBezTo>
                    <a:pt x="5689" y="3264"/>
                    <a:pt x="5400" y="3072"/>
                    <a:pt x="4725" y="3072"/>
                  </a:cubicBezTo>
                  <a:cubicBezTo>
                    <a:pt x="4628" y="3072"/>
                    <a:pt x="4628" y="3072"/>
                    <a:pt x="4628" y="3072"/>
                  </a:cubicBezTo>
                  <a:cubicBezTo>
                    <a:pt x="4628" y="3072"/>
                    <a:pt x="4628" y="3072"/>
                    <a:pt x="4532" y="3072"/>
                  </a:cubicBezTo>
                  <a:cubicBezTo>
                    <a:pt x="4435" y="3072"/>
                    <a:pt x="4339" y="3072"/>
                    <a:pt x="4242" y="3072"/>
                  </a:cubicBezTo>
                  <a:cubicBezTo>
                    <a:pt x="2603" y="3072"/>
                    <a:pt x="1253" y="4320"/>
                    <a:pt x="578" y="5184"/>
                  </a:cubicBezTo>
                  <a:cubicBezTo>
                    <a:pt x="192" y="5856"/>
                    <a:pt x="0" y="6528"/>
                    <a:pt x="0" y="7200"/>
                  </a:cubicBezTo>
                  <a:cubicBezTo>
                    <a:pt x="0" y="8736"/>
                    <a:pt x="771" y="10272"/>
                    <a:pt x="1928" y="11136"/>
                  </a:cubicBezTo>
                  <a:cubicBezTo>
                    <a:pt x="2603" y="11616"/>
                    <a:pt x="3567" y="12000"/>
                    <a:pt x="4532" y="12000"/>
                  </a:cubicBezTo>
                  <a:cubicBezTo>
                    <a:pt x="5207" y="12000"/>
                    <a:pt x="5882" y="11808"/>
                    <a:pt x="6460" y="11328"/>
                  </a:cubicBezTo>
                  <a:cubicBezTo>
                    <a:pt x="7039" y="10848"/>
                    <a:pt x="7232" y="10080"/>
                    <a:pt x="7328" y="9312"/>
                  </a:cubicBezTo>
                  <a:cubicBezTo>
                    <a:pt x="7521" y="8544"/>
                    <a:pt x="7425" y="7776"/>
                    <a:pt x="7521" y="7104"/>
                  </a:cubicBezTo>
                  <a:cubicBezTo>
                    <a:pt x="7521" y="6624"/>
                    <a:pt x="7521" y="6336"/>
                    <a:pt x="7617" y="5952"/>
                  </a:cubicBezTo>
                  <a:cubicBezTo>
                    <a:pt x="7714" y="5664"/>
                    <a:pt x="7907" y="5376"/>
                    <a:pt x="8196" y="5184"/>
                  </a:cubicBezTo>
                  <a:cubicBezTo>
                    <a:pt x="8582" y="4896"/>
                    <a:pt x="8967" y="4800"/>
                    <a:pt x="9353" y="4800"/>
                  </a:cubicBezTo>
                  <a:cubicBezTo>
                    <a:pt x="9353" y="4800"/>
                    <a:pt x="9353" y="4800"/>
                    <a:pt x="9353" y="4800"/>
                  </a:cubicBezTo>
                  <a:cubicBezTo>
                    <a:pt x="9835" y="4800"/>
                    <a:pt x="10125" y="4992"/>
                    <a:pt x="10317" y="5376"/>
                  </a:cubicBezTo>
                  <a:cubicBezTo>
                    <a:pt x="10414" y="5568"/>
                    <a:pt x="10414" y="5664"/>
                    <a:pt x="10414" y="5856"/>
                  </a:cubicBezTo>
                  <a:cubicBezTo>
                    <a:pt x="10414" y="6144"/>
                    <a:pt x="10317" y="6432"/>
                    <a:pt x="10317" y="6720"/>
                  </a:cubicBezTo>
                  <a:cubicBezTo>
                    <a:pt x="10317" y="7104"/>
                    <a:pt x="10510" y="7488"/>
                    <a:pt x="10992" y="7872"/>
                  </a:cubicBezTo>
                  <a:cubicBezTo>
                    <a:pt x="11185" y="7968"/>
                    <a:pt x="11571" y="8064"/>
                    <a:pt x="11957" y="8064"/>
                  </a:cubicBezTo>
                  <a:cubicBezTo>
                    <a:pt x="12632" y="8064"/>
                    <a:pt x="13210" y="7968"/>
                    <a:pt x="13596" y="7584"/>
                  </a:cubicBezTo>
                  <a:cubicBezTo>
                    <a:pt x="13789" y="7296"/>
                    <a:pt x="13885" y="6912"/>
                    <a:pt x="13885" y="6528"/>
                  </a:cubicBezTo>
                  <a:cubicBezTo>
                    <a:pt x="13885" y="6432"/>
                    <a:pt x="13885" y="6240"/>
                    <a:pt x="13885" y="6144"/>
                  </a:cubicBezTo>
                  <a:cubicBezTo>
                    <a:pt x="13885" y="5760"/>
                    <a:pt x="13885" y="5472"/>
                    <a:pt x="14078" y="5280"/>
                  </a:cubicBezTo>
                  <a:cubicBezTo>
                    <a:pt x="14271" y="5088"/>
                    <a:pt x="14464" y="5088"/>
                    <a:pt x="14657" y="5088"/>
                  </a:cubicBezTo>
                  <a:cubicBezTo>
                    <a:pt x="14657" y="5088"/>
                    <a:pt x="14657" y="5088"/>
                    <a:pt x="14657" y="5088"/>
                  </a:cubicBezTo>
                  <a:cubicBezTo>
                    <a:pt x="14946" y="5088"/>
                    <a:pt x="15332" y="5280"/>
                    <a:pt x="15621" y="5472"/>
                  </a:cubicBezTo>
                  <a:cubicBezTo>
                    <a:pt x="16007" y="5760"/>
                    <a:pt x="16296" y="6048"/>
                    <a:pt x="16392" y="6240"/>
                  </a:cubicBezTo>
                  <a:cubicBezTo>
                    <a:pt x="16682" y="6624"/>
                    <a:pt x="16778" y="7008"/>
                    <a:pt x="16778" y="7392"/>
                  </a:cubicBezTo>
                  <a:cubicBezTo>
                    <a:pt x="16778" y="7872"/>
                    <a:pt x="16585" y="8256"/>
                    <a:pt x="16200" y="8640"/>
                  </a:cubicBezTo>
                  <a:cubicBezTo>
                    <a:pt x="15910" y="9024"/>
                    <a:pt x="15428" y="9120"/>
                    <a:pt x="14946" y="9216"/>
                  </a:cubicBezTo>
                  <a:cubicBezTo>
                    <a:pt x="14560" y="9408"/>
                    <a:pt x="14078" y="9504"/>
                    <a:pt x="13596" y="9792"/>
                  </a:cubicBezTo>
                  <a:cubicBezTo>
                    <a:pt x="13017" y="10272"/>
                    <a:pt x="12825" y="10944"/>
                    <a:pt x="12825" y="11520"/>
                  </a:cubicBezTo>
                  <a:cubicBezTo>
                    <a:pt x="12825" y="12000"/>
                    <a:pt x="12921" y="12480"/>
                    <a:pt x="13210" y="12768"/>
                  </a:cubicBezTo>
                  <a:cubicBezTo>
                    <a:pt x="13500" y="13152"/>
                    <a:pt x="13982" y="13344"/>
                    <a:pt x="14464" y="13344"/>
                  </a:cubicBezTo>
                  <a:cubicBezTo>
                    <a:pt x="14753" y="13344"/>
                    <a:pt x="14946" y="13344"/>
                    <a:pt x="15235" y="13248"/>
                  </a:cubicBezTo>
                  <a:cubicBezTo>
                    <a:pt x="15910" y="12960"/>
                    <a:pt x="16585" y="12288"/>
                    <a:pt x="17067" y="11808"/>
                  </a:cubicBezTo>
                  <a:cubicBezTo>
                    <a:pt x="17260" y="11520"/>
                    <a:pt x="17453" y="11328"/>
                    <a:pt x="17550" y="11136"/>
                  </a:cubicBezTo>
                  <a:cubicBezTo>
                    <a:pt x="17742" y="10944"/>
                    <a:pt x="17839" y="10848"/>
                    <a:pt x="17935" y="10848"/>
                  </a:cubicBezTo>
                  <a:cubicBezTo>
                    <a:pt x="17935" y="10848"/>
                    <a:pt x="17935" y="10848"/>
                    <a:pt x="17935" y="10848"/>
                  </a:cubicBezTo>
                  <a:cubicBezTo>
                    <a:pt x="18032" y="10944"/>
                    <a:pt x="18032" y="10944"/>
                    <a:pt x="18032" y="10944"/>
                  </a:cubicBezTo>
                  <a:cubicBezTo>
                    <a:pt x="18128" y="11040"/>
                    <a:pt x="18225" y="11232"/>
                    <a:pt x="18321" y="11808"/>
                  </a:cubicBezTo>
                  <a:cubicBezTo>
                    <a:pt x="18514" y="12480"/>
                    <a:pt x="19092" y="13728"/>
                    <a:pt x="19092" y="14592"/>
                  </a:cubicBezTo>
                  <a:cubicBezTo>
                    <a:pt x="19092" y="14688"/>
                    <a:pt x="19092" y="14784"/>
                    <a:pt x="18996" y="14880"/>
                  </a:cubicBezTo>
                  <a:cubicBezTo>
                    <a:pt x="18996" y="15360"/>
                    <a:pt x="18707" y="15744"/>
                    <a:pt x="18417" y="15936"/>
                  </a:cubicBezTo>
                  <a:cubicBezTo>
                    <a:pt x="18032" y="16224"/>
                    <a:pt x="17550" y="16320"/>
                    <a:pt x="16971" y="16320"/>
                  </a:cubicBezTo>
                  <a:cubicBezTo>
                    <a:pt x="16875" y="16320"/>
                    <a:pt x="16875" y="16320"/>
                    <a:pt x="16875" y="16320"/>
                  </a:cubicBezTo>
                  <a:cubicBezTo>
                    <a:pt x="16296" y="16320"/>
                    <a:pt x="15814" y="16128"/>
                    <a:pt x="15332" y="16128"/>
                  </a:cubicBezTo>
                  <a:cubicBezTo>
                    <a:pt x="15332" y="16128"/>
                    <a:pt x="15332" y="16128"/>
                    <a:pt x="15332" y="16128"/>
                  </a:cubicBezTo>
                  <a:cubicBezTo>
                    <a:pt x="15139" y="16128"/>
                    <a:pt x="14946" y="16224"/>
                    <a:pt x="14753" y="16320"/>
                  </a:cubicBezTo>
                  <a:cubicBezTo>
                    <a:pt x="14560" y="16416"/>
                    <a:pt x="14367" y="16608"/>
                    <a:pt x="14175" y="16992"/>
                  </a:cubicBezTo>
                  <a:cubicBezTo>
                    <a:pt x="13789" y="17376"/>
                    <a:pt x="13692" y="18048"/>
                    <a:pt x="13692" y="18720"/>
                  </a:cubicBezTo>
                  <a:cubicBezTo>
                    <a:pt x="13692" y="19488"/>
                    <a:pt x="13885" y="20256"/>
                    <a:pt x="14271" y="20736"/>
                  </a:cubicBezTo>
                  <a:cubicBezTo>
                    <a:pt x="14753" y="21408"/>
                    <a:pt x="15814" y="21600"/>
                    <a:pt x="16971" y="21600"/>
                  </a:cubicBezTo>
                  <a:cubicBezTo>
                    <a:pt x="17550" y="21600"/>
                    <a:pt x="18128" y="21600"/>
                    <a:pt x="18610" y="21408"/>
                  </a:cubicBezTo>
                  <a:cubicBezTo>
                    <a:pt x="18707" y="21312"/>
                    <a:pt x="18803" y="21216"/>
                    <a:pt x="18900" y="21216"/>
                  </a:cubicBezTo>
                  <a:cubicBezTo>
                    <a:pt x="18321" y="21408"/>
                    <a:pt x="17646" y="21504"/>
                    <a:pt x="16971" y="21504"/>
                  </a:cubicBezTo>
                  <a:cubicBezTo>
                    <a:pt x="15910" y="21504"/>
                    <a:pt x="14850" y="21312"/>
                    <a:pt x="14367" y="20736"/>
                  </a:cubicBezTo>
                  <a:cubicBezTo>
                    <a:pt x="13596" y="19872"/>
                    <a:pt x="13596" y="17856"/>
                    <a:pt x="14175" y="16992"/>
                  </a:cubicBezTo>
                  <a:cubicBezTo>
                    <a:pt x="14657" y="16416"/>
                    <a:pt x="14946" y="16224"/>
                    <a:pt x="15332" y="16224"/>
                  </a:cubicBezTo>
                  <a:cubicBezTo>
                    <a:pt x="15814" y="16224"/>
                    <a:pt x="16200" y="16416"/>
                    <a:pt x="16875" y="16416"/>
                  </a:cubicBezTo>
                  <a:cubicBezTo>
                    <a:pt x="16875" y="16416"/>
                    <a:pt x="16875" y="16416"/>
                    <a:pt x="16875" y="16416"/>
                  </a:cubicBezTo>
                  <a:cubicBezTo>
                    <a:pt x="18128" y="16416"/>
                    <a:pt x="18996" y="15936"/>
                    <a:pt x="19092" y="14880"/>
                  </a:cubicBezTo>
                  <a:cubicBezTo>
                    <a:pt x="19285" y="13920"/>
                    <a:pt x="18610" y="12576"/>
                    <a:pt x="18417" y="11712"/>
                  </a:cubicBezTo>
                  <a:cubicBezTo>
                    <a:pt x="18321" y="11040"/>
                    <a:pt x="18128" y="10752"/>
                    <a:pt x="17935" y="10752"/>
                  </a:cubicBezTo>
                  <a:cubicBezTo>
                    <a:pt x="17646" y="10752"/>
                    <a:pt x="17357" y="11232"/>
                    <a:pt x="16971" y="11712"/>
                  </a:cubicBezTo>
                  <a:cubicBezTo>
                    <a:pt x="16585" y="12192"/>
                    <a:pt x="15814" y="12960"/>
                    <a:pt x="15235" y="13152"/>
                  </a:cubicBezTo>
                  <a:cubicBezTo>
                    <a:pt x="14946" y="13248"/>
                    <a:pt x="14753" y="13248"/>
                    <a:pt x="14464" y="13248"/>
                  </a:cubicBezTo>
                  <a:cubicBezTo>
                    <a:pt x="12825" y="13248"/>
                    <a:pt x="12342" y="11040"/>
                    <a:pt x="13692" y="9888"/>
                  </a:cubicBezTo>
                  <a:cubicBezTo>
                    <a:pt x="14464" y="9216"/>
                    <a:pt x="15525" y="9504"/>
                    <a:pt x="16296" y="8736"/>
                  </a:cubicBezTo>
                  <a:cubicBezTo>
                    <a:pt x="16971" y="8064"/>
                    <a:pt x="17067" y="7104"/>
                    <a:pt x="16489" y="6240"/>
                  </a:cubicBezTo>
                  <a:cubicBezTo>
                    <a:pt x="16200" y="5760"/>
                    <a:pt x="15332" y="4992"/>
                    <a:pt x="14657" y="4992"/>
                  </a:cubicBezTo>
                  <a:cubicBezTo>
                    <a:pt x="14464" y="4992"/>
                    <a:pt x="14271" y="4992"/>
                    <a:pt x="14078" y="5184"/>
                  </a:cubicBezTo>
                  <a:cubicBezTo>
                    <a:pt x="13403" y="5664"/>
                    <a:pt x="14078" y="6912"/>
                    <a:pt x="13500" y="7488"/>
                  </a:cubicBezTo>
                  <a:cubicBezTo>
                    <a:pt x="13210" y="7776"/>
                    <a:pt x="12535" y="7968"/>
                    <a:pt x="11957" y="7968"/>
                  </a:cubicBezTo>
                  <a:cubicBezTo>
                    <a:pt x="11571" y="7968"/>
                    <a:pt x="11282" y="7872"/>
                    <a:pt x="10992" y="7776"/>
                  </a:cubicBezTo>
                  <a:cubicBezTo>
                    <a:pt x="10028" y="7104"/>
                    <a:pt x="10800" y="6144"/>
                    <a:pt x="10414" y="5376"/>
                  </a:cubicBezTo>
                  <a:cubicBezTo>
                    <a:pt x="10221" y="4896"/>
                    <a:pt x="9835" y="4704"/>
                    <a:pt x="9353" y="4704"/>
                  </a:cubicBezTo>
                  <a:cubicBezTo>
                    <a:pt x="8967" y="4704"/>
                    <a:pt x="8582" y="4800"/>
                    <a:pt x="8196" y="5088"/>
                  </a:cubicBezTo>
                  <a:cubicBezTo>
                    <a:pt x="7425" y="5664"/>
                    <a:pt x="7521" y="6240"/>
                    <a:pt x="7425" y="7104"/>
                  </a:cubicBezTo>
                  <a:cubicBezTo>
                    <a:pt x="7328" y="8448"/>
                    <a:pt x="7521" y="10272"/>
                    <a:pt x="6364" y="11232"/>
                  </a:cubicBezTo>
                  <a:cubicBezTo>
                    <a:pt x="5882" y="11712"/>
                    <a:pt x="5207" y="11904"/>
                    <a:pt x="4532" y="11904"/>
                  </a:cubicBezTo>
                  <a:cubicBezTo>
                    <a:pt x="3567" y="11904"/>
                    <a:pt x="2700" y="11520"/>
                    <a:pt x="2025" y="11040"/>
                  </a:cubicBezTo>
                  <a:cubicBezTo>
                    <a:pt x="289" y="9792"/>
                    <a:pt x="-579" y="7008"/>
                    <a:pt x="675" y="5280"/>
                  </a:cubicBezTo>
                  <a:cubicBezTo>
                    <a:pt x="1350" y="4416"/>
                    <a:pt x="2603" y="3168"/>
                    <a:pt x="4242" y="3168"/>
                  </a:cubicBezTo>
                  <a:cubicBezTo>
                    <a:pt x="4339" y="3168"/>
                    <a:pt x="4435" y="3168"/>
                    <a:pt x="4532" y="3168"/>
                  </a:cubicBezTo>
                  <a:cubicBezTo>
                    <a:pt x="4628" y="3168"/>
                    <a:pt x="4628" y="3168"/>
                    <a:pt x="4628" y="3168"/>
                  </a:cubicBezTo>
                  <a:cubicBezTo>
                    <a:pt x="5978" y="3168"/>
                    <a:pt x="5882" y="4032"/>
                    <a:pt x="6750" y="4224"/>
                  </a:cubicBezTo>
                  <a:cubicBezTo>
                    <a:pt x="7039" y="4224"/>
                    <a:pt x="7521" y="4224"/>
                    <a:pt x="8003" y="4224"/>
                  </a:cubicBezTo>
                  <a:cubicBezTo>
                    <a:pt x="8967" y="4224"/>
                    <a:pt x="10028" y="4128"/>
                    <a:pt x="10125" y="3744"/>
                  </a:cubicBezTo>
                  <a:cubicBezTo>
                    <a:pt x="10317" y="3264"/>
                    <a:pt x="10510" y="2304"/>
                    <a:pt x="11185" y="2304"/>
                  </a:cubicBezTo>
                  <a:cubicBezTo>
                    <a:pt x="11378" y="2304"/>
                    <a:pt x="11667" y="2496"/>
                    <a:pt x="12053" y="2784"/>
                  </a:cubicBezTo>
                  <a:cubicBezTo>
                    <a:pt x="12439" y="3168"/>
                    <a:pt x="13017" y="4224"/>
                    <a:pt x="13500" y="4224"/>
                  </a:cubicBezTo>
                  <a:cubicBezTo>
                    <a:pt x="13692" y="4224"/>
                    <a:pt x="13885" y="4032"/>
                    <a:pt x="14078" y="3456"/>
                  </a:cubicBezTo>
                  <a:cubicBezTo>
                    <a:pt x="14367" y="2400"/>
                    <a:pt x="13500" y="1536"/>
                    <a:pt x="14560" y="576"/>
                  </a:cubicBezTo>
                  <a:cubicBezTo>
                    <a:pt x="14850" y="288"/>
                    <a:pt x="15332" y="96"/>
                    <a:pt x="15814" y="96"/>
                  </a:cubicBezTo>
                  <a:cubicBezTo>
                    <a:pt x="16875" y="96"/>
                    <a:pt x="18128" y="768"/>
                    <a:pt x="18900" y="1344"/>
                  </a:cubicBezTo>
                  <a:cubicBezTo>
                    <a:pt x="20346" y="2496"/>
                    <a:pt x="20635" y="4896"/>
                    <a:pt x="18514" y="4896"/>
                  </a:cubicBezTo>
                  <a:cubicBezTo>
                    <a:pt x="18514" y="4896"/>
                    <a:pt x="18514" y="4896"/>
                    <a:pt x="18417" y="4896"/>
                  </a:cubicBezTo>
                  <a:cubicBezTo>
                    <a:pt x="18128" y="4800"/>
                    <a:pt x="17742" y="4800"/>
                    <a:pt x="17453" y="4800"/>
                  </a:cubicBezTo>
                  <a:cubicBezTo>
                    <a:pt x="16971" y="4800"/>
                    <a:pt x="16682" y="4992"/>
                    <a:pt x="16971" y="5760"/>
                  </a:cubicBezTo>
                  <a:cubicBezTo>
                    <a:pt x="17067" y="6048"/>
                    <a:pt x="17260" y="7200"/>
                    <a:pt x="17935" y="7200"/>
                  </a:cubicBezTo>
                  <a:cubicBezTo>
                    <a:pt x="18032" y="7200"/>
                    <a:pt x="18032" y="7200"/>
                    <a:pt x="18128" y="7200"/>
                  </a:cubicBezTo>
                  <a:cubicBezTo>
                    <a:pt x="18321" y="7200"/>
                    <a:pt x="18514" y="7104"/>
                    <a:pt x="18610" y="7104"/>
                  </a:cubicBezTo>
                  <a:cubicBezTo>
                    <a:pt x="19092" y="7104"/>
                    <a:pt x="19285" y="7392"/>
                    <a:pt x="19478" y="7392"/>
                  </a:cubicBezTo>
                  <a:cubicBezTo>
                    <a:pt x="19960" y="7488"/>
                    <a:pt x="20153" y="7680"/>
                    <a:pt x="20442" y="8064"/>
                  </a:cubicBezTo>
                  <a:cubicBezTo>
                    <a:pt x="21021" y="9120"/>
                    <a:pt x="20057" y="9600"/>
                    <a:pt x="19575" y="10080"/>
                  </a:cubicBezTo>
                  <a:cubicBezTo>
                    <a:pt x="18225" y="11616"/>
                    <a:pt x="19767" y="13056"/>
                    <a:pt x="19767" y="14880"/>
                  </a:cubicBezTo>
                  <a:cubicBezTo>
                    <a:pt x="19767" y="16032"/>
                    <a:pt x="20539" y="16512"/>
                    <a:pt x="20635" y="17664"/>
                  </a:cubicBezTo>
                  <a:cubicBezTo>
                    <a:pt x="20732" y="18240"/>
                    <a:pt x="20539" y="18912"/>
                    <a:pt x="20250" y="19584"/>
                  </a:cubicBezTo>
                  <a:cubicBezTo>
                    <a:pt x="20346" y="19488"/>
                    <a:pt x="20442" y="19392"/>
                    <a:pt x="20539" y="19200"/>
                  </a:cubicBezTo>
                  <a:cubicBezTo>
                    <a:pt x="20635" y="18816"/>
                    <a:pt x="20732" y="18336"/>
                    <a:pt x="20732" y="17952"/>
                  </a:cubicBezTo>
                  <a:cubicBezTo>
                    <a:pt x="20732" y="17856"/>
                    <a:pt x="20732" y="17664"/>
                    <a:pt x="20732" y="17568"/>
                  </a:cubicBezTo>
                  <a:cubicBezTo>
                    <a:pt x="20635" y="17088"/>
                    <a:pt x="20442" y="16608"/>
                    <a:pt x="20250" y="16224"/>
                  </a:cubicBezTo>
                  <a:cubicBezTo>
                    <a:pt x="20057" y="15840"/>
                    <a:pt x="19864" y="15456"/>
                    <a:pt x="19864" y="14880"/>
                  </a:cubicBezTo>
                  <a:cubicBezTo>
                    <a:pt x="19864" y="14208"/>
                    <a:pt x="19671" y="13632"/>
                    <a:pt x="19478" y="13056"/>
                  </a:cubicBezTo>
                  <a:cubicBezTo>
                    <a:pt x="19285" y="12480"/>
                    <a:pt x="19092" y="11904"/>
                    <a:pt x="19092" y="11424"/>
                  </a:cubicBezTo>
                  <a:cubicBezTo>
                    <a:pt x="19092" y="11040"/>
                    <a:pt x="19189" y="10560"/>
                    <a:pt x="19575" y="10176"/>
                  </a:cubicBezTo>
                  <a:cubicBezTo>
                    <a:pt x="19767" y="9984"/>
                    <a:pt x="20057" y="9792"/>
                    <a:pt x="20250" y="9600"/>
                  </a:cubicBezTo>
                  <a:cubicBezTo>
                    <a:pt x="20539" y="9312"/>
                    <a:pt x="20732" y="9024"/>
                    <a:pt x="20732" y="8736"/>
                  </a:cubicBezTo>
                  <a:cubicBezTo>
                    <a:pt x="20732" y="8544"/>
                    <a:pt x="20635" y="8256"/>
                    <a:pt x="20539" y="8064"/>
                  </a:cubicBezTo>
                  <a:cubicBezTo>
                    <a:pt x="20346" y="7776"/>
                    <a:pt x="20250" y="7680"/>
                    <a:pt x="20057" y="7488"/>
                  </a:cubicBezTo>
                  <a:cubicBezTo>
                    <a:pt x="19960" y="7392"/>
                    <a:pt x="19767" y="7296"/>
                    <a:pt x="19575" y="7296"/>
                  </a:cubicBezTo>
                  <a:cubicBezTo>
                    <a:pt x="19382" y="7296"/>
                    <a:pt x="19092" y="7008"/>
                    <a:pt x="18610" y="7008"/>
                  </a:cubicBezTo>
                  <a:cubicBezTo>
                    <a:pt x="18417" y="7008"/>
                    <a:pt x="18321" y="7104"/>
                    <a:pt x="18128" y="7104"/>
                  </a:cubicBezTo>
                  <a:cubicBezTo>
                    <a:pt x="18032" y="7104"/>
                    <a:pt x="18032" y="7104"/>
                    <a:pt x="17935" y="7104"/>
                  </a:cubicBezTo>
                  <a:cubicBezTo>
                    <a:pt x="17839" y="7104"/>
                    <a:pt x="17742" y="7104"/>
                    <a:pt x="17646" y="7008"/>
                  </a:cubicBezTo>
                  <a:cubicBezTo>
                    <a:pt x="17453" y="6816"/>
                    <a:pt x="17260" y="6528"/>
                    <a:pt x="17260" y="6336"/>
                  </a:cubicBezTo>
                  <a:cubicBezTo>
                    <a:pt x="17164" y="6144"/>
                    <a:pt x="17067" y="5856"/>
                    <a:pt x="17067" y="5760"/>
                  </a:cubicBezTo>
                  <a:cubicBezTo>
                    <a:pt x="16971" y="5568"/>
                    <a:pt x="16971" y="5376"/>
                    <a:pt x="16971" y="5280"/>
                  </a:cubicBezTo>
                  <a:cubicBezTo>
                    <a:pt x="16971" y="5088"/>
                    <a:pt x="16971" y="4992"/>
                    <a:pt x="17067" y="4992"/>
                  </a:cubicBezTo>
                  <a:cubicBezTo>
                    <a:pt x="17164" y="4896"/>
                    <a:pt x="17260" y="4896"/>
                    <a:pt x="17453" y="4896"/>
                  </a:cubicBezTo>
                  <a:cubicBezTo>
                    <a:pt x="17742" y="4896"/>
                    <a:pt x="18032" y="4896"/>
                    <a:pt x="18417" y="4992"/>
                  </a:cubicBezTo>
                  <a:cubicBezTo>
                    <a:pt x="18514" y="4992"/>
                    <a:pt x="18514" y="4992"/>
                    <a:pt x="18514" y="4992"/>
                  </a:cubicBezTo>
                  <a:cubicBezTo>
                    <a:pt x="19092" y="4992"/>
                    <a:pt x="19478" y="4800"/>
                    <a:pt x="19767" y="4512"/>
                  </a:cubicBezTo>
                  <a:cubicBezTo>
                    <a:pt x="20057" y="4224"/>
                    <a:pt x="20153" y="3840"/>
                    <a:pt x="20153" y="3456"/>
                  </a:cubicBezTo>
                  <a:cubicBezTo>
                    <a:pt x="20153" y="2688"/>
                    <a:pt x="19671" y="1824"/>
                    <a:pt x="18996" y="1248"/>
                  </a:cubicBezTo>
                  <a:cubicBezTo>
                    <a:pt x="18225" y="672"/>
                    <a:pt x="16971" y="96"/>
                    <a:pt x="15814" y="0"/>
                  </a:cubicBezTo>
                </a:path>
              </a:pathLst>
            </a:custGeom>
            <a:solidFill>
              <a:srgbClr val="6F62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2" name="Forma"/>
            <p:cNvSpPr/>
            <p:nvPr/>
          </p:nvSpPr>
          <p:spPr>
            <a:xfrm>
              <a:off x="1132609" y="1238997"/>
              <a:ext cx="99104" cy="12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20" y="1878"/>
                    <a:pt x="19440" y="2817"/>
                    <a:pt x="18360" y="3757"/>
                  </a:cubicBezTo>
                  <a:cubicBezTo>
                    <a:pt x="17280" y="7513"/>
                    <a:pt x="15120" y="11270"/>
                    <a:pt x="12960" y="13148"/>
                  </a:cubicBezTo>
                  <a:cubicBezTo>
                    <a:pt x="10800" y="15965"/>
                    <a:pt x="7560" y="17843"/>
                    <a:pt x="3240" y="19722"/>
                  </a:cubicBezTo>
                  <a:cubicBezTo>
                    <a:pt x="2160" y="19722"/>
                    <a:pt x="1080" y="20661"/>
                    <a:pt x="0" y="21600"/>
                  </a:cubicBezTo>
                  <a:cubicBezTo>
                    <a:pt x="5400" y="19722"/>
                    <a:pt x="10800" y="16904"/>
                    <a:pt x="14040" y="14087"/>
                  </a:cubicBezTo>
                  <a:cubicBezTo>
                    <a:pt x="17280" y="10330"/>
                    <a:pt x="19440" y="5635"/>
                    <a:pt x="21600" y="0"/>
                  </a:cubicBezTo>
                </a:path>
              </a:pathLst>
            </a:custGeom>
            <a:solidFill>
              <a:srgbClr val="6E51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3" name="Forma"/>
            <p:cNvSpPr/>
            <p:nvPr/>
          </p:nvSpPr>
          <p:spPr>
            <a:xfrm>
              <a:off x="186888" y="194276"/>
              <a:ext cx="1050863" cy="117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3418" y="4262"/>
                  </a:moveTo>
                  <a:cubicBezTo>
                    <a:pt x="13514" y="4262"/>
                    <a:pt x="13707" y="4165"/>
                    <a:pt x="13803" y="4068"/>
                  </a:cubicBezTo>
                  <a:cubicBezTo>
                    <a:pt x="13900" y="3874"/>
                    <a:pt x="13996" y="3681"/>
                    <a:pt x="14093" y="3487"/>
                  </a:cubicBezTo>
                  <a:cubicBezTo>
                    <a:pt x="14093" y="3293"/>
                    <a:pt x="14189" y="3100"/>
                    <a:pt x="14189" y="2906"/>
                  </a:cubicBezTo>
                  <a:cubicBezTo>
                    <a:pt x="14189" y="2422"/>
                    <a:pt x="13996" y="2034"/>
                    <a:pt x="13996" y="1647"/>
                  </a:cubicBezTo>
                  <a:cubicBezTo>
                    <a:pt x="13996" y="1259"/>
                    <a:pt x="14093" y="969"/>
                    <a:pt x="14478" y="581"/>
                  </a:cubicBezTo>
                  <a:cubicBezTo>
                    <a:pt x="14864" y="291"/>
                    <a:pt x="15250" y="97"/>
                    <a:pt x="15732" y="97"/>
                  </a:cubicBezTo>
                  <a:cubicBezTo>
                    <a:pt x="15732" y="97"/>
                    <a:pt x="15732" y="97"/>
                    <a:pt x="15732" y="97"/>
                  </a:cubicBezTo>
                  <a:cubicBezTo>
                    <a:pt x="16793" y="97"/>
                    <a:pt x="18046" y="775"/>
                    <a:pt x="18721" y="1356"/>
                  </a:cubicBezTo>
                  <a:cubicBezTo>
                    <a:pt x="19493" y="1840"/>
                    <a:pt x="19878" y="2712"/>
                    <a:pt x="19878" y="3390"/>
                  </a:cubicBezTo>
                  <a:cubicBezTo>
                    <a:pt x="19878" y="3778"/>
                    <a:pt x="19782" y="4068"/>
                    <a:pt x="19493" y="4359"/>
                  </a:cubicBezTo>
                  <a:cubicBezTo>
                    <a:pt x="19300" y="4552"/>
                    <a:pt x="19010" y="4746"/>
                    <a:pt x="18432" y="4746"/>
                  </a:cubicBezTo>
                  <a:cubicBezTo>
                    <a:pt x="18335" y="4746"/>
                    <a:pt x="18335" y="4746"/>
                    <a:pt x="18335" y="4746"/>
                  </a:cubicBezTo>
                  <a:cubicBezTo>
                    <a:pt x="18046" y="4649"/>
                    <a:pt x="17660" y="4649"/>
                    <a:pt x="17371" y="4649"/>
                  </a:cubicBezTo>
                  <a:cubicBezTo>
                    <a:pt x="17178" y="4649"/>
                    <a:pt x="16985" y="4649"/>
                    <a:pt x="16889" y="4746"/>
                  </a:cubicBezTo>
                  <a:cubicBezTo>
                    <a:pt x="16696" y="4843"/>
                    <a:pt x="16696" y="5037"/>
                    <a:pt x="16696" y="5230"/>
                  </a:cubicBezTo>
                  <a:cubicBezTo>
                    <a:pt x="16696" y="5327"/>
                    <a:pt x="16696" y="5521"/>
                    <a:pt x="16793" y="5812"/>
                  </a:cubicBezTo>
                  <a:cubicBezTo>
                    <a:pt x="16793" y="5909"/>
                    <a:pt x="16889" y="6296"/>
                    <a:pt x="17082" y="6587"/>
                  </a:cubicBezTo>
                  <a:cubicBezTo>
                    <a:pt x="17178" y="6780"/>
                    <a:pt x="17275" y="6974"/>
                    <a:pt x="17371" y="7071"/>
                  </a:cubicBezTo>
                  <a:cubicBezTo>
                    <a:pt x="17564" y="7168"/>
                    <a:pt x="17660" y="7265"/>
                    <a:pt x="17853" y="7265"/>
                  </a:cubicBezTo>
                  <a:cubicBezTo>
                    <a:pt x="17950" y="7265"/>
                    <a:pt x="18046" y="7265"/>
                    <a:pt x="18046" y="7265"/>
                  </a:cubicBezTo>
                  <a:cubicBezTo>
                    <a:pt x="18239" y="7265"/>
                    <a:pt x="18432" y="7168"/>
                    <a:pt x="18528" y="7168"/>
                  </a:cubicBezTo>
                  <a:cubicBezTo>
                    <a:pt x="19010" y="7168"/>
                    <a:pt x="19203" y="7361"/>
                    <a:pt x="19396" y="7458"/>
                  </a:cubicBezTo>
                  <a:cubicBezTo>
                    <a:pt x="19685" y="7458"/>
                    <a:pt x="19782" y="7555"/>
                    <a:pt x="19878" y="7652"/>
                  </a:cubicBezTo>
                  <a:cubicBezTo>
                    <a:pt x="19975" y="7749"/>
                    <a:pt x="20168" y="7846"/>
                    <a:pt x="20264" y="8136"/>
                  </a:cubicBezTo>
                  <a:cubicBezTo>
                    <a:pt x="20360" y="8330"/>
                    <a:pt x="20457" y="8524"/>
                    <a:pt x="20457" y="8717"/>
                  </a:cubicBezTo>
                  <a:cubicBezTo>
                    <a:pt x="20457" y="9008"/>
                    <a:pt x="20264" y="9202"/>
                    <a:pt x="20071" y="9396"/>
                  </a:cubicBezTo>
                  <a:cubicBezTo>
                    <a:pt x="19878" y="9589"/>
                    <a:pt x="19589" y="9783"/>
                    <a:pt x="19396" y="10074"/>
                  </a:cubicBezTo>
                  <a:cubicBezTo>
                    <a:pt x="19010" y="10461"/>
                    <a:pt x="18818" y="10945"/>
                    <a:pt x="18818" y="11430"/>
                  </a:cubicBezTo>
                  <a:cubicBezTo>
                    <a:pt x="18818" y="12011"/>
                    <a:pt x="19010" y="12592"/>
                    <a:pt x="19203" y="13173"/>
                  </a:cubicBezTo>
                  <a:cubicBezTo>
                    <a:pt x="19396" y="13657"/>
                    <a:pt x="19589" y="14239"/>
                    <a:pt x="19589" y="14917"/>
                  </a:cubicBezTo>
                  <a:cubicBezTo>
                    <a:pt x="19589" y="15498"/>
                    <a:pt x="19782" y="15982"/>
                    <a:pt x="19975" y="16370"/>
                  </a:cubicBezTo>
                  <a:cubicBezTo>
                    <a:pt x="20168" y="16757"/>
                    <a:pt x="20360" y="17144"/>
                    <a:pt x="20457" y="17726"/>
                  </a:cubicBezTo>
                  <a:cubicBezTo>
                    <a:pt x="20457" y="17822"/>
                    <a:pt x="20457" y="17919"/>
                    <a:pt x="20457" y="18016"/>
                  </a:cubicBezTo>
                  <a:cubicBezTo>
                    <a:pt x="20457" y="18888"/>
                    <a:pt x="20071" y="19953"/>
                    <a:pt x="19589" y="20631"/>
                  </a:cubicBezTo>
                  <a:cubicBezTo>
                    <a:pt x="19107" y="21213"/>
                    <a:pt x="17950" y="21503"/>
                    <a:pt x="16889" y="21503"/>
                  </a:cubicBezTo>
                  <a:cubicBezTo>
                    <a:pt x="16889" y="21503"/>
                    <a:pt x="16889" y="21503"/>
                    <a:pt x="16889" y="21503"/>
                  </a:cubicBezTo>
                  <a:cubicBezTo>
                    <a:pt x="16793" y="21503"/>
                    <a:pt x="16793" y="21503"/>
                    <a:pt x="16793" y="21503"/>
                  </a:cubicBezTo>
                  <a:cubicBezTo>
                    <a:pt x="15828" y="21503"/>
                    <a:pt x="14768" y="21213"/>
                    <a:pt x="14285" y="20728"/>
                  </a:cubicBezTo>
                  <a:cubicBezTo>
                    <a:pt x="13996" y="20341"/>
                    <a:pt x="13803" y="19566"/>
                    <a:pt x="13803" y="18791"/>
                  </a:cubicBezTo>
                  <a:cubicBezTo>
                    <a:pt x="13803" y="18210"/>
                    <a:pt x="13900" y="17532"/>
                    <a:pt x="14189" y="17144"/>
                  </a:cubicBezTo>
                  <a:cubicBezTo>
                    <a:pt x="14382" y="16854"/>
                    <a:pt x="14575" y="16660"/>
                    <a:pt x="14768" y="16563"/>
                  </a:cubicBezTo>
                  <a:cubicBezTo>
                    <a:pt x="14960" y="16466"/>
                    <a:pt x="15057" y="16370"/>
                    <a:pt x="15250" y="16370"/>
                  </a:cubicBezTo>
                  <a:cubicBezTo>
                    <a:pt x="15250" y="16370"/>
                    <a:pt x="15250" y="16370"/>
                    <a:pt x="15250" y="16370"/>
                  </a:cubicBezTo>
                  <a:cubicBezTo>
                    <a:pt x="15635" y="16370"/>
                    <a:pt x="16118" y="16563"/>
                    <a:pt x="16793" y="16563"/>
                  </a:cubicBezTo>
                  <a:cubicBezTo>
                    <a:pt x="16889" y="16563"/>
                    <a:pt x="16889" y="16563"/>
                    <a:pt x="16889" y="16563"/>
                  </a:cubicBezTo>
                  <a:cubicBezTo>
                    <a:pt x="17468" y="16563"/>
                    <a:pt x="18046" y="16466"/>
                    <a:pt x="18432" y="16176"/>
                  </a:cubicBezTo>
                  <a:cubicBezTo>
                    <a:pt x="18818" y="15885"/>
                    <a:pt x="19107" y="15498"/>
                    <a:pt x="19107" y="15013"/>
                  </a:cubicBezTo>
                  <a:cubicBezTo>
                    <a:pt x="19203" y="14917"/>
                    <a:pt x="19203" y="14820"/>
                    <a:pt x="19203" y="14626"/>
                  </a:cubicBezTo>
                  <a:cubicBezTo>
                    <a:pt x="19203" y="13657"/>
                    <a:pt x="18625" y="12398"/>
                    <a:pt x="18432" y="11720"/>
                  </a:cubicBezTo>
                  <a:cubicBezTo>
                    <a:pt x="18432" y="11430"/>
                    <a:pt x="18335" y="11139"/>
                    <a:pt x="18239" y="10945"/>
                  </a:cubicBezTo>
                  <a:cubicBezTo>
                    <a:pt x="18143" y="10848"/>
                    <a:pt x="18143" y="10848"/>
                    <a:pt x="18046" y="10752"/>
                  </a:cubicBezTo>
                  <a:cubicBezTo>
                    <a:pt x="18046" y="10752"/>
                    <a:pt x="17950" y="10655"/>
                    <a:pt x="17853" y="10655"/>
                  </a:cubicBezTo>
                  <a:cubicBezTo>
                    <a:pt x="17853" y="10655"/>
                    <a:pt x="17853" y="10655"/>
                    <a:pt x="17853" y="10655"/>
                  </a:cubicBezTo>
                  <a:cubicBezTo>
                    <a:pt x="17660" y="10752"/>
                    <a:pt x="17564" y="10848"/>
                    <a:pt x="17371" y="10945"/>
                  </a:cubicBezTo>
                  <a:cubicBezTo>
                    <a:pt x="17178" y="11139"/>
                    <a:pt x="16985" y="11430"/>
                    <a:pt x="16793" y="11623"/>
                  </a:cubicBezTo>
                  <a:cubicBezTo>
                    <a:pt x="16407" y="12204"/>
                    <a:pt x="15635" y="12883"/>
                    <a:pt x="15057" y="13076"/>
                  </a:cubicBezTo>
                  <a:cubicBezTo>
                    <a:pt x="14864" y="13173"/>
                    <a:pt x="14575" y="13173"/>
                    <a:pt x="14382" y="13173"/>
                  </a:cubicBezTo>
                  <a:cubicBezTo>
                    <a:pt x="13900" y="13173"/>
                    <a:pt x="13610" y="12979"/>
                    <a:pt x="13321" y="12689"/>
                  </a:cubicBezTo>
                  <a:cubicBezTo>
                    <a:pt x="13032" y="12398"/>
                    <a:pt x="12935" y="11914"/>
                    <a:pt x="12935" y="11526"/>
                  </a:cubicBezTo>
                  <a:cubicBezTo>
                    <a:pt x="12935" y="10945"/>
                    <a:pt x="13128" y="10364"/>
                    <a:pt x="13610" y="9977"/>
                  </a:cubicBezTo>
                  <a:cubicBezTo>
                    <a:pt x="13996" y="9589"/>
                    <a:pt x="14478" y="9589"/>
                    <a:pt x="14960" y="9396"/>
                  </a:cubicBezTo>
                  <a:cubicBezTo>
                    <a:pt x="15443" y="9299"/>
                    <a:pt x="15925" y="9202"/>
                    <a:pt x="16310" y="8814"/>
                  </a:cubicBezTo>
                  <a:cubicBezTo>
                    <a:pt x="16696" y="8330"/>
                    <a:pt x="16889" y="7846"/>
                    <a:pt x="16889" y="7361"/>
                  </a:cubicBezTo>
                  <a:cubicBezTo>
                    <a:pt x="16889" y="6974"/>
                    <a:pt x="16793" y="6490"/>
                    <a:pt x="16503" y="6102"/>
                  </a:cubicBezTo>
                  <a:cubicBezTo>
                    <a:pt x="16310" y="5909"/>
                    <a:pt x="16021" y="5521"/>
                    <a:pt x="15635" y="5327"/>
                  </a:cubicBezTo>
                  <a:cubicBezTo>
                    <a:pt x="15346" y="5037"/>
                    <a:pt x="14960" y="4843"/>
                    <a:pt x="14575" y="4843"/>
                  </a:cubicBezTo>
                  <a:cubicBezTo>
                    <a:pt x="14285" y="4843"/>
                    <a:pt x="14093" y="4843"/>
                    <a:pt x="13900" y="5037"/>
                  </a:cubicBezTo>
                  <a:cubicBezTo>
                    <a:pt x="13610" y="5327"/>
                    <a:pt x="13610" y="5715"/>
                    <a:pt x="13610" y="6102"/>
                  </a:cubicBezTo>
                  <a:cubicBezTo>
                    <a:pt x="13610" y="6199"/>
                    <a:pt x="13610" y="6393"/>
                    <a:pt x="13610" y="6490"/>
                  </a:cubicBezTo>
                  <a:cubicBezTo>
                    <a:pt x="13610" y="6877"/>
                    <a:pt x="13514" y="7168"/>
                    <a:pt x="13321" y="7458"/>
                  </a:cubicBezTo>
                  <a:cubicBezTo>
                    <a:pt x="13128" y="7652"/>
                    <a:pt x="12453" y="7846"/>
                    <a:pt x="11971" y="7846"/>
                  </a:cubicBezTo>
                  <a:cubicBezTo>
                    <a:pt x="11971" y="7846"/>
                    <a:pt x="11875" y="7846"/>
                    <a:pt x="11875" y="7846"/>
                  </a:cubicBezTo>
                  <a:cubicBezTo>
                    <a:pt x="11585" y="7846"/>
                    <a:pt x="11200" y="7749"/>
                    <a:pt x="11007" y="7652"/>
                  </a:cubicBezTo>
                  <a:cubicBezTo>
                    <a:pt x="10525" y="7361"/>
                    <a:pt x="10428" y="7071"/>
                    <a:pt x="10428" y="6683"/>
                  </a:cubicBezTo>
                  <a:cubicBezTo>
                    <a:pt x="10428" y="6393"/>
                    <a:pt x="10525" y="6102"/>
                    <a:pt x="10525" y="5812"/>
                  </a:cubicBezTo>
                  <a:cubicBezTo>
                    <a:pt x="10525" y="5618"/>
                    <a:pt x="10525" y="5424"/>
                    <a:pt x="10428" y="5327"/>
                  </a:cubicBezTo>
                  <a:cubicBezTo>
                    <a:pt x="10235" y="4746"/>
                    <a:pt x="9753" y="4552"/>
                    <a:pt x="9271" y="4552"/>
                  </a:cubicBezTo>
                  <a:cubicBezTo>
                    <a:pt x="9271" y="4552"/>
                    <a:pt x="9271" y="4552"/>
                    <a:pt x="9271" y="4552"/>
                  </a:cubicBezTo>
                  <a:cubicBezTo>
                    <a:pt x="8885" y="4552"/>
                    <a:pt x="8403" y="4649"/>
                    <a:pt x="8018" y="4940"/>
                  </a:cubicBezTo>
                  <a:cubicBezTo>
                    <a:pt x="7632" y="5230"/>
                    <a:pt x="7439" y="5521"/>
                    <a:pt x="7343" y="5909"/>
                  </a:cubicBezTo>
                  <a:cubicBezTo>
                    <a:pt x="7246" y="6296"/>
                    <a:pt x="7246" y="6587"/>
                    <a:pt x="7246" y="7071"/>
                  </a:cubicBezTo>
                  <a:cubicBezTo>
                    <a:pt x="7150" y="7749"/>
                    <a:pt x="7246" y="8524"/>
                    <a:pt x="7053" y="9299"/>
                  </a:cubicBezTo>
                  <a:cubicBezTo>
                    <a:pt x="6957" y="10074"/>
                    <a:pt x="6764" y="10752"/>
                    <a:pt x="6185" y="11139"/>
                  </a:cubicBezTo>
                  <a:cubicBezTo>
                    <a:pt x="5703" y="11623"/>
                    <a:pt x="5125" y="11817"/>
                    <a:pt x="4450" y="11817"/>
                  </a:cubicBezTo>
                  <a:cubicBezTo>
                    <a:pt x="3582" y="11817"/>
                    <a:pt x="2618" y="11430"/>
                    <a:pt x="1943" y="10945"/>
                  </a:cubicBezTo>
                  <a:cubicBezTo>
                    <a:pt x="882" y="10170"/>
                    <a:pt x="110" y="8621"/>
                    <a:pt x="110" y="7168"/>
                  </a:cubicBezTo>
                  <a:cubicBezTo>
                    <a:pt x="110" y="6490"/>
                    <a:pt x="303" y="5812"/>
                    <a:pt x="689" y="5327"/>
                  </a:cubicBezTo>
                  <a:cubicBezTo>
                    <a:pt x="1364" y="4359"/>
                    <a:pt x="2618" y="3196"/>
                    <a:pt x="4160" y="3196"/>
                  </a:cubicBezTo>
                  <a:cubicBezTo>
                    <a:pt x="4257" y="3196"/>
                    <a:pt x="4353" y="3196"/>
                    <a:pt x="4450" y="3196"/>
                  </a:cubicBezTo>
                  <a:cubicBezTo>
                    <a:pt x="4450" y="3196"/>
                    <a:pt x="4450" y="3196"/>
                    <a:pt x="4450" y="3196"/>
                  </a:cubicBezTo>
                  <a:cubicBezTo>
                    <a:pt x="4546" y="3196"/>
                    <a:pt x="4546" y="3196"/>
                    <a:pt x="4546" y="3196"/>
                  </a:cubicBezTo>
                  <a:cubicBezTo>
                    <a:pt x="5221" y="3196"/>
                    <a:pt x="5510" y="3390"/>
                    <a:pt x="5703" y="3584"/>
                  </a:cubicBezTo>
                  <a:cubicBezTo>
                    <a:pt x="5993" y="3874"/>
                    <a:pt x="6185" y="4165"/>
                    <a:pt x="6668" y="4262"/>
                  </a:cubicBezTo>
                  <a:cubicBezTo>
                    <a:pt x="6957" y="4262"/>
                    <a:pt x="7439" y="4262"/>
                    <a:pt x="7921" y="4262"/>
                  </a:cubicBezTo>
                  <a:cubicBezTo>
                    <a:pt x="8403" y="4262"/>
                    <a:pt x="8885" y="4262"/>
                    <a:pt x="9368" y="4165"/>
                  </a:cubicBezTo>
                  <a:cubicBezTo>
                    <a:pt x="9560" y="4165"/>
                    <a:pt x="9753" y="4068"/>
                    <a:pt x="9850" y="3971"/>
                  </a:cubicBezTo>
                  <a:cubicBezTo>
                    <a:pt x="10043" y="3874"/>
                    <a:pt x="10139" y="3778"/>
                    <a:pt x="10139" y="3681"/>
                  </a:cubicBezTo>
                  <a:cubicBezTo>
                    <a:pt x="10235" y="3390"/>
                    <a:pt x="10332" y="3100"/>
                    <a:pt x="10428" y="2809"/>
                  </a:cubicBezTo>
                  <a:cubicBezTo>
                    <a:pt x="10525" y="2712"/>
                    <a:pt x="10621" y="2518"/>
                    <a:pt x="10718" y="2518"/>
                  </a:cubicBezTo>
                  <a:cubicBezTo>
                    <a:pt x="10814" y="2422"/>
                    <a:pt x="10910" y="2325"/>
                    <a:pt x="11103" y="2325"/>
                  </a:cubicBezTo>
                  <a:cubicBezTo>
                    <a:pt x="11296" y="2325"/>
                    <a:pt x="11585" y="2422"/>
                    <a:pt x="11875" y="2712"/>
                  </a:cubicBezTo>
                  <a:cubicBezTo>
                    <a:pt x="12068" y="2906"/>
                    <a:pt x="12357" y="3293"/>
                    <a:pt x="12550" y="3584"/>
                  </a:cubicBezTo>
                  <a:cubicBezTo>
                    <a:pt x="12743" y="3778"/>
                    <a:pt x="12839" y="3874"/>
                    <a:pt x="12935" y="4068"/>
                  </a:cubicBezTo>
                  <a:cubicBezTo>
                    <a:pt x="13128" y="4165"/>
                    <a:pt x="13225" y="4262"/>
                    <a:pt x="13418" y="4262"/>
                  </a:cubicBezTo>
                  <a:moveTo>
                    <a:pt x="15732" y="0"/>
                  </a:moveTo>
                  <a:cubicBezTo>
                    <a:pt x="15250" y="0"/>
                    <a:pt x="14768" y="194"/>
                    <a:pt x="14478" y="484"/>
                  </a:cubicBezTo>
                  <a:cubicBezTo>
                    <a:pt x="13418" y="1453"/>
                    <a:pt x="14285" y="2325"/>
                    <a:pt x="13996" y="3390"/>
                  </a:cubicBezTo>
                  <a:cubicBezTo>
                    <a:pt x="13803" y="3971"/>
                    <a:pt x="13610" y="4165"/>
                    <a:pt x="13418" y="4165"/>
                  </a:cubicBezTo>
                  <a:cubicBezTo>
                    <a:pt x="12935" y="4165"/>
                    <a:pt x="12357" y="3100"/>
                    <a:pt x="11971" y="2712"/>
                  </a:cubicBezTo>
                  <a:cubicBezTo>
                    <a:pt x="11585" y="2422"/>
                    <a:pt x="11296" y="2228"/>
                    <a:pt x="11103" y="2228"/>
                  </a:cubicBezTo>
                  <a:cubicBezTo>
                    <a:pt x="10428" y="2228"/>
                    <a:pt x="10235" y="3196"/>
                    <a:pt x="10043" y="3681"/>
                  </a:cubicBezTo>
                  <a:cubicBezTo>
                    <a:pt x="9946" y="4068"/>
                    <a:pt x="8885" y="4165"/>
                    <a:pt x="7921" y="4165"/>
                  </a:cubicBezTo>
                  <a:cubicBezTo>
                    <a:pt x="7439" y="4165"/>
                    <a:pt x="6957" y="4165"/>
                    <a:pt x="6668" y="4165"/>
                  </a:cubicBezTo>
                  <a:cubicBezTo>
                    <a:pt x="5800" y="3971"/>
                    <a:pt x="5896" y="3100"/>
                    <a:pt x="4546" y="3100"/>
                  </a:cubicBezTo>
                  <a:cubicBezTo>
                    <a:pt x="4546" y="3100"/>
                    <a:pt x="4546" y="3100"/>
                    <a:pt x="4450" y="3100"/>
                  </a:cubicBezTo>
                  <a:cubicBezTo>
                    <a:pt x="4353" y="3100"/>
                    <a:pt x="4257" y="3100"/>
                    <a:pt x="4160" y="3100"/>
                  </a:cubicBezTo>
                  <a:cubicBezTo>
                    <a:pt x="2521" y="3100"/>
                    <a:pt x="1268" y="4359"/>
                    <a:pt x="593" y="5230"/>
                  </a:cubicBezTo>
                  <a:cubicBezTo>
                    <a:pt x="-661" y="6974"/>
                    <a:pt x="207" y="9783"/>
                    <a:pt x="1943" y="11042"/>
                  </a:cubicBezTo>
                  <a:cubicBezTo>
                    <a:pt x="2618" y="11526"/>
                    <a:pt x="3485" y="11914"/>
                    <a:pt x="4450" y="11914"/>
                  </a:cubicBezTo>
                  <a:cubicBezTo>
                    <a:pt x="5125" y="11914"/>
                    <a:pt x="5800" y="11720"/>
                    <a:pt x="6282" y="11236"/>
                  </a:cubicBezTo>
                  <a:cubicBezTo>
                    <a:pt x="7439" y="10267"/>
                    <a:pt x="7246" y="8427"/>
                    <a:pt x="7343" y="7071"/>
                  </a:cubicBezTo>
                  <a:cubicBezTo>
                    <a:pt x="7439" y="6199"/>
                    <a:pt x="7343" y="5618"/>
                    <a:pt x="8114" y="5037"/>
                  </a:cubicBezTo>
                  <a:cubicBezTo>
                    <a:pt x="8500" y="4746"/>
                    <a:pt x="8885" y="4649"/>
                    <a:pt x="9271" y="4649"/>
                  </a:cubicBezTo>
                  <a:cubicBezTo>
                    <a:pt x="9753" y="4649"/>
                    <a:pt x="10139" y="4843"/>
                    <a:pt x="10332" y="5327"/>
                  </a:cubicBezTo>
                  <a:cubicBezTo>
                    <a:pt x="10718" y="6102"/>
                    <a:pt x="9946" y="7071"/>
                    <a:pt x="10910" y="7749"/>
                  </a:cubicBezTo>
                  <a:cubicBezTo>
                    <a:pt x="11200" y="7846"/>
                    <a:pt x="11489" y="7943"/>
                    <a:pt x="11875" y="7943"/>
                  </a:cubicBezTo>
                  <a:cubicBezTo>
                    <a:pt x="12453" y="7943"/>
                    <a:pt x="13128" y="7749"/>
                    <a:pt x="13418" y="7458"/>
                  </a:cubicBezTo>
                  <a:cubicBezTo>
                    <a:pt x="13996" y="6877"/>
                    <a:pt x="13321" y="5618"/>
                    <a:pt x="13996" y="5134"/>
                  </a:cubicBezTo>
                  <a:cubicBezTo>
                    <a:pt x="14189" y="4940"/>
                    <a:pt x="14382" y="4940"/>
                    <a:pt x="14575" y="4940"/>
                  </a:cubicBezTo>
                  <a:cubicBezTo>
                    <a:pt x="15250" y="4940"/>
                    <a:pt x="16118" y="5715"/>
                    <a:pt x="16407" y="6199"/>
                  </a:cubicBezTo>
                  <a:cubicBezTo>
                    <a:pt x="16985" y="7071"/>
                    <a:pt x="16889" y="8039"/>
                    <a:pt x="16214" y="8717"/>
                  </a:cubicBezTo>
                  <a:cubicBezTo>
                    <a:pt x="15443" y="9492"/>
                    <a:pt x="14382" y="9202"/>
                    <a:pt x="13610" y="9880"/>
                  </a:cubicBezTo>
                  <a:cubicBezTo>
                    <a:pt x="12260" y="11042"/>
                    <a:pt x="12743" y="13270"/>
                    <a:pt x="14382" y="13270"/>
                  </a:cubicBezTo>
                  <a:cubicBezTo>
                    <a:pt x="14671" y="13270"/>
                    <a:pt x="14864" y="13270"/>
                    <a:pt x="15153" y="13173"/>
                  </a:cubicBezTo>
                  <a:cubicBezTo>
                    <a:pt x="15732" y="12979"/>
                    <a:pt x="16503" y="12204"/>
                    <a:pt x="16889" y="11720"/>
                  </a:cubicBezTo>
                  <a:cubicBezTo>
                    <a:pt x="17275" y="11236"/>
                    <a:pt x="17564" y="10752"/>
                    <a:pt x="17853" y="10752"/>
                  </a:cubicBezTo>
                  <a:cubicBezTo>
                    <a:pt x="18046" y="10752"/>
                    <a:pt x="18239" y="11042"/>
                    <a:pt x="18335" y="11720"/>
                  </a:cubicBezTo>
                  <a:cubicBezTo>
                    <a:pt x="18528" y="12592"/>
                    <a:pt x="19203" y="13948"/>
                    <a:pt x="19010" y="14917"/>
                  </a:cubicBezTo>
                  <a:cubicBezTo>
                    <a:pt x="18914" y="15982"/>
                    <a:pt x="18046" y="16466"/>
                    <a:pt x="16793" y="16466"/>
                  </a:cubicBezTo>
                  <a:cubicBezTo>
                    <a:pt x="16793" y="16466"/>
                    <a:pt x="16793" y="16466"/>
                    <a:pt x="16793" y="16466"/>
                  </a:cubicBezTo>
                  <a:cubicBezTo>
                    <a:pt x="16118" y="16466"/>
                    <a:pt x="15732" y="16273"/>
                    <a:pt x="15250" y="16273"/>
                  </a:cubicBezTo>
                  <a:cubicBezTo>
                    <a:pt x="14864" y="16273"/>
                    <a:pt x="14575" y="16466"/>
                    <a:pt x="14093" y="17048"/>
                  </a:cubicBezTo>
                  <a:cubicBezTo>
                    <a:pt x="13514" y="17919"/>
                    <a:pt x="13514" y="19953"/>
                    <a:pt x="14285" y="20825"/>
                  </a:cubicBezTo>
                  <a:cubicBezTo>
                    <a:pt x="14768" y="21406"/>
                    <a:pt x="15828" y="21600"/>
                    <a:pt x="16889" y="21600"/>
                  </a:cubicBezTo>
                  <a:cubicBezTo>
                    <a:pt x="17564" y="21600"/>
                    <a:pt x="18239" y="21503"/>
                    <a:pt x="18818" y="21309"/>
                  </a:cubicBezTo>
                  <a:cubicBezTo>
                    <a:pt x="19203" y="21116"/>
                    <a:pt x="19493" y="20922"/>
                    <a:pt x="19685" y="20631"/>
                  </a:cubicBezTo>
                  <a:cubicBezTo>
                    <a:pt x="19878" y="20438"/>
                    <a:pt x="20071" y="20050"/>
                    <a:pt x="20168" y="19663"/>
                  </a:cubicBezTo>
                  <a:cubicBezTo>
                    <a:pt x="20457" y="18985"/>
                    <a:pt x="20650" y="18307"/>
                    <a:pt x="20553" y="17726"/>
                  </a:cubicBezTo>
                  <a:cubicBezTo>
                    <a:pt x="20457" y="16563"/>
                    <a:pt x="19685" y="16079"/>
                    <a:pt x="19685" y="14917"/>
                  </a:cubicBezTo>
                  <a:cubicBezTo>
                    <a:pt x="19685" y="13076"/>
                    <a:pt x="18143" y="11623"/>
                    <a:pt x="19493" y="10074"/>
                  </a:cubicBezTo>
                  <a:cubicBezTo>
                    <a:pt x="19975" y="9589"/>
                    <a:pt x="20939" y="9105"/>
                    <a:pt x="20360" y="8039"/>
                  </a:cubicBezTo>
                  <a:cubicBezTo>
                    <a:pt x="20071" y="7652"/>
                    <a:pt x="19878" y="7458"/>
                    <a:pt x="19396" y="7361"/>
                  </a:cubicBezTo>
                  <a:cubicBezTo>
                    <a:pt x="19203" y="7361"/>
                    <a:pt x="19010" y="7071"/>
                    <a:pt x="18528" y="7071"/>
                  </a:cubicBezTo>
                  <a:cubicBezTo>
                    <a:pt x="18432" y="7071"/>
                    <a:pt x="18239" y="7168"/>
                    <a:pt x="18046" y="7168"/>
                  </a:cubicBezTo>
                  <a:cubicBezTo>
                    <a:pt x="17950" y="7168"/>
                    <a:pt x="17950" y="7168"/>
                    <a:pt x="17853" y="7168"/>
                  </a:cubicBezTo>
                  <a:cubicBezTo>
                    <a:pt x="17178" y="7168"/>
                    <a:pt x="16985" y="6005"/>
                    <a:pt x="16889" y="5715"/>
                  </a:cubicBezTo>
                  <a:cubicBezTo>
                    <a:pt x="16600" y="4940"/>
                    <a:pt x="16889" y="4746"/>
                    <a:pt x="17371" y="4746"/>
                  </a:cubicBezTo>
                  <a:cubicBezTo>
                    <a:pt x="17660" y="4746"/>
                    <a:pt x="18046" y="4746"/>
                    <a:pt x="18335" y="4843"/>
                  </a:cubicBezTo>
                  <a:cubicBezTo>
                    <a:pt x="18432" y="4843"/>
                    <a:pt x="18432" y="4843"/>
                    <a:pt x="18432" y="4843"/>
                  </a:cubicBezTo>
                  <a:cubicBezTo>
                    <a:pt x="20553" y="4843"/>
                    <a:pt x="20264" y="2422"/>
                    <a:pt x="18818" y="1259"/>
                  </a:cubicBezTo>
                  <a:cubicBezTo>
                    <a:pt x="18046" y="678"/>
                    <a:pt x="16793" y="0"/>
                    <a:pt x="15732" y="0"/>
                  </a:cubicBezTo>
                </a:path>
              </a:pathLst>
            </a:custGeom>
            <a:solidFill>
              <a:srgbClr val="4D32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4" name="Cerchio"/>
            <p:cNvSpPr/>
            <p:nvPr/>
          </p:nvSpPr>
          <p:spPr>
            <a:xfrm>
              <a:off x="261272" y="335802"/>
              <a:ext cx="108113" cy="11064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95" name="Cerchio"/>
            <p:cNvSpPr/>
            <p:nvPr/>
          </p:nvSpPr>
          <p:spPr>
            <a:xfrm>
              <a:off x="374533" y="335802"/>
              <a:ext cx="38612" cy="424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96" name="Cerchio"/>
            <p:cNvSpPr/>
            <p:nvPr/>
          </p:nvSpPr>
          <p:spPr>
            <a:xfrm>
              <a:off x="216225" y="425865"/>
              <a:ext cx="39900" cy="4117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97" name="Ovale"/>
            <p:cNvSpPr/>
            <p:nvPr/>
          </p:nvSpPr>
          <p:spPr>
            <a:xfrm>
              <a:off x="724612" y="1175953"/>
              <a:ext cx="43761" cy="52752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98" name="Cerchio"/>
            <p:cNvSpPr/>
            <p:nvPr/>
          </p:nvSpPr>
          <p:spPr>
            <a:xfrm>
              <a:off x="732419" y="1191475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99" name="Forma"/>
            <p:cNvSpPr/>
            <p:nvPr/>
          </p:nvSpPr>
          <p:spPr>
            <a:xfrm>
              <a:off x="729760" y="1187533"/>
              <a:ext cx="14159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21600"/>
                    <a:pt x="7200" y="21600"/>
                    <a:pt x="14400" y="21600"/>
                  </a:cubicBezTo>
                  <a:cubicBezTo>
                    <a:pt x="21600" y="21600"/>
                    <a:pt x="21600" y="21600"/>
                    <a:pt x="21600" y="144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14400"/>
                  </a:cubicBezTo>
                  <a:cubicBezTo>
                    <a:pt x="7200" y="14400"/>
                    <a:pt x="7200" y="14400"/>
                    <a:pt x="72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0" name="Cerchio"/>
            <p:cNvSpPr/>
            <p:nvPr/>
          </p:nvSpPr>
          <p:spPr>
            <a:xfrm>
              <a:off x="827576" y="877462"/>
              <a:ext cx="45048" cy="46318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01" name="Cerchio"/>
            <p:cNvSpPr/>
            <p:nvPr/>
          </p:nvSpPr>
          <p:spPr>
            <a:xfrm>
              <a:off x="836027" y="886551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02" name="Forma"/>
            <p:cNvSpPr/>
            <p:nvPr/>
          </p:nvSpPr>
          <p:spPr>
            <a:xfrm>
              <a:off x="832725" y="882608"/>
              <a:ext cx="19306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0800"/>
                  </a:moveTo>
                  <a:cubicBezTo>
                    <a:pt x="5400" y="10800"/>
                    <a:pt x="5400" y="10800"/>
                    <a:pt x="54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16200" y="10800"/>
                    <a:pt x="16200" y="10800"/>
                    <a:pt x="16200" y="10800"/>
                  </a:cubicBezTo>
                  <a:cubicBezTo>
                    <a:pt x="10800" y="16200"/>
                    <a:pt x="10800" y="16200"/>
                    <a:pt x="10800" y="162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5400" y="10800"/>
                    <a:pt x="5400" y="10800"/>
                    <a:pt x="54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3" name="Cerchio"/>
            <p:cNvSpPr/>
            <p:nvPr/>
          </p:nvSpPr>
          <p:spPr>
            <a:xfrm>
              <a:off x="704019" y="845297"/>
              <a:ext cx="45048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04" name="Cerchio"/>
            <p:cNvSpPr/>
            <p:nvPr/>
          </p:nvSpPr>
          <p:spPr>
            <a:xfrm>
              <a:off x="713114" y="855589"/>
              <a:ext cx="12701" cy="1672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05" name="Forma"/>
            <p:cNvSpPr/>
            <p:nvPr/>
          </p:nvSpPr>
          <p:spPr>
            <a:xfrm>
              <a:off x="709167" y="855589"/>
              <a:ext cx="20594" cy="1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5400" y="21600"/>
                    <a:pt x="10800" y="21600"/>
                  </a:cubicBezTo>
                  <a:cubicBezTo>
                    <a:pt x="16200" y="21600"/>
                    <a:pt x="21600" y="144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6" name="Ovale"/>
            <p:cNvSpPr/>
            <p:nvPr/>
          </p:nvSpPr>
          <p:spPr>
            <a:xfrm>
              <a:off x="843021" y="961091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07" name="Cerchio"/>
            <p:cNvSpPr/>
            <p:nvPr/>
          </p:nvSpPr>
          <p:spPr>
            <a:xfrm>
              <a:off x="846882" y="971384"/>
              <a:ext cx="15446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08" name="Forma"/>
            <p:cNvSpPr/>
            <p:nvPr/>
          </p:nvSpPr>
          <p:spPr>
            <a:xfrm>
              <a:off x="846882" y="971384"/>
              <a:ext cx="15446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14400" y="21600"/>
                    <a:pt x="21600" y="14400"/>
                    <a:pt x="21600" y="14400"/>
                  </a:cubicBezTo>
                  <a:cubicBezTo>
                    <a:pt x="21600" y="7200"/>
                    <a:pt x="14400" y="0"/>
                    <a:pt x="14400" y="0"/>
                  </a:cubicBezTo>
                  <a:cubicBezTo>
                    <a:pt x="7200" y="0"/>
                    <a:pt x="0" y="72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Ovale"/>
            <p:cNvSpPr/>
            <p:nvPr/>
          </p:nvSpPr>
          <p:spPr>
            <a:xfrm>
              <a:off x="719464" y="1223557"/>
              <a:ext cx="43761" cy="4760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0" name="Cerchio"/>
            <p:cNvSpPr/>
            <p:nvPr/>
          </p:nvSpPr>
          <p:spPr>
            <a:xfrm>
              <a:off x="727915" y="1232647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1" name="Forma"/>
            <p:cNvSpPr/>
            <p:nvPr/>
          </p:nvSpPr>
          <p:spPr>
            <a:xfrm>
              <a:off x="724612" y="1233850"/>
              <a:ext cx="14158" cy="1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7200"/>
                  </a:cubicBezTo>
                  <a:cubicBezTo>
                    <a:pt x="21600" y="0"/>
                    <a:pt x="21600" y="0"/>
                    <a:pt x="14400" y="0"/>
                  </a:cubicBezTo>
                  <a:cubicBezTo>
                    <a:pt x="7200" y="0"/>
                    <a:pt x="0" y="0"/>
                    <a:pt x="0" y="7200"/>
                  </a:cubicBezTo>
                  <a:cubicBezTo>
                    <a:pt x="7200" y="7200"/>
                    <a:pt x="7200" y="7200"/>
                    <a:pt x="720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2" name="Cerchio"/>
            <p:cNvSpPr/>
            <p:nvPr/>
          </p:nvSpPr>
          <p:spPr>
            <a:xfrm>
              <a:off x="655111" y="1134782"/>
              <a:ext cx="48909" cy="46319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3" name="Cerchio"/>
            <p:cNvSpPr/>
            <p:nvPr/>
          </p:nvSpPr>
          <p:spPr>
            <a:xfrm>
              <a:off x="663562" y="1143871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4" name="Forma"/>
            <p:cNvSpPr/>
            <p:nvPr/>
          </p:nvSpPr>
          <p:spPr>
            <a:xfrm>
              <a:off x="665407" y="1145075"/>
              <a:ext cx="14159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0" y="21600"/>
                    <a:pt x="7200" y="21600"/>
                  </a:cubicBezTo>
                  <a:cubicBezTo>
                    <a:pt x="14400" y="21600"/>
                    <a:pt x="21600" y="14400"/>
                    <a:pt x="21600" y="7200"/>
                  </a:cubicBezTo>
                  <a:cubicBezTo>
                    <a:pt x="21600" y="0"/>
                    <a:pt x="14400" y="0"/>
                    <a:pt x="7200" y="0"/>
                  </a:cubicBezTo>
                  <a:cubicBezTo>
                    <a:pt x="0" y="0"/>
                    <a:pt x="0" y="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5" name="Cerchio"/>
            <p:cNvSpPr/>
            <p:nvPr/>
          </p:nvSpPr>
          <p:spPr>
            <a:xfrm>
              <a:off x="881633" y="608562"/>
              <a:ext cx="45048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6" name="Cerchio"/>
            <p:cNvSpPr/>
            <p:nvPr/>
          </p:nvSpPr>
          <p:spPr>
            <a:xfrm>
              <a:off x="890727" y="620141"/>
              <a:ext cx="12701" cy="154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7" name="Forma"/>
            <p:cNvSpPr/>
            <p:nvPr/>
          </p:nvSpPr>
          <p:spPr>
            <a:xfrm>
              <a:off x="886781" y="620141"/>
              <a:ext cx="19307" cy="1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5400" y="21600"/>
                    <a:pt x="10800" y="21600"/>
                  </a:cubicBezTo>
                  <a:cubicBezTo>
                    <a:pt x="16200" y="21600"/>
                    <a:pt x="21600" y="144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8" name="Cerchio"/>
            <p:cNvSpPr/>
            <p:nvPr/>
          </p:nvSpPr>
          <p:spPr>
            <a:xfrm>
              <a:off x="738769" y="671605"/>
              <a:ext cx="45048" cy="4760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9" name="Cerchio"/>
            <p:cNvSpPr/>
            <p:nvPr/>
          </p:nvSpPr>
          <p:spPr>
            <a:xfrm>
              <a:off x="747864" y="683185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0" name="Forma"/>
            <p:cNvSpPr/>
            <p:nvPr/>
          </p:nvSpPr>
          <p:spPr>
            <a:xfrm>
              <a:off x="743918" y="683185"/>
              <a:ext cx="19307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5400" y="21600"/>
                    <a:pt x="10800" y="21600"/>
                  </a:cubicBezTo>
                  <a:cubicBezTo>
                    <a:pt x="16200" y="21600"/>
                    <a:pt x="21600" y="144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1" name="Cerchio"/>
            <p:cNvSpPr/>
            <p:nvPr/>
          </p:nvSpPr>
          <p:spPr>
            <a:xfrm>
              <a:off x="846882" y="708917"/>
              <a:ext cx="45048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2" name="Cerchio"/>
            <p:cNvSpPr/>
            <p:nvPr/>
          </p:nvSpPr>
          <p:spPr>
            <a:xfrm>
              <a:off x="855977" y="719210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3" name="Forma"/>
            <p:cNvSpPr/>
            <p:nvPr/>
          </p:nvSpPr>
          <p:spPr>
            <a:xfrm>
              <a:off x="852030" y="719210"/>
              <a:ext cx="20594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5400" y="21600"/>
                    <a:pt x="10800" y="21600"/>
                  </a:cubicBezTo>
                  <a:cubicBezTo>
                    <a:pt x="16200" y="21600"/>
                    <a:pt x="21600" y="144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4" name="Ovale"/>
            <p:cNvSpPr/>
            <p:nvPr/>
          </p:nvSpPr>
          <p:spPr>
            <a:xfrm>
              <a:off x="1261314" y="551951"/>
              <a:ext cx="43761" cy="5146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5" name="Cerchio"/>
            <p:cNvSpPr/>
            <p:nvPr/>
          </p:nvSpPr>
          <p:spPr>
            <a:xfrm>
              <a:off x="1266462" y="566187"/>
              <a:ext cx="14159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6" name="Forma"/>
            <p:cNvSpPr/>
            <p:nvPr/>
          </p:nvSpPr>
          <p:spPr>
            <a:xfrm>
              <a:off x="1266462" y="562244"/>
              <a:ext cx="14159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14400" y="5400"/>
                    <a:pt x="14400" y="5400"/>
                    <a:pt x="144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16200"/>
                    <a:pt x="14400" y="16200"/>
                    <a:pt x="144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7200" y="21600"/>
                    <a:pt x="144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14400" y="0"/>
                  </a:cubicBezTo>
                  <a:cubicBezTo>
                    <a:pt x="720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7" name="Cerchio"/>
            <p:cNvSpPr/>
            <p:nvPr/>
          </p:nvSpPr>
          <p:spPr>
            <a:xfrm>
              <a:off x="601055" y="782253"/>
              <a:ext cx="48909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8" name="Cerchio"/>
            <p:cNvSpPr/>
            <p:nvPr/>
          </p:nvSpPr>
          <p:spPr>
            <a:xfrm>
              <a:off x="609506" y="792546"/>
              <a:ext cx="12701" cy="1672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9" name="Forma"/>
            <p:cNvSpPr/>
            <p:nvPr/>
          </p:nvSpPr>
          <p:spPr>
            <a:xfrm>
              <a:off x="611351" y="792546"/>
              <a:ext cx="14159" cy="1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0" y="21600"/>
                    <a:pt x="7200" y="21600"/>
                  </a:cubicBezTo>
                  <a:cubicBezTo>
                    <a:pt x="14400" y="21600"/>
                    <a:pt x="21600" y="14400"/>
                    <a:pt x="21600" y="7200"/>
                  </a:cubicBezTo>
                  <a:cubicBezTo>
                    <a:pt x="21600" y="7200"/>
                    <a:pt x="14400" y="0"/>
                    <a:pt x="7200" y="0"/>
                  </a:cubicBezTo>
                  <a:cubicBezTo>
                    <a:pt x="0" y="0"/>
                    <a:pt x="0" y="720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0" name="Cerchio"/>
            <p:cNvSpPr/>
            <p:nvPr/>
          </p:nvSpPr>
          <p:spPr>
            <a:xfrm>
              <a:off x="531553" y="882608"/>
              <a:ext cx="50197" cy="52752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31" name="Cerchio"/>
            <p:cNvSpPr/>
            <p:nvPr/>
          </p:nvSpPr>
          <p:spPr>
            <a:xfrm>
              <a:off x="540648" y="896844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32" name="Forma"/>
            <p:cNvSpPr/>
            <p:nvPr/>
          </p:nvSpPr>
          <p:spPr>
            <a:xfrm>
              <a:off x="541850" y="892901"/>
              <a:ext cx="15446" cy="2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7200" y="5400"/>
                    <a:pt x="7200" y="5400"/>
                    <a:pt x="72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7200" y="16200"/>
                    <a:pt x="7200" y="16200"/>
                    <a:pt x="72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0" y="21600"/>
                    <a:pt x="72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7200" y="0"/>
                  </a:cubicBezTo>
                  <a:cubicBezTo>
                    <a:pt x="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3" name="Ovale"/>
            <p:cNvSpPr/>
            <p:nvPr/>
          </p:nvSpPr>
          <p:spPr>
            <a:xfrm>
              <a:off x="463340" y="860736"/>
              <a:ext cx="43760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34" name="Cerchio"/>
            <p:cNvSpPr/>
            <p:nvPr/>
          </p:nvSpPr>
          <p:spPr>
            <a:xfrm>
              <a:off x="471147" y="872315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35" name="Forma"/>
            <p:cNvSpPr/>
            <p:nvPr/>
          </p:nvSpPr>
          <p:spPr>
            <a:xfrm>
              <a:off x="468488" y="872315"/>
              <a:ext cx="14158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72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7200"/>
                  </a:cubicBezTo>
                  <a:cubicBezTo>
                    <a:pt x="7200" y="7200"/>
                    <a:pt x="7200" y="7200"/>
                    <a:pt x="720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Cerchio"/>
            <p:cNvSpPr/>
            <p:nvPr/>
          </p:nvSpPr>
          <p:spPr>
            <a:xfrm>
              <a:off x="453043" y="928926"/>
              <a:ext cx="45048" cy="52751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37" name="Cerchio"/>
            <p:cNvSpPr/>
            <p:nvPr/>
          </p:nvSpPr>
          <p:spPr>
            <a:xfrm>
              <a:off x="461494" y="944448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38" name="Forma"/>
            <p:cNvSpPr/>
            <p:nvPr/>
          </p:nvSpPr>
          <p:spPr>
            <a:xfrm>
              <a:off x="458191" y="940505"/>
              <a:ext cx="14159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14400" y="5400"/>
                    <a:pt x="14400" y="5400"/>
                    <a:pt x="144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16200"/>
                    <a:pt x="14400" y="16200"/>
                    <a:pt x="144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7200" y="21600"/>
                    <a:pt x="1440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14400" y="0"/>
                  </a:cubicBezTo>
                  <a:cubicBezTo>
                    <a:pt x="7200" y="0"/>
                    <a:pt x="0" y="5400"/>
                    <a:pt x="0" y="10800"/>
                  </a:cubicBezTo>
                  <a:cubicBezTo>
                    <a:pt x="7200" y="10800"/>
                    <a:pt x="7200" y="10800"/>
                    <a:pt x="72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9" name="Cerchio"/>
            <p:cNvSpPr/>
            <p:nvPr/>
          </p:nvSpPr>
          <p:spPr>
            <a:xfrm>
              <a:off x="498090" y="1082031"/>
              <a:ext cx="48909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0" name="Cerchio"/>
            <p:cNvSpPr/>
            <p:nvPr/>
          </p:nvSpPr>
          <p:spPr>
            <a:xfrm>
              <a:off x="505898" y="1092324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1" name="Forma"/>
            <p:cNvSpPr/>
            <p:nvPr/>
          </p:nvSpPr>
          <p:spPr>
            <a:xfrm>
              <a:off x="507099" y="1092324"/>
              <a:ext cx="15446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0" y="21600"/>
                    <a:pt x="7200" y="21600"/>
                  </a:cubicBezTo>
                  <a:cubicBezTo>
                    <a:pt x="14400" y="21600"/>
                    <a:pt x="21600" y="14400"/>
                    <a:pt x="21600" y="7200"/>
                  </a:cubicBezTo>
                  <a:cubicBezTo>
                    <a:pt x="21600" y="7200"/>
                    <a:pt x="14400" y="0"/>
                    <a:pt x="7200" y="0"/>
                  </a:cubicBezTo>
                  <a:cubicBezTo>
                    <a:pt x="0" y="0"/>
                    <a:pt x="0" y="720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2" name="Ovale"/>
            <p:cNvSpPr/>
            <p:nvPr/>
          </p:nvSpPr>
          <p:spPr>
            <a:xfrm>
              <a:off x="557295" y="1029281"/>
              <a:ext cx="43760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3" name="Cerchio"/>
            <p:cNvSpPr/>
            <p:nvPr/>
          </p:nvSpPr>
          <p:spPr>
            <a:xfrm>
              <a:off x="565102" y="1039573"/>
              <a:ext cx="12701" cy="154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4" name="Forma"/>
            <p:cNvSpPr/>
            <p:nvPr/>
          </p:nvSpPr>
          <p:spPr>
            <a:xfrm>
              <a:off x="561156" y="1039573"/>
              <a:ext cx="15445" cy="1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72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7200"/>
                  </a:cubicBezTo>
                  <a:cubicBezTo>
                    <a:pt x="7200" y="7200"/>
                    <a:pt x="7200" y="7200"/>
                    <a:pt x="720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5" name="Cerchio"/>
            <p:cNvSpPr/>
            <p:nvPr/>
          </p:nvSpPr>
          <p:spPr>
            <a:xfrm>
              <a:off x="595906" y="955944"/>
              <a:ext cx="45048" cy="4760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6" name="Cerchio"/>
            <p:cNvSpPr/>
            <p:nvPr/>
          </p:nvSpPr>
          <p:spPr>
            <a:xfrm>
              <a:off x="604357" y="966237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7" name="Forma"/>
            <p:cNvSpPr/>
            <p:nvPr/>
          </p:nvSpPr>
          <p:spPr>
            <a:xfrm>
              <a:off x="601055" y="966237"/>
              <a:ext cx="14158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72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7200"/>
                  </a:cubicBezTo>
                  <a:cubicBezTo>
                    <a:pt x="7200" y="7200"/>
                    <a:pt x="7200" y="7200"/>
                    <a:pt x="720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8" name="Ovale"/>
            <p:cNvSpPr/>
            <p:nvPr/>
          </p:nvSpPr>
          <p:spPr>
            <a:xfrm>
              <a:off x="552146" y="918633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49" name="Cerchio"/>
            <p:cNvSpPr/>
            <p:nvPr/>
          </p:nvSpPr>
          <p:spPr>
            <a:xfrm>
              <a:off x="559954" y="928926"/>
              <a:ext cx="12701" cy="167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0" name="Forma"/>
            <p:cNvSpPr/>
            <p:nvPr/>
          </p:nvSpPr>
          <p:spPr>
            <a:xfrm>
              <a:off x="557295" y="928926"/>
              <a:ext cx="14158" cy="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72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7200"/>
                  </a:cubicBezTo>
                  <a:cubicBezTo>
                    <a:pt x="7200" y="7200"/>
                    <a:pt x="7200" y="7200"/>
                    <a:pt x="720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1" name="Ovale"/>
            <p:cNvSpPr/>
            <p:nvPr/>
          </p:nvSpPr>
          <p:spPr>
            <a:xfrm>
              <a:off x="231669" y="898047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2" name="Cerchio"/>
            <p:cNvSpPr/>
            <p:nvPr/>
          </p:nvSpPr>
          <p:spPr>
            <a:xfrm>
              <a:off x="236818" y="907136"/>
              <a:ext cx="14158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3" name="Forma"/>
            <p:cNvSpPr/>
            <p:nvPr/>
          </p:nvSpPr>
          <p:spPr>
            <a:xfrm>
              <a:off x="236818" y="903194"/>
              <a:ext cx="14158" cy="2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14400" y="5400"/>
                    <a:pt x="14400" y="5400"/>
                    <a:pt x="144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16200"/>
                    <a:pt x="14400" y="16200"/>
                    <a:pt x="144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7200" y="21600"/>
                    <a:pt x="144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14400" y="0"/>
                  </a:cubicBezTo>
                  <a:cubicBezTo>
                    <a:pt x="720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4" name="Ovale"/>
            <p:cNvSpPr/>
            <p:nvPr/>
          </p:nvSpPr>
          <p:spPr>
            <a:xfrm>
              <a:off x="266420" y="981676"/>
              <a:ext cx="43761" cy="4760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5" name="Cerchio"/>
            <p:cNvSpPr/>
            <p:nvPr/>
          </p:nvSpPr>
          <p:spPr>
            <a:xfrm>
              <a:off x="274228" y="991409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6" name="Forma"/>
            <p:cNvSpPr/>
            <p:nvPr/>
          </p:nvSpPr>
          <p:spPr>
            <a:xfrm>
              <a:off x="270281" y="986823"/>
              <a:ext cx="20594" cy="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0800"/>
                  </a:moveTo>
                  <a:cubicBezTo>
                    <a:pt x="5400" y="10800"/>
                    <a:pt x="5400" y="10800"/>
                    <a:pt x="54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16200" y="10800"/>
                    <a:pt x="16200" y="10800"/>
                    <a:pt x="16200" y="10800"/>
                  </a:cubicBezTo>
                  <a:cubicBezTo>
                    <a:pt x="10800" y="16200"/>
                    <a:pt x="10800" y="16200"/>
                    <a:pt x="10800" y="162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5400" y="10800"/>
                    <a:pt x="5400" y="10800"/>
                    <a:pt x="54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7" name="Ovale"/>
            <p:cNvSpPr/>
            <p:nvPr/>
          </p:nvSpPr>
          <p:spPr>
            <a:xfrm>
              <a:off x="207215" y="976530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8" name="Cerchio"/>
            <p:cNvSpPr/>
            <p:nvPr/>
          </p:nvSpPr>
          <p:spPr>
            <a:xfrm>
              <a:off x="215023" y="986823"/>
              <a:ext cx="12701" cy="1672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59" name="Forma"/>
            <p:cNvSpPr/>
            <p:nvPr/>
          </p:nvSpPr>
          <p:spPr>
            <a:xfrm>
              <a:off x="212364" y="986823"/>
              <a:ext cx="19307" cy="1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5400" y="21600"/>
                    <a:pt x="10800" y="21600"/>
                  </a:cubicBezTo>
                  <a:cubicBezTo>
                    <a:pt x="16200" y="21600"/>
                    <a:pt x="21600" y="144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0" name="Ovale"/>
            <p:cNvSpPr/>
            <p:nvPr/>
          </p:nvSpPr>
          <p:spPr>
            <a:xfrm>
              <a:off x="813419" y="1276308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61" name="Cerchio"/>
            <p:cNvSpPr/>
            <p:nvPr/>
          </p:nvSpPr>
          <p:spPr>
            <a:xfrm>
              <a:off x="821226" y="1285397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62" name="Forma"/>
            <p:cNvSpPr/>
            <p:nvPr/>
          </p:nvSpPr>
          <p:spPr>
            <a:xfrm>
              <a:off x="817280" y="1286601"/>
              <a:ext cx="15446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7200"/>
                  </a:cubicBezTo>
                  <a:cubicBezTo>
                    <a:pt x="21600" y="0"/>
                    <a:pt x="21600" y="0"/>
                    <a:pt x="14400" y="0"/>
                  </a:cubicBezTo>
                  <a:cubicBezTo>
                    <a:pt x="7200" y="0"/>
                    <a:pt x="0" y="0"/>
                    <a:pt x="0" y="7200"/>
                  </a:cubicBezTo>
                  <a:cubicBezTo>
                    <a:pt x="7200" y="7200"/>
                    <a:pt x="7200" y="7200"/>
                    <a:pt x="720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3" name="Cerchio"/>
            <p:cNvSpPr/>
            <p:nvPr/>
          </p:nvSpPr>
          <p:spPr>
            <a:xfrm>
              <a:off x="846882" y="1359937"/>
              <a:ext cx="50196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64" name="Cerchio"/>
            <p:cNvSpPr/>
            <p:nvPr/>
          </p:nvSpPr>
          <p:spPr>
            <a:xfrm>
              <a:off x="855977" y="1369670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65" name="Forma"/>
            <p:cNvSpPr/>
            <p:nvPr/>
          </p:nvSpPr>
          <p:spPr>
            <a:xfrm>
              <a:off x="857179" y="1370230"/>
              <a:ext cx="15445" cy="1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0" y="14400"/>
                    <a:pt x="0" y="21600"/>
                    <a:pt x="7200" y="21600"/>
                  </a:cubicBezTo>
                  <a:cubicBezTo>
                    <a:pt x="14400" y="21600"/>
                    <a:pt x="21600" y="14400"/>
                    <a:pt x="21600" y="7200"/>
                  </a:cubicBezTo>
                  <a:cubicBezTo>
                    <a:pt x="21600" y="0"/>
                    <a:pt x="14400" y="0"/>
                    <a:pt x="7200" y="0"/>
                  </a:cubicBezTo>
                  <a:cubicBezTo>
                    <a:pt x="0" y="0"/>
                    <a:pt x="0" y="0"/>
                    <a:pt x="0" y="7200"/>
                  </a:cubicBezTo>
                  <a:cubicBezTo>
                    <a:pt x="0" y="7200"/>
                    <a:pt x="0" y="7200"/>
                    <a:pt x="0" y="7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6" name="Cerchio"/>
            <p:cNvSpPr/>
            <p:nvPr/>
          </p:nvSpPr>
          <p:spPr>
            <a:xfrm>
              <a:off x="787678" y="1354791"/>
              <a:ext cx="50196" cy="52751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67" name="Cerchio"/>
            <p:cNvSpPr/>
            <p:nvPr/>
          </p:nvSpPr>
          <p:spPr>
            <a:xfrm>
              <a:off x="796772" y="1369670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68" name="Forma"/>
            <p:cNvSpPr/>
            <p:nvPr/>
          </p:nvSpPr>
          <p:spPr>
            <a:xfrm>
              <a:off x="797974" y="1365084"/>
              <a:ext cx="15446" cy="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21600"/>
                    <a:pt x="0" y="21600"/>
                    <a:pt x="7200" y="21600"/>
                  </a:cubicBezTo>
                  <a:cubicBezTo>
                    <a:pt x="14400" y="21600"/>
                    <a:pt x="21600" y="21600"/>
                    <a:pt x="21600" y="14400"/>
                  </a:cubicBezTo>
                  <a:cubicBezTo>
                    <a:pt x="21600" y="7200"/>
                    <a:pt x="14400" y="0"/>
                    <a:pt x="7200" y="0"/>
                  </a:cubicBezTo>
                  <a:cubicBezTo>
                    <a:pt x="0" y="0"/>
                    <a:pt x="0" y="72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9" name="Ovale"/>
            <p:cNvSpPr/>
            <p:nvPr/>
          </p:nvSpPr>
          <p:spPr>
            <a:xfrm>
              <a:off x="320476" y="1092324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0" name="Cerchio"/>
            <p:cNvSpPr/>
            <p:nvPr/>
          </p:nvSpPr>
          <p:spPr>
            <a:xfrm>
              <a:off x="328284" y="1101413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1" name="Forma"/>
            <p:cNvSpPr/>
            <p:nvPr/>
          </p:nvSpPr>
          <p:spPr>
            <a:xfrm>
              <a:off x="325625" y="1097470"/>
              <a:ext cx="19306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0800"/>
                  </a:moveTo>
                  <a:cubicBezTo>
                    <a:pt x="5400" y="10800"/>
                    <a:pt x="5400" y="10800"/>
                    <a:pt x="54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16200" y="10800"/>
                    <a:pt x="16200" y="10800"/>
                    <a:pt x="16200" y="10800"/>
                  </a:cubicBezTo>
                  <a:cubicBezTo>
                    <a:pt x="10800" y="16200"/>
                    <a:pt x="10800" y="16200"/>
                    <a:pt x="10800" y="162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5400" y="10800"/>
                    <a:pt x="5400" y="10800"/>
                    <a:pt x="54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2" name="Cerchio"/>
            <p:cNvSpPr/>
            <p:nvPr/>
          </p:nvSpPr>
          <p:spPr>
            <a:xfrm>
              <a:off x="447895" y="1187533"/>
              <a:ext cx="45048" cy="46318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3" name="Cerchio"/>
            <p:cNvSpPr/>
            <p:nvPr/>
          </p:nvSpPr>
          <p:spPr>
            <a:xfrm>
              <a:off x="456990" y="1197825"/>
              <a:ext cx="12701" cy="154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4" name="Forma"/>
            <p:cNvSpPr/>
            <p:nvPr/>
          </p:nvSpPr>
          <p:spPr>
            <a:xfrm>
              <a:off x="453043" y="1197825"/>
              <a:ext cx="19307" cy="1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5400" y="21600"/>
                    <a:pt x="10800" y="21600"/>
                  </a:cubicBezTo>
                  <a:cubicBezTo>
                    <a:pt x="16200" y="21600"/>
                    <a:pt x="21600" y="144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5" name="Ovale"/>
            <p:cNvSpPr/>
            <p:nvPr/>
          </p:nvSpPr>
          <p:spPr>
            <a:xfrm>
              <a:off x="552146" y="1213264"/>
              <a:ext cx="43761" cy="4760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6" name="Cerchio"/>
            <p:cNvSpPr/>
            <p:nvPr/>
          </p:nvSpPr>
          <p:spPr>
            <a:xfrm>
              <a:off x="559954" y="1222354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7" name="Forma"/>
            <p:cNvSpPr/>
            <p:nvPr/>
          </p:nvSpPr>
          <p:spPr>
            <a:xfrm>
              <a:off x="557295" y="1218411"/>
              <a:ext cx="19306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0800"/>
                  </a:moveTo>
                  <a:cubicBezTo>
                    <a:pt x="5400" y="10800"/>
                    <a:pt x="5400" y="10800"/>
                    <a:pt x="54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16200" y="10800"/>
                    <a:pt x="16200" y="10800"/>
                    <a:pt x="16200" y="10800"/>
                  </a:cubicBezTo>
                  <a:cubicBezTo>
                    <a:pt x="10800" y="16200"/>
                    <a:pt x="10800" y="16200"/>
                    <a:pt x="10800" y="162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5400" y="10800"/>
                    <a:pt x="5400" y="10800"/>
                    <a:pt x="54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8" name="Ovale"/>
            <p:cNvSpPr/>
            <p:nvPr/>
          </p:nvSpPr>
          <p:spPr>
            <a:xfrm>
              <a:off x="517396" y="1291747"/>
              <a:ext cx="43761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79" name="Cerchio"/>
            <p:cNvSpPr/>
            <p:nvPr/>
          </p:nvSpPr>
          <p:spPr>
            <a:xfrm>
              <a:off x="525847" y="1300836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0" name="Forma"/>
            <p:cNvSpPr/>
            <p:nvPr/>
          </p:nvSpPr>
          <p:spPr>
            <a:xfrm>
              <a:off x="522544" y="1296894"/>
              <a:ext cx="19307" cy="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0800"/>
                  </a:moveTo>
                  <a:cubicBezTo>
                    <a:pt x="5400" y="10800"/>
                    <a:pt x="5400" y="10800"/>
                    <a:pt x="54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16200" y="10800"/>
                    <a:pt x="16200" y="10800"/>
                    <a:pt x="16200" y="10800"/>
                  </a:cubicBezTo>
                  <a:cubicBezTo>
                    <a:pt x="10800" y="16200"/>
                    <a:pt x="10800" y="16200"/>
                    <a:pt x="10800" y="162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5400" y="10800"/>
                    <a:pt x="5400" y="10800"/>
                    <a:pt x="54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1" name="Cerchio"/>
            <p:cNvSpPr/>
            <p:nvPr/>
          </p:nvSpPr>
          <p:spPr>
            <a:xfrm>
              <a:off x="581749" y="310070"/>
              <a:ext cx="48909" cy="52752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2" name="Cerchio"/>
            <p:cNvSpPr/>
            <p:nvPr/>
          </p:nvSpPr>
          <p:spPr>
            <a:xfrm>
              <a:off x="590758" y="324306"/>
              <a:ext cx="15446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3" name="Forma"/>
            <p:cNvSpPr/>
            <p:nvPr/>
          </p:nvSpPr>
          <p:spPr>
            <a:xfrm>
              <a:off x="590758" y="320363"/>
              <a:ext cx="15446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21600"/>
                    <a:pt x="7200" y="21600"/>
                    <a:pt x="7200" y="21600"/>
                  </a:cubicBezTo>
                  <a:cubicBezTo>
                    <a:pt x="14400" y="21600"/>
                    <a:pt x="21600" y="21600"/>
                    <a:pt x="21600" y="14400"/>
                  </a:cubicBezTo>
                  <a:cubicBezTo>
                    <a:pt x="21600" y="7200"/>
                    <a:pt x="14400" y="0"/>
                    <a:pt x="7200" y="0"/>
                  </a:cubicBezTo>
                  <a:cubicBezTo>
                    <a:pt x="7200" y="0"/>
                    <a:pt x="0" y="72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4" name="Cerchio"/>
            <p:cNvSpPr/>
            <p:nvPr/>
          </p:nvSpPr>
          <p:spPr>
            <a:xfrm>
              <a:off x="670556" y="236734"/>
              <a:ext cx="48909" cy="5146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5" name="Cerchio"/>
            <p:cNvSpPr/>
            <p:nvPr/>
          </p:nvSpPr>
          <p:spPr>
            <a:xfrm>
              <a:off x="678363" y="250970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6" name="Forma"/>
            <p:cNvSpPr/>
            <p:nvPr/>
          </p:nvSpPr>
          <p:spPr>
            <a:xfrm>
              <a:off x="679565" y="247027"/>
              <a:ext cx="15446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7200" y="5400"/>
                    <a:pt x="7200" y="5400"/>
                    <a:pt x="72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7200" y="16200"/>
                    <a:pt x="7200" y="16200"/>
                    <a:pt x="72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0" y="21600"/>
                    <a:pt x="72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7200" y="0"/>
                  </a:cubicBezTo>
                  <a:cubicBezTo>
                    <a:pt x="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Ovale"/>
            <p:cNvSpPr/>
            <p:nvPr/>
          </p:nvSpPr>
          <p:spPr>
            <a:xfrm>
              <a:off x="581749" y="231588"/>
              <a:ext cx="43761" cy="5146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8" name="Cerchio"/>
            <p:cNvSpPr/>
            <p:nvPr/>
          </p:nvSpPr>
          <p:spPr>
            <a:xfrm>
              <a:off x="589556" y="245823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89" name="Forma"/>
            <p:cNvSpPr/>
            <p:nvPr/>
          </p:nvSpPr>
          <p:spPr>
            <a:xfrm>
              <a:off x="585610" y="241881"/>
              <a:ext cx="20594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4400"/>
                  </a:moveTo>
                  <a:cubicBezTo>
                    <a:pt x="5400" y="14400"/>
                    <a:pt x="5400" y="14400"/>
                    <a:pt x="5400" y="14400"/>
                  </a:cubicBezTo>
                  <a:cubicBezTo>
                    <a:pt x="10800" y="7200"/>
                    <a:pt x="10800" y="7200"/>
                    <a:pt x="10800" y="7200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0800" y="14400"/>
                    <a:pt x="10800" y="14400"/>
                    <a:pt x="108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5400" y="14400"/>
                    <a:pt x="5400" y="14400"/>
                    <a:pt x="54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21600"/>
                    <a:pt x="5400" y="21600"/>
                    <a:pt x="10800" y="21600"/>
                  </a:cubicBezTo>
                  <a:cubicBezTo>
                    <a:pt x="16200" y="21600"/>
                    <a:pt x="21600" y="21600"/>
                    <a:pt x="21600" y="14400"/>
                  </a:cubicBezTo>
                  <a:cubicBezTo>
                    <a:pt x="21600" y="7200"/>
                    <a:pt x="16200" y="0"/>
                    <a:pt x="10800" y="0"/>
                  </a:cubicBezTo>
                  <a:cubicBezTo>
                    <a:pt x="5400" y="0"/>
                    <a:pt x="0" y="7200"/>
                    <a:pt x="0" y="14400"/>
                  </a:cubicBezTo>
                  <a:cubicBezTo>
                    <a:pt x="5400" y="14400"/>
                    <a:pt x="5400" y="14400"/>
                    <a:pt x="54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0" name="Cerchio"/>
            <p:cNvSpPr/>
            <p:nvPr/>
          </p:nvSpPr>
          <p:spPr>
            <a:xfrm>
              <a:off x="763224" y="156965"/>
              <a:ext cx="45048" cy="4760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91" name="Cerchio"/>
            <p:cNvSpPr/>
            <p:nvPr/>
          </p:nvSpPr>
          <p:spPr>
            <a:xfrm>
              <a:off x="772318" y="168544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92" name="Forma"/>
            <p:cNvSpPr/>
            <p:nvPr/>
          </p:nvSpPr>
          <p:spPr>
            <a:xfrm>
              <a:off x="768372" y="168544"/>
              <a:ext cx="15445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7200" y="21600"/>
                    <a:pt x="14400" y="21600"/>
                  </a:cubicBezTo>
                  <a:cubicBezTo>
                    <a:pt x="21600" y="21600"/>
                    <a:pt x="21600" y="14400"/>
                    <a:pt x="21600" y="144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14400"/>
                  </a:cubicBezTo>
                  <a:cubicBezTo>
                    <a:pt x="7200" y="14400"/>
                    <a:pt x="7200" y="14400"/>
                    <a:pt x="72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Ovale"/>
            <p:cNvSpPr/>
            <p:nvPr/>
          </p:nvSpPr>
          <p:spPr>
            <a:xfrm>
              <a:off x="1296065" y="741082"/>
              <a:ext cx="43761" cy="46318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94" name="Cerchio"/>
            <p:cNvSpPr/>
            <p:nvPr/>
          </p:nvSpPr>
          <p:spPr>
            <a:xfrm>
              <a:off x="1303872" y="750171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95" name="Forma"/>
            <p:cNvSpPr/>
            <p:nvPr/>
          </p:nvSpPr>
          <p:spPr>
            <a:xfrm>
              <a:off x="1301213" y="746228"/>
              <a:ext cx="14159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14400" y="5400"/>
                    <a:pt x="14400" y="5400"/>
                    <a:pt x="144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16200"/>
                    <a:pt x="14400" y="16200"/>
                    <a:pt x="144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7200" y="21600"/>
                    <a:pt x="1440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14400" y="0"/>
                  </a:cubicBezTo>
                  <a:cubicBezTo>
                    <a:pt x="7200" y="0"/>
                    <a:pt x="0" y="5400"/>
                    <a:pt x="0" y="10800"/>
                  </a:cubicBezTo>
                  <a:cubicBezTo>
                    <a:pt x="7200" y="10800"/>
                    <a:pt x="7200" y="10800"/>
                    <a:pt x="72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6" name="Cerchio"/>
            <p:cNvSpPr/>
            <p:nvPr/>
          </p:nvSpPr>
          <p:spPr>
            <a:xfrm>
              <a:off x="1029644" y="923779"/>
              <a:ext cx="45048" cy="47606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97" name="Cerchio"/>
            <p:cNvSpPr/>
            <p:nvPr/>
          </p:nvSpPr>
          <p:spPr>
            <a:xfrm>
              <a:off x="1034792" y="934155"/>
              <a:ext cx="14159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98" name="Forma"/>
            <p:cNvSpPr/>
            <p:nvPr/>
          </p:nvSpPr>
          <p:spPr>
            <a:xfrm>
              <a:off x="1034792" y="928926"/>
              <a:ext cx="14159" cy="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14400" y="5400"/>
                    <a:pt x="14400" y="5400"/>
                    <a:pt x="144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16200"/>
                    <a:pt x="14400" y="16200"/>
                    <a:pt x="144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7200" y="21600"/>
                    <a:pt x="144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14400" y="0"/>
                  </a:cubicBezTo>
                  <a:cubicBezTo>
                    <a:pt x="720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9" name="Ovale"/>
            <p:cNvSpPr/>
            <p:nvPr/>
          </p:nvSpPr>
          <p:spPr>
            <a:xfrm>
              <a:off x="956282" y="940505"/>
              <a:ext cx="43761" cy="46319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0" name="Cerchio"/>
            <p:cNvSpPr/>
            <p:nvPr/>
          </p:nvSpPr>
          <p:spPr>
            <a:xfrm>
              <a:off x="964089" y="949594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1" name="Forma"/>
            <p:cNvSpPr/>
            <p:nvPr/>
          </p:nvSpPr>
          <p:spPr>
            <a:xfrm>
              <a:off x="960143" y="945651"/>
              <a:ext cx="20594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10800"/>
                  </a:moveTo>
                  <a:cubicBezTo>
                    <a:pt x="5400" y="10800"/>
                    <a:pt x="5400" y="10800"/>
                    <a:pt x="54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16200" y="10800"/>
                    <a:pt x="16200" y="10800"/>
                    <a:pt x="16200" y="10800"/>
                  </a:cubicBezTo>
                  <a:cubicBezTo>
                    <a:pt x="10800" y="16200"/>
                    <a:pt x="10800" y="16200"/>
                    <a:pt x="10800" y="162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5400" y="10800"/>
                    <a:pt x="5400" y="10800"/>
                    <a:pt x="54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2" name="Cerchio"/>
            <p:cNvSpPr/>
            <p:nvPr/>
          </p:nvSpPr>
          <p:spPr>
            <a:xfrm>
              <a:off x="1177656" y="804125"/>
              <a:ext cx="48909" cy="46319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3" name="Cerchio"/>
            <p:cNvSpPr/>
            <p:nvPr/>
          </p:nvSpPr>
          <p:spPr>
            <a:xfrm>
              <a:off x="1187952" y="813214"/>
              <a:ext cx="14159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4" name="Forma"/>
            <p:cNvSpPr/>
            <p:nvPr/>
          </p:nvSpPr>
          <p:spPr>
            <a:xfrm>
              <a:off x="1187952" y="809272"/>
              <a:ext cx="14159" cy="2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14400" y="5400"/>
                    <a:pt x="14400" y="5400"/>
                    <a:pt x="144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16200"/>
                    <a:pt x="14400" y="16200"/>
                    <a:pt x="144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7200" y="21600"/>
                    <a:pt x="144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14400" y="0"/>
                  </a:cubicBezTo>
                  <a:cubicBezTo>
                    <a:pt x="720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5" name="Cerchio"/>
            <p:cNvSpPr/>
            <p:nvPr/>
          </p:nvSpPr>
          <p:spPr>
            <a:xfrm>
              <a:off x="1153201" y="494054"/>
              <a:ext cx="48910" cy="51465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6" name="Cerchio"/>
            <p:cNvSpPr/>
            <p:nvPr/>
          </p:nvSpPr>
          <p:spPr>
            <a:xfrm>
              <a:off x="1161009" y="508290"/>
              <a:ext cx="12701" cy="12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7" name="Forma"/>
            <p:cNvSpPr/>
            <p:nvPr/>
          </p:nvSpPr>
          <p:spPr>
            <a:xfrm>
              <a:off x="1162211" y="504347"/>
              <a:ext cx="15445" cy="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7200" y="10800"/>
                    <a:pt x="7200" y="10800"/>
                    <a:pt x="7200" y="10800"/>
                  </a:cubicBezTo>
                  <a:cubicBezTo>
                    <a:pt x="7200" y="5400"/>
                    <a:pt x="7200" y="5400"/>
                    <a:pt x="7200" y="5400"/>
                  </a:cubicBezTo>
                  <a:cubicBezTo>
                    <a:pt x="14400" y="10800"/>
                    <a:pt x="14400" y="10800"/>
                    <a:pt x="14400" y="10800"/>
                  </a:cubicBezTo>
                  <a:cubicBezTo>
                    <a:pt x="7200" y="16200"/>
                    <a:pt x="7200" y="16200"/>
                    <a:pt x="7200" y="16200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0" y="21600"/>
                    <a:pt x="7200" y="21600"/>
                  </a:cubicBezTo>
                  <a:cubicBezTo>
                    <a:pt x="14400" y="21600"/>
                    <a:pt x="21600" y="16200"/>
                    <a:pt x="21600" y="10800"/>
                  </a:cubicBezTo>
                  <a:cubicBezTo>
                    <a:pt x="21600" y="5400"/>
                    <a:pt x="14400" y="0"/>
                    <a:pt x="7200" y="0"/>
                  </a:cubicBezTo>
                  <a:cubicBezTo>
                    <a:pt x="0" y="0"/>
                    <a:pt x="0" y="54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8" name="Cerchio"/>
            <p:cNvSpPr/>
            <p:nvPr/>
          </p:nvSpPr>
          <p:spPr>
            <a:xfrm>
              <a:off x="1256166" y="446450"/>
              <a:ext cx="45048" cy="52752"/>
            </a:xfrm>
            <a:prstGeom prst="ellipse">
              <a:avLst/>
            </a:prstGeom>
            <a:solidFill>
              <a:srgbClr val="FDE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09" name="Cerchio"/>
            <p:cNvSpPr/>
            <p:nvPr/>
          </p:nvSpPr>
          <p:spPr>
            <a:xfrm>
              <a:off x="1265261" y="456743"/>
              <a:ext cx="12701" cy="154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510" name="Forma"/>
            <p:cNvSpPr/>
            <p:nvPr/>
          </p:nvSpPr>
          <p:spPr>
            <a:xfrm>
              <a:off x="1261314" y="456743"/>
              <a:ext cx="15446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14400" y="7200"/>
                    <a:pt x="14400" y="7200"/>
                    <a:pt x="14400" y="72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14400" y="14400"/>
                    <a:pt x="14400" y="14400"/>
                    <a:pt x="144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21600"/>
                    <a:pt x="7200" y="21600"/>
                    <a:pt x="14400" y="21600"/>
                  </a:cubicBezTo>
                  <a:cubicBezTo>
                    <a:pt x="21600" y="21600"/>
                    <a:pt x="21600" y="21600"/>
                    <a:pt x="21600" y="14400"/>
                  </a:cubicBezTo>
                  <a:cubicBezTo>
                    <a:pt x="21600" y="7200"/>
                    <a:pt x="21600" y="0"/>
                    <a:pt x="14400" y="0"/>
                  </a:cubicBezTo>
                  <a:cubicBezTo>
                    <a:pt x="7200" y="0"/>
                    <a:pt x="0" y="7200"/>
                    <a:pt x="0" y="14400"/>
                  </a:cubicBezTo>
                  <a:cubicBezTo>
                    <a:pt x="7200" y="14400"/>
                    <a:pt x="7200" y="14400"/>
                    <a:pt x="7200" y="14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12" name="monocyte_bleu_ciel_07" descr="monocyte_bleu_ciel_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037" y="4497387"/>
            <a:ext cx="3295651" cy="1236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7" name="Gruppo"/>
          <p:cNvGrpSpPr/>
          <p:nvPr/>
        </p:nvGrpSpPr>
        <p:grpSpPr>
          <a:xfrm>
            <a:off x="3601249" y="4036229"/>
            <a:ext cx="424714" cy="599533"/>
            <a:chOff x="0" y="0"/>
            <a:chExt cx="424713" cy="599531"/>
          </a:xfrm>
        </p:grpSpPr>
        <p:sp>
          <p:nvSpPr>
            <p:cNvPr id="513" name="Forma"/>
            <p:cNvSpPr/>
            <p:nvPr/>
          </p:nvSpPr>
          <p:spPr>
            <a:xfrm rot="10133740">
              <a:off x="49637" y="26217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4" name="Forma"/>
            <p:cNvSpPr/>
            <p:nvPr/>
          </p:nvSpPr>
          <p:spPr>
            <a:xfrm rot="10133740">
              <a:off x="260135" y="273535"/>
              <a:ext cx="127001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5" name="Forma"/>
            <p:cNvSpPr/>
            <p:nvPr/>
          </p:nvSpPr>
          <p:spPr>
            <a:xfrm rot="10133740">
              <a:off x="126021" y="349404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6" name="Forma"/>
            <p:cNvSpPr/>
            <p:nvPr/>
          </p:nvSpPr>
          <p:spPr>
            <a:xfrm rot="10133740">
              <a:off x="49637" y="26217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18" name="ligand_2D_08" descr="ligand_2D_0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7600" y="4567237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ligand_2D_08" descr="ligand_2D_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9375" y="4510087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ligand_2D_08" descr="ligand_2D_0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2325" y="4427537"/>
            <a:ext cx="203200" cy="1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5" name="Gruppo"/>
          <p:cNvGrpSpPr/>
          <p:nvPr/>
        </p:nvGrpSpPr>
        <p:grpSpPr>
          <a:xfrm>
            <a:off x="4367091" y="3887048"/>
            <a:ext cx="410788" cy="593076"/>
            <a:chOff x="0" y="0"/>
            <a:chExt cx="410787" cy="593075"/>
          </a:xfrm>
        </p:grpSpPr>
        <p:sp>
          <p:nvSpPr>
            <p:cNvPr id="521" name="Forma"/>
            <p:cNvSpPr/>
            <p:nvPr/>
          </p:nvSpPr>
          <p:spPr>
            <a:xfrm rot="10233424">
              <a:off x="42674" y="22989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2" name="Forma"/>
            <p:cNvSpPr/>
            <p:nvPr/>
          </p:nvSpPr>
          <p:spPr>
            <a:xfrm rot="10233424">
              <a:off x="249951" y="273488"/>
              <a:ext cx="127001" cy="27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3" name="Forma"/>
            <p:cNvSpPr/>
            <p:nvPr/>
          </p:nvSpPr>
          <p:spPr>
            <a:xfrm rot="10233424">
              <a:off x="114563" y="345111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4" name="Forma"/>
            <p:cNvSpPr/>
            <p:nvPr/>
          </p:nvSpPr>
          <p:spPr>
            <a:xfrm rot="10233424">
              <a:off x="42674" y="22989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26" name="ligand_2D_08" descr="ligand_2D_0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3725" y="4440237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monocyte_06" descr="monocyte_0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 rot="693358">
            <a:off x="3087687" y="2305050"/>
            <a:ext cx="4157663" cy="1993900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Tumor cell"/>
          <p:cNvSpPr txBox="1"/>
          <p:nvPr/>
        </p:nvSpPr>
        <p:spPr>
          <a:xfrm>
            <a:off x="3683000" y="4926012"/>
            <a:ext cx="125930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cell</a:t>
            </a:r>
          </a:p>
        </p:txBody>
      </p:sp>
      <p:sp>
        <p:nvSpPr>
          <p:cNvPr id="529" name="Neutrophiles and Macrophages"/>
          <p:cNvSpPr txBox="1"/>
          <p:nvPr/>
        </p:nvSpPr>
        <p:spPr>
          <a:xfrm>
            <a:off x="2866101" y="2656204"/>
            <a:ext cx="349172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Neutrophiles and Macrophages</a:t>
            </a:r>
          </a:p>
        </p:txBody>
      </p:sp>
      <p:grpSp>
        <p:nvGrpSpPr>
          <p:cNvPr id="534" name="Gruppo"/>
          <p:cNvGrpSpPr/>
          <p:nvPr/>
        </p:nvGrpSpPr>
        <p:grpSpPr>
          <a:xfrm>
            <a:off x="5270355" y="3927160"/>
            <a:ext cx="389686" cy="582679"/>
            <a:chOff x="0" y="0"/>
            <a:chExt cx="389685" cy="582678"/>
          </a:xfrm>
        </p:grpSpPr>
        <p:sp>
          <p:nvSpPr>
            <p:cNvPr id="530" name="Forma"/>
            <p:cNvSpPr/>
            <p:nvPr/>
          </p:nvSpPr>
          <p:spPr>
            <a:xfrm rot="11219995">
              <a:off x="32123" y="17791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1" name="Forma"/>
            <p:cNvSpPr/>
            <p:nvPr/>
          </p:nvSpPr>
          <p:spPr>
            <a:xfrm rot="11219995">
              <a:off x="203085" y="294267"/>
              <a:ext cx="127001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2" name="Forma"/>
            <p:cNvSpPr/>
            <p:nvPr/>
          </p:nvSpPr>
          <p:spPr>
            <a:xfrm rot="11219995">
              <a:off x="61876" y="322567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3" name="Forma"/>
            <p:cNvSpPr/>
            <p:nvPr/>
          </p:nvSpPr>
          <p:spPr>
            <a:xfrm rot="11219995">
              <a:off x="32123" y="17791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35" name="ligand_2D_08" descr="ligand_2D_0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10175" y="443706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ligand_2D_08" descr="ligand_2D_0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76875" y="4471987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bulle_rouge" descr="bulle_rou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09987" y="3984625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bulle_rouge" descr="bulle_rou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87762" y="3886200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bulle_rouge" descr="bulle_rou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27437" y="3806825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bulle_rouge" descr="bulle_rou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478337" y="3819525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bulle_rouge" descr="bulle_rou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503737" y="3702050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bulle_rouge" descr="bulle_rou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516562" y="3829050"/>
            <a:ext cx="136526" cy="14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bulle_rouge" descr="bulle_rou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418137" y="3883025"/>
            <a:ext cx="136526" cy="141288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Phagocytosis"/>
          <p:cNvSpPr txBox="1"/>
          <p:nvPr/>
        </p:nvSpPr>
        <p:spPr>
          <a:xfrm>
            <a:off x="3646487" y="6237287"/>
            <a:ext cx="2251979" cy="586741"/>
          </a:xfrm>
          <a:prstGeom prst="rect">
            <a:avLst/>
          </a:prstGeom>
          <a:gradFill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Phagocytosis</a:t>
            </a:r>
          </a:p>
        </p:txBody>
      </p:sp>
      <p:sp>
        <p:nvSpPr>
          <p:cNvPr id="545" name="FcgRI"/>
          <p:cNvSpPr txBox="1"/>
          <p:nvPr/>
        </p:nvSpPr>
        <p:spPr>
          <a:xfrm>
            <a:off x="3127375" y="3979862"/>
            <a:ext cx="60663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FcgRI</a:t>
            </a:r>
          </a:p>
        </p:txBody>
      </p:sp>
      <p:sp>
        <p:nvSpPr>
          <p:cNvPr id="546" name="FcgRII"/>
          <p:cNvSpPr txBox="1"/>
          <p:nvPr/>
        </p:nvSpPr>
        <p:spPr>
          <a:xfrm>
            <a:off x="3876675" y="3671887"/>
            <a:ext cx="70378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FcgRII</a:t>
            </a:r>
          </a:p>
        </p:txBody>
      </p:sp>
      <p:sp>
        <p:nvSpPr>
          <p:cNvPr id="547" name="FcgRIII"/>
          <p:cNvSpPr txBox="1"/>
          <p:nvPr/>
        </p:nvSpPr>
        <p:spPr>
          <a:xfrm>
            <a:off x="5597525" y="4059237"/>
            <a:ext cx="80092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FcgRIII</a:t>
            </a:r>
          </a:p>
        </p:txBody>
      </p:sp>
      <p:sp>
        <p:nvSpPr>
          <p:cNvPr id="548" name="Cytokines…"/>
          <p:cNvSpPr txBox="1"/>
          <p:nvPr/>
        </p:nvSpPr>
        <p:spPr>
          <a:xfrm>
            <a:off x="6937375" y="1933575"/>
            <a:ext cx="914572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Cytokines</a:t>
            </a:r>
          </a:p>
          <a:p>
            <a: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C3a, C5a</a:t>
            </a:r>
          </a:p>
        </p:txBody>
      </p:sp>
      <p:sp>
        <p:nvSpPr>
          <p:cNvPr id="549" name="Freccia"/>
          <p:cNvSpPr/>
          <p:nvPr/>
        </p:nvSpPr>
        <p:spPr>
          <a:xfrm rot="20619467">
            <a:off x="5946775" y="2222500"/>
            <a:ext cx="952500" cy="76200"/>
          </a:xfrm>
          <a:prstGeom prst="leftArrow">
            <a:avLst>
              <a:gd name="adj1" fmla="val 50000"/>
              <a:gd name="adj2" fmla="val 312500"/>
            </a:avLst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50" name="Forma"/>
          <p:cNvSpPr/>
          <p:nvPr/>
        </p:nvSpPr>
        <p:spPr>
          <a:xfrm>
            <a:off x="4529137" y="5734050"/>
            <a:ext cx="704851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51" name="Immune-activator monoclonal antibodies: Phagocytosis"/>
          <p:cNvSpPr txBox="1"/>
          <p:nvPr>
            <p:ph type="title" idx="4294967295"/>
          </p:nvPr>
        </p:nvSpPr>
        <p:spPr>
          <a:xfrm>
            <a:off x="228600" y="304800"/>
            <a:ext cx="86106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68095">
              <a:defRPr b="1" sz="3359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Immune-activator monoclonal antibodies:</a:t>
            </a:r>
            <a:br/>
            <a:r>
              <a:t>Phagocytosis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9781416031239-014-f003" descr="S9781416031239-014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776412"/>
            <a:ext cx="8534400" cy="3306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F4.medium.gif" descr="F4.medium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836612"/>
            <a:ext cx="8440738" cy="5256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leu20135f4.jpg" descr="leu20135f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9525"/>
            <a:ext cx="6804026" cy="6848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hagocytosis-1-568x366.jpg" descr="Phagocytosis-1-568x3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287" y="558800"/>
            <a:ext cx="8923338" cy="5749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ntigen/antibody complex"/>
          <p:cNvSpPr txBox="1"/>
          <p:nvPr/>
        </p:nvSpPr>
        <p:spPr>
          <a:xfrm>
            <a:off x="152399" y="304800"/>
            <a:ext cx="8763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Antigen/antibody complex</a:t>
            </a:r>
          </a:p>
        </p:txBody>
      </p:sp>
      <p:pic>
        <p:nvPicPr>
          <p:cNvPr id="35" name="S9781416031239-004-f005" descr="S9781416031239-004-f005"/>
          <p:cNvPicPr>
            <a:picLocks noChangeAspect="1"/>
          </p:cNvPicPr>
          <p:nvPr/>
        </p:nvPicPr>
        <p:blipFill>
          <a:blip r:embed="rId2">
            <a:extLst/>
          </a:blip>
          <a:srcRect l="0" t="0" r="0" b="52372"/>
          <a:stretch>
            <a:fillRect/>
          </a:stretch>
        </p:blipFill>
        <p:spPr>
          <a:xfrm>
            <a:off x="914400" y="1136650"/>
            <a:ext cx="6781800" cy="457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ruppo"/>
          <p:cNvGrpSpPr/>
          <p:nvPr/>
        </p:nvGrpSpPr>
        <p:grpSpPr>
          <a:xfrm>
            <a:off x="3665719" y="4551944"/>
            <a:ext cx="291736" cy="281412"/>
            <a:chOff x="0" y="0"/>
            <a:chExt cx="291735" cy="281410"/>
          </a:xfrm>
        </p:grpSpPr>
        <p:sp>
          <p:nvSpPr>
            <p:cNvPr id="562" name="Forma"/>
            <p:cNvSpPr/>
            <p:nvPr/>
          </p:nvSpPr>
          <p:spPr>
            <a:xfrm rot="594551">
              <a:off x="18867" y="20055"/>
              <a:ext cx="254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4" y="0"/>
                  </a:moveTo>
                  <a:cubicBezTo>
                    <a:pt x="15313" y="0"/>
                    <a:pt x="15313" y="0"/>
                    <a:pt x="15313" y="0"/>
                  </a:cubicBezTo>
                  <a:cubicBezTo>
                    <a:pt x="10800" y="11520"/>
                    <a:pt x="10800" y="11520"/>
                    <a:pt x="10800" y="11520"/>
                  </a:cubicBezTo>
                  <a:cubicBezTo>
                    <a:pt x="6287" y="0"/>
                    <a:pt x="6287" y="0"/>
                    <a:pt x="6287" y="0"/>
                  </a:cubicBezTo>
                  <a:cubicBezTo>
                    <a:pt x="3546" y="0"/>
                    <a:pt x="3546" y="0"/>
                    <a:pt x="3546" y="0"/>
                  </a:cubicBezTo>
                  <a:cubicBezTo>
                    <a:pt x="1612" y="0"/>
                    <a:pt x="0" y="2400"/>
                    <a:pt x="0" y="5280"/>
                  </a:cubicBezTo>
                  <a:cubicBezTo>
                    <a:pt x="0" y="11040"/>
                    <a:pt x="0" y="11040"/>
                    <a:pt x="0" y="11040"/>
                  </a:cubicBezTo>
                  <a:cubicBezTo>
                    <a:pt x="0" y="13920"/>
                    <a:pt x="1612" y="16320"/>
                    <a:pt x="3546" y="16320"/>
                  </a:cubicBezTo>
                  <a:cubicBezTo>
                    <a:pt x="8543" y="16320"/>
                    <a:pt x="8543" y="16320"/>
                    <a:pt x="8543" y="16320"/>
                  </a:cubicBezTo>
                  <a:cubicBezTo>
                    <a:pt x="8543" y="21600"/>
                    <a:pt x="8543" y="21600"/>
                    <a:pt x="8543" y="21600"/>
                  </a:cubicBezTo>
                  <a:cubicBezTo>
                    <a:pt x="12896" y="21600"/>
                    <a:pt x="12896" y="21600"/>
                    <a:pt x="12896" y="21600"/>
                  </a:cubicBezTo>
                  <a:cubicBezTo>
                    <a:pt x="12896" y="16320"/>
                    <a:pt x="12896" y="16320"/>
                    <a:pt x="12896" y="16320"/>
                  </a:cubicBezTo>
                  <a:cubicBezTo>
                    <a:pt x="18054" y="16320"/>
                    <a:pt x="18054" y="16320"/>
                    <a:pt x="18054" y="16320"/>
                  </a:cubicBezTo>
                  <a:cubicBezTo>
                    <a:pt x="19988" y="16320"/>
                    <a:pt x="21600" y="13920"/>
                    <a:pt x="21600" y="11040"/>
                  </a:cubicBezTo>
                  <a:cubicBezTo>
                    <a:pt x="21600" y="5280"/>
                    <a:pt x="21600" y="5280"/>
                    <a:pt x="21600" y="5280"/>
                  </a:cubicBezTo>
                  <a:cubicBezTo>
                    <a:pt x="21600" y="2400"/>
                    <a:pt x="19988" y="0"/>
                    <a:pt x="18054" y="0"/>
                  </a:cubicBezTo>
                  <a:close/>
                </a:path>
              </a:pathLst>
            </a:custGeom>
            <a:solidFill>
              <a:srgbClr val="F2BA0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3" name="Forma"/>
            <p:cNvSpPr/>
            <p:nvPr/>
          </p:nvSpPr>
          <p:spPr>
            <a:xfrm rot="594551">
              <a:off x="37149" y="11989"/>
              <a:ext cx="42335" cy="11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818"/>
                    <a:pt x="0" y="9818"/>
                    <a:pt x="0" y="9818"/>
                  </a:cubicBezTo>
                  <a:cubicBezTo>
                    <a:pt x="0" y="3927"/>
                    <a:pt x="9818" y="0"/>
                    <a:pt x="21600" y="0"/>
                  </a:cubicBezTo>
                  <a:cubicBezTo>
                    <a:pt x="16691" y="982"/>
                    <a:pt x="4909" y="4418"/>
                    <a:pt x="2945" y="11291"/>
                  </a:cubicBezTo>
                  <a:cubicBezTo>
                    <a:pt x="1964" y="1816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4" name="Forma"/>
            <p:cNvSpPr/>
            <p:nvPr/>
          </p:nvSpPr>
          <p:spPr>
            <a:xfrm rot="594551">
              <a:off x="81143" y="25453"/>
              <a:ext cx="19125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74" y="8640"/>
                  </a:moveTo>
                  <a:cubicBezTo>
                    <a:pt x="1283" y="0"/>
                    <a:pt x="1283" y="0"/>
                    <a:pt x="1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02" y="9840"/>
                    <a:pt x="6202" y="9840"/>
                    <a:pt x="6202" y="9840"/>
                  </a:cubicBezTo>
                  <a:lnTo>
                    <a:pt x="5774" y="8640"/>
                  </a:lnTo>
                  <a:close/>
                  <a:moveTo>
                    <a:pt x="18392" y="240"/>
                  </a:moveTo>
                  <a:cubicBezTo>
                    <a:pt x="19034" y="1200"/>
                    <a:pt x="19461" y="2160"/>
                    <a:pt x="19461" y="3360"/>
                  </a:cubicBezTo>
                  <a:cubicBezTo>
                    <a:pt x="19461" y="9120"/>
                    <a:pt x="19461" y="9120"/>
                    <a:pt x="19461" y="9120"/>
                  </a:cubicBezTo>
                  <a:cubicBezTo>
                    <a:pt x="19461" y="12000"/>
                    <a:pt x="17323" y="14400"/>
                    <a:pt x="14756" y="14400"/>
                  </a:cubicBezTo>
                  <a:cubicBezTo>
                    <a:pt x="7913" y="14400"/>
                    <a:pt x="7913" y="14400"/>
                    <a:pt x="7913" y="14400"/>
                  </a:cubicBezTo>
                  <a:cubicBezTo>
                    <a:pt x="7913" y="19680"/>
                    <a:pt x="7913" y="19680"/>
                    <a:pt x="7913" y="19680"/>
                  </a:cubicBezTo>
                  <a:cubicBezTo>
                    <a:pt x="4277" y="19680"/>
                    <a:pt x="4277" y="19680"/>
                    <a:pt x="4277" y="19680"/>
                  </a:cubicBezTo>
                  <a:cubicBezTo>
                    <a:pt x="4277" y="21600"/>
                    <a:pt x="4277" y="21600"/>
                    <a:pt x="4277" y="21600"/>
                  </a:cubicBezTo>
                  <a:cubicBezTo>
                    <a:pt x="10051" y="21600"/>
                    <a:pt x="10051" y="21600"/>
                    <a:pt x="10051" y="21600"/>
                  </a:cubicBezTo>
                  <a:cubicBezTo>
                    <a:pt x="10051" y="16320"/>
                    <a:pt x="10051" y="16320"/>
                    <a:pt x="10051" y="16320"/>
                  </a:cubicBezTo>
                  <a:cubicBezTo>
                    <a:pt x="16895" y="16320"/>
                    <a:pt x="16895" y="16320"/>
                    <a:pt x="16895" y="16320"/>
                  </a:cubicBezTo>
                  <a:cubicBezTo>
                    <a:pt x="19461" y="16320"/>
                    <a:pt x="21600" y="13920"/>
                    <a:pt x="21600" y="11040"/>
                  </a:cubicBezTo>
                  <a:cubicBezTo>
                    <a:pt x="21600" y="5280"/>
                    <a:pt x="21600" y="5280"/>
                    <a:pt x="21600" y="5280"/>
                  </a:cubicBezTo>
                  <a:cubicBezTo>
                    <a:pt x="21600" y="2880"/>
                    <a:pt x="20317" y="960"/>
                    <a:pt x="18392" y="240"/>
                  </a:cubicBezTo>
                  <a:close/>
                </a:path>
              </a:pathLst>
            </a:custGeom>
            <a:solidFill>
              <a:srgbClr val="F29A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5" name="Forma"/>
            <p:cNvSpPr/>
            <p:nvPr/>
          </p:nvSpPr>
          <p:spPr>
            <a:xfrm rot="594551">
              <a:off x="164465" y="37518"/>
              <a:ext cx="54430" cy="11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18621" y="80"/>
                  </a:moveTo>
                  <a:cubicBezTo>
                    <a:pt x="0" y="21178"/>
                    <a:pt x="0" y="21178"/>
                    <a:pt x="0" y="21178"/>
                  </a:cubicBezTo>
                  <a:cubicBezTo>
                    <a:pt x="21600" y="1587"/>
                    <a:pt x="21600" y="1587"/>
                    <a:pt x="21600" y="1587"/>
                  </a:cubicBezTo>
                  <a:cubicBezTo>
                    <a:pt x="21600" y="1587"/>
                    <a:pt x="20110" y="-422"/>
                    <a:pt x="18621" y="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6" name="Forma"/>
            <p:cNvSpPr/>
            <p:nvPr/>
          </p:nvSpPr>
          <p:spPr>
            <a:xfrm rot="594551">
              <a:off x="18867" y="20055"/>
              <a:ext cx="254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4" y="0"/>
                  </a:moveTo>
                  <a:cubicBezTo>
                    <a:pt x="15313" y="0"/>
                    <a:pt x="15313" y="0"/>
                    <a:pt x="15313" y="0"/>
                  </a:cubicBezTo>
                  <a:cubicBezTo>
                    <a:pt x="10800" y="11520"/>
                    <a:pt x="10800" y="11520"/>
                    <a:pt x="10800" y="11520"/>
                  </a:cubicBezTo>
                  <a:cubicBezTo>
                    <a:pt x="6287" y="0"/>
                    <a:pt x="6287" y="0"/>
                    <a:pt x="6287" y="0"/>
                  </a:cubicBezTo>
                  <a:cubicBezTo>
                    <a:pt x="3546" y="0"/>
                    <a:pt x="3546" y="0"/>
                    <a:pt x="3546" y="0"/>
                  </a:cubicBezTo>
                  <a:cubicBezTo>
                    <a:pt x="1612" y="0"/>
                    <a:pt x="0" y="2400"/>
                    <a:pt x="0" y="5280"/>
                  </a:cubicBezTo>
                  <a:cubicBezTo>
                    <a:pt x="0" y="11040"/>
                    <a:pt x="0" y="11040"/>
                    <a:pt x="0" y="11040"/>
                  </a:cubicBezTo>
                  <a:cubicBezTo>
                    <a:pt x="0" y="13920"/>
                    <a:pt x="1612" y="16320"/>
                    <a:pt x="3546" y="16320"/>
                  </a:cubicBezTo>
                  <a:cubicBezTo>
                    <a:pt x="8543" y="16320"/>
                    <a:pt x="8543" y="16320"/>
                    <a:pt x="8543" y="16320"/>
                  </a:cubicBezTo>
                  <a:cubicBezTo>
                    <a:pt x="8543" y="21600"/>
                    <a:pt x="8543" y="21600"/>
                    <a:pt x="8543" y="21600"/>
                  </a:cubicBezTo>
                  <a:cubicBezTo>
                    <a:pt x="12896" y="21600"/>
                    <a:pt x="12896" y="21600"/>
                    <a:pt x="12896" y="21600"/>
                  </a:cubicBezTo>
                  <a:cubicBezTo>
                    <a:pt x="12896" y="16320"/>
                    <a:pt x="12896" y="16320"/>
                    <a:pt x="12896" y="16320"/>
                  </a:cubicBezTo>
                  <a:cubicBezTo>
                    <a:pt x="18054" y="16320"/>
                    <a:pt x="18054" y="16320"/>
                    <a:pt x="18054" y="16320"/>
                  </a:cubicBezTo>
                  <a:cubicBezTo>
                    <a:pt x="19988" y="16320"/>
                    <a:pt x="21600" y="13920"/>
                    <a:pt x="21600" y="11040"/>
                  </a:cubicBezTo>
                  <a:cubicBezTo>
                    <a:pt x="21600" y="5280"/>
                    <a:pt x="21600" y="5280"/>
                    <a:pt x="21600" y="5280"/>
                  </a:cubicBezTo>
                  <a:cubicBezTo>
                    <a:pt x="21600" y="2400"/>
                    <a:pt x="19988" y="0"/>
                    <a:pt x="18054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72" name="Gruppo"/>
          <p:cNvGrpSpPr/>
          <p:nvPr/>
        </p:nvGrpSpPr>
        <p:grpSpPr>
          <a:xfrm>
            <a:off x="4392421" y="4691722"/>
            <a:ext cx="487490" cy="354697"/>
            <a:chOff x="0" y="0"/>
            <a:chExt cx="487489" cy="354695"/>
          </a:xfrm>
        </p:grpSpPr>
        <p:sp>
          <p:nvSpPr>
            <p:cNvPr id="568" name="Forma"/>
            <p:cNvSpPr/>
            <p:nvPr/>
          </p:nvSpPr>
          <p:spPr>
            <a:xfrm rot="1041240">
              <a:off x="25086" y="59872"/>
              <a:ext cx="43731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0892" y="0"/>
                  </a:moveTo>
                  <a:cubicBezTo>
                    <a:pt x="16860" y="0"/>
                    <a:pt x="16860" y="0"/>
                    <a:pt x="16860" y="0"/>
                  </a:cubicBezTo>
                  <a:cubicBezTo>
                    <a:pt x="16284" y="0"/>
                    <a:pt x="16140" y="576"/>
                    <a:pt x="15996" y="1152"/>
                  </a:cubicBezTo>
                  <a:cubicBezTo>
                    <a:pt x="15564" y="4320"/>
                    <a:pt x="13404" y="6912"/>
                    <a:pt x="10668" y="6912"/>
                  </a:cubicBezTo>
                  <a:cubicBezTo>
                    <a:pt x="8076" y="6912"/>
                    <a:pt x="5772" y="4320"/>
                    <a:pt x="5340" y="1152"/>
                  </a:cubicBezTo>
                  <a:cubicBezTo>
                    <a:pt x="5340" y="864"/>
                    <a:pt x="5052" y="0"/>
                    <a:pt x="4764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-132" y="0"/>
                    <a:pt x="12" y="864"/>
                    <a:pt x="12" y="1440"/>
                  </a:cubicBezTo>
                  <a:cubicBezTo>
                    <a:pt x="588" y="8352"/>
                    <a:pt x="4764" y="16704"/>
                    <a:pt x="9948" y="17280"/>
                  </a:cubicBezTo>
                  <a:cubicBezTo>
                    <a:pt x="9948" y="21600"/>
                    <a:pt x="9948" y="21600"/>
                    <a:pt x="9948" y="21600"/>
                  </a:cubicBezTo>
                  <a:cubicBezTo>
                    <a:pt x="11532" y="21600"/>
                    <a:pt x="11532" y="21600"/>
                    <a:pt x="11532" y="21600"/>
                  </a:cubicBezTo>
                  <a:cubicBezTo>
                    <a:pt x="11532" y="17280"/>
                    <a:pt x="11532" y="17280"/>
                    <a:pt x="11532" y="17280"/>
                  </a:cubicBezTo>
                  <a:cubicBezTo>
                    <a:pt x="16716" y="16704"/>
                    <a:pt x="20892" y="8352"/>
                    <a:pt x="21324" y="1152"/>
                  </a:cubicBezTo>
                  <a:cubicBezTo>
                    <a:pt x="21468" y="576"/>
                    <a:pt x="21468" y="0"/>
                    <a:pt x="20892" y="0"/>
                  </a:cubicBezTo>
                  <a:close/>
                </a:path>
              </a:pathLst>
            </a:custGeom>
            <a:solidFill>
              <a:srgbClr val="E99D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9" name="Forma"/>
            <p:cNvSpPr/>
            <p:nvPr/>
          </p:nvSpPr>
          <p:spPr>
            <a:xfrm rot="1041240">
              <a:off x="117648" y="73998"/>
              <a:ext cx="3426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92" y="2592"/>
                  </a:moveTo>
                  <a:cubicBezTo>
                    <a:pt x="1108" y="2016"/>
                    <a:pt x="1108" y="1728"/>
                    <a:pt x="923" y="1152"/>
                  </a:cubicBezTo>
                  <a:cubicBezTo>
                    <a:pt x="923" y="864"/>
                    <a:pt x="554" y="0"/>
                    <a:pt x="1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5" y="864"/>
                    <a:pt x="738" y="1728"/>
                    <a:pt x="1292" y="2592"/>
                  </a:cubicBezTo>
                  <a:close/>
                  <a:moveTo>
                    <a:pt x="20862" y="0"/>
                  </a:moveTo>
                  <a:cubicBezTo>
                    <a:pt x="20308" y="0"/>
                    <a:pt x="20308" y="0"/>
                    <a:pt x="20308" y="0"/>
                  </a:cubicBezTo>
                  <a:cubicBezTo>
                    <a:pt x="19569" y="6624"/>
                    <a:pt x="14769" y="14112"/>
                    <a:pt x="8677" y="15264"/>
                  </a:cubicBezTo>
                  <a:cubicBezTo>
                    <a:pt x="8308" y="15264"/>
                    <a:pt x="7754" y="16704"/>
                    <a:pt x="7754" y="16704"/>
                  </a:cubicBezTo>
                  <a:cubicBezTo>
                    <a:pt x="7754" y="19584"/>
                    <a:pt x="7754" y="19584"/>
                    <a:pt x="7754" y="19584"/>
                  </a:cubicBezTo>
                  <a:cubicBezTo>
                    <a:pt x="6831" y="19584"/>
                    <a:pt x="6831" y="19584"/>
                    <a:pt x="6831" y="19584"/>
                  </a:cubicBezTo>
                  <a:cubicBezTo>
                    <a:pt x="6831" y="21600"/>
                    <a:pt x="6831" y="21600"/>
                    <a:pt x="6831" y="21600"/>
                  </a:cubicBezTo>
                  <a:cubicBezTo>
                    <a:pt x="8862" y="21600"/>
                    <a:pt x="8862" y="21600"/>
                    <a:pt x="8862" y="21600"/>
                  </a:cubicBezTo>
                  <a:cubicBezTo>
                    <a:pt x="8862" y="17280"/>
                    <a:pt x="8862" y="17280"/>
                    <a:pt x="8862" y="17280"/>
                  </a:cubicBezTo>
                  <a:cubicBezTo>
                    <a:pt x="15508" y="16704"/>
                    <a:pt x="20862" y="8352"/>
                    <a:pt x="21415" y="1152"/>
                  </a:cubicBezTo>
                  <a:cubicBezTo>
                    <a:pt x="21600" y="576"/>
                    <a:pt x="21600" y="0"/>
                    <a:pt x="20862" y="0"/>
                  </a:cubicBezTo>
                  <a:close/>
                </a:path>
              </a:pathLst>
            </a:custGeom>
            <a:solidFill>
              <a:srgbClr val="E380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0" name="Forma"/>
            <p:cNvSpPr/>
            <p:nvPr/>
          </p:nvSpPr>
          <p:spPr>
            <a:xfrm rot="1041240">
              <a:off x="136518" y="79298"/>
              <a:ext cx="173714" cy="77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22" fill="norm" stroke="1" extrusionOk="0">
                  <a:moveTo>
                    <a:pt x="0" y="0"/>
                  </a:moveTo>
                  <a:cubicBezTo>
                    <a:pt x="1098" y="4447"/>
                    <a:pt x="8420" y="18424"/>
                    <a:pt x="21600" y="12071"/>
                  </a:cubicBezTo>
                  <a:cubicBezTo>
                    <a:pt x="17939" y="15882"/>
                    <a:pt x="5492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1" name="Forma"/>
            <p:cNvSpPr/>
            <p:nvPr/>
          </p:nvSpPr>
          <p:spPr>
            <a:xfrm rot="1041240">
              <a:off x="25086" y="59872"/>
              <a:ext cx="43731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0892" y="0"/>
                  </a:moveTo>
                  <a:cubicBezTo>
                    <a:pt x="16860" y="0"/>
                    <a:pt x="16860" y="0"/>
                    <a:pt x="16860" y="0"/>
                  </a:cubicBezTo>
                  <a:cubicBezTo>
                    <a:pt x="16284" y="0"/>
                    <a:pt x="16140" y="576"/>
                    <a:pt x="15996" y="1152"/>
                  </a:cubicBezTo>
                  <a:cubicBezTo>
                    <a:pt x="15564" y="4320"/>
                    <a:pt x="13404" y="6912"/>
                    <a:pt x="10668" y="6912"/>
                  </a:cubicBezTo>
                  <a:cubicBezTo>
                    <a:pt x="8076" y="6912"/>
                    <a:pt x="5772" y="4320"/>
                    <a:pt x="5340" y="1152"/>
                  </a:cubicBezTo>
                  <a:cubicBezTo>
                    <a:pt x="5340" y="864"/>
                    <a:pt x="5052" y="0"/>
                    <a:pt x="4764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-132" y="0"/>
                    <a:pt x="12" y="864"/>
                    <a:pt x="12" y="1440"/>
                  </a:cubicBezTo>
                  <a:cubicBezTo>
                    <a:pt x="588" y="8352"/>
                    <a:pt x="4764" y="16704"/>
                    <a:pt x="9948" y="17280"/>
                  </a:cubicBezTo>
                  <a:cubicBezTo>
                    <a:pt x="9948" y="21600"/>
                    <a:pt x="9948" y="21600"/>
                    <a:pt x="9948" y="21600"/>
                  </a:cubicBezTo>
                  <a:cubicBezTo>
                    <a:pt x="11532" y="21600"/>
                    <a:pt x="11532" y="21600"/>
                    <a:pt x="11532" y="21600"/>
                  </a:cubicBezTo>
                  <a:cubicBezTo>
                    <a:pt x="11532" y="17280"/>
                    <a:pt x="11532" y="17280"/>
                    <a:pt x="11532" y="17280"/>
                  </a:cubicBezTo>
                  <a:cubicBezTo>
                    <a:pt x="16716" y="16704"/>
                    <a:pt x="20892" y="8352"/>
                    <a:pt x="21324" y="1152"/>
                  </a:cubicBezTo>
                  <a:cubicBezTo>
                    <a:pt x="21468" y="576"/>
                    <a:pt x="21468" y="0"/>
                    <a:pt x="2089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73" name="Forma"/>
          <p:cNvSpPr/>
          <p:nvPr/>
        </p:nvSpPr>
        <p:spPr>
          <a:xfrm>
            <a:off x="1664025" y="1847367"/>
            <a:ext cx="1477577" cy="1529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4" h="20973" fill="norm" stroke="1" extrusionOk="0">
                <a:moveTo>
                  <a:pt x="5778" y="1292"/>
                </a:moveTo>
                <a:cubicBezTo>
                  <a:pt x="3385" y="2012"/>
                  <a:pt x="1540" y="3668"/>
                  <a:pt x="788" y="5396"/>
                </a:cubicBezTo>
                <a:cubicBezTo>
                  <a:pt x="-511" y="8348"/>
                  <a:pt x="-101" y="12524"/>
                  <a:pt x="1266" y="15116"/>
                </a:cubicBezTo>
                <a:cubicBezTo>
                  <a:pt x="2292" y="17132"/>
                  <a:pt x="4342" y="19292"/>
                  <a:pt x="6461" y="19868"/>
                </a:cubicBezTo>
                <a:cubicBezTo>
                  <a:pt x="8922" y="20516"/>
                  <a:pt x="12066" y="21236"/>
                  <a:pt x="14664" y="20876"/>
                </a:cubicBezTo>
                <a:cubicBezTo>
                  <a:pt x="18081" y="20300"/>
                  <a:pt x="19038" y="16916"/>
                  <a:pt x="19790" y="13892"/>
                </a:cubicBezTo>
                <a:cubicBezTo>
                  <a:pt x="20679" y="10724"/>
                  <a:pt x="21089" y="6476"/>
                  <a:pt x="18765" y="3812"/>
                </a:cubicBezTo>
                <a:cubicBezTo>
                  <a:pt x="16509" y="1292"/>
                  <a:pt x="13843" y="-364"/>
                  <a:pt x="10494" y="68"/>
                </a:cubicBezTo>
                <a:cubicBezTo>
                  <a:pt x="8922" y="212"/>
                  <a:pt x="7692" y="716"/>
                  <a:pt x="5778" y="1292"/>
                </a:cubicBezTo>
              </a:path>
            </a:pathLst>
          </a:custGeom>
          <a:solidFill>
            <a:srgbClr val="FACDD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4" name="Forma"/>
          <p:cNvSpPr/>
          <p:nvPr/>
        </p:nvSpPr>
        <p:spPr>
          <a:xfrm>
            <a:off x="1706776" y="1892623"/>
            <a:ext cx="1152312" cy="125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1" h="21244" fill="norm" stroke="1" extrusionOk="0">
                <a:moveTo>
                  <a:pt x="2588" y="17942"/>
                </a:moveTo>
                <a:cubicBezTo>
                  <a:pt x="974" y="14996"/>
                  <a:pt x="437" y="10265"/>
                  <a:pt x="2050" y="6963"/>
                </a:cubicBezTo>
                <a:cubicBezTo>
                  <a:pt x="2946" y="4999"/>
                  <a:pt x="5097" y="3125"/>
                  <a:pt x="7965" y="2411"/>
                </a:cubicBezTo>
                <a:cubicBezTo>
                  <a:pt x="10295" y="1697"/>
                  <a:pt x="11729" y="1161"/>
                  <a:pt x="13612" y="894"/>
                </a:cubicBezTo>
                <a:cubicBezTo>
                  <a:pt x="16480" y="626"/>
                  <a:pt x="18900" y="1429"/>
                  <a:pt x="20961" y="2946"/>
                </a:cubicBezTo>
                <a:cubicBezTo>
                  <a:pt x="18631" y="894"/>
                  <a:pt x="15852" y="-356"/>
                  <a:pt x="12536" y="90"/>
                </a:cubicBezTo>
                <a:cubicBezTo>
                  <a:pt x="10654" y="269"/>
                  <a:pt x="9220" y="894"/>
                  <a:pt x="6890" y="1518"/>
                </a:cubicBezTo>
                <a:cubicBezTo>
                  <a:pt x="4022" y="2232"/>
                  <a:pt x="1871" y="4196"/>
                  <a:pt x="974" y="6070"/>
                </a:cubicBezTo>
                <a:cubicBezTo>
                  <a:pt x="-639" y="9373"/>
                  <a:pt x="-101" y="14193"/>
                  <a:pt x="1512" y="17049"/>
                </a:cubicBezTo>
                <a:cubicBezTo>
                  <a:pt x="2408" y="18566"/>
                  <a:pt x="3753" y="20173"/>
                  <a:pt x="5276" y="21244"/>
                </a:cubicBezTo>
                <a:cubicBezTo>
                  <a:pt x="4201" y="20262"/>
                  <a:pt x="3305" y="19102"/>
                  <a:pt x="2588" y="1794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5" name="Forma"/>
          <p:cNvSpPr/>
          <p:nvPr/>
        </p:nvSpPr>
        <p:spPr>
          <a:xfrm>
            <a:off x="1962150" y="2035175"/>
            <a:ext cx="1131243" cy="1289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290" fill="norm" stroke="1" extrusionOk="0">
                <a:moveTo>
                  <a:pt x="18696" y="2169"/>
                </a:moveTo>
                <a:cubicBezTo>
                  <a:pt x="17879" y="1388"/>
                  <a:pt x="17062" y="607"/>
                  <a:pt x="16155" y="0"/>
                </a:cubicBezTo>
                <a:cubicBezTo>
                  <a:pt x="16608" y="434"/>
                  <a:pt x="17153" y="867"/>
                  <a:pt x="17607" y="1301"/>
                </a:cubicBezTo>
                <a:cubicBezTo>
                  <a:pt x="20511" y="4251"/>
                  <a:pt x="19966" y="9022"/>
                  <a:pt x="18877" y="12578"/>
                </a:cubicBezTo>
                <a:cubicBezTo>
                  <a:pt x="17970" y="15961"/>
                  <a:pt x="16790" y="19692"/>
                  <a:pt x="12615" y="20299"/>
                </a:cubicBezTo>
                <a:cubicBezTo>
                  <a:pt x="9439" y="20733"/>
                  <a:pt x="5536" y="19952"/>
                  <a:pt x="2541" y="19171"/>
                </a:cubicBezTo>
                <a:cubicBezTo>
                  <a:pt x="1634" y="18998"/>
                  <a:pt x="817" y="18564"/>
                  <a:pt x="0" y="18043"/>
                </a:cubicBezTo>
                <a:cubicBezTo>
                  <a:pt x="1089" y="18998"/>
                  <a:pt x="2360" y="19692"/>
                  <a:pt x="3630" y="20039"/>
                </a:cubicBezTo>
                <a:cubicBezTo>
                  <a:pt x="6716" y="20819"/>
                  <a:pt x="10528" y="21600"/>
                  <a:pt x="13704" y="21166"/>
                </a:cubicBezTo>
                <a:cubicBezTo>
                  <a:pt x="17879" y="20472"/>
                  <a:pt x="19059" y="16829"/>
                  <a:pt x="20057" y="13446"/>
                </a:cubicBezTo>
                <a:cubicBezTo>
                  <a:pt x="21055" y="9889"/>
                  <a:pt x="21600" y="5118"/>
                  <a:pt x="18696" y="2169"/>
                </a:cubicBezTo>
              </a:path>
            </a:pathLst>
          </a:custGeom>
          <a:solidFill>
            <a:srgbClr val="F797A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6" name="Forma"/>
          <p:cNvSpPr/>
          <p:nvPr/>
        </p:nvSpPr>
        <p:spPr>
          <a:xfrm>
            <a:off x="1843488" y="2036903"/>
            <a:ext cx="1050627" cy="1173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9" h="20677" fill="norm" stroke="1" extrusionOk="0">
                <a:moveTo>
                  <a:pt x="4450" y="2933"/>
                </a:moveTo>
                <a:cubicBezTo>
                  <a:pt x="2714" y="2747"/>
                  <a:pt x="1268" y="4045"/>
                  <a:pt x="593" y="4972"/>
                </a:cubicBezTo>
                <a:cubicBezTo>
                  <a:pt x="-661" y="6641"/>
                  <a:pt x="207" y="9329"/>
                  <a:pt x="1943" y="10534"/>
                </a:cubicBezTo>
                <a:cubicBezTo>
                  <a:pt x="3100" y="11369"/>
                  <a:pt x="5125" y="11740"/>
                  <a:pt x="6282" y="10720"/>
                </a:cubicBezTo>
                <a:cubicBezTo>
                  <a:pt x="7439" y="9793"/>
                  <a:pt x="7246" y="8031"/>
                  <a:pt x="7343" y="6734"/>
                </a:cubicBezTo>
                <a:cubicBezTo>
                  <a:pt x="7439" y="5899"/>
                  <a:pt x="7343" y="5343"/>
                  <a:pt x="8114" y="4787"/>
                </a:cubicBezTo>
                <a:cubicBezTo>
                  <a:pt x="8885" y="4231"/>
                  <a:pt x="9946" y="4138"/>
                  <a:pt x="10332" y="5065"/>
                </a:cubicBezTo>
                <a:cubicBezTo>
                  <a:pt x="10718" y="5807"/>
                  <a:pt x="9946" y="6734"/>
                  <a:pt x="10910" y="7383"/>
                </a:cubicBezTo>
                <a:cubicBezTo>
                  <a:pt x="11489" y="7753"/>
                  <a:pt x="12935" y="7568"/>
                  <a:pt x="13418" y="7104"/>
                </a:cubicBezTo>
                <a:cubicBezTo>
                  <a:pt x="13996" y="6548"/>
                  <a:pt x="13321" y="5343"/>
                  <a:pt x="13996" y="4880"/>
                </a:cubicBezTo>
                <a:cubicBezTo>
                  <a:pt x="14768" y="4231"/>
                  <a:pt x="16021" y="5250"/>
                  <a:pt x="16407" y="5899"/>
                </a:cubicBezTo>
                <a:cubicBezTo>
                  <a:pt x="16985" y="6734"/>
                  <a:pt x="16889" y="7661"/>
                  <a:pt x="16214" y="8310"/>
                </a:cubicBezTo>
                <a:cubicBezTo>
                  <a:pt x="15443" y="9051"/>
                  <a:pt x="14382" y="8773"/>
                  <a:pt x="13610" y="9422"/>
                </a:cubicBezTo>
                <a:cubicBezTo>
                  <a:pt x="12068" y="10627"/>
                  <a:pt x="12935" y="13223"/>
                  <a:pt x="15153" y="12574"/>
                </a:cubicBezTo>
                <a:cubicBezTo>
                  <a:pt x="15732" y="12389"/>
                  <a:pt x="16503" y="11647"/>
                  <a:pt x="16889" y="11183"/>
                </a:cubicBezTo>
                <a:cubicBezTo>
                  <a:pt x="17660" y="10256"/>
                  <a:pt x="18046" y="9793"/>
                  <a:pt x="18335" y="11183"/>
                </a:cubicBezTo>
                <a:cubicBezTo>
                  <a:pt x="18528" y="12018"/>
                  <a:pt x="19203" y="13316"/>
                  <a:pt x="19010" y="14243"/>
                </a:cubicBezTo>
                <a:cubicBezTo>
                  <a:pt x="18914" y="15262"/>
                  <a:pt x="18046" y="15819"/>
                  <a:pt x="16793" y="15726"/>
                </a:cubicBezTo>
                <a:cubicBezTo>
                  <a:pt x="15635" y="15726"/>
                  <a:pt x="14960" y="15077"/>
                  <a:pt x="14093" y="16282"/>
                </a:cubicBezTo>
                <a:cubicBezTo>
                  <a:pt x="13514" y="17116"/>
                  <a:pt x="13514" y="19063"/>
                  <a:pt x="14285" y="19898"/>
                </a:cubicBezTo>
                <a:cubicBezTo>
                  <a:pt x="15250" y="21010"/>
                  <a:pt x="18721" y="20917"/>
                  <a:pt x="19685" y="19712"/>
                </a:cubicBezTo>
                <a:cubicBezTo>
                  <a:pt x="20264" y="19063"/>
                  <a:pt x="20650" y="17765"/>
                  <a:pt x="20553" y="16931"/>
                </a:cubicBezTo>
                <a:cubicBezTo>
                  <a:pt x="20457" y="15819"/>
                  <a:pt x="19685" y="15355"/>
                  <a:pt x="19685" y="14243"/>
                </a:cubicBezTo>
                <a:cubicBezTo>
                  <a:pt x="19685" y="12481"/>
                  <a:pt x="18143" y="11091"/>
                  <a:pt x="19493" y="9607"/>
                </a:cubicBezTo>
                <a:cubicBezTo>
                  <a:pt x="19975" y="9144"/>
                  <a:pt x="20939" y="8680"/>
                  <a:pt x="20360" y="7661"/>
                </a:cubicBezTo>
                <a:cubicBezTo>
                  <a:pt x="20071" y="7290"/>
                  <a:pt x="19878" y="7104"/>
                  <a:pt x="19396" y="7012"/>
                </a:cubicBezTo>
                <a:cubicBezTo>
                  <a:pt x="19203" y="6919"/>
                  <a:pt x="18914" y="6641"/>
                  <a:pt x="18046" y="6826"/>
                </a:cubicBezTo>
                <a:cubicBezTo>
                  <a:pt x="17275" y="7012"/>
                  <a:pt x="16985" y="5714"/>
                  <a:pt x="16889" y="5436"/>
                </a:cubicBezTo>
                <a:cubicBezTo>
                  <a:pt x="16407" y="4231"/>
                  <a:pt x="17371" y="4509"/>
                  <a:pt x="18335" y="4601"/>
                </a:cubicBezTo>
                <a:cubicBezTo>
                  <a:pt x="20553" y="4601"/>
                  <a:pt x="20360" y="2284"/>
                  <a:pt x="18818" y="1171"/>
                </a:cubicBezTo>
                <a:cubicBezTo>
                  <a:pt x="17757" y="430"/>
                  <a:pt x="15539" y="-590"/>
                  <a:pt x="14478" y="430"/>
                </a:cubicBezTo>
                <a:cubicBezTo>
                  <a:pt x="13418" y="1357"/>
                  <a:pt x="14285" y="2191"/>
                  <a:pt x="13996" y="3211"/>
                </a:cubicBezTo>
                <a:cubicBezTo>
                  <a:pt x="13418" y="4880"/>
                  <a:pt x="12550" y="3025"/>
                  <a:pt x="11971" y="2562"/>
                </a:cubicBezTo>
                <a:cubicBezTo>
                  <a:pt x="10621" y="1449"/>
                  <a:pt x="10235" y="2840"/>
                  <a:pt x="10043" y="3489"/>
                </a:cubicBezTo>
                <a:cubicBezTo>
                  <a:pt x="9946" y="4045"/>
                  <a:pt x="7632" y="4045"/>
                  <a:pt x="6668" y="3952"/>
                </a:cubicBezTo>
                <a:cubicBezTo>
                  <a:pt x="5800" y="3767"/>
                  <a:pt x="5896" y="2840"/>
                  <a:pt x="4450" y="2933"/>
                </a:cubicBezTo>
              </a:path>
            </a:pathLst>
          </a:custGeom>
          <a:solidFill>
            <a:srgbClr val="882F4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7" name="Forma"/>
          <p:cNvSpPr/>
          <p:nvPr/>
        </p:nvSpPr>
        <p:spPr>
          <a:xfrm>
            <a:off x="2563971" y="3017837"/>
            <a:ext cx="290354" cy="158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0" h="20903" fill="norm" stroke="1" extrusionOk="0">
                <a:moveTo>
                  <a:pt x="0" y="5574"/>
                </a:moveTo>
                <a:cubicBezTo>
                  <a:pt x="1440" y="11148"/>
                  <a:pt x="1440" y="16026"/>
                  <a:pt x="5400" y="19510"/>
                </a:cubicBezTo>
                <a:cubicBezTo>
                  <a:pt x="7920" y="21600"/>
                  <a:pt x="10440" y="20903"/>
                  <a:pt x="13320" y="20206"/>
                </a:cubicBezTo>
                <a:cubicBezTo>
                  <a:pt x="19440" y="18116"/>
                  <a:pt x="21240" y="11845"/>
                  <a:pt x="21240" y="0"/>
                </a:cubicBezTo>
                <a:cubicBezTo>
                  <a:pt x="20160" y="9058"/>
                  <a:pt x="17280" y="16026"/>
                  <a:pt x="11880" y="16723"/>
                </a:cubicBezTo>
                <a:cubicBezTo>
                  <a:pt x="9720" y="16723"/>
                  <a:pt x="-360" y="13935"/>
                  <a:pt x="1080" y="7665"/>
                </a:cubicBezTo>
                <a:cubicBezTo>
                  <a:pt x="0" y="5574"/>
                  <a:pt x="0" y="5574"/>
                  <a:pt x="0" y="5574"/>
                </a:cubicBezTo>
              </a:path>
            </a:pathLst>
          </a:custGeom>
          <a:solidFill>
            <a:srgbClr val="6700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8" name="Linea"/>
          <p:cNvSpPr/>
          <p:nvPr/>
        </p:nvSpPr>
        <p:spPr>
          <a:xfrm>
            <a:off x="2533124" y="2613025"/>
            <a:ext cx="183089" cy="99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90" h="11968" fill="norm" stroke="1" extrusionOk="0">
                <a:moveTo>
                  <a:pt x="110" y="1906"/>
                </a:moveTo>
                <a:cubicBezTo>
                  <a:pt x="-1510" y="21600"/>
                  <a:pt x="15230" y="7624"/>
                  <a:pt x="20090" y="0"/>
                </a:cubicBezTo>
                <a:cubicBezTo>
                  <a:pt x="16850" y="2541"/>
                  <a:pt x="-430" y="16518"/>
                  <a:pt x="650" y="3176"/>
                </a:cubicBezTo>
              </a:path>
            </a:pathLst>
          </a:custGeom>
          <a:solidFill>
            <a:srgbClr val="6700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9" name="Forma"/>
          <p:cNvSpPr/>
          <p:nvPr/>
        </p:nvSpPr>
        <p:spPr>
          <a:xfrm>
            <a:off x="2794000" y="2449512"/>
            <a:ext cx="55137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397" h="21600" fill="norm" stroke="1" extrusionOk="0">
                <a:moveTo>
                  <a:pt x="2400" y="0"/>
                </a:moveTo>
                <a:cubicBezTo>
                  <a:pt x="21600" y="2700"/>
                  <a:pt x="12000" y="15300"/>
                  <a:pt x="1200" y="21600"/>
                </a:cubicBezTo>
                <a:cubicBezTo>
                  <a:pt x="8400" y="17100"/>
                  <a:pt x="9600" y="4500"/>
                  <a:pt x="0" y="1800"/>
                </a:cubicBezTo>
                <a:cubicBezTo>
                  <a:pt x="2400" y="0"/>
                  <a:pt x="2400" y="0"/>
                  <a:pt x="2400" y="0"/>
                </a:cubicBezTo>
              </a:path>
            </a:pathLst>
          </a:custGeom>
          <a:solidFill>
            <a:srgbClr val="6700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0" name="Linea"/>
          <p:cNvSpPr/>
          <p:nvPr/>
        </p:nvSpPr>
        <p:spPr>
          <a:xfrm>
            <a:off x="2690812" y="2082800"/>
            <a:ext cx="128446" cy="193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8" h="19980" fill="norm" stroke="1" extrusionOk="0">
                <a:moveTo>
                  <a:pt x="0" y="19980"/>
                </a:moveTo>
                <a:cubicBezTo>
                  <a:pt x="5400" y="14580"/>
                  <a:pt x="20057" y="21600"/>
                  <a:pt x="20057" y="12960"/>
                </a:cubicBezTo>
                <a:cubicBezTo>
                  <a:pt x="20829" y="5400"/>
                  <a:pt x="6943" y="2700"/>
                  <a:pt x="0" y="0"/>
                </a:cubicBezTo>
                <a:cubicBezTo>
                  <a:pt x="8486" y="4860"/>
                  <a:pt x="21600" y="12960"/>
                  <a:pt x="4629" y="16740"/>
                </a:cubicBezTo>
              </a:path>
            </a:pathLst>
          </a:custGeom>
          <a:solidFill>
            <a:srgbClr val="6700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1" name="Linea"/>
          <p:cNvSpPr/>
          <p:nvPr/>
        </p:nvSpPr>
        <p:spPr>
          <a:xfrm>
            <a:off x="2404573" y="2324100"/>
            <a:ext cx="114285" cy="10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398" h="17010" fill="norm" stroke="1" extrusionOk="0">
                <a:moveTo>
                  <a:pt x="113" y="7477"/>
                </a:moveTo>
                <a:cubicBezTo>
                  <a:pt x="-1738" y="21600"/>
                  <a:pt x="19862" y="20769"/>
                  <a:pt x="13073" y="0"/>
                </a:cubicBezTo>
                <a:cubicBezTo>
                  <a:pt x="12456" y="5815"/>
                  <a:pt x="8136" y="20769"/>
                  <a:pt x="1965" y="11631"/>
                </a:cubicBezTo>
              </a:path>
            </a:pathLst>
          </a:custGeom>
          <a:solidFill>
            <a:srgbClr val="6700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2" name="Linea"/>
          <p:cNvSpPr/>
          <p:nvPr/>
        </p:nvSpPr>
        <p:spPr>
          <a:xfrm>
            <a:off x="1889125" y="2387600"/>
            <a:ext cx="295137" cy="25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5" h="19200" fill="norm" stroke="1" extrusionOk="0">
                <a:moveTo>
                  <a:pt x="0" y="7855"/>
                </a:moveTo>
                <a:cubicBezTo>
                  <a:pt x="3832" y="14138"/>
                  <a:pt x="6968" y="21600"/>
                  <a:pt x="14981" y="18458"/>
                </a:cubicBezTo>
                <a:cubicBezTo>
                  <a:pt x="20555" y="16102"/>
                  <a:pt x="21600" y="5498"/>
                  <a:pt x="20555" y="0"/>
                </a:cubicBezTo>
                <a:cubicBezTo>
                  <a:pt x="19161" y="5105"/>
                  <a:pt x="18116" y="12567"/>
                  <a:pt x="12890" y="14924"/>
                </a:cubicBezTo>
                <a:cubicBezTo>
                  <a:pt x="8013" y="17673"/>
                  <a:pt x="3832" y="12175"/>
                  <a:pt x="348" y="9425"/>
                </a:cubicBezTo>
                <a:cubicBezTo>
                  <a:pt x="348" y="9033"/>
                  <a:pt x="348" y="8247"/>
                  <a:pt x="697" y="7855"/>
                </a:cubicBezTo>
              </a:path>
            </a:pathLst>
          </a:custGeom>
          <a:solidFill>
            <a:srgbClr val="6700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3" name="Forma"/>
          <p:cNvSpPr/>
          <p:nvPr/>
        </p:nvSpPr>
        <p:spPr>
          <a:xfrm>
            <a:off x="1869471" y="2230154"/>
            <a:ext cx="210155" cy="18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98" h="19916" fill="norm" stroke="1" extrusionOk="0">
                <a:moveTo>
                  <a:pt x="17674" y="21"/>
                </a:moveTo>
                <a:cubicBezTo>
                  <a:pt x="11745" y="-547"/>
                  <a:pt x="-3502" y="10253"/>
                  <a:pt x="733" y="19916"/>
                </a:cubicBezTo>
                <a:cubicBezTo>
                  <a:pt x="733" y="14232"/>
                  <a:pt x="13439" y="-1684"/>
                  <a:pt x="18098" y="1158"/>
                </a:cubicBezTo>
                <a:cubicBezTo>
                  <a:pt x="17674" y="21"/>
                  <a:pt x="17674" y="21"/>
                  <a:pt x="17674" y="21"/>
                </a:cubicBezTo>
              </a:path>
            </a:pathLst>
          </a:custGeom>
          <a:solidFill>
            <a:srgbClr val="9C4E6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4" name="Linea"/>
          <p:cNvSpPr/>
          <p:nvPr/>
        </p:nvSpPr>
        <p:spPr>
          <a:xfrm>
            <a:off x="2591078" y="2071764"/>
            <a:ext cx="52110" cy="115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114" h="19946" fill="norm" stroke="1" extrusionOk="0">
                <a:moveTo>
                  <a:pt x="13028" y="146"/>
                </a:moveTo>
                <a:cubicBezTo>
                  <a:pt x="-5486" y="-1654"/>
                  <a:pt x="685" y="13646"/>
                  <a:pt x="2228" y="19946"/>
                </a:cubicBezTo>
                <a:cubicBezTo>
                  <a:pt x="2228" y="14546"/>
                  <a:pt x="2228" y="-754"/>
                  <a:pt x="16114" y="1046"/>
                </a:cubicBezTo>
              </a:path>
            </a:pathLst>
          </a:custGeom>
          <a:solidFill>
            <a:srgbClr val="9C4E6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5" name="Forma"/>
          <p:cNvSpPr/>
          <p:nvPr/>
        </p:nvSpPr>
        <p:spPr>
          <a:xfrm>
            <a:off x="2582695" y="2917825"/>
            <a:ext cx="217655" cy="8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600" fill="norm" stroke="1" extrusionOk="0">
                <a:moveTo>
                  <a:pt x="21153" y="0"/>
                </a:moveTo>
                <a:cubicBezTo>
                  <a:pt x="17313" y="11435"/>
                  <a:pt x="13473" y="11435"/>
                  <a:pt x="8193" y="8894"/>
                </a:cubicBezTo>
                <a:cubicBezTo>
                  <a:pt x="4353" y="7624"/>
                  <a:pt x="-447" y="6353"/>
                  <a:pt x="33" y="21600"/>
                </a:cubicBezTo>
                <a:cubicBezTo>
                  <a:pt x="513" y="15247"/>
                  <a:pt x="3873" y="16518"/>
                  <a:pt x="8193" y="17788"/>
                </a:cubicBezTo>
                <a:cubicBezTo>
                  <a:pt x="13473" y="20329"/>
                  <a:pt x="19713" y="21600"/>
                  <a:pt x="20673" y="2541"/>
                </a:cubicBezTo>
                <a:cubicBezTo>
                  <a:pt x="21153" y="0"/>
                  <a:pt x="21153" y="0"/>
                  <a:pt x="21153" y="0"/>
                </a:cubicBezTo>
              </a:path>
            </a:pathLst>
          </a:custGeom>
          <a:solidFill>
            <a:srgbClr val="9C4E6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Forma"/>
          <p:cNvSpPr/>
          <p:nvPr/>
        </p:nvSpPr>
        <p:spPr>
          <a:xfrm>
            <a:off x="1657350" y="1841500"/>
            <a:ext cx="1487488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51" y="1401"/>
                </a:moveTo>
                <a:cubicBezTo>
                  <a:pt x="6079" y="1327"/>
                  <a:pt x="6079" y="1327"/>
                  <a:pt x="6079" y="1327"/>
                </a:cubicBezTo>
                <a:cubicBezTo>
                  <a:pt x="3576" y="2064"/>
                  <a:pt x="1645" y="3833"/>
                  <a:pt x="858" y="5603"/>
                </a:cubicBezTo>
                <a:cubicBezTo>
                  <a:pt x="286" y="6856"/>
                  <a:pt x="0" y="8330"/>
                  <a:pt x="0" y="9805"/>
                </a:cubicBezTo>
                <a:cubicBezTo>
                  <a:pt x="0" y="11869"/>
                  <a:pt x="501" y="14007"/>
                  <a:pt x="1359" y="15555"/>
                </a:cubicBezTo>
                <a:cubicBezTo>
                  <a:pt x="2503" y="17619"/>
                  <a:pt x="4577" y="19904"/>
                  <a:pt x="6866" y="20494"/>
                </a:cubicBezTo>
                <a:cubicBezTo>
                  <a:pt x="8940" y="21010"/>
                  <a:pt x="11444" y="21600"/>
                  <a:pt x="13732" y="21600"/>
                </a:cubicBezTo>
                <a:cubicBezTo>
                  <a:pt x="14305" y="21600"/>
                  <a:pt x="14877" y="21600"/>
                  <a:pt x="15449" y="21526"/>
                </a:cubicBezTo>
                <a:cubicBezTo>
                  <a:pt x="17237" y="21231"/>
                  <a:pt x="18453" y="20199"/>
                  <a:pt x="19240" y="18872"/>
                </a:cubicBezTo>
                <a:cubicBezTo>
                  <a:pt x="20026" y="17545"/>
                  <a:pt x="20527" y="15924"/>
                  <a:pt x="20885" y="14375"/>
                </a:cubicBezTo>
                <a:cubicBezTo>
                  <a:pt x="21314" y="12901"/>
                  <a:pt x="21600" y="11205"/>
                  <a:pt x="21600" y="9510"/>
                </a:cubicBezTo>
                <a:cubicBezTo>
                  <a:pt x="21600" y="7446"/>
                  <a:pt x="21171" y="5455"/>
                  <a:pt x="19812" y="3981"/>
                </a:cubicBezTo>
                <a:cubicBezTo>
                  <a:pt x="17666" y="1622"/>
                  <a:pt x="15234" y="0"/>
                  <a:pt x="12159" y="0"/>
                </a:cubicBezTo>
                <a:cubicBezTo>
                  <a:pt x="11801" y="0"/>
                  <a:pt x="11444" y="0"/>
                  <a:pt x="11086" y="74"/>
                </a:cubicBezTo>
                <a:cubicBezTo>
                  <a:pt x="9370" y="221"/>
                  <a:pt x="8154" y="811"/>
                  <a:pt x="6079" y="1327"/>
                </a:cubicBezTo>
                <a:cubicBezTo>
                  <a:pt x="6151" y="1401"/>
                  <a:pt x="6151" y="1401"/>
                  <a:pt x="6151" y="1401"/>
                </a:cubicBezTo>
                <a:cubicBezTo>
                  <a:pt x="6079" y="1327"/>
                  <a:pt x="6079" y="1327"/>
                  <a:pt x="6079" y="1327"/>
                </a:cubicBezTo>
                <a:cubicBezTo>
                  <a:pt x="6151" y="1401"/>
                  <a:pt x="6151" y="1401"/>
                  <a:pt x="6151" y="1401"/>
                </a:cubicBezTo>
                <a:cubicBezTo>
                  <a:pt x="6151" y="1474"/>
                  <a:pt x="6151" y="1474"/>
                  <a:pt x="6151" y="1474"/>
                </a:cubicBezTo>
                <a:cubicBezTo>
                  <a:pt x="8225" y="885"/>
                  <a:pt x="9441" y="369"/>
                  <a:pt x="11086" y="221"/>
                </a:cubicBezTo>
                <a:cubicBezTo>
                  <a:pt x="11444" y="147"/>
                  <a:pt x="11801" y="147"/>
                  <a:pt x="12159" y="147"/>
                </a:cubicBezTo>
                <a:cubicBezTo>
                  <a:pt x="15163" y="147"/>
                  <a:pt x="17595" y="1696"/>
                  <a:pt x="19669" y="4055"/>
                </a:cubicBezTo>
                <a:cubicBezTo>
                  <a:pt x="21028" y="5529"/>
                  <a:pt x="21457" y="7519"/>
                  <a:pt x="21457" y="9510"/>
                </a:cubicBezTo>
                <a:cubicBezTo>
                  <a:pt x="21457" y="11205"/>
                  <a:pt x="21171" y="12827"/>
                  <a:pt x="20742" y="14302"/>
                </a:cubicBezTo>
                <a:cubicBezTo>
                  <a:pt x="20384" y="15850"/>
                  <a:pt x="19883" y="17472"/>
                  <a:pt x="19097" y="18799"/>
                </a:cubicBezTo>
                <a:cubicBezTo>
                  <a:pt x="18310" y="20052"/>
                  <a:pt x="17166" y="21084"/>
                  <a:pt x="15449" y="21379"/>
                </a:cubicBezTo>
                <a:cubicBezTo>
                  <a:pt x="14877" y="21453"/>
                  <a:pt x="14305" y="21453"/>
                  <a:pt x="13732" y="21453"/>
                </a:cubicBezTo>
                <a:cubicBezTo>
                  <a:pt x="11444" y="21453"/>
                  <a:pt x="8940" y="20863"/>
                  <a:pt x="6866" y="20347"/>
                </a:cubicBezTo>
                <a:cubicBezTo>
                  <a:pt x="4721" y="19757"/>
                  <a:pt x="2575" y="17545"/>
                  <a:pt x="1502" y="15481"/>
                </a:cubicBezTo>
                <a:cubicBezTo>
                  <a:pt x="644" y="14007"/>
                  <a:pt x="143" y="11869"/>
                  <a:pt x="143" y="9805"/>
                </a:cubicBezTo>
                <a:cubicBezTo>
                  <a:pt x="143" y="8330"/>
                  <a:pt x="429" y="6856"/>
                  <a:pt x="1001" y="5676"/>
                </a:cubicBezTo>
                <a:cubicBezTo>
                  <a:pt x="1788" y="3907"/>
                  <a:pt x="3648" y="2212"/>
                  <a:pt x="6151" y="1474"/>
                </a:cubicBezTo>
                <a:cubicBezTo>
                  <a:pt x="6151" y="1474"/>
                  <a:pt x="6151" y="1474"/>
                  <a:pt x="6151" y="1474"/>
                </a:cubicBezTo>
                <a:cubicBezTo>
                  <a:pt x="6151" y="1401"/>
                  <a:pt x="6151" y="1401"/>
                  <a:pt x="6151" y="1401"/>
                </a:cubicBezTo>
              </a:path>
            </a:pathLst>
          </a:custGeom>
          <a:solidFill>
            <a:srgbClr val="3333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7" name="Forma"/>
          <p:cNvSpPr/>
          <p:nvPr/>
        </p:nvSpPr>
        <p:spPr>
          <a:xfrm>
            <a:off x="1839303" y="2030412"/>
            <a:ext cx="1058983" cy="118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2" h="21600" fill="norm" stroke="1" extrusionOk="0">
                <a:moveTo>
                  <a:pt x="15814" y="0"/>
                </a:moveTo>
                <a:cubicBezTo>
                  <a:pt x="15332" y="0"/>
                  <a:pt x="14850" y="192"/>
                  <a:pt x="14464" y="480"/>
                </a:cubicBezTo>
                <a:cubicBezTo>
                  <a:pt x="13982" y="960"/>
                  <a:pt x="13885" y="1344"/>
                  <a:pt x="13885" y="1728"/>
                </a:cubicBezTo>
                <a:cubicBezTo>
                  <a:pt x="13885" y="2112"/>
                  <a:pt x="14078" y="2496"/>
                  <a:pt x="14078" y="2976"/>
                </a:cubicBezTo>
                <a:cubicBezTo>
                  <a:pt x="14078" y="3072"/>
                  <a:pt x="13982" y="3264"/>
                  <a:pt x="13982" y="3456"/>
                </a:cubicBezTo>
                <a:cubicBezTo>
                  <a:pt x="13885" y="3744"/>
                  <a:pt x="13789" y="3840"/>
                  <a:pt x="13692" y="3936"/>
                </a:cubicBezTo>
                <a:cubicBezTo>
                  <a:pt x="13596" y="4032"/>
                  <a:pt x="13596" y="4128"/>
                  <a:pt x="13500" y="4128"/>
                </a:cubicBezTo>
                <a:cubicBezTo>
                  <a:pt x="13403" y="4128"/>
                  <a:pt x="13307" y="4032"/>
                  <a:pt x="13210" y="3936"/>
                </a:cubicBezTo>
                <a:cubicBezTo>
                  <a:pt x="13017" y="3744"/>
                  <a:pt x="12825" y="3552"/>
                  <a:pt x="12632" y="3264"/>
                </a:cubicBezTo>
                <a:cubicBezTo>
                  <a:pt x="12439" y="3072"/>
                  <a:pt x="12246" y="2784"/>
                  <a:pt x="12150" y="2688"/>
                </a:cubicBezTo>
                <a:cubicBezTo>
                  <a:pt x="11764" y="2400"/>
                  <a:pt x="11475" y="2208"/>
                  <a:pt x="11185" y="2208"/>
                </a:cubicBezTo>
                <a:cubicBezTo>
                  <a:pt x="10992" y="2208"/>
                  <a:pt x="10800" y="2304"/>
                  <a:pt x="10703" y="2400"/>
                </a:cubicBezTo>
                <a:cubicBezTo>
                  <a:pt x="10317" y="2688"/>
                  <a:pt x="10125" y="3360"/>
                  <a:pt x="10028" y="3648"/>
                </a:cubicBezTo>
                <a:cubicBezTo>
                  <a:pt x="10028" y="3744"/>
                  <a:pt x="9932" y="3840"/>
                  <a:pt x="9835" y="3840"/>
                </a:cubicBezTo>
                <a:cubicBezTo>
                  <a:pt x="9546" y="4032"/>
                  <a:pt x="8678" y="4128"/>
                  <a:pt x="8003" y="4128"/>
                </a:cubicBezTo>
                <a:cubicBezTo>
                  <a:pt x="8003" y="4128"/>
                  <a:pt x="8003" y="4128"/>
                  <a:pt x="8003" y="4128"/>
                </a:cubicBezTo>
                <a:cubicBezTo>
                  <a:pt x="7521" y="4128"/>
                  <a:pt x="7039" y="4128"/>
                  <a:pt x="6750" y="4128"/>
                </a:cubicBezTo>
                <a:cubicBezTo>
                  <a:pt x="6364" y="4032"/>
                  <a:pt x="6267" y="3840"/>
                  <a:pt x="5978" y="3552"/>
                </a:cubicBezTo>
                <a:cubicBezTo>
                  <a:pt x="5689" y="3264"/>
                  <a:pt x="5400" y="3072"/>
                  <a:pt x="4725" y="3072"/>
                </a:cubicBezTo>
                <a:cubicBezTo>
                  <a:pt x="4628" y="3072"/>
                  <a:pt x="4628" y="3072"/>
                  <a:pt x="4628" y="3072"/>
                </a:cubicBezTo>
                <a:cubicBezTo>
                  <a:pt x="4628" y="3072"/>
                  <a:pt x="4628" y="3072"/>
                  <a:pt x="4532" y="3072"/>
                </a:cubicBezTo>
                <a:cubicBezTo>
                  <a:pt x="4435" y="3072"/>
                  <a:pt x="4339" y="3072"/>
                  <a:pt x="4242" y="3072"/>
                </a:cubicBezTo>
                <a:cubicBezTo>
                  <a:pt x="2603" y="3072"/>
                  <a:pt x="1253" y="4320"/>
                  <a:pt x="578" y="5184"/>
                </a:cubicBezTo>
                <a:cubicBezTo>
                  <a:pt x="192" y="5856"/>
                  <a:pt x="0" y="6528"/>
                  <a:pt x="0" y="7200"/>
                </a:cubicBezTo>
                <a:cubicBezTo>
                  <a:pt x="0" y="8736"/>
                  <a:pt x="771" y="10272"/>
                  <a:pt x="1928" y="11136"/>
                </a:cubicBezTo>
                <a:cubicBezTo>
                  <a:pt x="2603" y="11616"/>
                  <a:pt x="3567" y="12000"/>
                  <a:pt x="4532" y="12000"/>
                </a:cubicBezTo>
                <a:cubicBezTo>
                  <a:pt x="5207" y="12000"/>
                  <a:pt x="5882" y="11808"/>
                  <a:pt x="6460" y="11328"/>
                </a:cubicBezTo>
                <a:cubicBezTo>
                  <a:pt x="7039" y="10848"/>
                  <a:pt x="7232" y="10080"/>
                  <a:pt x="7328" y="9312"/>
                </a:cubicBezTo>
                <a:cubicBezTo>
                  <a:pt x="7521" y="8544"/>
                  <a:pt x="7425" y="7776"/>
                  <a:pt x="7521" y="7104"/>
                </a:cubicBezTo>
                <a:cubicBezTo>
                  <a:pt x="7521" y="6624"/>
                  <a:pt x="7521" y="6336"/>
                  <a:pt x="7617" y="5952"/>
                </a:cubicBezTo>
                <a:cubicBezTo>
                  <a:pt x="7714" y="5664"/>
                  <a:pt x="7907" y="5376"/>
                  <a:pt x="8196" y="5184"/>
                </a:cubicBezTo>
                <a:cubicBezTo>
                  <a:pt x="8582" y="4896"/>
                  <a:pt x="8967" y="4800"/>
                  <a:pt x="9353" y="4800"/>
                </a:cubicBezTo>
                <a:cubicBezTo>
                  <a:pt x="9353" y="4800"/>
                  <a:pt x="9353" y="4800"/>
                  <a:pt x="9353" y="4800"/>
                </a:cubicBezTo>
                <a:cubicBezTo>
                  <a:pt x="9835" y="4800"/>
                  <a:pt x="10125" y="4992"/>
                  <a:pt x="10317" y="5376"/>
                </a:cubicBezTo>
                <a:cubicBezTo>
                  <a:pt x="10414" y="5568"/>
                  <a:pt x="10414" y="5664"/>
                  <a:pt x="10414" y="5856"/>
                </a:cubicBezTo>
                <a:cubicBezTo>
                  <a:pt x="10414" y="6144"/>
                  <a:pt x="10317" y="6432"/>
                  <a:pt x="10317" y="6720"/>
                </a:cubicBezTo>
                <a:cubicBezTo>
                  <a:pt x="10317" y="7104"/>
                  <a:pt x="10510" y="7488"/>
                  <a:pt x="10992" y="7872"/>
                </a:cubicBezTo>
                <a:cubicBezTo>
                  <a:pt x="11185" y="7968"/>
                  <a:pt x="11571" y="8064"/>
                  <a:pt x="11957" y="8064"/>
                </a:cubicBezTo>
                <a:cubicBezTo>
                  <a:pt x="12632" y="8064"/>
                  <a:pt x="13210" y="7968"/>
                  <a:pt x="13596" y="7584"/>
                </a:cubicBezTo>
                <a:cubicBezTo>
                  <a:pt x="13789" y="7296"/>
                  <a:pt x="13885" y="6912"/>
                  <a:pt x="13885" y="6528"/>
                </a:cubicBezTo>
                <a:cubicBezTo>
                  <a:pt x="13885" y="6432"/>
                  <a:pt x="13885" y="6240"/>
                  <a:pt x="13885" y="6144"/>
                </a:cubicBezTo>
                <a:cubicBezTo>
                  <a:pt x="13885" y="5760"/>
                  <a:pt x="13885" y="5472"/>
                  <a:pt x="14078" y="5280"/>
                </a:cubicBezTo>
                <a:cubicBezTo>
                  <a:pt x="14271" y="5088"/>
                  <a:pt x="14464" y="5088"/>
                  <a:pt x="14657" y="5088"/>
                </a:cubicBezTo>
                <a:cubicBezTo>
                  <a:pt x="14657" y="5088"/>
                  <a:pt x="14657" y="5088"/>
                  <a:pt x="14657" y="5088"/>
                </a:cubicBezTo>
                <a:cubicBezTo>
                  <a:pt x="14946" y="5088"/>
                  <a:pt x="15332" y="5280"/>
                  <a:pt x="15621" y="5472"/>
                </a:cubicBezTo>
                <a:cubicBezTo>
                  <a:pt x="16007" y="5760"/>
                  <a:pt x="16296" y="6048"/>
                  <a:pt x="16392" y="6240"/>
                </a:cubicBezTo>
                <a:cubicBezTo>
                  <a:pt x="16682" y="6624"/>
                  <a:pt x="16778" y="7008"/>
                  <a:pt x="16778" y="7392"/>
                </a:cubicBezTo>
                <a:cubicBezTo>
                  <a:pt x="16778" y="7872"/>
                  <a:pt x="16585" y="8256"/>
                  <a:pt x="16200" y="8640"/>
                </a:cubicBezTo>
                <a:cubicBezTo>
                  <a:pt x="15910" y="9024"/>
                  <a:pt x="15428" y="9120"/>
                  <a:pt x="14946" y="9216"/>
                </a:cubicBezTo>
                <a:cubicBezTo>
                  <a:pt x="14560" y="9408"/>
                  <a:pt x="14078" y="9504"/>
                  <a:pt x="13596" y="9792"/>
                </a:cubicBezTo>
                <a:cubicBezTo>
                  <a:pt x="13017" y="10272"/>
                  <a:pt x="12825" y="10944"/>
                  <a:pt x="12825" y="11520"/>
                </a:cubicBezTo>
                <a:cubicBezTo>
                  <a:pt x="12825" y="12000"/>
                  <a:pt x="12921" y="12480"/>
                  <a:pt x="13210" y="12768"/>
                </a:cubicBezTo>
                <a:cubicBezTo>
                  <a:pt x="13500" y="13152"/>
                  <a:pt x="13982" y="13344"/>
                  <a:pt x="14464" y="13344"/>
                </a:cubicBezTo>
                <a:cubicBezTo>
                  <a:pt x="14753" y="13344"/>
                  <a:pt x="14946" y="13344"/>
                  <a:pt x="15235" y="13248"/>
                </a:cubicBezTo>
                <a:cubicBezTo>
                  <a:pt x="15910" y="12960"/>
                  <a:pt x="16585" y="12288"/>
                  <a:pt x="17067" y="11808"/>
                </a:cubicBezTo>
                <a:cubicBezTo>
                  <a:pt x="17260" y="11520"/>
                  <a:pt x="17453" y="11328"/>
                  <a:pt x="17550" y="11136"/>
                </a:cubicBezTo>
                <a:cubicBezTo>
                  <a:pt x="17742" y="10944"/>
                  <a:pt x="17839" y="10848"/>
                  <a:pt x="17935" y="10848"/>
                </a:cubicBezTo>
                <a:cubicBezTo>
                  <a:pt x="17935" y="10848"/>
                  <a:pt x="17935" y="10848"/>
                  <a:pt x="17935" y="10848"/>
                </a:cubicBezTo>
                <a:cubicBezTo>
                  <a:pt x="18032" y="10944"/>
                  <a:pt x="18032" y="10944"/>
                  <a:pt x="18032" y="10944"/>
                </a:cubicBezTo>
                <a:cubicBezTo>
                  <a:pt x="18128" y="11040"/>
                  <a:pt x="18225" y="11232"/>
                  <a:pt x="18321" y="11808"/>
                </a:cubicBezTo>
                <a:cubicBezTo>
                  <a:pt x="18514" y="12480"/>
                  <a:pt x="19092" y="13728"/>
                  <a:pt x="19092" y="14592"/>
                </a:cubicBezTo>
                <a:cubicBezTo>
                  <a:pt x="19092" y="14688"/>
                  <a:pt x="19092" y="14784"/>
                  <a:pt x="18996" y="14880"/>
                </a:cubicBezTo>
                <a:cubicBezTo>
                  <a:pt x="18996" y="15360"/>
                  <a:pt x="18707" y="15744"/>
                  <a:pt x="18417" y="15936"/>
                </a:cubicBezTo>
                <a:cubicBezTo>
                  <a:pt x="18032" y="16224"/>
                  <a:pt x="17550" y="16320"/>
                  <a:pt x="16971" y="16320"/>
                </a:cubicBezTo>
                <a:cubicBezTo>
                  <a:pt x="16875" y="16320"/>
                  <a:pt x="16875" y="16320"/>
                  <a:pt x="16875" y="16320"/>
                </a:cubicBezTo>
                <a:cubicBezTo>
                  <a:pt x="16296" y="16320"/>
                  <a:pt x="15814" y="16128"/>
                  <a:pt x="15332" y="16128"/>
                </a:cubicBezTo>
                <a:cubicBezTo>
                  <a:pt x="15332" y="16128"/>
                  <a:pt x="15332" y="16128"/>
                  <a:pt x="15332" y="16128"/>
                </a:cubicBezTo>
                <a:cubicBezTo>
                  <a:pt x="15139" y="16128"/>
                  <a:pt x="14946" y="16224"/>
                  <a:pt x="14753" y="16320"/>
                </a:cubicBezTo>
                <a:cubicBezTo>
                  <a:pt x="14560" y="16416"/>
                  <a:pt x="14367" y="16608"/>
                  <a:pt x="14175" y="16992"/>
                </a:cubicBezTo>
                <a:cubicBezTo>
                  <a:pt x="13789" y="17376"/>
                  <a:pt x="13692" y="18048"/>
                  <a:pt x="13692" y="18720"/>
                </a:cubicBezTo>
                <a:cubicBezTo>
                  <a:pt x="13692" y="19488"/>
                  <a:pt x="13885" y="20256"/>
                  <a:pt x="14271" y="20736"/>
                </a:cubicBezTo>
                <a:cubicBezTo>
                  <a:pt x="14753" y="21408"/>
                  <a:pt x="15814" y="21600"/>
                  <a:pt x="16971" y="21600"/>
                </a:cubicBezTo>
                <a:cubicBezTo>
                  <a:pt x="17550" y="21600"/>
                  <a:pt x="18128" y="21600"/>
                  <a:pt x="18610" y="21408"/>
                </a:cubicBezTo>
                <a:cubicBezTo>
                  <a:pt x="18707" y="21312"/>
                  <a:pt x="18803" y="21216"/>
                  <a:pt x="18900" y="21216"/>
                </a:cubicBezTo>
                <a:cubicBezTo>
                  <a:pt x="18321" y="21408"/>
                  <a:pt x="17646" y="21504"/>
                  <a:pt x="16971" y="21504"/>
                </a:cubicBezTo>
                <a:cubicBezTo>
                  <a:pt x="15910" y="21504"/>
                  <a:pt x="14850" y="21312"/>
                  <a:pt x="14367" y="20736"/>
                </a:cubicBezTo>
                <a:cubicBezTo>
                  <a:pt x="13596" y="19872"/>
                  <a:pt x="13596" y="17856"/>
                  <a:pt x="14175" y="16992"/>
                </a:cubicBezTo>
                <a:cubicBezTo>
                  <a:pt x="14657" y="16416"/>
                  <a:pt x="14946" y="16224"/>
                  <a:pt x="15332" y="16224"/>
                </a:cubicBezTo>
                <a:cubicBezTo>
                  <a:pt x="15814" y="16224"/>
                  <a:pt x="16200" y="16416"/>
                  <a:pt x="16875" y="16416"/>
                </a:cubicBezTo>
                <a:cubicBezTo>
                  <a:pt x="16875" y="16416"/>
                  <a:pt x="16875" y="16416"/>
                  <a:pt x="16875" y="16416"/>
                </a:cubicBezTo>
                <a:cubicBezTo>
                  <a:pt x="18128" y="16416"/>
                  <a:pt x="18996" y="15936"/>
                  <a:pt x="19092" y="14880"/>
                </a:cubicBezTo>
                <a:cubicBezTo>
                  <a:pt x="19285" y="13920"/>
                  <a:pt x="18610" y="12576"/>
                  <a:pt x="18417" y="11712"/>
                </a:cubicBezTo>
                <a:cubicBezTo>
                  <a:pt x="18321" y="11040"/>
                  <a:pt x="18128" y="10752"/>
                  <a:pt x="17935" y="10752"/>
                </a:cubicBezTo>
                <a:cubicBezTo>
                  <a:pt x="17646" y="10752"/>
                  <a:pt x="17357" y="11232"/>
                  <a:pt x="16971" y="11712"/>
                </a:cubicBezTo>
                <a:cubicBezTo>
                  <a:pt x="16585" y="12192"/>
                  <a:pt x="15814" y="12960"/>
                  <a:pt x="15235" y="13152"/>
                </a:cubicBezTo>
                <a:cubicBezTo>
                  <a:pt x="14946" y="13248"/>
                  <a:pt x="14753" y="13248"/>
                  <a:pt x="14464" y="13248"/>
                </a:cubicBezTo>
                <a:cubicBezTo>
                  <a:pt x="12825" y="13248"/>
                  <a:pt x="12342" y="11040"/>
                  <a:pt x="13692" y="9888"/>
                </a:cubicBezTo>
                <a:cubicBezTo>
                  <a:pt x="14464" y="9216"/>
                  <a:pt x="15525" y="9504"/>
                  <a:pt x="16296" y="8736"/>
                </a:cubicBezTo>
                <a:cubicBezTo>
                  <a:pt x="16971" y="8064"/>
                  <a:pt x="17067" y="7104"/>
                  <a:pt x="16489" y="6240"/>
                </a:cubicBezTo>
                <a:cubicBezTo>
                  <a:pt x="16200" y="5760"/>
                  <a:pt x="15332" y="4992"/>
                  <a:pt x="14657" y="4992"/>
                </a:cubicBezTo>
                <a:cubicBezTo>
                  <a:pt x="14464" y="4992"/>
                  <a:pt x="14271" y="4992"/>
                  <a:pt x="14078" y="5184"/>
                </a:cubicBezTo>
                <a:cubicBezTo>
                  <a:pt x="13403" y="5664"/>
                  <a:pt x="14078" y="6912"/>
                  <a:pt x="13500" y="7488"/>
                </a:cubicBezTo>
                <a:cubicBezTo>
                  <a:pt x="13210" y="7776"/>
                  <a:pt x="12535" y="7968"/>
                  <a:pt x="11957" y="7968"/>
                </a:cubicBezTo>
                <a:cubicBezTo>
                  <a:pt x="11571" y="7968"/>
                  <a:pt x="11282" y="7872"/>
                  <a:pt x="10992" y="7776"/>
                </a:cubicBezTo>
                <a:cubicBezTo>
                  <a:pt x="10028" y="7104"/>
                  <a:pt x="10800" y="6144"/>
                  <a:pt x="10414" y="5376"/>
                </a:cubicBezTo>
                <a:cubicBezTo>
                  <a:pt x="10221" y="4896"/>
                  <a:pt x="9835" y="4704"/>
                  <a:pt x="9353" y="4704"/>
                </a:cubicBezTo>
                <a:cubicBezTo>
                  <a:pt x="8967" y="4704"/>
                  <a:pt x="8582" y="4800"/>
                  <a:pt x="8196" y="5088"/>
                </a:cubicBezTo>
                <a:cubicBezTo>
                  <a:pt x="7425" y="5664"/>
                  <a:pt x="7521" y="6240"/>
                  <a:pt x="7425" y="7104"/>
                </a:cubicBezTo>
                <a:cubicBezTo>
                  <a:pt x="7328" y="8448"/>
                  <a:pt x="7521" y="10272"/>
                  <a:pt x="6364" y="11232"/>
                </a:cubicBezTo>
                <a:cubicBezTo>
                  <a:pt x="5882" y="11712"/>
                  <a:pt x="5207" y="11904"/>
                  <a:pt x="4532" y="11904"/>
                </a:cubicBezTo>
                <a:cubicBezTo>
                  <a:pt x="3567" y="11904"/>
                  <a:pt x="2700" y="11520"/>
                  <a:pt x="2025" y="11040"/>
                </a:cubicBezTo>
                <a:cubicBezTo>
                  <a:pt x="289" y="9792"/>
                  <a:pt x="-579" y="7008"/>
                  <a:pt x="675" y="5280"/>
                </a:cubicBezTo>
                <a:cubicBezTo>
                  <a:pt x="1350" y="4416"/>
                  <a:pt x="2603" y="3168"/>
                  <a:pt x="4242" y="3168"/>
                </a:cubicBezTo>
                <a:cubicBezTo>
                  <a:pt x="4339" y="3168"/>
                  <a:pt x="4435" y="3168"/>
                  <a:pt x="4532" y="3168"/>
                </a:cubicBezTo>
                <a:cubicBezTo>
                  <a:pt x="4628" y="3168"/>
                  <a:pt x="4628" y="3168"/>
                  <a:pt x="4628" y="3168"/>
                </a:cubicBezTo>
                <a:cubicBezTo>
                  <a:pt x="5978" y="3168"/>
                  <a:pt x="5882" y="4032"/>
                  <a:pt x="6750" y="4224"/>
                </a:cubicBezTo>
                <a:cubicBezTo>
                  <a:pt x="7039" y="4224"/>
                  <a:pt x="7521" y="4224"/>
                  <a:pt x="8003" y="4224"/>
                </a:cubicBezTo>
                <a:cubicBezTo>
                  <a:pt x="8967" y="4224"/>
                  <a:pt x="10028" y="4128"/>
                  <a:pt x="10125" y="3744"/>
                </a:cubicBezTo>
                <a:cubicBezTo>
                  <a:pt x="10317" y="3264"/>
                  <a:pt x="10510" y="2304"/>
                  <a:pt x="11185" y="2304"/>
                </a:cubicBezTo>
                <a:cubicBezTo>
                  <a:pt x="11378" y="2304"/>
                  <a:pt x="11667" y="2496"/>
                  <a:pt x="12053" y="2784"/>
                </a:cubicBezTo>
                <a:cubicBezTo>
                  <a:pt x="12439" y="3168"/>
                  <a:pt x="13017" y="4224"/>
                  <a:pt x="13500" y="4224"/>
                </a:cubicBezTo>
                <a:cubicBezTo>
                  <a:pt x="13692" y="4224"/>
                  <a:pt x="13885" y="4032"/>
                  <a:pt x="14078" y="3456"/>
                </a:cubicBezTo>
                <a:cubicBezTo>
                  <a:pt x="14367" y="2400"/>
                  <a:pt x="13500" y="1536"/>
                  <a:pt x="14560" y="576"/>
                </a:cubicBezTo>
                <a:cubicBezTo>
                  <a:pt x="14850" y="288"/>
                  <a:pt x="15332" y="96"/>
                  <a:pt x="15814" y="96"/>
                </a:cubicBezTo>
                <a:cubicBezTo>
                  <a:pt x="16875" y="96"/>
                  <a:pt x="18128" y="768"/>
                  <a:pt x="18900" y="1344"/>
                </a:cubicBezTo>
                <a:cubicBezTo>
                  <a:pt x="20346" y="2496"/>
                  <a:pt x="20635" y="4896"/>
                  <a:pt x="18514" y="4896"/>
                </a:cubicBezTo>
                <a:cubicBezTo>
                  <a:pt x="18514" y="4896"/>
                  <a:pt x="18514" y="4896"/>
                  <a:pt x="18417" y="4896"/>
                </a:cubicBezTo>
                <a:cubicBezTo>
                  <a:pt x="18128" y="4800"/>
                  <a:pt x="17742" y="4800"/>
                  <a:pt x="17453" y="4800"/>
                </a:cubicBezTo>
                <a:cubicBezTo>
                  <a:pt x="16971" y="4800"/>
                  <a:pt x="16682" y="4992"/>
                  <a:pt x="16971" y="5760"/>
                </a:cubicBezTo>
                <a:cubicBezTo>
                  <a:pt x="17067" y="6048"/>
                  <a:pt x="17260" y="7200"/>
                  <a:pt x="17935" y="7200"/>
                </a:cubicBezTo>
                <a:cubicBezTo>
                  <a:pt x="18032" y="7200"/>
                  <a:pt x="18032" y="7200"/>
                  <a:pt x="18128" y="7200"/>
                </a:cubicBezTo>
                <a:cubicBezTo>
                  <a:pt x="18321" y="7200"/>
                  <a:pt x="18514" y="7104"/>
                  <a:pt x="18610" y="7104"/>
                </a:cubicBezTo>
                <a:cubicBezTo>
                  <a:pt x="19092" y="7104"/>
                  <a:pt x="19285" y="7392"/>
                  <a:pt x="19478" y="7392"/>
                </a:cubicBezTo>
                <a:cubicBezTo>
                  <a:pt x="19960" y="7488"/>
                  <a:pt x="20153" y="7680"/>
                  <a:pt x="20442" y="8064"/>
                </a:cubicBezTo>
                <a:cubicBezTo>
                  <a:pt x="21021" y="9120"/>
                  <a:pt x="20057" y="9600"/>
                  <a:pt x="19575" y="10080"/>
                </a:cubicBezTo>
                <a:cubicBezTo>
                  <a:pt x="18225" y="11616"/>
                  <a:pt x="19767" y="13056"/>
                  <a:pt x="19767" y="14880"/>
                </a:cubicBezTo>
                <a:cubicBezTo>
                  <a:pt x="19767" y="16032"/>
                  <a:pt x="20539" y="16512"/>
                  <a:pt x="20635" y="17664"/>
                </a:cubicBezTo>
                <a:cubicBezTo>
                  <a:pt x="20732" y="18240"/>
                  <a:pt x="20539" y="18912"/>
                  <a:pt x="20250" y="19584"/>
                </a:cubicBezTo>
                <a:cubicBezTo>
                  <a:pt x="20346" y="19488"/>
                  <a:pt x="20442" y="19392"/>
                  <a:pt x="20539" y="19200"/>
                </a:cubicBezTo>
                <a:cubicBezTo>
                  <a:pt x="20635" y="18816"/>
                  <a:pt x="20732" y="18336"/>
                  <a:pt x="20732" y="17952"/>
                </a:cubicBezTo>
                <a:cubicBezTo>
                  <a:pt x="20732" y="17856"/>
                  <a:pt x="20732" y="17664"/>
                  <a:pt x="20732" y="17568"/>
                </a:cubicBezTo>
                <a:cubicBezTo>
                  <a:pt x="20635" y="17088"/>
                  <a:pt x="20442" y="16608"/>
                  <a:pt x="20250" y="16224"/>
                </a:cubicBezTo>
                <a:cubicBezTo>
                  <a:pt x="20057" y="15840"/>
                  <a:pt x="19864" y="15456"/>
                  <a:pt x="19864" y="14880"/>
                </a:cubicBezTo>
                <a:cubicBezTo>
                  <a:pt x="19864" y="14208"/>
                  <a:pt x="19671" y="13632"/>
                  <a:pt x="19478" y="13056"/>
                </a:cubicBezTo>
                <a:cubicBezTo>
                  <a:pt x="19285" y="12480"/>
                  <a:pt x="19092" y="11904"/>
                  <a:pt x="19092" y="11424"/>
                </a:cubicBezTo>
                <a:cubicBezTo>
                  <a:pt x="19092" y="11040"/>
                  <a:pt x="19189" y="10560"/>
                  <a:pt x="19575" y="10176"/>
                </a:cubicBezTo>
                <a:cubicBezTo>
                  <a:pt x="19767" y="9984"/>
                  <a:pt x="20057" y="9792"/>
                  <a:pt x="20250" y="9600"/>
                </a:cubicBezTo>
                <a:cubicBezTo>
                  <a:pt x="20539" y="9312"/>
                  <a:pt x="20732" y="9024"/>
                  <a:pt x="20732" y="8736"/>
                </a:cubicBezTo>
                <a:cubicBezTo>
                  <a:pt x="20732" y="8544"/>
                  <a:pt x="20635" y="8256"/>
                  <a:pt x="20539" y="8064"/>
                </a:cubicBezTo>
                <a:cubicBezTo>
                  <a:pt x="20346" y="7776"/>
                  <a:pt x="20250" y="7680"/>
                  <a:pt x="20057" y="7488"/>
                </a:cubicBezTo>
                <a:cubicBezTo>
                  <a:pt x="19960" y="7392"/>
                  <a:pt x="19767" y="7296"/>
                  <a:pt x="19575" y="7296"/>
                </a:cubicBezTo>
                <a:cubicBezTo>
                  <a:pt x="19382" y="7296"/>
                  <a:pt x="19092" y="7008"/>
                  <a:pt x="18610" y="7008"/>
                </a:cubicBezTo>
                <a:cubicBezTo>
                  <a:pt x="18417" y="7008"/>
                  <a:pt x="18321" y="7104"/>
                  <a:pt x="18128" y="7104"/>
                </a:cubicBezTo>
                <a:cubicBezTo>
                  <a:pt x="18032" y="7104"/>
                  <a:pt x="18032" y="7104"/>
                  <a:pt x="17935" y="7104"/>
                </a:cubicBezTo>
                <a:cubicBezTo>
                  <a:pt x="17839" y="7104"/>
                  <a:pt x="17742" y="7104"/>
                  <a:pt x="17646" y="7008"/>
                </a:cubicBezTo>
                <a:cubicBezTo>
                  <a:pt x="17453" y="6816"/>
                  <a:pt x="17260" y="6528"/>
                  <a:pt x="17260" y="6336"/>
                </a:cubicBezTo>
                <a:cubicBezTo>
                  <a:pt x="17164" y="6144"/>
                  <a:pt x="17067" y="5856"/>
                  <a:pt x="17067" y="5760"/>
                </a:cubicBezTo>
                <a:cubicBezTo>
                  <a:pt x="16971" y="5568"/>
                  <a:pt x="16971" y="5376"/>
                  <a:pt x="16971" y="5280"/>
                </a:cubicBezTo>
                <a:cubicBezTo>
                  <a:pt x="16971" y="5088"/>
                  <a:pt x="16971" y="4992"/>
                  <a:pt x="17067" y="4992"/>
                </a:cubicBezTo>
                <a:cubicBezTo>
                  <a:pt x="17164" y="4896"/>
                  <a:pt x="17260" y="4896"/>
                  <a:pt x="17453" y="4896"/>
                </a:cubicBezTo>
                <a:cubicBezTo>
                  <a:pt x="17742" y="4896"/>
                  <a:pt x="18032" y="4896"/>
                  <a:pt x="18417" y="4992"/>
                </a:cubicBezTo>
                <a:cubicBezTo>
                  <a:pt x="18514" y="4992"/>
                  <a:pt x="18514" y="4992"/>
                  <a:pt x="18514" y="4992"/>
                </a:cubicBezTo>
                <a:cubicBezTo>
                  <a:pt x="19092" y="4992"/>
                  <a:pt x="19478" y="4800"/>
                  <a:pt x="19767" y="4512"/>
                </a:cubicBezTo>
                <a:cubicBezTo>
                  <a:pt x="20057" y="4224"/>
                  <a:pt x="20153" y="3840"/>
                  <a:pt x="20153" y="3456"/>
                </a:cubicBezTo>
                <a:cubicBezTo>
                  <a:pt x="20153" y="2688"/>
                  <a:pt x="19671" y="1824"/>
                  <a:pt x="18996" y="1248"/>
                </a:cubicBezTo>
                <a:cubicBezTo>
                  <a:pt x="18225" y="672"/>
                  <a:pt x="16971" y="96"/>
                  <a:pt x="15814" y="0"/>
                </a:cubicBezTo>
              </a:path>
            </a:pathLst>
          </a:custGeom>
          <a:solidFill>
            <a:srgbClr val="6F626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Forma"/>
          <p:cNvSpPr/>
          <p:nvPr/>
        </p:nvSpPr>
        <p:spPr>
          <a:xfrm>
            <a:off x="2789237" y="3079750"/>
            <a:ext cx="100013" cy="122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0520" y="1878"/>
                  <a:pt x="19440" y="2817"/>
                  <a:pt x="18360" y="3757"/>
                </a:cubicBezTo>
                <a:cubicBezTo>
                  <a:pt x="17280" y="7513"/>
                  <a:pt x="15120" y="11270"/>
                  <a:pt x="12960" y="13148"/>
                </a:cubicBezTo>
                <a:cubicBezTo>
                  <a:pt x="10800" y="15965"/>
                  <a:pt x="7560" y="17843"/>
                  <a:pt x="3240" y="19722"/>
                </a:cubicBezTo>
                <a:cubicBezTo>
                  <a:pt x="2160" y="19722"/>
                  <a:pt x="1080" y="20661"/>
                  <a:pt x="0" y="21600"/>
                </a:cubicBezTo>
                <a:cubicBezTo>
                  <a:pt x="5400" y="19722"/>
                  <a:pt x="10800" y="16904"/>
                  <a:pt x="14040" y="14087"/>
                </a:cubicBezTo>
                <a:cubicBezTo>
                  <a:pt x="17280" y="10330"/>
                  <a:pt x="19440" y="5635"/>
                  <a:pt x="21600" y="0"/>
                </a:cubicBezTo>
              </a:path>
            </a:pathLst>
          </a:custGeom>
          <a:solidFill>
            <a:srgbClr val="6E515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9" name="Forma"/>
          <p:cNvSpPr/>
          <p:nvPr/>
        </p:nvSpPr>
        <p:spPr>
          <a:xfrm>
            <a:off x="1843488" y="2035175"/>
            <a:ext cx="1051154" cy="1171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9" h="21600" fill="norm" stroke="1" extrusionOk="0">
                <a:moveTo>
                  <a:pt x="13418" y="4262"/>
                </a:moveTo>
                <a:cubicBezTo>
                  <a:pt x="13514" y="4262"/>
                  <a:pt x="13707" y="4165"/>
                  <a:pt x="13803" y="4068"/>
                </a:cubicBezTo>
                <a:cubicBezTo>
                  <a:pt x="13900" y="3874"/>
                  <a:pt x="13996" y="3681"/>
                  <a:pt x="14093" y="3487"/>
                </a:cubicBezTo>
                <a:cubicBezTo>
                  <a:pt x="14093" y="3293"/>
                  <a:pt x="14189" y="3100"/>
                  <a:pt x="14189" y="2906"/>
                </a:cubicBezTo>
                <a:cubicBezTo>
                  <a:pt x="14189" y="2422"/>
                  <a:pt x="13996" y="2034"/>
                  <a:pt x="13996" y="1647"/>
                </a:cubicBezTo>
                <a:cubicBezTo>
                  <a:pt x="13996" y="1259"/>
                  <a:pt x="14093" y="969"/>
                  <a:pt x="14478" y="581"/>
                </a:cubicBezTo>
                <a:cubicBezTo>
                  <a:pt x="14864" y="291"/>
                  <a:pt x="15250" y="97"/>
                  <a:pt x="15732" y="97"/>
                </a:cubicBezTo>
                <a:cubicBezTo>
                  <a:pt x="15732" y="97"/>
                  <a:pt x="15732" y="97"/>
                  <a:pt x="15732" y="97"/>
                </a:cubicBezTo>
                <a:cubicBezTo>
                  <a:pt x="16793" y="97"/>
                  <a:pt x="18046" y="775"/>
                  <a:pt x="18721" y="1356"/>
                </a:cubicBezTo>
                <a:cubicBezTo>
                  <a:pt x="19493" y="1840"/>
                  <a:pt x="19878" y="2712"/>
                  <a:pt x="19878" y="3390"/>
                </a:cubicBezTo>
                <a:cubicBezTo>
                  <a:pt x="19878" y="3778"/>
                  <a:pt x="19782" y="4068"/>
                  <a:pt x="19493" y="4359"/>
                </a:cubicBezTo>
                <a:cubicBezTo>
                  <a:pt x="19300" y="4552"/>
                  <a:pt x="19010" y="4746"/>
                  <a:pt x="18432" y="4746"/>
                </a:cubicBezTo>
                <a:cubicBezTo>
                  <a:pt x="18335" y="4746"/>
                  <a:pt x="18335" y="4746"/>
                  <a:pt x="18335" y="4746"/>
                </a:cubicBezTo>
                <a:cubicBezTo>
                  <a:pt x="18046" y="4649"/>
                  <a:pt x="17660" y="4649"/>
                  <a:pt x="17371" y="4649"/>
                </a:cubicBezTo>
                <a:cubicBezTo>
                  <a:pt x="17178" y="4649"/>
                  <a:pt x="16985" y="4649"/>
                  <a:pt x="16889" y="4746"/>
                </a:cubicBezTo>
                <a:cubicBezTo>
                  <a:pt x="16696" y="4843"/>
                  <a:pt x="16696" y="5037"/>
                  <a:pt x="16696" y="5230"/>
                </a:cubicBezTo>
                <a:cubicBezTo>
                  <a:pt x="16696" y="5327"/>
                  <a:pt x="16696" y="5521"/>
                  <a:pt x="16793" y="5812"/>
                </a:cubicBezTo>
                <a:cubicBezTo>
                  <a:pt x="16793" y="5909"/>
                  <a:pt x="16889" y="6296"/>
                  <a:pt x="17082" y="6587"/>
                </a:cubicBezTo>
                <a:cubicBezTo>
                  <a:pt x="17178" y="6780"/>
                  <a:pt x="17275" y="6974"/>
                  <a:pt x="17371" y="7071"/>
                </a:cubicBezTo>
                <a:cubicBezTo>
                  <a:pt x="17564" y="7168"/>
                  <a:pt x="17660" y="7265"/>
                  <a:pt x="17853" y="7265"/>
                </a:cubicBezTo>
                <a:cubicBezTo>
                  <a:pt x="17950" y="7265"/>
                  <a:pt x="18046" y="7265"/>
                  <a:pt x="18046" y="7265"/>
                </a:cubicBezTo>
                <a:cubicBezTo>
                  <a:pt x="18239" y="7265"/>
                  <a:pt x="18432" y="7168"/>
                  <a:pt x="18528" y="7168"/>
                </a:cubicBezTo>
                <a:cubicBezTo>
                  <a:pt x="19010" y="7168"/>
                  <a:pt x="19203" y="7361"/>
                  <a:pt x="19396" y="7458"/>
                </a:cubicBezTo>
                <a:cubicBezTo>
                  <a:pt x="19685" y="7458"/>
                  <a:pt x="19782" y="7555"/>
                  <a:pt x="19878" y="7652"/>
                </a:cubicBezTo>
                <a:cubicBezTo>
                  <a:pt x="19975" y="7749"/>
                  <a:pt x="20168" y="7846"/>
                  <a:pt x="20264" y="8136"/>
                </a:cubicBezTo>
                <a:cubicBezTo>
                  <a:pt x="20360" y="8330"/>
                  <a:pt x="20457" y="8524"/>
                  <a:pt x="20457" y="8717"/>
                </a:cubicBezTo>
                <a:cubicBezTo>
                  <a:pt x="20457" y="9008"/>
                  <a:pt x="20264" y="9202"/>
                  <a:pt x="20071" y="9396"/>
                </a:cubicBezTo>
                <a:cubicBezTo>
                  <a:pt x="19878" y="9589"/>
                  <a:pt x="19589" y="9783"/>
                  <a:pt x="19396" y="10074"/>
                </a:cubicBezTo>
                <a:cubicBezTo>
                  <a:pt x="19010" y="10461"/>
                  <a:pt x="18818" y="10945"/>
                  <a:pt x="18818" y="11430"/>
                </a:cubicBezTo>
                <a:cubicBezTo>
                  <a:pt x="18818" y="12011"/>
                  <a:pt x="19010" y="12592"/>
                  <a:pt x="19203" y="13173"/>
                </a:cubicBezTo>
                <a:cubicBezTo>
                  <a:pt x="19396" y="13657"/>
                  <a:pt x="19589" y="14239"/>
                  <a:pt x="19589" y="14917"/>
                </a:cubicBezTo>
                <a:cubicBezTo>
                  <a:pt x="19589" y="15498"/>
                  <a:pt x="19782" y="15982"/>
                  <a:pt x="19975" y="16370"/>
                </a:cubicBezTo>
                <a:cubicBezTo>
                  <a:pt x="20168" y="16757"/>
                  <a:pt x="20360" y="17144"/>
                  <a:pt x="20457" y="17726"/>
                </a:cubicBezTo>
                <a:cubicBezTo>
                  <a:pt x="20457" y="17822"/>
                  <a:pt x="20457" y="17919"/>
                  <a:pt x="20457" y="18016"/>
                </a:cubicBezTo>
                <a:cubicBezTo>
                  <a:pt x="20457" y="18888"/>
                  <a:pt x="20071" y="19953"/>
                  <a:pt x="19589" y="20631"/>
                </a:cubicBezTo>
                <a:cubicBezTo>
                  <a:pt x="19107" y="21213"/>
                  <a:pt x="17950" y="21503"/>
                  <a:pt x="16889" y="21503"/>
                </a:cubicBezTo>
                <a:cubicBezTo>
                  <a:pt x="16889" y="21503"/>
                  <a:pt x="16889" y="21503"/>
                  <a:pt x="16889" y="21503"/>
                </a:cubicBezTo>
                <a:cubicBezTo>
                  <a:pt x="16793" y="21503"/>
                  <a:pt x="16793" y="21503"/>
                  <a:pt x="16793" y="21503"/>
                </a:cubicBezTo>
                <a:cubicBezTo>
                  <a:pt x="15828" y="21503"/>
                  <a:pt x="14768" y="21213"/>
                  <a:pt x="14285" y="20728"/>
                </a:cubicBezTo>
                <a:cubicBezTo>
                  <a:pt x="13996" y="20341"/>
                  <a:pt x="13803" y="19566"/>
                  <a:pt x="13803" y="18791"/>
                </a:cubicBezTo>
                <a:cubicBezTo>
                  <a:pt x="13803" y="18210"/>
                  <a:pt x="13900" y="17532"/>
                  <a:pt x="14189" y="17144"/>
                </a:cubicBezTo>
                <a:cubicBezTo>
                  <a:pt x="14382" y="16854"/>
                  <a:pt x="14575" y="16660"/>
                  <a:pt x="14768" y="16563"/>
                </a:cubicBezTo>
                <a:cubicBezTo>
                  <a:pt x="14960" y="16466"/>
                  <a:pt x="15057" y="16370"/>
                  <a:pt x="15250" y="16370"/>
                </a:cubicBezTo>
                <a:cubicBezTo>
                  <a:pt x="15250" y="16370"/>
                  <a:pt x="15250" y="16370"/>
                  <a:pt x="15250" y="16370"/>
                </a:cubicBezTo>
                <a:cubicBezTo>
                  <a:pt x="15635" y="16370"/>
                  <a:pt x="16118" y="16563"/>
                  <a:pt x="16793" y="16563"/>
                </a:cubicBezTo>
                <a:cubicBezTo>
                  <a:pt x="16889" y="16563"/>
                  <a:pt x="16889" y="16563"/>
                  <a:pt x="16889" y="16563"/>
                </a:cubicBezTo>
                <a:cubicBezTo>
                  <a:pt x="17468" y="16563"/>
                  <a:pt x="18046" y="16466"/>
                  <a:pt x="18432" y="16176"/>
                </a:cubicBezTo>
                <a:cubicBezTo>
                  <a:pt x="18818" y="15885"/>
                  <a:pt x="19107" y="15498"/>
                  <a:pt x="19107" y="15013"/>
                </a:cubicBezTo>
                <a:cubicBezTo>
                  <a:pt x="19203" y="14917"/>
                  <a:pt x="19203" y="14820"/>
                  <a:pt x="19203" y="14626"/>
                </a:cubicBezTo>
                <a:cubicBezTo>
                  <a:pt x="19203" y="13657"/>
                  <a:pt x="18625" y="12398"/>
                  <a:pt x="18432" y="11720"/>
                </a:cubicBezTo>
                <a:cubicBezTo>
                  <a:pt x="18432" y="11430"/>
                  <a:pt x="18335" y="11139"/>
                  <a:pt x="18239" y="10945"/>
                </a:cubicBezTo>
                <a:cubicBezTo>
                  <a:pt x="18143" y="10848"/>
                  <a:pt x="18143" y="10848"/>
                  <a:pt x="18046" y="10752"/>
                </a:cubicBezTo>
                <a:cubicBezTo>
                  <a:pt x="18046" y="10752"/>
                  <a:pt x="17950" y="10655"/>
                  <a:pt x="17853" y="10655"/>
                </a:cubicBezTo>
                <a:cubicBezTo>
                  <a:pt x="17853" y="10655"/>
                  <a:pt x="17853" y="10655"/>
                  <a:pt x="17853" y="10655"/>
                </a:cubicBezTo>
                <a:cubicBezTo>
                  <a:pt x="17660" y="10752"/>
                  <a:pt x="17564" y="10848"/>
                  <a:pt x="17371" y="10945"/>
                </a:cubicBezTo>
                <a:cubicBezTo>
                  <a:pt x="17178" y="11139"/>
                  <a:pt x="16985" y="11430"/>
                  <a:pt x="16793" y="11623"/>
                </a:cubicBezTo>
                <a:cubicBezTo>
                  <a:pt x="16407" y="12204"/>
                  <a:pt x="15635" y="12883"/>
                  <a:pt x="15057" y="13076"/>
                </a:cubicBezTo>
                <a:cubicBezTo>
                  <a:pt x="14864" y="13173"/>
                  <a:pt x="14575" y="13173"/>
                  <a:pt x="14382" y="13173"/>
                </a:cubicBezTo>
                <a:cubicBezTo>
                  <a:pt x="13900" y="13173"/>
                  <a:pt x="13610" y="12979"/>
                  <a:pt x="13321" y="12689"/>
                </a:cubicBezTo>
                <a:cubicBezTo>
                  <a:pt x="13032" y="12398"/>
                  <a:pt x="12935" y="11914"/>
                  <a:pt x="12935" y="11526"/>
                </a:cubicBezTo>
                <a:cubicBezTo>
                  <a:pt x="12935" y="10945"/>
                  <a:pt x="13128" y="10364"/>
                  <a:pt x="13610" y="9977"/>
                </a:cubicBezTo>
                <a:cubicBezTo>
                  <a:pt x="13996" y="9589"/>
                  <a:pt x="14478" y="9589"/>
                  <a:pt x="14960" y="9396"/>
                </a:cubicBezTo>
                <a:cubicBezTo>
                  <a:pt x="15443" y="9299"/>
                  <a:pt x="15925" y="9202"/>
                  <a:pt x="16310" y="8814"/>
                </a:cubicBezTo>
                <a:cubicBezTo>
                  <a:pt x="16696" y="8330"/>
                  <a:pt x="16889" y="7846"/>
                  <a:pt x="16889" y="7361"/>
                </a:cubicBezTo>
                <a:cubicBezTo>
                  <a:pt x="16889" y="6974"/>
                  <a:pt x="16793" y="6490"/>
                  <a:pt x="16503" y="6102"/>
                </a:cubicBezTo>
                <a:cubicBezTo>
                  <a:pt x="16310" y="5909"/>
                  <a:pt x="16021" y="5521"/>
                  <a:pt x="15635" y="5327"/>
                </a:cubicBezTo>
                <a:cubicBezTo>
                  <a:pt x="15346" y="5037"/>
                  <a:pt x="14960" y="4843"/>
                  <a:pt x="14575" y="4843"/>
                </a:cubicBezTo>
                <a:cubicBezTo>
                  <a:pt x="14285" y="4843"/>
                  <a:pt x="14093" y="4843"/>
                  <a:pt x="13900" y="5037"/>
                </a:cubicBezTo>
                <a:cubicBezTo>
                  <a:pt x="13610" y="5327"/>
                  <a:pt x="13610" y="5715"/>
                  <a:pt x="13610" y="6102"/>
                </a:cubicBezTo>
                <a:cubicBezTo>
                  <a:pt x="13610" y="6199"/>
                  <a:pt x="13610" y="6393"/>
                  <a:pt x="13610" y="6490"/>
                </a:cubicBezTo>
                <a:cubicBezTo>
                  <a:pt x="13610" y="6877"/>
                  <a:pt x="13514" y="7168"/>
                  <a:pt x="13321" y="7458"/>
                </a:cubicBezTo>
                <a:cubicBezTo>
                  <a:pt x="13128" y="7652"/>
                  <a:pt x="12453" y="7846"/>
                  <a:pt x="11971" y="7846"/>
                </a:cubicBezTo>
                <a:cubicBezTo>
                  <a:pt x="11971" y="7846"/>
                  <a:pt x="11875" y="7846"/>
                  <a:pt x="11875" y="7846"/>
                </a:cubicBezTo>
                <a:cubicBezTo>
                  <a:pt x="11585" y="7846"/>
                  <a:pt x="11200" y="7749"/>
                  <a:pt x="11007" y="7652"/>
                </a:cubicBezTo>
                <a:cubicBezTo>
                  <a:pt x="10525" y="7361"/>
                  <a:pt x="10428" y="7071"/>
                  <a:pt x="10428" y="6683"/>
                </a:cubicBezTo>
                <a:cubicBezTo>
                  <a:pt x="10428" y="6393"/>
                  <a:pt x="10525" y="6102"/>
                  <a:pt x="10525" y="5812"/>
                </a:cubicBezTo>
                <a:cubicBezTo>
                  <a:pt x="10525" y="5618"/>
                  <a:pt x="10525" y="5424"/>
                  <a:pt x="10428" y="5327"/>
                </a:cubicBezTo>
                <a:cubicBezTo>
                  <a:pt x="10235" y="4746"/>
                  <a:pt x="9753" y="4552"/>
                  <a:pt x="9271" y="4552"/>
                </a:cubicBezTo>
                <a:cubicBezTo>
                  <a:pt x="9271" y="4552"/>
                  <a:pt x="9271" y="4552"/>
                  <a:pt x="9271" y="4552"/>
                </a:cubicBezTo>
                <a:cubicBezTo>
                  <a:pt x="8885" y="4552"/>
                  <a:pt x="8403" y="4649"/>
                  <a:pt x="8018" y="4940"/>
                </a:cubicBezTo>
                <a:cubicBezTo>
                  <a:pt x="7632" y="5230"/>
                  <a:pt x="7439" y="5521"/>
                  <a:pt x="7343" y="5909"/>
                </a:cubicBezTo>
                <a:cubicBezTo>
                  <a:pt x="7246" y="6296"/>
                  <a:pt x="7246" y="6587"/>
                  <a:pt x="7246" y="7071"/>
                </a:cubicBezTo>
                <a:cubicBezTo>
                  <a:pt x="7150" y="7749"/>
                  <a:pt x="7246" y="8524"/>
                  <a:pt x="7053" y="9299"/>
                </a:cubicBezTo>
                <a:cubicBezTo>
                  <a:pt x="6957" y="10074"/>
                  <a:pt x="6764" y="10752"/>
                  <a:pt x="6185" y="11139"/>
                </a:cubicBezTo>
                <a:cubicBezTo>
                  <a:pt x="5703" y="11623"/>
                  <a:pt x="5125" y="11817"/>
                  <a:pt x="4450" y="11817"/>
                </a:cubicBezTo>
                <a:cubicBezTo>
                  <a:pt x="3582" y="11817"/>
                  <a:pt x="2618" y="11430"/>
                  <a:pt x="1943" y="10945"/>
                </a:cubicBezTo>
                <a:cubicBezTo>
                  <a:pt x="882" y="10170"/>
                  <a:pt x="110" y="8621"/>
                  <a:pt x="110" y="7168"/>
                </a:cubicBezTo>
                <a:cubicBezTo>
                  <a:pt x="110" y="6490"/>
                  <a:pt x="303" y="5812"/>
                  <a:pt x="689" y="5327"/>
                </a:cubicBezTo>
                <a:cubicBezTo>
                  <a:pt x="1364" y="4359"/>
                  <a:pt x="2618" y="3196"/>
                  <a:pt x="4160" y="3196"/>
                </a:cubicBezTo>
                <a:cubicBezTo>
                  <a:pt x="4257" y="3196"/>
                  <a:pt x="4353" y="3196"/>
                  <a:pt x="4450" y="3196"/>
                </a:cubicBezTo>
                <a:cubicBezTo>
                  <a:pt x="4450" y="3196"/>
                  <a:pt x="4450" y="3196"/>
                  <a:pt x="4450" y="3196"/>
                </a:cubicBezTo>
                <a:cubicBezTo>
                  <a:pt x="4546" y="3196"/>
                  <a:pt x="4546" y="3196"/>
                  <a:pt x="4546" y="3196"/>
                </a:cubicBezTo>
                <a:cubicBezTo>
                  <a:pt x="5221" y="3196"/>
                  <a:pt x="5510" y="3390"/>
                  <a:pt x="5703" y="3584"/>
                </a:cubicBezTo>
                <a:cubicBezTo>
                  <a:pt x="5993" y="3874"/>
                  <a:pt x="6185" y="4165"/>
                  <a:pt x="6668" y="4262"/>
                </a:cubicBezTo>
                <a:cubicBezTo>
                  <a:pt x="6957" y="4262"/>
                  <a:pt x="7439" y="4262"/>
                  <a:pt x="7921" y="4262"/>
                </a:cubicBezTo>
                <a:cubicBezTo>
                  <a:pt x="8403" y="4262"/>
                  <a:pt x="8885" y="4262"/>
                  <a:pt x="9368" y="4165"/>
                </a:cubicBezTo>
                <a:cubicBezTo>
                  <a:pt x="9560" y="4165"/>
                  <a:pt x="9753" y="4068"/>
                  <a:pt x="9850" y="3971"/>
                </a:cubicBezTo>
                <a:cubicBezTo>
                  <a:pt x="10043" y="3874"/>
                  <a:pt x="10139" y="3778"/>
                  <a:pt x="10139" y="3681"/>
                </a:cubicBezTo>
                <a:cubicBezTo>
                  <a:pt x="10235" y="3390"/>
                  <a:pt x="10332" y="3100"/>
                  <a:pt x="10428" y="2809"/>
                </a:cubicBezTo>
                <a:cubicBezTo>
                  <a:pt x="10525" y="2712"/>
                  <a:pt x="10621" y="2518"/>
                  <a:pt x="10718" y="2518"/>
                </a:cubicBezTo>
                <a:cubicBezTo>
                  <a:pt x="10814" y="2422"/>
                  <a:pt x="10910" y="2325"/>
                  <a:pt x="11103" y="2325"/>
                </a:cubicBezTo>
                <a:cubicBezTo>
                  <a:pt x="11296" y="2325"/>
                  <a:pt x="11585" y="2422"/>
                  <a:pt x="11875" y="2712"/>
                </a:cubicBezTo>
                <a:cubicBezTo>
                  <a:pt x="12068" y="2906"/>
                  <a:pt x="12357" y="3293"/>
                  <a:pt x="12550" y="3584"/>
                </a:cubicBezTo>
                <a:cubicBezTo>
                  <a:pt x="12743" y="3778"/>
                  <a:pt x="12839" y="3874"/>
                  <a:pt x="12935" y="4068"/>
                </a:cubicBezTo>
                <a:cubicBezTo>
                  <a:pt x="13128" y="4165"/>
                  <a:pt x="13225" y="4262"/>
                  <a:pt x="13418" y="4262"/>
                </a:cubicBezTo>
                <a:moveTo>
                  <a:pt x="15732" y="0"/>
                </a:moveTo>
                <a:cubicBezTo>
                  <a:pt x="15250" y="0"/>
                  <a:pt x="14768" y="194"/>
                  <a:pt x="14478" y="484"/>
                </a:cubicBezTo>
                <a:cubicBezTo>
                  <a:pt x="13418" y="1453"/>
                  <a:pt x="14285" y="2325"/>
                  <a:pt x="13996" y="3390"/>
                </a:cubicBezTo>
                <a:cubicBezTo>
                  <a:pt x="13803" y="3971"/>
                  <a:pt x="13610" y="4165"/>
                  <a:pt x="13418" y="4165"/>
                </a:cubicBezTo>
                <a:cubicBezTo>
                  <a:pt x="12935" y="4165"/>
                  <a:pt x="12357" y="3100"/>
                  <a:pt x="11971" y="2712"/>
                </a:cubicBezTo>
                <a:cubicBezTo>
                  <a:pt x="11585" y="2422"/>
                  <a:pt x="11296" y="2228"/>
                  <a:pt x="11103" y="2228"/>
                </a:cubicBezTo>
                <a:cubicBezTo>
                  <a:pt x="10428" y="2228"/>
                  <a:pt x="10235" y="3196"/>
                  <a:pt x="10043" y="3681"/>
                </a:cubicBezTo>
                <a:cubicBezTo>
                  <a:pt x="9946" y="4068"/>
                  <a:pt x="8885" y="4165"/>
                  <a:pt x="7921" y="4165"/>
                </a:cubicBezTo>
                <a:cubicBezTo>
                  <a:pt x="7439" y="4165"/>
                  <a:pt x="6957" y="4165"/>
                  <a:pt x="6668" y="4165"/>
                </a:cubicBezTo>
                <a:cubicBezTo>
                  <a:pt x="5800" y="3971"/>
                  <a:pt x="5896" y="3100"/>
                  <a:pt x="4546" y="3100"/>
                </a:cubicBezTo>
                <a:cubicBezTo>
                  <a:pt x="4546" y="3100"/>
                  <a:pt x="4546" y="3100"/>
                  <a:pt x="4450" y="3100"/>
                </a:cubicBezTo>
                <a:cubicBezTo>
                  <a:pt x="4353" y="3100"/>
                  <a:pt x="4257" y="3100"/>
                  <a:pt x="4160" y="3100"/>
                </a:cubicBezTo>
                <a:cubicBezTo>
                  <a:pt x="2521" y="3100"/>
                  <a:pt x="1268" y="4359"/>
                  <a:pt x="593" y="5230"/>
                </a:cubicBezTo>
                <a:cubicBezTo>
                  <a:pt x="-661" y="6974"/>
                  <a:pt x="207" y="9783"/>
                  <a:pt x="1943" y="11042"/>
                </a:cubicBezTo>
                <a:cubicBezTo>
                  <a:pt x="2618" y="11526"/>
                  <a:pt x="3485" y="11914"/>
                  <a:pt x="4450" y="11914"/>
                </a:cubicBezTo>
                <a:cubicBezTo>
                  <a:pt x="5125" y="11914"/>
                  <a:pt x="5800" y="11720"/>
                  <a:pt x="6282" y="11236"/>
                </a:cubicBezTo>
                <a:cubicBezTo>
                  <a:pt x="7439" y="10267"/>
                  <a:pt x="7246" y="8427"/>
                  <a:pt x="7343" y="7071"/>
                </a:cubicBezTo>
                <a:cubicBezTo>
                  <a:pt x="7439" y="6199"/>
                  <a:pt x="7343" y="5618"/>
                  <a:pt x="8114" y="5037"/>
                </a:cubicBezTo>
                <a:cubicBezTo>
                  <a:pt x="8500" y="4746"/>
                  <a:pt x="8885" y="4649"/>
                  <a:pt x="9271" y="4649"/>
                </a:cubicBezTo>
                <a:cubicBezTo>
                  <a:pt x="9753" y="4649"/>
                  <a:pt x="10139" y="4843"/>
                  <a:pt x="10332" y="5327"/>
                </a:cubicBezTo>
                <a:cubicBezTo>
                  <a:pt x="10718" y="6102"/>
                  <a:pt x="9946" y="7071"/>
                  <a:pt x="10910" y="7749"/>
                </a:cubicBezTo>
                <a:cubicBezTo>
                  <a:pt x="11200" y="7846"/>
                  <a:pt x="11489" y="7943"/>
                  <a:pt x="11875" y="7943"/>
                </a:cubicBezTo>
                <a:cubicBezTo>
                  <a:pt x="12453" y="7943"/>
                  <a:pt x="13128" y="7749"/>
                  <a:pt x="13418" y="7458"/>
                </a:cubicBezTo>
                <a:cubicBezTo>
                  <a:pt x="13996" y="6877"/>
                  <a:pt x="13321" y="5618"/>
                  <a:pt x="13996" y="5134"/>
                </a:cubicBezTo>
                <a:cubicBezTo>
                  <a:pt x="14189" y="4940"/>
                  <a:pt x="14382" y="4940"/>
                  <a:pt x="14575" y="4940"/>
                </a:cubicBezTo>
                <a:cubicBezTo>
                  <a:pt x="15250" y="4940"/>
                  <a:pt x="16118" y="5715"/>
                  <a:pt x="16407" y="6199"/>
                </a:cubicBezTo>
                <a:cubicBezTo>
                  <a:pt x="16985" y="7071"/>
                  <a:pt x="16889" y="8039"/>
                  <a:pt x="16214" y="8717"/>
                </a:cubicBezTo>
                <a:cubicBezTo>
                  <a:pt x="15443" y="9492"/>
                  <a:pt x="14382" y="9202"/>
                  <a:pt x="13610" y="9880"/>
                </a:cubicBezTo>
                <a:cubicBezTo>
                  <a:pt x="12260" y="11042"/>
                  <a:pt x="12743" y="13270"/>
                  <a:pt x="14382" y="13270"/>
                </a:cubicBezTo>
                <a:cubicBezTo>
                  <a:pt x="14671" y="13270"/>
                  <a:pt x="14864" y="13270"/>
                  <a:pt x="15153" y="13173"/>
                </a:cubicBezTo>
                <a:cubicBezTo>
                  <a:pt x="15732" y="12979"/>
                  <a:pt x="16503" y="12204"/>
                  <a:pt x="16889" y="11720"/>
                </a:cubicBezTo>
                <a:cubicBezTo>
                  <a:pt x="17275" y="11236"/>
                  <a:pt x="17564" y="10752"/>
                  <a:pt x="17853" y="10752"/>
                </a:cubicBezTo>
                <a:cubicBezTo>
                  <a:pt x="18046" y="10752"/>
                  <a:pt x="18239" y="11042"/>
                  <a:pt x="18335" y="11720"/>
                </a:cubicBezTo>
                <a:cubicBezTo>
                  <a:pt x="18528" y="12592"/>
                  <a:pt x="19203" y="13948"/>
                  <a:pt x="19010" y="14917"/>
                </a:cubicBezTo>
                <a:cubicBezTo>
                  <a:pt x="18914" y="15982"/>
                  <a:pt x="18046" y="16466"/>
                  <a:pt x="16793" y="16466"/>
                </a:cubicBezTo>
                <a:cubicBezTo>
                  <a:pt x="16793" y="16466"/>
                  <a:pt x="16793" y="16466"/>
                  <a:pt x="16793" y="16466"/>
                </a:cubicBezTo>
                <a:cubicBezTo>
                  <a:pt x="16118" y="16466"/>
                  <a:pt x="15732" y="16273"/>
                  <a:pt x="15250" y="16273"/>
                </a:cubicBezTo>
                <a:cubicBezTo>
                  <a:pt x="14864" y="16273"/>
                  <a:pt x="14575" y="16466"/>
                  <a:pt x="14093" y="17048"/>
                </a:cubicBezTo>
                <a:cubicBezTo>
                  <a:pt x="13514" y="17919"/>
                  <a:pt x="13514" y="19953"/>
                  <a:pt x="14285" y="20825"/>
                </a:cubicBezTo>
                <a:cubicBezTo>
                  <a:pt x="14768" y="21406"/>
                  <a:pt x="15828" y="21600"/>
                  <a:pt x="16889" y="21600"/>
                </a:cubicBezTo>
                <a:cubicBezTo>
                  <a:pt x="17564" y="21600"/>
                  <a:pt x="18239" y="21503"/>
                  <a:pt x="18818" y="21309"/>
                </a:cubicBezTo>
                <a:cubicBezTo>
                  <a:pt x="19203" y="21116"/>
                  <a:pt x="19493" y="20922"/>
                  <a:pt x="19685" y="20631"/>
                </a:cubicBezTo>
                <a:cubicBezTo>
                  <a:pt x="19878" y="20438"/>
                  <a:pt x="20071" y="20050"/>
                  <a:pt x="20168" y="19663"/>
                </a:cubicBezTo>
                <a:cubicBezTo>
                  <a:pt x="20457" y="18985"/>
                  <a:pt x="20650" y="18307"/>
                  <a:pt x="20553" y="17726"/>
                </a:cubicBezTo>
                <a:cubicBezTo>
                  <a:pt x="20457" y="16563"/>
                  <a:pt x="19685" y="16079"/>
                  <a:pt x="19685" y="14917"/>
                </a:cubicBezTo>
                <a:cubicBezTo>
                  <a:pt x="19685" y="13076"/>
                  <a:pt x="18143" y="11623"/>
                  <a:pt x="19493" y="10074"/>
                </a:cubicBezTo>
                <a:cubicBezTo>
                  <a:pt x="19975" y="9589"/>
                  <a:pt x="20939" y="9105"/>
                  <a:pt x="20360" y="8039"/>
                </a:cubicBezTo>
                <a:cubicBezTo>
                  <a:pt x="20071" y="7652"/>
                  <a:pt x="19878" y="7458"/>
                  <a:pt x="19396" y="7361"/>
                </a:cubicBezTo>
                <a:cubicBezTo>
                  <a:pt x="19203" y="7361"/>
                  <a:pt x="19010" y="7071"/>
                  <a:pt x="18528" y="7071"/>
                </a:cubicBezTo>
                <a:cubicBezTo>
                  <a:pt x="18432" y="7071"/>
                  <a:pt x="18239" y="7168"/>
                  <a:pt x="18046" y="7168"/>
                </a:cubicBezTo>
                <a:cubicBezTo>
                  <a:pt x="17950" y="7168"/>
                  <a:pt x="17950" y="7168"/>
                  <a:pt x="17853" y="7168"/>
                </a:cubicBezTo>
                <a:cubicBezTo>
                  <a:pt x="17178" y="7168"/>
                  <a:pt x="16985" y="6005"/>
                  <a:pt x="16889" y="5715"/>
                </a:cubicBezTo>
                <a:cubicBezTo>
                  <a:pt x="16600" y="4940"/>
                  <a:pt x="16889" y="4746"/>
                  <a:pt x="17371" y="4746"/>
                </a:cubicBezTo>
                <a:cubicBezTo>
                  <a:pt x="17660" y="4746"/>
                  <a:pt x="18046" y="4746"/>
                  <a:pt x="18335" y="4843"/>
                </a:cubicBezTo>
                <a:cubicBezTo>
                  <a:pt x="18432" y="4843"/>
                  <a:pt x="18432" y="4843"/>
                  <a:pt x="18432" y="4843"/>
                </a:cubicBezTo>
                <a:cubicBezTo>
                  <a:pt x="20553" y="4843"/>
                  <a:pt x="20264" y="2422"/>
                  <a:pt x="18818" y="1259"/>
                </a:cubicBezTo>
                <a:cubicBezTo>
                  <a:pt x="18046" y="678"/>
                  <a:pt x="16793" y="0"/>
                  <a:pt x="15732" y="0"/>
                </a:cubicBezTo>
              </a:path>
            </a:pathLst>
          </a:custGeom>
          <a:solidFill>
            <a:srgbClr val="4D323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Cerchio"/>
          <p:cNvSpPr/>
          <p:nvPr/>
        </p:nvSpPr>
        <p:spPr>
          <a:xfrm>
            <a:off x="1917700" y="2176462"/>
            <a:ext cx="107950" cy="11112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1" name="Cerchio"/>
          <p:cNvSpPr/>
          <p:nvPr/>
        </p:nvSpPr>
        <p:spPr>
          <a:xfrm>
            <a:off x="2032000" y="2176462"/>
            <a:ext cx="38100" cy="4286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2" name="Cerchio"/>
          <p:cNvSpPr/>
          <p:nvPr/>
        </p:nvSpPr>
        <p:spPr>
          <a:xfrm>
            <a:off x="1873250" y="2266950"/>
            <a:ext cx="39688" cy="412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3" name="Ovale"/>
          <p:cNvSpPr/>
          <p:nvPr/>
        </p:nvSpPr>
        <p:spPr>
          <a:xfrm>
            <a:off x="2381250" y="3017837"/>
            <a:ext cx="44450" cy="5238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4" name="Cerchio"/>
          <p:cNvSpPr/>
          <p:nvPr/>
        </p:nvSpPr>
        <p:spPr>
          <a:xfrm>
            <a:off x="2389187" y="3032918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5" name="Forma"/>
          <p:cNvSpPr/>
          <p:nvPr/>
        </p:nvSpPr>
        <p:spPr>
          <a:xfrm>
            <a:off x="2386012" y="3028950"/>
            <a:ext cx="14288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14400"/>
                </a:moveTo>
                <a:cubicBezTo>
                  <a:pt x="7200" y="14400"/>
                  <a:pt x="7200" y="14400"/>
                  <a:pt x="7200" y="144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21600"/>
                  <a:pt x="7200" y="21600"/>
                  <a:pt x="14400" y="21600"/>
                </a:cubicBezTo>
                <a:cubicBezTo>
                  <a:pt x="21600" y="21600"/>
                  <a:pt x="21600" y="21600"/>
                  <a:pt x="21600" y="144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14400"/>
                </a:cubicBezTo>
                <a:cubicBezTo>
                  <a:pt x="7200" y="14400"/>
                  <a:pt x="7200" y="14400"/>
                  <a:pt x="72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6" name="Ovale"/>
          <p:cNvSpPr/>
          <p:nvPr/>
        </p:nvSpPr>
        <p:spPr>
          <a:xfrm>
            <a:off x="2484437" y="2719387"/>
            <a:ext cx="44451" cy="46039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7" name="Cerchio"/>
          <p:cNvSpPr/>
          <p:nvPr/>
        </p:nvSpPr>
        <p:spPr>
          <a:xfrm>
            <a:off x="2492375" y="2728118"/>
            <a:ext cx="12700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598" name="Forma"/>
          <p:cNvSpPr/>
          <p:nvPr/>
        </p:nvSpPr>
        <p:spPr>
          <a:xfrm>
            <a:off x="2489200" y="2724150"/>
            <a:ext cx="19050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0800"/>
                </a:moveTo>
                <a:cubicBezTo>
                  <a:pt x="5400" y="10800"/>
                  <a:pt x="5400" y="10800"/>
                  <a:pt x="5400" y="10800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0"/>
                  <a:pt x="21600" y="10800"/>
                </a:cubicBezTo>
                <a:cubicBezTo>
                  <a:pt x="21600" y="5400"/>
                  <a:pt x="16200" y="0"/>
                  <a:pt x="10800" y="0"/>
                </a:cubicBezTo>
                <a:cubicBezTo>
                  <a:pt x="5400" y="0"/>
                  <a:pt x="0" y="5400"/>
                  <a:pt x="0" y="10800"/>
                </a:cubicBezTo>
                <a:cubicBezTo>
                  <a:pt x="5400" y="10800"/>
                  <a:pt x="5400" y="10800"/>
                  <a:pt x="54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9" name="Cerchio"/>
          <p:cNvSpPr/>
          <p:nvPr/>
        </p:nvSpPr>
        <p:spPr>
          <a:xfrm>
            <a:off x="2360612" y="2686050"/>
            <a:ext cx="46039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0" name="Cerchio"/>
          <p:cNvSpPr/>
          <p:nvPr/>
        </p:nvSpPr>
        <p:spPr>
          <a:xfrm>
            <a:off x="2370137" y="2697162"/>
            <a:ext cx="12701" cy="1587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1" name="Forma"/>
          <p:cNvSpPr/>
          <p:nvPr/>
        </p:nvSpPr>
        <p:spPr>
          <a:xfrm>
            <a:off x="2365375" y="2697162"/>
            <a:ext cx="20638" cy="1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5400" y="21600"/>
                  <a:pt x="10800" y="21600"/>
                </a:cubicBezTo>
                <a:cubicBezTo>
                  <a:pt x="16200" y="21600"/>
                  <a:pt x="21600" y="144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2" name="Ovale"/>
          <p:cNvSpPr/>
          <p:nvPr/>
        </p:nvSpPr>
        <p:spPr>
          <a:xfrm>
            <a:off x="2500312" y="2801937"/>
            <a:ext cx="42863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3" name="Cerchio"/>
          <p:cNvSpPr/>
          <p:nvPr/>
        </p:nvSpPr>
        <p:spPr>
          <a:xfrm>
            <a:off x="2503487" y="2813050"/>
            <a:ext cx="15876" cy="158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4" name="Forma"/>
          <p:cNvSpPr/>
          <p:nvPr/>
        </p:nvSpPr>
        <p:spPr>
          <a:xfrm>
            <a:off x="2503487" y="2813050"/>
            <a:ext cx="15876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7200" y="14400"/>
                  <a:pt x="7200" y="14400"/>
                  <a:pt x="7200" y="144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14400" y="21600"/>
                  <a:pt x="21600" y="14400"/>
                  <a:pt x="21600" y="14400"/>
                </a:cubicBezTo>
                <a:cubicBezTo>
                  <a:pt x="21600" y="7200"/>
                  <a:pt x="14400" y="0"/>
                  <a:pt x="14400" y="0"/>
                </a:cubicBezTo>
                <a:cubicBezTo>
                  <a:pt x="7200" y="0"/>
                  <a:pt x="0" y="7200"/>
                  <a:pt x="0" y="14400"/>
                </a:cubicBezTo>
                <a:cubicBezTo>
                  <a:pt x="0" y="14400"/>
                  <a:pt x="0" y="14400"/>
                  <a:pt x="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5" name="Ovale"/>
          <p:cNvSpPr/>
          <p:nvPr/>
        </p:nvSpPr>
        <p:spPr>
          <a:xfrm>
            <a:off x="2376487" y="3065462"/>
            <a:ext cx="42863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6" name="Cerchio"/>
          <p:cNvSpPr/>
          <p:nvPr/>
        </p:nvSpPr>
        <p:spPr>
          <a:xfrm>
            <a:off x="2384425" y="3074193"/>
            <a:ext cx="12700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7" name="Forma"/>
          <p:cNvSpPr/>
          <p:nvPr/>
        </p:nvSpPr>
        <p:spPr>
          <a:xfrm>
            <a:off x="2381250" y="3074987"/>
            <a:ext cx="14288" cy="17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7200"/>
                </a:cubicBezTo>
                <a:cubicBezTo>
                  <a:pt x="21600" y="0"/>
                  <a:pt x="21600" y="0"/>
                  <a:pt x="14400" y="0"/>
                </a:cubicBezTo>
                <a:cubicBezTo>
                  <a:pt x="7200" y="0"/>
                  <a:pt x="0" y="0"/>
                  <a:pt x="0" y="7200"/>
                </a:cubicBezTo>
                <a:cubicBezTo>
                  <a:pt x="7200" y="7200"/>
                  <a:pt x="7200" y="7200"/>
                  <a:pt x="720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8" name="Cerchio"/>
          <p:cNvSpPr/>
          <p:nvPr/>
        </p:nvSpPr>
        <p:spPr>
          <a:xfrm>
            <a:off x="2311400" y="2976562"/>
            <a:ext cx="49213" cy="46039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09" name="Cerchio"/>
          <p:cNvSpPr/>
          <p:nvPr/>
        </p:nvSpPr>
        <p:spPr>
          <a:xfrm>
            <a:off x="2320131" y="2985293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0" name="Forma"/>
          <p:cNvSpPr/>
          <p:nvPr/>
        </p:nvSpPr>
        <p:spPr>
          <a:xfrm>
            <a:off x="2322512" y="2986087"/>
            <a:ext cx="14288" cy="1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0" y="21600"/>
                  <a:pt x="7200" y="21600"/>
                </a:cubicBezTo>
                <a:cubicBezTo>
                  <a:pt x="14400" y="21600"/>
                  <a:pt x="21600" y="14400"/>
                  <a:pt x="21600" y="7200"/>
                </a:cubicBezTo>
                <a:cubicBezTo>
                  <a:pt x="21600" y="0"/>
                  <a:pt x="14400" y="0"/>
                  <a:pt x="7200" y="0"/>
                </a:cubicBezTo>
                <a:cubicBezTo>
                  <a:pt x="0" y="0"/>
                  <a:pt x="0" y="0"/>
                  <a:pt x="0" y="7200"/>
                </a:cubicBezTo>
                <a:cubicBezTo>
                  <a:pt x="0" y="7200"/>
                  <a:pt x="0" y="7200"/>
                  <a:pt x="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1" name="Ovale"/>
          <p:cNvSpPr/>
          <p:nvPr/>
        </p:nvSpPr>
        <p:spPr>
          <a:xfrm>
            <a:off x="2538412" y="2449512"/>
            <a:ext cx="44451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2" name="Cerchio"/>
          <p:cNvSpPr/>
          <p:nvPr/>
        </p:nvSpPr>
        <p:spPr>
          <a:xfrm>
            <a:off x="2547143" y="2462212"/>
            <a:ext cx="12701" cy="142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3" name="Forma"/>
          <p:cNvSpPr/>
          <p:nvPr/>
        </p:nvSpPr>
        <p:spPr>
          <a:xfrm>
            <a:off x="2543175" y="2462212"/>
            <a:ext cx="19050" cy="14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5400" y="21600"/>
                  <a:pt x="10800" y="21600"/>
                </a:cubicBezTo>
                <a:cubicBezTo>
                  <a:pt x="16200" y="21600"/>
                  <a:pt x="21600" y="144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4" name="Ovale"/>
          <p:cNvSpPr/>
          <p:nvPr/>
        </p:nvSpPr>
        <p:spPr>
          <a:xfrm>
            <a:off x="2395537" y="2513012"/>
            <a:ext cx="44451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5" name="Cerchio"/>
          <p:cNvSpPr/>
          <p:nvPr/>
        </p:nvSpPr>
        <p:spPr>
          <a:xfrm>
            <a:off x="2405062" y="2524125"/>
            <a:ext cx="12701" cy="158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6" name="Forma"/>
          <p:cNvSpPr/>
          <p:nvPr/>
        </p:nvSpPr>
        <p:spPr>
          <a:xfrm>
            <a:off x="2400300" y="2524125"/>
            <a:ext cx="19050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5400" y="21600"/>
                  <a:pt x="10800" y="21600"/>
                </a:cubicBezTo>
                <a:cubicBezTo>
                  <a:pt x="16200" y="21600"/>
                  <a:pt x="21600" y="144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7" name="Ovale"/>
          <p:cNvSpPr/>
          <p:nvPr/>
        </p:nvSpPr>
        <p:spPr>
          <a:xfrm>
            <a:off x="2503487" y="2551112"/>
            <a:ext cx="44451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8" name="Cerchio"/>
          <p:cNvSpPr/>
          <p:nvPr/>
        </p:nvSpPr>
        <p:spPr>
          <a:xfrm>
            <a:off x="2513012" y="2560637"/>
            <a:ext cx="12701" cy="1587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19" name="Forma"/>
          <p:cNvSpPr/>
          <p:nvPr/>
        </p:nvSpPr>
        <p:spPr>
          <a:xfrm>
            <a:off x="2508250" y="2560637"/>
            <a:ext cx="20638" cy="1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5400" y="21600"/>
                  <a:pt x="10800" y="21600"/>
                </a:cubicBezTo>
                <a:cubicBezTo>
                  <a:pt x="16200" y="21600"/>
                  <a:pt x="21600" y="144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0" name="Ovale"/>
          <p:cNvSpPr/>
          <p:nvPr/>
        </p:nvSpPr>
        <p:spPr>
          <a:xfrm>
            <a:off x="2917825" y="2393950"/>
            <a:ext cx="44450" cy="50800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21" name="Cerchio"/>
          <p:cNvSpPr/>
          <p:nvPr/>
        </p:nvSpPr>
        <p:spPr>
          <a:xfrm>
            <a:off x="2922587" y="2407443"/>
            <a:ext cx="14288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22" name="Forma"/>
          <p:cNvSpPr/>
          <p:nvPr/>
        </p:nvSpPr>
        <p:spPr>
          <a:xfrm>
            <a:off x="2922587" y="2403475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14400" y="5400"/>
                  <a:pt x="14400" y="5400"/>
                  <a:pt x="144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14400" y="16200"/>
                  <a:pt x="14400" y="16200"/>
                  <a:pt x="144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7200" y="21600"/>
                  <a:pt x="144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14400" y="0"/>
                </a:cubicBezTo>
                <a:cubicBezTo>
                  <a:pt x="720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3" name="Cerchio"/>
          <p:cNvSpPr/>
          <p:nvPr/>
        </p:nvSpPr>
        <p:spPr>
          <a:xfrm>
            <a:off x="2257425" y="2624137"/>
            <a:ext cx="49213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24" name="Cerchio"/>
          <p:cNvSpPr/>
          <p:nvPr/>
        </p:nvSpPr>
        <p:spPr>
          <a:xfrm>
            <a:off x="2266156" y="2633662"/>
            <a:ext cx="12701" cy="1746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25" name="Forma"/>
          <p:cNvSpPr/>
          <p:nvPr/>
        </p:nvSpPr>
        <p:spPr>
          <a:xfrm>
            <a:off x="2268537" y="2633662"/>
            <a:ext cx="14288" cy="17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0" y="21600"/>
                  <a:pt x="7200" y="21600"/>
                </a:cubicBezTo>
                <a:cubicBezTo>
                  <a:pt x="14400" y="21600"/>
                  <a:pt x="21600" y="14400"/>
                  <a:pt x="21600" y="7200"/>
                </a:cubicBezTo>
                <a:cubicBezTo>
                  <a:pt x="21600" y="7200"/>
                  <a:pt x="14400" y="0"/>
                  <a:pt x="7200" y="0"/>
                </a:cubicBezTo>
                <a:cubicBezTo>
                  <a:pt x="0" y="0"/>
                  <a:pt x="0" y="7200"/>
                  <a:pt x="0" y="7200"/>
                </a:cubicBezTo>
                <a:cubicBezTo>
                  <a:pt x="0" y="7200"/>
                  <a:pt x="0" y="7200"/>
                  <a:pt x="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6" name="Cerchio"/>
          <p:cNvSpPr/>
          <p:nvPr/>
        </p:nvSpPr>
        <p:spPr>
          <a:xfrm>
            <a:off x="2187575" y="2724150"/>
            <a:ext cx="50800" cy="5238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27" name="Cerchio"/>
          <p:cNvSpPr/>
          <p:nvPr/>
        </p:nvSpPr>
        <p:spPr>
          <a:xfrm>
            <a:off x="2197100" y="2738437"/>
            <a:ext cx="12700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28" name="Forma"/>
          <p:cNvSpPr/>
          <p:nvPr/>
        </p:nvSpPr>
        <p:spPr>
          <a:xfrm>
            <a:off x="2198687" y="2733675"/>
            <a:ext cx="15876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7200" y="5400"/>
                  <a:pt x="7200" y="5400"/>
                  <a:pt x="72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7200" y="16200"/>
                  <a:pt x="7200" y="16200"/>
                  <a:pt x="72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0" y="21600"/>
                  <a:pt x="72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7200" y="0"/>
                </a:cubicBezTo>
                <a:cubicBezTo>
                  <a:pt x="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9" name="Ovale"/>
          <p:cNvSpPr/>
          <p:nvPr/>
        </p:nvSpPr>
        <p:spPr>
          <a:xfrm>
            <a:off x="2120900" y="2701925"/>
            <a:ext cx="42863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0" name="Cerchio"/>
          <p:cNvSpPr/>
          <p:nvPr/>
        </p:nvSpPr>
        <p:spPr>
          <a:xfrm>
            <a:off x="2128043" y="2713037"/>
            <a:ext cx="12701" cy="1587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1" name="Forma"/>
          <p:cNvSpPr/>
          <p:nvPr/>
        </p:nvSpPr>
        <p:spPr>
          <a:xfrm>
            <a:off x="2125662" y="2713037"/>
            <a:ext cx="14288" cy="1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72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7200"/>
                </a:cubicBezTo>
                <a:cubicBezTo>
                  <a:pt x="7200" y="7200"/>
                  <a:pt x="7200" y="7200"/>
                  <a:pt x="720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2" name="Ovale"/>
          <p:cNvSpPr/>
          <p:nvPr/>
        </p:nvSpPr>
        <p:spPr>
          <a:xfrm>
            <a:off x="2109787" y="2770187"/>
            <a:ext cx="44451" cy="5238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3" name="Cerchio"/>
          <p:cNvSpPr/>
          <p:nvPr/>
        </p:nvSpPr>
        <p:spPr>
          <a:xfrm>
            <a:off x="2118518" y="2786062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4" name="Forma"/>
          <p:cNvSpPr/>
          <p:nvPr/>
        </p:nvSpPr>
        <p:spPr>
          <a:xfrm>
            <a:off x="2114550" y="2781300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14400" y="5400"/>
                  <a:pt x="14400" y="5400"/>
                  <a:pt x="144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14400" y="16200"/>
                  <a:pt x="14400" y="16200"/>
                  <a:pt x="144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7200" y="21600"/>
                  <a:pt x="14400" y="21600"/>
                </a:cubicBezTo>
                <a:cubicBezTo>
                  <a:pt x="21600" y="21600"/>
                  <a:pt x="21600" y="16200"/>
                  <a:pt x="21600" y="10800"/>
                </a:cubicBezTo>
                <a:cubicBezTo>
                  <a:pt x="21600" y="5400"/>
                  <a:pt x="21600" y="0"/>
                  <a:pt x="14400" y="0"/>
                </a:cubicBezTo>
                <a:cubicBezTo>
                  <a:pt x="7200" y="0"/>
                  <a:pt x="0" y="5400"/>
                  <a:pt x="0" y="10800"/>
                </a:cubicBezTo>
                <a:cubicBezTo>
                  <a:pt x="7200" y="10800"/>
                  <a:pt x="7200" y="10800"/>
                  <a:pt x="72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5" name="Cerchio"/>
          <p:cNvSpPr/>
          <p:nvPr/>
        </p:nvSpPr>
        <p:spPr>
          <a:xfrm>
            <a:off x="2154237" y="2924175"/>
            <a:ext cx="49213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6" name="Cerchio"/>
          <p:cNvSpPr/>
          <p:nvPr/>
        </p:nvSpPr>
        <p:spPr>
          <a:xfrm>
            <a:off x="2162968" y="2933700"/>
            <a:ext cx="12701" cy="158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7" name="Forma"/>
          <p:cNvSpPr/>
          <p:nvPr/>
        </p:nvSpPr>
        <p:spPr>
          <a:xfrm>
            <a:off x="2163762" y="2933700"/>
            <a:ext cx="15876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0" y="21600"/>
                  <a:pt x="7200" y="21600"/>
                </a:cubicBezTo>
                <a:cubicBezTo>
                  <a:pt x="14400" y="21600"/>
                  <a:pt x="21600" y="14400"/>
                  <a:pt x="21600" y="7200"/>
                </a:cubicBezTo>
                <a:cubicBezTo>
                  <a:pt x="21600" y="7200"/>
                  <a:pt x="14400" y="0"/>
                  <a:pt x="7200" y="0"/>
                </a:cubicBezTo>
                <a:cubicBezTo>
                  <a:pt x="0" y="0"/>
                  <a:pt x="0" y="7200"/>
                  <a:pt x="0" y="7200"/>
                </a:cubicBezTo>
                <a:cubicBezTo>
                  <a:pt x="0" y="7200"/>
                  <a:pt x="0" y="7200"/>
                  <a:pt x="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8" name="Ovale"/>
          <p:cNvSpPr/>
          <p:nvPr/>
        </p:nvSpPr>
        <p:spPr>
          <a:xfrm>
            <a:off x="2214562" y="2870200"/>
            <a:ext cx="42863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39" name="Cerchio"/>
          <p:cNvSpPr/>
          <p:nvPr/>
        </p:nvSpPr>
        <p:spPr>
          <a:xfrm>
            <a:off x="2221706" y="2881312"/>
            <a:ext cx="12701" cy="1587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0" name="Forma"/>
          <p:cNvSpPr/>
          <p:nvPr/>
        </p:nvSpPr>
        <p:spPr>
          <a:xfrm>
            <a:off x="2217737" y="2881312"/>
            <a:ext cx="15876" cy="1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72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7200"/>
                </a:cubicBezTo>
                <a:cubicBezTo>
                  <a:pt x="7200" y="7200"/>
                  <a:pt x="7200" y="7200"/>
                  <a:pt x="720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1" name="Ovale"/>
          <p:cNvSpPr/>
          <p:nvPr/>
        </p:nvSpPr>
        <p:spPr>
          <a:xfrm>
            <a:off x="2252662" y="2797175"/>
            <a:ext cx="44451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2" name="Cerchio"/>
          <p:cNvSpPr/>
          <p:nvPr/>
        </p:nvSpPr>
        <p:spPr>
          <a:xfrm>
            <a:off x="2261393" y="2808287"/>
            <a:ext cx="12701" cy="142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3" name="Forma"/>
          <p:cNvSpPr/>
          <p:nvPr/>
        </p:nvSpPr>
        <p:spPr>
          <a:xfrm>
            <a:off x="2257425" y="2808287"/>
            <a:ext cx="14288" cy="14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72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7200"/>
                </a:cubicBezTo>
                <a:cubicBezTo>
                  <a:pt x="7200" y="7200"/>
                  <a:pt x="7200" y="7200"/>
                  <a:pt x="720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4" name="Ovale"/>
          <p:cNvSpPr/>
          <p:nvPr/>
        </p:nvSpPr>
        <p:spPr>
          <a:xfrm>
            <a:off x="2208212" y="2760662"/>
            <a:ext cx="44451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5" name="Cerchio"/>
          <p:cNvSpPr/>
          <p:nvPr/>
        </p:nvSpPr>
        <p:spPr>
          <a:xfrm>
            <a:off x="2216943" y="2770187"/>
            <a:ext cx="12701" cy="1746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6" name="Forma"/>
          <p:cNvSpPr/>
          <p:nvPr/>
        </p:nvSpPr>
        <p:spPr>
          <a:xfrm>
            <a:off x="2214562" y="2770187"/>
            <a:ext cx="14288" cy="17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72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7200"/>
                </a:cubicBezTo>
                <a:cubicBezTo>
                  <a:pt x="7200" y="7200"/>
                  <a:pt x="7200" y="7200"/>
                  <a:pt x="720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7" name="Ovale"/>
          <p:cNvSpPr/>
          <p:nvPr/>
        </p:nvSpPr>
        <p:spPr>
          <a:xfrm>
            <a:off x="1889125" y="2740025"/>
            <a:ext cx="42863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8" name="Cerchio"/>
          <p:cNvSpPr/>
          <p:nvPr/>
        </p:nvSpPr>
        <p:spPr>
          <a:xfrm>
            <a:off x="1893887" y="2748756"/>
            <a:ext cx="14288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49" name="Forma"/>
          <p:cNvSpPr/>
          <p:nvPr/>
        </p:nvSpPr>
        <p:spPr>
          <a:xfrm>
            <a:off x="1893887" y="2744787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14400" y="5400"/>
                  <a:pt x="14400" y="5400"/>
                  <a:pt x="144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14400" y="16200"/>
                  <a:pt x="14400" y="16200"/>
                  <a:pt x="144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7200" y="21600"/>
                  <a:pt x="144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14400" y="0"/>
                </a:cubicBezTo>
                <a:cubicBezTo>
                  <a:pt x="720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0" name="Ovale"/>
          <p:cNvSpPr/>
          <p:nvPr/>
        </p:nvSpPr>
        <p:spPr>
          <a:xfrm>
            <a:off x="1922462" y="2822575"/>
            <a:ext cx="44451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51" name="Cerchio"/>
          <p:cNvSpPr/>
          <p:nvPr/>
        </p:nvSpPr>
        <p:spPr>
          <a:xfrm>
            <a:off x="1931193" y="2832893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52" name="Forma"/>
          <p:cNvSpPr/>
          <p:nvPr/>
        </p:nvSpPr>
        <p:spPr>
          <a:xfrm>
            <a:off x="1927225" y="2828925"/>
            <a:ext cx="2063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0800"/>
                </a:moveTo>
                <a:cubicBezTo>
                  <a:pt x="5400" y="10800"/>
                  <a:pt x="5400" y="10800"/>
                  <a:pt x="5400" y="10800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0"/>
                  <a:pt x="21600" y="10800"/>
                </a:cubicBezTo>
                <a:cubicBezTo>
                  <a:pt x="21600" y="5400"/>
                  <a:pt x="16200" y="0"/>
                  <a:pt x="10800" y="0"/>
                </a:cubicBezTo>
                <a:cubicBezTo>
                  <a:pt x="5400" y="0"/>
                  <a:pt x="0" y="5400"/>
                  <a:pt x="0" y="10800"/>
                </a:cubicBezTo>
                <a:cubicBezTo>
                  <a:pt x="5400" y="10800"/>
                  <a:pt x="5400" y="10800"/>
                  <a:pt x="54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3" name="Ovale"/>
          <p:cNvSpPr/>
          <p:nvPr/>
        </p:nvSpPr>
        <p:spPr>
          <a:xfrm>
            <a:off x="1863725" y="2817812"/>
            <a:ext cx="44450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54" name="Cerchio"/>
          <p:cNvSpPr/>
          <p:nvPr/>
        </p:nvSpPr>
        <p:spPr>
          <a:xfrm>
            <a:off x="1871662" y="2828925"/>
            <a:ext cx="12701" cy="158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55" name="Forma"/>
          <p:cNvSpPr/>
          <p:nvPr/>
        </p:nvSpPr>
        <p:spPr>
          <a:xfrm>
            <a:off x="1868487" y="2828925"/>
            <a:ext cx="20638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5400" y="21600"/>
                  <a:pt x="10800" y="21600"/>
                </a:cubicBezTo>
                <a:cubicBezTo>
                  <a:pt x="16200" y="21600"/>
                  <a:pt x="21600" y="144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6" name="Ovale"/>
          <p:cNvSpPr/>
          <p:nvPr/>
        </p:nvSpPr>
        <p:spPr>
          <a:xfrm>
            <a:off x="2470150" y="3117850"/>
            <a:ext cx="44450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57" name="Cerchio"/>
          <p:cNvSpPr/>
          <p:nvPr/>
        </p:nvSpPr>
        <p:spPr>
          <a:xfrm>
            <a:off x="2478087" y="3126581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58" name="Forma"/>
          <p:cNvSpPr/>
          <p:nvPr/>
        </p:nvSpPr>
        <p:spPr>
          <a:xfrm>
            <a:off x="2473325" y="3127375"/>
            <a:ext cx="15875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7200"/>
                </a:cubicBezTo>
                <a:cubicBezTo>
                  <a:pt x="21600" y="0"/>
                  <a:pt x="21600" y="0"/>
                  <a:pt x="14400" y="0"/>
                </a:cubicBezTo>
                <a:cubicBezTo>
                  <a:pt x="7200" y="0"/>
                  <a:pt x="0" y="0"/>
                  <a:pt x="0" y="7200"/>
                </a:cubicBezTo>
                <a:cubicBezTo>
                  <a:pt x="7200" y="7200"/>
                  <a:pt x="7200" y="7200"/>
                  <a:pt x="720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9" name="Cerchio"/>
          <p:cNvSpPr/>
          <p:nvPr/>
        </p:nvSpPr>
        <p:spPr>
          <a:xfrm>
            <a:off x="2503487" y="3201987"/>
            <a:ext cx="50801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0" name="Cerchio"/>
          <p:cNvSpPr/>
          <p:nvPr/>
        </p:nvSpPr>
        <p:spPr>
          <a:xfrm>
            <a:off x="2513012" y="3210718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1" name="Forma"/>
          <p:cNvSpPr/>
          <p:nvPr/>
        </p:nvSpPr>
        <p:spPr>
          <a:xfrm>
            <a:off x="2514600" y="3211512"/>
            <a:ext cx="14288" cy="17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200"/>
                </a:moveTo>
                <a:cubicBezTo>
                  <a:pt x="7200" y="7200"/>
                  <a:pt x="7200" y="7200"/>
                  <a:pt x="7200" y="72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14400"/>
                  <a:pt x="0" y="21600"/>
                  <a:pt x="7200" y="21600"/>
                </a:cubicBezTo>
                <a:cubicBezTo>
                  <a:pt x="14400" y="21600"/>
                  <a:pt x="21600" y="14400"/>
                  <a:pt x="21600" y="7200"/>
                </a:cubicBezTo>
                <a:cubicBezTo>
                  <a:pt x="21600" y="0"/>
                  <a:pt x="14400" y="0"/>
                  <a:pt x="7200" y="0"/>
                </a:cubicBezTo>
                <a:cubicBezTo>
                  <a:pt x="0" y="0"/>
                  <a:pt x="0" y="0"/>
                  <a:pt x="0" y="7200"/>
                </a:cubicBezTo>
                <a:cubicBezTo>
                  <a:pt x="0" y="7200"/>
                  <a:pt x="0" y="7200"/>
                  <a:pt x="0" y="7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2" name="Cerchio"/>
          <p:cNvSpPr/>
          <p:nvPr/>
        </p:nvSpPr>
        <p:spPr>
          <a:xfrm>
            <a:off x="2444750" y="3195637"/>
            <a:ext cx="49213" cy="5397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3" name="Cerchio"/>
          <p:cNvSpPr/>
          <p:nvPr/>
        </p:nvSpPr>
        <p:spPr>
          <a:xfrm>
            <a:off x="2453481" y="3210718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4" name="Forma"/>
          <p:cNvSpPr/>
          <p:nvPr/>
        </p:nvSpPr>
        <p:spPr>
          <a:xfrm>
            <a:off x="2454275" y="3206750"/>
            <a:ext cx="15875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7200" y="14400"/>
                  <a:pt x="7200" y="14400"/>
                  <a:pt x="72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21600"/>
                  <a:pt x="0" y="21600"/>
                  <a:pt x="7200" y="21600"/>
                </a:cubicBezTo>
                <a:cubicBezTo>
                  <a:pt x="14400" y="21600"/>
                  <a:pt x="21600" y="21600"/>
                  <a:pt x="21600" y="14400"/>
                </a:cubicBezTo>
                <a:cubicBezTo>
                  <a:pt x="21600" y="7200"/>
                  <a:pt x="14400" y="0"/>
                  <a:pt x="7200" y="0"/>
                </a:cubicBezTo>
                <a:cubicBezTo>
                  <a:pt x="0" y="0"/>
                  <a:pt x="0" y="7200"/>
                  <a:pt x="0" y="14400"/>
                </a:cubicBezTo>
                <a:cubicBezTo>
                  <a:pt x="0" y="14400"/>
                  <a:pt x="0" y="14400"/>
                  <a:pt x="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5" name="Ovale"/>
          <p:cNvSpPr/>
          <p:nvPr/>
        </p:nvSpPr>
        <p:spPr>
          <a:xfrm>
            <a:off x="1978025" y="2933700"/>
            <a:ext cx="42863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6" name="Cerchio"/>
          <p:cNvSpPr/>
          <p:nvPr/>
        </p:nvSpPr>
        <p:spPr>
          <a:xfrm>
            <a:off x="1985168" y="2943225"/>
            <a:ext cx="12701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7" name="Forma"/>
          <p:cNvSpPr/>
          <p:nvPr/>
        </p:nvSpPr>
        <p:spPr>
          <a:xfrm>
            <a:off x="1982787" y="2938462"/>
            <a:ext cx="19051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0800"/>
                </a:moveTo>
                <a:cubicBezTo>
                  <a:pt x="5400" y="10800"/>
                  <a:pt x="5400" y="10800"/>
                  <a:pt x="5400" y="10800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0"/>
                  <a:pt x="21600" y="10800"/>
                </a:cubicBezTo>
                <a:cubicBezTo>
                  <a:pt x="21600" y="5400"/>
                  <a:pt x="16200" y="0"/>
                  <a:pt x="10800" y="0"/>
                </a:cubicBezTo>
                <a:cubicBezTo>
                  <a:pt x="5400" y="0"/>
                  <a:pt x="0" y="5400"/>
                  <a:pt x="0" y="10800"/>
                </a:cubicBezTo>
                <a:cubicBezTo>
                  <a:pt x="5400" y="10800"/>
                  <a:pt x="5400" y="10800"/>
                  <a:pt x="54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8" name="Ovale"/>
          <p:cNvSpPr/>
          <p:nvPr/>
        </p:nvSpPr>
        <p:spPr>
          <a:xfrm>
            <a:off x="2105025" y="3028950"/>
            <a:ext cx="44450" cy="4603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69" name="Cerchio"/>
          <p:cNvSpPr/>
          <p:nvPr/>
        </p:nvSpPr>
        <p:spPr>
          <a:xfrm>
            <a:off x="2113756" y="3040062"/>
            <a:ext cx="12701" cy="142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0" name="Forma"/>
          <p:cNvSpPr/>
          <p:nvPr/>
        </p:nvSpPr>
        <p:spPr>
          <a:xfrm>
            <a:off x="2109787" y="3040062"/>
            <a:ext cx="19051" cy="14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5400" y="21600"/>
                  <a:pt x="10800" y="21600"/>
                </a:cubicBezTo>
                <a:cubicBezTo>
                  <a:pt x="16200" y="21600"/>
                  <a:pt x="21600" y="144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1" name="Ovale"/>
          <p:cNvSpPr/>
          <p:nvPr/>
        </p:nvSpPr>
        <p:spPr>
          <a:xfrm>
            <a:off x="2208212" y="3054350"/>
            <a:ext cx="44451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2" name="Cerchio"/>
          <p:cNvSpPr/>
          <p:nvPr/>
        </p:nvSpPr>
        <p:spPr>
          <a:xfrm>
            <a:off x="2216943" y="3063875"/>
            <a:ext cx="12701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3" name="Forma"/>
          <p:cNvSpPr/>
          <p:nvPr/>
        </p:nvSpPr>
        <p:spPr>
          <a:xfrm>
            <a:off x="2214562" y="3059112"/>
            <a:ext cx="19051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0800"/>
                </a:moveTo>
                <a:cubicBezTo>
                  <a:pt x="5400" y="10800"/>
                  <a:pt x="5400" y="10800"/>
                  <a:pt x="5400" y="10800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0"/>
                  <a:pt x="21600" y="10800"/>
                </a:cubicBezTo>
                <a:cubicBezTo>
                  <a:pt x="21600" y="5400"/>
                  <a:pt x="16200" y="0"/>
                  <a:pt x="10800" y="0"/>
                </a:cubicBezTo>
                <a:cubicBezTo>
                  <a:pt x="5400" y="0"/>
                  <a:pt x="0" y="5400"/>
                  <a:pt x="0" y="10800"/>
                </a:cubicBezTo>
                <a:cubicBezTo>
                  <a:pt x="5400" y="10800"/>
                  <a:pt x="5400" y="10800"/>
                  <a:pt x="54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Ovale"/>
          <p:cNvSpPr/>
          <p:nvPr/>
        </p:nvSpPr>
        <p:spPr>
          <a:xfrm>
            <a:off x="2174875" y="3133725"/>
            <a:ext cx="42863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5" name="Cerchio"/>
          <p:cNvSpPr/>
          <p:nvPr/>
        </p:nvSpPr>
        <p:spPr>
          <a:xfrm>
            <a:off x="2182812" y="3142456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6" name="Forma"/>
          <p:cNvSpPr/>
          <p:nvPr/>
        </p:nvSpPr>
        <p:spPr>
          <a:xfrm>
            <a:off x="2179637" y="3138487"/>
            <a:ext cx="19051" cy="22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0800"/>
                </a:moveTo>
                <a:cubicBezTo>
                  <a:pt x="5400" y="10800"/>
                  <a:pt x="5400" y="10800"/>
                  <a:pt x="5400" y="10800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0"/>
                  <a:pt x="21600" y="10800"/>
                </a:cubicBezTo>
                <a:cubicBezTo>
                  <a:pt x="21600" y="5400"/>
                  <a:pt x="16200" y="0"/>
                  <a:pt x="10800" y="0"/>
                </a:cubicBezTo>
                <a:cubicBezTo>
                  <a:pt x="5400" y="0"/>
                  <a:pt x="0" y="5400"/>
                  <a:pt x="0" y="10800"/>
                </a:cubicBezTo>
                <a:cubicBezTo>
                  <a:pt x="5400" y="10800"/>
                  <a:pt x="5400" y="10800"/>
                  <a:pt x="54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7" name="Cerchio"/>
          <p:cNvSpPr/>
          <p:nvPr/>
        </p:nvSpPr>
        <p:spPr>
          <a:xfrm>
            <a:off x="2238375" y="2151062"/>
            <a:ext cx="49213" cy="5397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8" name="Cerchio"/>
          <p:cNvSpPr/>
          <p:nvPr/>
        </p:nvSpPr>
        <p:spPr>
          <a:xfrm>
            <a:off x="2247900" y="2165350"/>
            <a:ext cx="15875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79" name="Forma"/>
          <p:cNvSpPr/>
          <p:nvPr/>
        </p:nvSpPr>
        <p:spPr>
          <a:xfrm>
            <a:off x="2247900" y="2162175"/>
            <a:ext cx="15875" cy="14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7200" y="14400"/>
                  <a:pt x="7200" y="14400"/>
                  <a:pt x="7200" y="14400"/>
                </a:cubicBezTo>
                <a:cubicBezTo>
                  <a:pt x="7200" y="7200"/>
                  <a:pt x="7200" y="7200"/>
                  <a:pt x="72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21600"/>
                  <a:pt x="7200" y="21600"/>
                  <a:pt x="7200" y="21600"/>
                </a:cubicBezTo>
                <a:cubicBezTo>
                  <a:pt x="14400" y="21600"/>
                  <a:pt x="21600" y="21600"/>
                  <a:pt x="21600" y="14400"/>
                </a:cubicBezTo>
                <a:cubicBezTo>
                  <a:pt x="21600" y="7200"/>
                  <a:pt x="14400" y="0"/>
                  <a:pt x="7200" y="0"/>
                </a:cubicBezTo>
                <a:cubicBezTo>
                  <a:pt x="7200" y="0"/>
                  <a:pt x="0" y="7200"/>
                  <a:pt x="0" y="14400"/>
                </a:cubicBezTo>
                <a:cubicBezTo>
                  <a:pt x="0" y="14400"/>
                  <a:pt x="0" y="14400"/>
                  <a:pt x="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0" name="Cerchio"/>
          <p:cNvSpPr/>
          <p:nvPr/>
        </p:nvSpPr>
        <p:spPr>
          <a:xfrm>
            <a:off x="2327275" y="2078037"/>
            <a:ext cx="49213" cy="5238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81" name="Cerchio"/>
          <p:cNvSpPr/>
          <p:nvPr/>
        </p:nvSpPr>
        <p:spPr>
          <a:xfrm>
            <a:off x="2335212" y="2092325"/>
            <a:ext cx="12701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82" name="Forma"/>
          <p:cNvSpPr/>
          <p:nvPr/>
        </p:nvSpPr>
        <p:spPr>
          <a:xfrm>
            <a:off x="2336800" y="2089150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7200" y="5400"/>
                  <a:pt x="7200" y="5400"/>
                  <a:pt x="72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7200" y="16200"/>
                  <a:pt x="7200" y="16200"/>
                  <a:pt x="72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0" y="21600"/>
                  <a:pt x="72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7200" y="0"/>
                </a:cubicBezTo>
                <a:cubicBezTo>
                  <a:pt x="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3" name="Ovale"/>
          <p:cNvSpPr/>
          <p:nvPr/>
        </p:nvSpPr>
        <p:spPr>
          <a:xfrm>
            <a:off x="2238375" y="2073275"/>
            <a:ext cx="44450" cy="50800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84" name="Cerchio"/>
          <p:cNvSpPr/>
          <p:nvPr/>
        </p:nvSpPr>
        <p:spPr>
          <a:xfrm>
            <a:off x="2246312" y="2087562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85" name="Forma"/>
          <p:cNvSpPr/>
          <p:nvPr/>
        </p:nvSpPr>
        <p:spPr>
          <a:xfrm>
            <a:off x="2243137" y="2082800"/>
            <a:ext cx="20638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4400"/>
                </a:moveTo>
                <a:cubicBezTo>
                  <a:pt x="5400" y="14400"/>
                  <a:pt x="5400" y="14400"/>
                  <a:pt x="5400" y="14400"/>
                </a:cubicBezTo>
                <a:cubicBezTo>
                  <a:pt x="10800" y="7200"/>
                  <a:pt x="10800" y="7200"/>
                  <a:pt x="10800" y="7200"/>
                </a:cubicBezTo>
                <a:cubicBezTo>
                  <a:pt x="16200" y="14400"/>
                  <a:pt x="16200" y="14400"/>
                  <a:pt x="16200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21600"/>
                  <a:pt x="5400" y="21600"/>
                  <a:pt x="10800" y="21600"/>
                </a:cubicBezTo>
                <a:cubicBezTo>
                  <a:pt x="16200" y="21600"/>
                  <a:pt x="21600" y="21600"/>
                  <a:pt x="21600" y="14400"/>
                </a:cubicBezTo>
                <a:cubicBezTo>
                  <a:pt x="21600" y="7200"/>
                  <a:pt x="16200" y="0"/>
                  <a:pt x="10800" y="0"/>
                </a:cubicBezTo>
                <a:cubicBezTo>
                  <a:pt x="5400" y="0"/>
                  <a:pt x="0" y="7200"/>
                  <a:pt x="0" y="14400"/>
                </a:cubicBezTo>
                <a:cubicBezTo>
                  <a:pt x="5400" y="14400"/>
                  <a:pt x="5400" y="14400"/>
                  <a:pt x="54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6" name="Cerchio"/>
          <p:cNvSpPr/>
          <p:nvPr/>
        </p:nvSpPr>
        <p:spPr>
          <a:xfrm>
            <a:off x="2419350" y="1998662"/>
            <a:ext cx="46038" cy="47626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87" name="Cerchio"/>
          <p:cNvSpPr/>
          <p:nvPr/>
        </p:nvSpPr>
        <p:spPr>
          <a:xfrm>
            <a:off x="2428875" y="2009775"/>
            <a:ext cx="12700" cy="158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88" name="Forma"/>
          <p:cNvSpPr/>
          <p:nvPr/>
        </p:nvSpPr>
        <p:spPr>
          <a:xfrm>
            <a:off x="2425700" y="2009775"/>
            <a:ext cx="14288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14400"/>
                </a:moveTo>
                <a:cubicBezTo>
                  <a:pt x="7200" y="14400"/>
                  <a:pt x="7200" y="14400"/>
                  <a:pt x="7200" y="144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4400"/>
                  <a:pt x="7200" y="21600"/>
                  <a:pt x="14400" y="21600"/>
                </a:cubicBezTo>
                <a:cubicBezTo>
                  <a:pt x="21600" y="21600"/>
                  <a:pt x="21600" y="14400"/>
                  <a:pt x="21600" y="144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14400"/>
                </a:cubicBezTo>
                <a:cubicBezTo>
                  <a:pt x="7200" y="14400"/>
                  <a:pt x="7200" y="14400"/>
                  <a:pt x="72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9" name="Ovale"/>
          <p:cNvSpPr/>
          <p:nvPr/>
        </p:nvSpPr>
        <p:spPr>
          <a:xfrm>
            <a:off x="2952750" y="2582862"/>
            <a:ext cx="44450" cy="46039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0" name="Cerchio"/>
          <p:cNvSpPr/>
          <p:nvPr/>
        </p:nvSpPr>
        <p:spPr>
          <a:xfrm>
            <a:off x="2960687" y="2591593"/>
            <a:ext cx="12701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1" name="Forma"/>
          <p:cNvSpPr/>
          <p:nvPr/>
        </p:nvSpPr>
        <p:spPr>
          <a:xfrm>
            <a:off x="2957512" y="2587625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14400" y="5400"/>
                  <a:pt x="14400" y="5400"/>
                  <a:pt x="144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14400" y="16200"/>
                  <a:pt x="14400" y="16200"/>
                  <a:pt x="144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7200" y="21600"/>
                  <a:pt x="14400" y="21600"/>
                </a:cubicBezTo>
                <a:cubicBezTo>
                  <a:pt x="21600" y="21600"/>
                  <a:pt x="21600" y="16200"/>
                  <a:pt x="21600" y="10800"/>
                </a:cubicBezTo>
                <a:cubicBezTo>
                  <a:pt x="21600" y="5400"/>
                  <a:pt x="21600" y="0"/>
                  <a:pt x="14400" y="0"/>
                </a:cubicBezTo>
                <a:cubicBezTo>
                  <a:pt x="7200" y="0"/>
                  <a:pt x="0" y="5400"/>
                  <a:pt x="0" y="10800"/>
                </a:cubicBezTo>
                <a:cubicBezTo>
                  <a:pt x="7200" y="10800"/>
                  <a:pt x="7200" y="10800"/>
                  <a:pt x="72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2" name="Cerchio"/>
          <p:cNvSpPr/>
          <p:nvPr/>
        </p:nvSpPr>
        <p:spPr>
          <a:xfrm>
            <a:off x="2686050" y="2765425"/>
            <a:ext cx="46038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3" name="Cerchio"/>
          <p:cNvSpPr/>
          <p:nvPr/>
        </p:nvSpPr>
        <p:spPr>
          <a:xfrm>
            <a:off x="2690812" y="2775743"/>
            <a:ext cx="14288" cy="12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4" name="Forma"/>
          <p:cNvSpPr/>
          <p:nvPr/>
        </p:nvSpPr>
        <p:spPr>
          <a:xfrm>
            <a:off x="2690812" y="2770187"/>
            <a:ext cx="14288" cy="22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14400" y="5400"/>
                  <a:pt x="14400" y="5400"/>
                  <a:pt x="144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14400" y="16200"/>
                  <a:pt x="14400" y="16200"/>
                  <a:pt x="144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7200" y="21600"/>
                  <a:pt x="144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14400" y="0"/>
                </a:cubicBezTo>
                <a:cubicBezTo>
                  <a:pt x="720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5" name="Ovale"/>
          <p:cNvSpPr/>
          <p:nvPr/>
        </p:nvSpPr>
        <p:spPr>
          <a:xfrm>
            <a:off x="2613025" y="2781300"/>
            <a:ext cx="44450" cy="47625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6" name="Cerchio"/>
          <p:cNvSpPr/>
          <p:nvPr/>
        </p:nvSpPr>
        <p:spPr>
          <a:xfrm>
            <a:off x="2620962" y="2790825"/>
            <a:ext cx="12701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7" name="Forma"/>
          <p:cNvSpPr/>
          <p:nvPr/>
        </p:nvSpPr>
        <p:spPr>
          <a:xfrm>
            <a:off x="2616200" y="2787650"/>
            <a:ext cx="2063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10800"/>
                </a:moveTo>
                <a:cubicBezTo>
                  <a:pt x="5400" y="10800"/>
                  <a:pt x="5400" y="10800"/>
                  <a:pt x="5400" y="10800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0"/>
                  <a:pt x="21600" y="10800"/>
                </a:cubicBezTo>
                <a:cubicBezTo>
                  <a:pt x="21600" y="5400"/>
                  <a:pt x="16200" y="0"/>
                  <a:pt x="10800" y="0"/>
                </a:cubicBezTo>
                <a:cubicBezTo>
                  <a:pt x="5400" y="0"/>
                  <a:pt x="0" y="5400"/>
                  <a:pt x="0" y="10800"/>
                </a:cubicBezTo>
                <a:cubicBezTo>
                  <a:pt x="5400" y="10800"/>
                  <a:pt x="5400" y="10800"/>
                  <a:pt x="54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8" name="Cerchio"/>
          <p:cNvSpPr/>
          <p:nvPr/>
        </p:nvSpPr>
        <p:spPr>
          <a:xfrm>
            <a:off x="2833687" y="2646362"/>
            <a:ext cx="49213" cy="46039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699" name="Cerchio"/>
          <p:cNvSpPr/>
          <p:nvPr/>
        </p:nvSpPr>
        <p:spPr>
          <a:xfrm>
            <a:off x="2844800" y="2654300"/>
            <a:ext cx="14288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700" name="Forma"/>
          <p:cNvSpPr/>
          <p:nvPr/>
        </p:nvSpPr>
        <p:spPr>
          <a:xfrm>
            <a:off x="2844800" y="2651125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14400" y="5400"/>
                  <a:pt x="14400" y="5400"/>
                  <a:pt x="144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14400" y="16200"/>
                  <a:pt x="14400" y="16200"/>
                  <a:pt x="144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7200" y="21600"/>
                  <a:pt x="144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14400" y="0"/>
                </a:cubicBezTo>
                <a:cubicBezTo>
                  <a:pt x="720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1" name="Cerchio"/>
          <p:cNvSpPr/>
          <p:nvPr/>
        </p:nvSpPr>
        <p:spPr>
          <a:xfrm>
            <a:off x="2809875" y="2335212"/>
            <a:ext cx="49213" cy="5238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702" name="Cerchio"/>
          <p:cNvSpPr/>
          <p:nvPr/>
        </p:nvSpPr>
        <p:spPr>
          <a:xfrm>
            <a:off x="2817812" y="2349500"/>
            <a:ext cx="12701" cy="12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703" name="Forma"/>
          <p:cNvSpPr/>
          <p:nvPr/>
        </p:nvSpPr>
        <p:spPr>
          <a:xfrm>
            <a:off x="2819400" y="2346325"/>
            <a:ext cx="14288" cy="2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7200" y="10800"/>
                  <a:pt x="7200" y="10800"/>
                  <a:pt x="7200" y="10800"/>
                </a:cubicBezTo>
                <a:cubicBezTo>
                  <a:pt x="7200" y="5400"/>
                  <a:pt x="7200" y="5400"/>
                  <a:pt x="7200" y="5400"/>
                </a:cubicBezTo>
                <a:cubicBezTo>
                  <a:pt x="14400" y="10800"/>
                  <a:pt x="14400" y="10800"/>
                  <a:pt x="14400" y="10800"/>
                </a:cubicBezTo>
                <a:cubicBezTo>
                  <a:pt x="7200" y="16200"/>
                  <a:pt x="7200" y="16200"/>
                  <a:pt x="7200" y="16200"/>
                </a:cubicBezTo>
                <a:cubicBezTo>
                  <a:pt x="7200" y="10800"/>
                  <a:pt x="7200" y="10800"/>
                  <a:pt x="720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200"/>
                  <a:pt x="0" y="21600"/>
                  <a:pt x="7200" y="21600"/>
                </a:cubicBezTo>
                <a:cubicBezTo>
                  <a:pt x="14400" y="21600"/>
                  <a:pt x="21600" y="16200"/>
                  <a:pt x="21600" y="10800"/>
                </a:cubicBezTo>
                <a:cubicBezTo>
                  <a:pt x="21600" y="5400"/>
                  <a:pt x="14400" y="0"/>
                  <a:pt x="7200" y="0"/>
                </a:cubicBezTo>
                <a:cubicBezTo>
                  <a:pt x="0" y="0"/>
                  <a:pt x="0" y="54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4" name="Ovale"/>
          <p:cNvSpPr/>
          <p:nvPr/>
        </p:nvSpPr>
        <p:spPr>
          <a:xfrm>
            <a:off x="2913062" y="2287587"/>
            <a:ext cx="44451" cy="52388"/>
          </a:xfrm>
          <a:prstGeom prst="ellipse">
            <a:avLst/>
          </a:prstGeom>
          <a:solidFill>
            <a:srgbClr val="FDE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705" name="Cerchio"/>
          <p:cNvSpPr/>
          <p:nvPr/>
        </p:nvSpPr>
        <p:spPr>
          <a:xfrm>
            <a:off x="2921793" y="2298700"/>
            <a:ext cx="12701" cy="142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706" name="Forma"/>
          <p:cNvSpPr/>
          <p:nvPr/>
        </p:nvSpPr>
        <p:spPr>
          <a:xfrm>
            <a:off x="2917825" y="2298700"/>
            <a:ext cx="15875" cy="14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0" y="14400"/>
                </a:moveTo>
                <a:cubicBezTo>
                  <a:pt x="7200" y="14400"/>
                  <a:pt x="7200" y="14400"/>
                  <a:pt x="7200" y="14400"/>
                </a:cubicBezTo>
                <a:cubicBezTo>
                  <a:pt x="14400" y="7200"/>
                  <a:pt x="14400" y="7200"/>
                  <a:pt x="14400" y="72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14400" y="14400"/>
                  <a:pt x="14400" y="14400"/>
                  <a:pt x="144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7200" y="14400"/>
                  <a:pt x="7200" y="14400"/>
                  <a:pt x="7200" y="144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21600"/>
                  <a:pt x="7200" y="21600"/>
                  <a:pt x="14400" y="21600"/>
                </a:cubicBezTo>
                <a:cubicBezTo>
                  <a:pt x="21600" y="21600"/>
                  <a:pt x="21600" y="21600"/>
                  <a:pt x="21600" y="14400"/>
                </a:cubicBezTo>
                <a:cubicBezTo>
                  <a:pt x="21600" y="7200"/>
                  <a:pt x="21600" y="0"/>
                  <a:pt x="14400" y="0"/>
                </a:cubicBezTo>
                <a:cubicBezTo>
                  <a:pt x="7200" y="0"/>
                  <a:pt x="0" y="7200"/>
                  <a:pt x="0" y="14400"/>
                </a:cubicBezTo>
                <a:cubicBezTo>
                  <a:pt x="7200" y="14400"/>
                  <a:pt x="7200" y="14400"/>
                  <a:pt x="7200" y="14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7" name="Phagocytosis"/>
          <p:cNvSpPr txBox="1"/>
          <p:nvPr/>
        </p:nvSpPr>
        <p:spPr>
          <a:xfrm>
            <a:off x="2598737" y="6272212"/>
            <a:ext cx="2251979" cy="586741"/>
          </a:xfrm>
          <a:prstGeom prst="rect">
            <a:avLst/>
          </a:prstGeom>
          <a:gradFill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Phagocytosis</a:t>
            </a:r>
          </a:p>
        </p:txBody>
      </p:sp>
      <p:pic>
        <p:nvPicPr>
          <p:cNvPr id="708" name="monocyte_bleu_ciel_07" descr="monocyte_bleu_ciel_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137" y="4719637"/>
            <a:ext cx="3295651" cy="1236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8" name="Gruppo"/>
          <p:cNvGrpSpPr/>
          <p:nvPr/>
        </p:nvGrpSpPr>
        <p:grpSpPr>
          <a:xfrm>
            <a:off x="4597400" y="5257800"/>
            <a:ext cx="901700" cy="431800"/>
            <a:chOff x="0" y="0"/>
            <a:chExt cx="901700" cy="431800"/>
          </a:xfrm>
        </p:grpSpPr>
        <p:sp>
          <p:nvSpPr>
            <p:cNvPr id="709" name="Ovale"/>
            <p:cNvSpPr/>
            <p:nvPr/>
          </p:nvSpPr>
          <p:spPr>
            <a:xfrm>
              <a:off x="146050" y="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0" name="Ovale"/>
            <p:cNvSpPr/>
            <p:nvPr/>
          </p:nvSpPr>
          <p:spPr>
            <a:xfrm>
              <a:off x="228600" y="8255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1" name="Ovale"/>
            <p:cNvSpPr/>
            <p:nvPr/>
          </p:nvSpPr>
          <p:spPr>
            <a:xfrm>
              <a:off x="292100" y="1651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2" name="Ovale"/>
            <p:cNvSpPr/>
            <p:nvPr/>
          </p:nvSpPr>
          <p:spPr>
            <a:xfrm>
              <a:off x="250825" y="24765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3" name="Ovale"/>
            <p:cNvSpPr/>
            <p:nvPr/>
          </p:nvSpPr>
          <p:spPr>
            <a:xfrm>
              <a:off x="161925" y="3302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4" name="Ovale"/>
            <p:cNvSpPr/>
            <p:nvPr/>
          </p:nvSpPr>
          <p:spPr>
            <a:xfrm>
              <a:off x="63500" y="3175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5" name="Ovale"/>
            <p:cNvSpPr/>
            <p:nvPr/>
          </p:nvSpPr>
          <p:spPr>
            <a:xfrm>
              <a:off x="0" y="2159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6" name="Ovale"/>
            <p:cNvSpPr/>
            <p:nvPr/>
          </p:nvSpPr>
          <p:spPr>
            <a:xfrm>
              <a:off x="63500" y="1270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17" name="Ovale"/>
            <p:cNvSpPr/>
            <p:nvPr/>
          </p:nvSpPr>
          <p:spPr>
            <a:xfrm>
              <a:off x="0" y="120650"/>
              <a:ext cx="609600" cy="1016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grpSp>
        <p:nvGrpSpPr>
          <p:cNvPr id="723" name="Gruppo"/>
          <p:cNvGrpSpPr/>
          <p:nvPr/>
        </p:nvGrpSpPr>
        <p:grpSpPr>
          <a:xfrm>
            <a:off x="2128049" y="4287054"/>
            <a:ext cx="424714" cy="599533"/>
            <a:chOff x="0" y="0"/>
            <a:chExt cx="424713" cy="599531"/>
          </a:xfrm>
        </p:grpSpPr>
        <p:sp>
          <p:nvSpPr>
            <p:cNvPr id="719" name="Forma"/>
            <p:cNvSpPr/>
            <p:nvPr/>
          </p:nvSpPr>
          <p:spPr>
            <a:xfrm rot="10133740">
              <a:off x="49637" y="26217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0" name="Forma"/>
            <p:cNvSpPr/>
            <p:nvPr/>
          </p:nvSpPr>
          <p:spPr>
            <a:xfrm rot="10133740">
              <a:off x="260135" y="273535"/>
              <a:ext cx="127001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1" name="Forma"/>
            <p:cNvSpPr/>
            <p:nvPr/>
          </p:nvSpPr>
          <p:spPr>
            <a:xfrm rot="10133740">
              <a:off x="126021" y="349404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2" name="Forma"/>
            <p:cNvSpPr/>
            <p:nvPr/>
          </p:nvSpPr>
          <p:spPr>
            <a:xfrm rot="10133740">
              <a:off x="49637" y="26217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724" name="ligand_2D_08" descr="ligand_2D_0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400" y="481806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ligand_2D_08" descr="ligand_2D_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6175" y="4760912"/>
            <a:ext cx="203200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ligand_2D_08" descr="ligand_2D_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0" y="4678362"/>
            <a:ext cx="203200" cy="1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1" name="Gruppo"/>
          <p:cNvGrpSpPr/>
          <p:nvPr/>
        </p:nvGrpSpPr>
        <p:grpSpPr>
          <a:xfrm>
            <a:off x="2655766" y="4137873"/>
            <a:ext cx="410788" cy="593076"/>
            <a:chOff x="0" y="0"/>
            <a:chExt cx="410787" cy="593075"/>
          </a:xfrm>
        </p:grpSpPr>
        <p:sp>
          <p:nvSpPr>
            <p:cNvPr id="727" name="Forma"/>
            <p:cNvSpPr/>
            <p:nvPr/>
          </p:nvSpPr>
          <p:spPr>
            <a:xfrm rot="10233424">
              <a:off x="42674" y="22989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solidFill>
              <a:srgbClr val="008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8" name="Forma"/>
            <p:cNvSpPr/>
            <p:nvPr/>
          </p:nvSpPr>
          <p:spPr>
            <a:xfrm rot="10233424">
              <a:off x="249951" y="273488"/>
              <a:ext cx="127001" cy="27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150" y="18562"/>
                    <a:pt x="0" y="9788"/>
                    <a:pt x="0" y="0"/>
                  </a:cubicBezTo>
                  <a:cubicBezTo>
                    <a:pt x="675" y="3713"/>
                    <a:pt x="9450" y="1687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9" name="Forma"/>
            <p:cNvSpPr/>
            <p:nvPr/>
          </p:nvSpPr>
          <p:spPr>
            <a:xfrm rot="10233424">
              <a:off x="114563" y="345111"/>
              <a:ext cx="103743" cy="21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192" fill="norm" stroke="1" extrusionOk="0">
                  <a:moveTo>
                    <a:pt x="20057" y="0"/>
                  </a:moveTo>
                  <a:cubicBezTo>
                    <a:pt x="20057" y="8894"/>
                    <a:pt x="11571" y="16094"/>
                    <a:pt x="5400" y="19482"/>
                  </a:cubicBezTo>
                  <a:cubicBezTo>
                    <a:pt x="3857" y="20329"/>
                    <a:pt x="1543" y="21176"/>
                    <a:pt x="0" y="21176"/>
                  </a:cubicBezTo>
                  <a:cubicBezTo>
                    <a:pt x="6171" y="21600"/>
                    <a:pt x="21600" y="13553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0" name="Forma"/>
            <p:cNvSpPr/>
            <p:nvPr/>
          </p:nvSpPr>
          <p:spPr>
            <a:xfrm rot="10233424">
              <a:off x="42674" y="22989"/>
              <a:ext cx="325439" cy="5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3171" y="11150"/>
                  </a:moveTo>
                  <a:cubicBezTo>
                    <a:pt x="16859" y="9655"/>
                    <a:pt x="21600" y="5335"/>
                    <a:pt x="21600" y="517"/>
                  </a:cubicBezTo>
                  <a:cubicBezTo>
                    <a:pt x="21600" y="-148"/>
                    <a:pt x="20810" y="18"/>
                    <a:pt x="19756" y="18"/>
                  </a:cubicBezTo>
                  <a:cubicBezTo>
                    <a:pt x="18702" y="18"/>
                    <a:pt x="17649" y="-148"/>
                    <a:pt x="17649" y="517"/>
                  </a:cubicBezTo>
                  <a:cubicBezTo>
                    <a:pt x="17649" y="4172"/>
                    <a:pt x="14751" y="7163"/>
                    <a:pt x="12380" y="8492"/>
                  </a:cubicBezTo>
                  <a:cubicBezTo>
                    <a:pt x="11590" y="9157"/>
                    <a:pt x="10010" y="8990"/>
                    <a:pt x="9220" y="8492"/>
                  </a:cubicBezTo>
                  <a:cubicBezTo>
                    <a:pt x="6849" y="7163"/>
                    <a:pt x="3688" y="4172"/>
                    <a:pt x="3688" y="517"/>
                  </a:cubicBezTo>
                  <a:cubicBezTo>
                    <a:pt x="3688" y="-148"/>
                    <a:pt x="2898" y="18"/>
                    <a:pt x="1844" y="18"/>
                  </a:cubicBezTo>
                  <a:cubicBezTo>
                    <a:pt x="790" y="18"/>
                    <a:pt x="0" y="-148"/>
                    <a:pt x="0" y="517"/>
                  </a:cubicBezTo>
                  <a:cubicBezTo>
                    <a:pt x="0" y="5335"/>
                    <a:pt x="4478" y="9655"/>
                    <a:pt x="8166" y="11150"/>
                  </a:cubicBezTo>
                  <a:cubicBezTo>
                    <a:pt x="8956" y="11483"/>
                    <a:pt x="8956" y="11981"/>
                    <a:pt x="8956" y="11981"/>
                  </a:cubicBezTo>
                  <a:cubicBezTo>
                    <a:pt x="8956" y="20289"/>
                    <a:pt x="8956" y="20289"/>
                    <a:pt x="8956" y="20289"/>
                  </a:cubicBezTo>
                  <a:cubicBezTo>
                    <a:pt x="8956" y="20954"/>
                    <a:pt x="9746" y="21452"/>
                    <a:pt x="10800" y="21452"/>
                  </a:cubicBezTo>
                  <a:cubicBezTo>
                    <a:pt x="11854" y="21452"/>
                    <a:pt x="12644" y="20954"/>
                    <a:pt x="12644" y="20289"/>
                  </a:cubicBezTo>
                  <a:cubicBezTo>
                    <a:pt x="12644" y="11815"/>
                    <a:pt x="12644" y="11815"/>
                    <a:pt x="12644" y="11815"/>
                  </a:cubicBezTo>
                  <a:cubicBezTo>
                    <a:pt x="12644" y="11815"/>
                    <a:pt x="12644" y="11483"/>
                    <a:pt x="13171" y="1115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32" name="Tumor cell"/>
          <p:cNvSpPr txBox="1"/>
          <p:nvPr/>
        </p:nvSpPr>
        <p:spPr>
          <a:xfrm>
            <a:off x="2368550" y="5211762"/>
            <a:ext cx="125930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cell</a:t>
            </a:r>
          </a:p>
        </p:txBody>
      </p:sp>
      <p:pic>
        <p:nvPicPr>
          <p:cNvPr id="733" name="ligand_2D_08" descr="ligand_2D_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2400" y="4691062"/>
            <a:ext cx="203200" cy="1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0" name="Gruppo"/>
          <p:cNvGrpSpPr/>
          <p:nvPr/>
        </p:nvGrpSpPr>
        <p:grpSpPr>
          <a:xfrm>
            <a:off x="2036461" y="3574975"/>
            <a:ext cx="808921" cy="766964"/>
            <a:chOff x="0" y="0"/>
            <a:chExt cx="808919" cy="766962"/>
          </a:xfrm>
        </p:grpSpPr>
        <p:grpSp>
          <p:nvGrpSpPr>
            <p:cNvPr id="743" name="Gruppo"/>
            <p:cNvGrpSpPr/>
            <p:nvPr/>
          </p:nvGrpSpPr>
          <p:grpSpPr>
            <a:xfrm>
              <a:off x="-1" y="274998"/>
              <a:ext cx="412997" cy="485807"/>
              <a:chOff x="0" y="0"/>
              <a:chExt cx="412995" cy="485805"/>
            </a:xfrm>
          </p:grpSpPr>
          <p:grpSp>
            <p:nvGrpSpPr>
              <p:cNvPr id="736" name="Gruppo"/>
              <p:cNvGrpSpPr/>
              <p:nvPr/>
            </p:nvGrpSpPr>
            <p:grpSpPr>
              <a:xfrm>
                <a:off x="296716" y="0"/>
                <a:ext cx="116280" cy="433354"/>
                <a:chOff x="0" y="0"/>
                <a:chExt cx="116278" cy="433353"/>
              </a:xfrm>
            </p:grpSpPr>
            <p:sp>
              <p:nvSpPr>
                <p:cNvPr id="734" name="Rettangolo"/>
                <p:cNvSpPr/>
                <p:nvPr/>
              </p:nvSpPr>
              <p:spPr>
                <a:xfrm rot="16506130">
                  <a:off x="-83193" y="140363"/>
                  <a:ext cx="324103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735" name="Ovale"/>
                <p:cNvSpPr/>
                <p:nvPr/>
              </p:nvSpPr>
              <p:spPr>
                <a:xfrm rot="16506130">
                  <a:off x="-25028" y="305374"/>
                  <a:ext cx="155960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739" name="Gruppo"/>
              <p:cNvGrpSpPr/>
              <p:nvPr/>
            </p:nvGrpSpPr>
            <p:grpSpPr>
              <a:xfrm>
                <a:off x="217423" y="50526"/>
                <a:ext cx="195003" cy="435280"/>
                <a:chOff x="0" y="0"/>
                <a:chExt cx="195001" cy="435278"/>
              </a:xfrm>
            </p:grpSpPr>
            <p:sp>
              <p:nvSpPr>
                <p:cNvPr id="737" name="Rettangolo"/>
                <p:cNvSpPr/>
                <p:nvPr/>
              </p:nvSpPr>
              <p:spPr>
                <a:xfrm rot="17163871">
                  <a:off x="-34091" y="139015"/>
                  <a:ext cx="324104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738" name="Ovale"/>
                <p:cNvSpPr/>
                <p:nvPr/>
              </p:nvSpPr>
              <p:spPr>
                <a:xfrm rot="17163871">
                  <a:off x="-12006" y="301359"/>
                  <a:ext cx="155961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742" name="Gruppo"/>
              <p:cNvGrpSpPr/>
              <p:nvPr/>
            </p:nvGrpSpPr>
            <p:grpSpPr>
              <a:xfrm>
                <a:off x="-1" y="32827"/>
                <a:ext cx="409776" cy="314730"/>
                <a:chOff x="0" y="0"/>
                <a:chExt cx="409774" cy="314729"/>
              </a:xfrm>
            </p:grpSpPr>
            <p:sp>
              <p:nvSpPr>
                <p:cNvPr id="740" name="Rettangolo"/>
                <p:cNvSpPr/>
                <p:nvPr/>
              </p:nvSpPr>
              <p:spPr>
                <a:xfrm rot="19466737">
                  <a:off x="95579" y="92107"/>
                  <a:ext cx="331651" cy="463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741" name="Ovale"/>
                <p:cNvSpPr/>
                <p:nvPr/>
              </p:nvSpPr>
              <p:spPr>
                <a:xfrm rot="19466737">
                  <a:off x="10267" y="190600"/>
                  <a:ext cx="158401" cy="8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</p:grpSp>
        <p:grpSp>
          <p:nvGrpSpPr>
            <p:cNvPr id="753" name="Gruppo"/>
            <p:cNvGrpSpPr/>
            <p:nvPr/>
          </p:nvGrpSpPr>
          <p:grpSpPr>
            <a:xfrm>
              <a:off x="382994" y="268388"/>
              <a:ext cx="425926" cy="498575"/>
              <a:chOff x="0" y="0"/>
              <a:chExt cx="425924" cy="498574"/>
            </a:xfrm>
          </p:grpSpPr>
          <p:grpSp>
            <p:nvGrpSpPr>
              <p:cNvPr id="746" name="Gruppo"/>
              <p:cNvGrpSpPr/>
              <p:nvPr/>
            </p:nvGrpSpPr>
            <p:grpSpPr>
              <a:xfrm>
                <a:off x="3139" y="0"/>
                <a:ext cx="114826" cy="444901"/>
                <a:chOff x="0" y="0"/>
                <a:chExt cx="114824" cy="444900"/>
              </a:xfrm>
            </p:grpSpPr>
            <p:sp>
              <p:nvSpPr>
                <p:cNvPr id="744" name="Rettangolo"/>
                <p:cNvSpPr/>
                <p:nvPr/>
              </p:nvSpPr>
              <p:spPr>
                <a:xfrm flipH="1" rot="5093870">
                  <a:off x="-124632" y="140363"/>
                  <a:ext cx="324104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745" name="Ovale"/>
                <p:cNvSpPr/>
                <p:nvPr/>
              </p:nvSpPr>
              <p:spPr>
                <a:xfrm flipH="1" rot="5093870">
                  <a:off x="-16107" y="316921"/>
                  <a:ext cx="155960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749" name="Gruppo"/>
              <p:cNvGrpSpPr/>
              <p:nvPr/>
            </p:nvGrpSpPr>
            <p:grpSpPr>
              <a:xfrm>
                <a:off x="-1" y="55489"/>
                <a:ext cx="197251" cy="443086"/>
                <a:chOff x="0" y="0"/>
                <a:chExt cx="197249" cy="443084"/>
              </a:xfrm>
            </p:grpSpPr>
            <p:sp>
              <p:nvSpPr>
                <p:cNvPr id="747" name="Rettangolo"/>
                <p:cNvSpPr/>
                <p:nvPr/>
              </p:nvSpPr>
              <p:spPr>
                <a:xfrm flipH="1" rot="4436129">
                  <a:off x="-95011" y="139015"/>
                  <a:ext cx="324104" cy="462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748" name="Ovale"/>
                <p:cNvSpPr/>
                <p:nvPr/>
              </p:nvSpPr>
              <p:spPr>
                <a:xfrm flipH="1" rot="4436129">
                  <a:off x="53295" y="309165"/>
                  <a:ext cx="155960" cy="924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  <p:grpSp>
            <p:nvGrpSpPr>
              <p:cNvPr id="752" name="Gruppo"/>
              <p:cNvGrpSpPr/>
              <p:nvPr/>
            </p:nvGrpSpPr>
            <p:grpSpPr>
              <a:xfrm>
                <a:off x="16100" y="32186"/>
                <a:ext cx="409825" cy="321755"/>
                <a:chOff x="0" y="0"/>
                <a:chExt cx="409824" cy="321754"/>
              </a:xfrm>
            </p:grpSpPr>
            <p:sp>
              <p:nvSpPr>
                <p:cNvPr id="750" name="Rettangolo"/>
                <p:cNvSpPr/>
                <p:nvPr/>
              </p:nvSpPr>
              <p:spPr>
                <a:xfrm flipH="1" rot="2133263">
                  <a:off x="-17301" y="91627"/>
                  <a:ext cx="330001" cy="463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  <p:sp>
              <p:nvSpPr>
                <p:cNvPr id="751" name="Ovale"/>
                <p:cNvSpPr/>
                <p:nvPr/>
              </p:nvSpPr>
              <p:spPr>
                <a:xfrm flipH="1" rot="2133263">
                  <a:off x="242652" y="198104"/>
                  <a:ext cx="156751" cy="8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600"/>
                    </a:gs>
                    <a:gs pos="50000">
                      <a:srgbClr val="00FF00"/>
                    </a:gs>
                    <a:gs pos="100000">
                      <a:srgbClr val="00760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800"/>
                  </a:pPr>
                </a:p>
              </p:txBody>
            </p:sp>
          </p:grpSp>
        </p:grpSp>
        <p:sp>
          <p:nvSpPr>
            <p:cNvPr id="754" name="Rettangolo"/>
            <p:cNvSpPr/>
            <p:nvPr/>
          </p:nvSpPr>
          <p:spPr>
            <a:xfrm rot="16200000">
              <a:off x="269761" y="142549"/>
              <a:ext cx="325729" cy="5362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55" name="Rettangolo"/>
            <p:cNvSpPr/>
            <p:nvPr/>
          </p:nvSpPr>
          <p:spPr>
            <a:xfrm rot="16200000">
              <a:off x="214899" y="153572"/>
              <a:ext cx="325728" cy="46201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56" name="Rettangolo"/>
            <p:cNvSpPr/>
            <p:nvPr/>
          </p:nvSpPr>
          <p:spPr>
            <a:xfrm rot="16200000">
              <a:off x="224412" y="138500"/>
              <a:ext cx="328977" cy="5197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57" name="Rettangolo"/>
            <p:cNvSpPr/>
            <p:nvPr/>
          </p:nvSpPr>
          <p:spPr>
            <a:xfrm rot="16200000">
              <a:off x="248311" y="142562"/>
              <a:ext cx="325729" cy="5197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58" name="Rettangolo"/>
            <p:cNvSpPr/>
            <p:nvPr/>
          </p:nvSpPr>
          <p:spPr>
            <a:xfrm rot="16200000">
              <a:off x="228511" y="159607"/>
              <a:ext cx="325729" cy="53626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759" name="Rettangolo"/>
            <p:cNvSpPr/>
            <p:nvPr/>
          </p:nvSpPr>
          <p:spPr>
            <a:xfrm rot="16200000">
              <a:off x="252849" y="156821"/>
              <a:ext cx="325728" cy="46201"/>
            </a:xfrm>
            <a:prstGeom prst="rect">
              <a:avLst/>
            </a:prstGeom>
            <a:gradFill flip="none"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grpSp>
        <p:nvGrpSpPr>
          <p:cNvPr id="766" name="Gruppo"/>
          <p:cNvGrpSpPr/>
          <p:nvPr/>
        </p:nvGrpSpPr>
        <p:grpSpPr>
          <a:xfrm>
            <a:off x="2289358" y="3358561"/>
            <a:ext cx="390159" cy="383766"/>
            <a:chOff x="0" y="0"/>
            <a:chExt cx="390158" cy="383765"/>
          </a:xfrm>
        </p:grpSpPr>
        <p:sp>
          <p:nvSpPr>
            <p:cNvPr id="761" name="Forma"/>
            <p:cNvSpPr/>
            <p:nvPr/>
          </p:nvSpPr>
          <p:spPr>
            <a:xfrm rot="13362072">
              <a:off x="29979" y="83138"/>
              <a:ext cx="330201" cy="2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30" y="0"/>
                  </a:moveTo>
                  <a:cubicBezTo>
                    <a:pt x="15932" y="0"/>
                    <a:pt x="15932" y="0"/>
                    <a:pt x="15932" y="0"/>
                  </a:cubicBezTo>
                  <a:cubicBezTo>
                    <a:pt x="15932" y="8193"/>
                    <a:pt x="15932" y="8193"/>
                    <a:pt x="15932" y="8193"/>
                  </a:cubicBezTo>
                  <a:cubicBezTo>
                    <a:pt x="5821" y="8193"/>
                    <a:pt x="5821" y="8193"/>
                    <a:pt x="5821" y="8193"/>
                  </a:cubicBezTo>
                  <a:cubicBezTo>
                    <a:pt x="5821" y="0"/>
                    <a:pt x="5821" y="0"/>
                    <a:pt x="5821" y="0"/>
                  </a:cubicBezTo>
                  <a:cubicBezTo>
                    <a:pt x="3370" y="0"/>
                    <a:pt x="3370" y="0"/>
                    <a:pt x="3370" y="0"/>
                  </a:cubicBezTo>
                  <a:cubicBezTo>
                    <a:pt x="1532" y="0"/>
                    <a:pt x="0" y="2483"/>
                    <a:pt x="0" y="5462"/>
                  </a:cubicBezTo>
                  <a:cubicBezTo>
                    <a:pt x="0" y="11421"/>
                    <a:pt x="0" y="11421"/>
                    <a:pt x="0" y="11421"/>
                  </a:cubicBezTo>
                  <a:cubicBezTo>
                    <a:pt x="0" y="14648"/>
                    <a:pt x="1532" y="16883"/>
                    <a:pt x="3370" y="16883"/>
                  </a:cubicBezTo>
                  <a:cubicBezTo>
                    <a:pt x="8885" y="16883"/>
                    <a:pt x="8885" y="16883"/>
                    <a:pt x="8885" y="16883"/>
                  </a:cubicBezTo>
                  <a:cubicBezTo>
                    <a:pt x="8885" y="21600"/>
                    <a:pt x="8885" y="21600"/>
                    <a:pt x="8885" y="21600"/>
                  </a:cubicBezTo>
                  <a:cubicBezTo>
                    <a:pt x="12868" y="21600"/>
                    <a:pt x="12868" y="21600"/>
                    <a:pt x="12868" y="21600"/>
                  </a:cubicBezTo>
                  <a:cubicBezTo>
                    <a:pt x="12868" y="16883"/>
                    <a:pt x="12868" y="16883"/>
                    <a:pt x="12868" y="16883"/>
                  </a:cubicBezTo>
                  <a:cubicBezTo>
                    <a:pt x="18230" y="16883"/>
                    <a:pt x="18230" y="16883"/>
                    <a:pt x="18230" y="16883"/>
                  </a:cubicBezTo>
                  <a:cubicBezTo>
                    <a:pt x="20068" y="16883"/>
                    <a:pt x="21600" y="14648"/>
                    <a:pt x="21600" y="11421"/>
                  </a:cubicBezTo>
                  <a:cubicBezTo>
                    <a:pt x="21600" y="5462"/>
                    <a:pt x="21600" y="5462"/>
                    <a:pt x="21600" y="5462"/>
                  </a:cubicBezTo>
                  <a:cubicBezTo>
                    <a:pt x="21600" y="2483"/>
                    <a:pt x="20068" y="0"/>
                    <a:pt x="18230" y="0"/>
                  </a:cubicBezTo>
                  <a:close/>
                </a:path>
              </a:pathLst>
            </a:custGeom>
            <a:solidFill>
              <a:srgbClr val="738E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2" name="Forma"/>
            <p:cNvSpPr/>
            <p:nvPr/>
          </p:nvSpPr>
          <p:spPr>
            <a:xfrm rot="13362072">
              <a:off x="38658" y="60935"/>
              <a:ext cx="264722" cy="2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12" y="6455"/>
                    <a:pt x="1912" y="6455"/>
                    <a:pt x="1912" y="6455"/>
                  </a:cubicBezTo>
                  <a:cubicBezTo>
                    <a:pt x="1912" y="6455"/>
                    <a:pt x="1912" y="6455"/>
                    <a:pt x="1912" y="6455"/>
                  </a:cubicBezTo>
                  <a:lnTo>
                    <a:pt x="1912" y="0"/>
                  </a:lnTo>
                  <a:close/>
                  <a:moveTo>
                    <a:pt x="18924" y="497"/>
                  </a:moveTo>
                  <a:cubicBezTo>
                    <a:pt x="19497" y="1241"/>
                    <a:pt x="19688" y="2483"/>
                    <a:pt x="19688" y="3724"/>
                  </a:cubicBezTo>
                  <a:cubicBezTo>
                    <a:pt x="19688" y="9683"/>
                    <a:pt x="19688" y="9683"/>
                    <a:pt x="19688" y="9683"/>
                  </a:cubicBezTo>
                  <a:cubicBezTo>
                    <a:pt x="19688" y="12662"/>
                    <a:pt x="17777" y="15145"/>
                    <a:pt x="15483" y="15145"/>
                  </a:cubicBezTo>
                  <a:cubicBezTo>
                    <a:pt x="8793" y="15145"/>
                    <a:pt x="8793" y="15145"/>
                    <a:pt x="8793" y="15145"/>
                  </a:cubicBezTo>
                  <a:cubicBezTo>
                    <a:pt x="8793" y="19614"/>
                    <a:pt x="8793" y="19614"/>
                    <a:pt x="8793" y="19614"/>
                  </a:cubicBezTo>
                  <a:cubicBezTo>
                    <a:pt x="5735" y="19614"/>
                    <a:pt x="5735" y="19614"/>
                    <a:pt x="5735" y="19614"/>
                  </a:cubicBezTo>
                  <a:cubicBezTo>
                    <a:pt x="5735" y="21600"/>
                    <a:pt x="5735" y="21600"/>
                    <a:pt x="5735" y="21600"/>
                  </a:cubicBezTo>
                  <a:cubicBezTo>
                    <a:pt x="10704" y="21600"/>
                    <a:pt x="10704" y="21600"/>
                    <a:pt x="10704" y="21600"/>
                  </a:cubicBezTo>
                  <a:cubicBezTo>
                    <a:pt x="10704" y="16883"/>
                    <a:pt x="10704" y="16883"/>
                    <a:pt x="10704" y="16883"/>
                  </a:cubicBezTo>
                  <a:cubicBezTo>
                    <a:pt x="17395" y="16883"/>
                    <a:pt x="17395" y="16883"/>
                    <a:pt x="17395" y="16883"/>
                  </a:cubicBezTo>
                  <a:cubicBezTo>
                    <a:pt x="19688" y="16883"/>
                    <a:pt x="21600" y="14648"/>
                    <a:pt x="21600" y="11421"/>
                  </a:cubicBezTo>
                  <a:cubicBezTo>
                    <a:pt x="21600" y="5462"/>
                    <a:pt x="21600" y="5462"/>
                    <a:pt x="21600" y="5462"/>
                  </a:cubicBezTo>
                  <a:cubicBezTo>
                    <a:pt x="21600" y="3228"/>
                    <a:pt x="20453" y="1241"/>
                    <a:pt x="18924" y="497"/>
                  </a:cubicBezTo>
                  <a:close/>
                </a:path>
              </a:pathLst>
            </a:custGeom>
            <a:solidFill>
              <a:srgbClr val="4F79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3" name="Forma"/>
            <p:cNvSpPr/>
            <p:nvPr/>
          </p:nvSpPr>
          <p:spPr>
            <a:xfrm rot="13362072">
              <a:off x="233439" y="259321"/>
              <a:ext cx="51448" cy="10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818"/>
                    <a:pt x="0" y="9818"/>
                    <a:pt x="0" y="9818"/>
                  </a:cubicBezTo>
                  <a:cubicBezTo>
                    <a:pt x="0" y="3927"/>
                    <a:pt x="9818" y="0"/>
                    <a:pt x="21600" y="0"/>
                  </a:cubicBezTo>
                  <a:cubicBezTo>
                    <a:pt x="16691" y="491"/>
                    <a:pt x="4909" y="3927"/>
                    <a:pt x="2945" y="10800"/>
                  </a:cubicBezTo>
                  <a:cubicBezTo>
                    <a:pt x="1964" y="17673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4" name="Forma"/>
            <p:cNvSpPr/>
            <p:nvPr/>
          </p:nvSpPr>
          <p:spPr>
            <a:xfrm rot="13362072">
              <a:off x="84502" y="148342"/>
              <a:ext cx="72028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3" y="0"/>
                  </a:moveTo>
                  <a:cubicBezTo>
                    <a:pt x="18813" y="18514"/>
                    <a:pt x="18813" y="18514"/>
                    <a:pt x="18813" y="18514"/>
                  </a:cubicBezTo>
                  <a:cubicBezTo>
                    <a:pt x="0" y="18514"/>
                    <a:pt x="0" y="18514"/>
                    <a:pt x="0" y="18514"/>
                  </a:cubicBezTo>
                  <a:cubicBezTo>
                    <a:pt x="6968" y="20829"/>
                    <a:pt x="21600" y="21600"/>
                    <a:pt x="21600" y="21600"/>
                  </a:cubicBezTo>
                  <a:lnTo>
                    <a:pt x="1881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5" name="Forma"/>
            <p:cNvSpPr/>
            <p:nvPr/>
          </p:nvSpPr>
          <p:spPr>
            <a:xfrm rot="13362072">
              <a:off x="29979" y="83138"/>
              <a:ext cx="330201" cy="2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30" y="0"/>
                  </a:moveTo>
                  <a:cubicBezTo>
                    <a:pt x="15932" y="0"/>
                    <a:pt x="15932" y="0"/>
                    <a:pt x="15932" y="0"/>
                  </a:cubicBezTo>
                  <a:cubicBezTo>
                    <a:pt x="15932" y="8193"/>
                    <a:pt x="15932" y="8193"/>
                    <a:pt x="15932" y="8193"/>
                  </a:cubicBezTo>
                  <a:cubicBezTo>
                    <a:pt x="5821" y="8193"/>
                    <a:pt x="5821" y="8193"/>
                    <a:pt x="5821" y="8193"/>
                  </a:cubicBezTo>
                  <a:cubicBezTo>
                    <a:pt x="5821" y="0"/>
                    <a:pt x="5821" y="0"/>
                    <a:pt x="5821" y="0"/>
                  </a:cubicBezTo>
                  <a:cubicBezTo>
                    <a:pt x="3370" y="0"/>
                    <a:pt x="3370" y="0"/>
                    <a:pt x="3370" y="0"/>
                  </a:cubicBezTo>
                  <a:cubicBezTo>
                    <a:pt x="1532" y="0"/>
                    <a:pt x="0" y="2483"/>
                    <a:pt x="0" y="5462"/>
                  </a:cubicBezTo>
                  <a:cubicBezTo>
                    <a:pt x="0" y="11421"/>
                    <a:pt x="0" y="11421"/>
                    <a:pt x="0" y="11421"/>
                  </a:cubicBezTo>
                  <a:cubicBezTo>
                    <a:pt x="0" y="14648"/>
                    <a:pt x="1532" y="16883"/>
                    <a:pt x="3370" y="16883"/>
                  </a:cubicBezTo>
                  <a:cubicBezTo>
                    <a:pt x="8885" y="16883"/>
                    <a:pt x="8885" y="16883"/>
                    <a:pt x="8885" y="16883"/>
                  </a:cubicBezTo>
                  <a:cubicBezTo>
                    <a:pt x="8885" y="21600"/>
                    <a:pt x="8885" y="21600"/>
                    <a:pt x="8885" y="21600"/>
                  </a:cubicBezTo>
                  <a:cubicBezTo>
                    <a:pt x="12868" y="21600"/>
                    <a:pt x="12868" y="21600"/>
                    <a:pt x="12868" y="21600"/>
                  </a:cubicBezTo>
                  <a:cubicBezTo>
                    <a:pt x="12868" y="16883"/>
                    <a:pt x="12868" y="16883"/>
                    <a:pt x="12868" y="16883"/>
                  </a:cubicBezTo>
                  <a:cubicBezTo>
                    <a:pt x="18230" y="16883"/>
                    <a:pt x="18230" y="16883"/>
                    <a:pt x="18230" y="16883"/>
                  </a:cubicBezTo>
                  <a:cubicBezTo>
                    <a:pt x="20068" y="16883"/>
                    <a:pt x="21600" y="14648"/>
                    <a:pt x="21600" y="11421"/>
                  </a:cubicBezTo>
                  <a:cubicBezTo>
                    <a:pt x="21600" y="5462"/>
                    <a:pt x="21600" y="5462"/>
                    <a:pt x="21600" y="5462"/>
                  </a:cubicBezTo>
                  <a:cubicBezTo>
                    <a:pt x="21600" y="2483"/>
                    <a:pt x="20068" y="0"/>
                    <a:pt x="1823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72" name="Gruppo"/>
          <p:cNvGrpSpPr/>
          <p:nvPr/>
        </p:nvGrpSpPr>
        <p:grpSpPr>
          <a:xfrm>
            <a:off x="4548767" y="4568009"/>
            <a:ext cx="286178" cy="290557"/>
            <a:chOff x="0" y="0"/>
            <a:chExt cx="286177" cy="290556"/>
          </a:xfrm>
        </p:grpSpPr>
        <p:sp>
          <p:nvSpPr>
            <p:cNvPr id="767" name="Forma"/>
            <p:cNvSpPr/>
            <p:nvPr/>
          </p:nvSpPr>
          <p:spPr>
            <a:xfrm rot="12122173">
              <a:off x="34344" y="32565"/>
              <a:ext cx="217489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624"/>
                  </a:moveTo>
                  <a:cubicBezTo>
                    <a:pt x="21600" y="4235"/>
                    <a:pt x="19059" y="1271"/>
                    <a:pt x="15565" y="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6035" y="0"/>
                    <a:pt x="6035" y="0"/>
                    <a:pt x="6035" y="0"/>
                  </a:cubicBezTo>
                  <a:cubicBezTo>
                    <a:pt x="2382" y="1271"/>
                    <a:pt x="0" y="4235"/>
                    <a:pt x="0" y="7624"/>
                  </a:cubicBezTo>
                  <a:cubicBezTo>
                    <a:pt x="0" y="11859"/>
                    <a:pt x="3812" y="15247"/>
                    <a:pt x="8735" y="16094"/>
                  </a:cubicBezTo>
                  <a:cubicBezTo>
                    <a:pt x="8735" y="18847"/>
                    <a:pt x="8735" y="18847"/>
                    <a:pt x="8735" y="18847"/>
                  </a:cubicBezTo>
                  <a:cubicBezTo>
                    <a:pt x="8735" y="20329"/>
                    <a:pt x="9688" y="21600"/>
                    <a:pt x="10800" y="21600"/>
                  </a:cubicBezTo>
                  <a:cubicBezTo>
                    <a:pt x="11912" y="21600"/>
                    <a:pt x="12865" y="20329"/>
                    <a:pt x="12865" y="18847"/>
                  </a:cubicBezTo>
                  <a:cubicBezTo>
                    <a:pt x="12865" y="16094"/>
                    <a:pt x="12865" y="16094"/>
                    <a:pt x="12865" y="16094"/>
                  </a:cubicBezTo>
                  <a:cubicBezTo>
                    <a:pt x="17788" y="15247"/>
                    <a:pt x="21600" y="11859"/>
                    <a:pt x="21600" y="7624"/>
                  </a:cubicBezTo>
                  <a:close/>
                </a:path>
              </a:pathLst>
            </a:custGeom>
            <a:solidFill>
              <a:srgbClr val="DB4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8" name="Forma"/>
            <p:cNvSpPr/>
            <p:nvPr/>
          </p:nvSpPr>
          <p:spPr>
            <a:xfrm rot="12122173">
              <a:off x="35045" y="28965"/>
              <a:ext cx="198299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35" y="8259"/>
                  </a:moveTo>
                  <a:cubicBezTo>
                    <a:pt x="4529" y="0"/>
                    <a:pt x="4529" y="0"/>
                    <a:pt x="4529" y="0"/>
                  </a:cubicBezTo>
                  <a:cubicBezTo>
                    <a:pt x="4181" y="0"/>
                    <a:pt x="4006" y="212"/>
                    <a:pt x="3658" y="212"/>
                  </a:cubicBezTo>
                  <a:cubicBezTo>
                    <a:pt x="8710" y="9106"/>
                    <a:pt x="8710" y="9106"/>
                    <a:pt x="8710" y="9106"/>
                  </a:cubicBezTo>
                  <a:lnTo>
                    <a:pt x="8535" y="8259"/>
                  </a:lnTo>
                  <a:close/>
                  <a:moveTo>
                    <a:pt x="5748" y="15671"/>
                  </a:moveTo>
                  <a:cubicBezTo>
                    <a:pt x="7316" y="15247"/>
                    <a:pt x="7316" y="15247"/>
                    <a:pt x="7316" y="15247"/>
                  </a:cubicBezTo>
                  <a:cubicBezTo>
                    <a:pt x="5052" y="15035"/>
                    <a:pt x="1568" y="13553"/>
                    <a:pt x="0" y="12494"/>
                  </a:cubicBezTo>
                  <a:cubicBezTo>
                    <a:pt x="1394" y="13976"/>
                    <a:pt x="3484" y="15035"/>
                    <a:pt x="5748" y="15671"/>
                  </a:cubicBezTo>
                  <a:close/>
                  <a:moveTo>
                    <a:pt x="17594" y="1271"/>
                  </a:moveTo>
                  <a:cubicBezTo>
                    <a:pt x="18987" y="2541"/>
                    <a:pt x="19858" y="4447"/>
                    <a:pt x="19858" y="6141"/>
                  </a:cubicBezTo>
                  <a:cubicBezTo>
                    <a:pt x="19858" y="10165"/>
                    <a:pt x="16200" y="13341"/>
                    <a:pt x="11497" y="14400"/>
                  </a:cubicBezTo>
                  <a:cubicBezTo>
                    <a:pt x="10974" y="14400"/>
                    <a:pt x="10277" y="15459"/>
                    <a:pt x="10277" y="15459"/>
                  </a:cubicBezTo>
                  <a:cubicBezTo>
                    <a:pt x="10277" y="17365"/>
                    <a:pt x="10277" y="17365"/>
                    <a:pt x="10277" y="17365"/>
                  </a:cubicBezTo>
                  <a:cubicBezTo>
                    <a:pt x="10277" y="18847"/>
                    <a:pt x="9232" y="20118"/>
                    <a:pt x="8013" y="20118"/>
                  </a:cubicBezTo>
                  <a:cubicBezTo>
                    <a:pt x="8013" y="20118"/>
                    <a:pt x="7839" y="20118"/>
                    <a:pt x="7839" y="20118"/>
                  </a:cubicBezTo>
                  <a:cubicBezTo>
                    <a:pt x="8187" y="20965"/>
                    <a:pt x="8884" y="21600"/>
                    <a:pt x="9755" y="21600"/>
                  </a:cubicBezTo>
                  <a:cubicBezTo>
                    <a:pt x="10974" y="21600"/>
                    <a:pt x="12019" y="20329"/>
                    <a:pt x="12019" y="18847"/>
                  </a:cubicBezTo>
                  <a:cubicBezTo>
                    <a:pt x="12019" y="16094"/>
                    <a:pt x="12019" y="16094"/>
                    <a:pt x="12019" y="16094"/>
                  </a:cubicBezTo>
                  <a:cubicBezTo>
                    <a:pt x="17419" y="15247"/>
                    <a:pt x="21600" y="11859"/>
                    <a:pt x="21600" y="7624"/>
                  </a:cubicBezTo>
                  <a:cubicBezTo>
                    <a:pt x="21600" y="5082"/>
                    <a:pt x="20032" y="2753"/>
                    <a:pt x="17594" y="1271"/>
                  </a:cubicBezTo>
                  <a:close/>
                </a:path>
              </a:pathLst>
            </a:custGeom>
            <a:solidFill>
              <a:srgbClr val="D4241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9" name="Forma"/>
            <p:cNvSpPr/>
            <p:nvPr/>
          </p:nvSpPr>
          <p:spPr>
            <a:xfrm rot="12122173">
              <a:off x="178148" y="194346"/>
              <a:ext cx="39337" cy="7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461" y="21600"/>
                  </a:moveTo>
                  <a:cubicBezTo>
                    <a:pt x="-2625" y="11475"/>
                    <a:pt x="10489" y="1350"/>
                    <a:pt x="18975" y="0"/>
                  </a:cubicBezTo>
                  <a:cubicBezTo>
                    <a:pt x="14346" y="1350"/>
                    <a:pt x="2775" y="10800"/>
                    <a:pt x="46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0" name="Forma"/>
            <p:cNvSpPr/>
            <p:nvPr/>
          </p:nvSpPr>
          <p:spPr>
            <a:xfrm rot="12122173">
              <a:off x="68314" y="139002"/>
              <a:ext cx="42859" cy="9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19200" y="140"/>
                  </a:moveTo>
                  <a:cubicBezTo>
                    <a:pt x="0" y="21238"/>
                    <a:pt x="0" y="21238"/>
                    <a:pt x="0" y="21238"/>
                  </a:cubicBezTo>
                  <a:cubicBezTo>
                    <a:pt x="21600" y="643"/>
                    <a:pt x="21600" y="643"/>
                    <a:pt x="21600" y="643"/>
                  </a:cubicBezTo>
                  <a:cubicBezTo>
                    <a:pt x="21600" y="643"/>
                    <a:pt x="20800" y="-362"/>
                    <a:pt x="19200" y="1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1" name="Forma"/>
            <p:cNvSpPr/>
            <p:nvPr/>
          </p:nvSpPr>
          <p:spPr>
            <a:xfrm rot="12122173">
              <a:off x="34344" y="32565"/>
              <a:ext cx="217489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624"/>
                  </a:moveTo>
                  <a:cubicBezTo>
                    <a:pt x="21600" y="4235"/>
                    <a:pt x="19059" y="1271"/>
                    <a:pt x="15565" y="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6035" y="0"/>
                    <a:pt x="6035" y="0"/>
                    <a:pt x="6035" y="0"/>
                  </a:cubicBezTo>
                  <a:cubicBezTo>
                    <a:pt x="2382" y="1271"/>
                    <a:pt x="0" y="4235"/>
                    <a:pt x="0" y="7624"/>
                  </a:cubicBezTo>
                  <a:cubicBezTo>
                    <a:pt x="0" y="11859"/>
                    <a:pt x="3812" y="15247"/>
                    <a:pt x="8735" y="16094"/>
                  </a:cubicBezTo>
                  <a:cubicBezTo>
                    <a:pt x="8735" y="18847"/>
                    <a:pt x="8735" y="18847"/>
                    <a:pt x="8735" y="18847"/>
                  </a:cubicBezTo>
                  <a:cubicBezTo>
                    <a:pt x="8735" y="20329"/>
                    <a:pt x="9688" y="21600"/>
                    <a:pt x="10800" y="21600"/>
                  </a:cubicBezTo>
                  <a:cubicBezTo>
                    <a:pt x="11912" y="21600"/>
                    <a:pt x="12865" y="20329"/>
                    <a:pt x="12865" y="18847"/>
                  </a:cubicBezTo>
                  <a:cubicBezTo>
                    <a:pt x="12865" y="16094"/>
                    <a:pt x="12865" y="16094"/>
                    <a:pt x="12865" y="16094"/>
                  </a:cubicBezTo>
                  <a:cubicBezTo>
                    <a:pt x="17788" y="15247"/>
                    <a:pt x="21600" y="11859"/>
                    <a:pt x="21600" y="762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76" name="Gruppo"/>
          <p:cNvGrpSpPr/>
          <p:nvPr/>
        </p:nvGrpSpPr>
        <p:grpSpPr>
          <a:xfrm>
            <a:off x="3741623" y="4512161"/>
            <a:ext cx="176441" cy="165715"/>
            <a:chOff x="0" y="0"/>
            <a:chExt cx="176439" cy="165713"/>
          </a:xfrm>
        </p:grpSpPr>
        <p:sp>
          <p:nvSpPr>
            <p:cNvPr id="773" name="Triangolo"/>
            <p:cNvSpPr/>
            <p:nvPr/>
          </p:nvSpPr>
          <p:spPr>
            <a:xfrm rot="499969">
              <a:off x="9638" y="10625"/>
              <a:ext cx="157163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4" name="Forma"/>
            <p:cNvSpPr/>
            <p:nvPr/>
          </p:nvSpPr>
          <p:spPr>
            <a:xfrm rot="499969">
              <a:off x="31275" y="19648"/>
              <a:ext cx="91351" cy="9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676" y="21600"/>
                    <a:pt x="11676" y="21600"/>
                    <a:pt x="11676" y="21600"/>
                  </a:cubicBezTo>
                  <a:cubicBezTo>
                    <a:pt x="9924" y="15762"/>
                    <a:pt x="1168" y="0"/>
                    <a:pt x="21600" y="0"/>
                  </a:cubicBezTo>
                  <a:close/>
                </a:path>
              </a:pathLst>
            </a:custGeom>
            <a:solidFill>
              <a:srgbClr val="DD53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5" name="Triangolo"/>
            <p:cNvSpPr/>
            <p:nvPr/>
          </p:nvSpPr>
          <p:spPr>
            <a:xfrm rot="499969">
              <a:off x="9638" y="10625"/>
              <a:ext cx="157163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777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76662" y="442436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92537" y="4364037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7937" y="4313237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3337" y="4262437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1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68737" y="4211637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bulle_rouge" descr="bulle_rou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75087" y="417036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4612" y="4122737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4612" y="407511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3187" y="4046537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bulle_rouge" descr="bulle_rou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41762" y="401796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7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79862" y="399891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7487" y="397986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bulle_rouge" descr="bulle_rou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5587" y="3960812"/>
            <a:ext cx="149226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monocyte_06" descr="monocyte_0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flipH="1" rot="2176223">
            <a:off x="2195512" y="2538412"/>
            <a:ext cx="4157663" cy="1993901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CR1"/>
          <p:cNvSpPr txBox="1"/>
          <p:nvPr/>
        </p:nvSpPr>
        <p:spPr>
          <a:xfrm>
            <a:off x="3403600" y="4017962"/>
            <a:ext cx="4364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CR1</a:t>
            </a:r>
          </a:p>
        </p:txBody>
      </p:sp>
      <p:sp>
        <p:nvSpPr>
          <p:cNvPr id="792" name="C3b…"/>
          <p:cNvSpPr txBox="1"/>
          <p:nvPr/>
        </p:nvSpPr>
        <p:spPr>
          <a:xfrm>
            <a:off x="3336925" y="4379912"/>
            <a:ext cx="33556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C3b</a:t>
            </a:r>
          </a:p>
          <a:p>
            <a:pPr defTabSz="457200">
              <a:defRPr b="1" sz="1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C4b</a:t>
            </a:r>
          </a:p>
        </p:txBody>
      </p:sp>
      <p:sp>
        <p:nvSpPr>
          <p:cNvPr id="793" name="CR3"/>
          <p:cNvSpPr txBox="1"/>
          <p:nvPr/>
        </p:nvSpPr>
        <p:spPr>
          <a:xfrm>
            <a:off x="4752975" y="4548187"/>
            <a:ext cx="4364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794" name="iC3b"/>
          <p:cNvSpPr txBox="1"/>
          <p:nvPr/>
        </p:nvSpPr>
        <p:spPr>
          <a:xfrm>
            <a:off x="4076700" y="4605337"/>
            <a:ext cx="3711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iC3b</a:t>
            </a:r>
          </a:p>
        </p:txBody>
      </p:sp>
      <p:sp>
        <p:nvSpPr>
          <p:cNvPr id="795" name="C1qR"/>
          <p:cNvSpPr txBox="1"/>
          <p:nvPr/>
        </p:nvSpPr>
        <p:spPr>
          <a:xfrm>
            <a:off x="2571750" y="3519487"/>
            <a:ext cx="52893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C1qR</a:t>
            </a:r>
          </a:p>
        </p:txBody>
      </p:sp>
      <p:sp>
        <p:nvSpPr>
          <p:cNvPr id="796" name="Perforin"/>
          <p:cNvSpPr txBox="1"/>
          <p:nvPr/>
        </p:nvSpPr>
        <p:spPr>
          <a:xfrm>
            <a:off x="5145505" y="4927600"/>
            <a:ext cx="59825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Perforin</a:t>
            </a:r>
          </a:p>
        </p:txBody>
      </p:sp>
      <p:grpSp>
        <p:nvGrpSpPr>
          <p:cNvPr id="814" name="Gruppo"/>
          <p:cNvGrpSpPr/>
          <p:nvPr/>
        </p:nvGrpSpPr>
        <p:grpSpPr>
          <a:xfrm>
            <a:off x="6557743" y="3749086"/>
            <a:ext cx="705990" cy="512967"/>
            <a:chOff x="0" y="0"/>
            <a:chExt cx="705988" cy="512966"/>
          </a:xfrm>
        </p:grpSpPr>
        <p:grpSp>
          <p:nvGrpSpPr>
            <p:cNvPr id="800" name="Gruppo"/>
            <p:cNvGrpSpPr/>
            <p:nvPr/>
          </p:nvGrpSpPr>
          <p:grpSpPr>
            <a:xfrm>
              <a:off x="0" y="0"/>
              <a:ext cx="173298" cy="183162"/>
              <a:chOff x="0" y="0"/>
              <a:chExt cx="173297" cy="183161"/>
            </a:xfrm>
          </p:grpSpPr>
          <p:sp>
            <p:nvSpPr>
              <p:cNvPr id="797" name="Triangolo"/>
              <p:cNvSpPr/>
              <p:nvPr/>
            </p:nvSpPr>
            <p:spPr>
              <a:xfrm rot="6101049">
                <a:off x="8067" y="19349"/>
                <a:ext cx="157163" cy="14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8" name="Forma"/>
              <p:cNvSpPr/>
              <p:nvPr/>
            </p:nvSpPr>
            <p:spPr>
              <a:xfrm rot="6101049">
                <a:off x="56169" y="32536"/>
                <a:ext cx="91352" cy="97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676" y="21600"/>
                      <a:pt x="11676" y="21600"/>
                      <a:pt x="11676" y="21600"/>
                    </a:cubicBezTo>
                    <a:cubicBezTo>
                      <a:pt x="9924" y="15762"/>
                      <a:pt x="1168" y="0"/>
                      <a:pt x="21600" y="0"/>
                    </a:cubicBezTo>
                    <a:close/>
                  </a:path>
                </a:pathLst>
              </a:custGeom>
              <a:solidFill>
                <a:srgbClr val="DD53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9" name="Triangolo"/>
              <p:cNvSpPr/>
              <p:nvPr/>
            </p:nvSpPr>
            <p:spPr>
              <a:xfrm rot="6101049">
                <a:off x="8067" y="19349"/>
                <a:ext cx="157163" cy="14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801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105077" y="42297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2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164371" y="61671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3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213599" y="89997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262828" y="118324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bulle_rouge" descr="bulle_rou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5601079">
              <a:off x="312056" y="146650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bulle_rouge" descr="bulle_rou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5601079">
              <a:off x="352889" y="155402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7" name="bulle_rouge" descr="bulle_rou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5601079">
              <a:off x="399876" y="167695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8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447420" y="170479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9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474275" y="200675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0" name="bulle_rouge" descr="bulle_roug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5601079">
              <a:off x="501131" y="230872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1" name="bulle_rouge" descr="bulle_rouge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5601079">
              <a:off x="517921" y="270020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2" name="bulle_rouge" descr="bulle_rouge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5601079">
              <a:off x="534154" y="318678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3" name="bulle_rouge" descr="bulle_rou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1079">
              <a:off x="550945" y="357826"/>
              <a:ext cx="149226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5" name="CR1"/>
          <p:cNvSpPr txBox="1"/>
          <p:nvPr/>
        </p:nvSpPr>
        <p:spPr>
          <a:xfrm>
            <a:off x="6667500" y="3535362"/>
            <a:ext cx="4364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CR1</a:t>
            </a:r>
          </a:p>
        </p:txBody>
      </p:sp>
      <p:grpSp>
        <p:nvGrpSpPr>
          <p:cNvPr id="821" name="Gruppo"/>
          <p:cNvGrpSpPr/>
          <p:nvPr/>
        </p:nvGrpSpPr>
        <p:grpSpPr>
          <a:xfrm>
            <a:off x="6707331" y="4950465"/>
            <a:ext cx="312451" cy="313045"/>
            <a:chOff x="0" y="0"/>
            <a:chExt cx="312449" cy="313044"/>
          </a:xfrm>
        </p:grpSpPr>
        <p:sp>
          <p:nvSpPr>
            <p:cNvPr id="816" name="Forma"/>
            <p:cNvSpPr/>
            <p:nvPr/>
          </p:nvSpPr>
          <p:spPr>
            <a:xfrm rot="13317831">
              <a:off x="47481" y="43809"/>
              <a:ext cx="217488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624"/>
                  </a:moveTo>
                  <a:cubicBezTo>
                    <a:pt x="21600" y="4235"/>
                    <a:pt x="19059" y="1271"/>
                    <a:pt x="15565" y="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6035" y="0"/>
                    <a:pt x="6035" y="0"/>
                    <a:pt x="6035" y="0"/>
                  </a:cubicBezTo>
                  <a:cubicBezTo>
                    <a:pt x="2382" y="1271"/>
                    <a:pt x="0" y="4235"/>
                    <a:pt x="0" y="7624"/>
                  </a:cubicBezTo>
                  <a:cubicBezTo>
                    <a:pt x="0" y="11859"/>
                    <a:pt x="3812" y="15247"/>
                    <a:pt x="8735" y="16094"/>
                  </a:cubicBezTo>
                  <a:cubicBezTo>
                    <a:pt x="8735" y="18847"/>
                    <a:pt x="8735" y="18847"/>
                    <a:pt x="8735" y="18847"/>
                  </a:cubicBezTo>
                  <a:cubicBezTo>
                    <a:pt x="8735" y="20329"/>
                    <a:pt x="9688" y="21600"/>
                    <a:pt x="10800" y="21600"/>
                  </a:cubicBezTo>
                  <a:cubicBezTo>
                    <a:pt x="11912" y="21600"/>
                    <a:pt x="12865" y="20329"/>
                    <a:pt x="12865" y="18847"/>
                  </a:cubicBezTo>
                  <a:cubicBezTo>
                    <a:pt x="12865" y="16094"/>
                    <a:pt x="12865" y="16094"/>
                    <a:pt x="12865" y="16094"/>
                  </a:cubicBezTo>
                  <a:cubicBezTo>
                    <a:pt x="17788" y="15247"/>
                    <a:pt x="21600" y="11859"/>
                    <a:pt x="21600" y="7624"/>
                  </a:cubicBezTo>
                  <a:close/>
                </a:path>
              </a:pathLst>
            </a:custGeom>
            <a:solidFill>
              <a:srgbClr val="DB4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7" name="Forma"/>
            <p:cNvSpPr/>
            <p:nvPr/>
          </p:nvSpPr>
          <p:spPr>
            <a:xfrm rot="13317831">
              <a:off x="49941" y="37393"/>
              <a:ext cx="198298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35" y="8259"/>
                  </a:moveTo>
                  <a:cubicBezTo>
                    <a:pt x="4529" y="0"/>
                    <a:pt x="4529" y="0"/>
                    <a:pt x="4529" y="0"/>
                  </a:cubicBezTo>
                  <a:cubicBezTo>
                    <a:pt x="4181" y="0"/>
                    <a:pt x="4006" y="212"/>
                    <a:pt x="3658" y="212"/>
                  </a:cubicBezTo>
                  <a:cubicBezTo>
                    <a:pt x="8710" y="9106"/>
                    <a:pt x="8710" y="9106"/>
                    <a:pt x="8710" y="9106"/>
                  </a:cubicBezTo>
                  <a:lnTo>
                    <a:pt x="8535" y="8259"/>
                  </a:lnTo>
                  <a:close/>
                  <a:moveTo>
                    <a:pt x="5748" y="15671"/>
                  </a:moveTo>
                  <a:cubicBezTo>
                    <a:pt x="7316" y="15247"/>
                    <a:pt x="7316" y="15247"/>
                    <a:pt x="7316" y="15247"/>
                  </a:cubicBezTo>
                  <a:cubicBezTo>
                    <a:pt x="5052" y="15035"/>
                    <a:pt x="1568" y="13553"/>
                    <a:pt x="0" y="12494"/>
                  </a:cubicBezTo>
                  <a:cubicBezTo>
                    <a:pt x="1394" y="13976"/>
                    <a:pt x="3484" y="15035"/>
                    <a:pt x="5748" y="15671"/>
                  </a:cubicBezTo>
                  <a:close/>
                  <a:moveTo>
                    <a:pt x="17594" y="1271"/>
                  </a:moveTo>
                  <a:cubicBezTo>
                    <a:pt x="18987" y="2541"/>
                    <a:pt x="19858" y="4447"/>
                    <a:pt x="19858" y="6141"/>
                  </a:cubicBezTo>
                  <a:cubicBezTo>
                    <a:pt x="19858" y="10165"/>
                    <a:pt x="16200" y="13341"/>
                    <a:pt x="11497" y="14400"/>
                  </a:cubicBezTo>
                  <a:cubicBezTo>
                    <a:pt x="10974" y="14400"/>
                    <a:pt x="10277" y="15459"/>
                    <a:pt x="10277" y="15459"/>
                  </a:cubicBezTo>
                  <a:cubicBezTo>
                    <a:pt x="10277" y="17365"/>
                    <a:pt x="10277" y="17365"/>
                    <a:pt x="10277" y="17365"/>
                  </a:cubicBezTo>
                  <a:cubicBezTo>
                    <a:pt x="10277" y="18847"/>
                    <a:pt x="9232" y="20118"/>
                    <a:pt x="8013" y="20118"/>
                  </a:cubicBezTo>
                  <a:cubicBezTo>
                    <a:pt x="8013" y="20118"/>
                    <a:pt x="7839" y="20118"/>
                    <a:pt x="7839" y="20118"/>
                  </a:cubicBezTo>
                  <a:cubicBezTo>
                    <a:pt x="8187" y="20965"/>
                    <a:pt x="8884" y="21600"/>
                    <a:pt x="9755" y="21600"/>
                  </a:cubicBezTo>
                  <a:cubicBezTo>
                    <a:pt x="10974" y="21600"/>
                    <a:pt x="12019" y="20329"/>
                    <a:pt x="12019" y="18847"/>
                  </a:cubicBezTo>
                  <a:cubicBezTo>
                    <a:pt x="12019" y="16094"/>
                    <a:pt x="12019" y="16094"/>
                    <a:pt x="12019" y="16094"/>
                  </a:cubicBezTo>
                  <a:cubicBezTo>
                    <a:pt x="17419" y="15247"/>
                    <a:pt x="21600" y="11859"/>
                    <a:pt x="21600" y="7624"/>
                  </a:cubicBezTo>
                  <a:cubicBezTo>
                    <a:pt x="21600" y="5082"/>
                    <a:pt x="20032" y="2753"/>
                    <a:pt x="17594" y="1271"/>
                  </a:cubicBezTo>
                  <a:close/>
                </a:path>
              </a:pathLst>
            </a:custGeom>
            <a:solidFill>
              <a:srgbClr val="D4241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8" name="Forma"/>
            <p:cNvSpPr/>
            <p:nvPr/>
          </p:nvSpPr>
          <p:spPr>
            <a:xfrm rot="13317831">
              <a:off x="159279" y="219196"/>
              <a:ext cx="39336" cy="7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461" y="21600"/>
                  </a:moveTo>
                  <a:cubicBezTo>
                    <a:pt x="-2625" y="11475"/>
                    <a:pt x="10489" y="1350"/>
                    <a:pt x="18975" y="0"/>
                  </a:cubicBezTo>
                  <a:cubicBezTo>
                    <a:pt x="14346" y="1350"/>
                    <a:pt x="2775" y="10800"/>
                    <a:pt x="46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9" name="Forma"/>
            <p:cNvSpPr/>
            <p:nvPr/>
          </p:nvSpPr>
          <p:spPr>
            <a:xfrm rot="13317831">
              <a:off x="70814" y="129634"/>
              <a:ext cx="42858" cy="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19200" y="140"/>
                  </a:moveTo>
                  <a:cubicBezTo>
                    <a:pt x="0" y="21238"/>
                    <a:pt x="0" y="21238"/>
                    <a:pt x="0" y="21238"/>
                  </a:cubicBezTo>
                  <a:cubicBezTo>
                    <a:pt x="21600" y="643"/>
                    <a:pt x="21600" y="643"/>
                    <a:pt x="21600" y="643"/>
                  </a:cubicBezTo>
                  <a:cubicBezTo>
                    <a:pt x="21600" y="643"/>
                    <a:pt x="20800" y="-362"/>
                    <a:pt x="19200" y="1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0" name="Forma"/>
            <p:cNvSpPr/>
            <p:nvPr/>
          </p:nvSpPr>
          <p:spPr>
            <a:xfrm rot="13317831">
              <a:off x="47481" y="43809"/>
              <a:ext cx="217488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624"/>
                  </a:moveTo>
                  <a:cubicBezTo>
                    <a:pt x="21600" y="4235"/>
                    <a:pt x="19059" y="1271"/>
                    <a:pt x="15565" y="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6035" y="0"/>
                    <a:pt x="6035" y="0"/>
                    <a:pt x="6035" y="0"/>
                  </a:cubicBezTo>
                  <a:cubicBezTo>
                    <a:pt x="2382" y="1271"/>
                    <a:pt x="0" y="4235"/>
                    <a:pt x="0" y="7624"/>
                  </a:cubicBezTo>
                  <a:cubicBezTo>
                    <a:pt x="0" y="11859"/>
                    <a:pt x="3812" y="15247"/>
                    <a:pt x="8735" y="16094"/>
                  </a:cubicBezTo>
                  <a:cubicBezTo>
                    <a:pt x="8735" y="18847"/>
                    <a:pt x="8735" y="18847"/>
                    <a:pt x="8735" y="18847"/>
                  </a:cubicBezTo>
                  <a:cubicBezTo>
                    <a:pt x="8735" y="20329"/>
                    <a:pt x="9688" y="21600"/>
                    <a:pt x="10800" y="21600"/>
                  </a:cubicBezTo>
                  <a:cubicBezTo>
                    <a:pt x="11912" y="21600"/>
                    <a:pt x="12865" y="20329"/>
                    <a:pt x="12865" y="18847"/>
                  </a:cubicBezTo>
                  <a:cubicBezTo>
                    <a:pt x="12865" y="16094"/>
                    <a:pt x="12865" y="16094"/>
                    <a:pt x="12865" y="16094"/>
                  </a:cubicBezTo>
                  <a:cubicBezTo>
                    <a:pt x="17788" y="15247"/>
                    <a:pt x="21600" y="11859"/>
                    <a:pt x="21600" y="762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822" name="lymphocyte_02" descr="lymphocyte_0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865937" y="4083050"/>
            <a:ext cx="1557338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CR3"/>
          <p:cNvSpPr txBox="1"/>
          <p:nvPr/>
        </p:nvSpPr>
        <p:spPr>
          <a:xfrm>
            <a:off x="6327775" y="4814887"/>
            <a:ext cx="4364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824" name="Freccia"/>
          <p:cNvSpPr/>
          <p:nvPr/>
        </p:nvSpPr>
        <p:spPr>
          <a:xfrm>
            <a:off x="5715000" y="5397500"/>
            <a:ext cx="1371600" cy="76200"/>
          </a:xfrm>
          <a:prstGeom prst="leftArrow">
            <a:avLst>
              <a:gd name="adj1" fmla="val 50000"/>
              <a:gd name="adj2" fmla="val 450000"/>
            </a:avLst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25" name="Cytokines…"/>
          <p:cNvSpPr txBox="1"/>
          <p:nvPr/>
        </p:nvSpPr>
        <p:spPr>
          <a:xfrm>
            <a:off x="5899150" y="1893887"/>
            <a:ext cx="91457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Cytokines</a:t>
            </a:r>
          </a:p>
          <a:p>
            <a:pPr defTabSz="457200">
              <a:defRPr b="1"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C3a, C5a</a:t>
            </a:r>
          </a:p>
        </p:txBody>
      </p:sp>
      <p:sp>
        <p:nvSpPr>
          <p:cNvPr id="826" name="NK"/>
          <p:cNvSpPr txBox="1"/>
          <p:nvPr/>
        </p:nvSpPr>
        <p:spPr>
          <a:xfrm>
            <a:off x="7292975" y="4697412"/>
            <a:ext cx="42962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NK</a:t>
            </a:r>
          </a:p>
        </p:txBody>
      </p:sp>
      <p:sp>
        <p:nvSpPr>
          <p:cNvPr id="827" name="Freccia"/>
          <p:cNvSpPr/>
          <p:nvPr/>
        </p:nvSpPr>
        <p:spPr>
          <a:xfrm rot="20619467">
            <a:off x="4965700" y="2222500"/>
            <a:ext cx="952500" cy="76200"/>
          </a:xfrm>
          <a:prstGeom prst="leftArrow">
            <a:avLst>
              <a:gd name="adj1" fmla="val 50000"/>
              <a:gd name="adj2" fmla="val 312500"/>
            </a:avLst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28" name="Lysis"/>
          <p:cNvSpPr txBox="1"/>
          <p:nvPr/>
        </p:nvSpPr>
        <p:spPr>
          <a:xfrm>
            <a:off x="5989637" y="6272212"/>
            <a:ext cx="942440" cy="586741"/>
          </a:xfrm>
          <a:prstGeom prst="rect">
            <a:avLst/>
          </a:prstGeom>
          <a:gradFill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Lysis</a:t>
            </a:r>
          </a:p>
        </p:txBody>
      </p:sp>
      <p:sp>
        <p:nvSpPr>
          <p:cNvPr id="829" name="Forma"/>
          <p:cNvSpPr/>
          <p:nvPr/>
        </p:nvSpPr>
        <p:spPr>
          <a:xfrm>
            <a:off x="3467100" y="5943600"/>
            <a:ext cx="457200" cy="29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30" name="Freccia"/>
          <p:cNvSpPr/>
          <p:nvPr/>
        </p:nvSpPr>
        <p:spPr>
          <a:xfrm rot="2697059">
            <a:off x="5295900" y="5727700"/>
            <a:ext cx="762000" cy="419100"/>
          </a:xfrm>
          <a:prstGeom prst="rightArrow">
            <a:avLst>
              <a:gd name="adj1" fmla="val 50000"/>
              <a:gd name="adj2" fmla="val 45455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831" name="Immune-activator monoclonal antibodies: CDCC (Complement-Dependent Cellular Cytotoxicity)"/>
          <p:cNvSpPr txBox="1"/>
          <p:nvPr>
            <p:ph type="title" idx="4294967295"/>
          </p:nvPr>
        </p:nvSpPr>
        <p:spPr>
          <a:xfrm>
            <a:off x="228600" y="304800"/>
            <a:ext cx="86106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86968">
              <a:defRPr sz="349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Immune-activator monoclonal antibodies:</a:t>
            </a:r>
            <a:br/>
            <a:r>
              <a:t>CDCC </a:t>
            </a:r>
            <a:r>
              <a:rPr sz="2134"/>
              <a:t>(Complement-Dependent Cellular Cytotoxicity)</a:t>
            </a:r>
          </a:p>
        </p:txBody>
      </p:sp>
      <p:sp>
        <p:nvSpPr>
          <p:cNvPr id="832" name="Neutrophiles and Macrophages"/>
          <p:cNvSpPr txBox="1"/>
          <p:nvPr/>
        </p:nvSpPr>
        <p:spPr>
          <a:xfrm>
            <a:off x="1659601" y="2743517"/>
            <a:ext cx="349172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Neutrophiles and Macrophages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S9781416031239-014-f017" descr="S9781416031239-014-f0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287" y="93662"/>
            <a:ext cx="6573838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Effector mechanisms of monoclonal antibodies"/>
          <p:cNvSpPr txBox="1"/>
          <p:nvPr/>
        </p:nvSpPr>
        <p:spPr>
          <a:xfrm>
            <a:off x="0" y="90487"/>
            <a:ext cx="9396413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Effector mechanisms of monoclonal antibodies</a:t>
            </a:r>
          </a:p>
        </p:txBody>
      </p:sp>
      <p:grpSp>
        <p:nvGrpSpPr>
          <p:cNvPr id="848" name="Gruppo"/>
          <p:cNvGrpSpPr/>
          <p:nvPr/>
        </p:nvGrpSpPr>
        <p:grpSpPr>
          <a:xfrm>
            <a:off x="539750" y="765174"/>
            <a:ext cx="7289800" cy="6117592"/>
            <a:chOff x="0" y="0"/>
            <a:chExt cx="7289800" cy="6117590"/>
          </a:xfrm>
        </p:grpSpPr>
        <p:sp>
          <p:nvSpPr>
            <p:cNvPr id="838" name="Rettangolo"/>
            <p:cNvSpPr/>
            <p:nvPr/>
          </p:nvSpPr>
          <p:spPr>
            <a:xfrm>
              <a:off x="792162" y="1181100"/>
              <a:ext cx="1092201" cy="9620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839" name="Rettangolo"/>
            <p:cNvSpPr/>
            <p:nvPr/>
          </p:nvSpPr>
          <p:spPr>
            <a:xfrm>
              <a:off x="6291262" y="5327650"/>
              <a:ext cx="998538" cy="2159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grpSp>
          <p:nvGrpSpPr>
            <p:cNvPr id="842" name="Gruppo"/>
            <p:cNvGrpSpPr/>
            <p:nvPr/>
          </p:nvGrpSpPr>
          <p:grpSpPr>
            <a:xfrm>
              <a:off x="790575" y="0"/>
              <a:ext cx="4470400" cy="5832475"/>
              <a:chOff x="0" y="0"/>
              <a:chExt cx="4470400" cy="5832475"/>
            </a:xfrm>
          </p:grpSpPr>
          <p:sp>
            <p:nvSpPr>
              <p:cNvPr id="840" name="Rettangolo"/>
              <p:cNvSpPr/>
              <p:nvPr/>
            </p:nvSpPr>
            <p:spPr>
              <a:xfrm>
                <a:off x="0" y="0"/>
                <a:ext cx="4470400" cy="58324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841" name="image.png" descr="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70400" cy="58324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43" name="ADCC"/>
            <p:cNvSpPr txBox="1"/>
            <p:nvPr/>
          </p:nvSpPr>
          <p:spPr>
            <a:xfrm>
              <a:off x="4067175" y="1301750"/>
              <a:ext cx="2182813" cy="7264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36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ADCC</a:t>
              </a:r>
            </a:p>
          </p:txBody>
        </p:sp>
        <p:sp>
          <p:nvSpPr>
            <p:cNvPr id="844" name="CDC"/>
            <p:cNvSpPr txBox="1"/>
            <p:nvPr/>
          </p:nvSpPr>
          <p:spPr>
            <a:xfrm>
              <a:off x="4494212" y="2754312"/>
              <a:ext cx="1390651" cy="7264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32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</a:t>
              </a:r>
              <a:r>
                <a:rPr sz="3600"/>
                <a:t>CDC</a:t>
              </a:r>
            </a:p>
          </p:txBody>
        </p:sp>
        <p:sp>
          <p:nvSpPr>
            <p:cNvPr id="845" name="CDCC"/>
            <p:cNvSpPr txBox="1"/>
            <p:nvPr/>
          </p:nvSpPr>
          <p:spPr>
            <a:xfrm>
              <a:off x="0" y="3454400"/>
              <a:ext cx="1893888" cy="8026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CDCC</a:t>
              </a:r>
            </a:p>
          </p:txBody>
        </p:sp>
        <p:sp>
          <p:nvSpPr>
            <p:cNvPr id="846" name="Modified from Gelderman et al.…"/>
            <p:cNvSpPr txBox="1"/>
            <p:nvPr/>
          </p:nvSpPr>
          <p:spPr>
            <a:xfrm>
              <a:off x="3960812" y="5543550"/>
              <a:ext cx="3095626" cy="5740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4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Modified from Gelderman et al.</a:t>
              </a:r>
            </a:p>
            <a:p>
              <a:pPr defTabSz="457200">
                <a:defRPr b="1" sz="14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Trends in Immunol, 2004</a:t>
              </a:r>
            </a:p>
          </p:txBody>
        </p:sp>
        <p:sp>
          <p:nvSpPr>
            <p:cNvPr id="847" name="Rettangolo"/>
            <p:cNvSpPr/>
            <p:nvPr/>
          </p:nvSpPr>
          <p:spPr>
            <a:xfrm>
              <a:off x="719137" y="1223962"/>
              <a:ext cx="1152526" cy="7921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Mechanisms of action of immune-activator antibodies"/>
          <p:cNvSpPr txBox="1"/>
          <p:nvPr/>
        </p:nvSpPr>
        <p:spPr>
          <a:xfrm>
            <a:off x="1042987" y="260349"/>
            <a:ext cx="7010401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2100"/>
              </a:spcBef>
              <a:defRPr b="1" sz="3600" u="sng">
                <a:solidFill>
                  <a:srgbClr val="3128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Mechanisms of action of immune-activator antibodies</a:t>
            </a:r>
          </a:p>
        </p:txBody>
      </p:sp>
      <p:graphicFrame>
        <p:nvGraphicFramePr>
          <p:cNvPr id="851" name="Tabella"/>
          <p:cNvGraphicFramePr/>
          <p:nvPr/>
        </p:nvGraphicFramePr>
        <p:xfrm>
          <a:off x="838200" y="1981200"/>
          <a:ext cx="7543800" cy="3860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352800"/>
                <a:gridCol w="4191000"/>
              </a:tblGrid>
              <a:tr h="11588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CITOTOSSICITA</a:t>
                      </a:r>
                      <a:r>
                        <a:t>’</a:t>
                      </a:r>
                      <a:r>
                        <a:t> CELLULARE  ANTICORPO DIPENDENTE (ADCC)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Mediata in particolare dalle cellule NK, che tramite il recettore FcgRIII riconosce la porzione Fc dell</a:t>
                      </a:r>
                      <a:r>
                        <a:t>’</a:t>
                      </a:r>
                      <a:r>
                        <a:t>anticorpo. Liberazione del contenuto dei granuli citoplasmatici (perforine, granzimi).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OPSONIZZAZIONE E FAGOCITOSI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Gli anticorpi rivestono la cellula tumorale e ne favoriscono l</a:t>
                      </a:r>
                      <a:r>
                        <a:t>’</a:t>
                      </a:r>
                      <a:r>
                        <a:t>internalizzazione da parte dei fagociti che riconoscono la porzione Fc mediante i recettori per Fc.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APOPTOSI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Da aggregazione dell</a:t>
                      </a:r>
                      <a:r>
                        <a:t>’</a:t>
                      </a:r>
                      <a:r>
                        <a:t>antigene sulla superficie cellulare.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ATTIVAZIONE DELLA VIA CLASSICA DEL COMPLEMENTO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Legame di C1q all</a:t>
                      </a:r>
                      <a:r>
                        <a:t>’</a:t>
                      </a:r>
                      <a:r>
                        <a:t>Fc dell</a:t>
                      </a:r>
                      <a:r>
                        <a:t>’</a:t>
                      </a:r>
                      <a:r>
                        <a:t>anticorpo; lisi cellulare (CDC); i prodotti generati dall</a:t>
                      </a:r>
                      <a:r>
                        <a:t>’</a:t>
                      </a:r>
                      <a:r>
                        <a:t>attivazione del complemento (anafilotossine e opsonine) inducono flogosi e promuovono la fagocitosi.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ntigenic determinant (epitope)"/>
          <p:cNvSpPr txBox="1"/>
          <p:nvPr/>
        </p:nvSpPr>
        <p:spPr>
          <a:xfrm>
            <a:off x="152399" y="304800"/>
            <a:ext cx="8763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Antigenic determinant (epitope)</a:t>
            </a:r>
          </a:p>
        </p:txBody>
      </p:sp>
      <p:pic>
        <p:nvPicPr>
          <p:cNvPr id="38" name="S9781416031239-004-f009" descr="S9781416031239-004-f00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412" y="1238250"/>
            <a:ext cx="7621588" cy="4933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ntigen/antibody complex on cell membrane"/>
          <p:cNvSpPr txBox="1"/>
          <p:nvPr/>
        </p:nvSpPr>
        <p:spPr>
          <a:xfrm>
            <a:off x="152399" y="304800"/>
            <a:ext cx="8763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Antigen/antibody complex on cell membrane</a:t>
            </a:r>
          </a:p>
        </p:txBody>
      </p:sp>
      <p:pic>
        <p:nvPicPr>
          <p:cNvPr id="41" name="S9781416031239-004-f006" descr="S9781416031239-004-f0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371600"/>
            <a:ext cx="8001000" cy="4498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creted and membrane antibodies"/>
          <p:cNvSpPr txBox="1"/>
          <p:nvPr/>
        </p:nvSpPr>
        <p:spPr>
          <a:xfrm>
            <a:off x="-1" y="304800"/>
            <a:ext cx="9144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secreted and membrane antibodies</a:t>
            </a:r>
          </a:p>
        </p:txBody>
      </p:sp>
      <p:pic>
        <p:nvPicPr>
          <p:cNvPr id="44" name="S9781416031239-004-f007" descr="S9781416031239-004-f0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709737"/>
            <a:ext cx="8915400" cy="377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ella"/>
          <p:cNvGraphicFramePr/>
          <p:nvPr/>
        </p:nvGraphicFramePr>
        <p:xfrm>
          <a:off x="1447800" y="381000"/>
          <a:ext cx="6324600" cy="62563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14400"/>
                <a:gridCol w="990600"/>
                <a:gridCol w="1524000"/>
                <a:gridCol w="1371600"/>
                <a:gridCol w="1524000"/>
              </a:tblGrid>
              <a:tr h="7747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class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subclass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plasma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 concentration </a:t>
                      </a:r>
                      <a:r>
                        <a:t>(mg/ml)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halflife in plasma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(days)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Secreted form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IgA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1,2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3,5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6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IgD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3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IgE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0,05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2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1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IgG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1-4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13,5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23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859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IgM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1,5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5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7" name="S9781416031239-004-g006" descr="S9781416031239-004-g0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1219200"/>
            <a:ext cx="1193800" cy="99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S9781416031239-004-g007" descr="S9781416031239-004-g00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0" y="2971800"/>
            <a:ext cx="1333500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S9781416031239-004-g008" descr="S9781416031239-004-g0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0800" y="4083050"/>
            <a:ext cx="12382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S9781416031239-004-g009" descr="S9781416031239-004-g00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4600" y="5106987"/>
            <a:ext cx="1358900" cy="129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