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hyperlink" Target="http://www.ch.tum.de/wasser/weller/formerprojects.htm" TargetMode="External"/><Relationship Id="rId4" Type="http://schemas.openxmlformats.org/officeDocument/2006/relationships/image" Target="../media/image1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3.png"/><Relationship Id="rId4" Type="http://schemas.openxmlformats.org/officeDocument/2006/relationships/image" Target="../media/image9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oduction of polyclonal and monoclonal antibodies"/>
          <p:cNvSpPr txBox="1"/>
          <p:nvPr/>
        </p:nvSpPr>
        <p:spPr>
          <a:xfrm>
            <a:off x="974725" y="1652587"/>
            <a:ext cx="7407275" cy="1138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/>
            </a:lvl1pPr>
          </a:lstStyle>
          <a:p>
            <a:pPr/>
            <a:r>
              <a:t>Production of polyclonal and monoclonal antibodies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roduction of monoclonal antibodies…"/>
          <p:cNvSpPr txBox="1"/>
          <p:nvPr/>
        </p:nvSpPr>
        <p:spPr>
          <a:xfrm>
            <a:off x="298450" y="188912"/>
            <a:ext cx="8305800" cy="454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8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algn="ctr">
              <a:defRPr b="1" sz="1800">
                <a:latin typeface="Cambria"/>
                <a:ea typeface="Cambria"/>
                <a:cs typeface="Cambria"/>
                <a:sym typeface="Cambria"/>
              </a:defRPr>
            </a:pPr>
            <a:r>
              <a:t> </a:t>
            </a:r>
            <a:r>
              <a:rPr sz="3200"/>
              <a:t>Production of monoclonal antibodies</a:t>
            </a:r>
            <a:endParaRPr sz="3200"/>
          </a:p>
          <a:p>
            <a:pPr algn="just">
              <a:defRPr sz="2800">
                <a:latin typeface="Cambria"/>
                <a:ea typeface="Cambria"/>
                <a:cs typeface="Cambria"/>
                <a:sym typeface="Cambria"/>
              </a:defRPr>
            </a:pPr>
            <a:r>
              <a:t> </a:t>
            </a:r>
          </a:p>
          <a:p>
            <a:pPr algn="just">
              <a:defRPr sz="2200">
                <a:latin typeface="Cambria"/>
                <a:ea typeface="Cambria"/>
                <a:cs typeface="Cambria"/>
                <a:sym typeface="Cambria"/>
              </a:defRPr>
            </a:pPr>
            <a:r>
              <a:t>One of the most important example of induction and selection of stable cell mutant and cell fusion is the production of </a:t>
            </a:r>
            <a:r>
              <a:rPr b="1"/>
              <a:t>hybridoma</a:t>
            </a:r>
            <a:endParaRPr b="1"/>
          </a:p>
          <a:p>
            <a:pPr algn="just">
              <a:defRPr sz="22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algn="just">
              <a:defRPr sz="2200">
                <a:latin typeface="Cambria"/>
                <a:ea typeface="Cambria"/>
                <a:cs typeface="Cambria"/>
                <a:sym typeface="Cambria"/>
              </a:defRPr>
            </a:pPr>
            <a:r>
              <a:t>Hybridomas are hybrid of cells obtained fusing lymphocytes and a tumor cell line obtained from multiple myeloma. </a:t>
            </a:r>
          </a:p>
          <a:p>
            <a:pPr algn="just">
              <a:defRPr sz="22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algn="just">
              <a:defRPr sz="2200">
                <a:latin typeface="Cambria"/>
                <a:ea typeface="Cambria"/>
                <a:cs typeface="Cambria"/>
                <a:sym typeface="Cambria"/>
              </a:defRPr>
            </a:pPr>
            <a:r>
              <a:t>The aim is to obtain a stable clone of lymphocytes in order to obtain in vitro, for long time and in high amount, monoclonal antibodies that usually lymphocytes produce after their differentiation to plasma cells.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&amp;"/>
          <p:cNvSpPr txBox="1"/>
          <p:nvPr/>
        </p:nvSpPr>
        <p:spPr>
          <a:xfrm>
            <a:off x="4114800" y="1339850"/>
            <a:ext cx="914400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600"/>
              </a:spcBef>
              <a:defRPr sz="4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Serifa BT"/>
                <a:ea typeface="Serifa BT"/>
                <a:cs typeface="Serifa BT"/>
                <a:sym typeface="Serifa BT"/>
              </a:defRPr>
            </a:lvl1pPr>
          </a:lstStyle>
          <a:p>
            <a:pPr/>
            <a:r>
              <a:t>&amp;</a:t>
            </a:r>
          </a:p>
        </p:txBody>
      </p:sp>
      <p:sp>
        <p:nvSpPr>
          <p:cNvPr id="76" name="Method to produce monoclonal antibodies -1975…"/>
          <p:cNvSpPr txBox="1"/>
          <p:nvPr/>
        </p:nvSpPr>
        <p:spPr>
          <a:xfrm>
            <a:off x="827087" y="5556250"/>
            <a:ext cx="6745288" cy="754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Method to produce monoclonal antibodies -1975</a:t>
            </a:r>
          </a:p>
          <a:p>
            <a:pPr>
              <a:spcBef>
                <a:spcPts val="1000"/>
              </a:spcBef>
              <a:defRPr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Nobel Prize - 1984</a:t>
            </a:r>
          </a:p>
        </p:txBody>
      </p:sp>
      <p:sp>
        <p:nvSpPr>
          <p:cNvPr id="77" name="Georges Köhler…"/>
          <p:cNvSpPr txBox="1"/>
          <p:nvPr/>
        </p:nvSpPr>
        <p:spPr>
          <a:xfrm>
            <a:off x="1630362" y="2856706"/>
            <a:ext cx="170523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spcBef>
                <a:spcPts val="1000"/>
              </a:spcBef>
              <a:defRPr sz="1800">
                <a:latin typeface="Serifa BT"/>
                <a:ea typeface="Serifa BT"/>
                <a:cs typeface="Serifa BT"/>
                <a:sym typeface="Serifa BT"/>
              </a:defRPr>
            </a:pPr>
            <a:r>
              <a:t>Georges Köhler</a:t>
            </a:r>
          </a:p>
          <a:p>
            <a:pPr>
              <a:spcBef>
                <a:spcPts val="1000"/>
              </a:spcBef>
              <a:defRPr sz="1800">
                <a:latin typeface="Serifa BT"/>
                <a:ea typeface="Serifa BT"/>
                <a:cs typeface="Serifa BT"/>
                <a:sym typeface="Serifa BT"/>
              </a:defRPr>
            </a:pPr>
            <a:r>
              <a:t>(1946-1995)</a:t>
            </a:r>
          </a:p>
        </p:txBody>
      </p:sp>
      <p:sp>
        <p:nvSpPr>
          <p:cNvPr id="78" name="Cesar Milstein…"/>
          <p:cNvSpPr txBox="1"/>
          <p:nvPr/>
        </p:nvSpPr>
        <p:spPr>
          <a:xfrm>
            <a:off x="4970462" y="2856706"/>
            <a:ext cx="155231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spcBef>
                <a:spcPts val="1000"/>
              </a:spcBef>
              <a:defRPr sz="1800">
                <a:latin typeface="Serifa BT"/>
                <a:ea typeface="Serifa BT"/>
                <a:cs typeface="Serifa BT"/>
                <a:sym typeface="Serifa BT"/>
              </a:defRPr>
            </a:pPr>
            <a:r>
              <a:t>Cesar Milstein</a:t>
            </a:r>
          </a:p>
          <a:p>
            <a:pPr>
              <a:spcBef>
                <a:spcPts val="1000"/>
              </a:spcBef>
              <a:defRPr sz="1800">
                <a:latin typeface="Serifa BT"/>
                <a:ea typeface="Serifa BT"/>
                <a:cs typeface="Serifa BT"/>
                <a:sym typeface="Serifa BT"/>
              </a:defRPr>
            </a:pPr>
            <a:r>
              <a:t>(1927-2002)</a:t>
            </a:r>
          </a:p>
        </p:txBody>
      </p:sp>
      <p:pic>
        <p:nvPicPr>
          <p:cNvPr id="79" name="kohler" descr="kohle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1062" y="381000"/>
            <a:ext cx="1658938" cy="2336800"/>
          </a:xfrm>
          <a:prstGeom prst="rect">
            <a:avLst/>
          </a:prstGeom>
          <a:ln w="76200">
            <a:solidFill>
              <a:srgbClr val="000000"/>
            </a:solidFill>
          </a:ln>
        </p:spPr>
      </p:pic>
      <p:pic>
        <p:nvPicPr>
          <p:cNvPr id="80" name="milstein" descr="milstei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0" y="381000"/>
            <a:ext cx="1658938" cy="2336800"/>
          </a:xfrm>
          <a:prstGeom prst="rect">
            <a:avLst/>
          </a:prstGeom>
          <a:ln w="76200">
            <a:solidFill>
              <a:srgbClr val="000000"/>
            </a:solidFill>
          </a:ln>
        </p:spPr>
      </p:pic>
      <p:pic>
        <p:nvPicPr>
          <p:cNvPr id="81" name="titulokohler" descr="titulokohler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2312" y="3836429"/>
            <a:ext cx="7637526" cy="1498693"/>
          </a:xfrm>
          <a:prstGeom prst="rect">
            <a:avLst/>
          </a:prstGeom>
          <a:ln w="76200"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How to make a monoclonal antibody"/>
          <p:cNvSpPr txBox="1"/>
          <p:nvPr>
            <p:ph type="title" idx="4294967295"/>
          </p:nvPr>
        </p:nvSpPr>
        <p:spPr>
          <a:xfrm>
            <a:off x="323850" y="476249"/>
            <a:ext cx="8207375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 sz="3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How to make a monoclonal antibody</a:t>
            </a:r>
          </a:p>
        </p:txBody>
      </p:sp>
      <p:sp>
        <p:nvSpPr>
          <p:cNvPr id="84" name="Immunize mice…"/>
          <p:cNvSpPr txBox="1"/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514350" indent="-514350">
              <a:spcBef>
                <a:spcPts val="600"/>
              </a:spcBef>
              <a:buAutoNum type="arabicPeriod" startAt="1"/>
              <a:defRPr sz="2800">
                <a:latin typeface="Cambria"/>
                <a:ea typeface="Cambria"/>
                <a:cs typeface="Cambria"/>
                <a:sym typeface="Cambria"/>
              </a:defRPr>
            </a:pPr>
            <a:r>
              <a:t>Immunize mice</a:t>
            </a:r>
          </a:p>
          <a:p>
            <a:pPr marL="514350" indent="-514350">
              <a:spcBef>
                <a:spcPts val="600"/>
              </a:spcBef>
              <a:buAutoNum type="arabicPeriod" startAt="1"/>
              <a:defRPr sz="2800">
                <a:latin typeface="Cambria"/>
                <a:ea typeface="Cambria"/>
                <a:cs typeface="Cambria"/>
                <a:sym typeface="Cambria"/>
              </a:defRPr>
            </a:pPr>
            <a:r>
              <a:t>Test the serum</a:t>
            </a:r>
          </a:p>
          <a:p>
            <a:pPr marL="514350" indent="-514350">
              <a:spcBef>
                <a:spcPts val="600"/>
              </a:spcBef>
              <a:buAutoNum type="arabicPeriod" startAt="1"/>
              <a:defRPr sz="2800">
                <a:latin typeface="Cambria"/>
                <a:ea typeface="Cambria"/>
                <a:cs typeface="Cambria"/>
                <a:sym typeface="Cambria"/>
              </a:defRPr>
            </a:pPr>
            <a:r>
              <a:t>Purify lymphocytes from the spleen</a:t>
            </a:r>
          </a:p>
          <a:p>
            <a:pPr marL="514350" indent="-514350">
              <a:spcBef>
                <a:spcPts val="600"/>
              </a:spcBef>
              <a:buAutoNum type="arabicPeriod" startAt="1"/>
              <a:defRPr sz="2800">
                <a:latin typeface="Cambria"/>
                <a:ea typeface="Cambria"/>
                <a:cs typeface="Cambria"/>
                <a:sym typeface="Cambria"/>
              </a:defRPr>
            </a:pPr>
            <a:r>
              <a:t>Perform a fusion</a:t>
            </a:r>
          </a:p>
          <a:p>
            <a:pPr marL="514350" indent="-514350">
              <a:spcBef>
                <a:spcPts val="600"/>
              </a:spcBef>
              <a:buAutoNum type="arabicPeriod" startAt="1"/>
              <a:defRPr sz="2800">
                <a:latin typeface="Cambria"/>
                <a:ea typeface="Cambria"/>
                <a:cs typeface="Cambria"/>
                <a:sym typeface="Cambria"/>
              </a:defRPr>
            </a:pPr>
            <a:r>
              <a:t>Screen the fusion for the right cells</a:t>
            </a:r>
          </a:p>
          <a:p>
            <a:pPr marL="514350" indent="-514350">
              <a:spcBef>
                <a:spcPts val="600"/>
              </a:spcBef>
              <a:buAutoNum type="arabicPeriod" startAt="1"/>
              <a:defRPr sz="2800">
                <a:latin typeface="Cambria"/>
                <a:ea typeface="Cambria"/>
                <a:cs typeface="Cambria"/>
                <a:sym typeface="Cambria"/>
              </a:defRPr>
            </a:pPr>
            <a:r>
              <a:t>Grow the hybridomas</a:t>
            </a:r>
          </a:p>
          <a:p>
            <a:pPr marL="514350" indent="-514350">
              <a:spcBef>
                <a:spcPts val="600"/>
              </a:spcBef>
              <a:buAutoNum type="arabicPeriod" startAt="1"/>
              <a:defRPr sz="2800">
                <a:latin typeface="Cambria"/>
                <a:ea typeface="Cambria"/>
                <a:cs typeface="Cambria"/>
                <a:sym typeface="Cambria"/>
              </a:defRPr>
            </a:pPr>
            <a:r>
              <a:t>Harvest the antibody</a:t>
            </a:r>
          </a:p>
          <a:p>
            <a:pPr marL="514350" indent="-514350">
              <a:spcBef>
                <a:spcPts val="600"/>
              </a:spcBef>
              <a:buAutoNum type="arabicPeriod" startAt="1"/>
              <a:defRPr sz="2800">
                <a:latin typeface="Cambria"/>
                <a:ea typeface="Cambria"/>
                <a:cs typeface="Cambria"/>
                <a:sym typeface="Cambria"/>
              </a:defRPr>
            </a:pPr>
            <a:r>
              <a:t>Concentrate and purify the product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roduction of Monoclonal Antibodies"/>
          <p:cNvSpPr txBox="1"/>
          <p:nvPr>
            <p:ph type="title" idx="4294967295"/>
          </p:nvPr>
        </p:nvSpPr>
        <p:spPr>
          <a:xfrm>
            <a:off x="714375" y="142875"/>
            <a:ext cx="7772400" cy="685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 sz="3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Production of Monoclonal Antibodies</a:t>
            </a:r>
          </a:p>
        </p:txBody>
      </p:sp>
      <p:pic>
        <p:nvPicPr>
          <p:cNvPr id="87" name="BD07336_" descr="BD07336_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600200"/>
            <a:ext cx="1143000" cy="719138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Immunisation with antigen"/>
          <p:cNvSpPr txBox="1"/>
          <p:nvPr/>
        </p:nvSpPr>
        <p:spPr>
          <a:xfrm>
            <a:off x="1752600" y="914400"/>
            <a:ext cx="2895600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Immunisation with antigen</a:t>
            </a:r>
          </a:p>
        </p:txBody>
      </p:sp>
      <p:sp>
        <p:nvSpPr>
          <p:cNvPr id="89" name="Ab titre from serum Ab1   Ab2 … Abn"/>
          <p:cNvSpPr txBox="1"/>
          <p:nvPr/>
        </p:nvSpPr>
        <p:spPr>
          <a:xfrm>
            <a:off x="39935" y="2667000"/>
            <a:ext cx="239787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Ab titre from serum Ab</a:t>
            </a:r>
            <a:r>
              <a:rPr baseline="-25000"/>
              <a:t>1   </a:t>
            </a:r>
            <a:r>
              <a:t>Ab</a:t>
            </a:r>
            <a:r>
              <a:rPr baseline="-25000"/>
              <a:t>2 … </a:t>
            </a:r>
            <a:r>
              <a:t>Ab</a:t>
            </a:r>
            <a:r>
              <a:rPr baseline="-25000"/>
              <a:t>n</a:t>
            </a:r>
          </a:p>
        </p:txBody>
      </p:sp>
      <p:sp>
        <p:nvSpPr>
          <p:cNvPr id="90" name="Linea"/>
          <p:cNvSpPr/>
          <p:nvPr/>
        </p:nvSpPr>
        <p:spPr>
          <a:xfrm flipH="1">
            <a:off x="1219199" y="1219199"/>
            <a:ext cx="381001" cy="2286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91" name="Linea"/>
          <p:cNvSpPr/>
          <p:nvPr/>
        </p:nvSpPr>
        <p:spPr>
          <a:xfrm flipH="1">
            <a:off x="914400" y="2285999"/>
            <a:ext cx="228601" cy="3810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munize the mice - Inoculation"/>
          <p:cNvSpPr txBox="1"/>
          <p:nvPr>
            <p:ph type="title" idx="4294967295"/>
          </p:nvPr>
        </p:nvSpPr>
        <p:spPr>
          <a:xfrm>
            <a:off x="214312" y="142874"/>
            <a:ext cx="8243888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 sz="3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Immunize the mice - Inoculation</a:t>
            </a:r>
          </a:p>
        </p:txBody>
      </p:sp>
      <p:sp>
        <p:nvSpPr>
          <p:cNvPr id="94" name="The mice are aseptically inoculated with the antigen combined with an adjuvant.…"/>
          <p:cNvSpPr txBox="1"/>
          <p:nvPr>
            <p:ph type="body" idx="4294967295"/>
          </p:nvPr>
        </p:nvSpPr>
        <p:spPr>
          <a:xfrm>
            <a:off x="285750" y="1285875"/>
            <a:ext cx="7958138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899" indent="-342899">
              <a:lnSpc>
                <a:spcPct val="90000"/>
              </a:lnSpc>
              <a:spcBef>
                <a:spcPts val="500"/>
              </a:spcBef>
              <a:buChar char="•"/>
              <a:defRPr sz="2200">
                <a:latin typeface="Cambria"/>
                <a:ea typeface="Cambria"/>
                <a:cs typeface="Cambria"/>
                <a:sym typeface="Cambria"/>
              </a:defRPr>
            </a:pPr>
            <a:r>
              <a:t>The mice are aseptically inoculated with the antigen combined with an adjuvant.</a:t>
            </a:r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2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342899" indent="-342899">
              <a:lnSpc>
                <a:spcPct val="90000"/>
              </a:lnSpc>
              <a:spcBef>
                <a:spcPts val="500"/>
              </a:spcBef>
              <a:buChar char="•"/>
              <a:defRPr sz="2200">
                <a:latin typeface="Cambria"/>
                <a:ea typeface="Cambria"/>
                <a:cs typeface="Cambria"/>
                <a:sym typeface="Cambria"/>
              </a:defRPr>
            </a:pPr>
            <a:r>
              <a:t>Inoculations are done either </a:t>
            </a:r>
            <a:r>
              <a:rPr b="1"/>
              <a:t>sub-cutaneously</a:t>
            </a:r>
            <a:r>
              <a:t> or </a:t>
            </a:r>
            <a:r>
              <a:rPr b="1"/>
              <a:t>intra-peritoneally.</a:t>
            </a:r>
            <a:endParaRPr b="1"/>
          </a:p>
          <a:p>
            <a:pPr marL="342899" indent="-342899">
              <a:lnSpc>
                <a:spcPct val="90000"/>
              </a:lnSpc>
              <a:spcBef>
                <a:spcPts val="600"/>
              </a:spcBef>
              <a:buChar char="•"/>
              <a:defRPr sz="22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342899" indent="-342899">
              <a:lnSpc>
                <a:spcPct val="90000"/>
              </a:lnSpc>
              <a:spcBef>
                <a:spcPts val="500"/>
              </a:spcBef>
              <a:buChar char="•"/>
              <a:defRPr sz="2200">
                <a:latin typeface="Cambria"/>
                <a:ea typeface="Cambria"/>
                <a:cs typeface="Cambria"/>
                <a:sym typeface="Cambria"/>
              </a:defRPr>
            </a:pPr>
            <a:r>
              <a:t>Normal dose per mouse is between </a:t>
            </a:r>
            <a:r>
              <a:rPr b="1"/>
              <a:t>20 and 100 micrograms </a:t>
            </a:r>
            <a:r>
              <a:t>of protein.</a:t>
            </a:r>
          </a:p>
          <a:p>
            <a:pPr marL="342899" indent="-342899">
              <a:lnSpc>
                <a:spcPct val="90000"/>
              </a:lnSpc>
              <a:spcBef>
                <a:spcPts val="600"/>
              </a:spcBef>
              <a:buChar char="•"/>
              <a:defRPr sz="22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342899" indent="-342899">
              <a:lnSpc>
                <a:spcPct val="90000"/>
              </a:lnSpc>
              <a:spcBef>
                <a:spcPts val="500"/>
              </a:spcBef>
              <a:buChar char="•"/>
              <a:defRPr sz="2200">
                <a:latin typeface="Cambria"/>
                <a:ea typeface="Cambria"/>
                <a:cs typeface="Cambria"/>
                <a:sym typeface="Cambria"/>
              </a:defRPr>
            </a:pPr>
            <a:r>
              <a:t> Inoculations are performed every 14 to 21 days.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9781416031239-001-f004" descr="S9781416031239-001-f00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971550"/>
            <a:ext cx="6858000" cy="565785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iming for Ab production"/>
          <p:cNvSpPr txBox="1"/>
          <p:nvPr/>
        </p:nvSpPr>
        <p:spPr>
          <a:xfrm>
            <a:off x="-1" y="122237"/>
            <a:ext cx="9144002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Timing for Ab production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st the serum – In the lab"/>
          <p:cNvSpPr txBox="1"/>
          <p:nvPr>
            <p:ph type="title" idx="4294967295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b="1" sz="3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Test the serum – In the lab</a:t>
            </a:r>
          </a:p>
        </p:txBody>
      </p:sp>
      <p:pic>
        <p:nvPicPr>
          <p:cNvPr id="100" name="lab" descr="lab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750" y="1844675"/>
            <a:ext cx="3711575" cy="3889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addascreening" descr="addascreening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51325" y="1844675"/>
            <a:ext cx="4764088" cy="3816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st the serum - Decision time"/>
          <p:cNvSpPr txBox="1"/>
          <p:nvPr>
            <p:ph type="title" idx="4294967295"/>
          </p:nvPr>
        </p:nvSpPr>
        <p:spPr>
          <a:xfrm>
            <a:off x="603250" y="474662"/>
            <a:ext cx="8229600" cy="668338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b="1" sz="3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Test the serum - Decision time</a:t>
            </a:r>
          </a:p>
        </p:txBody>
      </p:sp>
      <p:sp>
        <p:nvSpPr>
          <p:cNvPr id="104" name="When the serum titer of the mice has reached a plateau, an additional ELISA test is performed to determine the predominant isotype present.  The two isotypes that are most common in mouse serum are IgG and IgM.…"/>
          <p:cNvSpPr txBox="1"/>
          <p:nvPr>
            <p:ph type="body" sz="half" idx="4294967295"/>
          </p:nvPr>
        </p:nvSpPr>
        <p:spPr>
          <a:xfrm>
            <a:off x="457200" y="1600200"/>
            <a:ext cx="4033838" cy="4043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buChar char="•"/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When the serum titer of the mice has reached a plateau, an additional ELISA test is performed to determine the predominant </a:t>
            </a:r>
            <a:r>
              <a:rPr i="1"/>
              <a:t>isotype </a:t>
            </a:r>
            <a:r>
              <a:t>present.  The two </a:t>
            </a:r>
            <a:r>
              <a:rPr i="1"/>
              <a:t>isotypes </a:t>
            </a:r>
            <a:r>
              <a:t>that are most common in mouse serum are IgG and IgM.</a:t>
            </a:r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000">
                <a:latin typeface="Cambria"/>
                <a:ea typeface="Cambria"/>
                <a:cs typeface="Cambria"/>
                <a:sym typeface="Cambria"/>
              </a:defRPr>
            </a:pPr>
          </a:p>
          <a:p>
            <a:pPr>
              <a:lnSpc>
                <a:spcPct val="90000"/>
              </a:lnSpc>
              <a:spcBef>
                <a:spcPts val="400"/>
              </a:spcBef>
              <a:buChar char="•"/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A </a:t>
            </a:r>
            <a:r>
              <a:rPr i="1"/>
              <a:t>fusion</a:t>
            </a:r>
            <a:r>
              <a:t> is done when the IgG level is high and the IgM level is low.</a:t>
            </a:r>
          </a:p>
        </p:txBody>
      </p:sp>
      <p:sp>
        <p:nvSpPr>
          <p:cNvPr id="105" name="Sometimes additional testing is done (Western blots, immunoflurorescence) to determine whether the serum response is specific for the selected antigen.…"/>
          <p:cNvSpPr txBox="1"/>
          <p:nvPr/>
        </p:nvSpPr>
        <p:spPr>
          <a:xfrm>
            <a:off x="4652962" y="1600200"/>
            <a:ext cx="4205288" cy="40433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Sometimes additional testing is done (Western blots, immunoflurorescence) to determine whether the serum response is specific for the selected antigen.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The mouse with the strongest, most specific response is chosen for the fusion.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roduction of Monoclonal Antibodies"/>
          <p:cNvSpPr txBox="1"/>
          <p:nvPr>
            <p:ph type="title" idx="4294967295"/>
          </p:nvPr>
        </p:nvSpPr>
        <p:spPr>
          <a:xfrm>
            <a:off x="1066800" y="152400"/>
            <a:ext cx="7772400" cy="685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6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Production of Monoclonal Antibodies</a:t>
            </a:r>
          </a:p>
        </p:txBody>
      </p:sp>
      <p:pic>
        <p:nvPicPr>
          <p:cNvPr id="108" name="BD07336_" descr="BD07336_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600200"/>
            <a:ext cx="1143000" cy="719138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Immunisation with antigen"/>
          <p:cNvSpPr txBox="1"/>
          <p:nvPr/>
        </p:nvSpPr>
        <p:spPr>
          <a:xfrm>
            <a:off x="1752600" y="914400"/>
            <a:ext cx="2895600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Immunisation with antigen</a:t>
            </a:r>
          </a:p>
        </p:txBody>
      </p:sp>
      <p:sp>
        <p:nvSpPr>
          <p:cNvPr id="110" name="Spleen suspension"/>
          <p:cNvSpPr txBox="1"/>
          <p:nvPr/>
        </p:nvSpPr>
        <p:spPr>
          <a:xfrm>
            <a:off x="3624262" y="1562100"/>
            <a:ext cx="1620838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Spleen suspension</a:t>
            </a:r>
          </a:p>
        </p:txBody>
      </p:sp>
      <p:sp>
        <p:nvSpPr>
          <p:cNvPr id="111" name="Linea"/>
          <p:cNvSpPr/>
          <p:nvPr/>
        </p:nvSpPr>
        <p:spPr>
          <a:xfrm flipH="1">
            <a:off x="1219199" y="1219199"/>
            <a:ext cx="381001" cy="2286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2" name="Linea"/>
          <p:cNvSpPr/>
          <p:nvPr/>
        </p:nvSpPr>
        <p:spPr>
          <a:xfrm flipH="1">
            <a:off x="914400" y="2285999"/>
            <a:ext cx="228601" cy="3810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3" name="Linea"/>
          <p:cNvSpPr/>
          <p:nvPr/>
        </p:nvSpPr>
        <p:spPr>
          <a:xfrm>
            <a:off x="1752600" y="2133599"/>
            <a:ext cx="609601" cy="762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4" name="Linea"/>
          <p:cNvSpPr/>
          <p:nvPr/>
        </p:nvSpPr>
        <p:spPr>
          <a:xfrm>
            <a:off x="3200400" y="2286000"/>
            <a:ext cx="533401" cy="4572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15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2200" y="1676400"/>
            <a:ext cx="1206500" cy="10287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Ab titre from serum Ab1   Ab2 … Abn"/>
          <p:cNvSpPr txBox="1"/>
          <p:nvPr/>
        </p:nvSpPr>
        <p:spPr>
          <a:xfrm>
            <a:off x="39935" y="2667000"/>
            <a:ext cx="239787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Ab titre from serum Ab</a:t>
            </a:r>
            <a:r>
              <a:rPr baseline="-25000"/>
              <a:t>1   </a:t>
            </a:r>
            <a:r>
              <a:t>Ab</a:t>
            </a:r>
            <a:r>
              <a:rPr baseline="-25000"/>
              <a:t>2 … </a:t>
            </a:r>
            <a:r>
              <a:t>Ab</a:t>
            </a:r>
            <a:r>
              <a:rPr baseline="-25000"/>
              <a:t>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roduction of Monoclonal Antibodies"/>
          <p:cNvSpPr txBox="1"/>
          <p:nvPr>
            <p:ph type="title" idx="4294967295"/>
          </p:nvPr>
        </p:nvSpPr>
        <p:spPr>
          <a:xfrm>
            <a:off x="1066800" y="152400"/>
            <a:ext cx="7772400" cy="685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6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Production of Monoclonal Antibodies</a:t>
            </a:r>
          </a:p>
        </p:txBody>
      </p:sp>
      <p:pic>
        <p:nvPicPr>
          <p:cNvPr id="119" name="BD07336_" descr="BD07336_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600200"/>
            <a:ext cx="1143000" cy="719138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Immunisation with antigen"/>
          <p:cNvSpPr txBox="1"/>
          <p:nvPr/>
        </p:nvSpPr>
        <p:spPr>
          <a:xfrm>
            <a:off x="1752600" y="914400"/>
            <a:ext cx="2895600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Immunisation with antigen</a:t>
            </a:r>
          </a:p>
        </p:txBody>
      </p:sp>
      <p:sp>
        <p:nvSpPr>
          <p:cNvPr id="121" name="Linea"/>
          <p:cNvSpPr/>
          <p:nvPr/>
        </p:nvSpPr>
        <p:spPr>
          <a:xfrm flipH="1">
            <a:off x="1219199" y="1219199"/>
            <a:ext cx="381001" cy="2286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22" name="Linea"/>
          <p:cNvSpPr/>
          <p:nvPr/>
        </p:nvSpPr>
        <p:spPr>
          <a:xfrm flipH="1">
            <a:off x="914400" y="2285999"/>
            <a:ext cx="228601" cy="3810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23" name="Linea"/>
          <p:cNvSpPr/>
          <p:nvPr/>
        </p:nvSpPr>
        <p:spPr>
          <a:xfrm>
            <a:off x="1752600" y="2133599"/>
            <a:ext cx="609601" cy="762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24" name="Linea"/>
          <p:cNvSpPr/>
          <p:nvPr/>
        </p:nvSpPr>
        <p:spPr>
          <a:xfrm>
            <a:off x="3200400" y="2286000"/>
            <a:ext cx="533401" cy="4572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25" name="Cell line –myeloma…"/>
          <p:cNvSpPr txBox="1"/>
          <p:nvPr/>
        </p:nvSpPr>
        <p:spPr>
          <a:xfrm>
            <a:off x="6858000" y="914400"/>
            <a:ext cx="2286001" cy="119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Cell line –myeloma</a:t>
            </a:r>
          </a:p>
          <a:p>
            <a:pPr algn="ctr">
              <a:spcBef>
                <a:spcPts val="100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P3– NSI/I – Ag4 – 1</a:t>
            </a:r>
          </a:p>
          <a:p>
            <a:pPr algn="ctr">
              <a:spcBef>
                <a:spcPts val="100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X63 – Ag8 - 653</a:t>
            </a:r>
          </a:p>
        </p:txBody>
      </p:sp>
      <p:sp>
        <p:nvSpPr>
          <p:cNvPr id="126" name="Linea"/>
          <p:cNvSpPr/>
          <p:nvPr/>
        </p:nvSpPr>
        <p:spPr>
          <a:xfrm flipH="1">
            <a:off x="5105400" y="2057399"/>
            <a:ext cx="838201" cy="685802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27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0" y="1219200"/>
            <a:ext cx="977900" cy="811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.tif" descr="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2200" y="1676400"/>
            <a:ext cx="1206500" cy="1028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Ab titre from serum Ab1   Ab2 … Abn"/>
          <p:cNvSpPr txBox="1"/>
          <p:nvPr/>
        </p:nvSpPr>
        <p:spPr>
          <a:xfrm>
            <a:off x="39935" y="2667000"/>
            <a:ext cx="239787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Ab titre from serum Ab</a:t>
            </a:r>
            <a:r>
              <a:rPr baseline="-25000"/>
              <a:t>1   </a:t>
            </a:r>
            <a:r>
              <a:t>Ab</a:t>
            </a:r>
            <a:r>
              <a:rPr baseline="-25000"/>
              <a:t>2 … </a:t>
            </a:r>
            <a:r>
              <a:t>Ab</a:t>
            </a:r>
            <a:r>
              <a:rPr baseline="-25000"/>
              <a:t>n</a:t>
            </a:r>
          </a:p>
        </p:txBody>
      </p:sp>
      <p:sp>
        <p:nvSpPr>
          <p:cNvPr id="130" name="Spleen suspension"/>
          <p:cNvSpPr txBox="1"/>
          <p:nvPr/>
        </p:nvSpPr>
        <p:spPr>
          <a:xfrm>
            <a:off x="3624262" y="1562100"/>
            <a:ext cx="1620838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Spleen suspension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onoclonal Antibodies"/>
          <p:cNvSpPr txBox="1"/>
          <p:nvPr/>
        </p:nvSpPr>
        <p:spPr>
          <a:xfrm>
            <a:off x="1116012" y="234950"/>
            <a:ext cx="6934201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Monoclonal Antibodies </a:t>
            </a:r>
          </a:p>
        </p:txBody>
      </p:sp>
      <p:grpSp>
        <p:nvGrpSpPr>
          <p:cNvPr id="32" name="Galleria immagini"/>
          <p:cNvGrpSpPr/>
          <p:nvPr/>
        </p:nvGrpSpPr>
        <p:grpSpPr>
          <a:xfrm>
            <a:off x="76200" y="723900"/>
            <a:ext cx="8845699" cy="6404372"/>
            <a:chOff x="0" y="0"/>
            <a:chExt cx="8845698" cy="6404371"/>
          </a:xfrm>
        </p:grpSpPr>
        <p:pic>
          <p:nvPicPr>
            <p:cNvPr id="30" name="Schermata 2018-10-10 alle 08.01.41.png" descr="Schermata 2018-10-10 alle 08.01.4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122" t="0" r="2122" b="0"/>
            <a:stretch>
              <a:fillRect/>
            </a:stretch>
          </p:blipFill>
          <p:spPr>
            <a:xfrm>
              <a:off x="0" y="0"/>
              <a:ext cx="8845699" cy="59979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Didascalia"/>
            <p:cNvSpPr/>
            <p:nvPr/>
          </p:nvSpPr>
          <p:spPr>
            <a:xfrm>
              <a:off x="0" y="6074171"/>
              <a:ext cx="8845699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Didascalia</a:t>
              </a:r>
            </a:p>
          </p:txBody>
        </p:sp>
      </p:grpSp>
      <p:sp>
        <p:nvSpPr>
          <p:cNvPr id="33" name="Pubmed…"/>
          <p:cNvSpPr txBox="1"/>
          <p:nvPr/>
        </p:nvSpPr>
        <p:spPr>
          <a:xfrm>
            <a:off x="127987" y="6088503"/>
            <a:ext cx="1230025" cy="7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Pubmed</a:t>
            </a:r>
          </a:p>
          <a:p>
            <a:pPr/>
            <a:r>
              <a:t>Oct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BD07336_" descr="BD07336_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600200"/>
            <a:ext cx="1143000" cy="719138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Immunisation with antigen"/>
          <p:cNvSpPr txBox="1"/>
          <p:nvPr/>
        </p:nvSpPr>
        <p:spPr>
          <a:xfrm>
            <a:off x="1752600" y="914400"/>
            <a:ext cx="2895600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Immunisation with antigen</a:t>
            </a:r>
          </a:p>
        </p:txBody>
      </p:sp>
      <p:sp>
        <p:nvSpPr>
          <p:cNvPr id="134" name="Linea"/>
          <p:cNvSpPr/>
          <p:nvPr/>
        </p:nvSpPr>
        <p:spPr>
          <a:xfrm flipH="1">
            <a:off x="1219199" y="1219199"/>
            <a:ext cx="381001" cy="2286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35" name="Linea"/>
          <p:cNvSpPr/>
          <p:nvPr/>
        </p:nvSpPr>
        <p:spPr>
          <a:xfrm flipH="1">
            <a:off x="914400" y="2285999"/>
            <a:ext cx="228601" cy="3810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36" name="Linea"/>
          <p:cNvSpPr/>
          <p:nvPr/>
        </p:nvSpPr>
        <p:spPr>
          <a:xfrm>
            <a:off x="1752600" y="2133599"/>
            <a:ext cx="609601" cy="762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37" name="Linea"/>
          <p:cNvSpPr/>
          <p:nvPr/>
        </p:nvSpPr>
        <p:spPr>
          <a:xfrm>
            <a:off x="3200400" y="2286000"/>
            <a:ext cx="533401" cy="4572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38" name="Cell line –myeloma…"/>
          <p:cNvSpPr txBox="1"/>
          <p:nvPr/>
        </p:nvSpPr>
        <p:spPr>
          <a:xfrm>
            <a:off x="6858000" y="914400"/>
            <a:ext cx="2286001" cy="119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Cell line –myeloma</a:t>
            </a:r>
          </a:p>
          <a:p>
            <a:pPr>
              <a:spcBef>
                <a:spcPts val="100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P3– NSI/I – Ag4 – 1</a:t>
            </a:r>
          </a:p>
          <a:p>
            <a:pPr>
              <a:spcBef>
                <a:spcPts val="100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X63 – Ag8 - 653</a:t>
            </a:r>
          </a:p>
        </p:txBody>
      </p:sp>
      <p:sp>
        <p:nvSpPr>
          <p:cNvPr id="139" name="Linea"/>
          <p:cNvSpPr/>
          <p:nvPr/>
        </p:nvSpPr>
        <p:spPr>
          <a:xfrm flipH="1">
            <a:off x="5105400" y="2057399"/>
            <a:ext cx="838201" cy="685802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40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0" y="1219200"/>
            <a:ext cx="977900" cy="811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.tif" descr="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2200" y="1676400"/>
            <a:ext cx="1206500" cy="10287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Fusion with polyethylene glycol (PEG)"/>
          <p:cNvSpPr txBox="1"/>
          <p:nvPr/>
        </p:nvSpPr>
        <p:spPr>
          <a:xfrm>
            <a:off x="3505200" y="2819400"/>
            <a:ext cx="2209800" cy="967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Fusion with polyethylene glycol (PEG)</a:t>
            </a:r>
          </a:p>
        </p:txBody>
      </p:sp>
      <p:sp>
        <p:nvSpPr>
          <p:cNvPr id="143" name="Ab titre from serum Ab1   Ab2 … Abn"/>
          <p:cNvSpPr txBox="1"/>
          <p:nvPr/>
        </p:nvSpPr>
        <p:spPr>
          <a:xfrm>
            <a:off x="39935" y="2667000"/>
            <a:ext cx="239787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Ab titre from serum Ab</a:t>
            </a:r>
            <a:r>
              <a:rPr baseline="-25000"/>
              <a:t>1   </a:t>
            </a:r>
            <a:r>
              <a:t>Ab</a:t>
            </a:r>
            <a:r>
              <a:rPr baseline="-25000"/>
              <a:t>2 … </a:t>
            </a:r>
            <a:r>
              <a:t>Ab</a:t>
            </a:r>
            <a:r>
              <a:rPr baseline="-25000"/>
              <a:t>n</a:t>
            </a:r>
          </a:p>
        </p:txBody>
      </p:sp>
      <p:sp>
        <p:nvSpPr>
          <p:cNvPr id="144" name="Spleen suspension"/>
          <p:cNvSpPr txBox="1"/>
          <p:nvPr/>
        </p:nvSpPr>
        <p:spPr>
          <a:xfrm>
            <a:off x="3624262" y="1562100"/>
            <a:ext cx="1620838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Spleen suspension</a:t>
            </a:r>
          </a:p>
        </p:txBody>
      </p:sp>
      <p:sp>
        <p:nvSpPr>
          <p:cNvPr id="145" name="Production of Monoclonal Antibodies"/>
          <p:cNvSpPr txBox="1"/>
          <p:nvPr>
            <p:ph type="title" idx="4294967295"/>
          </p:nvPr>
        </p:nvSpPr>
        <p:spPr>
          <a:xfrm>
            <a:off x="1066800" y="152400"/>
            <a:ext cx="7772400" cy="685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6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Production of Monoclonal Antibodies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52400"/>
            <a:ext cx="8763000" cy="6567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ell types present after fusion"/>
          <p:cNvSpPr txBox="1"/>
          <p:nvPr/>
        </p:nvSpPr>
        <p:spPr>
          <a:xfrm>
            <a:off x="1219200" y="437997"/>
            <a:ext cx="6292454" cy="57086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Cell types present after fusion</a:t>
            </a:r>
          </a:p>
        </p:txBody>
      </p:sp>
      <p:sp>
        <p:nvSpPr>
          <p:cNvPr id="150" name="Linea"/>
          <p:cNvSpPr/>
          <p:nvPr/>
        </p:nvSpPr>
        <p:spPr>
          <a:xfrm flipH="1">
            <a:off x="1523999" y="1295400"/>
            <a:ext cx="1600202" cy="990600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1" name="Linea"/>
          <p:cNvSpPr/>
          <p:nvPr/>
        </p:nvSpPr>
        <p:spPr>
          <a:xfrm flipH="1">
            <a:off x="4267199" y="1371600"/>
            <a:ext cx="1" cy="3886200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2" name="Linea"/>
          <p:cNvSpPr/>
          <p:nvPr/>
        </p:nvSpPr>
        <p:spPr>
          <a:xfrm>
            <a:off x="5638799" y="1295400"/>
            <a:ext cx="2057402" cy="1371600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3" name="Hybrids of myelomas and lymphocytes"/>
          <p:cNvSpPr txBox="1"/>
          <p:nvPr/>
        </p:nvSpPr>
        <p:spPr>
          <a:xfrm>
            <a:off x="1067601" y="5334000"/>
            <a:ext cx="6405548" cy="539115"/>
          </a:xfrm>
          <a:prstGeom prst="rect">
            <a:avLst/>
          </a:prstGeom>
          <a:ln w="28575"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Hybrids of myelomas and lymphocytes</a:t>
            </a:r>
          </a:p>
        </p:txBody>
      </p:sp>
      <p:sp>
        <p:nvSpPr>
          <p:cNvPr id="154" name="Myeloma…"/>
          <p:cNvSpPr txBox="1"/>
          <p:nvPr/>
        </p:nvSpPr>
        <p:spPr>
          <a:xfrm>
            <a:off x="263160" y="2438400"/>
            <a:ext cx="1153255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Myeloma </a:t>
            </a:r>
          </a:p>
          <a:p>
            <a:pPr algn="ct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parents</a:t>
            </a:r>
          </a:p>
        </p:txBody>
      </p:sp>
      <p:sp>
        <p:nvSpPr>
          <p:cNvPr id="155" name="Lymphocyte…"/>
          <p:cNvSpPr txBox="1"/>
          <p:nvPr/>
        </p:nvSpPr>
        <p:spPr>
          <a:xfrm>
            <a:off x="7337159" y="2743200"/>
            <a:ext cx="1489607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Lymphocyte </a:t>
            </a:r>
          </a:p>
          <a:p>
            <a:pPr algn="ct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parents</a:t>
            </a:r>
          </a:p>
        </p:txBody>
      </p:sp>
      <p:sp>
        <p:nvSpPr>
          <p:cNvPr id="156" name="Myeloma…"/>
          <p:cNvSpPr txBox="1"/>
          <p:nvPr/>
        </p:nvSpPr>
        <p:spPr>
          <a:xfrm>
            <a:off x="2091960" y="3048000"/>
            <a:ext cx="1153255" cy="125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Myeloma</a:t>
            </a:r>
          </a:p>
          <a:p>
            <a:pPr algn="ct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x</a:t>
            </a:r>
          </a:p>
          <a:p>
            <a:pPr algn="ct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Myeloma </a:t>
            </a:r>
          </a:p>
          <a:p>
            <a:pPr algn="ct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hybrids </a:t>
            </a:r>
          </a:p>
        </p:txBody>
      </p:sp>
      <p:sp>
        <p:nvSpPr>
          <p:cNvPr id="157" name="Lymphocyte…"/>
          <p:cNvSpPr txBox="1"/>
          <p:nvPr/>
        </p:nvSpPr>
        <p:spPr>
          <a:xfrm>
            <a:off x="4746359" y="2944812"/>
            <a:ext cx="1489607" cy="125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Lymphocyte </a:t>
            </a:r>
          </a:p>
          <a:p>
            <a:pPr algn="ct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x </a:t>
            </a:r>
          </a:p>
          <a:p>
            <a:pPr algn="ct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lymphocyte</a:t>
            </a:r>
          </a:p>
          <a:p>
            <a:pPr algn="ct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hybrids</a:t>
            </a:r>
          </a:p>
        </p:txBody>
      </p:sp>
      <p:sp>
        <p:nvSpPr>
          <p:cNvPr id="158" name="Linea"/>
          <p:cNvSpPr/>
          <p:nvPr/>
        </p:nvSpPr>
        <p:spPr>
          <a:xfrm flipH="1">
            <a:off x="2819399" y="1371600"/>
            <a:ext cx="762001" cy="1600200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9" name="Linea"/>
          <p:cNvSpPr/>
          <p:nvPr/>
        </p:nvSpPr>
        <p:spPr>
          <a:xfrm>
            <a:off x="4800600" y="1371599"/>
            <a:ext cx="609601" cy="1295402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What does HAT do?"/>
          <p:cNvSpPr txBox="1"/>
          <p:nvPr>
            <p:ph type="title" idx="4294967295"/>
          </p:nvPr>
        </p:nvSpPr>
        <p:spPr>
          <a:xfrm>
            <a:off x="500062" y="-69851"/>
            <a:ext cx="7772401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 sz="3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What does HAT do?</a:t>
            </a:r>
          </a:p>
        </p:txBody>
      </p:sp>
      <p:sp>
        <p:nvSpPr>
          <p:cNvPr id="162" name="Myeloma cell fusion partners were selected for the loss of the ability to synthesize hypoxanthine-guanine phosphoribosyl transferase (HGPRT)…"/>
          <p:cNvSpPr txBox="1"/>
          <p:nvPr>
            <p:ph type="body" idx="4294967295"/>
          </p:nvPr>
        </p:nvSpPr>
        <p:spPr>
          <a:xfrm>
            <a:off x="259556" y="865187"/>
            <a:ext cx="8624888" cy="584487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spcBef>
                <a:spcPts val="300"/>
              </a:spcBef>
              <a:buChar char="•"/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Myeloma cell fusion partners were selected for </a:t>
            </a:r>
            <a:r>
              <a:rPr b="1"/>
              <a:t>the loss of the ability to synthesize hypoxanthine-guanine phosphoribosyl transferase (HGPRT)</a:t>
            </a:r>
            <a:endParaRPr b="1"/>
          </a:p>
          <a:p>
            <a:pPr marL="342900" indent="-342900">
              <a:spcBef>
                <a:spcPts val="300"/>
              </a:spcBef>
              <a:buChar char="•"/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HGPRT enables cells to synthesize purines using an extracellular source of hypoxanthine as a precursor. </a:t>
            </a:r>
          </a:p>
          <a:p>
            <a:pPr marL="342900" indent="-342900">
              <a:spcBef>
                <a:spcPts val="300"/>
              </a:spcBef>
              <a:buChar char="•"/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Normally, the absence of HGPRT is not a problem because cells have an alternate biochemical pathway (termed the rescue pathway) they use to synthesize purines. The rescue pathway allows myeloma cells to divide normally.</a:t>
            </a:r>
          </a:p>
          <a:p>
            <a:pPr marL="342900" indent="-342900">
              <a:spcBef>
                <a:spcPts val="300"/>
              </a:spcBef>
              <a:buChar char="•"/>
              <a:defRPr b="1" sz="1800">
                <a:latin typeface="Cambria"/>
                <a:ea typeface="Cambria"/>
                <a:cs typeface="Cambria"/>
                <a:sym typeface="Cambria"/>
              </a:defRPr>
            </a:pPr>
            <a:r>
              <a:t>The rescue pathway is inhibited by aminopterin</a:t>
            </a:r>
            <a:r>
              <a:rPr b="0"/>
              <a:t>. In the presence of aminopterin, HGPRT is essential for survival.</a:t>
            </a:r>
          </a:p>
          <a:p>
            <a:pPr marL="342900" indent="-342900">
              <a:spcBef>
                <a:spcPts val="300"/>
              </a:spcBef>
              <a:buChar char="•"/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HAT contains:</a:t>
            </a:r>
          </a:p>
          <a:p>
            <a:pPr lvl="1" marL="742950" indent="-285750">
              <a:spcBef>
                <a:spcPts val="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Hypoxanthine</a:t>
            </a:r>
          </a:p>
          <a:p>
            <a:pPr lvl="1" marL="742950" indent="-285750">
              <a:spcBef>
                <a:spcPts val="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Aminopterin</a:t>
            </a:r>
          </a:p>
          <a:p>
            <a:pPr lvl="1" marL="742950" indent="-285750">
              <a:spcBef>
                <a:spcPts val="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Thymidine</a:t>
            </a:r>
          </a:p>
          <a:p>
            <a:pPr marL="342900" indent="-342900">
              <a:spcBef>
                <a:spcPts val="300"/>
              </a:spcBef>
              <a:buChar char="•"/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HAT is selective for fused, (hydridoma) cells because: </a:t>
            </a:r>
          </a:p>
          <a:p>
            <a:pPr lvl="1" marL="742950" indent="-285750">
              <a:spcBef>
                <a:spcPts val="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Unfused myeloma cells cannot grow because they lack HGPRT</a:t>
            </a:r>
          </a:p>
          <a:p>
            <a:pPr lvl="1" marL="742950" indent="-285750">
              <a:spcBef>
                <a:spcPts val="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Unfused normal spleen cells cannot grow indefinitely because of their limited life span. </a:t>
            </a:r>
          </a:p>
          <a:p>
            <a:pPr marL="342900" indent="-342900">
              <a:spcBef>
                <a:spcPts val="300"/>
              </a:spcBef>
              <a:buChar char="•"/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In hybridomas the spleen cell partner supplies HGPRT and the myeloma partner is immortal because it is a cancer cell, overcoming the growth block of spleen cells.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roduction of Monoclonal Antibodies"/>
          <p:cNvSpPr txBox="1"/>
          <p:nvPr>
            <p:ph type="title" idx="4294967295"/>
          </p:nvPr>
        </p:nvSpPr>
        <p:spPr>
          <a:xfrm>
            <a:off x="357187" y="152400"/>
            <a:ext cx="8482013" cy="685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 sz="3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Production of Monoclonal Antibodies</a:t>
            </a:r>
          </a:p>
        </p:txBody>
      </p:sp>
      <p:pic>
        <p:nvPicPr>
          <p:cNvPr id="165" name="BD07336_" descr="BD07336_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600200"/>
            <a:ext cx="1143000" cy="719138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Immunisation with antigen"/>
          <p:cNvSpPr txBox="1"/>
          <p:nvPr/>
        </p:nvSpPr>
        <p:spPr>
          <a:xfrm>
            <a:off x="1752600" y="914400"/>
            <a:ext cx="2895600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Immunisation with antigen</a:t>
            </a:r>
          </a:p>
        </p:txBody>
      </p:sp>
      <p:sp>
        <p:nvSpPr>
          <p:cNvPr id="167" name="Linea"/>
          <p:cNvSpPr/>
          <p:nvPr/>
        </p:nvSpPr>
        <p:spPr>
          <a:xfrm flipH="1">
            <a:off x="1219199" y="1219199"/>
            <a:ext cx="381001" cy="2286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68" name="Linea"/>
          <p:cNvSpPr/>
          <p:nvPr/>
        </p:nvSpPr>
        <p:spPr>
          <a:xfrm flipH="1">
            <a:off x="914400" y="2285999"/>
            <a:ext cx="228601" cy="3810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69" name="Linea"/>
          <p:cNvSpPr/>
          <p:nvPr/>
        </p:nvSpPr>
        <p:spPr>
          <a:xfrm>
            <a:off x="1752600" y="2133599"/>
            <a:ext cx="609601" cy="762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0" name="Linea"/>
          <p:cNvSpPr/>
          <p:nvPr/>
        </p:nvSpPr>
        <p:spPr>
          <a:xfrm>
            <a:off x="3200400" y="2286000"/>
            <a:ext cx="533401" cy="4572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1" name="Cell line –myeloma…"/>
          <p:cNvSpPr txBox="1"/>
          <p:nvPr/>
        </p:nvSpPr>
        <p:spPr>
          <a:xfrm>
            <a:off x="6858000" y="914400"/>
            <a:ext cx="2286001" cy="119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Cell line –myeloma</a:t>
            </a:r>
          </a:p>
          <a:p>
            <a:pPr>
              <a:spcBef>
                <a:spcPts val="100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P3– NSI/I – Ag4 – 1</a:t>
            </a:r>
          </a:p>
          <a:p>
            <a:pPr>
              <a:spcBef>
                <a:spcPts val="100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X63 – Ag8 - 653</a:t>
            </a:r>
          </a:p>
        </p:txBody>
      </p:sp>
      <p:sp>
        <p:nvSpPr>
          <p:cNvPr id="172" name="Linea"/>
          <p:cNvSpPr/>
          <p:nvPr/>
        </p:nvSpPr>
        <p:spPr>
          <a:xfrm flipH="1">
            <a:off x="5105400" y="2057399"/>
            <a:ext cx="838201" cy="685802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73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0" y="1219200"/>
            <a:ext cx="977900" cy="81121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pleen suspension"/>
          <p:cNvSpPr txBox="1"/>
          <p:nvPr/>
        </p:nvSpPr>
        <p:spPr>
          <a:xfrm>
            <a:off x="3636962" y="1739900"/>
            <a:ext cx="1577976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Spleen suspension</a:t>
            </a:r>
          </a:p>
        </p:txBody>
      </p:sp>
      <p:pic>
        <p:nvPicPr>
          <p:cNvPr id="175" name="image.tif" descr="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2200" y="1676400"/>
            <a:ext cx="1206500" cy="10287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Fusion with polyethylene glycol (PEG)"/>
          <p:cNvSpPr txBox="1"/>
          <p:nvPr/>
        </p:nvSpPr>
        <p:spPr>
          <a:xfrm>
            <a:off x="3048000" y="2819400"/>
            <a:ext cx="2952750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Fusion with polyethylene glycol (PEG)</a:t>
            </a:r>
          </a:p>
        </p:txBody>
      </p:sp>
      <p:sp>
        <p:nvSpPr>
          <p:cNvPr id="177" name="Selection with H.A.T."/>
          <p:cNvSpPr txBox="1"/>
          <p:nvPr/>
        </p:nvSpPr>
        <p:spPr>
          <a:xfrm>
            <a:off x="3124200" y="3962400"/>
            <a:ext cx="2667000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Selection with H.A.T.</a:t>
            </a:r>
          </a:p>
        </p:txBody>
      </p:sp>
      <p:sp>
        <p:nvSpPr>
          <p:cNvPr id="178" name="Linea"/>
          <p:cNvSpPr/>
          <p:nvPr/>
        </p:nvSpPr>
        <p:spPr>
          <a:xfrm>
            <a:off x="4457700" y="3540125"/>
            <a:ext cx="0" cy="455613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79" name="image.tif" descr="image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8800" y="3733800"/>
            <a:ext cx="1625600" cy="8255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Ab titre from serum Ab1   Ab2 … Abn"/>
          <p:cNvSpPr txBox="1"/>
          <p:nvPr/>
        </p:nvSpPr>
        <p:spPr>
          <a:xfrm>
            <a:off x="39935" y="2667000"/>
            <a:ext cx="239787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Ab titre from serum Ab</a:t>
            </a:r>
            <a:r>
              <a:rPr baseline="-25000"/>
              <a:t>1   </a:t>
            </a:r>
            <a:r>
              <a:t>Ab</a:t>
            </a:r>
            <a:r>
              <a:rPr baseline="-25000"/>
              <a:t>2 … </a:t>
            </a:r>
            <a:r>
              <a:t>Ab</a:t>
            </a:r>
            <a:r>
              <a:rPr baseline="-25000"/>
              <a:t>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Linea"/>
          <p:cNvSpPr/>
          <p:nvPr/>
        </p:nvSpPr>
        <p:spPr>
          <a:xfrm flipH="1">
            <a:off x="1523999" y="1295400"/>
            <a:ext cx="1600202" cy="990600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83" name="Linea"/>
          <p:cNvSpPr/>
          <p:nvPr/>
        </p:nvSpPr>
        <p:spPr>
          <a:xfrm flipH="1">
            <a:off x="4267199" y="1371600"/>
            <a:ext cx="1" cy="3886200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84" name="Linea"/>
          <p:cNvSpPr/>
          <p:nvPr/>
        </p:nvSpPr>
        <p:spPr>
          <a:xfrm>
            <a:off x="5638799" y="1295400"/>
            <a:ext cx="2057402" cy="1371600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85" name="Hybrids of myelomas and plasma cell…"/>
          <p:cNvSpPr txBox="1"/>
          <p:nvPr/>
        </p:nvSpPr>
        <p:spPr>
          <a:xfrm>
            <a:off x="1183587" y="5334000"/>
            <a:ext cx="6173576" cy="958215"/>
          </a:xfrm>
          <a:prstGeom prst="rect">
            <a:avLst/>
          </a:prstGeom>
          <a:ln w="28575"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2800">
                <a:latin typeface="Cambria"/>
                <a:ea typeface="Cambria"/>
                <a:cs typeface="Cambria"/>
                <a:sym typeface="Cambria"/>
              </a:defRPr>
            </a:pPr>
            <a:r>
              <a:t>Hybrids of myelomas and plasma cell</a:t>
            </a:r>
          </a:p>
          <a:p>
            <a:pPr algn="ctr">
              <a:defRPr b="1" sz="2800">
                <a:solidFill>
                  <a:srgbClr val="00FF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Survive</a:t>
            </a:r>
          </a:p>
        </p:txBody>
      </p:sp>
      <p:sp>
        <p:nvSpPr>
          <p:cNvPr id="186" name="Myeloma…"/>
          <p:cNvSpPr txBox="1"/>
          <p:nvPr/>
        </p:nvSpPr>
        <p:spPr>
          <a:xfrm>
            <a:off x="263160" y="2438400"/>
            <a:ext cx="1153255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Myeloma </a:t>
            </a:r>
          </a:p>
          <a:p>
            <a:pPr algn="ct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parents</a:t>
            </a:r>
          </a:p>
        </p:txBody>
      </p:sp>
      <p:sp>
        <p:nvSpPr>
          <p:cNvPr id="187" name="Plasma cell…"/>
          <p:cNvSpPr txBox="1"/>
          <p:nvPr/>
        </p:nvSpPr>
        <p:spPr>
          <a:xfrm>
            <a:off x="7424162" y="2743200"/>
            <a:ext cx="1315601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Plasma cell</a:t>
            </a:r>
          </a:p>
          <a:p>
            <a:pPr algn="ct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parents</a:t>
            </a:r>
          </a:p>
        </p:txBody>
      </p:sp>
      <p:sp>
        <p:nvSpPr>
          <p:cNvPr id="188" name="Myeloma…"/>
          <p:cNvSpPr txBox="1"/>
          <p:nvPr/>
        </p:nvSpPr>
        <p:spPr>
          <a:xfrm>
            <a:off x="2091960" y="3048000"/>
            <a:ext cx="1153255" cy="125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Myeloma</a:t>
            </a:r>
          </a:p>
          <a:p>
            <a:pPr algn="ct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x</a:t>
            </a:r>
          </a:p>
          <a:p>
            <a:pPr algn="ct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Myeloma </a:t>
            </a:r>
          </a:p>
          <a:p>
            <a:pPr algn="ct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hybrids </a:t>
            </a:r>
          </a:p>
        </p:txBody>
      </p:sp>
      <p:sp>
        <p:nvSpPr>
          <p:cNvPr id="189" name="Plasma cell…"/>
          <p:cNvSpPr txBox="1"/>
          <p:nvPr/>
        </p:nvSpPr>
        <p:spPr>
          <a:xfrm>
            <a:off x="4833362" y="2944812"/>
            <a:ext cx="1315601" cy="125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Plasma cell</a:t>
            </a:r>
          </a:p>
          <a:p>
            <a:pPr algn="ct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x </a:t>
            </a:r>
          </a:p>
          <a:p>
            <a:pPr algn="ct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Plasma cell</a:t>
            </a:r>
          </a:p>
          <a:p>
            <a:pPr algn="ct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hybrids</a:t>
            </a:r>
          </a:p>
        </p:txBody>
      </p:sp>
      <p:sp>
        <p:nvSpPr>
          <p:cNvPr id="190" name="Linea"/>
          <p:cNvSpPr/>
          <p:nvPr/>
        </p:nvSpPr>
        <p:spPr>
          <a:xfrm flipH="1">
            <a:off x="2819399" y="1371600"/>
            <a:ext cx="762001" cy="1600200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91" name="Linea"/>
          <p:cNvSpPr/>
          <p:nvPr/>
        </p:nvSpPr>
        <p:spPr>
          <a:xfrm>
            <a:off x="4800600" y="1371599"/>
            <a:ext cx="609601" cy="1295402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92" name="Die…"/>
          <p:cNvSpPr txBox="1"/>
          <p:nvPr/>
        </p:nvSpPr>
        <p:spPr>
          <a:xfrm>
            <a:off x="2011388" y="4289425"/>
            <a:ext cx="1274711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Die</a:t>
            </a:r>
          </a:p>
          <a:p>
            <a:pPr algn="ctr">
              <a:defRPr sz="1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(no HGPRT)</a:t>
            </a:r>
          </a:p>
        </p:txBody>
      </p:sp>
      <p:sp>
        <p:nvSpPr>
          <p:cNvPr id="193" name="Die…"/>
          <p:cNvSpPr txBox="1"/>
          <p:nvPr/>
        </p:nvSpPr>
        <p:spPr>
          <a:xfrm>
            <a:off x="211163" y="3068637"/>
            <a:ext cx="127471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Die </a:t>
            </a:r>
          </a:p>
          <a:p>
            <a:pPr algn="ctr">
              <a:defRPr sz="1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(no HGPRT)</a:t>
            </a:r>
          </a:p>
        </p:txBody>
      </p:sp>
      <p:sp>
        <p:nvSpPr>
          <p:cNvPr id="194" name="Die…"/>
          <p:cNvSpPr txBox="1"/>
          <p:nvPr/>
        </p:nvSpPr>
        <p:spPr>
          <a:xfrm>
            <a:off x="5472709" y="4184650"/>
            <a:ext cx="1532332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Die</a:t>
            </a:r>
          </a:p>
          <a:p>
            <a:pPr algn="ctr">
              <a:defRPr sz="1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(in a few days)</a:t>
            </a:r>
          </a:p>
        </p:txBody>
      </p:sp>
      <p:sp>
        <p:nvSpPr>
          <p:cNvPr id="195" name="Die…"/>
          <p:cNvSpPr txBox="1"/>
          <p:nvPr/>
        </p:nvSpPr>
        <p:spPr>
          <a:xfrm>
            <a:off x="7312621" y="3382962"/>
            <a:ext cx="1532333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Die</a:t>
            </a:r>
          </a:p>
          <a:p>
            <a:pPr algn="ctr">
              <a:defRPr sz="1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(in a few days)</a:t>
            </a:r>
          </a:p>
        </p:txBody>
      </p:sp>
      <p:sp>
        <p:nvSpPr>
          <p:cNvPr id="196" name="Cell types present after fusion"/>
          <p:cNvSpPr txBox="1"/>
          <p:nvPr/>
        </p:nvSpPr>
        <p:spPr>
          <a:xfrm>
            <a:off x="1219200" y="450697"/>
            <a:ext cx="6292454" cy="57086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Cell types present after fusion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erform a fusion - Growing the cells (hybridomas)"/>
          <p:cNvSpPr txBox="1"/>
          <p:nvPr>
            <p:ph type="title" idx="4294967295"/>
          </p:nvPr>
        </p:nvSpPr>
        <p:spPr>
          <a:xfrm>
            <a:off x="642937" y="357187"/>
            <a:ext cx="7772401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 sz="3200"/>
            </a:lvl1pPr>
          </a:lstStyle>
          <a:p>
            <a:pPr/>
            <a:r>
              <a:t>Perform a fusion - Growing the cells (hybridomas)</a:t>
            </a:r>
          </a:p>
        </p:txBody>
      </p:sp>
      <p:sp>
        <p:nvSpPr>
          <p:cNvPr id="199" name="Cells are grown in a 37o C incubator.…"/>
          <p:cNvSpPr txBox="1"/>
          <p:nvPr>
            <p:ph type="body" sz="half" idx="4294967295"/>
          </p:nvPr>
        </p:nvSpPr>
        <p:spPr>
          <a:xfrm>
            <a:off x="357187" y="1714500"/>
            <a:ext cx="4138613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400"/>
              </a:spcBef>
              <a:buChar char="•"/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Cells are grown in a 37</a:t>
            </a:r>
            <a:r>
              <a:rPr baseline="30000"/>
              <a:t>o</a:t>
            </a:r>
            <a:r>
              <a:t> C incubator.</a:t>
            </a:r>
          </a:p>
          <a:p>
            <a:pPr>
              <a:spcBef>
                <a:spcPts val="600"/>
              </a:spcBef>
              <a:buChar char="•"/>
              <a:defRPr sz="2000">
                <a:latin typeface="Cambria"/>
                <a:ea typeface="Cambria"/>
                <a:cs typeface="Cambria"/>
                <a:sym typeface="Cambria"/>
              </a:defRPr>
            </a:pPr>
          </a:p>
          <a:p>
            <a:pPr>
              <a:spcBef>
                <a:spcPts val="400"/>
              </a:spcBef>
              <a:buChar char="•"/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Cells are kept in an atmosphere of about 5% CO</a:t>
            </a:r>
            <a:r>
              <a:rPr baseline="-20000"/>
              <a:t>2</a:t>
            </a:r>
            <a:r>
              <a:t>.</a:t>
            </a:r>
          </a:p>
          <a:p>
            <a:pPr>
              <a:spcBef>
                <a:spcPts val="600"/>
              </a:spcBef>
              <a:buChar char="•"/>
              <a:defRPr sz="2000">
                <a:latin typeface="Cambria"/>
                <a:ea typeface="Cambria"/>
                <a:cs typeface="Cambria"/>
                <a:sym typeface="Cambria"/>
              </a:defRPr>
            </a:pPr>
          </a:p>
          <a:p>
            <a:pPr>
              <a:spcBef>
                <a:spcPts val="400"/>
              </a:spcBef>
              <a:buChar char="•"/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The cells are fed after 7 days of incubation.</a:t>
            </a:r>
          </a:p>
          <a:p>
            <a:pPr>
              <a:spcBef>
                <a:spcPts val="600"/>
              </a:spcBef>
              <a:buChar char="•"/>
              <a:defRPr sz="2000">
                <a:latin typeface="Cambria"/>
                <a:ea typeface="Cambria"/>
                <a:cs typeface="Cambria"/>
                <a:sym typeface="Cambria"/>
              </a:defRPr>
            </a:pPr>
          </a:p>
          <a:p>
            <a:pPr>
              <a:spcBef>
                <a:spcPts val="400"/>
              </a:spcBef>
              <a:buChar char="•"/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The cells are checked for growth after 10 days of incubation.</a:t>
            </a:r>
          </a:p>
        </p:txBody>
      </p:sp>
      <p:pic>
        <p:nvPicPr>
          <p:cNvPr id="200" name="Incubator" descr="Incubato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1981200"/>
            <a:ext cx="3810000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Untitled1035" descr="Untitled103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roduction of Monoclonal Antibodies"/>
          <p:cNvSpPr txBox="1"/>
          <p:nvPr>
            <p:ph type="title" idx="4294967295"/>
          </p:nvPr>
        </p:nvSpPr>
        <p:spPr>
          <a:xfrm>
            <a:off x="1066800" y="152400"/>
            <a:ext cx="7772400" cy="685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6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Production of Monoclonal Antibodies</a:t>
            </a:r>
          </a:p>
        </p:txBody>
      </p:sp>
      <p:pic>
        <p:nvPicPr>
          <p:cNvPr id="205" name="BD07336_" descr="BD07336_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600200"/>
            <a:ext cx="1143000" cy="719138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Immunisation with antigen"/>
          <p:cNvSpPr txBox="1"/>
          <p:nvPr/>
        </p:nvSpPr>
        <p:spPr>
          <a:xfrm>
            <a:off x="1752600" y="914400"/>
            <a:ext cx="2895600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Immunisation with antigen</a:t>
            </a:r>
          </a:p>
        </p:txBody>
      </p:sp>
      <p:sp>
        <p:nvSpPr>
          <p:cNvPr id="207" name="Linea"/>
          <p:cNvSpPr/>
          <p:nvPr/>
        </p:nvSpPr>
        <p:spPr>
          <a:xfrm flipH="1">
            <a:off x="1219199" y="1219199"/>
            <a:ext cx="381001" cy="2286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08" name="Linea"/>
          <p:cNvSpPr/>
          <p:nvPr/>
        </p:nvSpPr>
        <p:spPr>
          <a:xfrm flipH="1">
            <a:off x="914400" y="2285999"/>
            <a:ext cx="228601" cy="3810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09" name="Linea"/>
          <p:cNvSpPr/>
          <p:nvPr/>
        </p:nvSpPr>
        <p:spPr>
          <a:xfrm>
            <a:off x="1752600" y="2133599"/>
            <a:ext cx="609601" cy="762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10" name="Linea"/>
          <p:cNvSpPr/>
          <p:nvPr/>
        </p:nvSpPr>
        <p:spPr>
          <a:xfrm>
            <a:off x="3200400" y="2286000"/>
            <a:ext cx="533401" cy="4572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11" name="Cell line –myeloma…"/>
          <p:cNvSpPr txBox="1"/>
          <p:nvPr/>
        </p:nvSpPr>
        <p:spPr>
          <a:xfrm>
            <a:off x="6858000" y="914400"/>
            <a:ext cx="2286001" cy="119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Cell line –myeloma</a:t>
            </a:r>
          </a:p>
          <a:p>
            <a:pPr>
              <a:spcBef>
                <a:spcPts val="100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P3– NSI/I – Ag4 – 1</a:t>
            </a:r>
          </a:p>
          <a:p>
            <a:pPr>
              <a:spcBef>
                <a:spcPts val="100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X63 – Ag8 - 653</a:t>
            </a:r>
          </a:p>
        </p:txBody>
      </p:sp>
      <p:sp>
        <p:nvSpPr>
          <p:cNvPr id="212" name="Linea"/>
          <p:cNvSpPr/>
          <p:nvPr/>
        </p:nvSpPr>
        <p:spPr>
          <a:xfrm flipH="1">
            <a:off x="5105400" y="2057399"/>
            <a:ext cx="838201" cy="685802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213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0" y="1219200"/>
            <a:ext cx="977900" cy="811213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pleen suspension"/>
          <p:cNvSpPr txBox="1"/>
          <p:nvPr/>
        </p:nvSpPr>
        <p:spPr>
          <a:xfrm>
            <a:off x="3571875" y="1714500"/>
            <a:ext cx="1435100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Spleen suspension</a:t>
            </a:r>
          </a:p>
        </p:txBody>
      </p:sp>
      <p:pic>
        <p:nvPicPr>
          <p:cNvPr id="215" name="image.tif" descr="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2200" y="1676400"/>
            <a:ext cx="1206500" cy="10287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Fusion with polyethylene glycol (PEG)"/>
          <p:cNvSpPr txBox="1"/>
          <p:nvPr/>
        </p:nvSpPr>
        <p:spPr>
          <a:xfrm>
            <a:off x="3048000" y="2819400"/>
            <a:ext cx="3309938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Fusion with polyethylene glycol (PEG)</a:t>
            </a:r>
          </a:p>
        </p:txBody>
      </p:sp>
      <p:sp>
        <p:nvSpPr>
          <p:cNvPr id="217" name="Selection with H.A.T."/>
          <p:cNvSpPr txBox="1"/>
          <p:nvPr/>
        </p:nvSpPr>
        <p:spPr>
          <a:xfrm>
            <a:off x="3124200" y="3962400"/>
            <a:ext cx="2667000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Selection with H.A.T.</a:t>
            </a:r>
          </a:p>
        </p:txBody>
      </p:sp>
      <p:sp>
        <p:nvSpPr>
          <p:cNvPr id="218" name="Linea"/>
          <p:cNvSpPr/>
          <p:nvPr/>
        </p:nvSpPr>
        <p:spPr>
          <a:xfrm>
            <a:off x="4457700" y="3540125"/>
            <a:ext cx="0" cy="455613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19" name="Linea"/>
          <p:cNvSpPr/>
          <p:nvPr/>
        </p:nvSpPr>
        <p:spPr>
          <a:xfrm>
            <a:off x="4457700" y="4343400"/>
            <a:ext cx="0" cy="381000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20" name="Screen for Ab – secreting hybrids"/>
          <p:cNvSpPr txBox="1"/>
          <p:nvPr/>
        </p:nvSpPr>
        <p:spPr>
          <a:xfrm>
            <a:off x="3009900" y="4724400"/>
            <a:ext cx="3276600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Screen for Ab – secreting hybrids</a:t>
            </a:r>
          </a:p>
        </p:txBody>
      </p:sp>
      <p:pic>
        <p:nvPicPr>
          <p:cNvPr id="221" name="image.tif" descr="image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8800" y="3733800"/>
            <a:ext cx="1625600" cy="825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4" name="Gruppo"/>
          <p:cNvGrpSpPr/>
          <p:nvPr/>
        </p:nvGrpSpPr>
        <p:grpSpPr>
          <a:xfrm>
            <a:off x="2362200" y="4572000"/>
            <a:ext cx="639763" cy="558800"/>
            <a:chOff x="0" y="0"/>
            <a:chExt cx="639762" cy="558800"/>
          </a:xfrm>
        </p:grpSpPr>
        <p:pic>
          <p:nvPicPr>
            <p:cNvPr id="222" name="image.tif" descr="image.ti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96900" cy="558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3" name="Forma"/>
            <p:cNvSpPr/>
            <p:nvPr/>
          </p:nvSpPr>
          <p:spPr>
            <a:xfrm flipH="1">
              <a:off x="487362" y="82550"/>
              <a:ext cx="15240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4835"/>
                    <a:pt x="0" y="10800"/>
                  </a:cubicBezTo>
                  <a:cubicBezTo>
                    <a:pt x="0" y="16765"/>
                    <a:pt x="9671" y="21600"/>
                    <a:pt x="21600" y="21600"/>
                  </a:cubicBezTo>
                  <a:cubicBezTo>
                    <a:pt x="9671" y="17126"/>
                    <a:pt x="7253" y="8665"/>
                    <a:pt x="16200" y="2700"/>
                  </a:cubicBezTo>
                  <a:cubicBezTo>
                    <a:pt x="17735" y="1677"/>
                    <a:pt x="19553" y="76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</p:grpSp>
      <p:sp>
        <p:nvSpPr>
          <p:cNvPr id="225" name="Ab titre from serum Ab1   Ab2 … Abn"/>
          <p:cNvSpPr txBox="1"/>
          <p:nvPr/>
        </p:nvSpPr>
        <p:spPr>
          <a:xfrm>
            <a:off x="39935" y="2667000"/>
            <a:ext cx="239787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Ab titre from serum Ab</a:t>
            </a:r>
            <a:r>
              <a:rPr baseline="-25000"/>
              <a:t>1   </a:t>
            </a:r>
            <a:r>
              <a:t>Ab</a:t>
            </a:r>
            <a:r>
              <a:rPr baseline="-25000"/>
              <a:t>2 … </a:t>
            </a:r>
            <a:r>
              <a:t>Ab</a:t>
            </a:r>
            <a:r>
              <a:rPr baseline="-25000"/>
              <a:t>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roduction of Monoclonal Antibodies"/>
          <p:cNvSpPr txBox="1"/>
          <p:nvPr>
            <p:ph type="title" idx="4294967295"/>
          </p:nvPr>
        </p:nvSpPr>
        <p:spPr>
          <a:xfrm>
            <a:off x="1066800" y="152400"/>
            <a:ext cx="7772400" cy="685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6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Production of Monoclonal Antibodies</a:t>
            </a:r>
          </a:p>
        </p:txBody>
      </p:sp>
      <p:pic>
        <p:nvPicPr>
          <p:cNvPr id="228" name="BD07336_" descr="BD07336_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600200"/>
            <a:ext cx="1143000" cy="719138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Immunisation with antigen"/>
          <p:cNvSpPr txBox="1"/>
          <p:nvPr/>
        </p:nvSpPr>
        <p:spPr>
          <a:xfrm>
            <a:off x="1752600" y="914400"/>
            <a:ext cx="2895600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Immunisation with antigen</a:t>
            </a:r>
          </a:p>
        </p:txBody>
      </p:sp>
      <p:sp>
        <p:nvSpPr>
          <p:cNvPr id="230" name="Linea"/>
          <p:cNvSpPr/>
          <p:nvPr/>
        </p:nvSpPr>
        <p:spPr>
          <a:xfrm flipH="1">
            <a:off x="1219199" y="1219199"/>
            <a:ext cx="381001" cy="2286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1" name="Linea"/>
          <p:cNvSpPr/>
          <p:nvPr/>
        </p:nvSpPr>
        <p:spPr>
          <a:xfrm flipH="1">
            <a:off x="914400" y="2285999"/>
            <a:ext cx="228601" cy="3810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2" name="Linea"/>
          <p:cNvSpPr/>
          <p:nvPr/>
        </p:nvSpPr>
        <p:spPr>
          <a:xfrm>
            <a:off x="1752600" y="2133599"/>
            <a:ext cx="609601" cy="762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3" name="Linea"/>
          <p:cNvSpPr/>
          <p:nvPr/>
        </p:nvSpPr>
        <p:spPr>
          <a:xfrm>
            <a:off x="3200400" y="2286000"/>
            <a:ext cx="533401" cy="4572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4" name="Cell line –myeloma…"/>
          <p:cNvSpPr txBox="1"/>
          <p:nvPr/>
        </p:nvSpPr>
        <p:spPr>
          <a:xfrm>
            <a:off x="6858000" y="914400"/>
            <a:ext cx="2286001" cy="119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Cell line –myeloma</a:t>
            </a:r>
          </a:p>
          <a:p>
            <a:pPr>
              <a:spcBef>
                <a:spcPts val="100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P3– NSI/I – Ag4 – 1</a:t>
            </a:r>
          </a:p>
          <a:p>
            <a:pPr>
              <a:spcBef>
                <a:spcPts val="100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X63 – Ag8 - 653</a:t>
            </a:r>
          </a:p>
        </p:txBody>
      </p:sp>
      <p:sp>
        <p:nvSpPr>
          <p:cNvPr id="235" name="Linea"/>
          <p:cNvSpPr/>
          <p:nvPr/>
        </p:nvSpPr>
        <p:spPr>
          <a:xfrm flipH="1">
            <a:off x="5105400" y="2057399"/>
            <a:ext cx="838201" cy="685802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236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0" y="1219200"/>
            <a:ext cx="977900" cy="811213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pleen suspension"/>
          <p:cNvSpPr txBox="1"/>
          <p:nvPr/>
        </p:nvSpPr>
        <p:spPr>
          <a:xfrm>
            <a:off x="3636962" y="1739900"/>
            <a:ext cx="1506538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Spleen suspension</a:t>
            </a:r>
          </a:p>
        </p:txBody>
      </p:sp>
      <p:pic>
        <p:nvPicPr>
          <p:cNvPr id="238" name="image.tif" descr="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2200" y="1676400"/>
            <a:ext cx="1206500" cy="1028700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Fusion with polyethylene glycol (PEG)"/>
          <p:cNvSpPr txBox="1"/>
          <p:nvPr/>
        </p:nvSpPr>
        <p:spPr>
          <a:xfrm>
            <a:off x="3048000" y="2819400"/>
            <a:ext cx="3167063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Fusion with polyethylene glycol (PEG)</a:t>
            </a:r>
          </a:p>
        </p:txBody>
      </p:sp>
      <p:sp>
        <p:nvSpPr>
          <p:cNvPr id="240" name="Selection with H.A.T."/>
          <p:cNvSpPr txBox="1"/>
          <p:nvPr/>
        </p:nvSpPr>
        <p:spPr>
          <a:xfrm>
            <a:off x="3124200" y="3962400"/>
            <a:ext cx="2667000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Selection with H.A.T.</a:t>
            </a:r>
          </a:p>
        </p:txBody>
      </p:sp>
      <p:sp>
        <p:nvSpPr>
          <p:cNvPr id="241" name="Linea"/>
          <p:cNvSpPr/>
          <p:nvPr/>
        </p:nvSpPr>
        <p:spPr>
          <a:xfrm>
            <a:off x="4457700" y="3540125"/>
            <a:ext cx="0" cy="455613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2" name="Linea"/>
          <p:cNvSpPr/>
          <p:nvPr/>
        </p:nvSpPr>
        <p:spPr>
          <a:xfrm>
            <a:off x="4457700" y="4343400"/>
            <a:ext cx="0" cy="381000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3" name="Screen for Ab – secreting hybrids"/>
          <p:cNvSpPr txBox="1"/>
          <p:nvPr/>
        </p:nvSpPr>
        <p:spPr>
          <a:xfrm>
            <a:off x="3009900" y="4724400"/>
            <a:ext cx="3276600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Screen for Ab – secreting hybrids</a:t>
            </a:r>
          </a:p>
        </p:txBody>
      </p:sp>
      <p:sp>
        <p:nvSpPr>
          <p:cNvPr id="244" name="Clone Ab secreting hybrids"/>
          <p:cNvSpPr txBox="1"/>
          <p:nvPr/>
        </p:nvSpPr>
        <p:spPr>
          <a:xfrm>
            <a:off x="2708275" y="5757862"/>
            <a:ext cx="412908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b="1" sz="18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Clone Ab secreting hybrids</a:t>
            </a:r>
          </a:p>
        </p:txBody>
      </p:sp>
      <p:sp>
        <p:nvSpPr>
          <p:cNvPr id="245" name="Linea"/>
          <p:cNvSpPr/>
          <p:nvPr/>
        </p:nvSpPr>
        <p:spPr>
          <a:xfrm>
            <a:off x="4460875" y="5481637"/>
            <a:ext cx="0" cy="304801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246" name="image.tif" descr="image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8800" y="3733800"/>
            <a:ext cx="1625600" cy="825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9" name="Gruppo"/>
          <p:cNvGrpSpPr/>
          <p:nvPr/>
        </p:nvGrpSpPr>
        <p:grpSpPr>
          <a:xfrm>
            <a:off x="2362200" y="4572000"/>
            <a:ext cx="639763" cy="558800"/>
            <a:chOff x="0" y="0"/>
            <a:chExt cx="639762" cy="558800"/>
          </a:xfrm>
        </p:grpSpPr>
        <p:pic>
          <p:nvPicPr>
            <p:cNvPr id="247" name="image.tif" descr="image.ti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96900" cy="558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8" name="Forma"/>
            <p:cNvSpPr/>
            <p:nvPr/>
          </p:nvSpPr>
          <p:spPr>
            <a:xfrm flipH="1">
              <a:off x="487362" y="82550"/>
              <a:ext cx="15240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4835"/>
                    <a:pt x="0" y="10800"/>
                  </a:cubicBezTo>
                  <a:cubicBezTo>
                    <a:pt x="0" y="16765"/>
                    <a:pt x="9671" y="21600"/>
                    <a:pt x="21600" y="21600"/>
                  </a:cubicBezTo>
                  <a:cubicBezTo>
                    <a:pt x="9671" y="17126"/>
                    <a:pt x="7253" y="8665"/>
                    <a:pt x="16200" y="2700"/>
                  </a:cubicBezTo>
                  <a:cubicBezTo>
                    <a:pt x="17735" y="1677"/>
                    <a:pt x="19553" y="76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</p:grpSp>
      <p:grpSp>
        <p:nvGrpSpPr>
          <p:cNvPr id="252" name="Gruppo"/>
          <p:cNvGrpSpPr/>
          <p:nvPr/>
        </p:nvGrpSpPr>
        <p:grpSpPr>
          <a:xfrm>
            <a:off x="2257425" y="5727700"/>
            <a:ext cx="639763" cy="558800"/>
            <a:chOff x="0" y="0"/>
            <a:chExt cx="639762" cy="558800"/>
          </a:xfrm>
        </p:grpSpPr>
        <p:pic>
          <p:nvPicPr>
            <p:cNvPr id="250" name="image.tif" descr="image.ti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96900" cy="558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1" name="Forma"/>
            <p:cNvSpPr/>
            <p:nvPr/>
          </p:nvSpPr>
          <p:spPr>
            <a:xfrm flipH="1">
              <a:off x="487362" y="82550"/>
              <a:ext cx="15240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4835"/>
                    <a:pt x="0" y="10800"/>
                  </a:cubicBezTo>
                  <a:cubicBezTo>
                    <a:pt x="0" y="16765"/>
                    <a:pt x="9671" y="21600"/>
                    <a:pt x="21600" y="21600"/>
                  </a:cubicBezTo>
                  <a:cubicBezTo>
                    <a:pt x="9671" y="17126"/>
                    <a:pt x="7253" y="8665"/>
                    <a:pt x="16200" y="2700"/>
                  </a:cubicBezTo>
                  <a:cubicBezTo>
                    <a:pt x="17735" y="1677"/>
                    <a:pt x="19553" y="76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</p:grpSp>
      <p:grpSp>
        <p:nvGrpSpPr>
          <p:cNvPr id="255" name="Gruppo"/>
          <p:cNvGrpSpPr/>
          <p:nvPr/>
        </p:nvGrpSpPr>
        <p:grpSpPr>
          <a:xfrm>
            <a:off x="1647825" y="5727700"/>
            <a:ext cx="639763" cy="558800"/>
            <a:chOff x="0" y="0"/>
            <a:chExt cx="639762" cy="558800"/>
          </a:xfrm>
        </p:grpSpPr>
        <p:pic>
          <p:nvPicPr>
            <p:cNvPr id="253" name="image.tif" descr="image.ti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96900" cy="558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4" name="Forma"/>
            <p:cNvSpPr/>
            <p:nvPr/>
          </p:nvSpPr>
          <p:spPr>
            <a:xfrm flipH="1">
              <a:off x="487362" y="82550"/>
              <a:ext cx="15240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4835"/>
                    <a:pt x="0" y="10800"/>
                  </a:cubicBezTo>
                  <a:cubicBezTo>
                    <a:pt x="0" y="16765"/>
                    <a:pt x="9671" y="21600"/>
                    <a:pt x="21600" y="21600"/>
                  </a:cubicBezTo>
                  <a:cubicBezTo>
                    <a:pt x="9671" y="17126"/>
                    <a:pt x="7253" y="8665"/>
                    <a:pt x="16200" y="2700"/>
                  </a:cubicBezTo>
                  <a:cubicBezTo>
                    <a:pt x="17735" y="1677"/>
                    <a:pt x="19553" y="76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</p:grpSp>
      <p:grpSp>
        <p:nvGrpSpPr>
          <p:cNvPr id="258" name="Gruppo"/>
          <p:cNvGrpSpPr/>
          <p:nvPr/>
        </p:nvGrpSpPr>
        <p:grpSpPr>
          <a:xfrm>
            <a:off x="1038225" y="5727700"/>
            <a:ext cx="639763" cy="558800"/>
            <a:chOff x="0" y="0"/>
            <a:chExt cx="639762" cy="558800"/>
          </a:xfrm>
        </p:grpSpPr>
        <p:pic>
          <p:nvPicPr>
            <p:cNvPr id="256" name="image.tif" descr="image.ti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96900" cy="558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7" name="Forma"/>
            <p:cNvSpPr/>
            <p:nvPr/>
          </p:nvSpPr>
          <p:spPr>
            <a:xfrm flipH="1">
              <a:off x="487362" y="82550"/>
              <a:ext cx="15240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4835"/>
                    <a:pt x="0" y="10800"/>
                  </a:cubicBezTo>
                  <a:cubicBezTo>
                    <a:pt x="0" y="16765"/>
                    <a:pt x="9671" y="21600"/>
                    <a:pt x="21600" y="21600"/>
                  </a:cubicBezTo>
                  <a:cubicBezTo>
                    <a:pt x="9671" y="17126"/>
                    <a:pt x="7253" y="8665"/>
                    <a:pt x="16200" y="2700"/>
                  </a:cubicBezTo>
                  <a:cubicBezTo>
                    <a:pt x="17735" y="1677"/>
                    <a:pt x="19553" y="76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</p:grpSp>
      <p:grpSp>
        <p:nvGrpSpPr>
          <p:cNvPr id="261" name="Gruppo"/>
          <p:cNvGrpSpPr/>
          <p:nvPr/>
        </p:nvGrpSpPr>
        <p:grpSpPr>
          <a:xfrm>
            <a:off x="428625" y="5727700"/>
            <a:ext cx="639763" cy="558800"/>
            <a:chOff x="0" y="0"/>
            <a:chExt cx="639762" cy="558800"/>
          </a:xfrm>
        </p:grpSpPr>
        <p:pic>
          <p:nvPicPr>
            <p:cNvPr id="259" name="image.tif" descr="image.ti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96900" cy="558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0" name="Forma"/>
            <p:cNvSpPr/>
            <p:nvPr/>
          </p:nvSpPr>
          <p:spPr>
            <a:xfrm flipH="1">
              <a:off x="487362" y="82550"/>
              <a:ext cx="15240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4835"/>
                    <a:pt x="0" y="10800"/>
                  </a:cubicBezTo>
                  <a:cubicBezTo>
                    <a:pt x="0" y="16765"/>
                    <a:pt x="9671" y="21600"/>
                    <a:pt x="21600" y="21600"/>
                  </a:cubicBezTo>
                  <a:cubicBezTo>
                    <a:pt x="9671" y="17126"/>
                    <a:pt x="7253" y="8665"/>
                    <a:pt x="16200" y="2700"/>
                  </a:cubicBezTo>
                  <a:cubicBezTo>
                    <a:pt x="17735" y="1677"/>
                    <a:pt x="19553" y="76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</p:grpSp>
      <p:sp>
        <p:nvSpPr>
          <p:cNvPr id="262" name="Ab titre from serum Ab1   Ab2 … Abn"/>
          <p:cNvSpPr txBox="1"/>
          <p:nvPr/>
        </p:nvSpPr>
        <p:spPr>
          <a:xfrm>
            <a:off x="39935" y="2667000"/>
            <a:ext cx="239787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Ab titre from serum Ab</a:t>
            </a:r>
            <a:r>
              <a:rPr baseline="-25000"/>
              <a:t>1   </a:t>
            </a:r>
            <a:r>
              <a:t>Ab</a:t>
            </a:r>
            <a:r>
              <a:rPr baseline="-25000"/>
              <a:t>2 … </a:t>
            </a:r>
            <a:r>
              <a:t>Ab</a:t>
            </a:r>
            <a:r>
              <a:rPr baseline="-25000"/>
              <a:t>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Monoclonal Antibodies"/>
          <p:cNvSpPr txBox="1"/>
          <p:nvPr/>
        </p:nvSpPr>
        <p:spPr>
          <a:xfrm>
            <a:off x="1116012" y="234950"/>
            <a:ext cx="6934201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Monoclonal Antibodies </a:t>
            </a:r>
          </a:p>
        </p:txBody>
      </p:sp>
      <p:pic>
        <p:nvPicPr>
          <p:cNvPr id="36" name="Schermata 2019-10-07 alle 14.56.10.png" descr="Schermata 2019-10-07 alle 14.56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2" y="929975"/>
            <a:ext cx="9144001" cy="593021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Pubmed…"/>
          <p:cNvSpPr txBox="1"/>
          <p:nvPr/>
        </p:nvSpPr>
        <p:spPr>
          <a:xfrm>
            <a:off x="127987" y="6088503"/>
            <a:ext cx="1230025" cy="7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Pubmed</a:t>
            </a:r>
          </a:p>
          <a:p>
            <a:pPr/>
            <a:r>
              <a:t>Oct 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roduction of Monoclonal Antibodies"/>
          <p:cNvSpPr txBox="1"/>
          <p:nvPr>
            <p:ph type="title" idx="4294967295"/>
          </p:nvPr>
        </p:nvSpPr>
        <p:spPr>
          <a:xfrm>
            <a:off x="857250" y="71437"/>
            <a:ext cx="7772400" cy="685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6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Production of Monoclonal Antibodies</a:t>
            </a:r>
          </a:p>
        </p:txBody>
      </p:sp>
      <p:pic>
        <p:nvPicPr>
          <p:cNvPr id="265" name="BD07336_" descr="BD07336_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600200"/>
            <a:ext cx="1143000" cy="719138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Immunisation with antigen"/>
          <p:cNvSpPr txBox="1"/>
          <p:nvPr/>
        </p:nvSpPr>
        <p:spPr>
          <a:xfrm>
            <a:off x="1752600" y="914400"/>
            <a:ext cx="2895600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Immunisation with antigen</a:t>
            </a:r>
          </a:p>
        </p:txBody>
      </p:sp>
      <p:sp>
        <p:nvSpPr>
          <p:cNvPr id="267" name="Linea"/>
          <p:cNvSpPr/>
          <p:nvPr/>
        </p:nvSpPr>
        <p:spPr>
          <a:xfrm flipH="1">
            <a:off x="1219199" y="1219199"/>
            <a:ext cx="381001" cy="2286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68" name="Linea"/>
          <p:cNvSpPr/>
          <p:nvPr/>
        </p:nvSpPr>
        <p:spPr>
          <a:xfrm flipH="1">
            <a:off x="914400" y="2285999"/>
            <a:ext cx="228601" cy="3810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69" name="Linea"/>
          <p:cNvSpPr/>
          <p:nvPr/>
        </p:nvSpPr>
        <p:spPr>
          <a:xfrm>
            <a:off x="1752600" y="2133599"/>
            <a:ext cx="609601" cy="762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70" name="Linea"/>
          <p:cNvSpPr/>
          <p:nvPr/>
        </p:nvSpPr>
        <p:spPr>
          <a:xfrm>
            <a:off x="3200400" y="2286000"/>
            <a:ext cx="533401" cy="4572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71" name="Cell line –myeloma…"/>
          <p:cNvSpPr txBox="1"/>
          <p:nvPr/>
        </p:nvSpPr>
        <p:spPr>
          <a:xfrm>
            <a:off x="6858000" y="914400"/>
            <a:ext cx="2286001" cy="119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Cell line –myeloma</a:t>
            </a:r>
          </a:p>
          <a:p>
            <a:pPr>
              <a:spcBef>
                <a:spcPts val="100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P3– NSI/I – Ag4 – 1</a:t>
            </a:r>
          </a:p>
          <a:p>
            <a:pPr>
              <a:spcBef>
                <a:spcPts val="100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X63 – Ag8 - 653</a:t>
            </a:r>
          </a:p>
        </p:txBody>
      </p:sp>
      <p:sp>
        <p:nvSpPr>
          <p:cNvPr id="272" name="Linea"/>
          <p:cNvSpPr/>
          <p:nvPr/>
        </p:nvSpPr>
        <p:spPr>
          <a:xfrm flipH="1">
            <a:off x="5105400" y="2057399"/>
            <a:ext cx="838201" cy="685802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273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0" y="1219200"/>
            <a:ext cx="977900" cy="811213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pleen suspension"/>
          <p:cNvSpPr txBox="1"/>
          <p:nvPr/>
        </p:nvSpPr>
        <p:spPr>
          <a:xfrm>
            <a:off x="3636962" y="1739900"/>
            <a:ext cx="1506538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Spleen suspension</a:t>
            </a:r>
          </a:p>
        </p:txBody>
      </p:sp>
      <p:pic>
        <p:nvPicPr>
          <p:cNvPr id="275" name="image.tif" descr="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2200" y="1676400"/>
            <a:ext cx="1206500" cy="1028700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Fusion with polyethylene glycol (PEG)"/>
          <p:cNvSpPr txBox="1"/>
          <p:nvPr/>
        </p:nvSpPr>
        <p:spPr>
          <a:xfrm>
            <a:off x="3048000" y="2819400"/>
            <a:ext cx="3095625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Fusion with polyethylene glycol (PEG)</a:t>
            </a:r>
          </a:p>
        </p:txBody>
      </p:sp>
      <p:sp>
        <p:nvSpPr>
          <p:cNvPr id="277" name="Selection with H.A.T."/>
          <p:cNvSpPr txBox="1"/>
          <p:nvPr/>
        </p:nvSpPr>
        <p:spPr>
          <a:xfrm>
            <a:off x="3124200" y="3962400"/>
            <a:ext cx="2667000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Selection with H.A.T.</a:t>
            </a:r>
          </a:p>
        </p:txBody>
      </p:sp>
      <p:sp>
        <p:nvSpPr>
          <p:cNvPr id="278" name="Linea"/>
          <p:cNvSpPr/>
          <p:nvPr/>
        </p:nvSpPr>
        <p:spPr>
          <a:xfrm>
            <a:off x="4457700" y="3540125"/>
            <a:ext cx="0" cy="455613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79" name="Linea"/>
          <p:cNvSpPr/>
          <p:nvPr/>
        </p:nvSpPr>
        <p:spPr>
          <a:xfrm>
            <a:off x="4457700" y="4343400"/>
            <a:ext cx="0" cy="381000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80" name="Screen for Ab – secreting hybrids"/>
          <p:cNvSpPr txBox="1"/>
          <p:nvPr/>
        </p:nvSpPr>
        <p:spPr>
          <a:xfrm>
            <a:off x="3009900" y="4724400"/>
            <a:ext cx="3919538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Screen for Ab – secreting hybrids</a:t>
            </a:r>
          </a:p>
        </p:txBody>
      </p:sp>
      <p:sp>
        <p:nvSpPr>
          <p:cNvPr id="281" name="Clone Ab secreting hybrids"/>
          <p:cNvSpPr txBox="1"/>
          <p:nvPr/>
        </p:nvSpPr>
        <p:spPr>
          <a:xfrm>
            <a:off x="2708275" y="5562600"/>
            <a:ext cx="4129088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b="1" sz="18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Clone Ab secreting hybrids</a:t>
            </a:r>
          </a:p>
        </p:txBody>
      </p:sp>
      <p:sp>
        <p:nvSpPr>
          <p:cNvPr id="282" name="Linea"/>
          <p:cNvSpPr/>
          <p:nvPr/>
        </p:nvSpPr>
        <p:spPr>
          <a:xfrm>
            <a:off x="4460875" y="5195887"/>
            <a:ext cx="0" cy="304801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83" name="Clone 1      Clone 2      Clone n"/>
          <p:cNvSpPr txBox="1"/>
          <p:nvPr/>
        </p:nvSpPr>
        <p:spPr>
          <a:xfrm>
            <a:off x="3016250" y="6135687"/>
            <a:ext cx="307975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Clone 1      Clone 2      Clone n</a:t>
            </a:r>
          </a:p>
        </p:txBody>
      </p:sp>
      <p:sp>
        <p:nvSpPr>
          <p:cNvPr id="284" name="Linea"/>
          <p:cNvSpPr/>
          <p:nvPr/>
        </p:nvSpPr>
        <p:spPr>
          <a:xfrm flipH="1">
            <a:off x="3440112" y="5968999"/>
            <a:ext cx="96838" cy="195264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85" name="Linea"/>
          <p:cNvSpPr/>
          <p:nvPr/>
        </p:nvSpPr>
        <p:spPr>
          <a:xfrm>
            <a:off x="4451350" y="5973762"/>
            <a:ext cx="0" cy="193676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86" name="Freeze cells"/>
          <p:cNvSpPr txBox="1"/>
          <p:nvPr/>
        </p:nvSpPr>
        <p:spPr>
          <a:xfrm>
            <a:off x="7391400" y="6110287"/>
            <a:ext cx="123698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Freeze cells</a:t>
            </a:r>
          </a:p>
        </p:txBody>
      </p:sp>
      <p:sp>
        <p:nvSpPr>
          <p:cNvPr id="287" name="Linea"/>
          <p:cNvSpPr/>
          <p:nvPr/>
        </p:nvSpPr>
        <p:spPr>
          <a:xfrm>
            <a:off x="6518909" y="6349047"/>
            <a:ext cx="850901" cy="1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88" name="Linea"/>
          <p:cNvSpPr/>
          <p:nvPr/>
        </p:nvSpPr>
        <p:spPr>
          <a:xfrm>
            <a:off x="5324474" y="5964237"/>
            <a:ext cx="96839" cy="195264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289" name="image.tif" descr="image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8800" y="3733800"/>
            <a:ext cx="1625600" cy="825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2" name="Gruppo"/>
          <p:cNvGrpSpPr/>
          <p:nvPr/>
        </p:nvGrpSpPr>
        <p:grpSpPr>
          <a:xfrm>
            <a:off x="2362200" y="4572000"/>
            <a:ext cx="639763" cy="558800"/>
            <a:chOff x="0" y="0"/>
            <a:chExt cx="639762" cy="558800"/>
          </a:xfrm>
        </p:grpSpPr>
        <p:pic>
          <p:nvPicPr>
            <p:cNvPr id="290" name="image.tif" descr="image.ti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96900" cy="558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1" name="Forma"/>
            <p:cNvSpPr/>
            <p:nvPr/>
          </p:nvSpPr>
          <p:spPr>
            <a:xfrm flipH="1">
              <a:off x="487362" y="82550"/>
              <a:ext cx="15240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4835"/>
                    <a:pt x="0" y="10800"/>
                  </a:cubicBezTo>
                  <a:cubicBezTo>
                    <a:pt x="0" y="16765"/>
                    <a:pt x="9671" y="21600"/>
                    <a:pt x="21600" y="21600"/>
                  </a:cubicBezTo>
                  <a:cubicBezTo>
                    <a:pt x="9671" y="17126"/>
                    <a:pt x="7253" y="8665"/>
                    <a:pt x="16200" y="2700"/>
                  </a:cubicBezTo>
                  <a:cubicBezTo>
                    <a:pt x="17735" y="1677"/>
                    <a:pt x="19553" y="76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</p:grpSp>
      <p:grpSp>
        <p:nvGrpSpPr>
          <p:cNvPr id="295" name="Gruppo"/>
          <p:cNvGrpSpPr/>
          <p:nvPr/>
        </p:nvGrpSpPr>
        <p:grpSpPr>
          <a:xfrm>
            <a:off x="2286000" y="5526087"/>
            <a:ext cx="639763" cy="558801"/>
            <a:chOff x="0" y="0"/>
            <a:chExt cx="639762" cy="558800"/>
          </a:xfrm>
        </p:grpSpPr>
        <p:pic>
          <p:nvPicPr>
            <p:cNvPr id="293" name="image.tif" descr="image.ti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96900" cy="558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4" name="Forma"/>
            <p:cNvSpPr/>
            <p:nvPr/>
          </p:nvSpPr>
          <p:spPr>
            <a:xfrm flipH="1">
              <a:off x="487362" y="82550"/>
              <a:ext cx="15240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4835"/>
                    <a:pt x="0" y="10800"/>
                  </a:cubicBezTo>
                  <a:cubicBezTo>
                    <a:pt x="0" y="16765"/>
                    <a:pt x="9671" y="21600"/>
                    <a:pt x="21600" y="21600"/>
                  </a:cubicBezTo>
                  <a:cubicBezTo>
                    <a:pt x="9671" y="17126"/>
                    <a:pt x="7253" y="8665"/>
                    <a:pt x="16200" y="2700"/>
                  </a:cubicBezTo>
                  <a:cubicBezTo>
                    <a:pt x="17735" y="1677"/>
                    <a:pt x="19553" y="76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</p:grpSp>
      <p:grpSp>
        <p:nvGrpSpPr>
          <p:cNvPr id="298" name="Gruppo"/>
          <p:cNvGrpSpPr/>
          <p:nvPr/>
        </p:nvGrpSpPr>
        <p:grpSpPr>
          <a:xfrm>
            <a:off x="1676400" y="5526087"/>
            <a:ext cx="639763" cy="558801"/>
            <a:chOff x="0" y="0"/>
            <a:chExt cx="639762" cy="558800"/>
          </a:xfrm>
        </p:grpSpPr>
        <p:pic>
          <p:nvPicPr>
            <p:cNvPr id="296" name="image.tif" descr="image.ti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96900" cy="558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7" name="Forma"/>
            <p:cNvSpPr/>
            <p:nvPr/>
          </p:nvSpPr>
          <p:spPr>
            <a:xfrm flipH="1">
              <a:off x="487362" y="82550"/>
              <a:ext cx="15240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4835"/>
                    <a:pt x="0" y="10800"/>
                  </a:cubicBezTo>
                  <a:cubicBezTo>
                    <a:pt x="0" y="16765"/>
                    <a:pt x="9671" y="21600"/>
                    <a:pt x="21600" y="21600"/>
                  </a:cubicBezTo>
                  <a:cubicBezTo>
                    <a:pt x="9671" y="17126"/>
                    <a:pt x="7253" y="8665"/>
                    <a:pt x="16200" y="2700"/>
                  </a:cubicBezTo>
                  <a:cubicBezTo>
                    <a:pt x="17735" y="1677"/>
                    <a:pt x="19553" y="76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</p:grpSp>
      <p:grpSp>
        <p:nvGrpSpPr>
          <p:cNvPr id="301" name="Gruppo"/>
          <p:cNvGrpSpPr/>
          <p:nvPr/>
        </p:nvGrpSpPr>
        <p:grpSpPr>
          <a:xfrm>
            <a:off x="1066800" y="5526087"/>
            <a:ext cx="639763" cy="558801"/>
            <a:chOff x="0" y="0"/>
            <a:chExt cx="639762" cy="558800"/>
          </a:xfrm>
        </p:grpSpPr>
        <p:pic>
          <p:nvPicPr>
            <p:cNvPr id="299" name="image.tif" descr="image.ti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96900" cy="558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0" name="Forma"/>
            <p:cNvSpPr/>
            <p:nvPr/>
          </p:nvSpPr>
          <p:spPr>
            <a:xfrm flipH="1">
              <a:off x="487362" y="82550"/>
              <a:ext cx="15240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4835"/>
                    <a:pt x="0" y="10800"/>
                  </a:cubicBezTo>
                  <a:cubicBezTo>
                    <a:pt x="0" y="16765"/>
                    <a:pt x="9671" y="21600"/>
                    <a:pt x="21600" y="21600"/>
                  </a:cubicBezTo>
                  <a:cubicBezTo>
                    <a:pt x="9671" y="17126"/>
                    <a:pt x="7253" y="8665"/>
                    <a:pt x="16200" y="2700"/>
                  </a:cubicBezTo>
                  <a:cubicBezTo>
                    <a:pt x="17735" y="1677"/>
                    <a:pt x="19553" y="76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</p:grpSp>
      <p:grpSp>
        <p:nvGrpSpPr>
          <p:cNvPr id="304" name="Gruppo"/>
          <p:cNvGrpSpPr/>
          <p:nvPr/>
        </p:nvGrpSpPr>
        <p:grpSpPr>
          <a:xfrm>
            <a:off x="457200" y="5526087"/>
            <a:ext cx="639763" cy="558801"/>
            <a:chOff x="0" y="0"/>
            <a:chExt cx="639762" cy="558800"/>
          </a:xfrm>
        </p:grpSpPr>
        <p:pic>
          <p:nvPicPr>
            <p:cNvPr id="302" name="image.tif" descr="image.ti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96900" cy="558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3" name="Forma"/>
            <p:cNvSpPr/>
            <p:nvPr/>
          </p:nvSpPr>
          <p:spPr>
            <a:xfrm flipH="1">
              <a:off x="487362" y="82550"/>
              <a:ext cx="15240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4835"/>
                    <a:pt x="0" y="10800"/>
                  </a:cubicBezTo>
                  <a:cubicBezTo>
                    <a:pt x="0" y="16765"/>
                    <a:pt x="9671" y="21600"/>
                    <a:pt x="21600" y="21600"/>
                  </a:cubicBezTo>
                  <a:cubicBezTo>
                    <a:pt x="9671" y="17126"/>
                    <a:pt x="7253" y="8665"/>
                    <a:pt x="16200" y="2700"/>
                  </a:cubicBezTo>
                  <a:cubicBezTo>
                    <a:pt x="17735" y="1677"/>
                    <a:pt x="19553" y="76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</p:grpSp>
      <p:sp>
        <p:nvSpPr>
          <p:cNvPr id="305" name="Ab titre from serum Ab1   Ab2 … Abn"/>
          <p:cNvSpPr txBox="1"/>
          <p:nvPr/>
        </p:nvSpPr>
        <p:spPr>
          <a:xfrm>
            <a:off x="39935" y="2667000"/>
            <a:ext cx="239787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Ab titre from serum Ab</a:t>
            </a:r>
            <a:r>
              <a:rPr baseline="-25000"/>
              <a:t>1   </a:t>
            </a:r>
            <a:r>
              <a:t>Ab</a:t>
            </a:r>
            <a:r>
              <a:rPr baseline="-25000"/>
              <a:t>2 … </a:t>
            </a:r>
            <a:r>
              <a:t>Ab</a:t>
            </a:r>
            <a:r>
              <a:rPr baseline="-25000"/>
              <a:t>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file:///C:/My%20Documents/Anne%20White/photo.jpg" descr="file:///C:/My%20Documents/Anne%20White/phot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7294" y="7502"/>
            <a:ext cx="4985612" cy="6842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Expand in mice or expand in vitro"/>
          <p:cNvSpPr txBox="1"/>
          <p:nvPr>
            <p:ph type="title" idx="4294967295"/>
          </p:nvPr>
        </p:nvSpPr>
        <p:spPr>
          <a:xfrm>
            <a:off x="155575" y="71437"/>
            <a:ext cx="8767763" cy="765176"/>
          </a:xfrm>
          <a:prstGeom prst="rect">
            <a:avLst/>
          </a:prstGeom>
          <a:solidFill>
            <a:srgbClr val="BEEEC0"/>
          </a:solidFill>
          <a:ln w="9525">
            <a:solidFill>
              <a:srgbClr val="000000"/>
            </a:solidFill>
            <a:miter lim="800000"/>
          </a:ln>
        </p:spPr>
        <p:txBody>
          <a:bodyPr anchor="t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Expand in mice or expand in vitro</a:t>
            </a:r>
          </a:p>
        </p:txBody>
      </p:sp>
      <p:pic>
        <p:nvPicPr>
          <p:cNvPr id="31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36612"/>
            <a:ext cx="5795963" cy="6021388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in vitro material is less concentrated…"/>
          <p:cNvSpPr txBox="1"/>
          <p:nvPr/>
        </p:nvSpPr>
        <p:spPr>
          <a:xfrm>
            <a:off x="5686425" y="1341437"/>
            <a:ext cx="3457575" cy="881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A50021"/>
                </a:solidFill>
              </a:defRPr>
            </a:pPr>
            <a:r>
              <a:t>in vitro material</a:t>
            </a:r>
            <a:r>
              <a:rPr>
                <a:solidFill>
                  <a:srgbClr val="000000"/>
                </a:solidFill>
              </a:rPr>
              <a:t> is </a:t>
            </a:r>
            <a:r>
              <a:rPr>
                <a:solidFill>
                  <a:schemeClr val="accent2"/>
                </a:solidFill>
              </a:rPr>
              <a:t>less concentrated </a:t>
            </a:r>
            <a:endParaRPr>
              <a:solidFill>
                <a:schemeClr val="accent2"/>
              </a:solidFill>
            </a:endParaR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and contains </a:t>
            </a: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bovine serum</a:t>
            </a:r>
          </a:p>
        </p:txBody>
      </p:sp>
      <p:sp>
        <p:nvSpPr>
          <p:cNvPr id="312" name="ascites fluid…"/>
          <p:cNvSpPr txBox="1"/>
          <p:nvPr/>
        </p:nvSpPr>
        <p:spPr>
          <a:xfrm>
            <a:off x="5364162" y="3573462"/>
            <a:ext cx="3779838" cy="114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A50021"/>
                </a:solidFill>
              </a:defRPr>
            </a:pPr>
            <a:r>
              <a:t>ascites fluid</a:t>
            </a:r>
            <a:r>
              <a:rPr>
                <a:solidFill>
                  <a:srgbClr val="000000"/>
                </a:solidFill>
              </a:rPr>
              <a:t> </a:t>
            </a: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contain high [mAb]</a:t>
            </a: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and minor contamination</a:t>
            </a: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with mouse Ig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Advantages"/>
          <p:cNvSpPr txBox="1"/>
          <p:nvPr>
            <p:ph type="title" idx="4294967295"/>
          </p:nvPr>
        </p:nvSpPr>
        <p:spPr>
          <a:xfrm>
            <a:off x="395287" y="71437"/>
            <a:ext cx="7772401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 sz="3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Advantages</a:t>
            </a:r>
          </a:p>
        </p:txBody>
      </p:sp>
      <p:sp>
        <p:nvSpPr>
          <p:cNvPr id="315" name="Possible to select mAbs with the required specificity.…"/>
          <p:cNvSpPr txBox="1"/>
          <p:nvPr/>
        </p:nvSpPr>
        <p:spPr>
          <a:xfrm>
            <a:off x="179387" y="1285875"/>
            <a:ext cx="8675688" cy="4986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1600"/>
              </a:spcBef>
              <a:buSzPct val="100000"/>
              <a:buAutoNum type="arabicPeriod" startAt="1"/>
              <a:defRPr sz="2800">
                <a:latin typeface="Cambria"/>
                <a:ea typeface="Cambria"/>
                <a:cs typeface="Cambria"/>
                <a:sym typeface="Cambria"/>
              </a:defRPr>
            </a:pPr>
            <a:r>
              <a:t>Possible to select mAbs with the </a:t>
            </a:r>
            <a:r>
              <a:rPr b="1"/>
              <a:t>required specificity.</a:t>
            </a:r>
            <a:endParaRPr b="1"/>
          </a:p>
          <a:p>
            <a:pPr marL="457200" indent="-457200">
              <a:spcBef>
                <a:spcPts val="1000"/>
              </a:spcBef>
              <a:buSzPct val="100000"/>
              <a:buAutoNum type="arabicPeriod" startAt="1"/>
              <a:defRPr b="1" sz="9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457200" indent="-457200">
              <a:spcBef>
                <a:spcPts val="1600"/>
              </a:spcBef>
              <a:buSzPct val="100000"/>
              <a:buAutoNum type="arabicPeriod" startAt="2"/>
              <a:defRPr b="1" sz="2800">
                <a:latin typeface="Cambria"/>
                <a:ea typeface="Cambria"/>
                <a:cs typeface="Cambria"/>
                <a:sym typeface="Cambria"/>
              </a:defRPr>
            </a:pPr>
            <a:r>
              <a:t>Large quantities</a:t>
            </a:r>
            <a:r>
              <a:rPr b="0"/>
              <a:t> of antibodies can be obtained easily.</a:t>
            </a:r>
          </a:p>
          <a:p>
            <a:pPr marL="457200" indent="-457200">
              <a:spcBef>
                <a:spcPts val="1000"/>
              </a:spcBef>
              <a:buSzPct val="100000"/>
              <a:buAutoNum type="arabicPeriod" startAt="2"/>
              <a:defRPr sz="9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457200" indent="-457200">
              <a:spcBef>
                <a:spcPts val="1600"/>
              </a:spcBef>
              <a:buSzPct val="100000"/>
              <a:buAutoNum type="arabicPeriod" startAt="3"/>
              <a:defRPr b="1" sz="2800">
                <a:latin typeface="Cambria"/>
                <a:ea typeface="Cambria"/>
                <a:cs typeface="Cambria"/>
                <a:sym typeface="Cambria"/>
              </a:defRPr>
            </a:pPr>
            <a:r>
              <a:t>Pure antibodies</a:t>
            </a:r>
            <a:r>
              <a:rPr b="0"/>
              <a:t> can be obtained more easily.</a:t>
            </a:r>
          </a:p>
          <a:p>
            <a:pPr marL="457200" indent="-457200">
              <a:spcBef>
                <a:spcPts val="1000"/>
              </a:spcBef>
              <a:buSzPct val="100000"/>
              <a:buAutoNum type="arabicPeriod" startAt="3"/>
              <a:defRPr sz="9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457200" indent="-457200">
              <a:spcBef>
                <a:spcPts val="1600"/>
              </a:spcBef>
              <a:buSzPct val="100000"/>
              <a:buAutoNum type="arabicPeriod" startAt="4"/>
              <a:defRPr b="1" sz="2800">
                <a:latin typeface="Cambria"/>
                <a:ea typeface="Cambria"/>
                <a:cs typeface="Cambria"/>
                <a:sym typeface="Cambria"/>
              </a:defRPr>
            </a:pPr>
            <a:r>
              <a:t>Indefinite supply.</a:t>
            </a:r>
          </a:p>
          <a:p>
            <a:pPr marL="457200" indent="-457200">
              <a:spcBef>
                <a:spcPts val="1000"/>
              </a:spcBef>
              <a:buSzPct val="100000"/>
              <a:buAutoNum type="arabicPeriod" startAt="4"/>
              <a:defRPr b="1" sz="9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457200" indent="-457200">
              <a:spcBef>
                <a:spcPts val="1600"/>
              </a:spcBef>
              <a:buSzPct val="100000"/>
              <a:buAutoNum type="arabicPeriod" startAt="5"/>
              <a:defRPr sz="2800">
                <a:latin typeface="Cambria"/>
                <a:ea typeface="Cambria"/>
                <a:cs typeface="Cambria"/>
                <a:sym typeface="Cambria"/>
              </a:defRPr>
            </a:pPr>
            <a:r>
              <a:t>Immunogen </a:t>
            </a:r>
            <a:r>
              <a:rPr b="1"/>
              <a:t>need not be pure</a:t>
            </a:r>
            <a:r>
              <a:t>.</a:t>
            </a:r>
          </a:p>
        </p:txBody>
      </p:sp>
      <p:sp>
        <p:nvSpPr>
          <p:cNvPr id="316" name="Rettangolo arrotondato"/>
          <p:cNvSpPr/>
          <p:nvPr/>
        </p:nvSpPr>
        <p:spPr>
          <a:xfrm>
            <a:off x="38100" y="5461000"/>
            <a:ext cx="8830519" cy="1270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1" dur="500"/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6" dur="500"/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0" dur="500"/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5" dur="500"/>
                                        <p:tgtEl>
                                          <p:spTgt spid="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9" dur="500"/>
                                        <p:tgtEl>
                                          <p:spTgt spid="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4" dur="500"/>
                                        <p:tgtEl>
                                          <p:spTgt spid="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xit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7" dur="400" fill="hold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5" grpId="1"/>
      <p:bldP build="whole" bldLvl="1" animBg="1" rev="0" advAuto="0" spid="316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Disadvantages of Monoclonal Antibodies"/>
          <p:cNvSpPr txBox="1"/>
          <p:nvPr>
            <p:ph type="title" idx="4294967295"/>
          </p:nvPr>
        </p:nvSpPr>
        <p:spPr>
          <a:xfrm>
            <a:off x="571500" y="500062"/>
            <a:ext cx="77724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 sz="3200"/>
            </a:lvl1pPr>
          </a:lstStyle>
          <a:p>
            <a:pPr/>
            <a:r>
              <a:t>Disadvantages of Monoclonal Antibodies</a:t>
            </a:r>
          </a:p>
        </p:txBody>
      </p:sp>
      <p:sp>
        <p:nvSpPr>
          <p:cNvPr id="319" name="Labour intensive.…"/>
          <p:cNvSpPr txBox="1"/>
          <p:nvPr/>
        </p:nvSpPr>
        <p:spPr>
          <a:xfrm>
            <a:off x="685800" y="1905000"/>
            <a:ext cx="7543800" cy="3289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1000"/>
              </a:spcBef>
              <a:defRPr sz="1800"/>
            </a:pPr>
          </a:p>
          <a:p>
            <a:pPr marL="457200" indent="-457200">
              <a:spcBef>
                <a:spcPts val="1600"/>
              </a:spcBef>
              <a:buSzPct val="100000"/>
              <a:buAutoNum type="arabicPeriod" startAt="1"/>
              <a:defRPr sz="2800"/>
            </a:pPr>
            <a:r>
              <a:t>Labour intensive.</a:t>
            </a:r>
          </a:p>
          <a:p>
            <a:pPr marL="457200" indent="-457200">
              <a:spcBef>
                <a:spcPts val="1000"/>
              </a:spcBef>
              <a:buSzPct val="100000"/>
              <a:buAutoNum type="arabicPeriod" startAt="1"/>
              <a:defRPr sz="2800"/>
            </a:pPr>
          </a:p>
          <a:p>
            <a:pPr marL="457200" indent="-457200">
              <a:spcBef>
                <a:spcPts val="1600"/>
              </a:spcBef>
              <a:buSzPct val="100000"/>
              <a:buAutoNum type="arabicPeriod" startAt="2"/>
              <a:defRPr sz="2800"/>
            </a:pPr>
            <a:r>
              <a:t>Costly.</a:t>
            </a:r>
          </a:p>
          <a:p>
            <a:pPr marL="457200" indent="-457200">
              <a:spcBef>
                <a:spcPts val="1000"/>
              </a:spcBef>
              <a:buSzPct val="100000"/>
              <a:buAutoNum type="arabicPeriod" startAt="2"/>
              <a:defRPr sz="2800"/>
            </a:pPr>
          </a:p>
          <a:p>
            <a:pPr marL="457200" indent="-457200">
              <a:spcBef>
                <a:spcPts val="1600"/>
              </a:spcBef>
              <a:buSzPct val="100000"/>
              <a:buAutoNum type="arabicPeriod" startAt="3"/>
              <a:defRPr sz="2800"/>
            </a:pPr>
            <a:r>
              <a:t>Longer time span.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500" y="357187"/>
            <a:ext cx="7405688" cy="6326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500" y="428625"/>
            <a:ext cx="7786688" cy="6359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250" y="214312"/>
            <a:ext cx="6867525" cy="6332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187" y="0"/>
            <a:ext cx="8143876" cy="6557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roduction_fermenters1.jpg" descr="production_fermenters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075238" cy="3373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20140213174043864.jpg" descr="2014021317404386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59212" y="3357562"/>
            <a:ext cx="5284788" cy="3500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diagnóstico3" descr="diagnóstico3"/>
          <p:cNvPicPr>
            <a:picLocks noChangeAspect="1"/>
          </p:cNvPicPr>
          <p:nvPr/>
        </p:nvPicPr>
        <p:blipFill>
          <a:blip r:embed="rId2">
            <a:extLst/>
          </a:blip>
          <a:srcRect l="3845" t="3399" r="0" b="6253"/>
          <a:stretch>
            <a:fillRect/>
          </a:stretch>
        </p:blipFill>
        <p:spPr>
          <a:xfrm>
            <a:off x="285750" y="2212975"/>
            <a:ext cx="2381250" cy="2230438"/>
          </a:xfrm>
          <a:prstGeom prst="rect">
            <a:avLst/>
          </a:prstGeom>
          <a:ln w="76200">
            <a:solidFill>
              <a:srgbClr val="000000"/>
            </a:solidFill>
          </a:ln>
        </p:spPr>
      </p:pic>
      <p:pic>
        <p:nvPicPr>
          <p:cNvPr id="40" name="diagnostico5" descr="diagnostico5"/>
          <p:cNvPicPr>
            <a:picLocks noChangeAspect="1"/>
          </p:cNvPicPr>
          <p:nvPr/>
        </p:nvPicPr>
        <p:blipFill>
          <a:blip r:embed="rId3">
            <a:extLst/>
          </a:blip>
          <a:srcRect l="5165" t="1606" r="5116" b="4631"/>
          <a:stretch>
            <a:fillRect/>
          </a:stretch>
        </p:blipFill>
        <p:spPr>
          <a:xfrm>
            <a:off x="5246687" y="2209799"/>
            <a:ext cx="1447801" cy="1981201"/>
          </a:xfrm>
          <a:prstGeom prst="rect">
            <a:avLst/>
          </a:prstGeom>
          <a:ln w="76200">
            <a:solidFill>
              <a:srgbClr val="000000"/>
            </a:solidFill>
          </a:ln>
        </p:spPr>
      </p:pic>
      <p:pic>
        <p:nvPicPr>
          <p:cNvPr id="41" name="diagnostico6" descr="diagnostico6"/>
          <p:cNvPicPr>
            <a:picLocks noChangeAspect="1"/>
          </p:cNvPicPr>
          <p:nvPr/>
        </p:nvPicPr>
        <p:blipFill>
          <a:blip r:embed="rId4">
            <a:extLst/>
          </a:blip>
          <a:srcRect l="9446" t="14733" r="13133" b="12539"/>
          <a:stretch>
            <a:fillRect/>
          </a:stretch>
        </p:blipFill>
        <p:spPr>
          <a:xfrm>
            <a:off x="3163887" y="2209799"/>
            <a:ext cx="1600201" cy="1905001"/>
          </a:xfrm>
          <a:prstGeom prst="rect">
            <a:avLst/>
          </a:prstGeom>
          <a:ln w="76200">
            <a:solidFill>
              <a:srgbClr val="000000"/>
            </a:solidFill>
          </a:ln>
        </p:spPr>
      </p:pic>
      <p:pic>
        <p:nvPicPr>
          <p:cNvPr id="42" name="diagnostico7" descr="diagnostico7"/>
          <p:cNvPicPr>
            <a:picLocks noChangeAspect="1"/>
          </p:cNvPicPr>
          <p:nvPr/>
        </p:nvPicPr>
        <p:blipFill>
          <a:blip r:embed="rId5">
            <a:extLst/>
          </a:blip>
          <a:srcRect l="3787" t="5587" r="7476" b="3811"/>
          <a:stretch>
            <a:fillRect/>
          </a:stretch>
        </p:blipFill>
        <p:spPr>
          <a:xfrm>
            <a:off x="7165974" y="2209799"/>
            <a:ext cx="1470026" cy="1981201"/>
          </a:xfrm>
          <a:prstGeom prst="rect">
            <a:avLst/>
          </a:prstGeom>
          <a:ln w="76200">
            <a:solidFill>
              <a:srgbClr val="000000"/>
            </a:solidFill>
          </a:ln>
        </p:spPr>
      </p:pic>
      <p:sp>
        <p:nvSpPr>
          <p:cNvPr id="43" name="Use of monoclonal antibodies"/>
          <p:cNvSpPr txBox="1"/>
          <p:nvPr>
            <p:ph type="title" idx="4294967295"/>
          </p:nvPr>
        </p:nvSpPr>
        <p:spPr>
          <a:xfrm>
            <a:off x="685800" y="22859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Use of monoclonal antibodies</a:t>
            </a:r>
          </a:p>
        </p:txBody>
      </p:sp>
      <p:sp>
        <p:nvSpPr>
          <p:cNvPr id="44" name="ELISA"/>
          <p:cNvSpPr txBox="1"/>
          <p:nvPr/>
        </p:nvSpPr>
        <p:spPr>
          <a:xfrm>
            <a:off x="1000125" y="4757737"/>
            <a:ext cx="68624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ELISA</a:t>
            </a:r>
          </a:p>
        </p:txBody>
      </p:sp>
      <p:sp>
        <p:nvSpPr>
          <p:cNvPr id="45" name="Immuno-…"/>
          <p:cNvSpPr txBox="1"/>
          <p:nvPr/>
        </p:nvSpPr>
        <p:spPr>
          <a:xfrm>
            <a:off x="3180910" y="4267200"/>
            <a:ext cx="1566155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Immuno-</a:t>
            </a:r>
          </a:p>
          <a:p>
            <a:pPr algn="ctr"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histochemistry</a:t>
            </a:r>
          </a:p>
        </p:txBody>
      </p:sp>
      <p:sp>
        <p:nvSpPr>
          <p:cNvPr id="46" name="Purification"/>
          <p:cNvSpPr txBox="1"/>
          <p:nvPr/>
        </p:nvSpPr>
        <p:spPr>
          <a:xfrm>
            <a:off x="5344797" y="4267200"/>
            <a:ext cx="1253168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8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Purification</a:t>
            </a:r>
          </a:p>
        </p:txBody>
      </p:sp>
      <p:sp>
        <p:nvSpPr>
          <p:cNvPr id="47" name="Immuno-…"/>
          <p:cNvSpPr txBox="1"/>
          <p:nvPr/>
        </p:nvSpPr>
        <p:spPr>
          <a:xfrm>
            <a:off x="7217142" y="4267200"/>
            <a:ext cx="1367691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Immuno-</a:t>
            </a:r>
          </a:p>
          <a:p>
            <a:pPr algn="ctr"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precipitation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4233" y="125691"/>
            <a:ext cx="7095534" cy="6606618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20,000 liter mammalian cell ferment or  -  Lonza Biologics  -  Portsmouth, NH"/>
          <p:cNvSpPr txBox="1"/>
          <p:nvPr/>
        </p:nvSpPr>
        <p:spPr>
          <a:xfrm>
            <a:off x="1698625" y="6370637"/>
            <a:ext cx="528775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20,000 liter mammalian cell ferment or  -  Lonza Biologics  -  Portsmouth, NH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ost…"/>
          <p:cNvSpPr txBox="1"/>
          <p:nvPr>
            <p:ph type="body" idx="4294967295"/>
          </p:nvPr>
        </p:nvSpPr>
        <p:spPr>
          <a:xfrm>
            <a:off x="571500" y="836612"/>
            <a:ext cx="7696200" cy="47021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>
              <a:lnSpc>
                <a:spcPct val="90000"/>
              </a:lnSpc>
              <a:spcBef>
                <a:spcPts val="3000"/>
              </a:spcBef>
              <a:buSzTx/>
              <a:buNone/>
              <a:defRPr b="1" sz="36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Cost</a:t>
            </a:r>
          </a:p>
          <a:p>
            <a:pPr lvl="1" marL="742950" indent="-285750">
              <a:lnSpc>
                <a:spcPct val="90000"/>
              </a:lnSpc>
              <a:spcBef>
                <a:spcPts val="2600"/>
              </a:spcBef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t>Facilities cost $20-50 million to build</a:t>
            </a:r>
          </a:p>
          <a:p>
            <a:pPr lvl="1" marL="742950" indent="-285750">
              <a:lnSpc>
                <a:spcPct val="90000"/>
              </a:lnSpc>
              <a:spcBef>
                <a:spcPts val="2600"/>
              </a:spcBef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t>Antibodies cost $500-1,000/gram </a:t>
            </a:r>
          </a:p>
          <a:p>
            <a:pPr lvl="1" marL="742950" indent="-285750">
              <a:lnSpc>
                <a:spcPct val="90000"/>
              </a:lnSpc>
              <a:spcBef>
                <a:spcPts val="2300"/>
              </a:spcBef>
              <a:defRPr>
                <a:latin typeface="Cambria"/>
                <a:ea typeface="Cambria"/>
                <a:cs typeface="Cambria"/>
                <a:sym typeface="Cambria"/>
              </a:defRPr>
            </a:pPr>
          </a:p>
          <a:p>
            <a:pPr lvl="1" marL="742950" indent="-285750">
              <a:lnSpc>
                <a:spcPct val="90000"/>
              </a:lnSpc>
              <a:spcBef>
                <a:spcPts val="2600"/>
              </a:spcBef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t>High costs present challenges for reimbursement in chronic diseases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5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Lonza (contract manufacturer) claims = 5.5 g/L yield in 24 days…"/>
          <p:cNvSpPr txBox="1"/>
          <p:nvPr/>
        </p:nvSpPr>
        <p:spPr>
          <a:xfrm>
            <a:off x="609600" y="2057399"/>
            <a:ext cx="8147050" cy="414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10000"/>
              </a:lnSpc>
              <a:defRPr sz="1800"/>
            </a:pPr>
            <a:r>
              <a:t>Lonza (contract manufacturer) claims = </a:t>
            </a:r>
            <a:r>
              <a:rPr b="1"/>
              <a:t>5.5 g/L yield in 24 days</a:t>
            </a:r>
            <a:endParaRPr b="1"/>
          </a:p>
          <a:p>
            <a:pPr>
              <a:lnSpc>
                <a:spcPct val="110000"/>
              </a:lnSpc>
              <a:defRPr baseline="30000" sz="1800"/>
            </a:pPr>
          </a:p>
          <a:p>
            <a:pPr>
              <a:lnSpc>
                <a:spcPct val="110000"/>
              </a:lnSpc>
              <a:defRPr b="1" sz="1800"/>
            </a:pPr>
            <a:r>
              <a:t>30,000 L</a:t>
            </a:r>
            <a:r>
              <a:rPr b="0"/>
              <a:t> reactor: </a:t>
            </a:r>
          </a:p>
          <a:p>
            <a:pPr>
              <a:lnSpc>
                <a:spcPct val="110000"/>
              </a:lnSpc>
              <a:defRPr sz="1800"/>
            </a:pPr>
            <a:r>
              <a:t>30,000 L.  X 5.5  g/L = </a:t>
            </a:r>
            <a:r>
              <a:rPr b="1"/>
              <a:t>165 kg in 24 days</a:t>
            </a:r>
            <a:r>
              <a:t>, </a:t>
            </a:r>
          </a:p>
          <a:p>
            <a:pPr>
              <a:lnSpc>
                <a:spcPct val="110000"/>
              </a:lnSpc>
              <a:defRPr sz="1800"/>
            </a:pPr>
            <a:r>
              <a:t> x 12 =  1,980 kg/year = </a:t>
            </a:r>
            <a:r>
              <a:rPr b="1"/>
              <a:t>2,000,000 g/year</a:t>
            </a:r>
            <a:endParaRPr b="1"/>
          </a:p>
          <a:p>
            <a:pPr>
              <a:lnSpc>
                <a:spcPct val="110000"/>
              </a:lnSpc>
              <a:defRPr sz="1800"/>
            </a:pPr>
          </a:p>
          <a:p>
            <a:pPr>
              <a:lnSpc>
                <a:spcPct val="110000"/>
              </a:lnSpc>
              <a:defRPr sz="1800"/>
            </a:pPr>
            <a:r>
              <a:t>One mAb dose = 500 mg = </a:t>
            </a:r>
            <a:r>
              <a:rPr b="1"/>
              <a:t>0.5 g</a:t>
            </a:r>
            <a:endParaRPr b="1"/>
          </a:p>
          <a:p>
            <a:pPr>
              <a:lnSpc>
                <a:spcPct val="110000"/>
              </a:lnSpc>
              <a:defRPr sz="1800"/>
            </a:pPr>
            <a:r>
              <a:t>2,000,000/0.5 = </a:t>
            </a:r>
            <a:r>
              <a:rPr b="1"/>
              <a:t>4 million doses per reactor per year.</a:t>
            </a:r>
            <a:endParaRPr b="1"/>
          </a:p>
          <a:p>
            <a:pPr>
              <a:lnSpc>
                <a:spcPct val="110000"/>
              </a:lnSpc>
              <a:defRPr sz="1800"/>
            </a:pPr>
            <a:r>
              <a:t>6 doses per patient per year? </a:t>
            </a:r>
          </a:p>
          <a:p>
            <a:pPr>
              <a:lnSpc>
                <a:spcPct val="110000"/>
              </a:lnSpc>
              <a:defRPr sz="1800"/>
            </a:pPr>
            <a:r>
              <a:t>4,000,000/6 = </a:t>
            </a:r>
            <a:r>
              <a:rPr b="1"/>
              <a:t>600,000</a:t>
            </a:r>
            <a:r>
              <a:t> patients per year per reactor.</a:t>
            </a:r>
          </a:p>
          <a:p>
            <a:pPr>
              <a:lnSpc>
                <a:spcPct val="110000"/>
              </a:lnSpc>
              <a:defRPr sz="1800"/>
            </a:pPr>
            <a:r>
              <a:t>At $10,000 per patient per year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b="1"/>
              <a:t>$6B </a:t>
            </a:r>
            <a:r>
              <a:t>in sales /per 30KL reactor</a:t>
            </a:r>
          </a:p>
          <a:p>
            <a:pPr>
              <a:lnSpc>
                <a:spcPct val="110000"/>
              </a:lnSpc>
              <a:defRPr sz="1800"/>
            </a:pPr>
          </a:p>
          <a:p>
            <a:pPr>
              <a:lnSpc>
                <a:spcPct val="110000"/>
              </a:lnSpc>
              <a:defRPr sz="1800"/>
            </a:pPr>
            <a:r>
              <a:t>Not bad!!</a:t>
            </a:r>
          </a:p>
        </p:txBody>
      </p:sp>
      <p:sp>
        <p:nvSpPr>
          <p:cNvPr id="338" name="High level production in mammalian cells: the math"/>
          <p:cNvSpPr txBox="1"/>
          <p:nvPr>
            <p:ph type="title" idx="4294967295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 sz="3600"/>
            </a:lvl1pPr>
          </a:lstStyle>
          <a:p>
            <a:pPr/>
            <a:r>
              <a:t>High level production in mammalian cells: the math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diagnóstico1" descr="diagnóstico1"/>
          <p:cNvPicPr>
            <a:picLocks noChangeAspect="1"/>
          </p:cNvPicPr>
          <p:nvPr/>
        </p:nvPicPr>
        <p:blipFill>
          <a:blip r:embed="rId2">
            <a:extLst/>
          </a:blip>
          <a:srcRect l="9886" t="13233" r="31086" b="25489"/>
          <a:stretch>
            <a:fillRect/>
          </a:stretch>
        </p:blipFill>
        <p:spPr>
          <a:xfrm>
            <a:off x="500062" y="2057399"/>
            <a:ext cx="2090738" cy="2508251"/>
          </a:xfrm>
          <a:prstGeom prst="rect">
            <a:avLst/>
          </a:prstGeom>
          <a:ln w="76200">
            <a:solidFill>
              <a:srgbClr val="000000"/>
            </a:solidFill>
          </a:ln>
        </p:spPr>
      </p:pic>
      <p:pic>
        <p:nvPicPr>
          <p:cNvPr id="50" name="diagnostico2" descr="diagnostico2"/>
          <p:cNvPicPr>
            <a:picLocks noChangeAspect="1"/>
          </p:cNvPicPr>
          <p:nvPr/>
        </p:nvPicPr>
        <p:blipFill>
          <a:blip r:embed="rId3">
            <a:extLst/>
          </a:blip>
          <a:srcRect l="7525" t="1269" r="0" b="8578"/>
          <a:stretch>
            <a:fillRect/>
          </a:stretch>
        </p:blipFill>
        <p:spPr>
          <a:xfrm>
            <a:off x="2973387" y="2057399"/>
            <a:ext cx="2670176" cy="2586039"/>
          </a:xfrm>
          <a:prstGeom prst="rect">
            <a:avLst/>
          </a:prstGeom>
          <a:ln w="76200">
            <a:solidFill>
              <a:srgbClr val="000000"/>
            </a:solidFill>
          </a:ln>
        </p:spPr>
      </p:pic>
      <p:pic>
        <p:nvPicPr>
          <p:cNvPr id="51" name="diagnostico4" descr="diagnostico4"/>
          <p:cNvPicPr>
            <a:picLocks noChangeAspect="1"/>
          </p:cNvPicPr>
          <p:nvPr/>
        </p:nvPicPr>
        <p:blipFill>
          <a:blip r:embed="rId4">
            <a:extLst/>
          </a:blip>
          <a:srcRect l="10256" t="2853" r="2563" b="11534"/>
          <a:stretch>
            <a:fillRect/>
          </a:stretch>
        </p:blipFill>
        <p:spPr>
          <a:xfrm>
            <a:off x="5935662" y="2057399"/>
            <a:ext cx="2851151" cy="2514601"/>
          </a:xfrm>
          <a:prstGeom prst="rect">
            <a:avLst/>
          </a:prstGeom>
          <a:ln w="76200">
            <a:solidFill>
              <a:srgbClr val="000000"/>
            </a:solidFill>
          </a:ln>
        </p:spPr>
      </p:pic>
      <p:sp>
        <p:nvSpPr>
          <p:cNvPr id="52" name="Immuno-…"/>
          <p:cNvSpPr txBox="1"/>
          <p:nvPr/>
        </p:nvSpPr>
        <p:spPr>
          <a:xfrm>
            <a:off x="827374" y="4884737"/>
            <a:ext cx="1336103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Immuno-</a:t>
            </a:r>
          </a:p>
          <a:p>
            <a:pPr algn="ctr"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fluorescence</a:t>
            </a:r>
          </a:p>
        </p:txBody>
      </p:sp>
      <p:sp>
        <p:nvSpPr>
          <p:cNvPr id="53" name="Flow cytometry"/>
          <p:cNvSpPr txBox="1"/>
          <p:nvPr/>
        </p:nvSpPr>
        <p:spPr>
          <a:xfrm>
            <a:off x="3556981" y="5038725"/>
            <a:ext cx="1637926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8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Flow cytometry</a:t>
            </a:r>
          </a:p>
        </p:txBody>
      </p:sp>
      <p:sp>
        <p:nvSpPr>
          <p:cNvPr id="54" name="Immunoblotting"/>
          <p:cNvSpPr txBox="1"/>
          <p:nvPr/>
        </p:nvSpPr>
        <p:spPr>
          <a:xfrm>
            <a:off x="6484492" y="5038725"/>
            <a:ext cx="1701104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8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Immunoblotting</a:t>
            </a:r>
          </a:p>
        </p:txBody>
      </p:sp>
      <p:sp>
        <p:nvSpPr>
          <p:cNvPr id="55" name="Use of monoclonal antibodies"/>
          <p:cNvSpPr txBox="1"/>
          <p:nvPr/>
        </p:nvSpPr>
        <p:spPr>
          <a:xfrm>
            <a:off x="685800" y="228599"/>
            <a:ext cx="7772400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Use of monoclonal antibodies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olyclonal:…"/>
          <p:cNvSpPr txBox="1"/>
          <p:nvPr/>
        </p:nvSpPr>
        <p:spPr>
          <a:xfrm>
            <a:off x="533400" y="1143000"/>
            <a:ext cx="5257800" cy="222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800" u="sng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pPr>
            <a:r>
              <a:t>Polyclonal:</a:t>
            </a:r>
          </a:p>
          <a:p>
            <a:pPr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Antibodies are collected from sera of exposed animal, </a:t>
            </a:r>
          </a:p>
          <a:p>
            <a:pPr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- or -</a:t>
            </a:r>
          </a:p>
          <a:p>
            <a:pPr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a combination of </a:t>
            </a:r>
            <a:r>
              <a:rPr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monoclonal colonies</a:t>
            </a:r>
            <a:r>
              <a:t> is combined.  </a:t>
            </a:r>
          </a:p>
          <a:p>
            <a:pPr>
              <a:defRPr sz="1800">
                <a:latin typeface="Cambria"/>
                <a:ea typeface="Cambria"/>
                <a:cs typeface="Cambria"/>
                <a:sym typeface="Cambria"/>
              </a:defRPr>
            </a:pPr>
          </a:p>
          <a:p>
            <a:pPr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Can be any animal: </a:t>
            </a:r>
            <a:r>
              <a:rPr b="1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Rabbit</a:t>
            </a:r>
            <a:r>
              <a:rPr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, </a:t>
            </a:r>
            <a:r>
              <a:rPr b="1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Goat</a:t>
            </a:r>
            <a:r>
              <a:rPr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, Horse, Rat, Sheep</a:t>
            </a:r>
            <a:r>
              <a:t>, etc…</a:t>
            </a:r>
          </a:p>
        </p:txBody>
      </p:sp>
      <p:pic>
        <p:nvPicPr>
          <p:cNvPr id="58" name="rabbit" descr="rabbi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0875" y="285750"/>
            <a:ext cx="1895475" cy="2590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35921" dir="2700000">
              <a:srgbClr val="808080"/>
            </a:outerShdw>
          </a:effectLst>
        </p:spPr>
      </p:pic>
      <p:sp>
        <p:nvSpPr>
          <p:cNvPr id="59" name="Suite of antibodies recognizing multiple antigenic sites of injected biochemical."/>
          <p:cNvSpPr txBox="1"/>
          <p:nvPr/>
        </p:nvSpPr>
        <p:spPr>
          <a:xfrm>
            <a:off x="533400" y="4953000"/>
            <a:ext cx="4038600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Suite of antibodies recognizing </a:t>
            </a:r>
            <a:r>
              <a:rPr u="sng"/>
              <a:t>multiple</a:t>
            </a:r>
            <a:r>
              <a:t> antigenic sites of injected biochemical.</a:t>
            </a:r>
          </a:p>
        </p:txBody>
      </p:sp>
      <p:sp>
        <p:nvSpPr>
          <p:cNvPr id="60" name="Antibody Production"/>
          <p:cNvSpPr txBox="1"/>
          <p:nvPr/>
        </p:nvSpPr>
        <p:spPr>
          <a:xfrm>
            <a:off x="1428750" y="285750"/>
            <a:ext cx="2299765" cy="367665"/>
          </a:xfrm>
          <a:prstGeom prst="rect">
            <a:avLst/>
          </a:prstGeom>
          <a:ln>
            <a:solidFill>
              <a:srgbClr val="66FF33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Antibody Production</a:t>
            </a:r>
          </a:p>
        </p:txBody>
      </p:sp>
      <p:pic>
        <p:nvPicPr>
          <p:cNvPr id="61" name="polyAb" descr="polyAb"/>
          <p:cNvPicPr>
            <a:picLocks noChangeAspect="1"/>
          </p:cNvPicPr>
          <p:nvPr/>
        </p:nvPicPr>
        <p:blipFill>
          <a:blip r:embed="rId3">
            <a:extLst/>
          </a:blip>
          <a:srcRect l="0" t="0" r="0" b="16667"/>
          <a:stretch>
            <a:fillRect/>
          </a:stretch>
        </p:blipFill>
        <p:spPr>
          <a:xfrm>
            <a:off x="4800600" y="4648200"/>
            <a:ext cx="1416050" cy="1905000"/>
          </a:xfrm>
          <a:prstGeom prst="rect">
            <a:avLst/>
          </a:prstGeom>
          <a:ln>
            <a:solidFill>
              <a:srgbClr val="808080"/>
            </a:solidFill>
          </a:ln>
        </p:spPr>
      </p:pic>
      <p:pic>
        <p:nvPicPr>
          <p:cNvPr id="62" name="Goats_Rubber_Stamped" descr="Goats_Rubber_Stamped"/>
          <p:cNvPicPr>
            <a:picLocks noChangeAspect="1"/>
          </p:cNvPicPr>
          <p:nvPr/>
        </p:nvPicPr>
        <p:blipFill>
          <a:blip r:embed="rId4">
            <a:extLst/>
          </a:blip>
          <a:srcRect l="0" t="20936" r="0" b="0"/>
          <a:stretch>
            <a:fillRect/>
          </a:stretch>
        </p:blipFill>
        <p:spPr>
          <a:xfrm>
            <a:off x="6929437" y="3286125"/>
            <a:ext cx="1768476" cy="2097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d"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ming for Ab production"/>
          <p:cNvSpPr txBox="1"/>
          <p:nvPr/>
        </p:nvSpPr>
        <p:spPr>
          <a:xfrm>
            <a:off x="-1" y="147637"/>
            <a:ext cx="9144002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Timing for Ab production</a:t>
            </a:r>
          </a:p>
        </p:txBody>
      </p:sp>
      <p:pic>
        <p:nvPicPr>
          <p:cNvPr id="65" name="S9781416031239-001-f004" descr="S9781416031239-001-f00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971550"/>
            <a:ext cx="6858000" cy="5657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isadvantages of Polyclonal Antisera"/>
          <p:cNvSpPr txBox="1"/>
          <p:nvPr>
            <p:ph type="title" idx="4294967295"/>
          </p:nvPr>
        </p:nvSpPr>
        <p:spPr>
          <a:xfrm>
            <a:off x="142875" y="71437"/>
            <a:ext cx="86868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 sz="3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Disadvantages of Polyclonal Antisera</a:t>
            </a:r>
          </a:p>
        </p:txBody>
      </p:sp>
      <p:sp>
        <p:nvSpPr>
          <p:cNvPr id="68" name="Antiserum is composed of a mixture of high and low affinity antibody populations…"/>
          <p:cNvSpPr txBox="1"/>
          <p:nvPr/>
        </p:nvSpPr>
        <p:spPr>
          <a:xfrm>
            <a:off x="228600" y="874712"/>
            <a:ext cx="8686800" cy="407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1000"/>
              </a:spcBef>
              <a:buSzPct val="100000"/>
              <a:buAutoNum type="arabicPeriod" startAt="1"/>
              <a:defRPr sz="22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457200" indent="-457200">
              <a:spcBef>
                <a:spcPts val="1000"/>
              </a:spcBef>
              <a:buSzPct val="100000"/>
              <a:buChar char="•"/>
              <a:defRPr sz="2200">
                <a:latin typeface="Cambria"/>
                <a:ea typeface="Cambria"/>
                <a:cs typeface="Cambria"/>
                <a:sym typeface="Cambria"/>
              </a:defRPr>
            </a:pPr>
            <a:r>
              <a:t>Antiserum is composed of a mixture of </a:t>
            </a:r>
            <a:r>
              <a:rPr b="1">
                <a:solidFill>
                  <a:srgbClr val="FF3300"/>
                </a:solidFill>
              </a:rPr>
              <a:t>high</a:t>
            </a:r>
            <a:r>
              <a:t> and </a:t>
            </a:r>
            <a:r>
              <a:rPr b="1">
                <a:solidFill>
                  <a:schemeClr val="accent2"/>
                </a:solidFill>
              </a:rPr>
              <a:t>low</a:t>
            </a:r>
            <a:r>
              <a:t> affinity antibody populations</a:t>
            </a:r>
          </a:p>
          <a:p>
            <a:pPr marL="457200" indent="-457200">
              <a:spcBef>
                <a:spcPts val="1000"/>
              </a:spcBef>
              <a:buSzPct val="100000"/>
              <a:buChar char="•"/>
              <a:defRPr sz="2200">
                <a:latin typeface="Cambria"/>
                <a:ea typeface="Cambria"/>
                <a:cs typeface="Cambria"/>
                <a:sym typeface="Cambria"/>
              </a:defRPr>
            </a:pPr>
            <a:r>
              <a:t>Antiserum is composed of a </a:t>
            </a:r>
            <a:r>
              <a:rPr b="1"/>
              <a:t>mixture of antibodies</a:t>
            </a:r>
            <a:r>
              <a:t> with different specificities - not all recognize the target of interest</a:t>
            </a:r>
          </a:p>
          <a:p>
            <a:pPr marL="457200" indent="-457200">
              <a:spcBef>
                <a:spcPts val="1000"/>
              </a:spcBef>
              <a:buSzPct val="100000"/>
              <a:buChar char="•"/>
              <a:defRPr sz="2200">
                <a:latin typeface="Cambria"/>
                <a:ea typeface="Cambria"/>
                <a:cs typeface="Cambria"/>
                <a:sym typeface="Cambria"/>
              </a:defRPr>
            </a:pPr>
            <a:r>
              <a:t>If the animal has had an infection, antibodies against the infecting organism will be present - can lead to “</a:t>
            </a:r>
            <a:r>
              <a:rPr b="1"/>
              <a:t>non-specific” binding</a:t>
            </a:r>
            <a:endParaRPr b="1"/>
          </a:p>
          <a:p>
            <a:pPr marL="457200" indent="-457200">
              <a:spcBef>
                <a:spcPts val="1000"/>
              </a:spcBef>
              <a:buSzPct val="100000"/>
              <a:buChar char="•"/>
              <a:defRPr b="1" sz="2200">
                <a:latin typeface="Cambria"/>
                <a:ea typeface="Cambria"/>
                <a:cs typeface="Cambria"/>
                <a:sym typeface="Cambria"/>
              </a:defRPr>
            </a:pPr>
            <a:r>
              <a:t>Quantity</a:t>
            </a:r>
            <a:r>
              <a:rPr b="0"/>
              <a:t> of antiserum is </a:t>
            </a:r>
            <a:r>
              <a:t>limited</a:t>
            </a:r>
            <a:r>
              <a:rPr b="0"/>
              <a:t> by amount of serum and </a:t>
            </a:r>
            <a:r>
              <a:t>life of immunized animal</a:t>
            </a:r>
            <a:r>
              <a:rPr b="0"/>
              <a:t>.</a:t>
            </a:r>
          </a:p>
          <a:p>
            <a:pPr marL="457200" indent="-457200">
              <a:spcBef>
                <a:spcPts val="1000"/>
              </a:spcBef>
              <a:buSzPct val="100000"/>
              <a:buChar char="•"/>
              <a:defRPr b="1" sz="2200">
                <a:latin typeface="Cambria"/>
                <a:ea typeface="Cambria"/>
                <a:cs typeface="Cambria"/>
                <a:sym typeface="Cambria"/>
              </a:defRPr>
            </a:pPr>
            <a:r>
              <a:t>Antigen must be pure</a:t>
            </a:r>
            <a:r>
              <a:rPr b="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dvantages of Polyclonal Antisera"/>
          <p:cNvSpPr txBox="1"/>
          <p:nvPr>
            <p:ph type="title" idx="4294967295"/>
          </p:nvPr>
        </p:nvSpPr>
        <p:spPr>
          <a:xfrm>
            <a:off x="0" y="142874"/>
            <a:ext cx="86868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 sz="3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Advantages of Polyclonal Antisera</a:t>
            </a:r>
          </a:p>
        </p:txBody>
      </p:sp>
      <p:sp>
        <p:nvSpPr>
          <p:cNvPr id="71" name="Antiserum recognizes many different epitopes on the target…"/>
          <p:cNvSpPr txBox="1"/>
          <p:nvPr/>
        </p:nvSpPr>
        <p:spPr>
          <a:xfrm>
            <a:off x="228600" y="1512887"/>
            <a:ext cx="8686800" cy="2951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1000"/>
              </a:spcBef>
              <a:buSzPct val="100000"/>
              <a:buAutoNum type="arabicPeriod" startAt="1"/>
              <a:defRPr sz="22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457200" indent="-457200">
              <a:spcBef>
                <a:spcPts val="1000"/>
              </a:spcBef>
              <a:buSzPct val="100000"/>
              <a:buChar char="•"/>
              <a:defRPr sz="2200">
                <a:latin typeface="Cambria"/>
                <a:ea typeface="Cambria"/>
                <a:cs typeface="Cambria"/>
                <a:sym typeface="Cambria"/>
              </a:defRPr>
            </a:pPr>
            <a:r>
              <a:t>Antiserum recognizes many different epitopes on the target</a:t>
            </a:r>
          </a:p>
          <a:p>
            <a:pPr marL="457200" indent="-457200">
              <a:spcBef>
                <a:spcPts val="1000"/>
              </a:spcBef>
              <a:buSzPct val="100000"/>
              <a:buChar char="•"/>
              <a:defRPr sz="2200">
                <a:latin typeface="Cambria"/>
                <a:ea typeface="Cambria"/>
                <a:cs typeface="Cambria"/>
                <a:sym typeface="Cambria"/>
              </a:defRPr>
            </a:pPr>
            <a:r>
              <a:t>Can usually be used for many different research procedures</a:t>
            </a:r>
          </a:p>
          <a:p>
            <a:pPr lvl="1" indent="228600">
              <a:spcBef>
                <a:spcPts val="1000"/>
              </a:spcBef>
              <a:defRPr sz="2200">
                <a:latin typeface="Cambria"/>
                <a:ea typeface="Cambria"/>
                <a:cs typeface="Cambria"/>
                <a:sym typeface="Cambria"/>
              </a:defRPr>
            </a:pPr>
            <a:r>
              <a:t>(Immunohistochemistry, immunofluorescence, immunoprecipitation, ELISA, precipitation assays, functional assay)</a:t>
            </a:r>
          </a:p>
          <a:p>
            <a:pPr marL="457200" indent="-457200">
              <a:spcBef>
                <a:spcPts val="1000"/>
              </a:spcBef>
              <a:buSzPct val="100000"/>
              <a:buChar char="•"/>
              <a:defRPr sz="2200">
                <a:latin typeface="Cambria"/>
                <a:ea typeface="Cambria"/>
                <a:cs typeface="Cambria"/>
                <a:sym typeface="Cambria"/>
              </a:defRPr>
            </a:pPr>
            <a:r>
              <a:t>Can be affinity purified to eliminate the non-specific binding antibodies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uttura predefinita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uttura predefinita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