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une response"/>
          <p:cNvSpPr txBox="1"/>
          <p:nvPr/>
        </p:nvSpPr>
        <p:spPr>
          <a:xfrm>
            <a:off x="-1" y="152400"/>
            <a:ext cx="9144002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Immune response</a:t>
            </a:r>
          </a:p>
        </p:txBody>
      </p:sp>
      <p:pic>
        <p:nvPicPr>
          <p:cNvPr id="21" name="S9781416031239-001-f001" descr="S9781416031239-001-f0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030287"/>
            <a:ext cx="8383588" cy="5218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9781416031239-008-f006.jpg" descr="S9781416031239-008-f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620712"/>
            <a:ext cx="7620001" cy="451485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ttangolo"/>
          <p:cNvSpPr/>
          <p:nvPr/>
        </p:nvSpPr>
        <p:spPr>
          <a:xfrm>
            <a:off x="179387" y="3200400"/>
            <a:ext cx="8713788" cy="2952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9781416031239-008-f007.jpg" descr="S9781416031239-008-f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404812"/>
            <a:ext cx="8242301" cy="6048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9781416031239-008-f020.jpg" descr="S9781416031239-008-f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727075"/>
            <a:ext cx="7620001" cy="56673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Rettangolo"/>
          <p:cNvSpPr/>
          <p:nvPr/>
        </p:nvSpPr>
        <p:spPr>
          <a:xfrm>
            <a:off x="6084887" y="612775"/>
            <a:ext cx="2303463" cy="55435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56" name="T-cell maturation"/>
          <p:cNvSpPr txBox="1"/>
          <p:nvPr>
            <p:ph type="title" idx="4294967295"/>
          </p:nvPr>
        </p:nvSpPr>
        <p:spPr>
          <a:xfrm>
            <a:off x="685800" y="-234951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T-cell maturation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9781416031239-008-f024.jpg" descr="S9781416031239-008-f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175" y="0"/>
            <a:ext cx="6496050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9781416031239-008-f020.jpg" descr="S9781416031239-008-f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12" y="549275"/>
            <a:ext cx="7620001" cy="5667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9781416031239-007-f005.jpg" descr="S9781416031239-007-f0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987" y="115887"/>
            <a:ext cx="7439026" cy="666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9781416031239-007-f003.jpg" descr="S9781416031239-007-f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612" y="549275"/>
            <a:ext cx="4098926" cy="4292600"/>
          </a:xfrm>
          <a:prstGeom prst="rect">
            <a:avLst/>
          </a:prstGeom>
          <a:ln>
            <a:solidFill>
              <a:srgbClr val="80808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9781416031239-007-f007.jpg" descr="S9781416031239-007-f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2" y="549275"/>
            <a:ext cx="8636001" cy="568801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Rettangolo"/>
          <p:cNvSpPr/>
          <p:nvPr/>
        </p:nvSpPr>
        <p:spPr>
          <a:xfrm>
            <a:off x="4643437" y="527050"/>
            <a:ext cx="4392613" cy="54006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0"/>
            <a:ext cx="427672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3800" y="0"/>
            <a:ext cx="3138488" cy="378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185737"/>
            <a:ext cx="7272338" cy="616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hases of adaptive immune response"/>
          <p:cNvSpPr txBox="1"/>
          <p:nvPr/>
        </p:nvSpPr>
        <p:spPr>
          <a:xfrm>
            <a:off x="0" y="152400"/>
            <a:ext cx="9036050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Phases of adaptive immune response</a:t>
            </a:r>
          </a:p>
        </p:txBody>
      </p:sp>
      <p:pic>
        <p:nvPicPr>
          <p:cNvPr id="24" name=" S9781416031239-001-f006.jpg" descr=" S9781416031239-001-f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1154112"/>
            <a:ext cx="7265988" cy="5659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38" y="17462"/>
            <a:ext cx="4940301" cy="377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8050" y="2708275"/>
            <a:ext cx="4438650" cy="4119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ymphocytes maturation"/>
          <p:cNvSpPr txBox="1"/>
          <p:nvPr/>
        </p:nvSpPr>
        <p:spPr>
          <a:xfrm>
            <a:off x="179387" y="152400"/>
            <a:ext cx="8713788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Lymphocytes maturation</a:t>
            </a:r>
          </a:p>
        </p:txBody>
      </p:sp>
      <p:pic>
        <p:nvPicPr>
          <p:cNvPr id="78" name="S9781416031239-003-f002.jpg" descr="S9781416031239-003-f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212" y="1816100"/>
            <a:ext cx="8589963" cy="3629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0"/>
            <a:ext cx="509905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" name="Gruppo"/>
          <p:cNvGrpSpPr/>
          <p:nvPr/>
        </p:nvGrpSpPr>
        <p:grpSpPr>
          <a:xfrm>
            <a:off x="2138825" y="2368550"/>
            <a:ext cx="5548033" cy="4441776"/>
            <a:chOff x="0" y="0"/>
            <a:chExt cx="5548032" cy="4441775"/>
          </a:xfrm>
        </p:grpSpPr>
        <p:sp>
          <p:nvSpPr>
            <p:cNvPr id="81" name="Rettangolo arrotondato"/>
            <p:cNvSpPr/>
            <p:nvPr/>
          </p:nvSpPr>
          <p:spPr>
            <a:xfrm>
              <a:off x="0" y="0"/>
              <a:ext cx="2439342" cy="1295288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2" name="Rettangolo arrotondato"/>
            <p:cNvSpPr/>
            <p:nvPr/>
          </p:nvSpPr>
          <p:spPr>
            <a:xfrm>
              <a:off x="0" y="325036"/>
              <a:ext cx="4394417" cy="4116740"/>
            </a:xfrm>
            <a:prstGeom prst="roundRect">
              <a:avLst>
                <a:gd name="adj" fmla="val 472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3" name="Rettangolo arrotondato"/>
            <p:cNvSpPr/>
            <p:nvPr/>
          </p:nvSpPr>
          <p:spPr>
            <a:xfrm>
              <a:off x="3108691" y="3095738"/>
              <a:ext cx="2439342" cy="129528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normal-lymph-node-histology-[17-ln01-cd4].jpeg" descr="normal-lymph-node-histology-[17-ln01-cd4]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5261" y="3246675"/>
            <a:ext cx="4930657" cy="36979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normal-lymph-node-histology-[7-ln01-cd3_1].jpeg" descr="normal-lymph-node-histology-[7-ln01-cd3_1]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877" y="11162"/>
            <a:ext cx="4838875" cy="3629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0"/>
            <a:ext cx="50990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87" y="981075"/>
            <a:ext cx="7751763" cy="4535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762" y="222250"/>
            <a:ext cx="6846888" cy="615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0"/>
            <a:ext cx="509905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" name="Gruppo"/>
          <p:cNvGrpSpPr/>
          <p:nvPr/>
        </p:nvGrpSpPr>
        <p:grpSpPr>
          <a:xfrm>
            <a:off x="2138825" y="2368550"/>
            <a:ext cx="5548033" cy="4441776"/>
            <a:chOff x="0" y="0"/>
            <a:chExt cx="5548032" cy="4441775"/>
          </a:xfrm>
        </p:grpSpPr>
        <p:sp>
          <p:nvSpPr>
            <p:cNvPr id="96" name="Rettangolo arrotondato"/>
            <p:cNvSpPr/>
            <p:nvPr/>
          </p:nvSpPr>
          <p:spPr>
            <a:xfrm>
              <a:off x="0" y="0"/>
              <a:ext cx="2439342" cy="1295288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7" name="Rettangolo arrotondato"/>
            <p:cNvSpPr/>
            <p:nvPr/>
          </p:nvSpPr>
          <p:spPr>
            <a:xfrm>
              <a:off x="0" y="325036"/>
              <a:ext cx="4394417" cy="4116740"/>
            </a:xfrm>
            <a:prstGeom prst="roundRect">
              <a:avLst>
                <a:gd name="adj" fmla="val 472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8" name="Rettangolo arrotondato"/>
            <p:cNvSpPr/>
            <p:nvPr/>
          </p:nvSpPr>
          <p:spPr>
            <a:xfrm>
              <a:off x="3108691" y="3095738"/>
              <a:ext cx="2439342" cy="1295289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9781416031239-009-f002.jpg" descr="S9781416031239-009-f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350" y="620712"/>
            <a:ext cx="7620000" cy="613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0"/>
            <a:ext cx="572293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"/>
          <p:cNvGrpSpPr/>
          <p:nvPr/>
        </p:nvGrpSpPr>
        <p:grpSpPr>
          <a:xfrm>
            <a:off x="323850" y="115887"/>
            <a:ext cx="8569325" cy="5800726"/>
            <a:chOff x="0" y="0"/>
            <a:chExt cx="8569325" cy="5800725"/>
          </a:xfrm>
        </p:grpSpPr>
        <p:pic>
          <p:nvPicPr>
            <p:cNvPr id="26" name="S9781416031239-006-f007.jpg" descr="S9781416031239-006-f007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32140" y="0"/>
              <a:ext cx="7620333" cy="5800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" name="Rettangolo"/>
            <p:cNvSpPr/>
            <p:nvPr/>
          </p:nvSpPr>
          <p:spPr>
            <a:xfrm>
              <a:off x="0" y="636115"/>
              <a:ext cx="8569325" cy="244827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9781416031239-007-f007.jpg" descr="S9781416031239-007-f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2" y="549275"/>
            <a:ext cx="8636001" cy="568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275" y="692150"/>
            <a:ext cx="7640638" cy="5184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Doppio clic per modificare"/>
          <p:cNvSpPr txBox="1"/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0" name="Doppio clic per modificare"/>
          <p:cNvSpPr txBox="1"/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How APC present tumor Ags???"/>
          <p:cNvSpPr txBox="1"/>
          <p:nvPr/>
        </p:nvSpPr>
        <p:spPr>
          <a:xfrm>
            <a:off x="611187" y="1412875"/>
            <a:ext cx="7993063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4000"/>
            </a:lvl1pPr>
          </a:lstStyle>
          <a:p>
            <a:pPr/>
            <a:r>
              <a:t>How APC present tumor Ags???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oppio clic per modificare"/>
          <p:cNvSpPr txBox="1"/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15" name="Doppio clic per modificare"/>
          <p:cNvSpPr txBox="1"/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9781416031239-017-f002" descr="S9781416031239-017-f0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090612"/>
            <a:ext cx="6096000" cy="561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umor antigens recognized by CTL"/>
          <p:cNvSpPr txBox="1"/>
          <p:nvPr/>
        </p:nvSpPr>
        <p:spPr>
          <a:xfrm>
            <a:off x="533400" y="0"/>
            <a:ext cx="8016875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antigens recognized by CTL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oppio clic per modificare"/>
          <p:cNvSpPr txBox="1"/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121" name="Doppio clic per modificare"/>
          <p:cNvSpPr txBox="1"/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Escape of immune response by cancer cells (tumor escape)"/>
          <p:cNvSpPr txBox="1"/>
          <p:nvPr/>
        </p:nvSpPr>
        <p:spPr>
          <a:xfrm>
            <a:off x="533400" y="152399"/>
            <a:ext cx="8016875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Escape of immune response by cancer cells (tumor escape)</a:t>
            </a:r>
          </a:p>
        </p:txBody>
      </p:sp>
      <p:sp>
        <p:nvSpPr>
          <p:cNvPr id="124" name="“Several data showed that tumors developed in immunodeficient mice were easily rejected with respect to tumors from WT mice, studying transplantation in WT mice.…"/>
          <p:cNvSpPr txBox="1"/>
          <p:nvPr/>
        </p:nvSpPr>
        <p:spPr>
          <a:xfrm>
            <a:off x="441325" y="2105025"/>
            <a:ext cx="8245475" cy="275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t>“Several data showed that tumors developed in immunodeficient mice were easily rejected with respect to tumors from WT mice, studying transplantation in WT mice.</a:t>
            </a:r>
          </a:p>
          <a:p>
            <a:pPr defTabSz="457200">
              <a:defRPr sz="1800"/>
            </a:pPr>
            <a:r>
              <a:t>It indicates that tumors developed in immune-sufficient mice generate less immunogenic tumor variants”</a:t>
            </a:r>
          </a:p>
          <a:p>
            <a:pPr defTabSz="457200">
              <a:defRPr sz="1800"/>
            </a:pPr>
          </a:p>
          <a:p>
            <a:pPr defTabSz="457200">
              <a:defRPr sz="1800"/>
            </a:pPr>
          </a:p>
          <a:p>
            <a:pPr defTabSz="457200">
              <a:defRPr sz="1800"/>
            </a:pPr>
            <a:r>
              <a:t>			Abbas et al. </a:t>
            </a:r>
          </a:p>
          <a:p>
            <a:pPr defTabSz="457200">
              <a:defRPr sz="1800"/>
            </a:pPr>
            <a:r>
              <a:t>			Molecular and cellular Immunology</a:t>
            </a:r>
          </a:p>
          <a:p>
            <a:pPr defTabSz="457200">
              <a:defRPr sz="1800"/>
            </a:pPr>
            <a:r>
              <a:t>			6th edition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scape of immune response by cancer cells (tumor escape) (1)"/>
          <p:cNvSpPr txBox="1"/>
          <p:nvPr/>
        </p:nvSpPr>
        <p:spPr>
          <a:xfrm>
            <a:off x="-1" y="152400"/>
            <a:ext cx="9144002" cy="136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Escape of immune response by cancer cells (tumor escape) (1)</a:t>
            </a:r>
          </a:p>
        </p:txBody>
      </p:sp>
      <p:sp>
        <p:nvSpPr>
          <p:cNvPr id="127" name="Tumor Ags may induce specific immune tollerance…"/>
          <p:cNvSpPr txBox="1"/>
          <p:nvPr/>
        </p:nvSpPr>
        <p:spPr>
          <a:xfrm>
            <a:off x="533400" y="2289175"/>
            <a:ext cx="7940675" cy="167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Tumor Ags may induce specific immune tollerance</a:t>
            </a:r>
            <a:r>
              <a:t> </a:t>
            </a: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(in particular viral Ags)</a:t>
            </a: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umor escape (2)"/>
          <p:cNvSpPr txBox="1"/>
          <p:nvPr/>
        </p:nvSpPr>
        <p:spPr>
          <a:xfrm>
            <a:off x="0" y="152400"/>
            <a:ext cx="5148263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escape (2)</a:t>
            </a:r>
          </a:p>
        </p:txBody>
      </p:sp>
      <p:sp>
        <p:nvSpPr>
          <p:cNvPr id="130" name="Tumor cells reduce the expression of tumor Ags…"/>
          <p:cNvSpPr txBox="1"/>
          <p:nvPr/>
        </p:nvSpPr>
        <p:spPr>
          <a:xfrm>
            <a:off x="179387" y="2436812"/>
            <a:ext cx="4824413" cy="231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Tumor cells reduce the expression of tumor Ags</a:t>
            </a:r>
            <a:endParaRPr b="1"/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(particularly evident in tumor with very fast growth in which mut/del can be included in the sequence of TAA)</a:t>
            </a:r>
          </a:p>
        </p:txBody>
      </p:sp>
      <p:pic>
        <p:nvPicPr>
          <p:cNvPr id="131" name="S9781416031239-017-f004" descr="S9781416031239-017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6662" y="73025"/>
            <a:ext cx="4133851" cy="6669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ttangolo"/>
          <p:cNvSpPr/>
          <p:nvPr/>
        </p:nvSpPr>
        <p:spPr>
          <a:xfrm>
            <a:off x="5435600" y="3213100"/>
            <a:ext cx="3708400" cy="3240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9781416031239-006-f007.jpg" descr="S9781416031239-006-f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115887"/>
            <a:ext cx="7620000" cy="5800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748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sp>
        <p:nvSpPr>
          <p:cNvPr id="136" name="Freccia"/>
          <p:cNvSpPr/>
          <p:nvPr/>
        </p:nvSpPr>
        <p:spPr>
          <a:xfrm rot="7380230">
            <a:off x="7605712" y="2924175"/>
            <a:ext cx="935038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  <p:sp>
        <p:nvSpPr>
          <p:cNvPr id="137" name="Freccia"/>
          <p:cNvSpPr/>
          <p:nvPr/>
        </p:nvSpPr>
        <p:spPr>
          <a:xfrm rot="17797808">
            <a:off x="1238250" y="3951287"/>
            <a:ext cx="935038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  <p:bldP build="whole" bldLvl="1" animBg="1" rev="0" advAuto="0" spid="136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9781416031239-005-f001.jpg" descr="S9781416031239-005-f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1138237"/>
            <a:ext cx="7620001" cy="466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umor escape (3)"/>
          <p:cNvSpPr txBox="1"/>
          <p:nvPr/>
        </p:nvSpPr>
        <p:spPr>
          <a:xfrm>
            <a:off x="-36513" y="152400"/>
            <a:ext cx="5113338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escape (3)</a:t>
            </a:r>
          </a:p>
        </p:txBody>
      </p:sp>
      <p:sp>
        <p:nvSpPr>
          <p:cNvPr id="142" name="Some tumor cells reduce the expression of MHC I"/>
          <p:cNvSpPr txBox="1"/>
          <p:nvPr/>
        </p:nvSpPr>
        <p:spPr>
          <a:xfrm>
            <a:off x="179387" y="2298700"/>
            <a:ext cx="4824413" cy="136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Some tumor cells reduce the expression of MHC I</a:t>
            </a:r>
          </a:p>
        </p:txBody>
      </p:sp>
      <p:pic>
        <p:nvPicPr>
          <p:cNvPr id="143" name="S9781416031239-017-f004" descr="S9781416031239-017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6662" y="73025"/>
            <a:ext cx="4133851" cy="666908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ttangolo"/>
          <p:cNvSpPr/>
          <p:nvPr/>
        </p:nvSpPr>
        <p:spPr>
          <a:xfrm>
            <a:off x="5435600" y="4868862"/>
            <a:ext cx="3708400" cy="15128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748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sp>
        <p:nvSpPr>
          <p:cNvPr id="148" name="Freccia"/>
          <p:cNvSpPr/>
          <p:nvPr/>
        </p:nvSpPr>
        <p:spPr>
          <a:xfrm rot="7380230">
            <a:off x="7605712" y="2924175"/>
            <a:ext cx="935038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umor escape (4)"/>
          <p:cNvSpPr txBox="1"/>
          <p:nvPr/>
        </p:nvSpPr>
        <p:spPr>
          <a:xfrm>
            <a:off x="533400" y="152400"/>
            <a:ext cx="8016875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escape (4)</a:t>
            </a:r>
          </a:p>
        </p:txBody>
      </p:sp>
      <p:sp>
        <p:nvSpPr>
          <p:cNvPr id="151" name="Several tumor cells do not express the ideal co-stimulatory molecules, avoiding a correct response of CTL…"/>
          <p:cNvSpPr txBox="1"/>
          <p:nvPr/>
        </p:nvSpPr>
        <p:spPr>
          <a:xfrm>
            <a:off x="533400" y="2152650"/>
            <a:ext cx="7940675" cy="199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Several tumor cells do not express the ideal co-stimulatory molecules, avoiding a correct response of CTL</a:t>
            </a:r>
            <a:endParaRPr b="1"/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(moreover, tumor cells over-expressing CD80 o CD86  induce a strong cell-mediated immune response)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9781416031239-007-f007.jpg" descr="S9781416031239-007-f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2" y="549275"/>
            <a:ext cx="8636001" cy="568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748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sp>
        <p:nvSpPr>
          <p:cNvPr id="157" name="Freccia"/>
          <p:cNvSpPr/>
          <p:nvPr/>
        </p:nvSpPr>
        <p:spPr>
          <a:xfrm rot="7380230">
            <a:off x="7605712" y="2924175"/>
            <a:ext cx="935038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umor escape (5)"/>
          <p:cNvSpPr txBox="1"/>
          <p:nvPr/>
        </p:nvSpPr>
        <p:spPr>
          <a:xfrm>
            <a:off x="-36513" y="152400"/>
            <a:ext cx="5113338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escape (5)</a:t>
            </a:r>
          </a:p>
        </p:txBody>
      </p:sp>
      <p:sp>
        <p:nvSpPr>
          <p:cNvPr id="160" name="products secreted by tumor cells can inhibit effector  T-cell response…"/>
          <p:cNvSpPr txBox="1"/>
          <p:nvPr/>
        </p:nvSpPr>
        <p:spPr>
          <a:xfrm>
            <a:off x="179387" y="2298700"/>
            <a:ext cx="4759326" cy="231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products secreted by tumor cells can inhibit effector  T-cell response</a:t>
            </a:r>
            <a:endParaRPr b="1"/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(es. TGF-B secreted by tumor cells inhibit proliferation and functional activation of CD8+ T-lymphocytes)</a:t>
            </a:r>
          </a:p>
        </p:txBody>
      </p:sp>
      <p:pic>
        <p:nvPicPr>
          <p:cNvPr id="161" name="S9781416031239-017-f004" descr="S9781416031239-017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6662" y="73025"/>
            <a:ext cx="4133851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748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sp>
        <p:nvSpPr>
          <p:cNvPr id="165" name="Freccia"/>
          <p:cNvSpPr/>
          <p:nvPr/>
        </p:nvSpPr>
        <p:spPr>
          <a:xfrm rot="7380230">
            <a:off x="7605712" y="2924175"/>
            <a:ext cx="935038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umor escape (5)"/>
          <p:cNvSpPr txBox="1"/>
          <p:nvPr/>
        </p:nvSpPr>
        <p:spPr>
          <a:xfrm>
            <a:off x="-36513" y="152400"/>
            <a:ext cx="5113338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escape (5)</a:t>
            </a:r>
          </a:p>
        </p:txBody>
      </p:sp>
      <p:sp>
        <p:nvSpPr>
          <p:cNvPr id="168" name="products secreted by tumor cells can inhibit effector  T-cell response…"/>
          <p:cNvSpPr txBox="1"/>
          <p:nvPr/>
        </p:nvSpPr>
        <p:spPr>
          <a:xfrm>
            <a:off x="179387" y="2298700"/>
            <a:ext cx="4759326" cy="369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products secreted by tumor cells can inhibit effector  T-cell response</a:t>
            </a:r>
            <a:endParaRPr b="1"/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(es. TGF-B secreted by tumor cells inhibit proliferation and functional activation of CD8+ T-lymphocytes)</a:t>
            </a:r>
          </a:p>
          <a:p>
            <a:pPr algn="ctr"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b="1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… but also of macrophages</a:t>
            </a:r>
          </a:p>
          <a:p>
            <a:pPr algn="ctr" defTabSz="457200">
              <a:defRPr b="1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(APC but also part of the innate immunity)</a:t>
            </a:r>
          </a:p>
        </p:txBody>
      </p:sp>
      <p:pic>
        <p:nvPicPr>
          <p:cNvPr id="169" name="S9781416031239-017-f004" descr="S9781416031239-017-f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6662" y="73025"/>
            <a:ext cx="4133851" cy="666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9781416031239-005-f004.jpg" descr="S9781416031239-005-f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44450"/>
            <a:ext cx="4537075" cy="4746625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33" name="S9781416031239-005-f006.jpg" descr="S9781416031239-005-f0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024062"/>
            <a:ext cx="4605338" cy="4833938"/>
          </a:xfrm>
          <a:prstGeom prst="rect">
            <a:avLst/>
          </a:prstGeom>
          <a:ln>
            <a:solidFill>
              <a:srgbClr val="808080"/>
            </a:solidFill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062" y="0"/>
            <a:ext cx="42767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Freccia"/>
          <p:cNvSpPr/>
          <p:nvPr/>
        </p:nvSpPr>
        <p:spPr>
          <a:xfrm>
            <a:off x="827087" y="5661025"/>
            <a:ext cx="1296988" cy="215900"/>
          </a:xfrm>
          <a:prstGeom prst="rightArrow">
            <a:avLst>
              <a:gd name="adj1" fmla="val 50000"/>
              <a:gd name="adj2" fmla="val 50061"/>
            </a:avLst>
          </a:prstGeom>
          <a:solidFill>
            <a:srgbClr val="C0504D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scape of immune response by cancer cells (tumor escape) (6)"/>
          <p:cNvSpPr txBox="1"/>
          <p:nvPr/>
        </p:nvSpPr>
        <p:spPr>
          <a:xfrm>
            <a:off x="533400" y="152400"/>
            <a:ext cx="8016875" cy="136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Escape of immune response by cancer cells (tumor escape) (6)</a:t>
            </a:r>
          </a:p>
        </p:txBody>
      </p:sp>
      <p:sp>
        <p:nvSpPr>
          <p:cNvPr id="175" name="Regulatory T lymphocytes inhibit T-cell response against cancer cells…"/>
          <p:cNvSpPr txBox="1"/>
          <p:nvPr/>
        </p:nvSpPr>
        <p:spPr>
          <a:xfrm>
            <a:off x="533400" y="1828800"/>
            <a:ext cx="7940675" cy="231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 Regulatory T lymphocytes inhibit T-cell response against cancer cells</a:t>
            </a:r>
            <a:endParaRPr b="1"/>
          </a:p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(Studies in animal models or in patient’ samples evidenced and incresce number of Treg and their preferential localization in tumor microenvironment)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lasses of lymphocytes"/>
          <p:cNvSpPr txBox="1"/>
          <p:nvPr/>
        </p:nvSpPr>
        <p:spPr>
          <a:xfrm>
            <a:off x="0" y="469900"/>
            <a:ext cx="3563938" cy="164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1" sz="44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Classes of lymphocytes</a:t>
            </a:r>
          </a:p>
        </p:txBody>
      </p:sp>
      <p:pic>
        <p:nvPicPr>
          <p:cNvPr id="178" name="S9781416031239-001-f005.jpg" descr="S9781416031239-001-f0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8037" y="88900"/>
            <a:ext cx="5610226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9781416031239-017-f003" descr="S9781416031239-017-f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674812"/>
            <a:ext cx="8839200" cy="339248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Induction of a T-response…"/>
          <p:cNvSpPr txBox="1"/>
          <p:nvPr/>
        </p:nvSpPr>
        <p:spPr>
          <a:xfrm>
            <a:off x="179387" y="284162"/>
            <a:ext cx="8964613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Induction of a T-response </a:t>
            </a:r>
          </a:p>
          <a:p>
            <a: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against tumor</a:t>
            </a:r>
          </a:p>
        </p:txBody>
      </p:sp>
      <p:sp>
        <p:nvSpPr>
          <p:cNvPr id="182" name="Freccia"/>
          <p:cNvSpPr/>
          <p:nvPr/>
        </p:nvSpPr>
        <p:spPr>
          <a:xfrm rot="7380230">
            <a:off x="7605712" y="2924175"/>
            <a:ext cx="935038" cy="144463"/>
          </a:xfrm>
          <a:prstGeom prst="rightArrow">
            <a:avLst>
              <a:gd name="adj1" fmla="val 50000"/>
              <a:gd name="adj2" fmla="val 49803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defTabSz="457200"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umor escape (7)"/>
          <p:cNvSpPr txBox="1"/>
          <p:nvPr/>
        </p:nvSpPr>
        <p:spPr>
          <a:xfrm>
            <a:off x="533400" y="152400"/>
            <a:ext cx="8016875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Tumor escape (7)</a:t>
            </a:r>
          </a:p>
        </p:txBody>
      </p:sp>
      <p:sp>
        <p:nvSpPr>
          <p:cNvPr id="186" name="increased expression of membrane complement inhibitors on tumor cells…"/>
          <p:cNvSpPr txBox="1"/>
          <p:nvPr/>
        </p:nvSpPr>
        <p:spPr>
          <a:xfrm>
            <a:off x="533400" y="2152650"/>
            <a:ext cx="7940675" cy="199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 b="1"/>
              <a:t>increased expression of membrane complement inhibitors on tumor cells</a:t>
            </a:r>
            <a:endParaRPr b="1"/>
          </a:p>
          <a:p>
            <a:pPr defTabSz="457200">
              <a:buSzPct val="100000"/>
              <a:buChar char="•"/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457200"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(iper-espression of CD46, CD55 e CD59 neutralized the lytic activity of the complement system)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uppo"/>
          <p:cNvGrpSpPr/>
          <p:nvPr/>
        </p:nvGrpSpPr>
        <p:grpSpPr>
          <a:xfrm>
            <a:off x="34925" y="44449"/>
            <a:ext cx="8353425" cy="6704967"/>
            <a:chOff x="0" y="0"/>
            <a:chExt cx="8353424" cy="6704965"/>
          </a:xfrm>
        </p:grpSpPr>
        <p:grpSp>
          <p:nvGrpSpPr>
            <p:cNvPr id="197" name="Gruppo"/>
            <p:cNvGrpSpPr/>
            <p:nvPr/>
          </p:nvGrpSpPr>
          <p:grpSpPr>
            <a:xfrm>
              <a:off x="0" y="-1"/>
              <a:ext cx="8353425" cy="1468189"/>
              <a:chOff x="0" y="0"/>
              <a:chExt cx="8353424" cy="1468187"/>
            </a:xfrm>
          </p:grpSpPr>
          <p:sp>
            <p:nvSpPr>
              <p:cNvPr id="188" name="Bouquet"/>
              <p:cNvSpPr/>
              <p:nvPr/>
            </p:nvSpPr>
            <p:spPr>
              <a:xfrm>
                <a:off x="265396" y="0"/>
                <a:ext cx="1857262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ALTERNATIVE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189" name="Bouquet"/>
              <p:cNvSpPr/>
              <p:nvPr/>
            </p:nvSpPr>
            <p:spPr>
              <a:xfrm>
                <a:off x="3536120" y="0"/>
                <a:ext cx="1217673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LECTIN</a:t>
                </a:r>
                <a:r>
                  <a:t>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190" name="Bouquet"/>
              <p:cNvSpPr/>
              <p:nvPr/>
            </p:nvSpPr>
            <p:spPr>
              <a:xfrm>
                <a:off x="6199772" y="0"/>
                <a:ext cx="1514362" cy="6151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CLASSICAL  </a:t>
                </a:r>
              </a:p>
              <a:p>
                <a:pPr algn="ctr" defTabSz="457200">
                  <a:defRPr b="1" sz="1800">
                    <a:solidFill>
                      <a:srgbClr val="00FF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PATHWAY</a:t>
                </a:r>
              </a:p>
            </p:txBody>
          </p:sp>
          <p:sp>
            <p:nvSpPr>
              <p:cNvPr id="191" name="Activating surfaces"/>
              <p:cNvSpPr txBox="1"/>
              <p:nvPr/>
            </p:nvSpPr>
            <p:spPr>
              <a:xfrm>
                <a:off x="0" y="690562"/>
                <a:ext cx="2950136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Activating surfaces</a:t>
                </a:r>
              </a:p>
            </p:txBody>
          </p:sp>
          <p:sp>
            <p:nvSpPr>
              <p:cNvPr id="192" name="C3b C3H2O"/>
              <p:cNvSpPr txBox="1"/>
              <p:nvPr/>
            </p:nvSpPr>
            <p:spPr>
              <a:xfrm>
                <a:off x="260399" y="1076325"/>
                <a:ext cx="1972051" cy="391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defTabSz="457200">
                  <a:defRPr b="1" sz="1800">
                    <a:solidFill>
                      <a:srgbClr val="7F7F7F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C3b C3H</a:t>
                </a:r>
                <a:r>
                  <a:rPr baseline="-25000"/>
                  <a:t>2</a:t>
                </a:r>
                <a:r>
                  <a:t>O</a:t>
                </a:r>
              </a:p>
            </p:txBody>
          </p:sp>
          <p:sp>
            <p:nvSpPr>
              <p:cNvPr id="193" name="Carbohydrates"/>
              <p:cNvSpPr txBox="1"/>
              <p:nvPr/>
            </p:nvSpPr>
            <p:spPr>
              <a:xfrm>
                <a:off x="3339626" y="754062"/>
                <a:ext cx="1577317" cy="3484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Carbohydrates</a:t>
                </a:r>
              </a:p>
            </p:txBody>
          </p:sp>
          <p:sp>
            <p:nvSpPr>
              <p:cNvPr id="194" name="MBL"/>
              <p:cNvSpPr txBox="1"/>
              <p:nvPr/>
            </p:nvSpPr>
            <p:spPr>
              <a:xfrm>
                <a:off x="3510629" y="1076325"/>
                <a:ext cx="624853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defRPr b="1" sz="1800">
                    <a:solidFill>
                      <a:srgbClr val="7F7F7F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MBL</a:t>
                </a:r>
              </a:p>
            </p:txBody>
          </p:sp>
          <p:sp>
            <p:nvSpPr>
              <p:cNvPr id="195" name="Immune complexes"/>
              <p:cNvSpPr txBox="1"/>
              <p:nvPr/>
            </p:nvSpPr>
            <p:spPr>
              <a:xfrm>
                <a:off x="5466801" y="752475"/>
                <a:ext cx="2886624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 defTabSz="457200">
                  <a:defRPr b="1" sz="1800">
                    <a:solidFill>
                      <a:srgbClr val="FF6600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Immune complexes</a:t>
                </a:r>
              </a:p>
            </p:txBody>
          </p:sp>
          <p:sp>
            <p:nvSpPr>
              <p:cNvPr id="196" name="C1q"/>
              <p:cNvSpPr txBox="1"/>
              <p:nvPr/>
            </p:nvSpPr>
            <p:spPr>
              <a:xfrm>
                <a:off x="5984424" y="1076325"/>
                <a:ext cx="510665" cy="348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defTabSz="457200">
                  <a:defRPr b="1" sz="1800">
                    <a:solidFill>
                      <a:srgbClr val="7F7F7F"/>
                    </a:solidFill>
                    <a:effectLst>
                      <a:outerShdw sx="100000" sy="100000" kx="0" ky="0" algn="b" rotWithShape="0" blurRad="12700" dist="25400" dir="2700000">
                        <a:srgbClr val="DDDDDD"/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C1q</a:t>
                </a:r>
              </a:p>
            </p:txBody>
          </p:sp>
        </p:grpSp>
        <p:sp>
          <p:nvSpPr>
            <p:cNvPr id="198" name="P"/>
            <p:cNvSpPr txBox="1"/>
            <p:nvPr/>
          </p:nvSpPr>
          <p:spPr>
            <a:xfrm>
              <a:off x="2284646" y="2422525"/>
              <a:ext cx="28831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 </a:t>
              </a:r>
            </a:p>
          </p:txBody>
        </p:sp>
        <p:sp>
          <p:nvSpPr>
            <p:cNvPr id="199" name="B"/>
            <p:cNvSpPr txBox="1"/>
            <p:nvPr/>
          </p:nvSpPr>
          <p:spPr>
            <a:xfrm>
              <a:off x="1598775" y="1812925"/>
              <a:ext cx="256616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200" name="D"/>
            <p:cNvSpPr txBox="1"/>
            <p:nvPr/>
          </p:nvSpPr>
          <p:spPr>
            <a:xfrm>
              <a:off x="1903606" y="2117725"/>
              <a:ext cx="2692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</a:t>
              </a:r>
            </a:p>
          </p:txBody>
        </p:sp>
        <p:sp>
          <p:nvSpPr>
            <p:cNvPr id="201" name="MASP…"/>
            <p:cNvSpPr txBox="1"/>
            <p:nvPr/>
          </p:nvSpPr>
          <p:spPr>
            <a:xfrm>
              <a:off x="2807841" y="1512887"/>
              <a:ext cx="1071307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MASP</a:t>
              </a:r>
            </a:p>
            <a:p>
              <a: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C4</a:t>
              </a:r>
            </a:p>
            <a:p>
              <a: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C2</a:t>
              </a:r>
            </a:p>
          </p:txBody>
        </p:sp>
        <p:sp>
          <p:nvSpPr>
            <p:cNvPr id="202" name="C2"/>
            <p:cNvSpPr txBox="1"/>
            <p:nvPr/>
          </p:nvSpPr>
          <p:spPr>
            <a:xfrm>
              <a:off x="5033988" y="2422525"/>
              <a:ext cx="38352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C2</a:t>
              </a:r>
            </a:p>
          </p:txBody>
        </p:sp>
        <p:sp>
          <p:nvSpPr>
            <p:cNvPr id="203" name="C4"/>
            <p:cNvSpPr txBox="1"/>
            <p:nvPr/>
          </p:nvSpPr>
          <p:spPr>
            <a:xfrm>
              <a:off x="5338820" y="2168525"/>
              <a:ext cx="38352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C4</a:t>
              </a:r>
            </a:p>
          </p:txBody>
        </p:sp>
        <p:sp>
          <p:nvSpPr>
            <p:cNvPr id="204" name="C1s"/>
            <p:cNvSpPr txBox="1"/>
            <p:nvPr/>
          </p:nvSpPr>
          <p:spPr>
            <a:xfrm>
              <a:off x="5567443" y="1914525"/>
              <a:ext cx="84121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C1s</a:t>
              </a:r>
            </a:p>
          </p:txBody>
        </p:sp>
        <p:sp>
          <p:nvSpPr>
            <p:cNvPr id="205" name="C1r"/>
            <p:cNvSpPr txBox="1"/>
            <p:nvPr/>
          </p:nvSpPr>
          <p:spPr>
            <a:xfrm>
              <a:off x="5796066" y="1660525"/>
              <a:ext cx="797252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C1r</a:t>
              </a:r>
            </a:p>
          </p:txBody>
        </p:sp>
        <p:sp>
          <p:nvSpPr>
            <p:cNvPr id="206" name="C 3"/>
            <p:cNvSpPr txBox="1"/>
            <p:nvPr/>
          </p:nvSpPr>
          <p:spPr>
            <a:xfrm>
              <a:off x="3351555" y="2879725"/>
              <a:ext cx="884223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44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 3</a:t>
              </a:r>
            </a:p>
          </p:txBody>
        </p:sp>
        <p:sp>
          <p:nvSpPr>
            <p:cNvPr id="207" name="Forma"/>
            <p:cNvSpPr/>
            <p:nvPr/>
          </p:nvSpPr>
          <p:spPr>
            <a:xfrm>
              <a:off x="3753111" y="1512887"/>
              <a:ext cx="351729" cy="15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105"/>
                  </a:moveTo>
                  <a:lnTo>
                    <a:pt x="5400" y="17105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7105"/>
                  </a:lnTo>
                  <a:lnTo>
                    <a:pt x="21600" y="17105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8" name="Forma"/>
            <p:cNvSpPr/>
            <p:nvPr/>
          </p:nvSpPr>
          <p:spPr>
            <a:xfrm rot="2649218">
              <a:off x="5028126" y="1203325"/>
              <a:ext cx="291643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9" name="Forma"/>
            <p:cNvSpPr/>
            <p:nvPr/>
          </p:nvSpPr>
          <p:spPr>
            <a:xfrm flipH="1" rot="18950782">
              <a:off x="2360853" y="1279525"/>
              <a:ext cx="291643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0" name="C6C7"/>
            <p:cNvSpPr txBox="1"/>
            <p:nvPr/>
          </p:nvSpPr>
          <p:spPr>
            <a:xfrm>
              <a:off x="2772668" y="5622925"/>
              <a:ext cx="992168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C6C7</a:t>
              </a:r>
            </a:p>
          </p:txBody>
        </p:sp>
        <p:sp>
          <p:nvSpPr>
            <p:cNvPr id="211" name="C8 C9"/>
            <p:cNvSpPr txBox="1"/>
            <p:nvPr/>
          </p:nvSpPr>
          <p:spPr>
            <a:xfrm>
              <a:off x="4069667" y="5622925"/>
              <a:ext cx="685240" cy="358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18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C8 C9</a:t>
              </a:r>
            </a:p>
          </p:txBody>
        </p:sp>
        <p:sp>
          <p:nvSpPr>
            <p:cNvPr id="212" name="C5b-9"/>
            <p:cNvSpPr txBox="1"/>
            <p:nvPr/>
          </p:nvSpPr>
          <p:spPr>
            <a:xfrm>
              <a:off x="3275347" y="6156325"/>
              <a:ext cx="1120339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C5b-9</a:t>
              </a:r>
            </a:p>
          </p:txBody>
        </p:sp>
        <p:sp>
          <p:nvSpPr>
            <p:cNvPr id="213" name="Forma"/>
            <p:cNvSpPr/>
            <p:nvPr/>
          </p:nvSpPr>
          <p:spPr>
            <a:xfrm>
              <a:off x="3754577" y="5470525"/>
              <a:ext cx="282849" cy="7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4" name="Forma"/>
            <p:cNvSpPr/>
            <p:nvPr/>
          </p:nvSpPr>
          <p:spPr>
            <a:xfrm>
              <a:off x="3753111" y="4556125"/>
              <a:ext cx="284315" cy="48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15" name="C3b"/>
            <p:cNvSpPr txBox="1"/>
            <p:nvPr/>
          </p:nvSpPr>
          <p:spPr>
            <a:xfrm>
              <a:off x="3470263" y="4022725"/>
              <a:ext cx="794306" cy="54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C3b</a:t>
              </a:r>
            </a:p>
          </p:txBody>
        </p:sp>
        <p:sp>
          <p:nvSpPr>
            <p:cNvPr id="216" name="C3a"/>
            <p:cNvSpPr txBox="1"/>
            <p:nvPr/>
          </p:nvSpPr>
          <p:spPr>
            <a:xfrm>
              <a:off x="6115553" y="3840162"/>
              <a:ext cx="76454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C3a</a:t>
              </a:r>
            </a:p>
          </p:txBody>
        </p:sp>
        <p:sp>
          <p:nvSpPr>
            <p:cNvPr id="217" name="C5a"/>
            <p:cNvSpPr txBox="1"/>
            <p:nvPr/>
          </p:nvSpPr>
          <p:spPr>
            <a:xfrm>
              <a:off x="6115553" y="4195762"/>
              <a:ext cx="764541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sz="32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C5a</a:t>
              </a:r>
            </a:p>
          </p:txBody>
        </p:sp>
        <p:sp>
          <p:nvSpPr>
            <p:cNvPr id="218" name="C5"/>
            <p:cNvSpPr txBox="1"/>
            <p:nvPr/>
          </p:nvSpPr>
          <p:spPr>
            <a:xfrm>
              <a:off x="3564057" y="4967287"/>
              <a:ext cx="701992" cy="54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>
              <a:lvl1pPr defTabSz="457200">
                <a:defRPr b="1" sz="3200">
                  <a:solidFill>
                    <a:srgbClr val="7F7F7F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Garamond"/>
                  <a:ea typeface="Garamond"/>
                  <a:cs typeface="Garamond"/>
                  <a:sym typeface="Garamond"/>
                </a:defRPr>
              </a:lvl1pPr>
            </a:lstStyle>
            <a:p>
              <a:pPr/>
              <a:r>
                <a:t>C5</a:t>
              </a:r>
            </a:p>
          </p:txBody>
        </p:sp>
        <p:sp>
          <p:nvSpPr>
            <p:cNvPr id="219" name="Forma"/>
            <p:cNvSpPr/>
            <p:nvPr/>
          </p:nvSpPr>
          <p:spPr>
            <a:xfrm>
              <a:off x="3753111" y="3641725"/>
              <a:ext cx="304832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grpSp>
          <p:nvGrpSpPr>
            <p:cNvPr id="223" name="Gruppo"/>
            <p:cNvGrpSpPr/>
            <p:nvPr/>
          </p:nvGrpSpPr>
          <p:grpSpPr>
            <a:xfrm>
              <a:off x="2894308" y="3506671"/>
              <a:ext cx="457248" cy="820855"/>
              <a:chOff x="0" y="0"/>
              <a:chExt cx="457246" cy="820853"/>
            </a:xfrm>
          </p:grpSpPr>
          <p:sp>
            <p:nvSpPr>
              <p:cNvPr id="220" name="Forma"/>
              <p:cNvSpPr/>
              <p:nvPr/>
            </p:nvSpPr>
            <p:spPr>
              <a:xfrm rot="10800000">
                <a:off x="-1" y="-1"/>
                <a:ext cx="457248" cy="820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3570"/>
                      <a:pt x="21600" y="7975"/>
                    </a:cubicBezTo>
                    <a:lnTo>
                      <a:pt x="21600" y="11876"/>
                    </a:lnTo>
                    <a:cubicBezTo>
                      <a:pt x="21600" y="15256"/>
                      <a:pt x="15830" y="18268"/>
                      <a:pt x="7200" y="19395"/>
                    </a:cubicBezTo>
                    <a:lnTo>
                      <a:pt x="7200" y="21600"/>
                    </a:lnTo>
                    <a:lnTo>
                      <a:pt x="0" y="17900"/>
                    </a:lnTo>
                    <a:lnTo>
                      <a:pt x="7200" y="13287"/>
                    </a:lnTo>
                    <a:lnTo>
                      <a:pt x="7200" y="15493"/>
                    </a:lnTo>
                    <a:cubicBezTo>
                      <a:pt x="14017" y="14603"/>
                      <a:pt x="19175" y="12513"/>
                      <a:pt x="20944" y="9925"/>
                    </a:cubicBezTo>
                    <a:lnTo>
                      <a:pt x="20944" y="9925"/>
                    </a:lnTo>
                    <a:cubicBezTo>
                      <a:pt x="18523" y="6384"/>
                      <a:pt x="9894" y="3902"/>
                      <a:pt x="0" y="3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21" name="Forma"/>
              <p:cNvSpPr/>
              <p:nvPr/>
            </p:nvSpPr>
            <p:spPr>
              <a:xfrm rot="10800000">
                <a:off x="-1" y="369525"/>
                <a:ext cx="457248" cy="451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6494"/>
                      <a:pt x="21600" y="14504"/>
                    </a:cubicBezTo>
                    <a:lnTo>
                      <a:pt x="21600" y="21600"/>
                    </a:lnTo>
                    <a:cubicBezTo>
                      <a:pt x="21600" y="13590"/>
                      <a:pt x="11929" y="7096"/>
                      <a:pt x="0" y="7096"/>
                    </a:cubicBezTo>
                    <a:close/>
                  </a:path>
                </a:pathLst>
              </a:custGeom>
              <a:solidFill>
                <a:schemeClr val="accent1">
                  <a:satOff val="-23769"/>
                  <a:lumOff val="-1623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22" name="Linea"/>
              <p:cNvSpPr/>
              <p:nvPr/>
            </p:nvSpPr>
            <p:spPr>
              <a:xfrm rot="10800000">
                <a:off x="0" y="369525"/>
                <a:ext cx="13894" cy="7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21600" y="14317"/>
                      <a:pt x="14345" y="7062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200">
                  <a:defRPr b="1" sz="32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</p:grpSp>
        <p:sp>
          <p:nvSpPr>
            <p:cNvPr id="224" name="Forma"/>
            <p:cNvSpPr/>
            <p:nvPr/>
          </p:nvSpPr>
          <p:spPr>
            <a:xfrm rot="14657084">
              <a:off x="5073999" y="3814728"/>
              <a:ext cx="274639" cy="184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25" name="Forma"/>
            <p:cNvSpPr/>
            <p:nvPr/>
          </p:nvSpPr>
          <p:spPr>
            <a:xfrm flipH="1" rot="17742916">
              <a:off x="5073999" y="2824128"/>
              <a:ext cx="274639" cy="184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b="1" sz="3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27" name="RECOGNITION"/>
          <p:cNvSpPr txBox="1"/>
          <p:nvPr/>
        </p:nvSpPr>
        <p:spPr>
          <a:xfrm>
            <a:off x="6875462" y="1547812"/>
            <a:ext cx="1717066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RECOGNITION</a:t>
            </a:r>
          </a:p>
        </p:txBody>
      </p:sp>
      <p:sp>
        <p:nvSpPr>
          <p:cNvPr id="228" name="OPSONIZATION"/>
          <p:cNvSpPr txBox="1"/>
          <p:nvPr/>
        </p:nvSpPr>
        <p:spPr>
          <a:xfrm>
            <a:off x="6732587" y="3492500"/>
            <a:ext cx="1827124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OPSONIZATION</a:t>
            </a:r>
          </a:p>
        </p:txBody>
      </p:sp>
      <p:sp>
        <p:nvSpPr>
          <p:cNvPr id="229" name="INFLAMMATION"/>
          <p:cNvSpPr txBox="1"/>
          <p:nvPr/>
        </p:nvSpPr>
        <p:spPr>
          <a:xfrm>
            <a:off x="6726237" y="4716462"/>
            <a:ext cx="1852127" cy="3506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/>
            <a:r>
              <a:t>INFLAMMATION</a:t>
            </a:r>
          </a:p>
        </p:txBody>
      </p:sp>
      <p:sp>
        <p:nvSpPr>
          <p:cNvPr id="230" name="CYTOLYSIS…"/>
          <p:cNvSpPr txBox="1"/>
          <p:nvPr/>
        </p:nvSpPr>
        <p:spPr>
          <a:xfrm>
            <a:off x="6659562" y="5911850"/>
            <a:ext cx="1852127" cy="617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pPr>
            <a:r>
              <a:t>CYTOLYSIS</a:t>
            </a:r>
          </a:p>
          <a:p>
            <a:pPr defTabSz="457200">
              <a:defRPr b="1" sz="18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pPr>
            <a:r>
              <a:t>INFLAMMATION</a:t>
            </a:r>
          </a:p>
        </p:txBody>
      </p:sp>
      <p:grpSp>
        <p:nvGrpSpPr>
          <p:cNvPr id="235" name="Gruppo"/>
          <p:cNvGrpSpPr/>
          <p:nvPr/>
        </p:nvGrpSpPr>
        <p:grpSpPr>
          <a:xfrm>
            <a:off x="-425450" y="1963737"/>
            <a:ext cx="3303588" cy="4321943"/>
            <a:chOff x="0" y="0"/>
            <a:chExt cx="3303587" cy="4321941"/>
          </a:xfrm>
        </p:grpSpPr>
        <p:sp>
          <p:nvSpPr>
            <p:cNvPr id="231" name="S-Protein…"/>
            <p:cNvSpPr txBox="1"/>
            <p:nvPr/>
          </p:nvSpPr>
          <p:spPr>
            <a:xfrm>
              <a:off x="0" y="3440112"/>
              <a:ext cx="3303588" cy="881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defRPr b="1" i="1" sz="1800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S-Protein</a:t>
              </a:r>
            </a:p>
            <a:p>
              <a:pPr algn="ctr" defTabSz="457200">
                <a:defRPr b="1" i="1" sz="1800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Clusterin</a:t>
              </a:r>
            </a:p>
            <a:p>
              <a:pPr algn="ctr"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CD59 </a:t>
              </a:r>
            </a:p>
          </p:txBody>
        </p:sp>
        <p:sp>
          <p:nvSpPr>
            <p:cNvPr id="232" name="FactorH…"/>
            <p:cNvSpPr txBox="1"/>
            <p:nvPr/>
          </p:nvSpPr>
          <p:spPr>
            <a:xfrm>
              <a:off x="163511" y="1851025"/>
              <a:ext cx="2627314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defRPr b="1" i="1" sz="1800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FactorH</a:t>
              </a:r>
            </a:p>
            <a:p>
              <a:pPr algn="ctr"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CD46 </a:t>
              </a:r>
            </a:p>
          </p:txBody>
        </p:sp>
        <p:sp>
          <p:nvSpPr>
            <p:cNvPr id="233" name="CD55"/>
            <p:cNvSpPr txBox="1"/>
            <p:nvPr/>
          </p:nvSpPr>
          <p:spPr>
            <a:xfrm>
              <a:off x="1004887" y="915987"/>
              <a:ext cx="650303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457200">
                <a:defRPr b="1" i="1" sz="1800" u="sng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CD55</a:t>
              </a:r>
            </a:p>
          </p:txBody>
        </p:sp>
        <p:sp>
          <p:nvSpPr>
            <p:cNvPr id="234" name="C1Inh…"/>
            <p:cNvSpPr txBox="1"/>
            <p:nvPr/>
          </p:nvSpPr>
          <p:spPr>
            <a:xfrm>
              <a:off x="1017587" y="0"/>
              <a:ext cx="714151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457200">
                <a:defRPr b="1" i="1" sz="1800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C1Inh</a:t>
              </a:r>
            </a:p>
            <a:p>
              <a:pPr defTabSz="457200">
                <a:defRPr b="1" i="1" sz="1800">
                  <a:solidFill>
                    <a:srgbClr val="FF0000"/>
                  </a:solidFill>
                  <a:effectLst>
                    <a:outerShdw sx="100000" sy="100000" kx="0" ky="0" algn="b" rotWithShape="0" blurRad="12700" dist="25400" dir="2700000">
                      <a:srgbClr val="DDDDDD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C4BP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rcRect l="0" t="9573" r="0" b="0"/>
          <a:stretch>
            <a:fillRect/>
          </a:stretch>
        </p:blipFill>
        <p:spPr>
          <a:xfrm>
            <a:off x="1676400" y="228600"/>
            <a:ext cx="6489700" cy="641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Question:…"/>
          <p:cNvSpPr txBox="1"/>
          <p:nvPr/>
        </p:nvSpPr>
        <p:spPr>
          <a:xfrm>
            <a:off x="395287" y="620712"/>
            <a:ext cx="8640763" cy="545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4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Question:</a:t>
            </a:r>
          </a:p>
          <a:p>
            <a:pPr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Is it possible enhance immune response against tumor cells and avoid tumor escape?</a:t>
            </a:r>
          </a:p>
          <a:p>
            <a:pPr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defTabSz="457200">
              <a:defRPr b="1" sz="4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Answer</a:t>
            </a:r>
            <a:r>
              <a:rPr sz="3600"/>
              <a:t>: </a:t>
            </a:r>
            <a:endParaRPr sz="3600"/>
          </a:p>
          <a:p>
            <a:pPr defTabSz="457200">
              <a:defRPr b="1"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Cancer Immunotherapy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9781416031239-005-f008.jpg" descr="S9781416031239-005-f0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9962" y="0"/>
            <a:ext cx="4276726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ntigen Presenting Cells"/>
          <p:cNvSpPr txBox="1"/>
          <p:nvPr>
            <p:ph type="title" idx="4294967295"/>
          </p:nvPr>
        </p:nvSpPr>
        <p:spPr>
          <a:xfrm>
            <a:off x="685800" y="44449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Antigen Presenting Cells</a:t>
            </a:r>
          </a:p>
        </p:txBody>
      </p:sp>
      <p:sp>
        <p:nvSpPr>
          <p:cNvPr id="38" name="Dendritic cells:…"/>
          <p:cNvSpPr txBox="1"/>
          <p:nvPr/>
        </p:nvSpPr>
        <p:spPr>
          <a:xfrm>
            <a:off x="395287" y="1125537"/>
            <a:ext cx="799306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rPr b="1"/>
              <a:t>Dendritic cells</a:t>
            </a:r>
            <a:r>
              <a:t>:</a:t>
            </a:r>
          </a:p>
          <a:p>
            <a:pPr defTabSz="457200">
              <a:buSzPct val="100000"/>
              <a:buChar char="-"/>
              <a:defRPr sz="1800"/>
            </a:pPr>
            <a:r>
              <a:t> costitutive </a:t>
            </a:r>
            <a:r>
              <a:t>MHC II; Increase with INFg</a:t>
            </a:r>
          </a:p>
          <a:p>
            <a:pPr defTabSz="457200">
              <a:buSzPct val="100000"/>
              <a:buChar char="-"/>
              <a:defRPr sz="1800"/>
            </a:pPr>
            <a:r>
              <a:t> Co-stimulatory m</a:t>
            </a:r>
            <a:r>
              <a:t>olecoles are constitutively expressed and inducible</a:t>
            </a:r>
          </a:p>
        </p:txBody>
      </p:sp>
      <p:sp>
        <p:nvSpPr>
          <p:cNvPr id="39" name="Macrophages:…"/>
          <p:cNvSpPr txBox="1"/>
          <p:nvPr/>
        </p:nvSpPr>
        <p:spPr>
          <a:xfrm>
            <a:off x="395287" y="2305137"/>
            <a:ext cx="7993063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rPr b="1"/>
              <a:t>Macrophages</a:t>
            </a:r>
            <a:r>
              <a:t>:</a:t>
            </a:r>
          </a:p>
          <a:p>
            <a:pPr defTabSz="457200">
              <a:buSzPct val="100000"/>
              <a:buChar char="-"/>
              <a:defRPr sz="1800"/>
            </a:pPr>
            <a:r>
              <a:t> costitutive </a:t>
            </a:r>
            <a:r>
              <a:t>MHC II; Increase with INFg</a:t>
            </a:r>
          </a:p>
          <a:p>
            <a:pPr defTabSz="457200">
              <a:buSzPct val="100000"/>
              <a:buChar char="-"/>
              <a:defRPr sz="1800"/>
            </a:pPr>
            <a:r>
              <a:t> co-stimulatory m</a:t>
            </a:r>
            <a:r>
              <a:t>olecoles are inducible by LPS</a:t>
            </a:r>
          </a:p>
        </p:txBody>
      </p:sp>
      <p:sp>
        <p:nvSpPr>
          <p:cNvPr id="40" name="B Lymphocytes:…"/>
          <p:cNvSpPr txBox="1"/>
          <p:nvPr/>
        </p:nvSpPr>
        <p:spPr>
          <a:xfrm>
            <a:off x="395287" y="3298825"/>
            <a:ext cx="7993063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rPr b="1"/>
              <a:t>B Lymphocytes</a:t>
            </a:r>
            <a:r>
              <a:t>:</a:t>
            </a:r>
          </a:p>
          <a:p>
            <a:pPr defTabSz="457200">
              <a:buSzPct val="100000"/>
              <a:buChar char="-"/>
              <a:defRPr sz="1800"/>
            </a:pPr>
            <a:r>
              <a:t> </a:t>
            </a:r>
            <a:r>
              <a:t>costitutive MHC II; Increase with IL4</a:t>
            </a:r>
          </a:p>
          <a:p>
            <a:pPr defTabSz="457200">
              <a:buSzPct val="100000"/>
              <a:buChar char="-"/>
              <a:defRPr sz="1800"/>
            </a:pPr>
            <a:r>
              <a:t> </a:t>
            </a:r>
            <a:r>
              <a:t>co-stimulatory molecoles are inducible by T lymphocytes interaction (CD40-CD40L)</a:t>
            </a:r>
          </a:p>
        </p:txBody>
      </p:sp>
      <p:sp>
        <p:nvSpPr>
          <p:cNvPr id="41" name="Vascular endothelial cells:…"/>
          <p:cNvSpPr txBox="1"/>
          <p:nvPr/>
        </p:nvSpPr>
        <p:spPr>
          <a:xfrm>
            <a:off x="395287" y="4573587"/>
            <a:ext cx="799306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800"/>
            </a:pPr>
            <a:r>
              <a:t>Vascular endothelial cells:</a:t>
            </a:r>
          </a:p>
          <a:p>
            <a:pPr defTabSz="457200">
              <a:buSzPct val="100000"/>
              <a:buChar char="-"/>
              <a:defRPr sz="1800"/>
            </a:pPr>
            <a:r>
              <a:t> costitutive MHC II; Increase with INFg</a:t>
            </a:r>
          </a:p>
          <a:p>
            <a:pPr defTabSz="457200">
              <a:buSzPct val="100000"/>
              <a:buChar char="-"/>
              <a:defRPr sz="1800"/>
            </a:pPr>
            <a:r>
              <a:t> </a:t>
            </a:r>
            <a:r>
              <a:t>Co-stimulatory molecoles are constitutively expressed </a:t>
            </a:r>
          </a:p>
        </p:txBody>
      </p:sp>
      <p:sp>
        <p:nvSpPr>
          <p:cNvPr id="42" name="Epithelial and mesenchymal cells:…"/>
          <p:cNvSpPr txBox="1"/>
          <p:nvPr/>
        </p:nvSpPr>
        <p:spPr>
          <a:xfrm>
            <a:off x="395287" y="5581650"/>
            <a:ext cx="799306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800"/>
            </a:pPr>
            <a:r>
              <a:t>Epithelial and mesenchymal cells:</a:t>
            </a:r>
          </a:p>
          <a:p>
            <a:pPr defTabSz="457200">
              <a:buSzPct val="100000"/>
              <a:buChar char="-"/>
              <a:defRPr sz="1800"/>
            </a:pPr>
            <a:r>
              <a:t> </a:t>
            </a:r>
            <a:r>
              <a:t>costitutive MHC II; Increase with INFg</a:t>
            </a:r>
          </a:p>
          <a:p>
            <a:pPr defTabSz="457200">
              <a:buSzPct val="100000"/>
              <a:buChar char="-"/>
              <a:defRPr sz="1800"/>
            </a:pPr>
            <a:r>
              <a:t> Co-stimulatory molecules seem not to be expressed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" grpId="1"/>
      <p:bldP build="whole" bldLvl="1" animBg="1" rev="0" advAuto="0" spid="42" grpId="4"/>
      <p:bldP build="whole" bldLvl="1" animBg="1" rev="0" advAuto="0" spid="41" grpId="3"/>
      <p:bldP build="whole" bldLvl="1" animBg="1" rev="0" advAuto="0" spid="4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9781416031239-005-f001.jpg" descr="S9781416031239-005-f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087" y="1138237"/>
            <a:ext cx="7620001" cy="4667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9781416031239-007-f003.jpg" descr="S9781416031239-007-f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1934" y="897756"/>
            <a:ext cx="5420132" cy="5677669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47" name="T-cell Receptor"/>
          <p:cNvSpPr txBox="1"/>
          <p:nvPr>
            <p:ph type="title" idx="4294967295"/>
          </p:nvPr>
        </p:nvSpPr>
        <p:spPr>
          <a:xfrm>
            <a:off x="685800" y="-234951"/>
            <a:ext cx="77724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T-cell Receptor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sentazione vuot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esentazione vuo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