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1.xml" ContentType="application/vnd.openxmlformats-officedocument.presentationml.notesSlid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notesSlides/notesSlide2.xml" ContentType="application/vnd.openxmlformats-officedocument.presentationml.notesSlide+xml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Vaccino: come prodotto. È preventivo.</a:t>
            </a:r>
          </a:p>
          <a:p>
            <a:pPr/>
            <a:r>
              <a:t>Active immunotherapy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Melanoma. No linea cellulare per MHC del paziente. Accessibilità alle cellule tumorali</a:t>
            </a:r>
          </a:p>
          <a:p>
            <a:pPr/>
            <a:r>
              <a:t>Sangue? Ricordare attivazione in organi linfoidi secondari e spostamento a sito infiammatorio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ncer…"/>
          <p:cNvSpPr txBox="1"/>
          <p:nvPr/>
        </p:nvSpPr>
        <p:spPr>
          <a:xfrm>
            <a:off x="533400" y="1479550"/>
            <a:ext cx="8016875" cy="219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6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Cancer </a:t>
            </a:r>
          </a:p>
          <a:p>
            <a:pPr algn="ctr" defTabSz="457200">
              <a:defRPr b="1" sz="6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Immunotherapy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9781416031239-012-f002.jpg" descr="S9781416031239-012-f0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90500"/>
            <a:ext cx="6296025" cy="66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ella"/>
          <p:cNvGraphicFramePr/>
          <p:nvPr/>
        </p:nvGraphicFramePr>
        <p:xfrm>
          <a:off x="228600" y="1397000"/>
          <a:ext cx="8686800" cy="47910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00200"/>
                <a:gridCol w="2209800"/>
                <a:gridCol w="2705100"/>
                <a:gridCol w="2171700"/>
              </a:tblGrid>
              <a:tr h="7016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Cytokine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Reject in animal models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Clinical studies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Toxicity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100488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IL-2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yes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Melanoma, Renal and Colon carcinoma (response rate &lt; 15%)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Vascular permeability, Shock, edema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IFN-gamma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No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Approved for melanoma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Fever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0488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TNF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only after local administration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Sarcoma, melanoma (in local perfusion)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Septic shock syndrome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IL-12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Variable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Melanoma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Epatic Toxicity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GM-CSF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No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Bone marrow recovery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Bone pain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" name="Systemic immunotherapy using cytokines and growth factors"/>
          <p:cNvSpPr txBox="1"/>
          <p:nvPr/>
        </p:nvSpPr>
        <p:spPr>
          <a:xfrm>
            <a:off x="381000" y="47625"/>
            <a:ext cx="8626475" cy="108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Systemic immunotherapy using cytokines and growth factors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9781416031239-017-f003" descr="S9781416031239-017-f0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674812"/>
            <a:ext cx="8839200" cy="3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Induction of a T-response…"/>
          <p:cNvSpPr txBox="1"/>
          <p:nvPr/>
        </p:nvSpPr>
        <p:spPr>
          <a:xfrm>
            <a:off x="179387" y="284162"/>
            <a:ext cx="896461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Induction of a T-response </a:t>
            </a:r>
          </a:p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against tumor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ANCER IMMUNOTHERAPY"/>
          <p:cNvSpPr txBox="1"/>
          <p:nvPr/>
        </p:nvSpPr>
        <p:spPr>
          <a:xfrm>
            <a:off x="533400" y="349250"/>
            <a:ext cx="801687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solidFill>
                  <a:srgbClr val="0000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CANCER IMMUNOTHERAPY</a:t>
            </a:r>
          </a:p>
        </p:txBody>
      </p:sp>
      <p:sp>
        <p:nvSpPr>
          <p:cNvPr id="64" name="Enhancement of patient’ immune response to cancer cells…"/>
          <p:cNvSpPr txBox="1"/>
          <p:nvPr/>
        </p:nvSpPr>
        <p:spPr>
          <a:xfrm>
            <a:off x="533400" y="2152650"/>
            <a:ext cx="7940675" cy="264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defTabSz="457200">
              <a:buSzPct val="100000"/>
              <a:buAutoNum type="arabicPeriod" startAt="1"/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Enhancement of patient</a:t>
            </a:r>
            <a:r>
              <a:t>’</a:t>
            </a:r>
            <a:r>
              <a:t> immune response to cancer cells</a:t>
            </a:r>
          </a:p>
          <a:p>
            <a:pPr marL="457200" indent="-457200" defTabSz="457200"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algn="ctr" defTabSz="457200"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(VACCINATION)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Tabella"/>
          <p:cNvGraphicFramePr/>
          <p:nvPr/>
        </p:nvGraphicFramePr>
        <p:xfrm>
          <a:off x="304800" y="685800"/>
          <a:ext cx="8610600" cy="59483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52650"/>
                <a:gridCol w="2114550"/>
                <a:gridCol w="2190750"/>
                <a:gridCol w="2152650"/>
              </a:tblGrid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Type of vaccination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Vaccine preparation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Animal models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Clinical studies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Died cancer cells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Tumor cells + adjuvants.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lyseted tumor cells + adjuvants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Colon carcinoma.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Sarcomas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Colon carcinoma.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Purified tumor antigens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Melanoma Ags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Heat Shock Protein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several different models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Renal carcinoma, Sarcomas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APC-Based vaccines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TAA primed DC</a:t>
                      </a:r>
                    </a:p>
                    <a:p>
                      <a:pPr algn="l">
                        <a:spcBef>
                          <a:spcPts val="400"/>
                        </a:spcBef>
                      </a:pP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transfected DC (TAA-encoding vectors)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B linfoma, sarcoma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Colon carcinoma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Non-Hodgkin linfoma, others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Carcinomas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1446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Vaccini potenziati con citochine o molecole costimolatorie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Cellule tumorali transfettate con geni per citochine o B7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APC transfettate con geni per citochine ed incubate con TAA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Carcinoma del rene o del polmone, Sarcoma, leucemie B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-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sarcoma</a:t>
                      </a:r>
                    </a:p>
                    <a:p>
                      <a:pPr algn="l">
                        <a:spcBef>
                          <a:spcPts val="400"/>
                        </a:spcBef>
                      </a:pPr>
                    </a:p>
                    <a:p>
                      <a:pPr algn="l">
                        <a:spcBef>
                          <a:spcPts val="400"/>
                        </a:spcBef>
                      </a:pP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carcinoma del rene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Vaccini a DNA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Vettori che codificano per TAA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Vettori virali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Adenovirus che codifica per TAA + citochine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Melanoma, sarcoma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 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9" name="Antitumoral Vaccination"/>
          <p:cNvSpPr txBox="1"/>
          <p:nvPr/>
        </p:nvSpPr>
        <p:spPr>
          <a:xfrm>
            <a:off x="533400" y="0"/>
            <a:ext cx="801687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Antitumoral Vaccination</a:t>
            </a:r>
          </a:p>
        </p:txBody>
      </p:sp>
      <p:sp>
        <p:nvSpPr>
          <p:cNvPr id="70" name="Rettangolo"/>
          <p:cNvSpPr/>
          <p:nvPr/>
        </p:nvSpPr>
        <p:spPr>
          <a:xfrm>
            <a:off x="179387" y="4052887"/>
            <a:ext cx="8856663" cy="26638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9781416031239-017-f005" descr="S9781416031239-017-f0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412" y="246062"/>
            <a:ext cx="7621588" cy="6364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ella"/>
          <p:cNvGraphicFramePr/>
          <p:nvPr/>
        </p:nvGraphicFramePr>
        <p:xfrm>
          <a:off x="304800" y="685800"/>
          <a:ext cx="8610600" cy="59483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52650"/>
                <a:gridCol w="2114550"/>
                <a:gridCol w="2190750"/>
                <a:gridCol w="2152650"/>
              </a:tblGrid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Type of vaccination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Vaccine preparation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Animal models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Clinical studies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Died cancer cells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Tumor cells + adjuvants.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lyseted tumor cells + adjuvants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Colon carcinoma.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Sarcomas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Colon carcinoma.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Purified tumor antigens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Melanoma Ags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Heat Shock Protein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several different models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Renal carcinoma, Sarcomas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APC-Based vaccines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TAA primed DC</a:t>
                      </a:r>
                    </a:p>
                    <a:p>
                      <a:pPr algn="l">
                        <a:spcBef>
                          <a:spcPts val="400"/>
                        </a:spcBef>
                      </a:pP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transfected DC (TAA-encoding vectors)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B linfoma, sarcoma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Colon carcinoma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Non-Hodgkin linfoma, others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Carcinomas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1446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Vaccination enhanced by cytokines of co-stimulatory molecules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Transfected tumor cells (vector encoding  cytokines or B7)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Transfected tumor cells (vector encoding  cytokines or B7) and pulsed  with TAA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Renal and pulmonary Carcinomas, Sarcomas, B-leukemies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sarcomas</a:t>
                      </a:r>
                    </a:p>
                    <a:p>
                      <a:pPr algn="l">
                        <a:spcBef>
                          <a:spcPts val="400"/>
                        </a:spcBef>
                      </a:pPr>
                    </a:p>
                    <a:p>
                      <a:pPr algn="l">
                        <a:spcBef>
                          <a:spcPts val="400"/>
                        </a:spcBef>
                      </a:pP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Renal carcinoma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Vaccini a DNA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Vettori che codificano per TAA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Vettori virali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Adenovirus che codifica per TAA + citochine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Melanoma, sarcoma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 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5" name="Antitumoral Vaccination"/>
          <p:cNvSpPr txBox="1"/>
          <p:nvPr/>
        </p:nvSpPr>
        <p:spPr>
          <a:xfrm>
            <a:off x="533400" y="0"/>
            <a:ext cx="801687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Antitumoral Vaccination</a:t>
            </a:r>
          </a:p>
        </p:txBody>
      </p:sp>
      <p:sp>
        <p:nvSpPr>
          <p:cNvPr id="76" name="Rettangolo"/>
          <p:cNvSpPr/>
          <p:nvPr/>
        </p:nvSpPr>
        <p:spPr>
          <a:xfrm>
            <a:off x="181768" y="5627737"/>
            <a:ext cx="8856664" cy="1228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9781416031239-007-f007.jpg" descr="S9781416031239-007-f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612" y="549275"/>
            <a:ext cx="8636001" cy="568801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ttangolo arrotondato"/>
          <p:cNvSpPr/>
          <p:nvPr/>
        </p:nvSpPr>
        <p:spPr>
          <a:xfrm>
            <a:off x="4635500" y="228600"/>
            <a:ext cx="4404916" cy="6400800"/>
          </a:xfrm>
          <a:prstGeom prst="roundRect">
            <a:avLst>
              <a:gd name="adj" fmla="val 15000"/>
            </a:avLst>
          </a:prstGeom>
          <a:solidFill>
            <a:schemeClr val="accent3">
              <a:alpha val="25253"/>
            </a:schemeClr>
          </a:solidFill>
          <a:ln w="25400">
            <a:solidFill>
              <a:schemeClr val="accent1">
                <a:alpha val="25253"/>
              </a:schemeClr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9781416031239-017-f003" descr="S9781416031239-017-f0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890712"/>
            <a:ext cx="8839200" cy="3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Induction of a T-response…"/>
          <p:cNvSpPr txBox="1"/>
          <p:nvPr/>
        </p:nvSpPr>
        <p:spPr>
          <a:xfrm>
            <a:off x="179387" y="284162"/>
            <a:ext cx="896461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Induction of a T-response </a:t>
            </a:r>
          </a:p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against tumor</a:t>
            </a:r>
          </a:p>
        </p:txBody>
      </p:sp>
      <p:sp>
        <p:nvSpPr>
          <p:cNvPr id="83" name="Phagocytosis of apoptotic cells"/>
          <p:cNvSpPr txBox="1"/>
          <p:nvPr/>
        </p:nvSpPr>
        <p:spPr>
          <a:xfrm>
            <a:off x="6962373" y="5528309"/>
            <a:ext cx="2137232" cy="114827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2DFF16"/>
                </a:solidFill>
              </a:defRPr>
            </a:lvl1pPr>
          </a:lstStyle>
          <a:p>
            <a:pPr/>
            <a:r>
              <a:t>Phagocytosis of apoptotic cells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Tabella"/>
          <p:cNvGraphicFramePr/>
          <p:nvPr/>
        </p:nvGraphicFramePr>
        <p:xfrm>
          <a:off x="304800" y="685800"/>
          <a:ext cx="8610600" cy="59483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52650"/>
                <a:gridCol w="2114550"/>
                <a:gridCol w="2190750"/>
                <a:gridCol w="2152650"/>
              </a:tblGrid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Type of vaccination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Vaccine preparation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Animal models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Clinical studies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Died cancer cells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Tumor cells + adjuvants.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lyseted tumor cells + adjuvants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Colon carcinoma.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Sarcomas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Colon carcinoma.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Purified tumor antigens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Melanoma Ags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Heat Shock Protein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several different models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Melanoma.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Renal carcinoma, Sarcomas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APC-Based vaccines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TAA primed DC</a:t>
                      </a:r>
                    </a:p>
                    <a:p>
                      <a:pPr algn="l">
                        <a:spcBef>
                          <a:spcPts val="400"/>
                        </a:spcBef>
                      </a:pP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transfected DC (TAA-encoding vectors)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B linfoma, sarcoma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Colon carcinoma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Non-Hodgkin linfoma, others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Carcinomas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1446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Vaccination enhanced by cytokines of co-stimulatory molecules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a) Transfected tumor cells (vector encoding  cytokines or B7)</a:t>
                      </a: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b) Transfected tumor cells (vector encoding  cytokines or B7) and pulsed  with TAA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Renal and pulmonary Carcinomas, Sarcomas, B-leukemies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sarcomas</a:t>
                      </a:r>
                    </a:p>
                    <a:p>
                      <a:pPr algn="l">
                        <a:spcBef>
                          <a:spcPts val="400"/>
                        </a:spcBef>
                      </a:pPr>
                    </a:p>
                    <a:p>
                      <a:pPr algn="l">
                        <a:spcBef>
                          <a:spcPts val="400"/>
                        </a:spcBef>
                      </a:pP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t>Melanoma, Renal carcinoma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DNA vaccination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Vectors encoding TAA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Viral vectors</a:t>
                      </a:r>
                    </a:p>
                  </a:txBody>
                  <a:tcPr marL="45725" marR="45725" marT="45725" marB="45725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Adenovirus encodingTAA + cytokines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Melanoma, sarcomas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Melanoma 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6" name="Antitumoral Vaccination"/>
          <p:cNvSpPr txBox="1"/>
          <p:nvPr/>
        </p:nvSpPr>
        <p:spPr>
          <a:xfrm>
            <a:off x="533400" y="0"/>
            <a:ext cx="801687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Antitumoral Vaccination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EATMENTS FOR…"/>
          <p:cNvSpPr txBox="1"/>
          <p:nvPr/>
        </p:nvSpPr>
        <p:spPr>
          <a:xfrm>
            <a:off x="533400" y="349250"/>
            <a:ext cx="8016875" cy="151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4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TREATMENTS FOR </a:t>
            </a:r>
          </a:p>
          <a:p>
            <a:pPr algn="ctr" defTabSz="457200">
              <a:defRPr b="1" sz="4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CANCER THERAPY</a:t>
            </a:r>
          </a:p>
        </p:txBody>
      </p:sp>
      <p:sp>
        <p:nvSpPr>
          <p:cNvPr id="23" name="Surgery…"/>
          <p:cNvSpPr txBox="1"/>
          <p:nvPr/>
        </p:nvSpPr>
        <p:spPr>
          <a:xfrm>
            <a:off x="457200" y="2057400"/>
            <a:ext cx="7940675" cy="439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buSzPct val="100000"/>
              <a:buChar char="•"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Surgery</a:t>
            </a:r>
            <a:endParaRPr b="1"/>
          </a:p>
          <a:p>
            <a:pPr algn="ctr" defTabSz="457200">
              <a:buSzPct val="100000"/>
              <a:buChar char="•"/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buSzPct val="100000"/>
              <a:buChar char="•"/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buSzPct val="100000"/>
              <a:buChar char="•"/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Radio-therapy </a:t>
            </a:r>
          </a:p>
          <a:p>
            <a:pPr algn="ctr" defTabSz="457200">
              <a:buSzPct val="100000"/>
              <a:buChar char="•"/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buSzPct val="100000"/>
              <a:buChar char="•"/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Chemo-therapy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ANCER IMMUNOTHERAPY"/>
          <p:cNvSpPr txBox="1"/>
          <p:nvPr/>
        </p:nvSpPr>
        <p:spPr>
          <a:xfrm>
            <a:off x="533400" y="333375"/>
            <a:ext cx="801687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solidFill>
                  <a:srgbClr val="0000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CANCER IMMUNOTHERAPY</a:t>
            </a:r>
          </a:p>
        </p:txBody>
      </p:sp>
      <p:sp>
        <p:nvSpPr>
          <p:cNvPr id="89" name="Enhancement of patient’ immune response to cancer cells…"/>
          <p:cNvSpPr txBox="1"/>
          <p:nvPr/>
        </p:nvSpPr>
        <p:spPr>
          <a:xfrm>
            <a:off x="533400" y="2136775"/>
            <a:ext cx="7940675" cy="240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defTabSz="457200">
              <a:buSzPct val="100000"/>
              <a:buAutoNum type="arabicPeriod" startAt="1"/>
              <a:defRPr b="1"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Enhancement of patient</a:t>
            </a:r>
            <a:r>
              <a:t>’</a:t>
            </a:r>
            <a:r>
              <a:t> immune response to cancer cells</a:t>
            </a:r>
          </a:p>
          <a:p>
            <a:pPr marL="457200" indent="-457200" defTabSz="457200">
              <a:buSzPct val="100000"/>
              <a:buAutoNum type="arabicPeriod" startAt="1"/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defTabSz="457200">
              <a:buSzPct val="100000"/>
              <a:buAutoNum type="arabicPeriod" startAt="2"/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Passive immunotherapy using T lymphocytes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9781416031239-017-f001" descr="S9781416031239-017-f0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93662"/>
            <a:ext cx="7002463" cy="666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9781416031239-017-f007" descr="S9781416031239-017-f00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075" y="93662"/>
            <a:ext cx="4133850" cy="666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9781416031239-017-f008" descr="S9781416031239-017-f00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812" y="93662"/>
            <a:ext cx="6554788" cy="666908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ttangolo"/>
          <p:cNvSpPr/>
          <p:nvPr/>
        </p:nvSpPr>
        <p:spPr>
          <a:xfrm>
            <a:off x="0" y="2660650"/>
            <a:ext cx="8459788" cy="42211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9781416031239-017-f008" descr="S9781416031239-017-f00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812" y="93662"/>
            <a:ext cx="6554788" cy="666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ANCER IMMUNOTHERAPY"/>
          <p:cNvSpPr txBox="1"/>
          <p:nvPr/>
        </p:nvSpPr>
        <p:spPr>
          <a:xfrm>
            <a:off x="533400" y="349250"/>
            <a:ext cx="801687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solidFill>
                  <a:srgbClr val="0000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CANCER IMMUNOTHERAPY</a:t>
            </a:r>
          </a:p>
        </p:txBody>
      </p:sp>
      <p:sp>
        <p:nvSpPr>
          <p:cNvPr id="103" name="Enhancement of patient’ immune response to cancer cells…"/>
          <p:cNvSpPr txBox="1"/>
          <p:nvPr/>
        </p:nvSpPr>
        <p:spPr>
          <a:xfrm>
            <a:off x="533400" y="2152650"/>
            <a:ext cx="7940675" cy="3837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defTabSz="457200">
              <a:buSzPct val="100000"/>
              <a:buAutoNum type="arabicPeriod" startAt="1"/>
              <a:defRPr b="1"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Enhancement of patient</a:t>
            </a:r>
            <a:r>
              <a:t>’</a:t>
            </a:r>
            <a:r>
              <a:t> immune response to cancer cells</a:t>
            </a:r>
          </a:p>
          <a:p>
            <a:pPr marL="457200" indent="-457200" defTabSz="457200">
              <a:buSzPct val="100000"/>
              <a:buAutoNum type="arabicPeriod" startAt="1"/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defTabSz="457200">
              <a:buSzPct val="100000"/>
              <a:buAutoNum type="arabicPeriod" startAt="2"/>
              <a:defRPr b="1"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Passive immunotherapy using T lymphocytes</a:t>
            </a:r>
          </a:p>
          <a:p>
            <a:pPr marL="457200" indent="-457200" defTabSz="457200">
              <a:buSzPct val="100000"/>
              <a:buAutoNum type="arabicPeriod" startAt="2"/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defTabSz="457200">
              <a:buSzPct val="100000"/>
              <a:buAutoNum type="arabicPeriod" startAt="3"/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Passive immunotherapy using antibodies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nticorpi"/>
          <p:cNvSpPr txBox="1"/>
          <p:nvPr/>
        </p:nvSpPr>
        <p:spPr>
          <a:xfrm>
            <a:off x="152399" y="304800"/>
            <a:ext cx="876300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Anticorpi</a:t>
            </a:r>
          </a:p>
        </p:txBody>
      </p:sp>
      <p:pic>
        <p:nvPicPr>
          <p:cNvPr id="106" name="ANTIBODY2" descr="ANTIBODY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685925"/>
            <a:ext cx="4724400" cy="3195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antibody5" descr="antibody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0962" y="1295400"/>
            <a:ext cx="3840163" cy="449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Tabella"/>
          <p:cNvGraphicFramePr/>
          <p:nvPr/>
        </p:nvGraphicFramePr>
        <p:xfrm>
          <a:off x="1447800" y="381000"/>
          <a:ext cx="6324600" cy="62134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14400"/>
                <a:gridCol w="990600"/>
                <a:gridCol w="1524000"/>
                <a:gridCol w="1371600"/>
                <a:gridCol w="1524000"/>
              </a:tblGrid>
              <a:tr h="7318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isotiopo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Sottotipo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Concentrazione nel siero (mg/ml)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Emivita nel siero (giorni)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Forma secreta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IgA</a:t>
                      </a: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1,2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3,5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6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78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400"/>
                        <a:t>IgD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3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IgE</a:t>
                      </a: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0,05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2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IgG</a:t>
                      </a: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1-4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13,5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23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/>
                      </a:pPr>
                      <a:r>
                        <a:t>IgM</a:t>
                      </a: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b="1"/>
                      </a:pP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1,5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400"/>
                        <a:t>5</a:t>
                      </a: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</a:p>
                  </a:txBody>
                  <a:tcPr marL="45723" marR="45723" marT="45723" marB="45723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0" name="S9781416031239-004-g006" descr="S9781416031239-004-g00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1143000"/>
            <a:ext cx="1193800" cy="99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S9781416031239-004-g007" descr="S9781416031239-004-g00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6500" y="2895600"/>
            <a:ext cx="1333500" cy="8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S9781416031239-004-g008" descr="S9781416031239-004-g00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0800" y="3962400"/>
            <a:ext cx="12382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S9781416031239-004-g009" descr="S9781416031239-004-g00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24600" y="5106987"/>
            <a:ext cx="1358900" cy="1293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Tabella"/>
          <p:cNvGraphicFramePr/>
          <p:nvPr/>
        </p:nvGraphicFramePr>
        <p:xfrm>
          <a:off x="381000" y="381000"/>
          <a:ext cx="8382000" cy="5816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73375"/>
                <a:gridCol w="5508625"/>
              </a:tblGrid>
              <a:tr h="6778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Antibody Isotope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Isotype-specific effector functions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20415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IgG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Opsonization of antigens for phagocytosis by macrophages and neutrophils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Activation of the classical pathway of complement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Antibody-dependent cell-mediated cytotoxicity mediated by natural killer cells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Neonatal immunity: transfer of maternal antibody across the placenta and gut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Feedback inhibition of B cell activation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IgM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Activation of the classical pathway of complement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Antigen receptor of naive B lymphocytes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IgA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Mucosal immunity: secretion of IgA into the lumens of the gastrointestinal and respiratory tracts</a:t>
                      </a:r>
                    </a:p>
                    <a:p>
                      <a:pPr algn="l">
                        <a:def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- Activation of complement by the lectin pathway or by the alternative pathway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78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IgE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Mast cell degranulation (immediate hypersensitivity reactions)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IgD</a:t>
                      </a:r>
                    </a:p>
                  </a:txBody>
                  <a:tcPr marL="45710" marR="45710" marT="45710" marB="4571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Antigen receptor of naive B lymphocytes</a:t>
                      </a:r>
                    </a:p>
                  </a:txBody>
                  <a:tcPr marL="45710" marR="45710" marT="45710" marB="4571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Tabella"/>
          <p:cNvGraphicFramePr/>
          <p:nvPr/>
        </p:nvGraphicFramePr>
        <p:xfrm>
          <a:off x="533400" y="581025"/>
          <a:ext cx="8077200" cy="54848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28800"/>
                <a:gridCol w="2209800"/>
                <a:gridCol w="2019300"/>
                <a:gridCol w="2019300"/>
              </a:tblGrid>
              <a:tr h="487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FcR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Affinity for immunoglobulin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Distribution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Function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8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 (CD64)	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High (Kd </a:t>
                      </a:r>
                      <a:r>
                        <a:rPr>
                          <a:latin typeface="Apple Symbols"/>
                          <a:ea typeface="Apple Symbols"/>
                          <a:cs typeface="Apple Symbols"/>
                          <a:sym typeface="Apple Symbols"/>
                        </a:rPr>
                        <a:t>∼</a:t>
                      </a:r>
                      <a:r>
                        <a:t> 10</a:t>
                      </a:r>
                      <a:r>
                        <a:rPr baseline="30000"/>
                        <a:t>-9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binds IgG1 and IgG3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Macrophages, neutrophils; also eosinophils	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Phagocytosis, activation of phagocytes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RIIA (CD32)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Macrophages, neutrophils; eosinophils, platelets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Phagocytosis; cell activation (inefficient)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RIIB (CD32)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 lymphocytes, dendritic cells, macrophages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Feedback inhibition of B cells, macrophages, dendritic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RIIIA (CD16)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NK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Antibody-dependent cell-mediated cytotoxicity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5413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γ</a:t>
                      </a:r>
                      <a:r>
                        <a:t>RIIIB (CD16)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GPI-linked protein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Neutrophils, other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Phagocytosis (inefficient)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ε</a:t>
                      </a:r>
                      <a:r>
                        <a:t>RI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High (Kd &gt; 10</a:t>
                      </a:r>
                      <a:r>
                        <a:rPr baseline="30000"/>
                        <a:t>-10</a:t>
                      </a:r>
                      <a:r>
                        <a:t> M)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binds monomeric IgE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Mast cells, basophils, eosinophils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activation (degranulation)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ε</a:t>
                      </a:r>
                      <a:r>
                        <a:t>RII (CD23)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-7</a:t>
                      </a:r>
                      <a:r>
                        <a:t> 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 lymphocytes, eosinophils, Langerhans cells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Unknown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Fc</a:t>
                      </a:r>
                      <a:r>
                        <a:rPr b="0">
                          <a:latin typeface="ヒラギノ明朝 ProN W6"/>
                          <a:ea typeface="ヒラギノ明朝 ProN W6"/>
                          <a:cs typeface="ヒラギノ明朝 ProN W6"/>
                          <a:sym typeface="ヒラギノ明朝 ProN W6"/>
                        </a:rPr>
                        <a:t>α</a:t>
                      </a:r>
                      <a:r>
                        <a:t>R (CD89)</a:t>
                      </a:r>
                    </a:p>
                  </a:txBody>
                  <a:tcPr marL="45724" marR="45724" marT="45724" marB="45724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Low (Kd &gt; 10</a:t>
                      </a:r>
                      <a:r>
                        <a:rPr baseline="30000"/>
                        <a:t>-6</a:t>
                      </a:r>
                      <a:r>
                        <a:t>M)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Neutrophils, eosinophils, monocytes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activation?</a:t>
                      </a:r>
                    </a:p>
                  </a:txBody>
                  <a:tcPr marL="45724" marR="45724" marT="45724" marB="45724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dvantages of immunotherapy"/>
          <p:cNvSpPr txBox="1"/>
          <p:nvPr/>
        </p:nvSpPr>
        <p:spPr>
          <a:xfrm>
            <a:off x="533400" y="349250"/>
            <a:ext cx="8016875" cy="80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Advantages of immunotherapy</a:t>
            </a:r>
          </a:p>
        </p:txBody>
      </p:sp>
      <p:sp>
        <p:nvSpPr>
          <p:cNvPr id="26" name="Specific action…"/>
          <p:cNvSpPr txBox="1"/>
          <p:nvPr/>
        </p:nvSpPr>
        <p:spPr>
          <a:xfrm>
            <a:off x="457200" y="1628775"/>
            <a:ext cx="7940675" cy="439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buSzPct val="100000"/>
              <a:buChar char="•"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Specific action</a:t>
            </a:r>
            <a:endParaRPr b="1"/>
          </a:p>
          <a:p>
            <a:pPr algn="ctr" defTabSz="457200">
              <a:buSzPct val="100000"/>
              <a:buChar char="•"/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buSzPct val="100000"/>
              <a:buChar char="•"/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low side effects</a:t>
            </a:r>
          </a:p>
          <a:p>
            <a:pPr algn="ctr" defTabSz="457200">
              <a:buSzPct val="100000"/>
              <a:buChar char="•"/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buSzPct val="100000"/>
              <a:buChar char="•"/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Independent from genetic background of tumor cells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eccanismi d’azione degli anticorpi antitumorali"/>
          <p:cNvSpPr txBox="1"/>
          <p:nvPr/>
        </p:nvSpPr>
        <p:spPr>
          <a:xfrm>
            <a:off x="1042987" y="260349"/>
            <a:ext cx="7010401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2100"/>
              </a:spcBef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Meccanismi d</a:t>
            </a:r>
            <a:r>
              <a:t>’</a:t>
            </a:r>
            <a:r>
              <a:t>azione degli anticorpi antitumorali</a:t>
            </a:r>
          </a:p>
        </p:txBody>
      </p:sp>
      <p:graphicFrame>
        <p:nvGraphicFramePr>
          <p:cNvPr id="120" name="Tabella"/>
          <p:cNvGraphicFramePr/>
          <p:nvPr/>
        </p:nvGraphicFramePr>
        <p:xfrm>
          <a:off x="838200" y="1981200"/>
          <a:ext cx="7543800" cy="3860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352800"/>
                <a:gridCol w="4191000"/>
              </a:tblGrid>
              <a:tr h="11588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CITOTOSSICITA</a:t>
                      </a:r>
                      <a:r>
                        <a:t>’</a:t>
                      </a:r>
                      <a:r>
                        <a:t> CELLULARE  ANTICORPO DIPENDENTE (ADCC)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Mediata in particolare dalle cellule NK, che tramite il recettore FcgRIII riconosce la porzione Fc dell</a:t>
                      </a:r>
                      <a:r>
                        <a:t>’</a:t>
                      </a:r>
                      <a:r>
                        <a:t>anticorpo. Liberazione del contenuto dei granuli citoplasmatici (perforine, granzimi).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44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OPSONIZZAZIONE E FAGOCITOSI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Gli anticorpi rivestono la cellula tumorale e ne favoriscono l</a:t>
                      </a:r>
                      <a:r>
                        <a:t>’</a:t>
                      </a:r>
                      <a:r>
                        <a:t>internalizzazione da parte dei fagociti che riconoscono la porzione Fc mediante i recettori per Fc.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APOPTOSI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Da aggregazione dell</a:t>
                      </a:r>
                      <a:r>
                        <a:t>’</a:t>
                      </a:r>
                      <a:r>
                        <a:t>antigene sulla superficie cellulare.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44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b="1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ATTIVAZIONE DELLA VIA CLASSICA DEL COMPLEMENTO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Legame di C1q all</a:t>
                      </a:r>
                      <a:r>
                        <a:t>’</a:t>
                      </a:r>
                      <a:r>
                        <a:t>Fc dell</a:t>
                      </a:r>
                      <a:r>
                        <a:t>’</a:t>
                      </a:r>
                      <a:r>
                        <a:t>anticorpo; lisi cellulare (CDC); i prodotti generati dall</a:t>
                      </a:r>
                      <a:r>
                        <a:t>’</a:t>
                      </a:r>
                      <a:r>
                        <a:t>attivazione del complemento (anafilotossine e opsonine) inducono flogosi e promuovono la fagocitosi.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u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aratteristiche degli anticorpi"/>
          <p:cNvSpPr txBox="1"/>
          <p:nvPr/>
        </p:nvSpPr>
        <p:spPr>
          <a:xfrm>
            <a:off x="1130300" y="304800"/>
            <a:ext cx="679091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3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Caratteristiche degli anticorpi</a:t>
            </a:r>
          </a:p>
        </p:txBody>
      </p:sp>
      <p:sp>
        <p:nvSpPr>
          <p:cNvPr id="123" name="Specificità d’azione…"/>
          <p:cNvSpPr txBox="1"/>
          <p:nvPr/>
        </p:nvSpPr>
        <p:spPr>
          <a:xfrm>
            <a:off x="533400" y="1963737"/>
            <a:ext cx="8480187" cy="256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buSzPct val="100000"/>
              <a:buChar char="•"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Specificità d</a:t>
            </a:r>
            <a:r>
              <a: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’</a:t>
            </a:r>
            <a:r>
              <a: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azione</a:t>
            </a:r>
            <a:endParaRPr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</a:endParaRPr>
          </a:p>
          <a:p>
            <a:pPr defTabSz="457200">
              <a:buSzPct val="100000"/>
              <a:buAutoNum type="arabicPeriod" startAt="1"/>
              <a:defRPr sz="2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AutoNum type="arabicPeriod" startAt="1"/>
              <a:defRPr sz="2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Attivazione del sistema immunitario</a:t>
            </a:r>
          </a:p>
          <a:p>
            <a:pPr defTabSz="457200">
              <a:buSzPct val="100000"/>
              <a:buAutoNum type="arabicPeriod" startAt="1"/>
              <a:defRPr sz="2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AutoNum type="arabicPeriod" startAt="2"/>
              <a:defRPr sz="2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Biodistribuzione/tempo di permanenza in circolo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gegnerizzazione degli anticorpi"/>
          <p:cNvSpPr txBox="1"/>
          <p:nvPr/>
        </p:nvSpPr>
        <p:spPr>
          <a:xfrm>
            <a:off x="381000" y="76200"/>
            <a:ext cx="8534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1900"/>
              </a:spcBef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Ingegnerizzazione degli anticorpi</a:t>
            </a:r>
          </a:p>
        </p:txBody>
      </p:sp>
      <p:sp>
        <p:nvSpPr>
          <p:cNvPr id="126" name="Topi transgenici…"/>
          <p:cNvSpPr txBox="1"/>
          <p:nvPr/>
        </p:nvSpPr>
        <p:spPr>
          <a:xfrm>
            <a:off x="6019800" y="404812"/>
            <a:ext cx="2209800" cy="121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000"/>
              </a:spcBef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spcBef>
                <a:spcPts val="900"/>
              </a:spcBef>
              <a:buSzPct val="100000"/>
              <a:buChar char="•"/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Topi transgenici</a:t>
            </a:r>
          </a:p>
          <a:p>
            <a:pPr algn="ctr" defTabSz="457200">
              <a:spcBef>
                <a:spcPts val="900"/>
              </a:spcBef>
              <a:buSzPct val="100000"/>
              <a:buChar char="•"/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Phage display library</a:t>
            </a:r>
          </a:p>
        </p:txBody>
      </p:sp>
      <p:sp>
        <p:nvSpPr>
          <p:cNvPr id="127" name="Immunogeni; breve emivita; regione Fc murina è debole attivatore delle funzioni immunitarie umane"/>
          <p:cNvSpPr txBox="1"/>
          <p:nvPr/>
        </p:nvSpPr>
        <p:spPr>
          <a:xfrm>
            <a:off x="76200" y="5657850"/>
            <a:ext cx="3581400" cy="117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90000"/>
              </a:lnSpc>
              <a:spcBef>
                <a:spcPts val="900"/>
              </a:spcBef>
              <a:defRPr b="1" sz="1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Immunogeni; breve emivita; regione Fc murina è debole attivatore delle funzioni immunitarie umane</a:t>
            </a:r>
          </a:p>
        </p:txBody>
      </p:sp>
      <p:pic>
        <p:nvPicPr>
          <p:cNvPr id="1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1771650"/>
            <a:ext cx="7132638" cy="222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murini"/>
          <p:cNvSpPr txBox="1"/>
          <p:nvPr/>
        </p:nvSpPr>
        <p:spPr>
          <a:xfrm>
            <a:off x="1096962" y="3935412"/>
            <a:ext cx="146208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murini</a:t>
            </a:r>
          </a:p>
        </p:txBody>
      </p:sp>
      <p:sp>
        <p:nvSpPr>
          <p:cNvPr id="130" name="chimerici"/>
          <p:cNvSpPr txBox="1"/>
          <p:nvPr/>
        </p:nvSpPr>
        <p:spPr>
          <a:xfrm>
            <a:off x="2906712" y="3935412"/>
            <a:ext cx="139065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chimerici</a:t>
            </a:r>
          </a:p>
        </p:txBody>
      </p:sp>
      <p:sp>
        <p:nvSpPr>
          <p:cNvPr id="131" name="umanizzati"/>
          <p:cNvSpPr txBox="1"/>
          <p:nvPr/>
        </p:nvSpPr>
        <p:spPr>
          <a:xfrm>
            <a:off x="4479925" y="3935412"/>
            <a:ext cx="16462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umanizzati</a:t>
            </a:r>
          </a:p>
        </p:txBody>
      </p:sp>
      <p:sp>
        <p:nvSpPr>
          <p:cNvPr id="132" name="umani"/>
          <p:cNvSpPr txBox="1"/>
          <p:nvPr/>
        </p:nvSpPr>
        <p:spPr>
          <a:xfrm>
            <a:off x="6126162" y="3935412"/>
            <a:ext cx="201136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umani</a:t>
            </a:r>
          </a:p>
        </p:txBody>
      </p:sp>
      <p:sp>
        <p:nvSpPr>
          <p:cNvPr id="133" name="Forma"/>
          <p:cNvSpPr/>
          <p:nvPr/>
        </p:nvSpPr>
        <p:spPr>
          <a:xfrm>
            <a:off x="7091362" y="1752600"/>
            <a:ext cx="136526" cy="506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</a:p>
        </p:txBody>
      </p:sp>
      <p:sp>
        <p:nvSpPr>
          <p:cNvPr id="134" name="Da ibridomi"/>
          <p:cNvSpPr txBox="1"/>
          <p:nvPr/>
        </p:nvSpPr>
        <p:spPr>
          <a:xfrm>
            <a:off x="1827212" y="1219200"/>
            <a:ext cx="3475038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Da ibridomi</a:t>
            </a:r>
          </a:p>
        </p:txBody>
      </p:sp>
      <p:sp>
        <p:nvSpPr>
          <p:cNvPr id="135" name="Linea"/>
          <p:cNvSpPr/>
          <p:nvPr/>
        </p:nvSpPr>
        <p:spPr>
          <a:xfrm rot="5408906">
            <a:off x="5326062" y="2368550"/>
            <a:ext cx="90488" cy="3887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839"/>
                  <a:pt x="21600" y="1873"/>
                </a:cubicBezTo>
                <a:lnTo>
                  <a:pt x="21600" y="19727"/>
                </a:lnTo>
                <a:cubicBezTo>
                  <a:pt x="21600" y="20761"/>
                  <a:pt x="11929" y="21600"/>
                  <a:pt x="0" y="21600"/>
                </a:cubicBezTo>
              </a:path>
            </a:pathLst>
          </a:custGeom>
          <a:ln w="28575">
            <a:solidFill>
              <a:srgbClr val="003366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</a:p>
        </p:txBody>
      </p:sp>
      <p:sp>
        <p:nvSpPr>
          <p:cNvPr id="136" name="Da ingegneria genetica e tecnologia del DNA ricombinante"/>
          <p:cNvSpPr txBox="1"/>
          <p:nvPr/>
        </p:nvSpPr>
        <p:spPr>
          <a:xfrm>
            <a:off x="3565525" y="4435475"/>
            <a:ext cx="3565525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Da ingegneria genetica e tecnologia del DNA ricombinante</a:t>
            </a:r>
          </a:p>
        </p:txBody>
      </p:sp>
      <p:sp>
        <p:nvSpPr>
          <p:cNvPr id="137" name="Linea"/>
          <p:cNvSpPr/>
          <p:nvPr/>
        </p:nvSpPr>
        <p:spPr>
          <a:xfrm flipV="1">
            <a:off x="2651124" y="2411412"/>
            <a:ext cx="365127" cy="274639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Domini variabili murini"/>
          <p:cNvSpPr txBox="1"/>
          <p:nvPr/>
        </p:nvSpPr>
        <p:spPr>
          <a:xfrm>
            <a:off x="2101850" y="2654300"/>
            <a:ext cx="1281113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Domini variabili murini</a:t>
            </a:r>
          </a:p>
        </p:txBody>
      </p:sp>
      <p:sp>
        <p:nvSpPr>
          <p:cNvPr id="139" name="Linea"/>
          <p:cNvSpPr/>
          <p:nvPr/>
        </p:nvSpPr>
        <p:spPr>
          <a:xfrm flipV="1">
            <a:off x="4479924" y="2411412"/>
            <a:ext cx="365127" cy="274639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CDR murine"/>
          <p:cNvSpPr txBox="1"/>
          <p:nvPr/>
        </p:nvSpPr>
        <p:spPr>
          <a:xfrm>
            <a:off x="4113212" y="2686050"/>
            <a:ext cx="839788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800"/>
              </a:spcBef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CDR murine</a:t>
            </a:r>
          </a:p>
        </p:txBody>
      </p:sp>
      <p:sp>
        <p:nvSpPr>
          <p:cNvPr id="141" name="Forma"/>
          <p:cNvSpPr/>
          <p:nvPr/>
        </p:nvSpPr>
        <p:spPr>
          <a:xfrm>
            <a:off x="1614487" y="5029200"/>
            <a:ext cx="485776" cy="51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</a:p>
        </p:txBody>
      </p:sp>
      <p:sp>
        <p:nvSpPr>
          <p:cNvPr id="142" name="Forma"/>
          <p:cNvSpPr/>
          <p:nvPr/>
        </p:nvSpPr>
        <p:spPr>
          <a:xfrm>
            <a:off x="4281487" y="5029200"/>
            <a:ext cx="1981201" cy="51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53"/>
                </a:moveTo>
                <a:lnTo>
                  <a:pt x="4915" y="10853"/>
                </a:lnTo>
                <a:lnTo>
                  <a:pt x="4915" y="0"/>
                </a:lnTo>
                <a:lnTo>
                  <a:pt x="16685" y="0"/>
                </a:lnTo>
                <a:lnTo>
                  <a:pt x="16685" y="10853"/>
                </a:lnTo>
                <a:lnTo>
                  <a:pt x="21600" y="1085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</a:p>
        </p:txBody>
      </p:sp>
      <p:sp>
        <p:nvSpPr>
          <p:cNvPr id="143" name="Meno immunogeni;                          prolungata emivita sierica;             permettono l’attivazione delle             funzioni effettrici mediate dall’Fc"/>
          <p:cNvSpPr txBox="1"/>
          <p:nvPr/>
        </p:nvSpPr>
        <p:spPr>
          <a:xfrm>
            <a:off x="3290887" y="5657850"/>
            <a:ext cx="4038601" cy="117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900"/>
              </a:spcBef>
              <a:defRPr b="1"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Meno immunogeni;                          prolungata emivita sierica;             permettono l</a:t>
            </a:r>
            <a:r>
              <a:t>’</a:t>
            </a:r>
            <a:r>
              <a:t>attivazione delle             funzioni effettrici mediate dall</a:t>
            </a:r>
            <a:r>
              <a:t>’</a:t>
            </a:r>
            <a:r>
              <a:t>Fc</a:t>
            </a:r>
          </a:p>
        </p:txBody>
      </p:sp>
      <p:sp>
        <p:nvSpPr>
          <p:cNvPr id="144" name="Linea"/>
          <p:cNvSpPr/>
          <p:nvPr/>
        </p:nvSpPr>
        <p:spPr>
          <a:xfrm rot="16206101">
            <a:off x="3248025" y="-269875"/>
            <a:ext cx="153988" cy="3887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839"/>
                  <a:pt x="21600" y="1873"/>
                </a:cubicBezTo>
                <a:lnTo>
                  <a:pt x="21600" y="19727"/>
                </a:lnTo>
                <a:cubicBezTo>
                  <a:pt x="21600" y="20761"/>
                  <a:pt x="11929" y="21600"/>
                  <a:pt x="0" y="21600"/>
                </a:cubicBezTo>
              </a:path>
            </a:pathLst>
          </a:custGeom>
          <a:ln w="28575">
            <a:solidFill>
              <a:srgbClr val="003366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</a:p>
        </p:txBody>
      </p:sp>
      <p:sp>
        <p:nvSpPr>
          <p:cNvPr id="145" name="Rettangolo"/>
          <p:cNvSpPr/>
          <p:nvPr/>
        </p:nvSpPr>
        <p:spPr>
          <a:xfrm>
            <a:off x="381000" y="5638800"/>
            <a:ext cx="2895600" cy="10668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</a:p>
        </p:txBody>
      </p:sp>
      <p:sp>
        <p:nvSpPr>
          <p:cNvPr id="146" name="Rettangolo"/>
          <p:cNvSpPr/>
          <p:nvPr/>
        </p:nvSpPr>
        <p:spPr>
          <a:xfrm>
            <a:off x="3657600" y="5638800"/>
            <a:ext cx="3352800" cy="10668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u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ammenti anticorpali"/>
          <p:cNvSpPr txBox="1"/>
          <p:nvPr/>
        </p:nvSpPr>
        <p:spPr>
          <a:xfrm>
            <a:off x="1752600" y="188912"/>
            <a:ext cx="5948894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Frammenti anticorpali</a:t>
            </a:r>
          </a:p>
        </p:txBody>
      </p:sp>
      <p:pic>
        <p:nvPicPr>
          <p:cNvPr id="149" name="Schematic representation of IgG fragments.jpg" descr="Schematic representation of IgG fragment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96962"/>
            <a:ext cx="5343525" cy="290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anti2.png" descr="anti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5700" y="4117975"/>
            <a:ext cx="6442075" cy="2695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rammenti anticorpali"/>
          <p:cNvSpPr txBox="1"/>
          <p:nvPr/>
        </p:nvSpPr>
        <p:spPr>
          <a:xfrm>
            <a:off x="1752600" y="188912"/>
            <a:ext cx="5948894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Frammenti anticorpali</a:t>
            </a:r>
          </a:p>
        </p:txBody>
      </p:sp>
      <p:pic>
        <p:nvPicPr>
          <p:cNvPr id="153" name=" fr.png" descr=" f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" y="1125537"/>
            <a:ext cx="9037638" cy="5302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ercato degli anticorpi anti-tumorali"/>
          <p:cNvSpPr txBox="1"/>
          <p:nvPr/>
        </p:nvSpPr>
        <p:spPr>
          <a:xfrm>
            <a:off x="457200" y="76200"/>
            <a:ext cx="833909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3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Mercato degli anticorpi anti-tumorali</a:t>
            </a:r>
          </a:p>
        </p:txBody>
      </p:sp>
      <p:pic>
        <p:nvPicPr>
          <p:cNvPr id="15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781050"/>
            <a:ext cx="8305800" cy="569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Weiner et al, Nature Review, 2010"/>
          <p:cNvSpPr txBox="1"/>
          <p:nvPr/>
        </p:nvSpPr>
        <p:spPr>
          <a:xfrm>
            <a:off x="5197475" y="6446837"/>
            <a:ext cx="3600733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Weiner et al, Nature Review, 2010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rapia con anticorpi…"/>
          <p:cNvSpPr txBox="1"/>
          <p:nvPr/>
        </p:nvSpPr>
        <p:spPr>
          <a:xfrm>
            <a:off x="1916157" y="257175"/>
            <a:ext cx="5314861" cy="1437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4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Terapia con anticorpi</a:t>
            </a:r>
          </a:p>
          <a:p>
            <a:pPr algn="ctr" defTabSz="457200">
              <a:defRPr b="1" sz="3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(ambito tumorale)</a:t>
            </a:r>
          </a:p>
        </p:txBody>
      </p:sp>
      <p:pic>
        <p:nvPicPr>
          <p:cNvPr id="16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970087"/>
            <a:ext cx="8153400" cy="2906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chermata 2015-10-14 alle 11.53.49.png" descr="Schermata 2015-10-14 alle 11.53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659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ntigeni associati al Linfoma contro cui sono stati isolati anticorpi"/>
          <p:cNvSpPr txBox="1"/>
          <p:nvPr/>
        </p:nvSpPr>
        <p:spPr>
          <a:xfrm>
            <a:off x="107950" y="260349"/>
            <a:ext cx="885666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Antigeni associati al Linfoma contro cui sono stati isolati anticorpi </a:t>
            </a:r>
          </a:p>
        </p:txBody>
      </p:sp>
      <p:graphicFrame>
        <p:nvGraphicFramePr>
          <p:cNvPr id="165" name="Tabella"/>
          <p:cNvGraphicFramePr/>
          <p:nvPr/>
        </p:nvGraphicFramePr>
        <p:xfrm>
          <a:off x="971550" y="2276475"/>
          <a:ext cx="7561263" cy="33083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55775"/>
                <a:gridCol w="5805487"/>
              </a:tblGrid>
              <a:tr h="6635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CD19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Hekman, Cancer Immunol Immunother, 1991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CD20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Davis, Clin Cancer Res, 1999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CD22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Leonard, J Clin Oncol, 2003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CD52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Dyer, Blood, 1989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Idiotipo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Kwak, N England J Med, 1992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u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D20"/>
          <p:cNvSpPr txBox="1"/>
          <p:nvPr>
            <p:ph type="title" idx="4294967295"/>
          </p:nvPr>
        </p:nvSpPr>
        <p:spPr>
          <a:xfrm>
            <a:off x="685800" y="3047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CD20</a:t>
            </a:r>
          </a:p>
        </p:txBody>
      </p:sp>
      <p:sp>
        <p:nvSpPr>
          <p:cNvPr id="168" name="Fosfoproteina transmembrana…"/>
          <p:cNvSpPr txBox="1"/>
          <p:nvPr>
            <p:ph type="body" sz="half" idx="4294967295"/>
          </p:nvPr>
        </p:nvSpPr>
        <p:spPr>
          <a:xfrm>
            <a:off x="900112" y="1611312"/>
            <a:ext cx="4392613" cy="47529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SzTx/>
              <a:buNone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Fosfoproteina transmembrana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Dominio unico extracellulare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Ligando naturale non identificato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Funzione biologica ipotizzata: canale ionico al Ca </a:t>
            </a:r>
            <a:r>
              <a:rPr b="1" baseline="30000" sz="1600"/>
              <a:t>++</a:t>
            </a:r>
            <a:endParaRPr b="1" baseline="30000" sz="1600"/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b="1" baseline="30000" sz="1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Resistente ad internalizzazione e secrezione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</a:p>
        </p:txBody>
      </p:sp>
      <p:sp>
        <p:nvSpPr>
          <p:cNvPr id="169" name="Rettangolo"/>
          <p:cNvSpPr/>
          <p:nvPr/>
        </p:nvSpPr>
        <p:spPr>
          <a:xfrm>
            <a:off x="5473700" y="2324100"/>
            <a:ext cx="3505200" cy="298450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200">
              <a:defRPr sz="18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grpSp>
        <p:nvGrpSpPr>
          <p:cNvPr id="396" name="Gruppo"/>
          <p:cNvGrpSpPr/>
          <p:nvPr/>
        </p:nvGrpSpPr>
        <p:grpSpPr>
          <a:xfrm>
            <a:off x="5816599" y="3459162"/>
            <a:ext cx="2892427" cy="858839"/>
            <a:chOff x="0" y="0"/>
            <a:chExt cx="2892425" cy="858837"/>
          </a:xfrm>
        </p:grpSpPr>
        <p:sp>
          <p:nvSpPr>
            <p:cNvPr id="170" name="Rettangolo"/>
            <p:cNvSpPr/>
            <p:nvPr/>
          </p:nvSpPr>
          <p:spPr>
            <a:xfrm>
              <a:off x="59506" y="95657"/>
              <a:ext cx="2784039" cy="615536"/>
            </a:xfrm>
            <a:prstGeom prst="rect">
              <a:avLst/>
            </a:prstGeom>
            <a:gradFill flip="none" rotWithShape="1">
              <a:gsLst>
                <a:gs pos="0">
                  <a:srgbClr val="33CC33"/>
                </a:gs>
                <a:gs pos="50000">
                  <a:srgbClr val="CCFF99"/>
                </a:gs>
                <a:gs pos="100000">
                  <a:srgbClr val="33CC33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  <p:grpSp>
          <p:nvGrpSpPr>
            <p:cNvPr id="395" name="Gruppo"/>
            <p:cNvGrpSpPr/>
            <p:nvPr/>
          </p:nvGrpSpPr>
          <p:grpSpPr>
            <a:xfrm>
              <a:off x="-1" y="0"/>
              <a:ext cx="2892427" cy="858838"/>
              <a:chOff x="0" y="0"/>
              <a:chExt cx="2892425" cy="858837"/>
            </a:xfrm>
          </p:grpSpPr>
          <p:grpSp>
            <p:nvGrpSpPr>
              <p:cNvPr id="177" name="Gruppo"/>
              <p:cNvGrpSpPr/>
              <p:nvPr/>
            </p:nvGrpSpPr>
            <p:grpSpPr>
              <a:xfrm>
                <a:off x="-1" y="10803"/>
                <a:ext cx="171282" cy="388908"/>
                <a:chOff x="0" y="0"/>
                <a:chExt cx="171280" cy="388907"/>
              </a:xfrm>
            </p:grpSpPr>
            <p:sp>
              <p:nvSpPr>
                <p:cNvPr id="171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172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173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184" name="Gruppo"/>
              <p:cNvGrpSpPr/>
              <p:nvPr/>
            </p:nvGrpSpPr>
            <p:grpSpPr>
              <a:xfrm>
                <a:off x="2762" y="469929"/>
                <a:ext cx="171281" cy="388909"/>
                <a:chOff x="0" y="0"/>
                <a:chExt cx="171280" cy="388907"/>
              </a:xfrm>
            </p:grpSpPr>
            <p:sp>
              <p:nvSpPr>
                <p:cNvPr id="178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179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180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3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191" name="Gruppo"/>
              <p:cNvGrpSpPr/>
              <p:nvPr/>
            </p:nvGrpSpPr>
            <p:grpSpPr>
              <a:xfrm>
                <a:off x="182330" y="10803"/>
                <a:ext cx="171281" cy="388908"/>
                <a:chOff x="0" y="0"/>
                <a:chExt cx="171280" cy="388907"/>
              </a:xfrm>
            </p:grpSpPr>
            <p:sp>
              <p:nvSpPr>
                <p:cNvPr id="185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186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187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9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0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198" name="Gruppo"/>
              <p:cNvGrpSpPr/>
              <p:nvPr/>
            </p:nvGrpSpPr>
            <p:grpSpPr>
              <a:xfrm>
                <a:off x="185093" y="469929"/>
                <a:ext cx="171281" cy="388909"/>
                <a:chOff x="0" y="0"/>
                <a:chExt cx="171280" cy="388907"/>
              </a:xfrm>
            </p:grpSpPr>
            <p:sp>
              <p:nvSpPr>
                <p:cNvPr id="192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193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194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5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05" name="Gruppo"/>
              <p:cNvGrpSpPr/>
              <p:nvPr/>
            </p:nvGrpSpPr>
            <p:grpSpPr>
              <a:xfrm>
                <a:off x="359135" y="10803"/>
                <a:ext cx="171282" cy="388908"/>
                <a:chOff x="0" y="0"/>
                <a:chExt cx="171280" cy="388907"/>
              </a:xfrm>
            </p:grpSpPr>
            <p:sp>
              <p:nvSpPr>
                <p:cNvPr id="199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00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01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2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3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12" name="Gruppo"/>
              <p:cNvGrpSpPr/>
              <p:nvPr/>
            </p:nvGrpSpPr>
            <p:grpSpPr>
              <a:xfrm>
                <a:off x="361898" y="469929"/>
                <a:ext cx="171281" cy="388909"/>
                <a:chOff x="0" y="0"/>
                <a:chExt cx="171280" cy="388907"/>
              </a:xfrm>
            </p:grpSpPr>
            <p:sp>
              <p:nvSpPr>
                <p:cNvPr id="206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07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08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9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0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1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19" name="Gruppo"/>
              <p:cNvGrpSpPr/>
              <p:nvPr/>
            </p:nvGrpSpPr>
            <p:grpSpPr>
              <a:xfrm>
                <a:off x="538703" y="10803"/>
                <a:ext cx="171281" cy="388908"/>
                <a:chOff x="0" y="0"/>
                <a:chExt cx="171280" cy="388907"/>
              </a:xfrm>
            </p:grpSpPr>
            <p:sp>
              <p:nvSpPr>
                <p:cNvPr id="213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14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15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6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7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8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26" name="Gruppo"/>
              <p:cNvGrpSpPr/>
              <p:nvPr/>
            </p:nvGrpSpPr>
            <p:grpSpPr>
              <a:xfrm>
                <a:off x="541466" y="469929"/>
                <a:ext cx="171281" cy="388909"/>
                <a:chOff x="0" y="0"/>
                <a:chExt cx="171280" cy="388907"/>
              </a:xfrm>
            </p:grpSpPr>
            <p:sp>
              <p:nvSpPr>
                <p:cNvPr id="220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21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22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3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4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5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33" name="Gruppo"/>
              <p:cNvGrpSpPr/>
              <p:nvPr/>
            </p:nvGrpSpPr>
            <p:grpSpPr>
              <a:xfrm>
                <a:off x="726559" y="5401"/>
                <a:ext cx="171281" cy="388909"/>
                <a:chOff x="0" y="0"/>
                <a:chExt cx="171280" cy="388907"/>
              </a:xfrm>
            </p:grpSpPr>
            <p:sp>
              <p:nvSpPr>
                <p:cNvPr id="227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28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29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0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1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2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40" name="Gruppo"/>
              <p:cNvGrpSpPr/>
              <p:nvPr/>
            </p:nvGrpSpPr>
            <p:grpSpPr>
              <a:xfrm>
                <a:off x="729322" y="464528"/>
                <a:ext cx="171281" cy="388908"/>
                <a:chOff x="0" y="0"/>
                <a:chExt cx="171280" cy="388907"/>
              </a:xfrm>
            </p:grpSpPr>
            <p:sp>
              <p:nvSpPr>
                <p:cNvPr id="234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35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36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7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8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9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47" name="Gruppo"/>
              <p:cNvGrpSpPr/>
              <p:nvPr/>
            </p:nvGrpSpPr>
            <p:grpSpPr>
              <a:xfrm>
                <a:off x="908889" y="5401"/>
                <a:ext cx="171282" cy="388909"/>
                <a:chOff x="0" y="0"/>
                <a:chExt cx="171280" cy="388907"/>
              </a:xfrm>
            </p:grpSpPr>
            <p:sp>
              <p:nvSpPr>
                <p:cNvPr id="241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42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43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4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5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6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54" name="Gruppo"/>
              <p:cNvGrpSpPr/>
              <p:nvPr/>
            </p:nvGrpSpPr>
            <p:grpSpPr>
              <a:xfrm>
                <a:off x="911652" y="464528"/>
                <a:ext cx="171281" cy="388908"/>
                <a:chOff x="0" y="0"/>
                <a:chExt cx="171280" cy="388907"/>
              </a:xfrm>
            </p:grpSpPr>
            <p:sp>
              <p:nvSpPr>
                <p:cNvPr id="248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49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50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1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2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3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61" name="Gruppo"/>
              <p:cNvGrpSpPr/>
              <p:nvPr/>
            </p:nvGrpSpPr>
            <p:grpSpPr>
              <a:xfrm>
                <a:off x="1085695" y="5401"/>
                <a:ext cx="171281" cy="388909"/>
                <a:chOff x="0" y="0"/>
                <a:chExt cx="171280" cy="388907"/>
              </a:xfrm>
            </p:grpSpPr>
            <p:sp>
              <p:nvSpPr>
                <p:cNvPr id="255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56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57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8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9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0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68" name="Gruppo"/>
              <p:cNvGrpSpPr/>
              <p:nvPr/>
            </p:nvGrpSpPr>
            <p:grpSpPr>
              <a:xfrm>
                <a:off x="1088457" y="464528"/>
                <a:ext cx="171282" cy="388908"/>
                <a:chOff x="0" y="0"/>
                <a:chExt cx="171280" cy="388907"/>
              </a:xfrm>
            </p:grpSpPr>
            <p:sp>
              <p:nvSpPr>
                <p:cNvPr id="262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63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64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5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6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7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75" name="Gruppo"/>
              <p:cNvGrpSpPr/>
              <p:nvPr/>
            </p:nvGrpSpPr>
            <p:grpSpPr>
              <a:xfrm>
                <a:off x="1265263" y="5401"/>
                <a:ext cx="171281" cy="388909"/>
                <a:chOff x="0" y="0"/>
                <a:chExt cx="171280" cy="388907"/>
              </a:xfrm>
            </p:grpSpPr>
            <p:sp>
              <p:nvSpPr>
                <p:cNvPr id="269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70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71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2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3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4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82" name="Gruppo"/>
              <p:cNvGrpSpPr/>
              <p:nvPr/>
            </p:nvGrpSpPr>
            <p:grpSpPr>
              <a:xfrm>
                <a:off x="1268025" y="464528"/>
                <a:ext cx="171282" cy="388908"/>
                <a:chOff x="0" y="0"/>
                <a:chExt cx="171280" cy="388907"/>
              </a:xfrm>
            </p:grpSpPr>
            <p:sp>
              <p:nvSpPr>
                <p:cNvPr id="276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77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78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0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1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89" name="Gruppo"/>
              <p:cNvGrpSpPr/>
              <p:nvPr/>
            </p:nvGrpSpPr>
            <p:grpSpPr>
              <a:xfrm>
                <a:off x="1453118" y="5401"/>
                <a:ext cx="171282" cy="388909"/>
                <a:chOff x="0" y="0"/>
                <a:chExt cx="171280" cy="388907"/>
              </a:xfrm>
            </p:grpSpPr>
            <p:sp>
              <p:nvSpPr>
                <p:cNvPr id="283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84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85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296" name="Gruppo"/>
              <p:cNvGrpSpPr/>
              <p:nvPr/>
            </p:nvGrpSpPr>
            <p:grpSpPr>
              <a:xfrm>
                <a:off x="1455881" y="464528"/>
                <a:ext cx="171281" cy="388908"/>
                <a:chOff x="0" y="0"/>
                <a:chExt cx="171280" cy="388907"/>
              </a:xfrm>
            </p:grpSpPr>
            <p:sp>
              <p:nvSpPr>
                <p:cNvPr id="290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91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92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03" name="Gruppo"/>
              <p:cNvGrpSpPr/>
              <p:nvPr/>
            </p:nvGrpSpPr>
            <p:grpSpPr>
              <a:xfrm>
                <a:off x="1635449" y="5401"/>
                <a:ext cx="171281" cy="388909"/>
                <a:chOff x="0" y="0"/>
                <a:chExt cx="171280" cy="388907"/>
              </a:xfrm>
            </p:grpSpPr>
            <p:sp>
              <p:nvSpPr>
                <p:cNvPr id="297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98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299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10" name="Gruppo"/>
              <p:cNvGrpSpPr/>
              <p:nvPr/>
            </p:nvGrpSpPr>
            <p:grpSpPr>
              <a:xfrm>
                <a:off x="1638212" y="464528"/>
                <a:ext cx="171281" cy="388908"/>
                <a:chOff x="0" y="0"/>
                <a:chExt cx="171280" cy="388907"/>
              </a:xfrm>
            </p:grpSpPr>
            <p:sp>
              <p:nvSpPr>
                <p:cNvPr id="304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05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06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17" name="Gruppo"/>
              <p:cNvGrpSpPr/>
              <p:nvPr/>
            </p:nvGrpSpPr>
            <p:grpSpPr>
              <a:xfrm>
                <a:off x="1812254" y="5401"/>
                <a:ext cx="171282" cy="388909"/>
                <a:chOff x="0" y="0"/>
                <a:chExt cx="171280" cy="388907"/>
              </a:xfrm>
            </p:grpSpPr>
            <p:sp>
              <p:nvSpPr>
                <p:cNvPr id="311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12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13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24" name="Gruppo"/>
              <p:cNvGrpSpPr/>
              <p:nvPr/>
            </p:nvGrpSpPr>
            <p:grpSpPr>
              <a:xfrm>
                <a:off x="1815017" y="464528"/>
                <a:ext cx="171281" cy="388908"/>
                <a:chOff x="0" y="0"/>
                <a:chExt cx="171280" cy="388907"/>
              </a:xfrm>
            </p:grpSpPr>
            <p:sp>
              <p:nvSpPr>
                <p:cNvPr id="318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19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20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31" name="Gruppo"/>
              <p:cNvGrpSpPr/>
              <p:nvPr/>
            </p:nvGrpSpPr>
            <p:grpSpPr>
              <a:xfrm>
                <a:off x="1991822" y="5401"/>
                <a:ext cx="171281" cy="388909"/>
                <a:chOff x="0" y="0"/>
                <a:chExt cx="171280" cy="388907"/>
              </a:xfrm>
            </p:grpSpPr>
            <p:sp>
              <p:nvSpPr>
                <p:cNvPr id="325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26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27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38" name="Gruppo"/>
              <p:cNvGrpSpPr/>
              <p:nvPr/>
            </p:nvGrpSpPr>
            <p:grpSpPr>
              <a:xfrm>
                <a:off x="1994585" y="464528"/>
                <a:ext cx="171281" cy="388908"/>
                <a:chOff x="0" y="0"/>
                <a:chExt cx="171280" cy="388907"/>
              </a:xfrm>
            </p:grpSpPr>
            <p:sp>
              <p:nvSpPr>
                <p:cNvPr id="332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33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34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45" name="Gruppo"/>
              <p:cNvGrpSpPr/>
              <p:nvPr/>
            </p:nvGrpSpPr>
            <p:grpSpPr>
              <a:xfrm>
                <a:off x="2179678" y="0"/>
                <a:ext cx="171281" cy="388908"/>
                <a:chOff x="0" y="0"/>
                <a:chExt cx="171280" cy="388907"/>
              </a:xfrm>
            </p:grpSpPr>
            <p:sp>
              <p:nvSpPr>
                <p:cNvPr id="339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40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41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52" name="Gruppo"/>
              <p:cNvGrpSpPr/>
              <p:nvPr/>
            </p:nvGrpSpPr>
            <p:grpSpPr>
              <a:xfrm>
                <a:off x="2182441" y="459126"/>
                <a:ext cx="171281" cy="388909"/>
                <a:chOff x="0" y="0"/>
                <a:chExt cx="171280" cy="388907"/>
              </a:xfrm>
            </p:grpSpPr>
            <p:sp>
              <p:nvSpPr>
                <p:cNvPr id="346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47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48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1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59" name="Gruppo"/>
              <p:cNvGrpSpPr/>
              <p:nvPr/>
            </p:nvGrpSpPr>
            <p:grpSpPr>
              <a:xfrm>
                <a:off x="2362008" y="0"/>
                <a:ext cx="171282" cy="388908"/>
                <a:chOff x="0" y="0"/>
                <a:chExt cx="171280" cy="388907"/>
              </a:xfrm>
            </p:grpSpPr>
            <p:sp>
              <p:nvSpPr>
                <p:cNvPr id="353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54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55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66" name="Gruppo"/>
              <p:cNvGrpSpPr/>
              <p:nvPr/>
            </p:nvGrpSpPr>
            <p:grpSpPr>
              <a:xfrm>
                <a:off x="2364771" y="459126"/>
                <a:ext cx="171281" cy="388909"/>
                <a:chOff x="0" y="0"/>
                <a:chExt cx="171280" cy="388907"/>
              </a:xfrm>
            </p:grpSpPr>
            <p:sp>
              <p:nvSpPr>
                <p:cNvPr id="360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61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62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5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73" name="Gruppo"/>
              <p:cNvGrpSpPr/>
              <p:nvPr/>
            </p:nvGrpSpPr>
            <p:grpSpPr>
              <a:xfrm>
                <a:off x="2538814" y="0"/>
                <a:ext cx="171281" cy="388908"/>
                <a:chOff x="0" y="0"/>
                <a:chExt cx="171280" cy="388907"/>
              </a:xfrm>
            </p:grpSpPr>
            <p:sp>
              <p:nvSpPr>
                <p:cNvPr id="367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68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69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1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2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80" name="Gruppo"/>
              <p:cNvGrpSpPr/>
              <p:nvPr/>
            </p:nvGrpSpPr>
            <p:grpSpPr>
              <a:xfrm>
                <a:off x="2541576" y="459126"/>
                <a:ext cx="171282" cy="388909"/>
                <a:chOff x="0" y="0"/>
                <a:chExt cx="171280" cy="388907"/>
              </a:xfrm>
            </p:grpSpPr>
            <p:sp>
              <p:nvSpPr>
                <p:cNvPr id="374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75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76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7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8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9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87" name="Gruppo"/>
              <p:cNvGrpSpPr/>
              <p:nvPr/>
            </p:nvGrpSpPr>
            <p:grpSpPr>
              <a:xfrm>
                <a:off x="2718382" y="0"/>
                <a:ext cx="171281" cy="388908"/>
                <a:chOff x="0" y="0"/>
                <a:chExt cx="171280" cy="388907"/>
              </a:xfrm>
            </p:grpSpPr>
            <p:sp>
              <p:nvSpPr>
                <p:cNvPr id="381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82" name="Ovale"/>
                <p:cNvSpPr/>
                <p:nvPr/>
              </p:nvSpPr>
              <p:spPr>
                <a:xfrm>
                  <a:off x="0" y="0"/>
                  <a:ext cx="171281" cy="180461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83" name="Forma"/>
                <p:cNvSpPr/>
                <p:nvPr/>
              </p:nvSpPr>
              <p:spPr>
                <a:xfrm>
                  <a:off x="42085" y="165020"/>
                  <a:ext cx="85152" cy="223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4" name="Forma"/>
                <p:cNvSpPr/>
                <p:nvPr/>
              </p:nvSpPr>
              <p:spPr>
                <a:xfrm>
                  <a:off x="43076" y="257663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5" name="Forma"/>
                <p:cNvSpPr/>
                <p:nvPr/>
              </p:nvSpPr>
              <p:spPr>
                <a:xfrm>
                  <a:off x="92980" y="247047"/>
                  <a:ext cx="19576" cy="138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" name="Ovale"/>
                <p:cNvSpPr/>
                <p:nvPr/>
              </p:nvSpPr>
              <p:spPr>
                <a:xfrm>
                  <a:off x="27404" y="36671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  <p:grpSp>
            <p:nvGrpSpPr>
              <p:cNvPr id="394" name="Gruppo"/>
              <p:cNvGrpSpPr/>
              <p:nvPr/>
            </p:nvGrpSpPr>
            <p:grpSpPr>
              <a:xfrm>
                <a:off x="2721144" y="459126"/>
                <a:ext cx="171282" cy="388909"/>
                <a:chOff x="0" y="0"/>
                <a:chExt cx="171280" cy="388907"/>
              </a:xfrm>
            </p:grpSpPr>
            <p:sp>
              <p:nvSpPr>
                <p:cNvPr id="388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solidFill>
                  <a:srgbClr val="F09D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89" name="Ovale"/>
                <p:cNvSpPr/>
                <p:nvPr/>
              </p:nvSpPr>
              <p:spPr>
                <a:xfrm rot="10800000">
                  <a:off x="0" y="208446"/>
                  <a:ext cx="171281" cy="180462"/>
                </a:xfrm>
                <a:prstGeom prst="ellipse">
                  <a:avLst/>
                </a:prstGeom>
                <a:noFill/>
                <a:ln w="7938" cap="flat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  <p:sp>
              <p:nvSpPr>
                <p:cNvPr id="390" name="Forma"/>
                <p:cNvSpPr/>
                <p:nvPr/>
              </p:nvSpPr>
              <p:spPr>
                <a:xfrm rot="10800000">
                  <a:off x="44043" y="-1"/>
                  <a:ext cx="85152" cy="2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749" y="7448"/>
                      </a:moveTo>
                      <a:cubicBezTo>
                        <a:pt x="20366" y="7697"/>
                        <a:pt x="20366" y="7697"/>
                        <a:pt x="20366" y="7697"/>
                      </a:cubicBezTo>
                      <a:cubicBezTo>
                        <a:pt x="20366" y="7945"/>
                        <a:pt x="20366" y="7945"/>
                        <a:pt x="20983" y="8193"/>
                      </a:cubicBezTo>
                      <a:cubicBezTo>
                        <a:pt x="20983" y="8441"/>
                        <a:pt x="20983" y="8441"/>
                        <a:pt x="20983" y="8441"/>
                      </a:cubicBezTo>
                      <a:cubicBezTo>
                        <a:pt x="20983" y="8690"/>
                        <a:pt x="21600" y="8690"/>
                        <a:pt x="21600" y="8690"/>
                      </a:cubicBezTo>
                      <a:cubicBezTo>
                        <a:pt x="21600" y="8938"/>
                        <a:pt x="21600" y="9186"/>
                        <a:pt x="21600" y="9434"/>
                      </a:cubicBezTo>
                      <a:cubicBezTo>
                        <a:pt x="21600" y="20359"/>
                        <a:pt x="21600" y="20359"/>
                        <a:pt x="21600" y="20359"/>
                      </a:cubicBezTo>
                      <a:cubicBezTo>
                        <a:pt x="21600" y="21103"/>
                        <a:pt x="20366" y="21600"/>
                        <a:pt x="18514" y="21600"/>
                      </a:cubicBezTo>
                      <a:cubicBezTo>
                        <a:pt x="16663" y="21600"/>
                        <a:pt x="15429" y="21103"/>
                        <a:pt x="15429" y="20359"/>
                      </a:cubicBezTo>
                      <a:cubicBezTo>
                        <a:pt x="15429" y="9434"/>
                        <a:pt x="15429" y="9434"/>
                        <a:pt x="15429" y="9434"/>
                      </a:cubicBezTo>
                      <a:cubicBezTo>
                        <a:pt x="15429" y="8938"/>
                        <a:pt x="13577" y="7945"/>
                        <a:pt x="11109" y="7945"/>
                      </a:cubicBezTo>
                      <a:cubicBezTo>
                        <a:pt x="8023" y="7945"/>
                        <a:pt x="6171" y="8938"/>
                        <a:pt x="6171" y="9434"/>
                      </a:cubicBezTo>
                      <a:cubicBezTo>
                        <a:pt x="6171" y="20359"/>
                        <a:pt x="6171" y="20359"/>
                        <a:pt x="6171" y="20359"/>
                      </a:cubicBezTo>
                      <a:cubicBezTo>
                        <a:pt x="6171" y="21103"/>
                        <a:pt x="4937" y="21600"/>
                        <a:pt x="3086" y="21600"/>
                      </a:cubicBezTo>
                      <a:cubicBezTo>
                        <a:pt x="1851" y="21600"/>
                        <a:pt x="0" y="21103"/>
                        <a:pt x="0" y="20359"/>
                      </a:cubicBezTo>
                      <a:cubicBezTo>
                        <a:pt x="0" y="9434"/>
                        <a:pt x="0" y="9434"/>
                        <a:pt x="0" y="9434"/>
                      </a:cubicBezTo>
                      <a:cubicBezTo>
                        <a:pt x="0" y="9186"/>
                        <a:pt x="0" y="8938"/>
                        <a:pt x="617" y="8690"/>
                      </a:cubicBezTo>
                      <a:cubicBezTo>
                        <a:pt x="617" y="8690"/>
                        <a:pt x="617" y="8690"/>
                        <a:pt x="617" y="8441"/>
                      </a:cubicBezTo>
                      <a:cubicBezTo>
                        <a:pt x="617" y="8441"/>
                        <a:pt x="617" y="8193"/>
                        <a:pt x="1234" y="8193"/>
                      </a:cubicBezTo>
                      <a:cubicBezTo>
                        <a:pt x="1234" y="7945"/>
                        <a:pt x="1234" y="7945"/>
                        <a:pt x="1234" y="7945"/>
                      </a:cubicBezTo>
                      <a:cubicBezTo>
                        <a:pt x="1851" y="7697"/>
                        <a:pt x="1851" y="7448"/>
                        <a:pt x="1851" y="7448"/>
                      </a:cubicBezTo>
                      <a:cubicBezTo>
                        <a:pt x="2469" y="7200"/>
                        <a:pt x="2469" y="7200"/>
                        <a:pt x="2469" y="7200"/>
                      </a:cubicBezTo>
                      <a:cubicBezTo>
                        <a:pt x="2469" y="6952"/>
                        <a:pt x="3086" y="6703"/>
                        <a:pt x="3703" y="6703"/>
                      </a:cubicBezTo>
                      <a:cubicBezTo>
                        <a:pt x="3703" y="6455"/>
                        <a:pt x="4320" y="6455"/>
                        <a:pt x="4320" y="6207"/>
                      </a:cubicBezTo>
                      <a:cubicBezTo>
                        <a:pt x="4937" y="6207"/>
                        <a:pt x="4937" y="6207"/>
                        <a:pt x="4937" y="6207"/>
                      </a:cubicBezTo>
                      <a:cubicBezTo>
                        <a:pt x="4937" y="5959"/>
                        <a:pt x="5554" y="5959"/>
                        <a:pt x="6171" y="5959"/>
                      </a:cubicBezTo>
                      <a:cubicBezTo>
                        <a:pt x="6171" y="5710"/>
                        <a:pt x="6171" y="5710"/>
                        <a:pt x="6171" y="5710"/>
                      </a:cubicBezTo>
                      <a:cubicBezTo>
                        <a:pt x="6789" y="5710"/>
                        <a:pt x="7406" y="5462"/>
                        <a:pt x="7406" y="5462"/>
                      </a:cubicBezTo>
                      <a:cubicBezTo>
                        <a:pt x="7406" y="1241"/>
                        <a:pt x="7406" y="1241"/>
                        <a:pt x="7406" y="1241"/>
                      </a:cubicBezTo>
                      <a:cubicBezTo>
                        <a:pt x="7406" y="745"/>
                        <a:pt x="8640" y="0"/>
                        <a:pt x="10491" y="0"/>
                      </a:cubicBezTo>
                      <a:cubicBezTo>
                        <a:pt x="12343" y="0"/>
                        <a:pt x="13577" y="745"/>
                        <a:pt x="13577" y="1241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3577" y="5462"/>
                        <a:pt x="13577" y="5462"/>
                        <a:pt x="13577" y="5462"/>
                      </a:cubicBezTo>
                      <a:cubicBezTo>
                        <a:pt x="15429" y="5710"/>
                        <a:pt x="17280" y="6207"/>
                        <a:pt x="19131" y="6952"/>
                      </a:cubicBezTo>
                      <a:cubicBezTo>
                        <a:pt x="19131" y="6952"/>
                        <a:pt x="19131" y="6952"/>
                        <a:pt x="19131" y="7200"/>
                      </a:cubicBezTo>
                      <a:cubicBezTo>
                        <a:pt x="19749" y="7200"/>
                        <a:pt x="19749" y="7448"/>
                        <a:pt x="19749" y="7448"/>
                      </a:cubicBezTo>
                      <a:close/>
                    </a:path>
                  </a:pathLst>
                </a:custGeom>
                <a:solidFill>
                  <a:srgbClr val="7C7C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1" name="Forma"/>
                <p:cNvSpPr/>
                <p:nvPr/>
              </p:nvSpPr>
              <p:spPr>
                <a:xfrm rot="10800000">
                  <a:off x="115503" y="2895"/>
                  <a:ext cx="12701" cy="128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00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0800" y="6480"/>
                        <a:pt x="21600" y="9936"/>
                      </a:cubicBezTo>
                      <a:cubicBezTo>
                        <a:pt x="21600" y="12960"/>
                        <a:pt x="21600" y="18576"/>
                        <a:pt x="21600" y="18576"/>
                      </a:cubicBezTo>
                      <a:cubicBezTo>
                        <a:pt x="21600" y="19008"/>
                        <a:pt x="21600" y="21168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20736"/>
                        <a:pt x="0" y="19872"/>
                        <a:pt x="0" y="190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2" name="Forma"/>
                <p:cNvSpPr/>
                <p:nvPr/>
              </p:nvSpPr>
              <p:spPr>
                <a:xfrm rot="10800000">
                  <a:off x="58724" y="2895"/>
                  <a:ext cx="19576" cy="138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19200"/>
                      </a:moveTo>
                      <a:cubicBezTo>
                        <a:pt x="16200" y="20000"/>
                        <a:pt x="18900" y="21200"/>
                        <a:pt x="21600" y="21600"/>
                      </a:cubicBezTo>
                      <a:cubicBezTo>
                        <a:pt x="16200" y="20800"/>
                        <a:pt x="13500" y="20000"/>
                        <a:pt x="13500" y="19200"/>
                      </a:cubicBezTo>
                      <a:cubicBezTo>
                        <a:pt x="13500" y="15600"/>
                        <a:pt x="13500" y="15600"/>
                        <a:pt x="13500" y="15600"/>
                      </a:cubicBezTo>
                      <a:cubicBezTo>
                        <a:pt x="13500" y="2400"/>
                        <a:pt x="13500" y="2400"/>
                        <a:pt x="13500" y="2400"/>
                      </a:cubicBezTo>
                      <a:cubicBezTo>
                        <a:pt x="13500" y="2000"/>
                        <a:pt x="8100" y="0"/>
                        <a:pt x="0" y="0"/>
                      </a:cubicBezTo>
                      <a:cubicBezTo>
                        <a:pt x="16200" y="0"/>
                        <a:pt x="18900" y="2000"/>
                        <a:pt x="18900" y="3200"/>
                      </a:cubicBezTo>
                      <a:lnTo>
                        <a:pt x="16200" y="19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" name="Ovale"/>
                <p:cNvSpPr/>
                <p:nvPr/>
              </p:nvSpPr>
              <p:spPr>
                <a:xfrm rot="10800000">
                  <a:off x="88086" y="293369"/>
                  <a:ext cx="55790" cy="5886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800"/>
                  </a:pPr>
                </a:p>
              </p:txBody>
            </p:sp>
          </p:grpSp>
        </p:grpSp>
      </p:grpSp>
      <p:grpSp>
        <p:nvGrpSpPr>
          <p:cNvPr id="439" name="Gruppo"/>
          <p:cNvGrpSpPr/>
          <p:nvPr/>
        </p:nvGrpSpPr>
        <p:grpSpPr>
          <a:xfrm>
            <a:off x="6558870" y="2942523"/>
            <a:ext cx="1151618" cy="1905703"/>
            <a:chOff x="0" y="0"/>
            <a:chExt cx="1151616" cy="1905701"/>
          </a:xfrm>
        </p:grpSpPr>
        <p:sp>
          <p:nvSpPr>
            <p:cNvPr id="397" name="Forma"/>
            <p:cNvSpPr/>
            <p:nvPr/>
          </p:nvSpPr>
          <p:spPr>
            <a:xfrm>
              <a:off x="929893" y="1345268"/>
              <a:ext cx="179336" cy="56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1" h="21600" fill="norm" stroke="1" extrusionOk="0">
                  <a:moveTo>
                    <a:pt x="9135" y="11049"/>
                  </a:moveTo>
                  <a:cubicBezTo>
                    <a:pt x="6947" y="10651"/>
                    <a:pt x="5033" y="10253"/>
                    <a:pt x="4487" y="9854"/>
                  </a:cubicBezTo>
                  <a:cubicBezTo>
                    <a:pt x="4213" y="9456"/>
                    <a:pt x="4487" y="8959"/>
                    <a:pt x="5307" y="8361"/>
                  </a:cubicBezTo>
                  <a:cubicBezTo>
                    <a:pt x="6127" y="7764"/>
                    <a:pt x="7494" y="7565"/>
                    <a:pt x="9681" y="7167"/>
                  </a:cubicBezTo>
                  <a:cubicBezTo>
                    <a:pt x="12142" y="6868"/>
                    <a:pt x="14876" y="6570"/>
                    <a:pt x="16517" y="5375"/>
                  </a:cubicBezTo>
                  <a:cubicBezTo>
                    <a:pt x="18978" y="3882"/>
                    <a:pt x="18431" y="2986"/>
                    <a:pt x="17611" y="1792"/>
                  </a:cubicBezTo>
                  <a:cubicBezTo>
                    <a:pt x="17337" y="1294"/>
                    <a:pt x="17064" y="796"/>
                    <a:pt x="16790" y="100"/>
                  </a:cubicBezTo>
                  <a:cubicBezTo>
                    <a:pt x="16243" y="100"/>
                    <a:pt x="15697" y="100"/>
                    <a:pt x="15150" y="100"/>
                  </a:cubicBezTo>
                  <a:cubicBezTo>
                    <a:pt x="14330" y="100"/>
                    <a:pt x="13236" y="100"/>
                    <a:pt x="12416" y="0"/>
                  </a:cubicBezTo>
                  <a:cubicBezTo>
                    <a:pt x="12689" y="896"/>
                    <a:pt x="12962" y="1593"/>
                    <a:pt x="13509" y="2090"/>
                  </a:cubicBezTo>
                  <a:cubicBezTo>
                    <a:pt x="14056" y="3185"/>
                    <a:pt x="14330" y="3683"/>
                    <a:pt x="12689" y="4579"/>
                  </a:cubicBezTo>
                  <a:cubicBezTo>
                    <a:pt x="11869" y="5276"/>
                    <a:pt x="10228" y="5475"/>
                    <a:pt x="8314" y="5674"/>
                  </a:cubicBezTo>
                  <a:cubicBezTo>
                    <a:pt x="5854" y="6072"/>
                    <a:pt x="3119" y="6470"/>
                    <a:pt x="1479" y="7665"/>
                  </a:cubicBezTo>
                  <a:cubicBezTo>
                    <a:pt x="112" y="8660"/>
                    <a:pt x="-435" y="9556"/>
                    <a:pt x="385" y="10352"/>
                  </a:cubicBezTo>
                  <a:cubicBezTo>
                    <a:pt x="1479" y="11447"/>
                    <a:pt x="4487" y="11945"/>
                    <a:pt x="7221" y="12442"/>
                  </a:cubicBezTo>
                  <a:cubicBezTo>
                    <a:pt x="9135" y="12741"/>
                    <a:pt x="11049" y="13040"/>
                    <a:pt x="12142" y="13537"/>
                  </a:cubicBezTo>
                  <a:cubicBezTo>
                    <a:pt x="15697" y="14732"/>
                    <a:pt x="14876" y="16125"/>
                    <a:pt x="12689" y="18315"/>
                  </a:cubicBezTo>
                  <a:cubicBezTo>
                    <a:pt x="11869" y="19112"/>
                    <a:pt x="11049" y="19908"/>
                    <a:pt x="10775" y="20605"/>
                  </a:cubicBezTo>
                  <a:cubicBezTo>
                    <a:pt x="10502" y="21102"/>
                    <a:pt x="11322" y="21500"/>
                    <a:pt x="12689" y="21600"/>
                  </a:cubicBezTo>
                  <a:cubicBezTo>
                    <a:pt x="13783" y="21600"/>
                    <a:pt x="14876" y="21301"/>
                    <a:pt x="15150" y="20903"/>
                  </a:cubicBezTo>
                  <a:cubicBezTo>
                    <a:pt x="15423" y="20306"/>
                    <a:pt x="15970" y="19609"/>
                    <a:pt x="16790" y="18912"/>
                  </a:cubicBezTo>
                  <a:cubicBezTo>
                    <a:pt x="18704" y="16822"/>
                    <a:pt x="21165" y="14334"/>
                    <a:pt x="15150" y="12343"/>
                  </a:cubicBezTo>
                  <a:cubicBezTo>
                    <a:pt x="13509" y="11746"/>
                    <a:pt x="11049" y="11347"/>
                    <a:pt x="9135" y="11049"/>
                  </a:cubicBezTo>
                  <a:close/>
                </a:path>
              </a:pathLst>
            </a:custGeom>
            <a:solidFill>
              <a:srgbClr val="F426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8" name="Forma"/>
            <p:cNvSpPr/>
            <p:nvPr/>
          </p:nvSpPr>
          <p:spPr>
            <a:xfrm>
              <a:off x="937927" y="1494559"/>
              <a:ext cx="86477" cy="8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1964"/>
                    <a:pt x="4582" y="5236"/>
                    <a:pt x="0" y="21600"/>
                  </a:cubicBezTo>
                  <a:cubicBezTo>
                    <a:pt x="2618" y="17018"/>
                    <a:pt x="5891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403" name="Gruppo"/>
            <p:cNvGrpSpPr/>
            <p:nvPr/>
          </p:nvGrpSpPr>
          <p:grpSpPr>
            <a:xfrm>
              <a:off x="116106" y="-1"/>
              <a:ext cx="390871" cy="585190"/>
              <a:chOff x="0" y="0"/>
              <a:chExt cx="390869" cy="585188"/>
            </a:xfrm>
          </p:grpSpPr>
          <p:sp>
            <p:nvSpPr>
              <p:cNvPr id="399" name="Forma"/>
              <p:cNvSpPr/>
              <p:nvPr/>
            </p:nvSpPr>
            <p:spPr>
              <a:xfrm>
                <a:off x="-1" y="-1"/>
                <a:ext cx="390871" cy="585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1" h="21508" fill="norm" stroke="1" extrusionOk="0">
                    <a:moveTo>
                      <a:pt x="17848" y="12564"/>
                    </a:moveTo>
                    <a:cubicBezTo>
                      <a:pt x="17706" y="13230"/>
                      <a:pt x="17280" y="13705"/>
                      <a:pt x="16996" y="14181"/>
                    </a:cubicBezTo>
                    <a:cubicBezTo>
                      <a:pt x="16427" y="14752"/>
                      <a:pt x="16001" y="15418"/>
                      <a:pt x="15859" y="16560"/>
                    </a:cubicBezTo>
                    <a:cubicBezTo>
                      <a:pt x="15717" y="17607"/>
                      <a:pt x="16569" y="18178"/>
                      <a:pt x="17280" y="18844"/>
                    </a:cubicBezTo>
                    <a:cubicBezTo>
                      <a:pt x="17990" y="19510"/>
                      <a:pt x="18701" y="20176"/>
                      <a:pt x="19127" y="21413"/>
                    </a:cubicBezTo>
                    <a:cubicBezTo>
                      <a:pt x="19412" y="21413"/>
                      <a:pt x="19696" y="21413"/>
                      <a:pt x="19980" y="21413"/>
                    </a:cubicBezTo>
                    <a:cubicBezTo>
                      <a:pt x="20406" y="21413"/>
                      <a:pt x="20975" y="21413"/>
                      <a:pt x="21401" y="21508"/>
                    </a:cubicBezTo>
                    <a:cubicBezTo>
                      <a:pt x="20975" y="19700"/>
                      <a:pt x="19980" y="18653"/>
                      <a:pt x="18985" y="17892"/>
                    </a:cubicBezTo>
                    <a:cubicBezTo>
                      <a:pt x="18417" y="17321"/>
                      <a:pt x="18133" y="17036"/>
                      <a:pt x="18133" y="16655"/>
                    </a:cubicBezTo>
                    <a:cubicBezTo>
                      <a:pt x="18133" y="15894"/>
                      <a:pt x="18559" y="15418"/>
                      <a:pt x="18985" y="14847"/>
                    </a:cubicBezTo>
                    <a:cubicBezTo>
                      <a:pt x="19412" y="14371"/>
                      <a:pt x="19838" y="13705"/>
                      <a:pt x="20122" y="12849"/>
                    </a:cubicBezTo>
                    <a:cubicBezTo>
                      <a:pt x="21117" y="9804"/>
                      <a:pt x="20975" y="7330"/>
                      <a:pt x="19696" y="5332"/>
                    </a:cubicBezTo>
                    <a:cubicBezTo>
                      <a:pt x="17564" y="1811"/>
                      <a:pt x="13159" y="-92"/>
                      <a:pt x="7901" y="3"/>
                    </a:cubicBezTo>
                    <a:cubicBezTo>
                      <a:pt x="5343" y="98"/>
                      <a:pt x="2785" y="955"/>
                      <a:pt x="1364" y="2097"/>
                    </a:cubicBezTo>
                    <a:cubicBezTo>
                      <a:pt x="227" y="3048"/>
                      <a:pt x="-199" y="4095"/>
                      <a:pt x="85" y="5237"/>
                    </a:cubicBezTo>
                    <a:cubicBezTo>
                      <a:pt x="369" y="6283"/>
                      <a:pt x="938" y="7140"/>
                      <a:pt x="1506" y="7901"/>
                    </a:cubicBezTo>
                    <a:cubicBezTo>
                      <a:pt x="2217" y="8948"/>
                      <a:pt x="2785" y="9899"/>
                      <a:pt x="2785" y="10946"/>
                    </a:cubicBezTo>
                    <a:cubicBezTo>
                      <a:pt x="2785" y="11707"/>
                      <a:pt x="2359" y="12564"/>
                      <a:pt x="2075" y="13420"/>
                    </a:cubicBezTo>
                    <a:cubicBezTo>
                      <a:pt x="1648" y="14371"/>
                      <a:pt x="1222" y="15323"/>
                      <a:pt x="1222" y="16370"/>
                    </a:cubicBezTo>
                    <a:cubicBezTo>
                      <a:pt x="1222" y="16941"/>
                      <a:pt x="1364" y="17416"/>
                      <a:pt x="1648" y="18082"/>
                    </a:cubicBezTo>
                    <a:cubicBezTo>
                      <a:pt x="1933" y="18844"/>
                      <a:pt x="2217" y="19890"/>
                      <a:pt x="2359" y="21508"/>
                    </a:cubicBezTo>
                    <a:cubicBezTo>
                      <a:pt x="2927" y="21413"/>
                      <a:pt x="3354" y="21413"/>
                      <a:pt x="3780" y="21413"/>
                    </a:cubicBezTo>
                    <a:cubicBezTo>
                      <a:pt x="4064" y="21413"/>
                      <a:pt x="4348" y="21413"/>
                      <a:pt x="4633" y="21413"/>
                    </a:cubicBezTo>
                    <a:cubicBezTo>
                      <a:pt x="4490" y="19700"/>
                      <a:pt x="4206" y="18558"/>
                      <a:pt x="3780" y="17702"/>
                    </a:cubicBezTo>
                    <a:cubicBezTo>
                      <a:pt x="3638" y="17131"/>
                      <a:pt x="3496" y="16750"/>
                      <a:pt x="3496" y="16370"/>
                    </a:cubicBezTo>
                    <a:cubicBezTo>
                      <a:pt x="3496" y="15513"/>
                      <a:pt x="3780" y="14657"/>
                      <a:pt x="4206" y="13801"/>
                    </a:cubicBezTo>
                    <a:cubicBezTo>
                      <a:pt x="4633" y="12849"/>
                      <a:pt x="5059" y="11993"/>
                      <a:pt x="5059" y="10946"/>
                    </a:cubicBezTo>
                    <a:cubicBezTo>
                      <a:pt x="5059" y="9614"/>
                      <a:pt x="4348" y="8377"/>
                      <a:pt x="3496" y="7330"/>
                    </a:cubicBezTo>
                    <a:cubicBezTo>
                      <a:pt x="3069" y="6569"/>
                      <a:pt x="2501" y="5808"/>
                      <a:pt x="2359" y="5046"/>
                    </a:cubicBezTo>
                    <a:cubicBezTo>
                      <a:pt x="2075" y="4285"/>
                      <a:pt x="2359" y="3619"/>
                      <a:pt x="3069" y="3048"/>
                    </a:cubicBezTo>
                    <a:cubicBezTo>
                      <a:pt x="4064" y="2192"/>
                      <a:pt x="6054" y="1621"/>
                      <a:pt x="8043" y="1526"/>
                    </a:cubicBezTo>
                    <a:cubicBezTo>
                      <a:pt x="12306" y="1430"/>
                      <a:pt x="15859" y="3048"/>
                      <a:pt x="17564" y="5903"/>
                    </a:cubicBezTo>
                    <a:cubicBezTo>
                      <a:pt x="18701" y="7615"/>
                      <a:pt x="18701" y="9804"/>
                      <a:pt x="17848" y="12564"/>
                    </a:cubicBezTo>
                    <a:close/>
                  </a:path>
                </a:pathLst>
              </a:custGeom>
              <a:solidFill>
                <a:srgbClr val="F42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" name="Forma"/>
              <p:cNvSpPr/>
              <p:nvPr/>
            </p:nvSpPr>
            <p:spPr>
              <a:xfrm>
                <a:off x="12089" y="8001"/>
                <a:ext cx="181529" cy="90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479" fill="norm" stroke="1" extrusionOk="0">
                    <a:moveTo>
                      <a:pt x="0" y="18479"/>
                    </a:moveTo>
                    <a:cubicBezTo>
                      <a:pt x="617" y="12157"/>
                      <a:pt x="7714" y="-3121"/>
                      <a:pt x="21600" y="567"/>
                    </a:cubicBezTo>
                    <a:cubicBezTo>
                      <a:pt x="18514" y="40"/>
                      <a:pt x="4937" y="40"/>
                      <a:pt x="0" y="184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1" name="Forma"/>
              <p:cNvSpPr/>
              <p:nvPr/>
            </p:nvSpPr>
            <p:spPr>
              <a:xfrm>
                <a:off x="295816" y="243952"/>
                <a:ext cx="50112" cy="216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93" h="21600" fill="norm" stroke="1" extrusionOk="0">
                    <a:moveTo>
                      <a:pt x="19543" y="0"/>
                    </a:moveTo>
                    <a:cubicBezTo>
                      <a:pt x="19543" y="3086"/>
                      <a:pt x="18514" y="9771"/>
                      <a:pt x="10286" y="13114"/>
                    </a:cubicBezTo>
                    <a:cubicBezTo>
                      <a:pt x="2057" y="16200"/>
                      <a:pt x="0" y="19543"/>
                      <a:pt x="0" y="21600"/>
                    </a:cubicBezTo>
                    <a:cubicBezTo>
                      <a:pt x="0" y="20057"/>
                      <a:pt x="3086" y="16714"/>
                      <a:pt x="12343" y="13114"/>
                    </a:cubicBezTo>
                    <a:cubicBezTo>
                      <a:pt x="21600" y="9514"/>
                      <a:pt x="20571" y="2571"/>
                      <a:pt x="19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2" name="Forma"/>
              <p:cNvSpPr/>
              <p:nvPr/>
            </p:nvSpPr>
            <p:spPr>
              <a:xfrm>
                <a:off x="-1" y="-1"/>
                <a:ext cx="390871" cy="585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1" h="21508" fill="norm" stroke="1" extrusionOk="0">
                    <a:moveTo>
                      <a:pt x="17848" y="12564"/>
                    </a:moveTo>
                    <a:cubicBezTo>
                      <a:pt x="17706" y="13230"/>
                      <a:pt x="17280" y="13705"/>
                      <a:pt x="16996" y="14181"/>
                    </a:cubicBezTo>
                    <a:cubicBezTo>
                      <a:pt x="16427" y="14752"/>
                      <a:pt x="16001" y="15418"/>
                      <a:pt x="15859" y="16560"/>
                    </a:cubicBezTo>
                    <a:cubicBezTo>
                      <a:pt x="15717" y="17607"/>
                      <a:pt x="16569" y="18178"/>
                      <a:pt x="17280" y="18844"/>
                    </a:cubicBezTo>
                    <a:cubicBezTo>
                      <a:pt x="17990" y="19510"/>
                      <a:pt x="18701" y="20176"/>
                      <a:pt x="19127" y="21413"/>
                    </a:cubicBezTo>
                    <a:cubicBezTo>
                      <a:pt x="19412" y="21413"/>
                      <a:pt x="19696" y="21413"/>
                      <a:pt x="19980" y="21413"/>
                    </a:cubicBezTo>
                    <a:cubicBezTo>
                      <a:pt x="20406" y="21413"/>
                      <a:pt x="20975" y="21413"/>
                      <a:pt x="21401" y="21508"/>
                    </a:cubicBezTo>
                    <a:cubicBezTo>
                      <a:pt x="20975" y="19700"/>
                      <a:pt x="19980" y="18653"/>
                      <a:pt x="18985" y="17892"/>
                    </a:cubicBezTo>
                    <a:cubicBezTo>
                      <a:pt x="18417" y="17321"/>
                      <a:pt x="18133" y="17036"/>
                      <a:pt x="18133" y="16655"/>
                    </a:cubicBezTo>
                    <a:cubicBezTo>
                      <a:pt x="18133" y="15894"/>
                      <a:pt x="18559" y="15418"/>
                      <a:pt x="18985" y="14847"/>
                    </a:cubicBezTo>
                    <a:cubicBezTo>
                      <a:pt x="19412" y="14371"/>
                      <a:pt x="19838" y="13705"/>
                      <a:pt x="20122" y="12849"/>
                    </a:cubicBezTo>
                    <a:cubicBezTo>
                      <a:pt x="21117" y="9804"/>
                      <a:pt x="20975" y="7330"/>
                      <a:pt x="19696" y="5332"/>
                    </a:cubicBezTo>
                    <a:cubicBezTo>
                      <a:pt x="17564" y="1811"/>
                      <a:pt x="13159" y="-92"/>
                      <a:pt x="7901" y="3"/>
                    </a:cubicBezTo>
                    <a:cubicBezTo>
                      <a:pt x="5343" y="98"/>
                      <a:pt x="2785" y="955"/>
                      <a:pt x="1364" y="2097"/>
                    </a:cubicBezTo>
                    <a:cubicBezTo>
                      <a:pt x="227" y="3048"/>
                      <a:pt x="-199" y="4095"/>
                      <a:pt x="85" y="5237"/>
                    </a:cubicBezTo>
                    <a:cubicBezTo>
                      <a:pt x="369" y="6283"/>
                      <a:pt x="938" y="7140"/>
                      <a:pt x="1506" y="7901"/>
                    </a:cubicBezTo>
                    <a:cubicBezTo>
                      <a:pt x="2217" y="8948"/>
                      <a:pt x="2785" y="9899"/>
                      <a:pt x="2785" y="10946"/>
                    </a:cubicBezTo>
                    <a:cubicBezTo>
                      <a:pt x="2785" y="11707"/>
                      <a:pt x="2359" y="12564"/>
                      <a:pt x="2075" y="13420"/>
                    </a:cubicBezTo>
                    <a:cubicBezTo>
                      <a:pt x="1648" y="14371"/>
                      <a:pt x="1222" y="15323"/>
                      <a:pt x="1222" y="16370"/>
                    </a:cubicBezTo>
                    <a:cubicBezTo>
                      <a:pt x="1222" y="16941"/>
                      <a:pt x="1364" y="17416"/>
                      <a:pt x="1648" y="18082"/>
                    </a:cubicBezTo>
                    <a:cubicBezTo>
                      <a:pt x="1933" y="18844"/>
                      <a:pt x="2217" y="19890"/>
                      <a:pt x="2359" y="21508"/>
                    </a:cubicBezTo>
                    <a:cubicBezTo>
                      <a:pt x="2927" y="21413"/>
                      <a:pt x="3354" y="21413"/>
                      <a:pt x="3780" y="21413"/>
                    </a:cubicBezTo>
                    <a:cubicBezTo>
                      <a:pt x="4064" y="21413"/>
                      <a:pt x="4348" y="21413"/>
                      <a:pt x="4633" y="21413"/>
                    </a:cubicBezTo>
                    <a:cubicBezTo>
                      <a:pt x="4490" y="19700"/>
                      <a:pt x="4206" y="18558"/>
                      <a:pt x="3780" y="17702"/>
                    </a:cubicBezTo>
                    <a:cubicBezTo>
                      <a:pt x="3638" y="17131"/>
                      <a:pt x="3496" y="16750"/>
                      <a:pt x="3496" y="16370"/>
                    </a:cubicBezTo>
                    <a:cubicBezTo>
                      <a:pt x="3496" y="15513"/>
                      <a:pt x="3780" y="14657"/>
                      <a:pt x="4206" y="13801"/>
                    </a:cubicBezTo>
                    <a:cubicBezTo>
                      <a:pt x="4633" y="12849"/>
                      <a:pt x="5059" y="11993"/>
                      <a:pt x="5059" y="10946"/>
                    </a:cubicBezTo>
                    <a:cubicBezTo>
                      <a:pt x="5059" y="9614"/>
                      <a:pt x="4348" y="8377"/>
                      <a:pt x="3496" y="7330"/>
                    </a:cubicBezTo>
                    <a:cubicBezTo>
                      <a:pt x="3069" y="6569"/>
                      <a:pt x="2501" y="5808"/>
                      <a:pt x="2359" y="5046"/>
                    </a:cubicBezTo>
                    <a:cubicBezTo>
                      <a:pt x="2075" y="4285"/>
                      <a:pt x="2359" y="3619"/>
                      <a:pt x="3069" y="3048"/>
                    </a:cubicBezTo>
                    <a:cubicBezTo>
                      <a:pt x="4064" y="2192"/>
                      <a:pt x="6054" y="1621"/>
                      <a:pt x="8043" y="1526"/>
                    </a:cubicBezTo>
                    <a:cubicBezTo>
                      <a:pt x="12306" y="1430"/>
                      <a:pt x="15859" y="3048"/>
                      <a:pt x="17564" y="5903"/>
                    </a:cubicBezTo>
                    <a:cubicBezTo>
                      <a:pt x="18701" y="7615"/>
                      <a:pt x="18701" y="9804"/>
                      <a:pt x="17848" y="1256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07" name="Gruppo"/>
            <p:cNvGrpSpPr/>
            <p:nvPr/>
          </p:nvGrpSpPr>
          <p:grpSpPr>
            <a:xfrm>
              <a:off x="-1" y="1320235"/>
              <a:ext cx="465781" cy="464050"/>
              <a:chOff x="0" y="0"/>
              <a:chExt cx="465779" cy="464048"/>
            </a:xfrm>
          </p:grpSpPr>
          <p:sp>
            <p:nvSpPr>
              <p:cNvPr id="404" name="Forma"/>
              <p:cNvSpPr/>
              <p:nvPr/>
            </p:nvSpPr>
            <p:spPr>
              <a:xfrm rot="11878705">
                <a:off x="47701" y="48183"/>
                <a:ext cx="370377" cy="367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7" h="21045" fill="norm" stroke="1" extrusionOk="0">
                    <a:moveTo>
                      <a:pt x="18827" y="1664"/>
                    </a:moveTo>
                    <a:cubicBezTo>
                      <a:pt x="16200" y="-555"/>
                      <a:pt x="12551" y="-555"/>
                      <a:pt x="10362" y="1664"/>
                    </a:cubicBezTo>
                    <a:cubicBezTo>
                      <a:pt x="7881" y="4031"/>
                      <a:pt x="7881" y="6546"/>
                      <a:pt x="7881" y="8913"/>
                    </a:cubicBezTo>
                    <a:cubicBezTo>
                      <a:pt x="7881" y="10097"/>
                      <a:pt x="7881" y="11281"/>
                      <a:pt x="7589" y="12316"/>
                    </a:cubicBezTo>
                    <a:cubicBezTo>
                      <a:pt x="7297" y="13796"/>
                      <a:pt x="6422" y="14240"/>
                      <a:pt x="4816" y="14831"/>
                    </a:cubicBezTo>
                    <a:cubicBezTo>
                      <a:pt x="2919" y="15571"/>
                      <a:pt x="292" y="16607"/>
                      <a:pt x="0" y="21045"/>
                    </a:cubicBezTo>
                    <a:cubicBezTo>
                      <a:pt x="292" y="21045"/>
                      <a:pt x="730" y="21045"/>
                      <a:pt x="1168" y="21045"/>
                    </a:cubicBezTo>
                    <a:cubicBezTo>
                      <a:pt x="1459" y="21045"/>
                      <a:pt x="1897" y="21045"/>
                      <a:pt x="2335" y="21045"/>
                    </a:cubicBezTo>
                    <a:cubicBezTo>
                      <a:pt x="2481" y="18234"/>
                      <a:pt x="3795" y="17790"/>
                      <a:pt x="5546" y="17050"/>
                    </a:cubicBezTo>
                    <a:cubicBezTo>
                      <a:pt x="7151" y="16459"/>
                      <a:pt x="9195" y="15719"/>
                      <a:pt x="9924" y="12908"/>
                    </a:cubicBezTo>
                    <a:cubicBezTo>
                      <a:pt x="10216" y="11577"/>
                      <a:pt x="10216" y="10245"/>
                      <a:pt x="10216" y="8913"/>
                    </a:cubicBezTo>
                    <a:cubicBezTo>
                      <a:pt x="10216" y="6694"/>
                      <a:pt x="10216" y="5067"/>
                      <a:pt x="11822" y="3440"/>
                    </a:cubicBezTo>
                    <a:cubicBezTo>
                      <a:pt x="13281" y="2108"/>
                      <a:pt x="15762" y="2108"/>
                      <a:pt x="17368" y="3440"/>
                    </a:cubicBezTo>
                    <a:cubicBezTo>
                      <a:pt x="18973" y="4771"/>
                      <a:pt x="18681" y="6694"/>
                      <a:pt x="17951" y="9801"/>
                    </a:cubicBezTo>
                    <a:cubicBezTo>
                      <a:pt x="17659" y="10837"/>
                      <a:pt x="17368" y="12020"/>
                      <a:pt x="17368" y="13204"/>
                    </a:cubicBezTo>
                    <a:cubicBezTo>
                      <a:pt x="16930" y="17642"/>
                      <a:pt x="16930" y="17642"/>
                      <a:pt x="16930" y="17642"/>
                    </a:cubicBezTo>
                    <a:cubicBezTo>
                      <a:pt x="16930" y="18826"/>
                      <a:pt x="16784" y="19861"/>
                      <a:pt x="16638" y="21045"/>
                    </a:cubicBezTo>
                    <a:cubicBezTo>
                      <a:pt x="17076" y="21045"/>
                      <a:pt x="17368" y="21045"/>
                      <a:pt x="17659" y="21045"/>
                    </a:cubicBezTo>
                    <a:cubicBezTo>
                      <a:pt x="18097" y="21045"/>
                      <a:pt x="18681" y="21045"/>
                      <a:pt x="18973" y="21045"/>
                    </a:cubicBezTo>
                    <a:cubicBezTo>
                      <a:pt x="19119" y="20009"/>
                      <a:pt x="19265" y="18974"/>
                      <a:pt x="19265" y="17938"/>
                    </a:cubicBezTo>
                    <a:cubicBezTo>
                      <a:pt x="19703" y="13352"/>
                      <a:pt x="19703" y="13352"/>
                      <a:pt x="19703" y="13352"/>
                    </a:cubicBezTo>
                    <a:cubicBezTo>
                      <a:pt x="19703" y="12464"/>
                      <a:pt x="19995" y="11429"/>
                      <a:pt x="20141" y="10245"/>
                    </a:cubicBezTo>
                    <a:cubicBezTo>
                      <a:pt x="20870" y="7434"/>
                      <a:pt x="21600" y="4031"/>
                      <a:pt x="18827" y="1664"/>
                    </a:cubicBezTo>
                    <a:close/>
                  </a:path>
                </a:pathLst>
              </a:custGeom>
              <a:solidFill>
                <a:srgbClr val="F42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5" name="Forma"/>
              <p:cNvSpPr/>
              <p:nvPr/>
            </p:nvSpPr>
            <p:spPr>
              <a:xfrm rot="11878705">
                <a:off x="167878" y="166486"/>
                <a:ext cx="108632" cy="23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457" y="475"/>
                      <a:pt x="4629" y="2611"/>
                      <a:pt x="4629" y="10444"/>
                    </a:cubicBezTo>
                    <a:cubicBezTo>
                      <a:pt x="4114" y="14716"/>
                      <a:pt x="5143" y="19226"/>
                      <a:pt x="0" y="21600"/>
                    </a:cubicBezTo>
                    <a:cubicBezTo>
                      <a:pt x="5657" y="20413"/>
                      <a:pt x="5143" y="14479"/>
                      <a:pt x="6171" y="9495"/>
                    </a:cubicBezTo>
                    <a:cubicBezTo>
                      <a:pt x="7200" y="4273"/>
                      <a:pt x="10286" y="2374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6" name="Forma"/>
              <p:cNvSpPr/>
              <p:nvPr/>
            </p:nvSpPr>
            <p:spPr>
              <a:xfrm rot="11878705">
                <a:off x="47701" y="48183"/>
                <a:ext cx="370377" cy="367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7" h="21045" fill="norm" stroke="1" extrusionOk="0">
                    <a:moveTo>
                      <a:pt x="18827" y="1664"/>
                    </a:moveTo>
                    <a:cubicBezTo>
                      <a:pt x="16200" y="-555"/>
                      <a:pt x="12551" y="-555"/>
                      <a:pt x="10362" y="1664"/>
                    </a:cubicBezTo>
                    <a:cubicBezTo>
                      <a:pt x="7881" y="4031"/>
                      <a:pt x="7881" y="6546"/>
                      <a:pt x="7881" y="8913"/>
                    </a:cubicBezTo>
                    <a:cubicBezTo>
                      <a:pt x="7881" y="10097"/>
                      <a:pt x="7881" y="11281"/>
                      <a:pt x="7589" y="12316"/>
                    </a:cubicBezTo>
                    <a:cubicBezTo>
                      <a:pt x="7297" y="13796"/>
                      <a:pt x="6422" y="14240"/>
                      <a:pt x="4816" y="14831"/>
                    </a:cubicBezTo>
                    <a:cubicBezTo>
                      <a:pt x="2919" y="15571"/>
                      <a:pt x="292" y="16607"/>
                      <a:pt x="0" y="21045"/>
                    </a:cubicBezTo>
                    <a:cubicBezTo>
                      <a:pt x="292" y="21045"/>
                      <a:pt x="730" y="21045"/>
                      <a:pt x="1168" y="21045"/>
                    </a:cubicBezTo>
                    <a:cubicBezTo>
                      <a:pt x="1459" y="21045"/>
                      <a:pt x="1897" y="21045"/>
                      <a:pt x="2335" y="21045"/>
                    </a:cubicBezTo>
                    <a:cubicBezTo>
                      <a:pt x="2481" y="18234"/>
                      <a:pt x="3795" y="17790"/>
                      <a:pt x="5546" y="17050"/>
                    </a:cubicBezTo>
                    <a:cubicBezTo>
                      <a:pt x="7151" y="16459"/>
                      <a:pt x="9195" y="15719"/>
                      <a:pt x="9924" y="12908"/>
                    </a:cubicBezTo>
                    <a:cubicBezTo>
                      <a:pt x="10216" y="11577"/>
                      <a:pt x="10216" y="10245"/>
                      <a:pt x="10216" y="8913"/>
                    </a:cubicBezTo>
                    <a:cubicBezTo>
                      <a:pt x="10216" y="6694"/>
                      <a:pt x="10216" y="5067"/>
                      <a:pt x="11822" y="3440"/>
                    </a:cubicBezTo>
                    <a:cubicBezTo>
                      <a:pt x="13281" y="2108"/>
                      <a:pt x="15762" y="2108"/>
                      <a:pt x="17368" y="3440"/>
                    </a:cubicBezTo>
                    <a:cubicBezTo>
                      <a:pt x="18973" y="4771"/>
                      <a:pt x="18681" y="6694"/>
                      <a:pt x="17951" y="9801"/>
                    </a:cubicBezTo>
                    <a:cubicBezTo>
                      <a:pt x="17659" y="10837"/>
                      <a:pt x="17368" y="12020"/>
                      <a:pt x="17368" y="13204"/>
                    </a:cubicBezTo>
                    <a:cubicBezTo>
                      <a:pt x="16930" y="17642"/>
                      <a:pt x="16930" y="17642"/>
                      <a:pt x="16930" y="17642"/>
                    </a:cubicBezTo>
                    <a:cubicBezTo>
                      <a:pt x="16930" y="18826"/>
                      <a:pt x="16784" y="19861"/>
                      <a:pt x="16638" y="21045"/>
                    </a:cubicBezTo>
                    <a:cubicBezTo>
                      <a:pt x="17076" y="21045"/>
                      <a:pt x="17368" y="21045"/>
                      <a:pt x="17659" y="21045"/>
                    </a:cubicBezTo>
                    <a:cubicBezTo>
                      <a:pt x="18097" y="21045"/>
                      <a:pt x="18681" y="21045"/>
                      <a:pt x="18973" y="21045"/>
                    </a:cubicBezTo>
                    <a:cubicBezTo>
                      <a:pt x="19119" y="20009"/>
                      <a:pt x="19265" y="18974"/>
                      <a:pt x="19265" y="17938"/>
                    </a:cubicBezTo>
                    <a:cubicBezTo>
                      <a:pt x="19703" y="13352"/>
                      <a:pt x="19703" y="13352"/>
                      <a:pt x="19703" y="13352"/>
                    </a:cubicBezTo>
                    <a:cubicBezTo>
                      <a:pt x="19703" y="12464"/>
                      <a:pt x="19995" y="11429"/>
                      <a:pt x="20141" y="10245"/>
                    </a:cubicBezTo>
                    <a:cubicBezTo>
                      <a:pt x="20870" y="7434"/>
                      <a:pt x="21600" y="4031"/>
                      <a:pt x="18827" y="166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11" name="Gruppo"/>
            <p:cNvGrpSpPr/>
            <p:nvPr/>
          </p:nvGrpSpPr>
          <p:grpSpPr>
            <a:xfrm>
              <a:off x="466755" y="1339936"/>
              <a:ext cx="338957" cy="174974"/>
              <a:chOff x="0" y="0"/>
              <a:chExt cx="338956" cy="174973"/>
            </a:xfrm>
          </p:grpSpPr>
          <p:sp>
            <p:nvSpPr>
              <p:cNvPr id="408" name="Forma"/>
              <p:cNvSpPr/>
              <p:nvPr/>
            </p:nvSpPr>
            <p:spPr>
              <a:xfrm flipH="1" rot="10800000">
                <a:off x="-1" y="-1"/>
                <a:ext cx="338958" cy="174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0646" fill="norm" stroke="1" extrusionOk="0">
                    <a:moveTo>
                      <a:pt x="13652" y="1480"/>
                    </a:moveTo>
                    <a:cubicBezTo>
                      <a:pt x="12507" y="1480"/>
                      <a:pt x="12507" y="1480"/>
                      <a:pt x="12507" y="1480"/>
                    </a:cubicBezTo>
                    <a:cubicBezTo>
                      <a:pt x="11688" y="1176"/>
                      <a:pt x="11034" y="871"/>
                      <a:pt x="10216" y="567"/>
                    </a:cubicBezTo>
                    <a:cubicBezTo>
                      <a:pt x="8088" y="-41"/>
                      <a:pt x="5634" y="-954"/>
                      <a:pt x="3179" y="2697"/>
                    </a:cubicBezTo>
                    <a:cubicBezTo>
                      <a:pt x="-257" y="7564"/>
                      <a:pt x="-93" y="13040"/>
                      <a:pt x="70" y="18821"/>
                    </a:cubicBezTo>
                    <a:cubicBezTo>
                      <a:pt x="70" y="20646"/>
                      <a:pt x="70" y="20646"/>
                      <a:pt x="70" y="20646"/>
                    </a:cubicBezTo>
                    <a:cubicBezTo>
                      <a:pt x="561" y="20646"/>
                      <a:pt x="1216" y="20646"/>
                      <a:pt x="1707" y="20646"/>
                    </a:cubicBezTo>
                    <a:cubicBezTo>
                      <a:pt x="2034" y="20646"/>
                      <a:pt x="2361" y="20646"/>
                      <a:pt x="2688" y="20646"/>
                    </a:cubicBezTo>
                    <a:cubicBezTo>
                      <a:pt x="2688" y="18821"/>
                      <a:pt x="2688" y="18821"/>
                      <a:pt x="2688" y="18821"/>
                    </a:cubicBezTo>
                    <a:cubicBezTo>
                      <a:pt x="2525" y="13345"/>
                      <a:pt x="2525" y="9998"/>
                      <a:pt x="4816" y="6652"/>
                    </a:cubicBezTo>
                    <a:cubicBezTo>
                      <a:pt x="6288" y="4218"/>
                      <a:pt x="7761" y="4826"/>
                      <a:pt x="9725" y="5435"/>
                    </a:cubicBezTo>
                    <a:cubicBezTo>
                      <a:pt x="10543" y="5739"/>
                      <a:pt x="11361" y="6043"/>
                      <a:pt x="12343" y="6347"/>
                    </a:cubicBezTo>
                    <a:cubicBezTo>
                      <a:pt x="12343" y="6347"/>
                      <a:pt x="13488" y="6347"/>
                      <a:pt x="13488" y="6347"/>
                    </a:cubicBezTo>
                    <a:cubicBezTo>
                      <a:pt x="16761" y="6652"/>
                      <a:pt x="17743" y="6652"/>
                      <a:pt x="18398" y="13040"/>
                    </a:cubicBezTo>
                    <a:cubicBezTo>
                      <a:pt x="18725" y="15778"/>
                      <a:pt x="18725" y="18212"/>
                      <a:pt x="18725" y="20646"/>
                    </a:cubicBezTo>
                    <a:cubicBezTo>
                      <a:pt x="19216" y="20646"/>
                      <a:pt x="19707" y="20646"/>
                      <a:pt x="20198" y="20646"/>
                    </a:cubicBezTo>
                    <a:cubicBezTo>
                      <a:pt x="20688" y="20646"/>
                      <a:pt x="21016" y="20646"/>
                      <a:pt x="21343" y="20646"/>
                    </a:cubicBezTo>
                    <a:cubicBezTo>
                      <a:pt x="21343" y="17908"/>
                      <a:pt x="21343" y="15170"/>
                      <a:pt x="21016" y="12128"/>
                    </a:cubicBezTo>
                    <a:cubicBezTo>
                      <a:pt x="19870" y="2088"/>
                      <a:pt x="16925" y="1784"/>
                      <a:pt x="13652" y="1480"/>
                    </a:cubicBezTo>
                    <a:close/>
                  </a:path>
                </a:pathLst>
              </a:custGeom>
              <a:solidFill>
                <a:srgbClr val="F42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" name="Forma"/>
              <p:cNvSpPr/>
              <p:nvPr/>
            </p:nvSpPr>
            <p:spPr>
              <a:xfrm flipH="1" rot="10800000">
                <a:off x="11633" y="62204"/>
                <a:ext cx="98627" cy="103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137" y="14040"/>
                      <a:pt x="6821" y="540"/>
                      <a:pt x="21600" y="0"/>
                    </a:cubicBezTo>
                    <a:cubicBezTo>
                      <a:pt x="15916" y="1080"/>
                      <a:pt x="2274" y="1134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" name="Forma"/>
              <p:cNvSpPr/>
              <p:nvPr/>
            </p:nvSpPr>
            <p:spPr>
              <a:xfrm flipH="1" rot="10800000">
                <a:off x="-1" y="-1"/>
                <a:ext cx="338958" cy="174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0646" fill="norm" stroke="1" extrusionOk="0">
                    <a:moveTo>
                      <a:pt x="13652" y="1480"/>
                    </a:moveTo>
                    <a:cubicBezTo>
                      <a:pt x="12507" y="1480"/>
                      <a:pt x="12507" y="1480"/>
                      <a:pt x="12507" y="1480"/>
                    </a:cubicBezTo>
                    <a:cubicBezTo>
                      <a:pt x="11688" y="1176"/>
                      <a:pt x="11034" y="871"/>
                      <a:pt x="10216" y="567"/>
                    </a:cubicBezTo>
                    <a:cubicBezTo>
                      <a:pt x="8088" y="-41"/>
                      <a:pt x="5634" y="-954"/>
                      <a:pt x="3179" y="2697"/>
                    </a:cubicBezTo>
                    <a:cubicBezTo>
                      <a:pt x="-257" y="7564"/>
                      <a:pt x="-93" y="13040"/>
                      <a:pt x="70" y="18821"/>
                    </a:cubicBezTo>
                    <a:cubicBezTo>
                      <a:pt x="70" y="20646"/>
                      <a:pt x="70" y="20646"/>
                      <a:pt x="70" y="20646"/>
                    </a:cubicBezTo>
                    <a:cubicBezTo>
                      <a:pt x="561" y="20646"/>
                      <a:pt x="1216" y="20646"/>
                      <a:pt x="1707" y="20646"/>
                    </a:cubicBezTo>
                    <a:cubicBezTo>
                      <a:pt x="2034" y="20646"/>
                      <a:pt x="2361" y="20646"/>
                      <a:pt x="2688" y="20646"/>
                    </a:cubicBezTo>
                    <a:cubicBezTo>
                      <a:pt x="2688" y="18821"/>
                      <a:pt x="2688" y="18821"/>
                      <a:pt x="2688" y="18821"/>
                    </a:cubicBezTo>
                    <a:cubicBezTo>
                      <a:pt x="2525" y="13345"/>
                      <a:pt x="2525" y="9998"/>
                      <a:pt x="4816" y="6652"/>
                    </a:cubicBezTo>
                    <a:cubicBezTo>
                      <a:pt x="6288" y="4218"/>
                      <a:pt x="7761" y="4826"/>
                      <a:pt x="9725" y="5435"/>
                    </a:cubicBezTo>
                    <a:cubicBezTo>
                      <a:pt x="10543" y="5739"/>
                      <a:pt x="11361" y="6043"/>
                      <a:pt x="12343" y="6347"/>
                    </a:cubicBezTo>
                    <a:cubicBezTo>
                      <a:pt x="12343" y="6347"/>
                      <a:pt x="13488" y="6347"/>
                      <a:pt x="13488" y="6347"/>
                    </a:cubicBezTo>
                    <a:cubicBezTo>
                      <a:pt x="16761" y="6652"/>
                      <a:pt x="17743" y="6652"/>
                      <a:pt x="18398" y="13040"/>
                    </a:cubicBezTo>
                    <a:cubicBezTo>
                      <a:pt x="18725" y="15778"/>
                      <a:pt x="18725" y="18212"/>
                      <a:pt x="18725" y="20646"/>
                    </a:cubicBezTo>
                    <a:cubicBezTo>
                      <a:pt x="19216" y="20646"/>
                      <a:pt x="19707" y="20646"/>
                      <a:pt x="20198" y="20646"/>
                    </a:cubicBezTo>
                    <a:cubicBezTo>
                      <a:pt x="20688" y="20646"/>
                      <a:pt x="21016" y="20646"/>
                      <a:pt x="21343" y="20646"/>
                    </a:cubicBezTo>
                    <a:cubicBezTo>
                      <a:pt x="21343" y="17908"/>
                      <a:pt x="21343" y="15170"/>
                      <a:pt x="21016" y="12128"/>
                    </a:cubicBezTo>
                    <a:cubicBezTo>
                      <a:pt x="19870" y="2088"/>
                      <a:pt x="16925" y="1784"/>
                      <a:pt x="13652" y="148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12" name="Forma"/>
            <p:cNvSpPr/>
            <p:nvPr/>
          </p:nvSpPr>
          <p:spPr>
            <a:xfrm>
              <a:off x="929893" y="1345268"/>
              <a:ext cx="179336" cy="56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1" h="21600" fill="norm" stroke="1" extrusionOk="0">
                  <a:moveTo>
                    <a:pt x="9135" y="11049"/>
                  </a:moveTo>
                  <a:cubicBezTo>
                    <a:pt x="6947" y="10651"/>
                    <a:pt x="5033" y="10253"/>
                    <a:pt x="4487" y="9854"/>
                  </a:cubicBezTo>
                  <a:cubicBezTo>
                    <a:pt x="4213" y="9456"/>
                    <a:pt x="4487" y="8959"/>
                    <a:pt x="5307" y="8361"/>
                  </a:cubicBezTo>
                  <a:cubicBezTo>
                    <a:pt x="6127" y="7764"/>
                    <a:pt x="7494" y="7565"/>
                    <a:pt x="9681" y="7167"/>
                  </a:cubicBezTo>
                  <a:cubicBezTo>
                    <a:pt x="12142" y="6868"/>
                    <a:pt x="14876" y="6570"/>
                    <a:pt x="16517" y="5375"/>
                  </a:cubicBezTo>
                  <a:cubicBezTo>
                    <a:pt x="18978" y="3882"/>
                    <a:pt x="18431" y="2986"/>
                    <a:pt x="17611" y="1792"/>
                  </a:cubicBezTo>
                  <a:cubicBezTo>
                    <a:pt x="17337" y="1294"/>
                    <a:pt x="17064" y="796"/>
                    <a:pt x="16790" y="100"/>
                  </a:cubicBezTo>
                  <a:cubicBezTo>
                    <a:pt x="16243" y="100"/>
                    <a:pt x="15697" y="100"/>
                    <a:pt x="15150" y="100"/>
                  </a:cubicBezTo>
                  <a:cubicBezTo>
                    <a:pt x="14330" y="100"/>
                    <a:pt x="13236" y="100"/>
                    <a:pt x="12416" y="0"/>
                  </a:cubicBezTo>
                  <a:cubicBezTo>
                    <a:pt x="12689" y="896"/>
                    <a:pt x="12962" y="1593"/>
                    <a:pt x="13509" y="2090"/>
                  </a:cubicBezTo>
                  <a:cubicBezTo>
                    <a:pt x="14056" y="3185"/>
                    <a:pt x="14330" y="3683"/>
                    <a:pt x="12689" y="4579"/>
                  </a:cubicBezTo>
                  <a:cubicBezTo>
                    <a:pt x="11869" y="5276"/>
                    <a:pt x="10228" y="5475"/>
                    <a:pt x="8314" y="5674"/>
                  </a:cubicBezTo>
                  <a:cubicBezTo>
                    <a:pt x="5854" y="6072"/>
                    <a:pt x="3119" y="6470"/>
                    <a:pt x="1479" y="7665"/>
                  </a:cubicBezTo>
                  <a:cubicBezTo>
                    <a:pt x="112" y="8660"/>
                    <a:pt x="-435" y="9556"/>
                    <a:pt x="385" y="10352"/>
                  </a:cubicBezTo>
                  <a:cubicBezTo>
                    <a:pt x="1479" y="11447"/>
                    <a:pt x="4487" y="11945"/>
                    <a:pt x="7221" y="12442"/>
                  </a:cubicBezTo>
                  <a:cubicBezTo>
                    <a:pt x="9135" y="12741"/>
                    <a:pt x="11049" y="13040"/>
                    <a:pt x="12142" y="13537"/>
                  </a:cubicBezTo>
                  <a:cubicBezTo>
                    <a:pt x="15697" y="14732"/>
                    <a:pt x="14876" y="16125"/>
                    <a:pt x="12689" y="18315"/>
                  </a:cubicBezTo>
                  <a:cubicBezTo>
                    <a:pt x="11869" y="19112"/>
                    <a:pt x="11049" y="19908"/>
                    <a:pt x="10775" y="20605"/>
                  </a:cubicBezTo>
                  <a:cubicBezTo>
                    <a:pt x="10502" y="21102"/>
                    <a:pt x="11322" y="21500"/>
                    <a:pt x="12689" y="21600"/>
                  </a:cubicBezTo>
                  <a:cubicBezTo>
                    <a:pt x="13783" y="21600"/>
                    <a:pt x="14876" y="21301"/>
                    <a:pt x="15150" y="20903"/>
                  </a:cubicBezTo>
                  <a:cubicBezTo>
                    <a:pt x="15423" y="20306"/>
                    <a:pt x="15970" y="19609"/>
                    <a:pt x="16790" y="18912"/>
                  </a:cubicBezTo>
                  <a:cubicBezTo>
                    <a:pt x="18704" y="16822"/>
                    <a:pt x="21165" y="14334"/>
                    <a:pt x="15150" y="12343"/>
                  </a:cubicBezTo>
                  <a:cubicBezTo>
                    <a:pt x="13509" y="11746"/>
                    <a:pt x="11049" y="11347"/>
                    <a:pt x="9135" y="1104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416" name="Gruppo"/>
            <p:cNvGrpSpPr/>
            <p:nvPr/>
          </p:nvGrpSpPr>
          <p:grpSpPr>
            <a:xfrm>
              <a:off x="778355" y="454647"/>
              <a:ext cx="338957" cy="174974"/>
              <a:chOff x="0" y="0"/>
              <a:chExt cx="338956" cy="174973"/>
            </a:xfrm>
          </p:grpSpPr>
          <p:sp>
            <p:nvSpPr>
              <p:cNvPr id="413" name="Forma"/>
              <p:cNvSpPr/>
              <p:nvPr/>
            </p:nvSpPr>
            <p:spPr>
              <a:xfrm>
                <a:off x="-1" y="-1"/>
                <a:ext cx="338958" cy="174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0646" fill="norm" stroke="1" extrusionOk="0">
                    <a:moveTo>
                      <a:pt x="13652" y="1480"/>
                    </a:moveTo>
                    <a:cubicBezTo>
                      <a:pt x="12507" y="1480"/>
                      <a:pt x="12507" y="1480"/>
                      <a:pt x="12507" y="1480"/>
                    </a:cubicBezTo>
                    <a:cubicBezTo>
                      <a:pt x="11688" y="1176"/>
                      <a:pt x="11034" y="871"/>
                      <a:pt x="10216" y="567"/>
                    </a:cubicBezTo>
                    <a:cubicBezTo>
                      <a:pt x="8088" y="-41"/>
                      <a:pt x="5634" y="-954"/>
                      <a:pt x="3179" y="2697"/>
                    </a:cubicBezTo>
                    <a:cubicBezTo>
                      <a:pt x="-257" y="7564"/>
                      <a:pt x="-93" y="13040"/>
                      <a:pt x="70" y="18821"/>
                    </a:cubicBezTo>
                    <a:cubicBezTo>
                      <a:pt x="70" y="20646"/>
                      <a:pt x="70" y="20646"/>
                      <a:pt x="70" y="20646"/>
                    </a:cubicBezTo>
                    <a:cubicBezTo>
                      <a:pt x="561" y="20646"/>
                      <a:pt x="1216" y="20646"/>
                      <a:pt x="1707" y="20646"/>
                    </a:cubicBezTo>
                    <a:cubicBezTo>
                      <a:pt x="2034" y="20646"/>
                      <a:pt x="2361" y="20646"/>
                      <a:pt x="2688" y="20646"/>
                    </a:cubicBezTo>
                    <a:cubicBezTo>
                      <a:pt x="2688" y="18821"/>
                      <a:pt x="2688" y="18821"/>
                      <a:pt x="2688" y="18821"/>
                    </a:cubicBezTo>
                    <a:cubicBezTo>
                      <a:pt x="2525" y="13345"/>
                      <a:pt x="2525" y="9998"/>
                      <a:pt x="4816" y="6652"/>
                    </a:cubicBezTo>
                    <a:cubicBezTo>
                      <a:pt x="6288" y="4218"/>
                      <a:pt x="7761" y="4826"/>
                      <a:pt x="9725" y="5435"/>
                    </a:cubicBezTo>
                    <a:cubicBezTo>
                      <a:pt x="10543" y="5739"/>
                      <a:pt x="11361" y="6043"/>
                      <a:pt x="12343" y="6347"/>
                    </a:cubicBezTo>
                    <a:cubicBezTo>
                      <a:pt x="12343" y="6347"/>
                      <a:pt x="13488" y="6347"/>
                      <a:pt x="13488" y="6347"/>
                    </a:cubicBezTo>
                    <a:cubicBezTo>
                      <a:pt x="16761" y="6652"/>
                      <a:pt x="17743" y="6652"/>
                      <a:pt x="18398" y="13040"/>
                    </a:cubicBezTo>
                    <a:cubicBezTo>
                      <a:pt x="18725" y="15778"/>
                      <a:pt x="18725" y="18212"/>
                      <a:pt x="18725" y="20646"/>
                    </a:cubicBezTo>
                    <a:cubicBezTo>
                      <a:pt x="19216" y="20646"/>
                      <a:pt x="19707" y="20646"/>
                      <a:pt x="20198" y="20646"/>
                    </a:cubicBezTo>
                    <a:cubicBezTo>
                      <a:pt x="20688" y="20646"/>
                      <a:pt x="21016" y="20646"/>
                      <a:pt x="21343" y="20646"/>
                    </a:cubicBezTo>
                    <a:cubicBezTo>
                      <a:pt x="21343" y="17908"/>
                      <a:pt x="21343" y="15170"/>
                      <a:pt x="21016" y="12128"/>
                    </a:cubicBezTo>
                    <a:cubicBezTo>
                      <a:pt x="19870" y="2088"/>
                      <a:pt x="16925" y="1784"/>
                      <a:pt x="13652" y="1480"/>
                    </a:cubicBezTo>
                    <a:close/>
                  </a:path>
                </a:pathLst>
              </a:custGeom>
              <a:solidFill>
                <a:srgbClr val="F426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" name="Forma"/>
              <p:cNvSpPr/>
              <p:nvPr/>
            </p:nvSpPr>
            <p:spPr>
              <a:xfrm>
                <a:off x="11633" y="9094"/>
                <a:ext cx="98627" cy="103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137" y="14040"/>
                      <a:pt x="6821" y="540"/>
                      <a:pt x="21600" y="0"/>
                    </a:cubicBezTo>
                    <a:cubicBezTo>
                      <a:pt x="15916" y="1080"/>
                      <a:pt x="2274" y="1134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" name="Forma"/>
              <p:cNvSpPr/>
              <p:nvPr/>
            </p:nvSpPr>
            <p:spPr>
              <a:xfrm>
                <a:off x="-1" y="-1"/>
                <a:ext cx="338958" cy="174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0646" fill="norm" stroke="1" extrusionOk="0">
                    <a:moveTo>
                      <a:pt x="13652" y="1480"/>
                    </a:moveTo>
                    <a:cubicBezTo>
                      <a:pt x="12507" y="1480"/>
                      <a:pt x="12507" y="1480"/>
                      <a:pt x="12507" y="1480"/>
                    </a:cubicBezTo>
                    <a:cubicBezTo>
                      <a:pt x="11688" y="1176"/>
                      <a:pt x="11034" y="871"/>
                      <a:pt x="10216" y="567"/>
                    </a:cubicBezTo>
                    <a:cubicBezTo>
                      <a:pt x="8088" y="-41"/>
                      <a:pt x="5634" y="-954"/>
                      <a:pt x="3179" y="2697"/>
                    </a:cubicBezTo>
                    <a:cubicBezTo>
                      <a:pt x="-257" y="7564"/>
                      <a:pt x="-93" y="13040"/>
                      <a:pt x="70" y="18821"/>
                    </a:cubicBezTo>
                    <a:cubicBezTo>
                      <a:pt x="70" y="20646"/>
                      <a:pt x="70" y="20646"/>
                      <a:pt x="70" y="20646"/>
                    </a:cubicBezTo>
                    <a:cubicBezTo>
                      <a:pt x="561" y="20646"/>
                      <a:pt x="1216" y="20646"/>
                      <a:pt x="1707" y="20646"/>
                    </a:cubicBezTo>
                    <a:cubicBezTo>
                      <a:pt x="2034" y="20646"/>
                      <a:pt x="2361" y="20646"/>
                      <a:pt x="2688" y="20646"/>
                    </a:cubicBezTo>
                    <a:cubicBezTo>
                      <a:pt x="2688" y="18821"/>
                      <a:pt x="2688" y="18821"/>
                      <a:pt x="2688" y="18821"/>
                    </a:cubicBezTo>
                    <a:cubicBezTo>
                      <a:pt x="2525" y="13345"/>
                      <a:pt x="2525" y="9998"/>
                      <a:pt x="4816" y="6652"/>
                    </a:cubicBezTo>
                    <a:cubicBezTo>
                      <a:pt x="6288" y="4218"/>
                      <a:pt x="7761" y="4826"/>
                      <a:pt x="9725" y="5435"/>
                    </a:cubicBezTo>
                    <a:cubicBezTo>
                      <a:pt x="10543" y="5739"/>
                      <a:pt x="11361" y="6043"/>
                      <a:pt x="12343" y="6347"/>
                    </a:cubicBezTo>
                    <a:cubicBezTo>
                      <a:pt x="12343" y="6347"/>
                      <a:pt x="13488" y="6347"/>
                      <a:pt x="13488" y="6347"/>
                    </a:cubicBezTo>
                    <a:cubicBezTo>
                      <a:pt x="16761" y="6652"/>
                      <a:pt x="17743" y="6652"/>
                      <a:pt x="18398" y="13040"/>
                    </a:cubicBezTo>
                    <a:cubicBezTo>
                      <a:pt x="18725" y="15778"/>
                      <a:pt x="18725" y="18212"/>
                      <a:pt x="18725" y="20646"/>
                    </a:cubicBezTo>
                    <a:cubicBezTo>
                      <a:pt x="19216" y="20646"/>
                      <a:pt x="19707" y="20646"/>
                      <a:pt x="20198" y="20646"/>
                    </a:cubicBezTo>
                    <a:cubicBezTo>
                      <a:pt x="20688" y="20646"/>
                      <a:pt x="21016" y="20646"/>
                      <a:pt x="21343" y="20646"/>
                    </a:cubicBezTo>
                    <a:cubicBezTo>
                      <a:pt x="21343" y="17908"/>
                      <a:pt x="21343" y="15170"/>
                      <a:pt x="21016" y="12128"/>
                    </a:cubicBezTo>
                    <a:cubicBezTo>
                      <a:pt x="19870" y="2088"/>
                      <a:pt x="16925" y="1784"/>
                      <a:pt x="13652" y="148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38" name="Gruppo"/>
            <p:cNvGrpSpPr/>
            <p:nvPr/>
          </p:nvGrpSpPr>
          <p:grpSpPr>
            <a:xfrm>
              <a:off x="111758" y="525353"/>
              <a:ext cx="1039859" cy="850130"/>
              <a:chOff x="0" y="0"/>
              <a:chExt cx="1039858" cy="850128"/>
            </a:xfrm>
          </p:grpSpPr>
          <p:sp>
            <p:nvSpPr>
              <p:cNvPr id="417" name="Forma"/>
              <p:cNvSpPr/>
              <p:nvPr/>
            </p:nvSpPr>
            <p:spPr>
              <a:xfrm>
                <a:off x="295877" y="0"/>
                <a:ext cx="155801" cy="850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959"/>
                    </a:moveTo>
                    <a:cubicBezTo>
                      <a:pt x="21600" y="21272"/>
                      <a:pt x="1692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4680" y="21600"/>
                      <a:pt x="0" y="21272"/>
                      <a:pt x="0" y="19959"/>
                    </a:cubicBezTo>
                    <a:cubicBezTo>
                      <a:pt x="0" y="1576"/>
                      <a:pt x="0" y="1576"/>
                      <a:pt x="0" y="1576"/>
                    </a:cubicBezTo>
                    <a:cubicBezTo>
                      <a:pt x="0" y="328"/>
                      <a:pt x="468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6920" y="0"/>
                      <a:pt x="21600" y="328"/>
                      <a:pt x="21600" y="1576"/>
                    </a:cubicBezTo>
                    <a:lnTo>
                      <a:pt x="21600" y="19959"/>
                    </a:lnTo>
                    <a:close/>
                  </a:path>
                </a:pathLst>
              </a:custGeom>
              <a:solidFill>
                <a:srgbClr val="F552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8" name="Forma"/>
              <p:cNvSpPr/>
              <p:nvPr/>
            </p:nvSpPr>
            <p:spPr>
              <a:xfrm>
                <a:off x="588895" y="0"/>
                <a:ext cx="158660" cy="850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959"/>
                    </a:moveTo>
                    <a:cubicBezTo>
                      <a:pt x="21600" y="21272"/>
                      <a:pt x="16643" y="21600"/>
                      <a:pt x="10623" y="21600"/>
                    </a:cubicBezTo>
                    <a:cubicBezTo>
                      <a:pt x="10623" y="21600"/>
                      <a:pt x="10623" y="21600"/>
                      <a:pt x="10623" y="21600"/>
                    </a:cubicBezTo>
                    <a:cubicBezTo>
                      <a:pt x="4603" y="21600"/>
                      <a:pt x="0" y="21272"/>
                      <a:pt x="0" y="19959"/>
                    </a:cubicBezTo>
                    <a:cubicBezTo>
                      <a:pt x="0" y="1576"/>
                      <a:pt x="0" y="1576"/>
                      <a:pt x="0" y="1576"/>
                    </a:cubicBezTo>
                    <a:cubicBezTo>
                      <a:pt x="0" y="328"/>
                      <a:pt x="4603" y="0"/>
                      <a:pt x="10623" y="0"/>
                    </a:cubicBezTo>
                    <a:cubicBezTo>
                      <a:pt x="10623" y="0"/>
                      <a:pt x="10623" y="0"/>
                      <a:pt x="10623" y="0"/>
                    </a:cubicBezTo>
                    <a:cubicBezTo>
                      <a:pt x="16643" y="0"/>
                      <a:pt x="21600" y="328"/>
                      <a:pt x="21600" y="1576"/>
                    </a:cubicBezTo>
                    <a:lnTo>
                      <a:pt x="21600" y="19959"/>
                    </a:lnTo>
                    <a:close/>
                  </a:path>
                </a:pathLst>
              </a:custGeom>
              <a:solidFill>
                <a:srgbClr val="F552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9" name="Forma"/>
              <p:cNvSpPr/>
              <p:nvPr/>
            </p:nvSpPr>
            <p:spPr>
              <a:xfrm>
                <a:off x="882628" y="0"/>
                <a:ext cx="157231" cy="850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959"/>
                    </a:moveTo>
                    <a:cubicBezTo>
                      <a:pt x="21600" y="21272"/>
                      <a:pt x="16643" y="21600"/>
                      <a:pt x="10977" y="21600"/>
                    </a:cubicBezTo>
                    <a:cubicBezTo>
                      <a:pt x="10977" y="21600"/>
                      <a:pt x="10977" y="21600"/>
                      <a:pt x="10977" y="21600"/>
                    </a:cubicBezTo>
                    <a:cubicBezTo>
                      <a:pt x="4957" y="21600"/>
                      <a:pt x="0" y="21272"/>
                      <a:pt x="0" y="19959"/>
                    </a:cubicBezTo>
                    <a:cubicBezTo>
                      <a:pt x="0" y="1576"/>
                      <a:pt x="0" y="1576"/>
                      <a:pt x="0" y="1576"/>
                    </a:cubicBezTo>
                    <a:cubicBezTo>
                      <a:pt x="0" y="328"/>
                      <a:pt x="4957" y="0"/>
                      <a:pt x="10977" y="0"/>
                    </a:cubicBezTo>
                    <a:cubicBezTo>
                      <a:pt x="10977" y="0"/>
                      <a:pt x="10977" y="0"/>
                      <a:pt x="10977" y="0"/>
                    </a:cubicBezTo>
                    <a:cubicBezTo>
                      <a:pt x="16643" y="0"/>
                      <a:pt x="21600" y="328"/>
                      <a:pt x="21600" y="1576"/>
                    </a:cubicBezTo>
                    <a:lnTo>
                      <a:pt x="21600" y="19959"/>
                    </a:lnTo>
                    <a:close/>
                  </a:path>
                </a:pathLst>
              </a:custGeom>
              <a:solidFill>
                <a:srgbClr val="F552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0" name="Forma"/>
              <p:cNvSpPr/>
              <p:nvPr/>
            </p:nvSpPr>
            <p:spPr>
              <a:xfrm>
                <a:off x="300879" y="7701"/>
                <a:ext cx="137220" cy="82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3" y="20587"/>
                    </a:moveTo>
                    <a:cubicBezTo>
                      <a:pt x="2853" y="2025"/>
                      <a:pt x="2853" y="2025"/>
                      <a:pt x="2853" y="2025"/>
                    </a:cubicBezTo>
                    <a:cubicBezTo>
                      <a:pt x="2853" y="675"/>
                      <a:pt x="6928" y="202"/>
                      <a:pt x="13857" y="202"/>
                    </a:cubicBezTo>
                    <a:cubicBezTo>
                      <a:pt x="16709" y="202"/>
                      <a:pt x="19562" y="337"/>
                      <a:pt x="21600" y="607"/>
                    </a:cubicBezTo>
                    <a:cubicBezTo>
                      <a:pt x="19562" y="135"/>
                      <a:pt x="15894" y="0"/>
                      <a:pt x="12634" y="0"/>
                    </a:cubicBezTo>
                    <a:cubicBezTo>
                      <a:pt x="5706" y="0"/>
                      <a:pt x="0" y="135"/>
                      <a:pt x="0" y="1417"/>
                    </a:cubicBezTo>
                    <a:cubicBezTo>
                      <a:pt x="0" y="20182"/>
                      <a:pt x="0" y="20182"/>
                      <a:pt x="0" y="20182"/>
                    </a:cubicBezTo>
                    <a:cubicBezTo>
                      <a:pt x="0" y="20925"/>
                      <a:pt x="2038" y="21330"/>
                      <a:pt x="4891" y="21600"/>
                    </a:cubicBezTo>
                    <a:cubicBezTo>
                      <a:pt x="3668" y="21330"/>
                      <a:pt x="2853" y="20992"/>
                      <a:pt x="2853" y="20587"/>
                    </a:cubicBezTo>
                    <a:close/>
                  </a:path>
                </a:pathLst>
              </a:custGeom>
              <a:solidFill>
                <a:srgbClr val="F899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1" name="Forma"/>
              <p:cNvSpPr/>
              <p:nvPr/>
            </p:nvSpPr>
            <p:spPr>
              <a:xfrm>
                <a:off x="300879" y="7701"/>
                <a:ext cx="80045" cy="772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090" y="1662"/>
                      <a:pt x="2090" y="1662"/>
                      <a:pt x="2090" y="1662"/>
                    </a:cubicBezTo>
                    <a:cubicBezTo>
                      <a:pt x="2090" y="289"/>
                      <a:pt x="9755" y="0"/>
                      <a:pt x="21600" y="0"/>
                    </a:cubicBezTo>
                    <a:cubicBezTo>
                      <a:pt x="9755" y="0"/>
                      <a:pt x="0" y="144"/>
                      <a:pt x="0" y="1517"/>
                    </a:cubicBezTo>
                    <a:cubicBezTo>
                      <a:pt x="0" y="21600"/>
                      <a:pt x="0" y="21600"/>
                      <a:pt x="0" y="2160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2" name="Forma"/>
              <p:cNvSpPr/>
              <p:nvPr/>
            </p:nvSpPr>
            <p:spPr>
              <a:xfrm>
                <a:off x="348451" y="47754"/>
                <a:ext cx="94651" cy="789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8" h="21287" fill="norm" stroke="1" extrusionOk="0">
                    <a:moveTo>
                      <a:pt x="20288" y="453"/>
                    </a:moveTo>
                    <a:cubicBezTo>
                      <a:pt x="16411" y="19197"/>
                      <a:pt x="16411" y="19197"/>
                      <a:pt x="16411" y="19197"/>
                    </a:cubicBezTo>
                    <a:cubicBezTo>
                      <a:pt x="16411" y="20590"/>
                      <a:pt x="12534" y="21287"/>
                      <a:pt x="3119" y="21287"/>
                    </a:cubicBezTo>
                    <a:cubicBezTo>
                      <a:pt x="-758" y="21287"/>
                      <a:pt x="-1312" y="21287"/>
                      <a:pt x="3119" y="21287"/>
                    </a:cubicBezTo>
                    <a:cubicBezTo>
                      <a:pt x="12534" y="21287"/>
                      <a:pt x="20288" y="21148"/>
                      <a:pt x="20288" y="19824"/>
                    </a:cubicBezTo>
                    <a:cubicBezTo>
                      <a:pt x="20288" y="453"/>
                      <a:pt x="20288" y="453"/>
                      <a:pt x="20288" y="453"/>
                    </a:cubicBezTo>
                    <a:cubicBezTo>
                      <a:pt x="20288" y="-313"/>
                      <a:pt x="20288" y="35"/>
                      <a:pt x="20288" y="453"/>
                    </a:cubicBezTo>
                    <a:close/>
                  </a:path>
                </a:pathLst>
              </a:custGeom>
              <a:solidFill>
                <a:srgbClr val="E30D0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3" name="Forma"/>
              <p:cNvSpPr/>
              <p:nvPr/>
            </p:nvSpPr>
            <p:spPr>
              <a:xfrm>
                <a:off x="598901" y="7701"/>
                <a:ext cx="135075" cy="82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08" y="20587"/>
                    </a:moveTo>
                    <a:cubicBezTo>
                      <a:pt x="2908" y="2025"/>
                      <a:pt x="2908" y="2025"/>
                      <a:pt x="2908" y="2025"/>
                    </a:cubicBezTo>
                    <a:cubicBezTo>
                      <a:pt x="2908" y="675"/>
                      <a:pt x="6646" y="202"/>
                      <a:pt x="13708" y="202"/>
                    </a:cubicBezTo>
                    <a:cubicBezTo>
                      <a:pt x="17031" y="202"/>
                      <a:pt x="19523" y="337"/>
                      <a:pt x="21600" y="607"/>
                    </a:cubicBezTo>
                    <a:cubicBezTo>
                      <a:pt x="19523" y="135"/>
                      <a:pt x="15785" y="0"/>
                      <a:pt x="12462" y="0"/>
                    </a:cubicBezTo>
                    <a:cubicBezTo>
                      <a:pt x="5400" y="0"/>
                      <a:pt x="0" y="135"/>
                      <a:pt x="0" y="1417"/>
                    </a:cubicBezTo>
                    <a:cubicBezTo>
                      <a:pt x="0" y="20182"/>
                      <a:pt x="0" y="20182"/>
                      <a:pt x="0" y="20182"/>
                    </a:cubicBezTo>
                    <a:cubicBezTo>
                      <a:pt x="0" y="20925"/>
                      <a:pt x="1662" y="21330"/>
                      <a:pt x="4569" y="21600"/>
                    </a:cubicBezTo>
                    <a:cubicBezTo>
                      <a:pt x="3323" y="21330"/>
                      <a:pt x="2908" y="20992"/>
                      <a:pt x="2908" y="20587"/>
                    </a:cubicBezTo>
                    <a:close/>
                  </a:path>
                </a:pathLst>
              </a:custGeom>
              <a:solidFill>
                <a:srgbClr val="F899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" name="Forma"/>
              <p:cNvSpPr/>
              <p:nvPr/>
            </p:nvSpPr>
            <p:spPr>
              <a:xfrm>
                <a:off x="598901" y="7701"/>
                <a:ext cx="77901" cy="772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440" y="1662"/>
                      <a:pt x="1440" y="1662"/>
                      <a:pt x="1440" y="1662"/>
                    </a:cubicBezTo>
                    <a:cubicBezTo>
                      <a:pt x="1440" y="289"/>
                      <a:pt x="9360" y="0"/>
                      <a:pt x="21600" y="0"/>
                    </a:cubicBezTo>
                    <a:cubicBezTo>
                      <a:pt x="9360" y="0"/>
                      <a:pt x="0" y="144"/>
                      <a:pt x="0" y="1517"/>
                    </a:cubicBezTo>
                    <a:cubicBezTo>
                      <a:pt x="0" y="21600"/>
                      <a:pt x="0" y="21600"/>
                      <a:pt x="0" y="2160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" name="Forma"/>
              <p:cNvSpPr/>
              <p:nvPr/>
            </p:nvSpPr>
            <p:spPr>
              <a:xfrm>
                <a:off x="644976" y="47754"/>
                <a:ext cx="94003" cy="789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9" h="21287" fill="norm" stroke="1" extrusionOk="0">
                    <a:moveTo>
                      <a:pt x="20149" y="453"/>
                    </a:moveTo>
                    <a:cubicBezTo>
                      <a:pt x="16272" y="19197"/>
                      <a:pt x="16272" y="19197"/>
                      <a:pt x="16272" y="19197"/>
                    </a:cubicBezTo>
                    <a:cubicBezTo>
                      <a:pt x="16272" y="20590"/>
                      <a:pt x="12395" y="21287"/>
                      <a:pt x="3534" y="21287"/>
                    </a:cubicBezTo>
                    <a:cubicBezTo>
                      <a:pt x="-897" y="21287"/>
                      <a:pt x="-1451" y="21287"/>
                      <a:pt x="3534" y="21287"/>
                    </a:cubicBezTo>
                    <a:cubicBezTo>
                      <a:pt x="12395" y="21287"/>
                      <a:pt x="20149" y="21148"/>
                      <a:pt x="20149" y="19824"/>
                    </a:cubicBezTo>
                    <a:cubicBezTo>
                      <a:pt x="20149" y="453"/>
                      <a:pt x="20149" y="453"/>
                      <a:pt x="20149" y="453"/>
                    </a:cubicBezTo>
                    <a:cubicBezTo>
                      <a:pt x="20149" y="-313"/>
                      <a:pt x="20149" y="35"/>
                      <a:pt x="20149" y="453"/>
                    </a:cubicBezTo>
                    <a:close/>
                  </a:path>
                </a:pathLst>
              </a:custGeom>
              <a:solidFill>
                <a:srgbClr val="E30D0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" name="Forma"/>
              <p:cNvSpPr/>
              <p:nvPr/>
            </p:nvSpPr>
            <p:spPr>
              <a:xfrm>
                <a:off x="889775" y="7701"/>
                <a:ext cx="137934" cy="82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3" y="20587"/>
                    </a:moveTo>
                    <a:cubicBezTo>
                      <a:pt x="2853" y="2025"/>
                      <a:pt x="2853" y="2025"/>
                      <a:pt x="2853" y="2025"/>
                    </a:cubicBezTo>
                    <a:cubicBezTo>
                      <a:pt x="2853" y="675"/>
                      <a:pt x="6928" y="202"/>
                      <a:pt x="13857" y="202"/>
                    </a:cubicBezTo>
                    <a:cubicBezTo>
                      <a:pt x="16709" y="202"/>
                      <a:pt x="19562" y="337"/>
                      <a:pt x="21600" y="607"/>
                    </a:cubicBezTo>
                    <a:cubicBezTo>
                      <a:pt x="19562" y="135"/>
                      <a:pt x="15894" y="0"/>
                      <a:pt x="12634" y="0"/>
                    </a:cubicBezTo>
                    <a:cubicBezTo>
                      <a:pt x="5706" y="0"/>
                      <a:pt x="0" y="135"/>
                      <a:pt x="0" y="1417"/>
                    </a:cubicBezTo>
                    <a:cubicBezTo>
                      <a:pt x="0" y="20182"/>
                      <a:pt x="0" y="20182"/>
                      <a:pt x="0" y="20182"/>
                    </a:cubicBezTo>
                    <a:cubicBezTo>
                      <a:pt x="0" y="20925"/>
                      <a:pt x="2038" y="21330"/>
                      <a:pt x="4483" y="21600"/>
                    </a:cubicBezTo>
                    <a:cubicBezTo>
                      <a:pt x="3668" y="21330"/>
                      <a:pt x="2853" y="20992"/>
                      <a:pt x="2853" y="20587"/>
                    </a:cubicBezTo>
                    <a:close/>
                  </a:path>
                </a:pathLst>
              </a:custGeom>
              <a:solidFill>
                <a:srgbClr val="F899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" name="Forma"/>
              <p:cNvSpPr/>
              <p:nvPr/>
            </p:nvSpPr>
            <p:spPr>
              <a:xfrm>
                <a:off x="889775" y="7701"/>
                <a:ext cx="80760" cy="772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090" y="1662"/>
                      <a:pt x="2090" y="1662"/>
                      <a:pt x="2090" y="1662"/>
                    </a:cubicBezTo>
                    <a:cubicBezTo>
                      <a:pt x="2090" y="289"/>
                      <a:pt x="9755" y="0"/>
                      <a:pt x="21600" y="0"/>
                    </a:cubicBezTo>
                    <a:cubicBezTo>
                      <a:pt x="9755" y="0"/>
                      <a:pt x="0" y="144"/>
                      <a:pt x="0" y="1517"/>
                    </a:cubicBezTo>
                    <a:cubicBezTo>
                      <a:pt x="0" y="21600"/>
                      <a:pt x="0" y="21600"/>
                      <a:pt x="0" y="2160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" name="Forma"/>
              <p:cNvSpPr/>
              <p:nvPr/>
            </p:nvSpPr>
            <p:spPr>
              <a:xfrm>
                <a:off x="937374" y="47754"/>
                <a:ext cx="92479" cy="789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4" h="21287" fill="norm" stroke="1" extrusionOk="0">
                    <a:moveTo>
                      <a:pt x="20254" y="453"/>
                    </a:moveTo>
                    <a:cubicBezTo>
                      <a:pt x="16275" y="19197"/>
                      <a:pt x="16275" y="19197"/>
                      <a:pt x="16275" y="19197"/>
                    </a:cubicBezTo>
                    <a:cubicBezTo>
                      <a:pt x="16275" y="20590"/>
                      <a:pt x="12865" y="21287"/>
                      <a:pt x="3201" y="21287"/>
                    </a:cubicBezTo>
                    <a:cubicBezTo>
                      <a:pt x="-778" y="21287"/>
                      <a:pt x="-1346" y="21287"/>
                      <a:pt x="3201" y="21287"/>
                    </a:cubicBezTo>
                    <a:cubicBezTo>
                      <a:pt x="12865" y="21287"/>
                      <a:pt x="20254" y="21148"/>
                      <a:pt x="20254" y="19824"/>
                    </a:cubicBezTo>
                    <a:cubicBezTo>
                      <a:pt x="20254" y="453"/>
                      <a:pt x="20254" y="453"/>
                      <a:pt x="20254" y="453"/>
                    </a:cubicBezTo>
                    <a:cubicBezTo>
                      <a:pt x="20254" y="-313"/>
                      <a:pt x="20254" y="35"/>
                      <a:pt x="20254" y="453"/>
                    </a:cubicBezTo>
                    <a:close/>
                  </a:path>
                </a:pathLst>
              </a:custGeom>
              <a:solidFill>
                <a:srgbClr val="E30D0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grpSp>
            <p:nvGrpSpPr>
              <p:cNvPr id="434" name="Gruppo"/>
              <p:cNvGrpSpPr/>
              <p:nvPr/>
            </p:nvGrpSpPr>
            <p:grpSpPr>
              <a:xfrm>
                <a:off x="0" y="0"/>
                <a:ext cx="157945" cy="850129"/>
                <a:chOff x="0" y="0"/>
                <a:chExt cx="157944" cy="850128"/>
              </a:xfrm>
            </p:grpSpPr>
            <p:sp>
              <p:nvSpPr>
                <p:cNvPr id="429" name="Forma"/>
                <p:cNvSpPr/>
                <p:nvPr/>
              </p:nvSpPr>
              <p:spPr>
                <a:xfrm>
                  <a:off x="0" y="0"/>
                  <a:ext cx="157945" cy="8501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59"/>
                      </a:moveTo>
                      <a:cubicBezTo>
                        <a:pt x="21600" y="21272"/>
                        <a:pt x="16643" y="21600"/>
                        <a:pt x="10623" y="21600"/>
                      </a:cubicBezTo>
                      <a:cubicBezTo>
                        <a:pt x="10623" y="21600"/>
                        <a:pt x="10623" y="21600"/>
                        <a:pt x="10623" y="21600"/>
                      </a:cubicBezTo>
                      <a:cubicBezTo>
                        <a:pt x="4957" y="21600"/>
                        <a:pt x="0" y="21272"/>
                        <a:pt x="0" y="19959"/>
                      </a:cubicBezTo>
                      <a:cubicBezTo>
                        <a:pt x="0" y="1576"/>
                        <a:pt x="0" y="1576"/>
                        <a:pt x="0" y="1576"/>
                      </a:cubicBezTo>
                      <a:cubicBezTo>
                        <a:pt x="0" y="328"/>
                        <a:pt x="4957" y="0"/>
                        <a:pt x="10623" y="0"/>
                      </a:cubicBezTo>
                      <a:cubicBezTo>
                        <a:pt x="10623" y="0"/>
                        <a:pt x="10623" y="0"/>
                        <a:pt x="10623" y="0"/>
                      </a:cubicBezTo>
                      <a:cubicBezTo>
                        <a:pt x="16643" y="0"/>
                        <a:pt x="21600" y="328"/>
                        <a:pt x="21600" y="1576"/>
                      </a:cubicBezTo>
                      <a:lnTo>
                        <a:pt x="21600" y="19959"/>
                      </a:lnTo>
                      <a:close/>
                    </a:path>
                  </a:pathLst>
                </a:custGeom>
                <a:solidFill>
                  <a:srgbClr val="F552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0" name="Forma"/>
                <p:cNvSpPr/>
                <p:nvPr/>
              </p:nvSpPr>
              <p:spPr>
                <a:xfrm>
                  <a:off x="10720" y="7701"/>
                  <a:ext cx="136504" cy="8270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53" y="20587"/>
                      </a:moveTo>
                      <a:cubicBezTo>
                        <a:pt x="2853" y="2025"/>
                        <a:pt x="2853" y="2025"/>
                        <a:pt x="2853" y="2025"/>
                      </a:cubicBezTo>
                      <a:cubicBezTo>
                        <a:pt x="2853" y="675"/>
                        <a:pt x="6928" y="202"/>
                        <a:pt x="13449" y="202"/>
                      </a:cubicBezTo>
                      <a:cubicBezTo>
                        <a:pt x="16709" y="202"/>
                        <a:pt x="19155" y="337"/>
                        <a:pt x="21600" y="607"/>
                      </a:cubicBezTo>
                      <a:cubicBezTo>
                        <a:pt x="19155" y="135"/>
                        <a:pt x="15487" y="0"/>
                        <a:pt x="12226" y="0"/>
                      </a:cubicBezTo>
                      <a:cubicBezTo>
                        <a:pt x="5298" y="0"/>
                        <a:pt x="0" y="135"/>
                        <a:pt x="0" y="1417"/>
                      </a:cubicBezTo>
                      <a:cubicBezTo>
                        <a:pt x="0" y="20182"/>
                        <a:pt x="0" y="20182"/>
                        <a:pt x="0" y="20182"/>
                      </a:cubicBezTo>
                      <a:cubicBezTo>
                        <a:pt x="0" y="20925"/>
                        <a:pt x="1630" y="21330"/>
                        <a:pt x="4483" y="21600"/>
                      </a:cubicBezTo>
                      <a:cubicBezTo>
                        <a:pt x="3260" y="21330"/>
                        <a:pt x="2853" y="20992"/>
                        <a:pt x="2853" y="20587"/>
                      </a:cubicBezTo>
                      <a:close/>
                    </a:path>
                  </a:pathLst>
                </a:custGeom>
                <a:solidFill>
                  <a:srgbClr val="F899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1" name="Forma"/>
                <p:cNvSpPr/>
                <p:nvPr/>
              </p:nvSpPr>
              <p:spPr>
                <a:xfrm>
                  <a:off x="10720" y="7701"/>
                  <a:ext cx="77186" cy="7725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1440" y="1662"/>
                        <a:pt x="1440" y="1662"/>
                        <a:pt x="1440" y="1662"/>
                      </a:cubicBezTo>
                      <a:cubicBezTo>
                        <a:pt x="1440" y="289"/>
                        <a:pt x="9360" y="0"/>
                        <a:pt x="21600" y="0"/>
                      </a:cubicBezTo>
                      <a:cubicBezTo>
                        <a:pt x="9360" y="0"/>
                        <a:pt x="0" y="144"/>
                        <a:pt x="0" y="1517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2" name="Forma"/>
                <p:cNvSpPr/>
                <p:nvPr/>
              </p:nvSpPr>
              <p:spPr>
                <a:xfrm>
                  <a:off x="57362" y="47754"/>
                  <a:ext cx="93436" cy="7899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3" h="21287" fill="norm" stroke="1" extrusionOk="0">
                      <a:moveTo>
                        <a:pt x="20463" y="453"/>
                      </a:moveTo>
                      <a:cubicBezTo>
                        <a:pt x="16484" y="19197"/>
                        <a:pt x="16484" y="19197"/>
                        <a:pt x="16484" y="19197"/>
                      </a:cubicBezTo>
                      <a:cubicBezTo>
                        <a:pt x="16484" y="20590"/>
                        <a:pt x="13074" y="21287"/>
                        <a:pt x="3410" y="21287"/>
                      </a:cubicBezTo>
                      <a:cubicBezTo>
                        <a:pt x="-1137" y="21287"/>
                        <a:pt x="-1137" y="21287"/>
                        <a:pt x="3410" y="21287"/>
                      </a:cubicBezTo>
                      <a:cubicBezTo>
                        <a:pt x="13074" y="21287"/>
                        <a:pt x="20463" y="21148"/>
                        <a:pt x="20463" y="19824"/>
                      </a:cubicBezTo>
                      <a:cubicBezTo>
                        <a:pt x="20463" y="453"/>
                        <a:pt x="20463" y="453"/>
                        <a:pt x="20463" y="453"/>
                      </a:cubicBezTo>
                      <a:cubicBezTo>
                        <a:pt x="20463" y="-313"/>
                        <a:pt x="20463" y="35"/>
                        <a:pt x="20463" y="453"/>
                      </a:cubicBezTo>
                      <a:close/>
                    </a:path>
                  </a:pathLst>
                </a:custGeom>
                <a:solidFill>
                  <a:srgbClr val="E30D0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3" name="Forma"/>
                <p:cNvSpPr/>
                <p:nvPr/>
              </p:nvSpPr>
              <p:spPr>
                <a:xfrm>
                  <a:off x="0" y="0"/>
                  <a:ext cx="157945" cy="8501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59"/>
                      </a:moveTo>
                      <a:cubicBezTo>
                        <a:pt x="21600" y="21272"/>
                        <a:pt x="16643" y="21600"/>
                        <a:pt x="10623" y="21600"/>
                      </a:cubicBezTo>
                      <a:cubicBezTo>
                        <a:pt x="10623" y="21600"/>
                        <a:pt x="10623" y="21600"/>
                        <a:pt x="10623" y="21600"/>
                      </a:cubicBezTo>
                      <a:cubicBezTo>
                        <a:pt x="4957" y="21600"/>
                        <a:pt x="0" y="21272"/>
                        <a:pt x="0" y="19959"/>
                      </a:cubicBezTo>
                      <a:cubicBezTo>
                        <a:pt x="0" y="1576"/>
                        <a:pt x="0" y="1576"/>
                        <a:pt x="0" y="1576"/>
                      </a:cubicBezTo>
                      <a:cubicBezTo>
                        <a:pt x="0" y="328"/>
                        <a:pt x="4957" y="0"/>
                        <a:pt x="10623" y="0"/>
                      </a:cubicBezTo>
                      <a:cubicBezTo>
                        <a:pt x="10623" y="0"/>
                        <a:pt x="10623" y="0"/>
                        <a:pt x="10623" y="0"/>
                      </a:cubicBezTo>
                      <a:cubicBezTo>
                        <a:pt x="16643" y="0"/>
                        <a:pt x="21600" y="328"/>
                        <a:pt x="21600" y="1576"/>
                      </a:cubicBezTo>
                      <a:lnTo>
                        <a:pt x="21600" y="1995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35" name="Forma"/>
              <p:cNvSpPr/>
              <p:nvPr/>
            </p:nvSpPr>
            <p:spPr>
              <a:xfrm>
                <a:off x="295877" y="0"/>
                <a:ext cx="155801" cy="850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959"/>
                    </a:moveTo>
                    <a:cubicBezTo>
                      <a:pt x="21600" y="21272"/>
                      <a:pt x="1692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4680" y="21600"/>
                      <a:pt x="0" y="21272"/>
                      <a:pt x="0" y="19959"/>
                    </a:cubicBezTo>
                    <a:cubicBezTo>
                      <a:pt x="0" y="1576"/>
                      <a:pt x="0" y="1576"/>
                      <a:pt x="0" y="1576"/>
                    </a:cubicBezTo>
                    <a:cubicBezTo>
                      <a:pt x="0" y="328"/>
                      <a:pt x="468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6920" y="0"/>
                      <a:pt x="21600" y="328"/>
                      <a:pt x="21600" y="1576"/>
                    </a:cubicBezTo>
                    <a:lnTo>
                      <a:pt x="21600" y="1995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6" name="Forma"/>
              <p:cNvSpPr/>
              <p:nvPr/>
            </p:nvSpPr>
            <p:spPr>
              <a:xfrm>
                <a:off x="588895" y="0"/>
                <a:ext cx="158660" cy="850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959"/>
                    </a:moveTo>
                    <a:cubicBezTo>
                      <a:pt x="21600" y="21272"/>
                      <a:pt x="16643" y="21600"/>
                      <a:pt x="10623" y="21600"/>
                    </a:cubicBezTo>
                    <a:cubicBezTo>
                      <a:pt x="10623" y="21600"/>
                      <a:pt x="10623" y="21600"/>
                      <a:pt x="10623" y="21600"/>
                    </a:cubicBezTo>
                    <a:cubicBezTo>
                      <a:pt x="4603" y="21600"/>
                      <a:pt x="0" y="21272"/>
                      <a:pt x="0" y="19959"/>
                    </a:cubicBezTo>
                    <a:cubicBezTo>
                      <a:pt x="0" y="1576"/>
                      <a:pt x="0" y="1576"/>
                      <a:pt x="0" y="1576"/>
                    </a:cubicBezTo>
                    <a:cubicBezTo>
                      <a:pt x="0" y="328"/>
                      <a:pt x="4603" y="0"/>
                      <a:pt x="10623" y="0"/>
                    </a:cubicBezTo>
                    <a:cubicBezTo>
                      <a:pt x="10623" y="0"/>
                      <a:pt x="10623" y="0"/>
                      <a:pt x="10623" y="0"/>
                    </a:cubicBezTo>
                    <a:cubicBezTo>
                      <a:pt x="16643" y="0"/>
                      <a:pt x="21600" y="328"/>
                      <a:pt x="21600" y="1576"/>
                    </a:cubicBezTo>
                    <a:lnTo>
                      <a:pt x="21600" y="1995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7" name="Forma"/>
              <p:cNvSpPr/>
              <p:nvPr/>
            </p:nvSpPr>
            <p:spPr>
              <a:xfrm>
                <a:off x="882628" y="0"/>
                <a:ext cx="157231" cy="850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959"/>
                    </a:moveTo>
                    <a:cubicBezTo>
                      <a:pt x="21600" y="21272"/>
                      <a:pt x="16643" y="21600"/>
                      <a:pt x="10977" y="21600"/>
                    </a:cubicBezTo>
                    <a:cubicBezTo>
                      <a:pt x="10977" y="21600"/>
                      <a:pt x="10977" y="21600"/>
                      <a:pt x="10977" y="21600"/>
                    </a:cubicBezTo>
                    <a:cubicBezTo>
                      <a:pt x="4957" y="21600"/>
                      <a:pt x="0" y="21272"/>
                      <a:pt x="0" y="19959"/>
                    </a:cubicBezTo>
                    <a:cubicBezTo>
                      <a:pt x="0" y="1576"/>
                      <a:pt x="0" y="1576"/>
                      <a:pt x="0" y="1576"/>
                    </a:cubicBezTo>
                    <a:cubicBezTo>
                      <a:pt x="0" y="328"/>
                      <a:pt x="4957" y="0"/>
                      <a:pt x="10977" y="0"/>
                    </a:cubicBezTo>
                    <a:cubicBezTo>
                      <a:pt x="10977" y="0"/>
                      <a:pt x="10977" y="0"/>
                      <a:pt x="10977" y="0"/>
                    </a:cubicBezTo>
                    <a:cubicBezTo>
                      <a:pt x="16643" y="0"/>
                      <a:pt x="21600" y="328"/>
                      <a:pt x="21600" y="1576"/>
                    </a:cubicBezTo>
                    <a:lnTo>
                      <a:pt x="21600" y="1995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40" name="Citoplasma"/>
          <p:cNvSpPr txBox="1"/>
          <p:nvPr/>
        </p:nvSpPr>
        <p:spPr>
          <a:xfrm>
            <a:off x="7667625" y="4905375"/>
            <a:ext cx="1241559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Citoplasma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mmune response against tumor cells"/>
          <p:cNvSpPr txBox="1"/>
          <p:nvPr/>
        </p:nvSpPr>
        <p:spPr>
          <a:xfrm>
            <a:off x="-1" y="622300"/>
            <a:ext cx="9144002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Immune response against tumor cells</a:t>
            </a:r>
          </a:p>
        </p:txBody>
      </p:sp>
      <p:sp>
        <p:nvSpPr>
          <p:cNvPr id="29" name="Innate immunity…"/>
          <p:cNvSpPr txBox="1"/>
          <p:nvPr/>
        </p:nvSpPr>
        <p:spPr>
          <a:xfrm>
            <a:off x="609600" y="2409825"/>
            <a:ext cx="3877628" cy="288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buSzPct val="100000"/>
              <a:buChar char="•"/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Innate immunity</a:t>
            </a:r>
          </a:p>
          <a:p>
            <a:pPr defTabSz="457200">
              <a:buSzPct val="100000"/>
              <a:buChar char="•"/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Adaptive immunity</a:t>
            </a:r>
          </a:p>
        </p:txBody>
      </p:sp>
      <p:sp>
        <p:nvSpPr>
          <p:cNvPr id="30" name="NK cells…"/>
          <p:cNvSpPr txBox="1"/>
          <p:nvPr/>
        </p:nvSpPr>
        <p:spPr>
          <a:xfrm>
            <a:off x="5334000" y="1860550"/>
            <a:ext cx="2187548" cy="195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/>
            </a:pPr>
            <a:r>
              <a:t>NK cells</a:t>
            </a:r>
          </a:p>
          <a:p>
            <a:pPr defTabSz="457200">
              <a:defRPr sz="1800"/>
            </a:pPr>
          </a:p>
          <a:p>
            <a:pPr defTabSz="457200">
              <a:defRPr sz="1800"/>
            </a:pPr>
          </a:p>
          <a:p>
            <a:pPr defTabSz="457200">
              <a:defRPr sz="1800"/>
            </a:pPr>
            <a:r>
              <a:t>Macrophages</a:t>
            </a:r>
          </a:p>
          <a:p>
            <a:pPr defTabSz="457200">
              <a:defRPr sz="1800"/>
            </a:pPr>
          </a:p>
          <a:p>
            <a:pPr defTabSz="457200">
              <a:defRPr sz="1800"/>
            </a:pPr>
          </a:p>
          <a:p>
            <a:pPr defTabSz="457200">
              <a:defRPr sz="1800"/>
            </a:pPr>
            <a:r>
              <a:t>Complement system</a:t>
            </a:r>
          </a:p>
        </p:txBody>
      </p:sp>
      <p:sp>
        <p:nvSpPr>
          <p:cNvPr id="31" name="Linea"/>
          <p:cNvSpPr/>
          <p:nvPr/>
        </p:nvSpPr>
        <p:spPr>
          <a:xfrm flipV="1">
            <a:off x="4114800" y="2089149"/>
            <a:ext cx="1219201" cy="609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Linea"/>
          <p:cNvSpPr/>
          <p:nvPr/>
        </p:nvSpPr>
        <p:spPr>
          <a:xfrm>
            <a:off x="4114799" y="2698750"/>
            <a:ext cx="1219202" cy="76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Linea"/>
          <p:cNvSpPr/>
          <p:nvPr/>
        </p:nvSpPr>
        <p:spPr>
          <a:xfrm>
            <a:off x="4114800" y="2698750"/>
            <a:ext cx="1219201" cy="838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Cytotoxic T-lymphocytes…"/>
          <p:cNvSpPr txBox="1"/>
          <p:nvPr/>
        </p:nvSpPr>
        <p:spPr>
          <a:xfrm>
            <a:off x="5334000" y="4730750"/>
            <a:ext cx="2577217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/>
            </a:pPr>
            <a:r>
              <a:t>Cytotoxic T-lymphocytes</a:t>
            </a:r>
          </a:p>
          <a:p>
            <a:pPr defTabSz="457200">
              <a:defRPr sz="1800"/>
            </a:pPr>
          </a:p>
          <a:p>
            <a:pPr defTabSz="457200">
              <a:defRPr sz="1800"/>
            </a:pPr>
          </a:p>
          <a:p>
            <a:pPr defTabSz="457200">
              <a:defRPr sz="1800"/>
            </a:pPr>
            <a:r>
              <a:t>Antibodies </a:t>
            </a:r>
          </a:p>
        </p:txBody>
      </p:sp>
      <p:sp>
        <p:nvSpPr>
          <p:cNvPr id="35" name="Linea"/>
          <p:cNvSpPr/>
          <p:nvPr/>
        </p:nvSpPr>
        <p:spPr>
          <a:xfrm flipV="1">
            <a:off x="4648199" y="4959350"/>
            <a:ext cx="685801" cy="76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6" name="Linea"/>
          <p:cNvSpPr/>
          <p:nvPr/>
        </p:nvSpPr>
        <p:spPr>
          <a:xfrm>
            <a:off x="4648200" y="5035549"/>
            <a:ext cx="762001" cy="609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ituximab (IDEC-C2B8; Rituxan®; MabThera®) Proprietà molecolari"/>
          <p:cNvSpPr txBox="1"/>
          <p:nvPr>
            <p:ph type="title" idx="4294967295"/>
          </p:nvPr>
        </p:nvSpPr>
        <p:spPr>
          <a:xfrm>
            <a:off x="396875" y="279400"/>
            <a:ext cx="84455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Rituximab </a:t>
            </a:r>
            <a:r>
              <a:rPr sz="2400"/>
              <a:t>(IDEC-C2B8; Rituxan®; MabThera®)</a:t>
            </a:r>
            <a:r>
              <a:rPr sz="4400"/>
              <a:t> </a:t>
            </a:r>
            <a:r>
              <a:rPr sz="2800"/>
              <a:t>Proprietà molecolari</a:t>
            </a:r>
          </a:p>
        </p:txBody>
      </p:sp>
      <p:sp>
        <p:nvSpPr>
          <p:cNvPr id="443" name="Anticorpo monoclonale anti CD20…"/>
          <p:cNvSpPr txBox="1"/>
          <p:nvPr>
            <p:ph type="body" sz="quarter" idx="4294967295"/>
          </p:nvPr>
        </p:nvSpPr>
        <p:spPr>
          <a:xfrm>
            <a:off x="739775" y="5187950"/>
            <a:ext cx="7823200" cy="8953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33172" indent="-233172" defTabSz="621791">
              <a:lnSpc>
                <a:spcPct val="90000"/>
              </a:lnSpc>
              <a:spcBef>
                <a:spcPts val="200"/>
              </a:spcBef>
              <a:buSzTx/>
              <a:buNone/>
              <a:defRPr b="1" sz="122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Anticorpo monoclonale anti CD20</a:t>
            </a:r>
          </a:p>
          <a:p>
            <a:pPr marL="233172" indent="-233172" defTabSz="621791">
              <a:lnSpc>
                <a:spcPct val="90000"/>
              </a:lnSpc>
              <a:spcBef>
                <a:spcPts val="200"/>
              </a:spcBef>
              <a:buSzTx/>
              <a:buNone/>
              <a:defRPr sz="1088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Anticorpo chimerico: </a:t>
            </a:r>
          </a:p>
          <a:p>
            <a:pPr marL="233172" indent="-233172" defTabSz="621791">
              <a:lnSpc>
                <a:spcPct val="90000"/>
              </a:lnSpc>
              <a:spcBef>
                <a:spcPts val="200"/>
              </a:spcBef>
              <a:buSzTx/>
              <a:buNone/>
              <a:defRPr sz="1088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	Sito di legame antigenico di origine murina fuso a regioni costanti della catena pesante (H) umana IgG1k e della catena leggera (L) umana k.</a:t>
            </a:r>
          </a:p>
        </p:txBody>
      </p:sp>
      <p:sp>
        <p:nvSpPr>
          <p:cNvPr id="444" name="Fab"/>
          <p:cNvSpPr txBox="1"/>
          <p:nvPr/>
        </p:nvSpPr>
        <p:spPr>
          <a:xfrm>
            <a:off x="304800" y="3122612"/>
            <a:ext cx="46093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Fab</a:t>
            </a:r>
          </a:p>
        </p:txBody>
      </p:sp>
      <p:sp>
        <p:nvSpPr>
          <p:cNvPr id="445" name="Fc"/>
          <p:cNvSpPr txBox="1"/>
          <p:nvPr/>
        </p:nvSpPr>
        <p:spPr>
          <a:xfrm>
            <a:off x="796925" y="4113212"/>
            <a:ext cx="3318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Fc</a:t>
            </a:r>
          </a:p>
        </p:txBody>
      </p:sp>
      <p:sp>
        <p:nvSpPr>
          <p:cNvPr id="446" name="Catena leggera  (anti-CD20) regione variabile…"/>
          <p:cNvSpPr txBox="1"/>
          <p:nvPr/>
        </p:nvSpPr>
        <p:spPr>
          <a:xfrm>
            <a:off x="3660775" y="2932112"/>
            <a:ext cx="388551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Catena leggera  (anti-CD20) regione variabile </a:t>
            </a:r>
          </a:p>
          <a:p>
            <a: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di origine murina</a:t>
            </a:r>
          </a:p>
        </p:txBody>
      </p:sp>
      <p:sp>
        <p:nvSpPr>
          <p:cNvPr id="447" name="Catena leggera  (kappa) regione costante"/>
          <p:cNvSpPr txBox="1"/>
          <p:nvPr/>
        </p:nvSpPr>
        <p:spPr>
          <a:xfrm>
            <a:off x="3257550" y="3497262"/>
            <a:ext cx="347157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Catena leggera  (kappa) regione costante</a:t>
            </a:r>
          </a:p>
        </p:txBody>
      </p:sp>
      <p:sp>
        <p:nvSpPr>
          <p:cNvPr id="448" name="Catena pesante  (gamma) regione costante"/>
          <p:cNvSpPr txBox="1"/>
          <p:nvPr/>
        </p:nvSpPr>
        <p:spPr>
          <a:xfrm>
            <a:off x="2984500" y="4049712"/>
            <a:ext cx="359164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Catena pesante  (gamma) regione costante</a:t>
            </a:r>
          </a:p>
        </p:txBody>
      </p:sp>
      <p:sp>
        <p:nvSpPr>
          <p:cNvPr id="449" name="Catena pesante  (anti-CD20) regione variabile…"/>
          <p:cNvSpPr txBox="1"/>
          <p:nvPr/>
        </p:nvSpPr>
        <p:spPr>
          <a:xfrm>
            <a:off x="3681412" y="2309812"/>
            <a:ext cx="392111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Catena pesante  (anti-CD20) regione variabile </a:t>
            </a:r>
          </a:p>
          <a:p>
            <a:pPr defTabSz="457200">
              <a:defRPr sz="1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di origine murina</a:t>
            </a:r>
          </a:p>
        </p:txBody>
      </p:sp>
      <p:grpSp>
        <p:nvGrpSpPr>
          <p:cNvPr id="452" name="Gruppo"/>
          <p:cNvGrpSpPr/>
          <p:nvPr/>
        </p:nvGrpSpPr>
        <p:grpSpPr>
          <a:xfrm>
            <a:off x="2058194" y="3244246"/>
            <a:ext cx="313283" cy="1753205"/>
            <a:chOff x="0" y="0"/>
            <a:chExt cx="313281" cy="1753203"/>
          </a:xfrm>
        </p:grpSpPr>
        <p:sp>
          <p:nvSpPr>
            <p:cNvPr id="450" name="Rettangolo"/>
            <p:cNvSpPr/>
            <p:nvPr/>
          </p:nvSpPr>
          <p:spPr>
            <a:xfrm>
              <a:off x="13492" y="123041"/>
              <a:ext cx="195661" cy="163016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  <p:sp>
          <p:nvSpPr>
            <p:cNvPr id="451" name="Rettangolo"/>
            <p:cNvSpPr/>
            <p:nvPr/>
          </p:nvSpPr>
          <p:spPr>
            <a:xfrm rot="2280000">
              <a:off x="23563" y="64103"/>
              <a:ext cx="266155" cy="168192"/>
            </a:xfrm>
            <a:prstGeom prst="rect">
              <a:avLst/>
            </a:prstGeom>
            <a:solidFill>
              <a:srgbClr val="0000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</p:grpSp>
      <p:grpSp>
        <p:nvGrpSpPr>
          <p:cNvPr id="455" name="Gruppo"/>
          <p:cNvGrpSpPr/>
          <p:nvPr/>
        </p:nvGrpSpPr>
        <p:grpSpPr>
          <a:xfrm>
            <a:off x="1656060" y="3245817"/>
            <a:ext cx="313185" cy="1751633"/>
            <a:chOff x="0" y="0"/>
            <a:chExt cx="313184" cy="1751632"/>
          </a:xfrm>
        </p:grpSpPr>
        <p:sp>
          <p:nvSpPr>
            <p:cNvPr id="453" name="Rettangolo"/>
            <p:cNvSpPr/>
            <p:nvPr/>
          </p:nvSpPr>
          <p:spPr>
            <a:xfrm flipH="1">
              <a:off x="104080" y="123003"/>
              <a:ext cx="195660" cy="162863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  <p:sp>
          <p:nvSpPr>
            <p:cNvPr id="454" name="Rettangolo"/>
            <p:cNvSpPr/>
            <p:nvPr/>
          </p:nvSpPr>
          <p:spPr>
            <a:xfrm flipH="1" rot="19320000">
              <a:off x="23514" y="64119"/>
              <a:ext cx="266156" cy="168035"/>
            </a:xfrm>
            <a:prstGeom prst="rect">
              <a:avLst/>
            </a:prstGeom>
            <a:solidFill>
              <a:srgbClr val="0000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</p:grpSp>
      <p:grpSp>
        <p:nvGrpSpPr>
          <p:cNvPr id="460" name="Gruppo"/>
          <p:cNvGrpSpPr/>
          <p:nvPr/>
        </p:nvGrpSpPr>
        <p:grpSpPr>
          <a:xfrm>
            <a:off x="671435" y="2255582"/>
            <a:ext cx="1240823" cy="1403637"/>
            <a:chOff x="0" y="0"/>
            <a:chExt cx="1240822" cy="1403636"/>
          </a:xfrm>
        </p:grpSpPr>
        <p:sp>
          <p:nvSpPr>
            <p:cNvPr id="456" name="Rettangolo"/>
            <p:cNvSpPr/>
            <p:nvPr/>
          </p:nvSpPr>
          <p:spPr>
            <a:xfrm rot="19320000">
              <a:off x="397134" y="-2796"/>
              <a:ext cx="224100" cy="677204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  <p:sp>
          <p:nvSpPr>
            <p:cNvPr id="457" name="Rettangolo"/>
            <p:cNvSpPr/>
            <p:nvPr/>
          </p:nvSpPr>
          <p:spPr>
            <a:xfrm rot="19320000">
              <a:off x="184862" y="169084"/>
              <a:ext cx="222663" cy="677204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  <p:sp>
          <p:nvSpPr>
            <p:cNvPr id="458" name="Rettangolo"/>
            <p:cNvSpPr/>
            <p:nvPr/>
          </p:nvSpPr>
          <p:spPr>
            <a:xfrm rot="19320000">
              <a:off x="621018" y="729670"/>
              <a:ext cx="222662" cy="67720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  <p:sp>
          <p:nvSpPr>
            <p:cNvPr id="459" name="Rettangolo"/>
            <p:cNvSpPr/>
            <p:nvPr/>
          </p:nvSpPr>
          <p:spPr>
            <a:xfrm rot="19320000">
              <a:off x="833783" y="556631"/>
              <a:ext cx="224099" cy="67145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</p:grpSp>
      <p:grpSp>
        <p:nvGrpSpPr>
          <p:cNvPr id="465" name="Gruppo"/>
          <p:cNvGrpSpPr/>
          <p:nvPr/>
        </p:nvGrpSpPr>
        <p:grpSpPr>
          <a:xfrm>
            <a:off x="2119341" y="2259122"/>
            <a:ext cx="1249284" cy="1399492"/>
            <a:chOff x="0" y="0"/>
            <a:chExt cx="1249282" cy="1399491"/>
          </a:xfrm>
        </p:grpSpPr>
        <p:sp>
          <p:nvSpPr>
            <p:cNvPr id="461" name="Rettangolo"/>
            <p:cNvSpPr/>
            <p:nvPr/>
          </p:nvSpPr>
          <p:spPr>
            <a:xfrm flipH="1" rot="13080000">
              <a:off x="404470" y="730667"/>
              <a:ext cx="222663" cy="67145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  <p:sp>
          <p:nvSpPr>
            <p:cNvPr id="462" name="Rettangolo"/>
            <p:cNvSpPr/>
            <p:nvPr/>
          </p:nvSpPr>
          <p:spPr>
            <a:xfrm flipH="1" rot="13080000">
              <a:off x="182497" y="563085"/>
              <a:ext cx="224099" cy="6700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  <p:sp>
          <p:nvSpPr>
            <p:cNvPr id="463" name="Rettangolo"/>
            <p:cNvSpPr/>
            <p:nvPr/>
          </p:nvSpPr>
          <p:spPr>
            <a:xfrm flipH="1" rot="13080000">
              <a:off x="619828" y="-2354"/>
              <a:ext cx="225536" cy="677204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  <p:sp>
          <p:nvSpPr>
            <p:cNvPr id="464" name="Rettangolo"/>
            <p:cNvSpPr/>
            <p:nvPr/>
          </p:nvSpPr>
          <p:spPr>
            <a:xfrm flipH="1" rot="13080000">
              <a:off x="842200" y="168242"/>
              <a:ext cx="222663" cy="675766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</a:p>
          </p:txBody>
        </p:sp>
      </p:grpSp>
      <p:sp>
        <p:nvSpPr>
          <p:cNvPr id="466" name="Linea"/>
          <p:cNvSpPr/>
          <p:nvPr/>
        </p:nvSpPr>
        <p:spPr>
          <a:xfrm>
            <a:off x="1263650" y="3703637"/>
            <a:ext cx="230188" cy="1254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</a:p>
        </p:txBody>
      </p:sp>
      <p:sp>
        <p:nvSpPr>
          <p:cNvPr id="467" name="Linea"/>
          <p:cNvSpPr/>
          <p:nvPr/>
        </p:nvSpPr>
        <p:spPr>
          <a:xfrm rot="19457177">
            <a:off x="806450" y="2530475"/>
            <a:ext cx="257175" cy="133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</a:p>
        </p:txBody>
      </p:sp>
      <p:sp>
        <p:nvSpPr>
          <p:cNvPr id="472" name="Linea di collegamento"/>
          <p:cNvSpPr/>
          <p:nvPr/>
        </p:nvSpPr>
        <p:spPr>
          <a:xfrm>
            <a:off x="3097566" y="2841758"/>
            <a:ext cx="583847" cy="72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/>
          <a:lstStyle/>
          <a:p>
            <a:pPr/>
          </a:p>
        </p:txBody>
      </p:sp>
      <p:sp>
        <p:nvSpPr>
          <p:cNvPr id="469" name="Linea"/>
          <p:cNvSpPr/>
          <p:nvPr/>
        </p:nvSpPr>
        <p:spPr>
          <a:xfrm flipH="1" flipV="1">
            <a:off x="3155949" y="2843212"/>
            <a:ext cx="530226" cy="15398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3" name="Linea di collegamento"/>
          <p:cNvSpPr/>
          <p:nvPr/>
        </p:nvSpPr>
        <p:spPr>
          <a:xfrm>
            <a:off x="3000345" y="3039191"/>
            <a:ext cx="1462000" cy="458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/>
          <a:lstStyle/>
          <a:p>
            <a:pPr/>
          </a:p>
        </p:txBody>
      </p:sp>
      <p:sp>
        <p:nvSpPr>
          <p:cNvPr id="474" name="Linea di collegamento"/>
          <p:cNvSpPr/>
          <p:nvPr/>
        </p:nvSpPr>
        <p:spPr>
          <a:xfrm>
            <a:off x="2267347" y="4122797"/>
            <a:ext cx="717153" cy="26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33500"/>
            <a:ext cx="4500563" cy="33353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77" name="Effetto del Rituximab in un modello in vivo di linfoma non-Hodgkin's"/>
          <p:cNvSpPr txBox="1"/>
          <p:nvPr/>
        </p:nvSpPr>
        <p:spPr>
          <a:xfrm>
            <a:off x="179387" y="-39370"/>
            <a:ext cx="8964613" cy="167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Effetto del Rituximab in un modello in vivo di linfoma non-Hodgkin's </a:t>
            </a:r>
            <a:r>
              <a: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 </a:t>
            </a:r>
            <a:br>
              <a: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</a:br>
          </a:p>
        </p:txBody>
      </p:sp>
      <p:pic>
        <p:nvPicPr>
          <p:cNvPr id="47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0562" y="3371850"/>
            <a:ext cx="4643438" cy="33750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79" name="C57BL/6"/>
          <p:cNvSpPr txBox="1"/>
          <p:nvPr/>
        </p:nvSpPr>
        <p:spPr>
          <a:xfrm>
            <a:off x="4500562" y="1331912"/>
            <a:ext cx="1047451" cy="408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C57BL/6</a:t>
            </a:r>
          </a:p>
        </p:txBody>
      </p:sp>
      <p:sp>
        <p:nvSpPr>
          <p:cNvPr id="480" name="C1q-/- (C57BL/6)"/>
          <p:cNvSpPr txBox="1"/>
          <p:nvPr/>
        </p:nvSpPr>
        <p:spPr>
          <a:xfrm>
            <a:off x="7315200" y="2998787"/>
            <a:ext cx="1824891" cy="408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C1q</a:t>
            </a:r>
            <a:r>
              <a:rPr baseline="30000"/>
              <a:t>-/- </a:t>
            </a:r>
            <a:r>
              <a:t>(C57BL/6)</a:t>
            </a:r>
          </a:p>
        </p:txBody>
      </p:sp>
      <p:sp>
        <p:nvSpPr>
          <p:cNvPr id="481" name="Di Gaetano et al. J. Immunol, 2003"/>
          <p:cNvSpPr txBox="1"/>
          <p:nvPr/>
        </p:nvSpPr>
        <p:spPr>
          <a:xfrm>
            <a:off x="81019" y="6267450"/>
            <a:ext cx="4217874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Di Gaetano et al. J. Immunol, 2003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u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" name="Tabella"/>
          <p:cNvGraphicFramePr/>
          <p:nvPr/>
        </p:nvGraphicFramePr>
        <p:xfrm>
          <a:off x="539750" y="1946275"/>
          <a:ext cx="7848600" cy="27035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24187"/>
                <a:gridCol w="4824412"/>
              </a:tblGrid>
              <a:tr h="57626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Rituximab + Fludarabine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 Gaetano, Br J Haematol, 2001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Rituximab + Fludarabine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Byrd, Blood, 2003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Rituximab + CHOP</a:t>
                      </a:r>
                    </a:p>
                    <a:p>
                      <a:pPr algn="ctr">
                        <a:spcBef>
                          <a:spcPts val="400"/>
                        </a:spcBef>
                        <a:def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(insieme o come mantenimento)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</a:p>
                    <a:p>
                      <a:pPr algn="ctr">
                        <a:spcBef>
                          <a:spcPts val="400"/>
                        </a:spcBef>
                        <a:def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Habermann, Blood, 2004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33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Rituximab + FND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McLaughlin, Ann Oncol, 2005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4" name="Associazione Rituximab-chemioterapia"/>
          <p:cNvSpPr txBox="1"/>
          <p:nvPr/>
        </p:nvSpPr>
        <p:spPr>
          <a:xfrm>
            <a:off x="250825" y="433387"/>
            <a:ext cx="871378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Associazione Rituximab-chemioterapia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u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" name="Tabella"/>
          <p:cNvGraphicFramePr/>
          <p:nvPr/>
        </p:nvGraphicFramePr>
        <p:xfrm>
          <a:off x="1219200" y="762000"/>
          <a:ext cx="6696075" cy="54546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619375"/>
                <a:gridCol w="1090612"/>
                <a:gridCol w="1374775"/>
                <a:gridCol w="1611312"/>
              </a:tblGrid>
              <a:tr h="304800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 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CHOP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R-CHOP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Differenza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sz="140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Indice di Risposta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62,1%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75,4%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13,3%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sz="140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Sopravvivenza in anni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137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i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Libera da malattia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2,93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4,71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1,77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i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Complessiva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5,25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6,43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1,19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137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i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Post-progressione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2,10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1,54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-0,57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342900" indent="-342900" algn="l">
                        <a:defRPr b="1" i="1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Sopravvivenza</a:t>
                      </a:r>
                    </a:p>
                    <a:p>
                      <a:pPr marL="342900" indent="-342900" algn="l">
                        <a:defRPr b="1" i="1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complessiva media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4,85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5,93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1,08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87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i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QALYs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3,08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4,23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1,15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sz="140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Costi Terapia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i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Rituximab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>
                          <a:solidFill>
                            <a:srgbClr val="0066FF"/>
                          </a:solidFill>
                        </a:defRPr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13.631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13.631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i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CHOP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977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1.033*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56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i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Follow-up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3.612</a:t>
                      </a:r>
                    </a:p>
                  </a:txBody>
                  <a:tcPr marL="45723" marR="45723" marT="45723" marB="45723" anchor="b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4.764*</a:t>
                      </a:r>
                    </a:p>
                  </a:txBody>
                  <a:tcPr marL="45723" marR="45723" marT="45723" marB="45723" anchor="b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1.151</a:t>
                      </a:r>
                    </a:p>
                  </a:txBody>
                  <a:tcPr marL="45723" marR="45723" marT="45723" marB="45723" anchor="b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137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i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Totale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4.589</a:t>
                      </a:r>
                    </a:p>
                  </a:txBody>
                  <a:tcPr marL="45723" marR="45723" marT="45723" marB="45723" anchor="b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>
                          <a:solidFill>
                            <a:srgbClr val="0066FF"/>
                          </a:solidFill>
                        </a:defRPr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19.427</a:t>
                      </a:r>
                    </a:p>
                  </a:txBody>
                  <a:tcPr marL="45723" marR="45723" marT="45723" marB="45723" anchor="b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14.838</a:t>
                      </a:r>
                    </a:p>
                  </a:txBody>
                  <a:tcPr marL="45723" marR="45723" marT="45723" marB="45723" anchor="b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sz="140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Costo/Eff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342900" indent="-342900" algn="l">
                        <a:defRPr b="1" i="1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Per Life Years</a:t>
                      </a:r>
                    </a:p>
                    <a:p>
                      <a:pPr marL="342900" indent="-342900" algn="l">
                        <a:defRPr b="1" i="1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guadagnata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13.732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b="1" i="1" sz="1400" u="sng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 QALY guadagnata</a:t>
                      </a:r>
                    </a:p>
                  </a:txBody>
                  <a:tcPr marL="45723" marR="45723" marT="45723" marB="45723" anchor="t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400"/>
                        <a:t> 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/>
                      </a:pPr>
                      <a:r>
                        <a:t>€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12.879</a:t>
                      </a:r>
                    </a:p>
                  </a:txBody>
                  <a:tcPr marL="45723" marR="45723" marT="45723" marB="45723" anchor="ctr" anchorCtr="0" horzOverflow="overflow">
                    <a:lnL w="28575">
                      <a:solidFill>
                        <a:srgbClr val="FF0000"/>
                      </a:solidFill>
                    </a:lnL>
                    <a:lnR w="28575">
                      <a:solidFill>
                        <a:srgbClr val="FF0000"/>
                      </a:solidFill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7" name="VALUTAZIONE FARMACOECONOMICA"/>
          <p:cNvSpPr txBox="1"/>
          <p:nvPr/>
        </p:nvSpPr>
        <p:spPr>
          <a:xfrm>
            <a:off x="323850" y="101600"/>
            <a:ext cx="84963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1900"/>
              </a:spcBef>
              <a:defRPr b="1"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VALUTAZIONE FARMACOECONOMICA</a:t>
            </a:r>
          </a:p>
        </p:txBody>
      </p:sp>
      <p:sp>
        <p:nvSpPr>
          <p:cNvPr id="488" name="Berto,A. Morsanutto, et al. Analisi costo-efficacia di rituximab + CHOP versus CHOP in soggetti affetti da linfoma non-Hodgkin aggressivo. PharmacoEconomics - Italian Research Articles 6 (3): 151-160, 2004"/>
          <p:cNvSpPr txBox="1"/>
          <p:nvPr/>
        </p:nvSpPr>
        <p:spPr>
          <a:xfrm>
            <a:off x="1187450" y="6416675"/>
            <a:ext cx="6697663" cy="3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Berto,A. Morsanutto, et al. Analisi costo-efficacia di rituximab + CHOP versus CHOP in soggetti affetti da linfoma non-Hodgkin aggressivo. PharmacoEconomics - Italian Research Articles 6 (3): 151-160, 2004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8" grpId="2"/>
      <p:bldP build="whole" bldLvl="1" animBg="1" rev="0" advAuto="0" spid="48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osti dell’immunoterapia  con Rituximab"/>
          <p:cNvSpPr txBox="1"/>
          <p:nvPr>
            <p:ph type="title" idx="4294967295"/>
          </p:nvPr>
        </p:nvSpPr>
        <p:spPr>
          <a:xfrm>
            <a:off x="-1" y="380999"/>
            <a:ext cx="9144002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557784">
              <a:defRPr sz="2928">
                <a:effectLst>
                  <a:outerShdw sx="100000" sy="100000" kx="0" ky="0" algn="b" rotWithShape="0" blurRad="7747" dist="15494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Costi dell</a:t>
            </a:r>
            <a:r>
              <a:t>’</a:t>
            </a:r>
            <a:r>
              <a:t>immunoterapia </a:t>
            </a:r>
            <a:br/>
            <a:r>
              <a:t>con Rituximab</a:t>
            </a:r>
          </a:p>
        </p:txBody>
      </p:sp>
      <p:sp>
        <p:nvSpPr>
          <p:cNvPr id="491" name="Un ciclo di terapia con Rituximab costa circa 15.000 euro a paziente con linfoma Non-Hodgkin"/>
          <p:cNvSpPr txBox="1"/>
          <p:nvPr/>
        </p:nvSpPr>
        <p:spPr>
          <a:xfrm>
            <a:off x="309562" y="2088673"/>
            <a:ext cx="8839201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buSzPct val="100000"/>
              <a:buChar char="•"/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 Un ciclo di terapia con Rituximab costa circa 15.000 euro a paziente con linfoma Non-Hodgkin</a:t>
            </a:r>
          </a:p>
        </p:txBody>
      </p:sp>
      <p:sp>
        <p:nvSpPr>
          <p:cNvPr id="492" name="In Italia si spendono all’anno 200 milioni di euro solo per Rituximab"/>
          <p:cNvSpPr txBox="1"/>
          <p:nvPr/>
        </p:nvSpPr>
        <p:spPr>
          <a:xfrm>
            <a:off x="304800" y="3967480"/>
            <a:ext cx="883920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buSzPct val="100000"/>
              <a:buChar char="•"/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In Italia si spendono all</a:t>
            </a:r>
            <a:r>
              <a:t>’</a:t>
            </a:r>
            <a:r>
              <a:t>anno 200 milioni di euro solo per Rituximab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u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aolo 001" descr="paolo 0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25" y="-23813"/>
            <a:ext cx="7088188" cy="6856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over dir="rd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NCER IMMUNOTHERAPY"/>
          <p:cNvSpPr txBox="1"/>
          <p:nvPr/>
        </p:nvSpPr>
        <p:spPr>
          <a:xfrm>
            <a:off x="533400" y="349250"/>
            <a:ext cx="801687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solidFill>
                  <a:srgbClr val="0000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CANCER IMMUNOTHERAPY</a:t>
            </a:r>
          </a:p>
        </p:txBody>
      </p:sp>
      <p:sp>
        <p:nvSpPr>
          <p:cNvPr id="39" name="Enhancement of patient’ immune response to cancer cells"/>
          <p:cNvSpPr txBox="1"/>
          <p:nvPr/>
        </p:nvSpPr>
        <p:spPr>
          <a:xfrm>
            <a:off x="533400" y="2152650"/>
            <a:ext cx="7940675" cy="152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defTabSz="457200">
              <a:buSzPct val="100000"/>
              <a:buAutoNum type="arabicPeriod" startAt="1"/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Enhancement of patient</a:t>
            </a:r>
            <a:r>
              <a:t>’</a:t>
            </a:r>
            <a:r>
              <a:t> immune response to cancer cells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9781416031239-017-f003" descr="S9781416031239-017-f0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674812"/>
            <a:ext cx="8839200" cy="3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Induction of a T-response…"/>
          <p:cNvSpPr txBox="1"/>
          <p:nvPr/>
        </p:nvSpPr>
        <p:spPr>
          <a:xfrm>
            <a:off x="179387" y="284162"/>
            <a:ext cx="896461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Induction of a T-response </a:t>
            </a:r>
          </a:p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against tumor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Induction of a T-response…"/>
          <p:cNvSpPr txBox="1"/>
          <p:nvPr/>
        </p:nvSpPr>
        <p:spPr>
          <a:xfrm>
            <a:off x="179387" y="284162"/>
            <a:ext cx="896461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Induction of a T-response </a:t>
            </a:r>
          </a:p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against tumor</a:t>
            </a:r>
          </a:p>
        </p:txBody>
      </p:sp>
      <p:pic>
        <p:nvPicPr>
          <p:cNvPr id="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773237"/>
            <a:ext cx="4267200" cy="444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5150" y="1512887"/>
            <a:ext cx="4660900" cy="494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uction of a T-response…"/>
          <p:cNvSpPr txBox="1"/>
          <p:nvPr/>
        </p:nvSpPr>
        <p:spPr>
          <a:xfrm>
            <a:off x="179387" y="284162"/>
            <a:ext cx="896461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Induction of a T-response </a:t>
            </a:r>
          </a:p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against tumor</a:t>
            </a:r>
          </a:p>
        </p:txBody>
      </p:sp>
      <p:pic>
        <p:nvPicPr>
          <p:cNvPr id="49" name="curva tumor:T.jpg" descr="curva tumor: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00" y="2309812"/>
            <a:ext cx="4787900" cy="4460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T.jpg" descr="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113" y="1581150"/>
            <a:ext cx="4367213" cy="3930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hases of adaptive immune response"/>
          <p:cNvSpPr txBox="1"/>
          <p:nvPr/>
        </p:nvSpPr>
        <p:spPr>
          <a:xfrm>
            <a:off x="0" y="152400"/>
            <a:ext cx="9036050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Phases of adaptive immune response</a:t>
            </a:r>
          </a:p>
        </p:txBody>
      </p:sp>
      <p:pic>
        <p:nvPicPr>
          <p:cNvPr id="53" name=" S9781416031239-001-f006.jpg" descr=" S9781416031239-001-f0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1154112"/>
            <a:ext cx="7265988" cy="5659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esentazione vuo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zione vuo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esentazione vuo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zione vuo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