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60" r:id="rId17"/>
    <p:sldId id="271" r:id="rId18"/>
    <p:sldId id="272" r:id="rId19"/>
    <p:sldId id="273" r:id="rId20"/>
    <p:sldId id="279" r:id="rId21"/>
    <p:sldId id="280" r:id="rId22"/>
    <p:sldId id="274" r:id="rId23"/>
    <p:sldId id="288" r:id="rId24"/>
    <p:sldId id="275" r:id="rId25"/>
    <p:sldId id="276" r:id="rId26"/>
    <p:sldId id="277" r:id="rId27"/>
    <p:sldId id="285" r:id="rId28"/>
    <p:sldId id="278" r:id="rId29"/>
    <p:sldId id="281" r:id="rId30"/>
    <p:sldId id="287" r:id="rId31"/>
    <p:sldId id="283" r:id="rId32"/>
    <p:sldId id="282" r:id="rId33"/>
    <p:sldId id="292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0"/>
  </p:normalViewPr>
  <p:slideViewPr>
    <p:cSldViewPr snapToGrid="0" snapToObjects="1">
      <p:cViewPr varScale="1">
        <p:scale>
          <a:sx n="91" d="100"/>
          <a:sy n="91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4C3A9-2E31-AF4C-B4A7-E17EE0DEA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DF1311-0335-7F4A-B2BD-73EE3A32E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634A31-4B2F-B549-BE61-4974E2E1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C24336-8D71-114D-B478-A3AF10DB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9168AB-8C2E-BE47-B4CF-84D8B7B4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84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46947-82F0-D145-AB57-7D50BA59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15880C-0DAD-9447-8B8A-AA5722E52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9714E4-9FF1-0F4D-A79F-802FA1F7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417C64-6355-C945-92C1-ACB7D231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115D18-4B25-5049-AEA3-DA466334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39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B5E096-2668-C54A-8B0B-0E32AB30F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140926-9793-4647-9584-797EC8BE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1376D-624C-394C-A43B-123CDF8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CC4BD2-0835-5F43-96C6-47D32A3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96D97-96B4-E04E-839E-4EF3EB64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70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6D86-BD9B-0843-BF0D-970173EF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8442F-DB87-214E-9E71-559202A6F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873034-A7A5-624F-B755-7D83152A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A85694-3508-7541-BCCC-C1B14515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468577-69E9-974F-8657-24863182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80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4F862-7290-AE4E-A4C7-5AA2F49E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86CD18-238C-2D4D-9AC1-29809B298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D778B9-5CA7-454F-8031-3066C9E4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727391-9221-D545-AFC9-A8998249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DE1700-3B83-D741-A30A-B6F9603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55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DE65E-1C74-4A4B-9D10-CD679E7E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769671-6AB3-7745-B679-C29FF5002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6FEB5-3536-3049-9E2D-C863D9C9B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98F276-CED1-9149-93B6-56A78FEB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C547B1-912A-6140-A06B-EF8AF1F7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80BB5C-0763-1346-8C73-FADE5B87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7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A2D96F-858F-9E4B-813A-DA64ED4A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6909AC-A50F-DA45-9A61-C3B6C61B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E93FAE-0907-3A4A-9534-5763F128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DDBBF94-E98E-7A46-B5DB-94207E3E3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42CDDE-00C5-B343-9579-7F8D0FB93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23DB17C-0DD9-8746-A429-32F67D16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D36F2E-9F51-7C40-B3B7-63922119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27785E-9CA3-764F-827E-AF751594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65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71107-A28E-B943-8C2B-2A0C61D9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70B9C1-63CC-1F45-84E3-73CECB8A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80E310-6D9D-794D-8AC3-2086922B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1ACF3F-AA22-7A4F-975F-289F03BA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6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4AE79F-BAFD-1C42-9E7E-DC2C3F53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C84AA0-ECDE-E249-A20C-251F7564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0691FC-F835-364E-A82E-1FCE8523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16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725B4-E031-FF4D-919D-2393242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C5461-B772-D542-9A20-8032485A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8AB60-BB07-7746-AB0F-A61529C13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522837-3070-CE47-BEA5-6364488C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C95F42-60ED-1047-9AD7-F8512BC7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2A88CE-E197-D647-BDC2-671DEEC5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61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B3774-E740-9C48-A2C5-8EA7EE29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7793C8-1CA6-494A-8EEB-53C5F5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AEC558-A354-C940-9049-1CBDECC76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DBD84D-95A4-0042-AEBF-EC6F35F6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466BC4-D199-F048-9801-F7D594A2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991EA-1568-924C-9C59-E050C6FB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7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1C7F61-9B0E-864B-A0DD-DA7757A2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1BA416-D118-5E4E-9CD3-34EB3001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FDDC4A-98A2-1248-A4F0-23974222D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E14BE-5E4D-BB46-B6E7-248B7FE5C9A4}" type="datetimeFigureOut">
              <a:rPr lang="it-IT" smtClean="0"/>
              <a:t>13/10/20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05079-9611-354E-A866-F5653742A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7B0D1A-ED38-4D4E-B18D-608D44930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E799-7468-1341-AC7A-38602F63B6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Chirurgia </a:t>
            </a:r>
            <a:r>
              <a:rPr lang="it-IT" dirty="0" err="1"/>
              <a:t>CranioMaxilloFacciale</a:t>
            </a:r>
            <a:r>
              <a:rPr lang="it-IT" dirty="0"/>
              <a:t> dei difetti di crescita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B08AD3-CCF5-C649-A8D3-3FEE3832B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Roberto Rizzo CMF UNITS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27F28-BE44-A641-B37A-F1D18093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96" y="3255962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3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DBBE2-5C96-3B43-97BE-385F101F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influenti sulla 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6616AA-82CF-5642-A954-8F002956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Sviluppo del SNC</a:t>
            </a:r>
          </a:p>
          <a:p>
            <a:r>
              <a:rPr lang="it-IT" dirty="0"/>
              <a:t>Sviluppo delle vie ottiche</a:t>
            </a:r>
          </a:p>
          <a:p>
            <a:r>
              <a:rPr lang="it-IT" dirty="0"/>
              <a:t>Sviluppo della fonazione e della deglutizione</a:t>
            </a:r>
          </a:p>
          <a:p>
            <a:r>
              <a:rPr lang="it-IT" dirty="0"/>
              <a:t>Sviluppo delle vie aeree e della faringe</a:t>
            </a:r>
          </a:p>
          <a:p>
            <a:r>
              <a:rPr lang="it-IT" dirty="0"/>
              <a:t>Sviluppo della mimica facciale</a:t>
            </a:r>
          </a:p>
          <a:p>
            <a:r>
              <a:rPr lang="it-IT" dirty="0"/>
              <a:t>Sviluppo delle dentizioni</a:t>
            </a:r>
          </a:p>
          <a:p>
            <a:pPr marL="0" indent="0">
              <a:buNone/>
            </a:pPr>
            <a:r>
              <a:rPr lang="it-IT" dirty="0"/>
              <a:t>Ognuna ha la sua curva di velocità</a:t>
            </a:r>
          </a:p>
        </p:txBody>
      </p:sp>
    </p:spTree>
    <p:extLst>
      <p:ext uri="{BB962C8B-B14F-4D97-AF65-F5344CB8AC3E}">
        <p14:creationId xmlns:p14="http://schemas.microsoft.com/office/powerpoint/2010/main" val="118932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F9B831-2209-5544-AE99-D8FED606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 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83D31-8FFE-2940-90F9-BD7C9DA4F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base cranica cresce per ossificazione endocondrale lungo le </a:t>
            </a:r>
            <a:r>
              <a:rPr lang="it-IT" dirty="0" err="1"/>
              <a:t>sincondrosi</a:t>
            </a:r>
            <a:endParaRPr lang="it-IT" dirty="0"/>
          </a:p>
          <a:p>
            <a:r>
              <a:rPr lang="it-IT" dirty="0"/>
              <a:t>La volta cranica cresce per ossificazione </a:t>
            </a:r>
            <a:r>
              <a:rPr lang="it-IT" dirty="0" err="1"/>
              <a:t>intramembranosa</a:t>
            </a:r>
            <a:r>
              <a:rPr lang="it-IT" dirty="0"/>
              <a:t> a livello delle suture. La circonferenza è l’86% a un anno e 94% a cinque anni rispetto alla definitiva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0962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76E50-83B0-1947-9A65-A9A3FA8E7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orbite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8AC95A-D9BD-9943-91E0-196DECA20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Modulata tanto dalla crescita del cranio quanto da quella del settore </a:t>
            </a:r>
            <a:r>
              <a:rPr lang="it-IT" dirty="0" err="1"/>
              <a:t>nasomascellare</a:t>
            </a:r>
            <a:r>
              <a:rPr lang="it-IT" dirty="0"/>
              <a:t>.</a:t>
            </a:r>
          </a:p>
          <a:p>
            <a:r>
              <a:rPr lang="it-IT" dirty="0"/>
              <a:t>La distanza </a:t>
            </a:r>
            <a:r>
              <a:rPr lang="it-IT" dirty="0" err="1"/>
              <a:t>intercantale</a:t>
            </a:r>
            <a:r>
              <a:rPr lang="it-IT" dirty="0"/>
              <a:t> si completa a 8 anni nelle femmine e a 11 nei maschi.</a:t>
            </a:r>
          </a:p>
        </p:txBody>
      </p:sp>
    </p:spTree>
    <p:extLst>
      <p:ext uri="{BB962C8B-B14F-4D97-AF65-F5344CB8AC3E}">
        <p14:creationId xmlns:p14="http://schemas.microsoft.com/office/powerpoint/2010/main" val="362794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0BCC6-05F7-9541-B982-4E54A9F0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degli zigomi e dei mascellari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7220CE-C874-164A-8A65-B5B5BA89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Velocemente nel primo anno, poi subiscono un rallentamento, per riprendere verso il sesto anno e completarsi al 13° nelle femmine ed al 15° nei maschi.</a:t>
            </a:r>
          </a:p>
        </p:txBody>
      </p:sp>
    </p:spTree>
    <p:extLst>
      <p:ext uri="{BB962C8B-B14F-4D97-AF65-F5344CB8AC3E}">
        <p14:creationId xmlns:p14="http://schemas.microsoft.com/office/powerpoint/2010/main" val="116065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DB5899-66BF-F34C-B47C-022B7DC4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della mandibola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E589E-E524-A941-A710-7494D457E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mandibola ha una ossificazione endocondrale che avviene non solo dai centri </a:t>
            </a:r>
            <a:r>
              <a:rPr lang="it-IT" dirty="0" err="1"/>
              <a:t>condilari</a:t>
            </a:r>
            <a:r>
              <a:rPr lang="it-IT" dirty="0"/>
              <a:t>, ma anche da tutte le altre regioni.</a:t>
            </a:r>
          </a:p>
          <a:p>
            <a:r>
              <a:rPr lang="it-IT" dirty="0"/>
              <a:t>Si completa a 13-15 aa</a:t>
            </a:r>
          </a:p>
        </p:txBody>
      </p:sp>
    </p:spTree>
    <p:extLst>
      <p:ext uri="{BB962C8B-B14F-4D97-AF65-F5344CB8AC3E}">
        <p14:creationId xmlns:p14="http://schemas.microsoft.com/office/powerpoint/2010/main" val="70956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97F5F-98BF-F146-937D-AB05940B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/Disostosi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2E88E0-601E-3344-B353-E96285350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b="1" dirty="0" err="1"/>
              <a:t>craniosinostosi</a:t>
            </a:r>
            <a:r>
              <a:rPr lang="it-IT" dirty="0"/>
              <a:t> interviene in età prenatale quando una </a:t>
            </a:r>
            <a:r>
              <a:rPr lang="it-IT" i="1" dirty="0"/>
              <a:t>sutura</a:t>
            </a:r>
            <a:r>
              <a:rPr lang="it-IT" dirty="0"/>
              <a:t> smette di crescere ossificandosi, determinando una ridotta crescita perpendicolare alla sutura. In genere è colpita un’unica sutura.</a:t>
            </a:r>
          </a:p>
          <a:p>
            <a:r>
              <a:rPr lang="it-IT" dirty="0"/>
              <a:t>La </a:t>
            </a:r>
            <a:r>
              <a:rPr lang="it-IT" b="1" dirty="0"/>
              <a:t>disostosi</a:t>
            </a:r>
            <a:r>
              <a:rPr lang="it-IT" dirty="0"/>
              <a:t> </a:t>
            </a:r>
            <a:r>
              <a:rPr lang="it-IT" b="1" dirty="0"/>
              <a:t>cranio facciale </a:t>
            </a:r>
            <a:r>
              <a:rPr lang="it-IT" dirty="0"/>
              <a:t>interviene quando è colpita una delle </a:t>
            </a:r>
            <a:r>
              <a:rPr lang="it-IT" i="1" dirty="0" err="1"/>
              <a:t>sincondrosi</a:t>
            </a:r>
            <a:r>
              <a:rPr lang="it-IT" dirty="0"/>
              <a:t> della base e finisce per colpire il volto (S. di </a:t>
            </a:r>
            <a:r>
              <a:rPr lang="it-IT" dirty="0" err="1"/>
              <a:t>Crouzon</a:t>
            </a:r>
            <a:r>
              <a:rPr lang="it-IT" dirty="0"/>
              <a:t>, </a:t>
            </a:r>
            <a:r>
              <a:rPr lang="it-IT" dirty="0" err="1"/>
              <a:t>Apert</a:t>
            </a:r>
            <a:r>
              <a:rPr lang="it-IT" dirty="0"/>
              <a:t>, Pfeiffer). Si hanno severe ipoplasie dell’orbita e dei mascellari con </a:t>
            </a:r>
            <a:r>
              <a:rPr lang="it-IT" dirty="0" err="1"/>
              <a:t>malocclusioni</a:t>
            </a:r>
            <a:r>
              <a:rPr lang="it-IT" dirty="0"/>
              <a:t> di classe III.</a:t>
            </a:r>
          </a:p>
        </p:txBody>
      </p:sp>
    </p:spTree>
    <p:extLst>
      <p:ext uri="{BB962C8B-B14F-4D97-AF65-F5344CB8AC3E}">
        <p14:creationId xmlns:p14="http://schemas.microsoft.com/office/powerpoint/2010/main" val="1981478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4F5F62-A505-C443-B325-071FA30F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812"/>
            <a:ext cx="12000905" cy="6485206"/>
          </a:xfrm>
        </p:spPr>
      </p:pic>
    </p:spTree>
    <p:extLst>
      <p:ext uri="{BB962C8B-B14F-4D97-AF65-F5344CB8AC3E}">
        <p14:creationId xmlns:p14="http://schemas.microsoft.com/office/powerpoint/2010/main" val="411097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D11E5-EDE8-4F4D-B91F-28162ACA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suture del 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60F98-C0DE-8D43-BE0C-243CD00D1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Consentono la deformazione del cranio durante la nascita</a:t>
            </a:r>
          </a:p>
          <a:p>
            <a:r>
              <a:rPr lang="it-IT" dirty="0"/>
              <a:t>Consentono la rapida crescita volumetrica dell’encefalo nei primi anni</a:t>
            </a:r>
          </a:p>
          <a:p>
            <a:r>
              <a:rPr lang="it-IT" dirty="0"/>
              <a:t>Sufficiente una pressione intracranica di 5 mm/Hg per permettere la crescita</a:t>
            </a:r>
          </a:p>
          <a:p>
            <a:r>
              <a:rPr lang="it-IT" dirty="0" err="1"/>
              <a:t>Craniosinostosi</a:t>
            </a:r>
            <a:r>
              <a:rPr lang="it-IT" dirty="0"/>
              <a:t>=prematura fusione della sutura. In genere è un evento intrauterino.</a:t>
            </a:r>
          </a:p>
          <a:p>
            <a:r>
              <a:rPr lang="it-IT" dirty="0"/>
              <a:t>Si arresta pertanto la crescita in un senso e prevale quella ortogonale</a:t>
            </a:r>
          </a:p>
        </p:txBody>
      </p:sp>
    </p:spTree>
    <p:extLst>
      <p:ext uri="{BB962C8B-B14F-4D97-AF65-F5344CB8AC3E}">
        <p14:creationId xmlns:p14="http://schemas.microsoft.com/office/powerpoint/2010/main" val="320865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C0210-DE86-3C42-BE0A-441EAB2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99B026-E089-E245-8AA1-66389D40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2852567"/>
            <a:ext cx="10515600" cy="4351338"/>
          </a:xfrm>
        </p:spPr>
        <p:txBody>
          <a:bodyPr/>
          <a:lstStyle/>
          <a:p>
            <a:r>
              <a:rPr lang="it-IT" dirty="0"/>
              <a:t>Evento casuale, implicato l’ipotiroidismo materno, gestazioni multiple, anomalie uterine, </a:t>
            </a:r>
            <a:r>
              <a:rPr lang="it-IT" dirty="0" err="1"/>
              <a:t>warfarin</a:t>
            </a:r>
            <a:r>
              <a:rPr lang="it-IT" dirty="0"/>
              <a:t>, fumo, altitudine. </a:t>
            </a:r>
          </a:p>
          <a:p>
            <a:r>
              <a:rPr lang="it-IT" dirty="0"/>
              <a:t>1/2000 nascite</a:t>
            </a:r>
          </a:p>
          <a:p>
            <a:r>
              <a:rPr lang="it-IT" dirty="0"/>
              <a:t>Deforma cranio e orbite</a:t>
            </a:r>
          </a:p>
          <a:p>
            <a:r>
              <a:rPr lang="it-IT" dirty="0"/>
              <a:t>Necessita di intervento combinato CMF e NCH per riapertura della sutura e rimodellamento delle sedi colpite.</a:t>
            </a:r>
          </a:p>
        </p:txBody>
      </p:sp>
    </p:spTree>
    <p:extLst>
      <p:ext uri="{BB962C8B-B14F-4D97-AF65-F5344CB8AC3E}">
        <p14:creationId xmlns:p14="http://schemas.microsoft.com/office/powerpoint/2010/main" val="417613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96AD3-B04C-2040-99C0-C845A16E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Complicanze funzionali delle </a:t>
            </a:r>
            <a:r>
              <a:rPr lang="it-IT" dirty="0" err="1"/>
              <a:t>craniosinostosi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21D8FC-6276-8C4B-9DE9-3F2E1FE87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Incremento della pressione intracranica con danni neurologici (cefalea, disturbi del sonno, vomito, deficit cognitivi)</a:t>
            </a:r>
          </a:p>
          <a:p>
            <a:r>
              <a:rPr lang="it-IT" dirty="0"/>
              <a:t>Idrocefalo </a:t>
            </a:r>
          </a:p>
          <a:p>
            <a:r>
              <a:rPr lang="it-IT" dirty="0"/>
              <a:t>Atrofia ottica, cecità, distopia ottica, strabismo, </a:t>
            </a:r>
            <a:r>
              <a:rPr lang="it-IT" dirty="0" err="1"/>
              <a:t>proptosi</a:t>
            </a:r>
            <a:r>
              <a:rPr lang="it-IT" dirty="0"/>
              <a:t>, ulcere corneali</a:t>
            </a:r>
          </a:p>
        </p:txBody>
      </p:sp>
    </p:spTree>
    <p:extLst>
      <p:ext uri="{BB962C8B-B14F-4D97-AF65-F5344CB8AC3E}">
        <p14:creationId xmlns:p14="http://schemas.microsoft.com/office/powerpoint/2010/main" val="25433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53BE2-8042-B44A-BBA6-8482F9A6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della CMF dei 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32211-C862-7B4D-8E7E-B2367F5F3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Ottenere una stabile morfologia</a:t>
            </a:r>
          </a:p>
          <a:p>
            <a:r>
              <a:rPr lang="it-IT" dirty="0"/>
              <a:t>Migliorare l’aspetto estetico</a:t>
            </a:r>
          </a:p>
          <a:p>
            <a:r>
              <a:rPr lang="it-IT" dirty="0"/>
              <a:t>Intervenire PRIMA del completamento dello sviluppo può ritardarlo/modificarlo e rendere necessari altri interventi correttivi</a:t>
            </a:r>
          </a:p>
          <a:p>
            <a:r>
              <a:rPr lang="it-IT" dirty="0"/>
              <a:t>Intervenire DOPO può risolvere definitivamente</a:t>
            </a:r>
          </a:p>
          <a:p>
            <a:r>
              <a:rPr lang="it-IT" dirty="0"/>
              <a:t>TUTTAVIA vi sono situazioni in cui si deve intervenire in anticipo anche a rischio di avere problemi di crescita se ciò dà significativi vantaggi sul piano funzionale, psicosociale, di sviluppo della personalità.</a:t>
            </a:r>
          </a:p>
        </p:txBody>
      </p:sp>
    </p:spTree>
    <p:extLst>
      <p:ext uri="{BB962C8B-B14F-4D97-AF65-F5344CB8AC3E}">
        <p14:creationId xmlns:p14="http://schemas.microsoft.com/office/powerpoint/2010/main" val="2830297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D9156-2880-1349-A281-F2BDF133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diagnosi</a:t>
            </a:r>
          </a:p>
        </p:txBody>
      </p:sp>
      <p:pic>
        <p:nvPicPr>
          <p:cNvPr id="2050" name="Picture 2" descr="definition">
            <a:extLst>
              <a:ext uri="{FF2B5EF4-FFF2-40B4-BE49-F238E27FC236}">
                <a16:creationId xmlns:a16="http://schemas.microsoft.com/office/drawing/2014/main" id="{CDD08372-2CBE-CD47-899C-2B224341A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1" y="2096086"/>
            <a:ext cx="5330028" cy="39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finition">
            <a:extLst>
              <a:ext uri="{FF2B5EF4-FFF2-40B4-BE49-F238E27FC236}">
                <a16:creationId xmlns:a16="http://schemas.microsoft.com/office/drawing/2014/main" id="{E4D58BBB-A02F-EE40-B4DD-5874BD71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01" y="2096086"/>
            <a:ext cx="5330028" cy="39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14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D2B60-6C71-414B-B729-A5BC856A6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-180292"/>
            <a:ext cx="10515600" cy="1325563"/>
          </a:xfrm>
        </p:spPr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diagnosi</a:t>
            </a:r>
          </a:p>
        </p:txBody>
      </p:sp>
      <p:pic>
        <p:nvPicPr>
          <p:cNvPr id="3074" name="Picture 2" descr="definition">
            <a:extLst>
              <a:ext uri="{FF2B5EF4-FFF2-40B4-BE49-F238E27FC236}">
                <a16:creationId xmlns:a16="http://schemas.microsoft.com/office/drawing/2014/main" id="{1A3C208A-9991-204B-A25A-62C8BCBDC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98684"/>
            <a:ext cx="3579901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finition">
            <a:extLst>
              <a:ext uri="{FF2B5EF4-FFF2-40B4-BE49-F238E27FC236}">
                <a16:creationId xmlns:a16="http://schemas.microsoft.com/office/drawing/2014/main" id="{9B8D0D4F-7421-3D4B-B77F-92C1E7C5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49" y="778718"/>
            <a:ext cx="3579901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finition">
            <a:extLst>
              <a:ext uri="{FF2B5EF4-FFF2-40B4-BE49-F238E27FC236}">
                <a16:creationId xmlns:a16="http://schemas.microsoft.com/office/drawing/2014/main" id="{01B1DDB7-AD89-494E-AF79-2043AD38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2" y="798684"/>
            <a:ext cx="3579902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finition">
            <a:extLst>
              <a:ext uri="{FF2B5EF4-FFF2-40B4-BE49-F238E27FC236}">
                <a16:creationId xmlns:a16="http://schemas.microsoft.com/office/drawing/2014/main" id="{24FCDEAE-BCCA-724A-B702-5C663714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1" y="798684"/>
            <a:ext cx="3579902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81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A0565-1F5E-944A-9E5B-FA73B3F4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: trattamento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767081-B2E7-3542-A4E1-567A56812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8" y="2141537"/>
            <a:ext cx="4788877" cy="4351338"/>
          </a:xfrm>
        </p:spPr>
        <p:txBody>
          <a:bodyPr/>
          <a:lstStyle/>
          <a:p>
            <a:r>
              <a:rPr lang="it-IT" dirty="0"/>
              <a:t>Valutazione 3D+Surgical Virtual Planning</a:t>
            </a:r>
          </a:p>
          <a:p>
            <a:r>
              <a:rPr lang="it-IT" dirty="0"/>
              <a:t>Osteotomie</a:t>
            </a:r>
          </a:p>
          <a:p>
            <a:r>
              <a:rPr lang="it-IT" dirty="0"/>
              <a:t>Fissazione riassorbibile.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1EEF4D-7E92-5943-A5EF-5494E118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654" y="2286086"/>
            <a:ext cx="6317567" cy="34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0B01E-CBF1-E441-ADAC-905CE941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8" y="18255"/>
            <a:ext cx="10515600" cy="1325563"/>
          </a:xfrm>
        </p:spPr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: trattamento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9CFF46-5A35-674F-BE09-6A04C64A8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025" y="1069145"/>
            <a:ext cx="6339870" cy="5505234"/>
          </a:xfrm>
        </p:spPr>
      </p:pic>
    </p:spTree>
    <p:extLst>
      <p:ext uri="{BB962C8B-B14F-4D97-AF65-F5344CB8AC3E}">
        <p14:creationId xmlns:p14="http://schemas.microsoft.com/office/powerpoint/2010/main" val="358832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0392C2-B69E-7540-98D9-8E8FCF663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69" y="0"/>
            <a:ext cx="79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3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23F422-B3F6-734B-914D-FAC3CCBAF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17" y="0"/>
            <a:ext cx="1039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3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782F6C-6DB6-5B43-879A-C846E5414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06400"/>
            <a:ext cx="115951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6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7079850-FC48-6644-98BE-CB41B7C3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031" y="454145"/>
            <a:ext cx="5573938" cy="5949710"/>
          </a:xfrm>
        </p:spPr>
      </p:pic>
    </p:spTree>
    <p:extLst>
      <p:ext uri="{BB962C8B-B14F-4D97-AF65-F5344CB8AC3E}">
        <p14:creationId xmlns:p14="http://schemas.microsoft.com/office/powerpoint/2010/main" val="416473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03CC7-99C5-3D45-849A-1D2269BC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Apert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70E7B0-1007-8945-90CE-144678CF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/>
              <a:t>Acriocefalosindattilia</a:t>
            </a:r>
            <a:r>
              <a:rPr lang="it-IT" dirty="0"/>
              <a:t> tipo 1</a:t>
            </a:r>
          </a:p>
          <a:p>
            <a:r>
              <a:rPr lang="it-IT" dirty="0"/>
              <a:t>Mutazione sporadica del gene FGFR2 ereditabile autosomico dominante</a:t>
            </a:r>
          </a:p>
          <a:p>
            <a:r>
              <a:rPr lang="it-IT" dirty="0"/>
              <a:t>1/160.000 nati</a:t>
            </a:r>
          </a:p>
          <a:p>
            <a:r>
              <a:rPr lang="it-IT" dirty="0" err="1"/>
              <a:t>Craniosinostosi</a:t>
            </a:r>
            <a:r>
              <a:rPr lang="it-IT" dirty="0"/>
              <a:t> coronale o multipla</a:t>
            </a:r>
          </a:p>
          <a:p>
            <a:r>
              <a:rPr lang="it-IT" dirty="0"/>
              <a:t>III classe</a:t>
            </a:r>
          </a:p>
          <a:p>
            <a:r>
              <a:rPr lang="it-IT" dirty="0" err="1"/>
              <a:t>Ipertelorismo</a:t>
            </a:r>
            <a:endParaRPr lang="it-IT" dirty="0"/>
          </a:p>
          <a:p>
            <a:r>
              <a:rPr lang="it-IT" dirty="0"/>
              <a:t>Sindattilia mano e piede (dita unite)</a:t>
            </a:r>
          </a:p>
          <a:p>
            <a:r>
              <a:rPr lang="it-IT" dirty="0" err="1"/>
              <a:t>Labiopalatoschisi</a:t>
            </a:r>
            <a:endParaRPr lang="it-IT" dirty="0"/>
          </a:p>
          <a:p>
            <a:r>
              <a:rPr lang="it-IT" dirty="0"/>
              <a:t>Malformazioni SNC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44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ABD88-7A03-3649-8E9A-5C72B302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APERT</a:t>
            </a:r>
          </a:p>
        </p:txBody>
      </p:sp>
      <p:pic>
        <p:nvPicPr>
          <p:cNvPr id="4098" name="Picture 2" descr="definition">
            <a:extLst>
              <a:ext uri="{FF2B5EF4-FFF2-40B4-BE49-F238E27FC236}">
                <a16:creationId xmlns:a16="http://schemas.microsoft.com/office/drawing/2014/main" id="{DC6F8C8E-7BD8-4945-A460-9D6E1B62FD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73" y="650267"/>
            <a:ext cx="7891975" cy="58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1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3E01E-B47D-3049-A08A-D812FBDE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3AA4-1DBC-0349-9466-E18043DD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6003" cy="4351338"/>
          </a:xfrm>
        </p:spPr>
        <p:txBody>
          <a:bodyPr/>
          <a:lstStyle/>
          <a:p>
            <a:r>
              <a:rPr lang="it-IT" dirty="0" err="1"/>
              <a:t>Craniosinostosi</a:t>
            </a:r>
            <a:endParaRPr lang="it-IT" dirty="0"/>
          </a:p>
          <a:p>
            <a:r>
              <a:rPr lang="it-IT" dirty="0" err="1"/>
              <a:t>Ipertelorismo</a:t>
            </a:r>
            <a:endParaRPr lang="it-IT" dirty="0"/>
          </a:p>
          <a:p>
            <a:r>
              <a:rPr lang="it-IT" dirty="0" err="1"/>
              <a:t>Treacher</a:t>
            </a:r>
            <a:r>
              <a:rPr lang="it-IT" dirty="0"/>
              <a:t> Collins</a:t>
            </a:r>
          </a:p>
          <a:p>
            <a:r>
              <a:rPr lang="it-IT" dirty="0"/>
              <a:t>Displasia Fibrosa</a:t>
            </a:r>
          </a:p>
          <a:p>
            <a:r>
              <a:rPr lang="it-IT" dirty="0" err="1"/>
              <a:t>Labiopalatoschisi</a:t>
            </a:r>
            <a:endParaRPr lang="it-IT" dirty="0"/>
          </a:p>
          <a:p>
            <a:r>
              <a:rPr lang="it-IT" dirty="0"/>
              <a:t>Microsomie emifacciali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95F90F-FB36-374A-80C6-8A25E2B9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369" y="166492"/>
            <a:ext cx="721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9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A07993-8850-0947-8048-D3D70D110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72" y="351691"/>
            <a:ext cx="5203953" cy="5978789"/>
          </a:xfrm>
        </p:spPr>
      </p:pic>
    </p:spTree>
    <p:extLst>
      <p:ext uri="{BB962C8B-B14F-4D97-AF65-F5344CB8AC3E}">
        <p14:creationId xmlns:p14="http://schemas.microsoft.com/office/powerpoint/2010/main" val="1732517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05EE68-2803-7F47-8FE0-8F28A49E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Crouzon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CE1CE-2522-B644-9F53-FB54A63CD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Acriocefalosindattilia</a:t>
            </a:r>
            <a:r>
              <a:rPr lang="it-IT" dirty="0"/>
              <a:t> tipo 2</a:t>
            </a:r>
          </a:p>
          <a:p>
            <a:r>
              <a:rPr lang="it-IT" dirty="0"/>
              <a:t>FGFR2 autosomica dominante</a:t>
            </a:r>
          </a:p>
          <a:p>
            <a:r>
              <a:rPr lang="it-IT" dirty="0"/>
              <a:t>1/25000 nati</a:t>
            </a:r>
          </a:p>
          <a:p>
            <a:r>
              <a:rPr lang="it-IT" dirty="0"/>
              <a:t>Sutura coronale o multiple</a:t>
            </a:r>
          </a:p>
          <a:p>
            <a:r>
              <a:rPr lang="it-IT" dirty="0"/>
              <a:t>Ipoplasia mascellare + classe III</a:t>
            </a:r>
          </a:p>
          <a:p>
            <a:r>
              <a:rPr lang="it-IT" dirty="0" err="1"/>
              <a:t>Proptosi</a:t>
            </a:r>
            <a:endParaRPr lang="it-IT" dirty="0"/>
          </a:p>
          <a:p>
            <a:r>
              <a:rPr lang="it-IT" dirty="0"/>
              <a:t>Senza anomalie arti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32A7E7-36BD-6545-9545-49A11422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93" y="2321169"/>
            <a:ext cx="5123807" cy="30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95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289CF-3109-944B-9569-D5E81AA3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Crouzon</a:t>
            </a:r>
            <a:endParaRPr lang="it-IT" dirty="0"/>
          </a:p>
        </p:txBody>
      </p:sp>
      <p:pic>
        <p:nvPicPr>
          <p:cNvPr id="5122" name="Picture 2" descr="definition">
            <a:extLst>
              <a:ext uri="{FF2B5EF4-FFF2-40B4-BE49-F238E27FC236}">
                <a16:creationId xmlns:a16="http://schemas.microsoft.com/office/drawing/2014/main" id="{E80BF3DE-2C87-F84E-ACCA-0EC958F747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66" y="1533378"/>
            <a:ext cx="6699102" cy="49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73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1A84A-A3B9-6D4A-A62A-745E55B7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Cenni di trattamento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15F047-3ACF-844C-8102-19263FE48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88212" cy="4351338"/>
          </a:xfrm>
        </p:spPr>
        <p:txBody>
          <a:bodyPr/>
          <a:lstStyle/>
          <a:p>
            <a:r>
              <a:rPr lang="it-IT" dirty="0"/>
              <a:t>Avanzamento orbitario bilaterale</a:t>
            </a:r>
          </a:p>
          <a:p>
            <a:r>
              <a:rPr lang="it-IT" dirty="0"/>
              <a:t>Espansione posteriore con distrazione</a:t>
            </a:r>
          </a:p>
          <a:p>
            <a:r>
              <a:rPr lang="it-IT" dirty="0"/>
              <a:t>Osteotomie di Le Fort II e III con/senza </a:t>
            </a:r>
            <a:r>
              <a:rPr lang="it-IT" dirty="0" err="1"/>
              <a:t>osteodistrazione</a:t>
            </a:r>
            <a:endParaRPr lang="it-IT" dirty="0"/>
          </a:p>
        </p:txBody>
      </p:sp>
      <p:pic>
        <p:nvPicPr>
          <p:cNvPr id="3076" name="Picture 4" descr="syndromic craniosynostosis">
            <a:extLst>
              <a:ext uri="{FF2B5EF4-FFF2-40B4-BE49-F238E27FC236}">
                <a16:creationId xmlns:a16="http://schemas.microsoft.com/office/drawing/2014/main" id="{2409B7F9-E876-D647-AB54-4BC2A8A6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48" y="559972"/>
            <a:ext cx="3419192" cy="25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">
            <a:extLst>
              <a:ext uri="{FF2B5EF4-FFF2-40B4-BE49-F238E27FC236}">
                <a16:creationId xmlns:a16="http://schemas.microsoft.com/office/drawing/2014/main" id="{CDF3C7C9-E21C-1340-92BB-BCFAC06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90" y="1825624"/>
            <a:ext cx="3419192" cy="25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lateral orbital advancement">
            <a:extLst>
              <a:ext uri="{FF2B5EF4-FFF2-40B4-BE49-F238E27FC236}">
                <a16:creationId xmlns:a16="http://schemas.microsoft.com/office/drawing/2014/main" id="{8A991772-B7FF-1C44-A172-71AEB05D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48" y="3429000"/>
            <a:ext cx="3419192" cy="25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04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B7B4C-B5F7-0743-89E5-A0DDB993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Ipertelorismo</a:t>
            </a:r>
            <a:r>
              <a:rPr lang="it-IT" dirty="0"/>
              <a:t>: aumentata distanza </a:t>
            </a:r>
            <a:r>
              <a:rPr lang="it-IT" dirty="0" err="1"/>
              <a:t>intercantale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3F6284-61F1-184D-A6EE-48718A2C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2450953"/>
          </a:xfrm>
        </p:spPr>
        <p:txBody>
          <a:bodyPr/>
          <a:lstStyle/>
          <a:p>
            <a:r>
              <a:rPr lang="it-IT" dirty="0"/>
              <a:t>Non è una sindrome ma un segno presente in molte di esse.</a:t>
            </a:r>
          </a:p>
          <a:p>
            <a:r>
              <a:rPr lang="it-IT" dirty="0"/>
              <a:t>I seni etmoidali sono </a:t>
            </a:r>
            <a:r>
              <a:rPr lang="it-IT" dirty="0" err="1"/>
              <a:t>iperespansi</a:t>
            </a:r>
            <a:endParaRPr lang="it-IT" dirty="0"/>
          </a:p>
          <a:p>
            <a:r>
              <a:rPr lang="it-IT" dirty="0"/>
              <a:t>La lamina cribriforme è abbassata</a:t>
            </a:r>
          </a:p>
        </p:txBody>
      </p:sp>
      <p:pic>
        <p:nvPicPr>
          <p:cNvPr id="1026" name="Picture 2" descr="definition">
            <a:extLst>
              <a:ext uri="{FF2B5EF4-FFF2-40B4-BE49-F238E27FC236}">
                <a16:creationId xmlns:a16="http://schemas.microsoft.com/office/drawing/2014/main" id="{742D60A5-633B-134C-B650-3B4914301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1" y="1825625"/>
            <a:ext cx="5384164" cy="398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42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D3F054-DDBD-A946-B5A8-C669D269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Distanza </a:t>
            </a:r>
            <a:r>
              <a:rPr lang="it-IT" dirty="0" err="1"/>
              <a:t>intercantale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54229DF-3449-0E46-85CA-32469FB97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575" y="819538"/>
            <a:ext cx="2799471" cy="5218924"/>
          </a:xfrm>
        </p:spPr>
      </p:pic>
    </p:spTree>
    <p:extLst>
      <p:ext uri="{BB962C8B-B14F-4D97-AF65-F5344CB8AC3E}">
        <p14:creationId xmlns:p14="http://schemas.microsoft.com/office/powerpoint/2010/main" val="1931105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A55D69-5DB1-7743-83B8-177C8B00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Ipertelorismi</a:t>
            </a:r>
            <a:endParaRPr lang="it-IT" dirty="0"/>
          </a:p>
        </p:txBody>
      </p:sp>
      <p:pic>
        <p:nvPicPr>
          <p:cNvPr id="2050" name="Picture 2" descr="symmetric facial bipartition">
            <a:extLst>
              <a:ext uri="{FF2B5EF4-FFF2-40B4-BE49-F238E27FC236}">
                <a16:creationId xmlns:a16="http://schemas.microsoft.com/office/drawing/2014/main" id="{2FAF38B7-2CF2-3546-879E-E039EAD6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8432"/>
            <a:ext cx="3688471" cy="27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ymmetric facial bipartition">
            <a:extLst>
              <a:ext uri="{FF2B5EF4-FFF2-40B4-BE49-F238E27FC236}">
                <a16:creationId xmlns:a16="http://schemas.microsoft.com/office/drawing/2014/main" id="{E7FF1224-0EB6-0C46-A963-39ECFAC8A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64" y="588439"/>
            <a:ext cx="3688471" cy="27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ymmetric facial bipartition">
            <a:extLst>
              <a:ext uri="{FF2B5EF4-FFF2-40B4-BE49-F238E27FC236}">
                <a16:creationId xmlns:a16="http://schemas.microsoft.com/office/drawing/2014/main" id="{45D7EAB4-B469-584E-A13C-56BAE2C0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28" y="1418432"/>
            <a:ext cx="3688472" cy="2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ymmetric facial bipartition">
            <a:extLst>
              <a:ext uri="{FF2B5EF4-FFF2-40B4-BE49-F238E27FC236}">
                <a16:creationId xmlns:a16="http://schemas.microsoft.com/office/drawing/2014/main" id="{3B17ED00-0605-5148-901F-B08A509A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15" y="3652757"/>
            <a:ext cx="3688473" cy="27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8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9D001-9BE5-5F41-B875-2F96D3A7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B78179-45DF-DC4D-8F20-690EC7C06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4938" cy="4351338"/>
          </a:xfrm>
        </p:spPr>
        <p:txBody>
          <a:bodyPr/>
          <a:lstStyle/>
          <a:p>
            <a:r>
              <a:rPr lang="it-IT" dirty="0"/>
              <a:t>Per dismorfismi moderati la soluzione può venire dall’</a:t>
            </a:r>
            <a:r>
              <a:rPr lang="it-IT" b="1" dirty="0"/>
              <a:t>ortodonzia</a:t>
            </a:r>
            <a:r>
              <a:rPr lang="it-IT" dirty="0"/>
              <a:t> o dall’</a:t>
            </a:r>
            <a:r>
              <a:rPr lang="it-IT" b="1" dirty="0"/>
              <a:t>ortopedia</a:t>
            </a:r>
            <a:r>
              <a:rPr lang="it-IT" dirty="0"/>
              <a:t> facendo indossare </a:t>
            </a:r>
            <a:r>
              <a:rPr lang="it-IT" b="1" dirty="0"/>
              <a:t>caschetti</a:t>
            </a:r>
            <a:r>
              <a:rPr lang="it-IT" dirty="0"/>
              <a:t> o bande che guidano la crescita</a:t>
            </a:r>
          </a:p>
          <a:p>
            <a:endParaRPr lang="it-IT" dirty="0"/>
          </a:p>
          <a:p>
            <a:r>
              <a:rPr lang="it-IT" dirty="0"/>
              <a:t>Per casi più complessi è necessario intervenire </a:t>
            </a:r>
            <a:r>
              <a:rPr lang="it-IT" b="1" dirty="0"/>
              <a:t>chirurgicamente</a:t>
            </a:r>
            <a:r>
              <a:rPr lang="it-IT" dirty="0"/>
              <a:t> sezionando e riposizionando il segmento alterato</a:t>
            </a:r>
          </a:p>
        </p:txBody>
      </p:sp>
    </p:spTree>
    <p:extLst>
      <p:ext uri="{BB962C8B-B14F-4D97-AF65-F5344CB8AC3E}">
        <p14:creationId xmlns:p14="http://schemas.microsoft.com/office/powerpoint/2010/main" val="301517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3854327-F50A-AA42-B416-781FFAA1D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025" y="464234"/>
            <a:ext cx="9489299" cy="5712729"/>
          </a:xfrm>
        </p:spPr>
      </p:pic>
    </p:spTree>
    <p:extLst>
      <p:ext uri="{BB962C8B-B14F-4D97-AF65-F5344CB8AC3E}">
        <p14:creationId xmlns:p14="http://schemas.microsoft.com/office/powerpoint/2010/main" val="186101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A110E-4410-D44E-A883-2ADA28BF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320272-76A0-4946-8A44-437BEF26D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Indicazioni al trattamento precoce quando vi siano gravi conseguenze funzionali :</a:t>
            </a:r>
          </a:p>
          <a:p>
            <a:r>
              <a:rPr lang="it-IT" dirty="0"/>
              <a:t>Aumento di </a:t>
            </a:r>
            <a:r>
              <a:rPr lang="it-IT" b="1" dirty="0"/>
              <a:t>pressione intracranica (ipotensione, vomito, cefalea, ernie cerebellari)</a:t>
            </a:r>
          </a:p>
          <a:p>
            <a:r>
              <a:rPr lang="it-IT" dirty="0"/>
              <a:t>Atresia delle coane</a:t>
            </a:r>
          </a:p>
          <a:p>
            <a:r>
              <a:rPr lang="it-IT" dirty="0"/>
              <a:t>Grave apnea ostruttiva nel sonno/difficoltà respiratorie</a:t>
            </a:r>
          </a:p>
        </p:txBody>
      </p:sp>
    </p:spTree>
    <p:extLst>
      <p:ext uri="{BB962C8B-B14F-4D97-AF65-F5344CB8AC3E}">
        <p14:creationId xmlns:p14="http://schemas.microsoft.com/office/powerpoint/2010/main" val="184752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2CF4B-D692-8342-B755-434C1982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09F737-51C7-7946-A309-1619508D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6163" cy="4351338"/>
          </a:xfrm>
        </p:spPr>
        <p:txBody>
          <a:bodyPr/>
          <a:lstStyle/>
          <a:p>
            <a:r>
              <a:rPr lang="it-IT" dirty="0"/>
              <a:t>Crescita, sviluppo e rimodellamento iniziano nell’embrione e continuano per tutta la vita.</a:t>
            </a:r>
          </a:p>
          <a:p>
            <a:r>
              <a:rPr lang="it-IT" dirty="0"/>
              <a:t>Vi partecipano fattori genetici e funzionali locali</a:t>
            </a:r>
          </a:p>
          <a:p>
            <a:r>
              <a:rPr lang="it-IT" dirty="0"/>
              <a:t>Problemi possono insorgere durante ogni fase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099FDD-D79A-534A-A133-457E153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83" y="1041009"/>
            <a:ext cx="5481711" cy="54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0E2C-A7A2-3A49-A928-15D9F5B6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B956D3-778A-6D4B-98AD-044A320E9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4305" cy="4351338"/>
          </a:xfrm>
        </p:spPr>
        <p:txBody>
          <a:bodyPr/>
          <a:lstStyle/>
          <a:p>
            <a:r>
              <a:rPr lang="it-IT" dirty="0"/>
              <a:t>Crescita del </a:t>
            </a:r>
            <a:r>
              <a:rPr lang="it-IT" dirty="0" err="1"/>
              <a:t>basicranio</a:t>
            </a:r>
            <a:endParaRPr lang="it-IT" dirty="0"/>
          </a:p>
          <a:p>
            <a:r>
              <a:rPr lang="it-IT" dirty="0"/>
              <a:t>Crescita del volto, vie respiratorie</a:t>
            </a:r>
          </a:p>
          <a:p>
            <a:r>
              <a:rPr lang="it-IT" dirty="0"/>
              <a:t>Influenza della masticazione</a:t>
            </a:r>
          </a:p>
          <a:p>
            <a:r>
              <a:rPr lang="it-IT" dirty="0"/>
              <a:t>Vettore cranio-caudale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AADA2A-5B14-5C49-8F4F-179A9C78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292" y="1393460"/>
            <a:ext cx="5439508" cy="5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92C7F-1A5C-C949-BB2C-2141EB6E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D9450A-FC29-704E-8121-E585F0F7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 partire dalla suture e dai centri di accrescimento </a:t>
            </a:r>
            <a:r>
              <a:rPr lang="it-IT" dirty="0" err="1"/>
              <a:t>condilari</a:t>
            </a:r>
            <a:r>
              <a:rPr lang="it-IT" dirty="0"/>
              <a:t> e mascellari con meccanismo di apposizione e rimodellamento determinato da funzione (masticazione, respirazione, deglutizione, fonazione) e da espressione dei geni.</a:t>
            </a:r>
          </a:p>
          <a:p>
            <a:r>
              <a:rPr lang="it-IT" dirty="0"/>
              <a:t>Se ciò avviene in maniera armonica e coordinata l’accrescimento sarà corretto, altrimenti (ostruzione nasale, precoce saldatura delle suture), intervengono i dismorfismi.</a:t>
            </a:r>
          </a:p>
          <a:p>
            <a:r>
              <a:rPr lang="it-IT" dirty="0"/>
              <a:t>Le orbite si sviluppano con il cranio; mascellare e mandibola sono legati più alla funzione</a:t>
            </a:r>
          </a:p>
        </p:txBody>
      </p:sp>
    </p:spTree>
    <p:extLst>
      <p:ext uri="{BB962C8B-B14F-4D97-AF65-F5344CB8AC3E}">
        <p14:creationId xmlns:p14="http://schemas.microsoft.com/office/powerpoint/2010/main" val="1022099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817</Words>
  <Application>Microsoft Macintosh PowerPoint</Application>
  <PresentationFormat>Widescreen</PresentationFormat>
  <Paragraphs>111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di Office</vt:lpstr>
      <vt:lpstr>Chirurgia CranioMaxilloFacciale dei difetti di crescita</vt:lpstr>
      <vt:lpstr>Obiettivi della CMF dei dismorfismi</vt:lpstr>
      <vt:lpstr>Dismorfismi</vt:lpstr>
      <vt:lpstr>Dismorfismi</vt:lpstr>
      <vt:lpstr>Presentazione standard di PowerPoint</vt:lpstr>
      <vt:lpstr>Dismorfismi</vt:lpstr>
      <vt:lpstr>La crescita craniofacciale</vt:lpstr>
      <vt:lpstr>Crescita craniofacciale</vt:lpstr>
      <vt:lpstr>Crescita craniofacciale</vt:lpstr>
      <vt:lpstr>Fattori influenti sulla crescita craniofacciale</vt:lpstr>
      <vt:lpstr>Crescita del cranio</vt:lpstr>
      <vt:lpstr>Crescita delle orbite</vt:lpstr>
      <vt:lpstr>Crescita degli zigomi e dei mascellari</vt:lpstr>
      <vt:lpstr>Crescita della mandibola</vt:lpstr>
      <vt:lpstr>Craniosinostosi/Disostosi</vt:lpstr>
      <vt:lpstr>Presentazione standard di PowerPoint</vt:lpstr>
      <vt:lpstr>Le suture del cranio</vt:lpstr>
      <vt:lpstr>Craniosinostosi</vt:lpstr>
      <vt:lpstr>Complicanze funzionali delle craniosinostosi</vt:lpstr>
      <vt:lpstr>Craniosinostosi diagnosi</vt:lpstr>
      <vt:lpstr>Craniosinostosi diagnosi</vt:lpstr>
      <vt:lpstr>Craniosinostosi: trattamento</vt:lpstr>
      <vt:lpstr>Craniosinostosi: trattamento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Craniosinostosi sindromiche: Apert</vt:lpstr>
      <vt:lpstr>APERT</vt:lpstr>
      <vt:lpstr>Presentazione standard di PowerPoint</vt:lpstr>
      <vt:lpstr>Craniosinostosi sindromiche: Crouzon</vt:lpstr>
      <vt:lpstr>Craniosinostosi sindromiche: Crouzon</vt:lpstr>
      <vt:lpstr>Cenni di trattamento</vt:lpstr>
      <vt:lpstr>Ipertelorismo: aumentata distanza intercantale</vt:lpstr>
      <vt:lpstr>Distanza intercantale</vt:lpstr>
      <vt:lpstr>Ipertelorismi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CranioMaxilloFacciale dei difetti di crescita</dc:title>
  <dc:creator>Microsoft Office User</dc:creator>
  <cp:lastModifiedBy>Microsoft Office User</cp:lastModifiedBy>
  <cp:revision>22</cp:revision>
  <dcterms:created xsi:type="dcterms:W3CDTF">2020-10-11T12:16:35Z</dcterms:created>
  <dcterms:modified xsi:type="dcterms:W3CDTF">2020-10-13T10:05:52Z</dcterms:modified>
</cp:coreProperties>
</file>