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0"/>
  </p:notesMasterIdLst>
  <p:sldIdLst>
    <p:sldId id="256" r:id="rId3"/>
    <p:sldId id="257" r:id="rId4"/>
    <p:sldId id="259" r:id="rId5"/>
    <p:sldId id="262" r:id="rId6"/>
    <p:sldId id="264" r:id="rId7"/>
    <p:sldId id="258" r:id="rId8"/>
    <p:sldId id="263" r:id="rId9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1"/>
    <p:restoredTop sz="94715"/>
  </p:normalViewPr>
  <p:slideViewPr>
    <p:cSldViewPr>
      <p:cViewPr varScale="1">
        <p:scale>
          <a:sx n="110" d="100"/>
          <a:sy n="110" d="100"/>
        </p:scale>
        <p:origin x="1632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6012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8112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14450" y="1027113"/>
            <a:ext cx="4922838" cy="3692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404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0B90F36F-F416-F941-972A-B5106769340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F4176C-06FD-2142-9BAC-4341651F504B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AA572406-AD52-3047-AC0E-5A8A7DC688F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E0DFC191-7356-B44A-9FF0-7884DD3C297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241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89DFB-F936-4813-A8C4-A116B1ECEF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858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8DD5-4C7E-430F-8103-BD046CCF90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405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1514D-4D89-43AB-8097-1CFE347ED5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954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99708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8464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14889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5300" cy="4929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99063" y="1963738"/>
            <a:ext cx="4306887" cy="4929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5650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96810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87244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03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9474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360A-7FC4-4CB8-B53F-A6226F59E5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9633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7231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00592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15200" y="282575"/>
            <a:ext cx="2190750" cy="66103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1437" cy="66103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71028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599487" cy="12541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0402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977B-4F9A-4B9D-BE54-69B400ACC3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627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A7979-BFC9-4779-B04B-3AD1FC4BE6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453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28E08-5EE5-491C-A014-121E9DD238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92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198AB-C48E-45FB-A760-78BD18BBB2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674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D771-4142-46F9-B293-C9662E6C0B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188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7846B-B2DE-4BB4-9B25-88B08B7B9C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88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19B28-F3A9-4D50-BB21-B99DAC4CC7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042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243930-04DE-4176-BFFA-EE26E1082B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59948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64587" cy="49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1987550" y="7289800"/>
            <a:ext cx="8091488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 kern="1200">
          <a:solidFill>
            <a:srgbClr val="FF99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619758" y="107429"/>
            <a:ext cx="8607425" cy="1262063"/>
          </a:xfrm>
        </p:spPr>
        <p:txBody>
          <a:bodyPr tIns="21240"/>
          <a:lstStyle/>
          <a:p>
            <a:pPr algn="ct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>
                <a:solidFill>
                  <a:schemeClr val="tx1"/>
                </a:solidFill>
              </a:rPr>
              <a:t>Università degli Studi di Trieste</a:t>
            </a:r>
            <a:br>
              <a:rPr lang="it-IT" altLang="it-IT" dirty="0">
                <a:solidFill>
                  <a:schemeClr val="tx1"/>
                </a:solidFill>
              </a:rPr>
            </a:br>
            <a:r>
              <a:rPr lang="it-IT" altLang="it-IT" dirty="0">
                <a:solidFill>
                  <a:schemeClr val="tx1"/>
                </a:solidFill>
              </a:rPr>
              <a:t>Corso di Laurea in </a:t>
            </a:r>
            <a:br>
              <a:rPr lang="it-IT" altLang="it-IT" dirty="0">
                <a:solidFill>
                  <a:schemeClr val="tx1"/>
                </a:solidFill>
              </a:rPr>
            </a:br>
            <a:r>
              <a:rPr lang="it-IT" altLang="it-IT" dirty="0">
                <a:solidFill>
                  <a:schemeClr val="tx1"/>
                </a:solidFill>
              </a:rPr>
              <a:t>TECNICHE DI LABORATORIO BIOMEDICO</a:t>
            </a:r>
            <a:br>
              <a:rPr lang="it-IT" altLang="it-IT" dirty="0">
                <a:solidFill>
                  <a:schemeClr val="tx1"/>
                </a:solidFill>
              </a:rPr>
            </a:br>
            <a:endParaRPr lang="it-IT" altLang="it-IT" dirty="0">
              <a:solidFill>
                <a:schemeClr val="tx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7207" y="1187549"/>
            <a:ext cx="8772525" cy="7223125"/>
          </a:xfrm>
        </p:spPr>
        <p:txBody>
          <a:bodyPr/>
          <a:lstStyle/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dirty="0">
                <a:solidFill>
                  <a:schemeClr val="tx1"/>
                </a:solidFill>
                <a:latin typeface="Chalkboard SE" panose="03050602040202020205" pitchFamily="66" charset="77"/>
              </a:rPr>
              <a:t>Moduli Didattici 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ISTOLOGIA e ANATOMIA  UMANA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(Insegnamento Scienze Funzionali e Strutturali 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del Corpo Umano)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Docente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Prof. Vittorio GRILL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Professore Associato del SSD BIO/16-Anatomia Umana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Sede di Riferimento: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Edificio di VIA MANZONI n. 16 – Trieste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(ex Istituto di Anatomia Umana Normale, ex Dipartimento di Morfologia Umana Normale, ex Dipartimento di Biomedicina)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Telefono Ufficio +39 040 5586006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E-mail  grill@units.it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7425" cy="1262063"/>
          </a:xfrm>
        </p:spPr>
        <p:txBody>
          <a:bodyPr/>
          <a:lstStyle/>
          <a:p>
            <a:pPr eaLnBrk="1"/>
            <a:endParaRPr lang="it-IT" altLang="it-IT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5000625"/>
          </a:xfrm>
        </p:spPr>
        <p:txBody>
          <a:bodyPr/>
          <a:lstStyle/>
          <a:p>
            <a:pPr eaLnBrk="1"/>
            <a:endParaRPr lang="it-IT" altLang="it-IT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360363"/>
            <a:ext cx="4824412" cy="705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31800"/>
            <a:ext cx="5111750" cy="698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768" y="323453"/>
            <a:ext cx="9649072" cy="1254125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INFORMAZIONI ESSENZIALI SUI MODULI DIDATTICI di ISTOLOGIA e ANATOMIA UMANA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9117" y="1804114"/>
            <a:ext cx="9649071" cy="5760640"/>
          </a:xfrm>
        </p:spPr>
        <p:txBody>
          <a:bodyPr/>
          <a:lstStyle/>
          <a:p>
            <a:r>
              <a:rPr lang="it-IT" dirty="0"/>
              <a:t> </a:t>
            </a:r>
            <a:r>
              <a:rPr lang="it-IT" sz="2600" b="1" dirty="0">
                <a:solidFill>
                  <a:schemeClr val="tx1"/>
                </a:solidFill>
                <a:latin typeface="Comic Sans MS" panose="030F0902030302020204" pitchFamily="66" charset="0"/>
              </a:rPr>
              <a:t>L’ attività didattica consterà di unità didattiche frontali con proiezione di </a:t>
            </a:r>
            <a:r>
              <a:rPr lang="it-IT" sz="26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files</a:t>
            </a:r>
            <a:r>
              <a:rPr lang="it-IT" sz="2600" b="1" dirty="0">
                <a:solidFill>
                  <a:schemeClr val="tx1"/>
                </a:solidFill>
                <a:latin typeface="Comic Sans MS" panose="030F0902030302020204" pitchFamily="66" charset="0"/>
              </a:rPr>
              <a:t> in formato </a:t>
            </a:r>
            <a:r>
              <a:rPr lang="it-IT" sz="26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pptx</a:t>
            </a:r>
            <a:r>
              <a:rPr lang="it-IT" sz="2600" b="1" dirty="0">
                <a:solidFill>
                  <a:schemeClr val="tx1"/>
                </a:solidFill>
                <a:latin typeface="Comic Sans MS" panose="030F0902030302020204" pitchFamily="66" charset="0"/>
              </a:rPr>
              <a:t> di PowerPoint</a:t>
            </a:r>
          </a:p>
          <a:p>
            <a:r>
              <a:rPr lang="it-IT" sz="2600" b="1" dirty="0">
                <a:solidFill>
                  <a:schemeClr val="tx1"/>
                </a:solidFill>
                <a:latin typeface="Comic Sans MS" panose="030F0902030302020204" pitchFamily="66" charset="0"/>
              </a:rPr>
              <a:t>Verranno messe a disposizione, ma potrebbero avere delle minime variazioni causa modifiche dell’ ultimo momento</a:t>
            </a:r>
          </a:p>
          <a:p>
            <a:r>
              <a:rPr lang="it-IT" sz="2600" b="1" dirty="0">
                <a:solidFill>
                  <a:schemeClr val="tx1"/>
                </a:solidFill>
                <a:latin typeface="Comic Sans MS" panose="030F0902030302020204" pitchFamily="66" charset="0"/>
              </a:rPr>
              <a:t>Gli argomenti non seguono pedissequamente un testo consigliato</a:t>
            </a:r>
          </a:p>
          <a:p>
            <a:r>
              <a:rPr lang="it-IT" sz="2600" b="1" dirty="0">
                <a:solidFill>
                  <a:schemeClr val="tx1"/>
                </a:solidFill>
                <a:latin typeface="Comic Sans MS" panose="030F0902030302020204" pitchFamily="66" charset="0"/>
              </a:rPr>
              <a:t>Le prove di ESAME saranno ESCLUSIVAMENTE in forma ORALE (COLLOQUIO) contestualmente per ISTOLOGIA ed ANATOMIA UMANA. Il VOTO espresso in 30mi entra nel computo del Voto Finale dell’ Insegnamento Integrato</a:t>
            </a:r>
          </a:p>
        </p:txBody>
      </p:sp>
    </p:spTree>
    <p:extLst>
      <p:ext uri="{BB962C8B-B14F-4D97-AF65-F5344CB8AC3E}">
        <p14:creationId xmlns:p14="http://schemas.microsoft.com/office/powerpoint/2010/main" val="246696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45407D-BAED-4F4D-8682-AAB8E8CB2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55" y="-14772"/>
            <a:ext cx="10008864" cy="986298"/>
          </a:xfrm>
        </p:spPr>
        <p:txBody>
          <a:bodyPr/>
          <a:lstStyle/>
          <a:p>
            <a:r>
              <a:rPr lang="it-IT" sz="3600" dirty="0">
                <a:latin typeface="Gurmukhi MN" panose="02020600050405020304" pitchFamily="18" charset="0"/>
                <a:cs typeface="Gurmukhi MN" panose="02020600050405020304" pitchFamily="18" charset="0"/>
              </a:rPr>
              <a:t>VERIFICA DELL’ APPRENDIMENTO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12F600-D98B-8142-A444-98A36CF4A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971526"/>
            <a:ext cx="9361040" cy="5832648"/>
          </a:xfrm>
        </p:spPr>
        <p:txBody>
          <a:bodyPr/>
          <a:lstStyle/>
          <a:p>
            <a:r>
              <a:rPr lang="it-IT" sz="2800" dirty="0">
                <a:latin typeface="Copperplate Gothic Bold" panose="020E0705020206020404" pitchFamily="34" charset="77"/>
              </a:rPr>
              <a:t>Deve intendersi quello che, impropriamente, viene definito «esame» </a:t>
            </a:r>
          </a:p>
          <a:p>
            <a:r>
              <a:rPr lang="it-IT" sz="2800" dirty="0">
                <a:latin typeface="Copperplate Gothic Bold" panose="020E0705020206020404" pitchFamily="34" charset="77"/>
              </a:rPr>
              <a:t>     (… sebbene, di fatto, lo sia…)</a:t>
            </a:r>
          </a:p>
          <a:p>
            <a:r>
              <a:rPr lang="it-IT" sz="2800" dirty="0">
                <a:latin typeface="Comic Sans MS" panose="030F0902030302020204" pitchFamily="66" charset="0"/>
              </a:rPr>
              <a:t>Verrà svolta in modalità ESCLUSIVAMENTE ORALE.</a:t>
            </a:r>
          </a:p>
          <a:p>
            <a:r>
              <a:rPr lang="it-IT" sz="2800" dirty="0">
                <a:latin typeface="Comic Sans MS" panose="030F0902030302020204" pitchFamily="66" charset="0"/>
              </a:rPr>
              <a:t>Verranno richiesti 3 o 4 argomenti svolti effettivamente a lezione.</a:t>
            </a:r>
          </a:p>
          <a:p>
            <a:r>
              <a:rPr lang="it-IT" sz="2800" dirty="0">
                <a:latin typeface="Comic Sans MS" panose="030F0902030302020204" pitchFamily="66" charset="0"/>
              </a:rPr>
              <a:t>Fare «buca completa» su uno degli argomenti proposti, comporta il giudizio negativo della prova che sarà da ripetere ex-novo.</a:t>
            </a:r>
          </a:p>
        </p:txBody>
      </p:sp>
    </p:spTree>
    <p:extLst>
      <p:ext uri="{BB962C8B-B14F-4D97-AF65-F5344CB8AC3E}">
        <p14:creationId xmlns:p14="http://schemas.microsoft.com/office/powerpoint/2010/main" val="385681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49EFA52-8C68-2146-9B63-2ACC91B10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48" y="323453"/>
            <a:ext cx="3429000" cy="4940300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27DB1410-7A8D-3E41-A039-E3695CF32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68" y="539477"/>
            <a:ext cx="3598532" cy="269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D90EB9F-7E1A-3044-BDAD-86C1139D43A8}"/>
              </a:ext>
            </a:extLst>
          </p:cNvPr>
          <p:cNvSpPr/>
          <p:nvPr/>
        </p:nvSpPr>
        <p:spPr>
          <a:xfrm>
            <a:off x="3744168" y="4197943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Edizione</a:t>
            </a:r>
            <a:r>
              <a:rPr lang="it-IT" sz="24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/ 2018</a:t>
            </a:r>
            <a:endParaRPr lang="it-IT" sz="24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N. Pagine </a:t>
            </a:r>
            <a:r>
              <a:rPr lang="it-IT" sz="24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326 / 4 colori</a:t>
            </a:r>
            <a:endParaRPr lang="it-IT" sz="24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ISBN</a:t>
            </a:r>
            <a:r>
              <a:rPr lang="it-IT" sz="24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9788833190068</a:t>
            </a:r>
            <a:endParaRPr lang="it-IT" sz="24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b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</a:br>
            <a:endParaRPr lang="it-IT" sz="2400" dirty="0">
              <a:solidFill>
                <a:schemeClr val="tx1"/>
              </a:solidFill>
              <a:effectLst/>
              <a:latin typeface="Copperplate Gothic Bold" panose="020E0705020206020404" pitchFamily="34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0D249B5-6E61-474F-8C69-85E8A2F9D1D1}"/>
              </a:ext>
            </a:extLst>
          </p:cNvPr>
          <p:cNvSpPr/>
          <p:nvPr/>
        </p:nvSpPr>
        <p:spPr>
          <a:xfrm>
            <a:off x="2880072" y="6156101"/>
            <a:ext cx="50387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 err="1">
                <a:solidFill>
                  <a:schemeClr val="tx1"/>
                </a:solidFill>
              </a:rPr>
              <a:t>https</a:t>
            </a:r>
            <a:r>
              <a:rPr lang="it-IT" sz="2000" dirty="0">
                <a:solidFill>
                  <a:schemeClr val="tx1"/>
                </a:solidFill>
              </a:rPr>
              <a:t>://</a:t>
            </a:r>
            <a:r>
              <a:rPr lang="it-IT" sz="2000" dirty="0" err="1">
                <a:solidFill>
                  <a:schemeClr val="tx1"/>
                </a:solidFill>
              </a:rPr>
              <a:t>www.edisesuniversita.it</a:t>
            </a:r>
            <a:r>
              <a:rPr lang="it-IT" sz="2000" dirty="0">
                <a:solidFill>
                  <a:schemeClr val="tx1"/>
                </a:solidFill>
              </a:rPr>
              <a:t>/</a:t>
            </a:r>
            <a:r>
              <a:rPr lang="it-IT" sz="2000" dirty="0" err="1">
                <a:solidFill>
                  <a:schemeClr val="tx1"/>
                </a:solidFill>
              </a:rPr>
              <a:t>area_scientifica</a:t>
            </a:r>
            <a:r>
              <a:rPr lang="it-IT" sz="2000" dirty="0">
                <a:solidFill>
                  <a:schemeClr val="tx1"/>
                </a:solidFill>
              </a:rPr>
              <a:t>/anatomia-microscopica-con-cenni-di-istologia-e-anatomia-macroscopica.html</a:t>
            </a:r>
          </a:p>
        </p:txBody>
      </p:sp>
    </p:spTree>
    <p:extLst>
      <p:ext uri="{BB962C8B-B14F-4D97-AF65-F5344CB8AC3E}">
        <p14:creationId xmlns:p14="http://schemas.microsoft.com/office/powerpoint/2010/main" val="13574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7000"/>
            <a:ext cx="9461500" cy="5791200"/>
          </a:xfrm>
        </p:spPr>
        <p:txBody>
          <a:bodyPr/>
          <a:lstStyle/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/>
              <a:t>  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371725" y="5340350"/>
            <a:ext cx="634099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altLang="it-IT" dirty="0">
                <a:solidFill>
                  <a:srgbClr val="000000"/>
                </a:solidFill>
              </a:rPr>
              <a:t>Edizione VII / 2019 N. Pagine 912 / ISBN  </a:t>
            </a:r>
            <a:r>
              <a:rPr lang="it-IT" b="1" i="0" dirty="0">
                <a:solidFill>
                  <a:srgbClr val="333333"/>
                </a:solidFill>
                <a:effectLst/>
                <a:latin typeface="Asap"/>
              </a:rPr>
              <a:t>9788833190259</a:t>
            </a: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2727325" y="4692650"/>
            <a:ext cx="46164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Arial Black" panose="020B0A04020102020204" pitchFamily="34" charset="0"/>
              </a:rPr>
              <a:t>Anatomia Umana </a:t>
            </a:r>
          </a:p>
          <a:p>
            <a:pPr algn="ctr" eaLnBrk="1">
              <a:buClrTx/>
              <a:buFontTx/>
              <a:buNone/>
            </a:pPr>
            <a:r>
              <a:rPr lang="it-IT" altLang="it-IT" b="1">
                <a:solidFill>
                  <a:srgbClr val="000000"/>
                </a:solidFill>
              </a:rPr>
              <a:t>Martini, Timmons, Tallitsch</a:t>
            </a:r>
          </a:p>
        </p:txBody>
      </p:sp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223963"/>
            <a:ext cx="3598532" cy="269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6557CF5-F12A-D542-9374-337DCFA62D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397"/>
          <a:stretch/>
        </p:blipFill>
        <p:spPr>
          <a:xfrm>
            <a:off x="517524" y="205432"/>
            <a:ext cx="3429000" cy="442667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F6E944E-4D31-624A-B03E-B29233EAE5C8}"/>
              </a:ext>
            </a:extLst>
          </p:cNvPr>
          <p:cNvSpPr/>
          <p:nvPr/>
        </p:nvSpPr>
        <p:spPr>
          <a:xfrm>
            <a:off x="2516187" y="6181180"/>
            <a:ext cx="59085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https</a:t>
            </a:r>
            <a:r>
              <a:rPr lang="it-IT" dirty="0">
                <a:solidFill>
                  <a:schemeClr val="tx1"/>
                </a:solidFill>
              </a:rPr>
              <a:t>://</a:t>
            </a:r>
            <a:r>
              <a:rPr lang="it-IT" dirty="0" err="1">
                <a:solidFill>
                  <a:schemeClr val="tx1"/>
                </a:solidFill>
              </a:rPr>
              <a:t>www.edises.it</a:t>
            </a:r>
            <a:r>
              <a:rPr lang="it-IT" dirty="0">
                <a:solidFill>
                  <a:schemeClr val="tx1"/>
                </a:solidFill>
              </a:rPr>
              <a:t>/universitario/catalogo/biologia-e-scienze-di-base-68/anatomia-istologia-embriologia/martini-anatomia-umana-7ed.html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extLst>
              <a:ext uri="{FF2B5EF4-FFF2-40B4-BE49-F238E27FC236}">
                <a16:creationId xmlns:a16="http://schemas.microsoft.com/office/drawing/2014/main" id="{5DCAD4FC-DF60-2E49-A188-335D7751E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8" y="22499"/>
            <a:ext cx="4590053" cy="346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24" name="Group 4">
            <a:extLst>
              <a:ext uri="{FF2B5EF4-FFF2-40B4-BE49-F238E27FC236}">
                <a16:creationId xmlns:a16="http://schemas.microsoft.com/office/drawing/2014/main" id="{D8A91A21-7F15-D742-8429-F07FED477F0F}"/>
              </a:ext>
            </a:extLst>
          </p:cNvPr>
          <p:cNvGrpSpPr>
            <a:grpSpLocks/>
          </p:cNvGrpSpPr>
          <p:nvPr/>
        </p:nvGrpSpPr>
        <p:grpSpPr bwMode="auto">
          <a:xfrm>
            <a:off x="18028" y="3554973"/>
            <a:ext cx="4539797" cy="3937331"/>
            <a:chOff x="57" y="1588"/>
            <a:chExt cx="2250" cy="1626"/>
          </a:xfrm>
        </p:grpSpPr>
        <p:sp>
          <p:nvSpPr>
            <p:cNvPr id="5125" name="Rectangle 5">
              <a:extLst>
                <a:ext uri="{FF2B5EF4-FFF2-40B4-BE49-F238E27FC236}">
                  <a16:creationId xmlns:a16="http://schemas.microsoft.com/office/drawing/2014/main" id="{930E9554-0908-5C41-945E-665342B18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1588"/>
              <a:ext cx="2250" cy="1626"/>
            </a:xfrm>
            <a:prstGeom prst="rect">
              <a:avLst/>
            </a:prstGeom>
            <a:solidFill>
              <a:srgbClr val="BBE0E3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5126" name="Group 6">
              <a:extLst>
                <a:ext uri="{FF2B5EF4-FFF2-40B4-BE49-F238E27FC236}">
                  <a16:creationId xmlns:a16="http://schemas.microsoft.com/office/drawing/2014/main" id="{DEA06267-BE06-9349-8F13-767D58A107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" y="1670"/>
              <a:ext cx="2087" cy="1511"/>
              <a:chOff x="103" y="1670"/>
              <a:chExt cx="2087" cy="1511"/>
            </a:xfrm>
          </p:grpSpPr>
          <p:pic>
            <p:nvPicPr>
              <p:cNvPr id="5127" name="Picture 7">
                <a:extLst>
                  <a:ext uri="{FF2B5EF4-FFF2-40B4-BE49-F238E27FC236}">
                    <a16:creationId xmlns:a16="http://schemas.microsoft.com/office/drawing/2014/main" id="{99E29DB4-5F5E-AC4A-A1DF-F484209075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0" y="1670"/>
                <a:ext cx="1280" cy="1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128" name="Text Box 8">
                <a:extLst>
                  <a:ext uri="{FF2B5EF4-FFF2-40B4-BE49-F238E27FC236}">
                    <a16:creationId xmlns:a16="http://schemas.microsoft.com/office/drawing/2014/main" id="{7A8814B0-4A1A-884E-B39D-1285BE3C57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" y="1786"/>
                <a:ext cx="470" cy="137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ts val="551"/>
                  </a:spcBef>
                </a:pPr>
                <a:r>
                  <a:rPr lang="it-IT" altLang="it-IT" sz="882" b="1">
                    <a:latin typeface="Tahoma" panose="020B0604030504040204" pitchFamily="34" charset="0"/>
                  </a:rPr>
                  <a:t>OCULARE</a:t>
                </a:r>
              </a:p>
            </p:txBody>
          </p:sp>
          <p:sp>
            <p:nvSpPr>
              <p:cNvPr id="5129" name="Rectangle 9">
                <a:extLst>
                  <a:ext uri="{FF2B5EF4-FFF2-40B4-BE49-F238E27FC236}">
                    <a16:creationId xmlns:a16="http://schemas.microsoft.com/office/drawing/2014/main" id="{09628CBD-0246-674D-8C6C-C097013F8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" y="2156"/>
                <a:ext cx="507" cy="137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ts val="551"/>
                  </a:spcBef>
                </a:pPr>
                <a:r>
                  <a:rPr lang="it-IT" altLang="it-IT" sz="882" b="1">
                    <a:latin typeface="Tahoma" panose="020B0604030504040204" pitchFamily="34" charset="0"/>
                  </a:rPr>
                  <a:t>OBBIETTIVI</a:t>
                </a:r>
              </a:p>
            </p:txBody>
          </p:sp>
          <p:sp>
            <p:nvSpPr>
              <p:cNvPr id="5130" name="Rectangle 10">
                <a:extLst>
                  <a:ext uri="{FF2B5EF4-FFF2-40B4-BE49-F238E27FC236}">
                    <a16:creationId xmlns:a16="http://schemas.microsoft.com/office/drawing/2014/main" id="{2EB5E6CB-189E-7045-96FD-113A675F1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" y="2325"/>
                <a:ext cx="803" cy="215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ts val="551"/>
                  </a:spcBef>
                </a:pPr>
                <a:r>
                  <a:rPr lang="it-IT" altLang="it-IT" sz="882" b="1">
                    <a:latin typeface="Tahoma" panose="020B0604030504040204" pitchFamily="34" charset="0"/>
                  </a:rPr>
                  <a:t>TAVOLINO PORTA CAMPIONE</a:t>
                </a:r>
              </a:p>
            </p:txBody>
          </p:sp>
          <p:sp>
            <p:nvSpPr>
              <p:cNvPr id="5131" name="Rectangle 11">
                <a:extLst>
                  <a:ext uri="{FF2B5EF4-FFF2-40B4-BE49-F238E27FC236}">
                    <a16:creationId xmlns:a16="http://schemas.microsoft.com/office/drawing/2014/main" id="{52204E21-75D1-E84C-B6BF-BC22D2524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" y="2620"/>
                <a:ext cx="654" cy="137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ts val="551"/>
                  </a:spcBef>
                </a:pPr>
                <a:r>
                  <a:rPr lang="it-IT" altLang="it-IT" sz="882" b="1">
                    <a:latin typeface="Tahoma" panose="020B0604030504040204" pitchFamily="34" charset="0"/>
                  </a:rPr>
                  <a:t>CONDENSATORE</a:t>
                </a:r>
              </a:p>
            </p:txBody>
          </p:sp>
          <p:sp>
            <p:nvSpPr>
              <p:cNvPr id="5132" name="Rectangle 12">
                <a:extLst>
                  <a:ext uri="{FF2B5EF4-FFF2-40B4-BE49-F238E27FC236}">
                    <a16:creationId xmlns:a16="http://schemas.microsoft.com/office/drawing/2014/main" id="{39CDEDDA-D028-584E-9AE8-EA5800DDF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" y="2812"/>
                <a:ext cx="880" cy="137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ts val="551"/>
                  </a:spcBef>
                </a:pPr>
                <a:r>
                  <a:rPr lang="it-IT" altLang="it-IT" sz="882" b="1">
                    <a:latin typeface="Tahoma" panose="020B0604030504040204" pitchFamily="34" charset="0"/>
                  </a:rPr>
                  <a:t>DIAFRAMMA DI CAMPO</a:t>
                </a:r>
              </a:p>
            </p:txBody>
          </p:sp>
          <p:sp>
            <p:nvSpPr>
              <p:cNvPr id="5133" name="Line 13">
                <a:extLst>
                  <a:ext uri="{FF2B5EF4-FFF2-40B4-BE49-F238E27FC236}">
                    <a16:creationId xmlns:a16="http://schemas.microsoft.com/office/drawing/2014/main" id="{8B6A232D-401D-EF49-9ECA-6C83D74836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9" y="1901"/>
                <a:ext cx="141" cy="71"/>
              </a:xfrm>
              <a:prstGeom prst="line">
                <a:avLst/>
              </a:prstGeom>
              <a:noFill/>
              <a:ln w="9360" cap="sq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34" name="Line 14">
                <a:extLst>
                  <a:ext uri="{FF2B5EF4-FFF2-40B4-BE49-F238E27FC236}">
                    <a16:creationId xmlns:a16="http://schemas.microsoft.com/office/drawing/2014/main" id="{D8914EEA-3D01-D744-A05C-6F11FC04F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2247"/>
                <a:ext cx="251" cy="148"/>
              </a:xfrm>
              <a:prstGeom prst="line">
                <a:avLst/>
              </a:prstGeom>
              <a:noFill/>
              <a:ln w="9360" cap="sq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35" name="Line 15">
                <a:extLst>
                  <a:ext uri="{FF2B5EF4-FFF2-40B4-BE49-F238E27FC236}">
                    <a16:creationId xmlns:a16="http://schemas.microsoft.com/office/drawing/2014/main" id="{7005D179-62D5-9947-ABF9-874482E66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7" y="2479"/>
                <a:ext cx="214" cy="32"/>
              </a:xfrm>
              <a:prstGeom prst="line">
                <a:avLst/>
              </a:prstGeom>
              <a:noFill/>
              <a:ln w="9360" cap="sq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36" name="Line 16">
                <a:extLst>
                  <a:ext uri="{FF2B5EF4-FFF2-40B4-BE49-F238E27FC236}">
                    <a16:creationId xmlns:a16="http://schemas.microsoft.com/office/drawing/2014/main" id="{24E019A3-BC9E-E245-B3E0-005E38E09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7" y="2671"/>
                <a:ext cx="178" cy="0"/>
              </a:xfrm>
              <a:prstGeom prst="line">
                <a:avLst/>
              </a:prstGeom>
              <a:noFill/>
              <a:ln w="9360" cap="sq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37" name="Line 17">
                <a:extLst>
                  <a:ext uri="{FF2B5EF4-FFF2-40B4-BE49-F238E27FC236}">
                    <a16:creationId xmlns:a16="http://schemas.microsoft.com/office/drawing/2014/main" id="{2DAC4CAB-44F1-7549-813F-B2334BF988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4" y="2819"/>
                <a:ext cx="140" cy="46"/>
              </a:xfrm>
              <a:prstGeom prst="line">
                <a:avLst/>
              </a:prstGeom>
              <a:noFill/>
              <a:ln w="9360" cap="sq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38" name="Text Box 18">
                <a:extLst>
                  <a:ext uri="{FF2B5EF4-FFF2-40B4-BE49-F238E27FC236}">
                    <a16:creationId xmlns:a16="http://schemas.microsoft.com/office/drawing/2014/main" id="{30F5F476-DEAF-C74B-BCC2-AACF1B9D23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9" y="3044"/>
                <a:ext cx="431" cy="137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 sz="882" b="1">
                    <a:latin typeface="Tahoma" panose="020B0604030504040204" pitchFamily="34" charset="0"/>
                  </a:rPr>
                  <a:t>LAMPADA</a:t>
                </a:r>
              </a:p>
            </p:txBody>
          </p:sp>
          <p:sp>
            <p:nvSpPr>
              <p:cNvPr id="5139" name="Line 19">
                <a:extLst>
                  <a:ext uri="{FF2B5EF4-FFF2-40B4-BE49-F238E27FC236}">
                    <a16:creationId xmlns:a16="http://schemas.microsoft.com/office/drawing/2014/main" id="{B62740CD-FFF3-E040-A75F-AE52FE4CFD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5" y="2973"/>
                <a:ext cx="214" cy="85"/>
              </a:xfrm>
              <a:prstGeom prst="line">
                <a:avLst/>
              </a:prstGeom>
              <a:noFill/>
              <a:ln w="9360" cap="sq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5140" name="Group 20">
            <a:extLst>
              <a:ext uri="{FF2B5EF4-FFF2-40B4-BE49-F238E27FC236}">
                <a16:creationId xmlns:a16="http://schemas.microsoft.com/office/drawing/2014/main" id="{D8994982-7D27-6443-8107-DE0EB702D08F}"/>
              </a:ext>
            </a:extLst>
          </p:cNvPr>
          <p:cNvGrpSpPr>
            <a:grpSpLocks/>
          </p:cNvGrpSpPr>
          <p:nvPr/>
        </p:nvGrpSpPr>
        <p:grpSpPr bwMode="auto">
          <a:xfrm>
            <a:off x="5074354" y="1619597"/>
            <a:ext cx="4706261" cy="5400600"/>
            <a:chOff x="3525" y="1497"/>
            <a:chExt cx="2189" cy="2250"/>
          </a:xfrm>
        </p:grpSpPr>
        <p:sp>
          <p:nvSpPr>
            <p:cNvPr id="5141" name="Rectangle 21">
              <a:extLst>
                <a:ext uri="{FF2B5EF4-FFF2-40B4-BE49-F238E27FC236}">
                  <a16:creationId xmlns:a16="http://schemas.microsoft.com/office/drawing/2014/main" id="{8F21FB06-DD3F-E043-97C3-6A841E1EA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1497"/>
              <a:ext cx="2106" cy="2250"/>
            </a:xfrm>
            <a:prstGeom prst="rect">
              <a:avLst/>
            </a:prstGeom>
            <a:solidFill>
              <a:srgbClr val="BBE0E3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5142" name="Group 22">
              <a:extLst>
                <a:ext uri="{FF2B5EF4-FFF2-40B4-BE49-F238E27FC236}">
                  <a16:creationId xmlns:a16="http://schemas.microsoft.com/office/drawing/2014/main" id="{3F9EB992-48EC-1045-935F-D5C1623063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4" y="1640"/>
              <a:ext cx="2120" cy="2032"/>
              <a:chOff x="3594" y="1640"/>
              <a:chExt cx="2120" cy="2032"/>
            </a:xfrm>
          </p:grpSpPr>
          <p:graphicFrame>
            <p:nvGraphicFramePr>
              <p:cNvPr id="5143" name="Object 23">
                <a:extLst>
                  <a:ext uri="{FF2B5EF4-FFF2-40B4-BE49-F238E27FC236}">
                    <a16:creationId xmlns:a16="http://schemas.microsoft.com/office/drawing/2014/main" id="{C7E65023-881F-D54F-A38C-92678221C31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3066048"/>
                  </p:ext>
                </p:extLst>
              </p:nvPr>
            </p:nvGraphicFramePr>
            <p:xfrm>
              <a:off x="4204" y="1640"/>
              <a:ext cx="886" cy="20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9" r:id="rId6" imgW="14859000" imgH="35750500" progId="">
                      <p:embed/>
                    </p:oleObj>
                  </mc:Choice>
                  <mc:Fallback>
                    <p:oleObj r:id="rId6" imgW="14859000" imgH="35750500" progId="">
                      <p:embed/>
                      <p:pic>
                        <p:nvPicPr>
                          <p:cNvPr id="5143" name="Object 23">
                            <a:extLst>
                              <a:ext uri="{FF2B5EF4-FFF2-40B4-BE49-F238E27FC236}">
                                <a16:creationId xmlns:a16="http://schemas.microsoft.com/office/drawing/2014/main" id="{C7E65023-881F-D54F-A38C-92678221C31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4" y="1640"/>
                            <a:ext cx="886" cy="2032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44" name="Text Box 24">
                <a:extLst>
                  <a:ext uri="{FF2B5EF4-FFF2-40B4-BE49-F238E27FC236}">
                    <a16:creationId xmlns:a16="http://schemas.microsoft.com/office/drawing/2014/main" id="{ED5CE998-69C1-DD46-99D5-E4686381B2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8" y="1858"/>
                <a:ext cx="578" cy="2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 sz="882" b="1">
                    <a:latin typeface="Tahoma" panose="020B0604030504040204" pitchFamily="34" charset="0"/>
                  </a:rPr>
                  <a:t>CANNONE</a:t>
                </a:r>
              </a:p>
              <a:p>
                <a:pPr>
                  <a:buClrTx/>
                  <a:buFontTx/>
                  <a:buNone/>
                </a:pPr>
                <a:r>
                  <a:rPr lang="it-IT" altLang="it-IT" sz="882" b="1">
                    <a:latin typeface="Tahoma" panose="020B0604030504040204" pitchFamily="34" charset="0"/>
                  </a:rPr>
                  <a:t>ELETTRONICO</a:t>
                </a:r>
              </a:p>
            </p:txBody>
          </p:sp>
          <p:sp>
            <p:nvSpPr>
              <p:cNvPr id="5145" name="AutoShape 25">
                <a:extLst>
                  <a:ext uri="{FF2B5EF4-FFF2-40B4-BE49-F238E27FC236}">
                    <a16:creationId xmlns:a16="http://schemas.microsoft.com/office/drawing/2014/main" id="{9D546FDC-D10F-AD4D-A428-D87FB02AB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" y="1779"/>
                <a:ext cx="65" cy="298"/>
              </a:xfrm>
              <a:prstGeom prst="rightBrace">
                <a:avLst>
                  <a:gd name="adj1" fmla="val 38205"/>
                  <a:gd name="adj2" fmla="val 50000"/>
                </a:avLst>
              </a:prstGeom>
              <a:noFill/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46" name="Text Box 26">
                <a:extLst>
                  <a:ext uri="{FF2B5EF4-FFF2-40B4-BE49-F238E27FC236}">
                    <a16:creationId xmlns:a16="http://schemas.microsoft.com/office/drawing/2014/main" id="{E7917AFE-F64B-4A40-8FAA-4EEBDD122D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2" y="2521"/>
                <a:ext cx="712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 sz="882" b="1">
                    <a:latin typeface="Tahoma" panose="020B0604030504040204" pitchFamily="34" charset="0"/>
                  </a:rPr>
                  <a:t>PORTA CAMPIONE</a:t>
                </a:r>
              </a:p>
            </p:txBody>
          </p:sp>
          <p:sp>
            <p:nvSpPr>
              <p:cNvPr id="5147" name="Text Box 27">
                <a:extLst>
                  <a:ext uri="{FF2B5EF4-FFF2-40B4-BE49-F238E27FC236}">
                    <a16:creationId xmlns:a16="http://schemas.microsoft.com/office/drawing/2014/main" id="{156B070A-5CD1-074D-92DF-2B5BCB433A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8" y="2214"/>
                <a:ext cx="654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 sz="882" b="1">
                    <a:latin typeface="Tahoma" panose="020B0604030504040204" pitchFamily="34" charset="0"/>
                  </a:rPr>
                  <a:t>CONDENSATORE</a:t>
                </a:r>
              </a:p>
            </p:txBody>
          </p:sp>
          <p:sp>
            <p:nvSpPr>
              <p:cNvPr id="5148" name="Text Box 28">
                <a:extLst>
                  <a:ext uri="{FF2B5EF4-FFF2-40B4-BE49-F238E27FC236}">
                    <a16:creationId xmlns:a16="http://schemas.microsoft.com/office/drawing/2014/main" id="{FFBB5CE5-B95C-3047-8AF5-4689A0977F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3" y="2587"/>
                <a:ext cx="526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 sz="882" b="1">
                    <a:latin typeface="Tahoma" panose="020B0604030504040204" pitchFamily="34" charset="0"/>
                  </a:rPr>
                  <a:t>OBBIETTIVO</a:t>
                </a:r>
              </a:p>
            </p:txBody>
          </p:sp>
          <p:sp>
            <p:nvSpPr>
              <p:cNvPr id="5149" name="Text Box 29">
                <a:extLst>
                  <a:ext uri="{FF2B5EF4-FFF2-40B4-BE49-F238E27FC236}">
                    <a16:creationId xmlns:a16="http://schemas.microsoft.com/office/drawing/2014/main" id="{381AE4E7-D67C-BA47-A067-F46A299BB2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9" y="3107"/>
                <a:ext cx="624" cy="2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 sz="882" b="1">
                    <a:latin typeface="Tahoma" panose="020B0604030504040204" pitchFamily="34" charset="0"/>
                  </a:rPr>
                  <a:t>SCHERMO</a:t>
                </a:r>
              </a:p>
              <a:p>
                <a:pPr>
                  <a:buClrTx/>
                  <a:buFontTx/>
                  <a:buNone/>
                </a:pPr>
                <a:r>
                  <a:rPr lang="it-IT" altLang="it-IT" sz="882" b="1">
                    <a:latin typeface="Tahoma" panose="020B0604030504040204" pitchFamily="34" charset="0"/>
                  </a:rPr>
                  <a:t>FLUORESCENTE</a:t>
                </a:r>
              </a:p>
            </p:txBody>
          </p:sp>
          <p:sp>
            <p:nvSpPr>
              <p:cNvPr id="5150" name="Line 30">
                <a:extLst>
                  <a:ext uri="{FF2B5EF4-FFF2-40B4-BE49-F238E27FC236}">
                    <a16:creationId xmlns:a16="http://schemas.microsoft.com/office/drawing/2014/main" id="{891C5342-A44B-134A-A375-743779663B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7" y="3215"/>
                <a:ext cx="253" cy="147"/>
              </a:xfrm>
              <a:prstGeom prst="line">
                <a:avLst/>
              </a:prstGeom>
              <a:noFill/>
              <a:ln w="9360" cap="sq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51" name="Text Box 31">
                <a:extLst>
                  <a:ext uri="{FF2B5EF4-FFF2-40B4-BE49-F238E27FC236}">
                    <a16:creationId xmlns:a16="http://schemas.microsoft.com/office/drawing/2014/main" id="{05A8C2D0-2ACE-6B42-80D0-A77B6557FF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4" y="3332"/>
                <a:ext cx="585" cy="2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 sz="882" b="1">
                    <a:latin typeface="Tahoma" panose="020B0604030504040204" pitchFamily="34" charset="0"/>
                  </a:rPr>
                  <a:t>CAMERA</a:t>
                </a:r>
              </a:p>
              <a:p>
                <a:pPr>
                  <a:buClrTx/>
                  <a:buFontTx/>
                  <a:buNone/>
                </a:pPr>
                <a:r>
                  <a:rPr lang="it-IT" altLang="it-IT" sz="882" b="1">
                    <a:latin typeface="Tahoma" panose="020B0604030504040204" pitchFamily="34" charset="0"/>
                  </a:rPr>
                  <a:t>FOTOGRAFICA</a:t>
                </a:r>
              </a:p>
            </p:txBody>
          </p:sp>
          <p:sp>
            <p:nvSpPr>
              <p:cNvPr id="5152" name="Line 32">
                <a:extLst>
                  <a:ext uri="{FF2B5EF4-FFF2-40B4-BE49-F238E27FC236}">
                    <a16:creationId xmlns:a16="http://schemas.microsoft.com/office/drawing/2014/main" id="{F9F72482-2FBD-2445-A0DE-E2E66618B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3502"/>
                <a:ext cx="505" cy="30"/>
              </a:xfrm>
              <a:prstGeom prst="line">
                <a:avLst/>
              </a:prstGeom>
              <a:noFill/>
              <a:ln w="9360" cap="sq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5030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6934</TotalTime>
  <Words>319</Words>
  <Application>Microsoft Macintosh PowerPoint</Application>
  <PresentationFormat>Personalizzato</PresentationFormat>
  <Paragraphs>58</Paragraphs>
  <Slides>7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7</vt:i4>
      </vt:variant>
    </vt:vector>
  </HeadingPairs>
  <TitlesOfParts>
    <vt:vector size="20" baseType="lpstr">
      <vt:lpstr>Microsoft YaHei</vt:lpstr>
      <vt:lpstr>Arial</vt:lpstr>
      <vt:lpstr>Arial Black</vt:lpstr>
      <vt:lpstr>Asap</vt:lpstr>
      <vt:lpstr>Chalkboard SE</vt:lpstr>
      <vt:lpstr>Comic Sans MS</vt:lpstr>
      <vt:lpstr>Copperplate Gothic Bold</vt:lpstr>
      <vt:lpstr>Gurmukhi MN</vt:lpstr>
      <vt:lpstr>Lucida Sans Unicode</vt:lpstr>
      <vt:lpstr>Tahoma</vt:lpstr>
      <vt:lpstr>Times New Roman</vt:lpstr>
      <vt:lpstr>Tema di Office</vt:lpstr>
      <vt:lpstr>Tema di Office</vt:lpstr>
      <vt:lpstr>Università degli Studi di Trieste Corso di Laurea in  TECNICHE DI LABORATORIO BIOMEDICO </vt:lpstr>
      <vt:lpstr>Presentazione standard di PowerPoint</vt:lpstr>
      <vt:lpstr>INFORMAZIONI ESSENZIALI SUI MODULI DIDATTICI di ISTOLOGIA e ANATOMIA UMANA</vt:lpstr>
      <vt:lpstr>VERIFICA DELL’ APPRENDIMENTO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Trieste Corso di Laurea in  SCIENZE E TECNOLOGIE BIOLOGICHE</dc:title>
  <dc:creator>VITTORIO GRILL</dc:creator>
  <cp:lastModifiedBy>Utente di Microsoft Office</cp:lastModifiedBy>
  <cp:revision>47</cp:revision>
  <cp:lastPrinted>1601-01-01T00:00:00Z</cp:lastPrinted>
  <dcterms:created xsi:type="dcterms:W3CDTF">2013-10-15T17:22:17Z</dcterms:created>
  <dcterms:modified xsi:type="dcterms:W3CDTF">2020-11-23T16:25:20Z</dcterms:modified>
</cp:coreProperties>
</file>