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vbRnJRCj8BkQS8e/ol0VYatSm7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137454-5287-42DD-ACD9-2FFD7EF94775}">
  <a:tblStyle styleId="{4A137454-5287-42DD-ACD9-2FFD7EF94775}"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b="off" i="off"/>
      <a:tcStyle>
        <a:tcBdr/>
      </a:tcStyle>
    </a:seCell>
    <a:swCell>
      <a:tcTxStyle b="off" i="off"/>
      <a:tcStyle>
        <a:tcBdr/>
      </a:tcStyle>
    </a:swCell>
    <a:firstRow>
      <a:tcTxStyle b="on" i="off"/>
      <a:tcStyle>
        <a:tcBdr/>
        <a:fill>
          <a:solidFill>
            <a:srgbClr val="E6E6E6"/>
          </a:solidFill>
        </a:fill>
      </a:tcStyle>
    </a:firstRow>
    <a:neCell>
      <a:tcTxStyle b="off" i="off"/>
      <a:tcStyle>
        <a:tcBdr/>
      </a:tcStyle>
    </a:neCell>
    <a:nwCell>
      <a:tcTxStyle b="off" i="off"/>
      <a:tcStyle>
        <a:tcBdr/>
      </a:tcStyle>
    </a:nwCell>
  </a:tblStyle>
  <a:tblStyle styleId="{CB5FF077-846C-44E9-8012-819EF9CE33E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b="off" i="off"/>
      <a:tcStyle>
        <a:tcBdr/>
      </a:tcStyle>
    </a:neCell>
    <a:nwCell>
      <a:tcTxStyle b="off" i="off"/>
      <a:tcStyle>
        <a:tcBdr/>
      </a:tcStyle>
    </a:nwCell>
  </a:tblStyle>
  <a:tblStyle styleId="{17C9C1BC-C954-46D1-B49B-5D0E8FCFA504}" styleName="Table_2">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1"/>
  </p:normalViewPr>
  <p:slideViewPr>
    <p:cSldViewPr snapToGrid="0" snapToObjects="1">
      <p:cViewPr varScale="1">
        <p:scale>
          <a:sx n="79" d="100"/>
          <a:sy n="79" d="100"/>
        </p:scale>
        <p:origin x="3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3" Type="http://customschemas.google.com/relationships/presentationmetadata" Target="metadata"/><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7" name="Google Shape;21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4" name="Google Shape;25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0" name="Google Shape;27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6" name="Google Shape;28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8" name="Google Shape;2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4" name="Google Shape;30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6" name="Google Shape;126;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9" name="Google Shape;13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9" name="Google Shape;17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5"/>
        <p:cNvGrpSpPr/>
        <p:nvPr/>
      </p:nvGrpSpPr>
      <p:grpSpPr>
        <a:xfrm>
          <a:off x="0" y="0"/>
          <a:ext cx="0" cy="0"/>
          <a:chOff x="0" y="0"/>
          <a:chExt cx="0" cy="0"/>
        </a:xfrm>
      </p:grpSpPr>
      <p:sp>
        <p:nvSpPr>
          <p:cNvPr id="16" name="Google Shape;1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8" name="Google Shape;1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77"/>
        <p:cNvGrpSpPr/>
        <p:nvPr/>
      </p:nvGrpSpPr>
      <p:grpSpPr>
        <a:xfrm>
          <a:off x="0" y="0"/>
          <a:ext cx="0" cy="0"/>
          <a:chOff x="0" y="0"/>
          <a:chExt cx="0" cy="0"/>
        </a:xfrm>
      </p:grpSpPr>
      <p:sp>
        <p:nvSpPr>
          <p:cNvPr id="78" name="Google Shape;78;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0" name="Google Shape;80;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7" name="Google Shape;87;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8" name="Google Shape;8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91"/>
        <p:cNvGrpSpPr/>
        <p:nvPr/>
      </p:nvGrpSpPr>
      <p:grpSpPr>
        <a:xfrm>
          <a:off x="0" y="0"/>
          <a:ext cx="0" cy="0"/>
          <a:chOff x="0" y="0"/>
          <a:chExt cx="0" cy="0"/>
        </a:xfrm>
      </p:grpSpPr>
      <p:sp>
        <p:nvSpPr>
          <p:cNvPr id="92" name="Google Shape;92;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97"/>
        <p:cNvGrpSpPr/>
        <p:nvPr/>
      </p:nvGrpSpPr>
      <p:grpSpPr>
        <a:xfrm>
          <a:off x="0" y="0"/>
          <a:ext cx="0" cy="0"/>
          <a:chOff x="0" y="0"/>
          <a:chExt cx="0" cy="0"/>
        </a:xfrm>
      </p:grpSpPr>
      <p:sp>
        <p:nvSpPr>
          <p:cNvPr id="98" name="Google Shape;98;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21"/>
        <p:cNvGrpSpPr/>
        <p:nvPr/>
      </p:nvGrpSpPr>
      <p:grpSpPr>
        <a:xfrm>
          <a:off x="0" y="0"/>
          <a:ext cx="0" cy="0"/>
          <a:chOff x="0" y="0"/>
          <a:chExt cx="0" cy="0"/>
        </a:xfrm>
      </p:grpSpPr>
      <p:sp>
        <p:nvSpPr>
          <p:cNvPr id="22" name="Google Shape;2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Calibri"/>
                <a:ea typeface="Calibri"/>
                <a:cs typeface="Calibri"/>
                <a:sym typeface="Calibri"/>
              </a:defRPr>
            </a:lvl2pPr>
            <a:lvl3pPr marR="0" lvl="2" algn="l" rtl="0">
              <a:lnSpc>
                <a:spcPct val="90000"/>
              </a:lnSpc>
              <a:spcBef>
                <a:spcPts val="50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3pPr>
            <a:lvl4pPr marR="0" lvl="3"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4pPr>
            <a:lvl5pPr marR="0" lvl="4"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5pPr>
            <a:lvl6pPr marR="0" lvl="5"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6pPr>
            <a:lvl7pPr marR="0" lvl="6"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7pPr>
            <a:lvl8pPr marR="0" lvl="7"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8pPr>
            <a:lvl9pPr marR="0" lvl="8"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24" name="Google Shape;2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25" name="Google Shape;2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34"/>
        <p:cNvGrpSpPr/>
        <p:nvPr/>
      </p:nvGrpSpPr>
      <p:grpSpPr>
        <a:xfrm>
          <a:off x="0" y="0"/>
          <a:ext cx="0" cy="0"/>
          <a:chOff x="0" y="0"/>
          <a:chExt cx="0" cy="0"/>
        </a:xfrm>
      </p:grpSpPr>
      <p:sp>
        <p:nvSpPr>
          <p:cNvPr id="35" name="Google Shape;3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38"/>
        <p:cNvGrpSpPr/>
        <p:nvPr/>
      </p:nvGrpSpPr>
      <p:grpSpPr>
        <a:xfrm>
          <a:off x="0" y="0"/>
          <a:ext cx="0" cy="0"/>
          <a:chOff x="0" y="0"/>
          <a:chExt cx="0" cy="0"/>
        </a:xfrm>
      </p:grpSpPr>
      <p:sp>
        <p:nvSpPr>
          <p:cNvPr id="39" name="Google Shape;39;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44"/>
        <p:cNvGrpSpPr/>
        <p:nvPr/>
      </p:nvGrpSpPr>
      <p:grpSpPr>
        <a:xfrm>
          <a:off x="0" y="0"/>
          <a:ext cx="0" cy="0"/>
          <a:chOff x="0" y="0"/>
          <a:chExt cx="0" cy="0"/>
        </a:xfrm>
      </p:grpSpPr>
      <p:sp>
        <p:nvSpPr>
          <p:cNvPr id="45" name="Google Shape;45;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7" name="Google Shape;4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50"/>
        <p:cNvGrpSpPr/>
        <p:nvPr/>
      </p:nvGrpSpPr>
      <p:grpSpPr>
        <a:xfrm>
          <a:off x="0" y="0"/>
          <a:ext cx="0" cy="0"/>
          <a:chOff x="0" y="0"/>
          <a:chExt cx="0" cy="0"/>
        </a:xfrm>
      </p:grpSpPr>
      <p:sp>
        <p:nvSpPr>
          <p:cNvPr id="51" name="Google Shape;51;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3" name="Google Shape;5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56"/>
        <p:cNvGrpSpPr/>
        <p:nvPr/>
      </p:nvGrpSpPr>
      <p:grpSpPr>
        <a:xfrm>
          <a:off x="0" y="0"/>
          <a:ext cx="0" cy="0"/>
          <a:chOff x="0" y="0"/>
          <a:chExt cx="0" cy="0"/>
        </a:xfrm>
      </p:grpSpPr>
      <p:sp>
        <p:nvSpPr>
          <p:cNvPr id="57" name="Google Shape;57;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63"/>
        <p:cNvGrpSpPr/>
        <p:nvPr/>
      </p:nvGrpSpPr>
      <p:grpSpPr>
        <a:xfrm>
          <a:off x="0" y="0"/>
          <a:ext cx="0" cy="0"/>
          <a:chOff x="0" y="0"/>
          <a:chExt cx="0" cy="0"/>
        </a:xfrm>
      </p:grpSpPr>
      <p:sp>
        <p:nvSpPr>
          <p:cNvPr id="64" name="Google Shape;64;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72"/>
        <p:cNvGrpSpPr/>
        <p:nvPr/>
      </p:nvGrpSpPr>
      <p:grpSpPr>
        <a:xfrm>
          <a:off x="0" y="0"/>
          <a:ext cx="0" cy="0"/>
          <a:chOff x="0" y="0"/>
          <a:chExt cx="0" cy="0"/>
        </a:xfrm>
      </p:grpSpPr>
      <p:sp>
        <p:nvSpPr>
          <p:cNvPr id="73" name="Google Shape;73;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1"/>
            </a:gs>
            <a:gs pos="87600">
              <a:srgbClr val="202020"/>
            </a:gs>
            <a:gs pos="100000">
              <a:schemeClr val="lt1"/>
            </a:gs>
          </a:gsLst>
          <a:path path="circle">
            <a:fillToRect l="100000" t="100000"/>
          </a:path>
          <a:tileRect r="-100000" b="-100000"/>
        </a:gra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12" name="Google Shape;1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3" name="Google Shape;1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4" name="Google Shape;1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87600">
              <a:srgbClr val="202020"/>
            </a:gs>
            <a:gs pos="100000">
              <a:schemeClr val="dk1"/>
            </a:gs>
          </a:gsLst>
          <a:path path="circle">
            <a:fillToRect l="100000" t="100000"/>
          </a:path>
          <a:tileRect r="-100000" b="-100000"/>
        </a:gradFill>
        <a:effectLst/>
      </p:bgPr>
    </p:bg>
    <p:spTree>
      <p:nvGrpSpPr>
        <p:cNvPr id="1" name="Shape 28"/>
        <p:cNvGrpSpPr/>
        <p:nvPr/>
      </p:nvGrpSpPr>
      <p:grpSpPr>
        <a:xfrm>
          <a:off x="0" y="0"/>
          <a:ext cx="0" cy="0"/>
          <a:chOff x="0" y="0"/>
          <a:chExt cx="0" cy="0"/>
        </a:xfrm>
      </p:grpSpPr>
      <p:sp>
        <p:nvSpPr>
          <p:cNvPr id="29" name="Google Shape;2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Google Shape;3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NULL" TargetMode="External"/><Relationship Id="rId5" Type="http://schemas.openxmlformats.org/officeDocument/2006/relationships/hyperlink" Target="https://www.unisob.na.it/ateneo/d005/pecl_part1e2_italiano.pdf" TargetMode="External"/><Relationship Id="rId6" Type="http://schemas.openxmlformats.org/officeDocument/2006/relationships/hyperlink" Target="https://publications.parliament.uk/pa/ld200809/ldselect/ldeucom/95/95.pdf" TargetMode="External"/><Relationship Id="rId7" Type="http://schemas.openxmlformats.org/officeDocument/2006/relationships/hyperlink" Target="https://www.trans-lex.org/400725/_/outline-edition-/#head_19" TargetMode="External"/><Relationship Id="rId8" Type="http://schemas.openxmlformats.org/officeDocument/2006/relationships/hyperlink" Target="https://www.trans-lex.org/400120/_/unidroit-principles-of-international-commercial-contracts-2016/" TargetMode="External"/><Relationship Id="rId9" Type="http://schemas.openxmlformats.org/officeDocument/2006/relationships/hyperlink" Target="https://boe.es/buscar/act.php?id=BOE-A-1889-4763#codigocivil" TargetMode="External"/><Relationship Id="rId10" Type="http://schemas.openxmlformats.org/officeDocument/2006/relationships/hyperlink" Target="https://leyes-cl.com/codigo_civil/1438.htm" TargetMode="External"/><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6"/>
        <p:cNvGrpSpPr/>
        <p:nvPr/>
      </p:nvGrpSpPr>
      <p:grpSpPr>
        <a:xfrm>
          <a:off x="0" y="0"/>
          <a:ext cx="0" cy="0"/>
          <a:chOff x="0" y="0"/>
          <a:chExt cx="0" cy="0"/>
        </a:xfrm>
      </p:grpSpPr>
      <p:sp>
        <p:nvSpPr>
          <p:cNvPr id="107" name="Google Shape;107;p1"/>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
          <p:cNvSpPr/>
          <p:nvPr/>
        </p:nvSpPr>
        <p:spPr>
          <a:xfrm>
            <a:off x="-1" y="0"/>
            <a:ext cx="6464595" cy="6858000"/>
          </a:xfrm>
          <a:prstGeom prst="rect">
            <a:avLst/>
          </a:prstGeom>
          <a:solidFill>
            <a:schemeClr val="dk1">
              <a:alpha val="80392"/>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p1"/>
          <p:cNvSpPr/>
          <p:nvPr/>
        </p:nvSpPr>
        <p:spPr>
          <a:xfrm>
            <a:off x="-1" y="0"/>
            <a:ext cx="4546337" cy="6858000"/>
          </a:xfrm>
          <a:custGeom>
            <a:avLst/>
            <a:gdLst/>
            <a:ahLst/>
            <a:cxnLst/>
            <a:rect l="l" t="t" r="r" b="b"/>
            <a:pathLst>
              <a:path w="4319042" h="6858000" extrusionOk="0">
                <a:moveTo>
                  <a:pt x="0" y="0"/>
                </a:moveTo>
                <a:lnTo>
                  <a:pt x="1142888" y="0"/>
                </a:lnTo>
                <a:lnTo>
                  <a:pt x="4319042" y="6858000"/>
                </a:lnTo>
                <a:lnTo>
                  <a:pt x="0" y="6858000"/>
                </a:lnTo>
                <a:close/>
              </a:path>
            </a:pathLst>
          </a:custGeom>
          <a:solidFill>
            <a:schemeClr val="dk1">
              <a:alpha val="34509"/>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0" name="Google Shape;110;p1"/>
          <p:cNvSpPr txBox="1">
            <a:spLocks noGrp="1"/>
          </p:cNvSpPr>
          <p:nvPr>
            <p:ph type="title"/>
          </p:nvPr>
        </p:nvSpPr>
        <p:spPr>
          <a:xfrm>
            <a:off x="255342" y="631735"/>
            <a:ext cx="5985234" cy="13449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600"/>
              <a:buFont typeface="Calibri"/>
              <a:buNone/>
            </a:pPr>
            <a:r>
              <a:rPr lang="en-US" sz="3600" b="1"/>
              <a:t>Los Principios Latinoamericanos de Derecho de los Contratos</a:t>
            </a:r>
            <a:endParaRPr/>
          </a:p>
        </p:txBody>
      </p:sp>
      <p:sp>
        <p:nvSpPr>
          <p:cNvPr id="111" name="Google Shape;111;p1"/>
          <p:cNvSpPr txBox="1"/>
          <p:nvPr/>
        </p:nvSpPr>
        <p:spPr>
          <a:xfrm>
            <a:off x="506235" y="5376990"/>
            <a:ext cx="3533864" cy="1698550"/>
          </a:xfrm>
          <a:prstGeom prst="rect">
            <a:avLst/>
          </a:prstGeom>
          <a:noFill/>
          <a:ln>
            <a:noFill/>
          </a:ln>
        </p:spPr>
        <p:txBody>
          <a:bodyPr spcFirstLastPara="1" wrap="square" lIns="91425" tIns="45700" rIns="91425" bIns="45700" anchor="t" anchorCtr="0">
            <a:normAutofit/>
          </a:bodyPr>
          <a:lstStyle/>
          <a:p>
            <a:pPr marL="0" marR="0" lvl="0" indent="-152400" algn="l" rtl="0">
              <a:lnSpc>
                <a:spcPct val="90000"/>
              </a:lnSpc>
              <a:spcBef>
                <a:spcPts val="0"/>
              </a:spcBef>
              <a:spcAft>
                <a:spcPts val="0"/>
              </a:spcAft>
              <a:buClr>
                <a:schemeClr val="lt1"/>
              </a:buClr>
              <a:buSzPts val="2400"/>
              <a:buFont typeface="Arial"/>
              <a:buChar char="•"/>
            </a:pPr>
            <a:r>
              <a:rPr lang="en-US" sz="2400" b="0" i="0" u="none" strike="noStrike" cap="none">
                <a:solidFill>
                  <a:schemeClr val="lt1"/>
                </a:solidFill>
                <a:latin typeface="Calibri"/>
                <a:ea typeface="Calibri"/>
                <a:cs typeface="Calibri"/>
                <a:sym typeface="Calibri"/>
              </a:rPr>
              <a:t>Mattessich Laura</a:t>
            </a:r>
            <a:endParaRPr sz="1400" b="0" i="0" u="none" strike="noStrike" cap="none">
              <a:solidFill>
                <a:srgbClr val="000000"/>
              </a:solidFill>
              <a:latin typeface="Arial"/>
              <a:ea typeface="Arial"/>
              <a:cs typeface="Arial"/>
              <a:sym typeface="Arial"/>
            </a:endParaRPr>
          </a:p>
          <a:p>
            <a:pPr marL="0" marR="0" lvl="0" indent="-152400" algn="l" rtl="0">
              <a:lnSpc>
                <a:spcPct val="90000"/>
              </a:lnSpc>
              <a:spcBef>
                <a:spcPts val="600"/>
              </a:spcBef>
              <a:spcAft>
                <a:spcPts val="0"/>
              </a:spcAft>
              <a:buClr>
                <a:schemeClr val="lt1"/>
              </a:buClr>
              <a:buSzPts val="2400"/>
              <a:buFont typeface="Arial"/>
              <a:buChar char="•"/>
            </a:pPr>
            <a:r>
              <a:rPr lang="en-US" sz="2400" b="0" i="0" u="none" strike="noStrike" cap="none">
                <a:solidFill>
                  <a:schemeClr val="lt1"/>
                </a:solidFill>
                <a:latin typeface="Calibri"/>
                <a:ea typeface="Calibri"/>
                <a:cs typeface="Calibri"/>
                <a:sym typeface="Calibri"/>
              </a:rPr>
              <a:t>Virzì Silvia</a:t>
            </a:r>
            <a:endParaRPr sz="1400" b="0" i="0" u="none" strike="noStrike" cap="none">
              <a:solidFill>
                <a:srgbClr val="000000"/>
              </a:solidFill>
              <a:latin typeface="Arial"/>
              <a:ea typeface="Arial"/>
              <a:cs typeface="Arial"/>
              <a:sym typeface="Arial"/>
            </a:endParaRPr>
          </a:p>
        </p:txBody>
      </p:sp>
      <p:pic>
        <p:nvPicPr>
          <p:cNvPr id="112" name="Google Shape;112;p1" descr="Immagine che contiene testo&#10;&#10;Descrizione generata automaticamente"/>
          <p:cNvPicPr preferRelativeResize="0"/>
          <p:nvPr/>
        </p:nvPicPr>
        <p:blipFill rotWithShape="1">
          <a:blip r:embed="rId3">
            <a:alphaModFix/>
          </a:blip>
          <a:srcRect/>
          <a:stretch/>
        </p:blipFill>
        <p:spPr>
          <a:xfrm>
            <a:off x="8158834" y="606992"/>
            <a:ext cx="2337690" cy="3213321"/>
          </a:xfrm>
          <a:prstGeom prst="rect">
            <a:avLst/>
          </a:prstGeom>
          <a:noFill/>
          <a:ln>
            <a:noFill/>
          </a:ln>
        </p:spPr>
      </p:pic>
      <p:pic>
        <p:nvPicPr>
          <p:cNvPr id="113" name="Google Shape;113;p1" descr="Immagine che contiene testo&#10;&#10;Descrizione generata automaticamente"/>
          <p:cNvPicPr preferRelativeResize="0"/>
          <p:nvPr/>
        </p:nvPicPr>
        <p:blipFill rotWithShape="1">
          <a:blip r:embed="rId4">
            <a:alphaModFix/>
          </a:blip>
          <a:srcRect/>
          <a:stretch/>
        </p:blipFill>
        <p:spPr>
          <a:xfrm>
            <a:off x="7021741" y="4375829"/>
            <a:ext cx="4684864" cy="91354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18"/>
        <p:cNvGrpSpPr/>
        <p:nvPr/>
      </p:nvGrpSpPr>
      <p:grpSpPr>
        <a:xfrm>
          <a:off x="0" y="0"/>
          <a:ext cx="0" cy="0"/>
          <a:chOff x="0" y="0"/>
          <a:chExt cx="0" cy="0"/>
        </a:xfrm>
      </p:grpSpPr>
      <p:sp>
        <p:nvSpPr>
          <p:cNvPr id="219" name="Google Shape;219;p9"/>
          <p:cNvSpPr txBox="1">
            <a:spLocks noGrp="1"/>
          </p:cNvSpPr>
          <p:nvPr>
            <p:ph type="title"/>
          </p:nvPr>
        </p:nvSpPr>
        <p:spPr>
          <a:xfrm>
            <a:off x="1132449" y="42532"/>
            <a:ext cx="9927101" cy="50900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400"/>
              <a:buFont typeface="Calibri"/>
              <a:buNone/>
            </a:pPr>
            <a:r>
              <a:rPr lang="en-US" sz="2400">
                <a:solidFill>
                  <a:schemeClr val="lt1"/>
                </a:solidFill>
              </a:rPr>
              <a:t>LA BUONA FEDE: UN CONCETTO DI DIFFICILE DEFINIZIONE</a:t>
            </a:r>
            <a:endParaRPr/>
          </a:p>
        </p:txBody>
      </p:sp>
      <p:grpSp>
        <p:nvGrpSpPr>
          <p:cNvPr id="220" name="Google Shape;220;p9"/>
          <p:cNvGrpSpPr/>
          <p:nvPr/>
        </p:nvGrpSpPr>
        <p:grpSpPr>
          <a:xfrm>
            <a:off x="-2102176" y="180554"/>
            <a:ext cx="10232179" cy="2867428"/>
            <a:chOff x="-2401115" y="-370980"/>
            <a:chExt cx="10232179" cy="2867428"/>
          </a:xfrm>
        </p:grpSpPr>
        <p:sp>
          <p:nvSpPr>
            <p:cNvPr id="221" name="Google Shape;221;p9"/>
            <p:cNvSpPr/>
            <p:nvPr/>
          </p:nvSpPr>
          <p:spPr>
            <a:xfrm>
              <a:off x="-2401115" y="-370980"/>
              <a:ext cx="2867428" cy="2867428"/>
            </a:xfrm>
            <a:prstGeom prst="blockArc">
              <a:avLst>
                <a:gd name="adj1" fmla="val 18900000"/>
                <a:gd name="adj2" fmla="val 2700000"/>
                <a:gd name="adj3" fmla="val 753"/>
              </a:avLst>
            </a:pr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9"/>
            <p:cNvSpPr/>
            <p:nvPr/>
          </p:nvSpPr>
          <p:spPr>
            <a:xfrm>
              <a:off x="299776" y="212546"/>
              <a:ext cx="7531287" cy="425093"/>
            </a:xfrm>
            <a:prstGeom prst="rect">
              <a:avLst/>
            </a:prstGeom>
            <a:solidFill>
              <a:srgbClr val="26262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9"/>
            <p:cNvSpPr txBox="1"/>
            <p:nvPr/>
          </p:nvSpPr>
          <p:spPr>
            <a:xfrm>
              <a:off x="299776" y="212546"/>
              <a:ext cx="7531287" cy="425093"/>
            </a:xfrm>
            <a:prstGeom prst="rect">
              <a:avLst/>
            </a:prstGeom>
            <a:noFill/>
            <a:ln>
              <a:noFill/>
            </a:ln>
          </p:spPr>
          <p:txBody>
            <a:bodyPr spcFirstLastPara="1" wrap="square" lIns="337400" tIns="55875" rIns="55875" bIns="55875" anchor="ctr" anchorCtr="0">
              <a:noAutofit/>
            </a:bodyPr>
            <a:lstStyle/>
            <a:p>
              <a:pPr marL="0" marR="0" lvl="0" indent="0" algn="l"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Standard generale di condotta</a:t>
              </a:r>
              <a:endParaRPr sz="1400" b="0" i="0" u="none" strike="noStrike" cap="none">
                <a:solidFill>
                  <a:srgbClr val="000000"/>
                </a:solidFill>
                <a:latin typeface="Arial"/>
                <a:ea typeface="Arial"/>
                <a:cs typeface="Arial"/>
                <a:sym typeface="Arial"/>
              </a:endParaRPr>
            </a:p>
          </p:txBody>
        </p:sp>
        <p:sp>
          <p:nvSpPr>
            <p:cNvPr id="224" name="Google Shape;224;p9"/>
            <p:cNvSpPr/>
            <p:nvPr/>
          </p:nvSpPr>
          <p:spPr>
            <a:xfrm>
              <a:off x="34093" y="159410"/>
              <a:ext cx="531367" cy="531367"/>
            </a:xfrm>
            <a:prstGeom prst="ellipse">
              <a:avLst/>
            </a:prstGeom>
            <a:solidFill>
              <a:schemeClr val="lt1"/>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9"/>
            <p:cNvSpPr/>
            <p:nvPr/>
          </p:nvSpPr>
          <p:spPr>
            <a:xfrm>
              <a:off x="454298" y="850187"/>
              <a:ext cx="7376766" cy="425093"/>
            </a:xfrm>
            <a:prstGeom prst="rect">
              <a:avLst/>
            </a:prstGeom>
            <a:solidFill>
              <a:srgbClr val="26262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9"/>
            <p:cNvSpPr txBox="1"/>
            <p:nvPr/>
          </p:nvSpPr>
          <p:spPr>
            <a:xfrm>
              <a:off x="454298" y="850187"/>
              <a:ext cx="7376766" cy="425093"/>
            </a:xfrm>
            <a:prstGeom prst="rect">
              <a:avLst/>
            </a:prstGeom>
            <a:noFill/>
            <a:ln>
              <a:noFill/>
            </a:ln>
          </p:spPr>
          <p:txBody>
            <a:bodyPr spcFirstLastPara="1" wrap="square" lIns="337400" tIns="55875" rIns="55875" bIns="55875" anchor="ctr" anchorCtr="0">
              <a:noAutofit/>
            </a:bodyPr>
            <a:lstStyle/>
            <a:p>
              <a:pPr marL="0" marR="0" lvl="0" indent="0" algn="l"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Funzione integratrice del contratto</a:t>
              </a:r>
              <a:endParaRPr sz="2200" b="0" i="0" u="none" strike="noStrike" cap="none">
                <a:solidFill>
                  <a:schemeClr val="lt1"/>
                </a:solidFill>
                <a:latin typeface="Calibri"/>
                <a:ea typeface="Calibri"/>
                <a:cs typeface="Calibri"/>
                <a:sym typeface="Calibri"/>
              </a:endParaRPr>
            </a:p>
          </p:txBody>
        </p:sp>
        <p:sp>
          <p:nvSpPr>
            <p:cNvPr id="227" name="Google Shape;227;p9"/>
            <p:cNvSpPr/>
            <p:nvPr/>
          </p:nvSpPr>
          <p:spPr>
            <a:xfrm>
              <a:off x="188614" y="797050"/>
              <a:ext cx="531367" cy="531367"/>
            </a:xfrm>
            <a:prstGeom prst="ellipse">
              <a:avLst/>
            </a:prstGeom>
            <a:solidFill>
              <a:schemeClr val="lt1"/>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9"/>
            <p:cNvSpPr/>
            <p:nvPr/>
          </p:nvSpPr>
          <p:spPr>
            <a:xfrm>
              <a:off x="299776" y="1487827"/>
              <a:ext cx="7531287" cy="425093"/>
            </a:xfrm>
            <a:prstGeom prst="rect">
              <a:avLst/>
            </a:prstGeom>
            <a:solidFill>
              <a:srgbClr val="26262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9"/>
            <p:cNvSpPr txBox="1"/>
            <p:nvPr/>
          </p:nvSpPr>
          <p:spPr>
            <a:xfrm>
              <a:off x="299776" y="1487827"/>
              <a:ext cx="7531287" cy="425093"/>
            </a:xfrm>
            <a:prstGeom prst="rect">
              <a:avLst/>
            </a:prstGeom>
            <a:noFill/>
            <a:ln>
              <a:noFill/>
            </a:ln>
          </p:spPr>
          <p:txBody>
            <a:bodyPr spcFirstLastPara="1" wrap="square" lIns="337400" tIns="55875" rIns="55875" bIns="55875" anchor="ctr" anchorCtr="0">
              <a:noAutofit/>
            </a:bodyPr>
            <a:lstStyle/>
            <a:p>
              <a:pPr marL="0" marR="0" lvl="0" indent="0" algn="l" rtl="0">
                <a:lnSpc>
                  <a:spcPct val="90000"/>
                </a:lnSpc>
                <a:spcBef>
                  <a:spcPts val="0"/>
                </a:spcBef>
                <a:spcAft>
                  <a:spcPts val="0"/>
                </a:spcAft>
                <a:buClr>
                  <a:schemeClr val="lt1"/>
                </a:buClr>
                <a:buSzPts val="2200"/>
                <a:buFont typeface="Calibri"/>
                <a:buNone/>
              </a:pPr>
              <a:r>
                <a:rPr lang="en-US" sz="2200" b="0" i="0" u="none" strike="noStrike" cap="none">
                  <a:solidFill>
                    <a:schemeClr val="lt1"/>
                  </a:solidFill>
                  <a:latin typeface="Calibri"/>
                  <a:ea typeface="Calibri"/>
                  <a:cs typeface="Calibri"/>
                  <a:sym typeface="Calibri"/>
                </a:rPr>
                <a:t>Presa in considerazione dell'interesse legittimo delle parti</a:t>
              </a:r>
              <a:endParaRPr sz="2200" b="0" i="0" u="none" strike="noStrike" cap="none">
                <a:solidFill>
                  <a:schemeClr val="lt1"/>
                </a:solidFill>
                <a:latin typeface="Calibri"/>
                <a:ea typeface="Calibri"/>
                <a:cs typeface="Calibri"/>
                <a:sym typeface="Calibri"/>
              </a:endParaRPr>
            </a:p>
          </p:txBody>
        </p:sp>
        <p:sp>
          <p:nvSpPr>
            <p:cNvPr id="230" name="Google Shape;230;p9"/>
            <p:cNvSpPr/>
            <p:nvPr/>
          </p:nvSpPr>
          <p:spPr>
            <a:xfrm>
              <a:off x="34093" y="1434690"/>
              <a:ext cx="531367" cy="531367"/>
            </a:xfrm>
            <a:prstGeom prst="ellipse">
              <a:avLst/>
            </a:prstGeom>
            <a:solidFill>
              <a:schemeClr val="lt1"/>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1" name="Google Shape;231;p9"/>
          <p:cNvSpPr txBox="1"/>
          <p:nvPr/>
        </p:nvSpPr>
        <p:spPr>
          <a:xfrm>
            <a:off x="298939" y="3411379"/>
            <a:ext cx="9097108" cy="3323987"/>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La posizione presa nel ZGB e nel BGB</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L'intervento di Franz Wieacker</a:t>
            </a:r>
            <a:endParaRPr sz="2400" b="0" i="0" u="none" strike="noStrike" cap="none">
              <a:solidFill>
                <a:schemeClr val="lt1"/>
              </a:solidFill>
              <a:latin typeface="Calibri"/>
              <a:ea typeface="Calibri"/>
              <a:cs typeface="Calibri"/>
              <a:sym typeface="Calibri"/>
            </a:endParaRPr>
          </a:p>
          <a:p>
            <a:pPr marL="342900" marR="0" lvl="0" indent="-342900" algn="l" rtl="0">
              <a:lnSpc>
                <a:spcPct val="100000"/>
              </a:lnSpc>
              <a:spcBef>
                <a:spcPts val="0"/>
              </a:spcBef>
              <a:spcAft>
                <a:spcPts val="0"/>
              </a:spcAft>
              <a:buClr>
                <a:schemeClr val="lt1"/>
              </a:buClr>
              <a:buSzPts val="2400"/>
              <a:buFont typeface="Calibri"/>
              <a:buChar char="❑"/>
            </a:pPr>
            <a:r>
              <a:rPr lang="en-US" sz="2400">
                <a:solidFill>
                  <a:schemeClr val="lt1"/>
                </a:solidFill>
                <a:latin typeface="Calibri"/>
                <a:ea typeface="Calibri"/>
                <a:cs typeface="Calibri"/>
                <a:sym typeface="Calibri"/>
              </a:rPr>
              <a:t>Il concetto di buona fede in Ibero-America </a:t>
            </a:r>
            <a:endParaRPr sz="2400">
              <a:solidFill>
                <a:schemeClr val="lt1"/>
              </a:solidFill>
              <a:latin typeface="Calibri"/>
              <a:ea typeface="Calibri"/>
              <a:cs typeface="Calibri"/>
              <a:sym typeface="Calibri"/>
            </a:endParaRPr>
          </a:p>
          <a:p>
            <a:pPr marL="342900" marR="0" lvl="0"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Le facoltà attribuite dalla buona fede al giudice:</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facoltà integratrice e di equivalenza della posizione delle parti</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facoltà interpretativa</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facoltà di correzione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Le facoltà attribuite dalla buona fede al giudice nei PLDC</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lt1"/>
              </a:buClr>
              <a:buSzPts val="2400"/>
              <a:buFont typeface="Noto Sans Symbols"/>
              <a:buChar char="❑"/>
            </a:pPr>
            <a:r>
              <a:rPr lang="en-US" sz="2400" b="0" i="0" u="none" strike="noStrike" cap="none">
                <a:solidFill>
                  <a:schemeClr val="lt1"/>
                </a:solidFill>
                <a:latin typeface="Calibri"/>
                <a:ea typeface="Calibri"/>
                <a:cs typeface="Calibri"/>
                <a:sym typeface="Calibri"/>
              </a:rPr>
              <a:t>«L’epieikeia» di Aristotele</a:t>
            </a:r>
            <a:endParaRPr sz="24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2" name="Google Shape;232;p9"/>
          <p:cNvSpPr txBox="1"/>
          <p:nvPr/>
        </p:nvSpPr>
        <p:spPr>
          <a:xfrm>
            <a:off x="98474" y="2975299"/>
            <a:ext cx="889078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L'EVOLUZIONE DEL CONCETTO DI BUONA FEDE E L'INTERPRETAZIONE GIUDIZIALE</a:t>
            </a:r>
            <a:endParaRPr sz="1800" b="0" i="0" u="none" strike="noStrike" cap="none">
              <a:solidFill>
                <a:schemeClr val="dk1"/>
              </a:solidFill>
              <a:latin typeface="Calibri"/>
              <a:ea typeface="Calibri"/>
              <a:cs typeface="Calibri"/>
              <a:sym typeface="Calibri"/>
            </a:endParaRPr>
          </a:p>
        </p:txBody>
      </p:sp>
      <p:cxnSp>
        <p:nvCxnSpPr>
          <p:cNvPr id="233" name="Google Shape;233;p9"/>
          <p:cNvCxnSpPr/>
          <p:nvPr/>
        </p:nvCxnSpPr>
        <p:spPr>
          <a:xfrm flipH="1">
            <a:off x="11633982" y="0"/>
            <a:ext cx="1" cy="685800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tile tx="0" ty="0" sx="100000" sy="100000" flip="none" algn="tl"/>
        </a:blipFill>
        <a:effectLst/>
      </p:bgPr>
    </p:bg>
    <p:spTree>
      <p:nvGrpSpPr>
        <p:cNvPr id="1" name="Shape 237"/>
        <p:cNvGrpSpPr/>
        <p:nvPr/>
      </p:nvGrpSpPr>
      <p:grpSpPr>
        <a:xfrm>
          <a:off x="0" y="0"/>
          <a:ext cx="0" cy="0"/>
          <a:chOff x="0" y="0"/>
          <a:chExt cx="0" cy="0"/>
        </a:xfrm>
      </p:grpSpPr>
      <p:graphicFrame>
        <p:nvGraphicFramePr>
          <p:cNvPr id="238" name="Google Shape;238;p10"/>
          <p:cNvGraphicFramePr/>
          <p:nvPr/>
        </p:nvGraphicFramePr>
        <p:xfrm>
          <a:off x="374261" y="541862"/>
          <a:ext cx="3000000" cy="3000000"/>
        </p:xfrm>
        <a:graphic>
          <a:graphicData uri="http://schemas.openxmlformats.org/drawingml/2006/table">
            <a:tbl>
              <a:tblPr>
                <a:noFill/>
                <a:tableStyleId>{17C9C1BC-C954-46D1-B49B-5D0E8FCFA504}</a:tableStyleId>
              </a:tblPr>
              <a:tblGrid>
                <a:gridCol w="2067550"/>
                <a:gridCol w="2339975"/>
              </a:tblGrid>
              <a:tr h="17842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Buena fe.</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 Las partes deben comportarse conforme a las exigencias de la buena fe conforme a los usos del tráfico. (2) Las limitaciones convencionales a este deber no producirán efecto alguno</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Buona fede.</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 Le parti devono comportarsi in maniera conforme alle esigenze della buona fede conforme agli usi del traffico. (2) Le limitazioni convenzionali a questo scopo non sortiranno alcun effetto</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39" name="Google Shape;239;p10"/>
          <p:cNvSpPr txBox="1"/>
          <p:nvPr/>
        </p:nvSpPr>
        <p:spPr>
          <a:xfrm>
            <a:off x="52242" y="160147"/>
            <a:ext cx="6192584"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Principios Latinoamericanos de Derecho de los Contratos</a:t>
            </a:r>
            <a:endParaRPr sz="1400" b="0" i="0" u="none" strike="noStrike" cap="none">
              <a:solidFill>
                <a:srgbClr val="000000"/>
              </a:solidFill>
              <a:latin typeface="Arial"/>
              <a:ea typeface="Arial"/>
              <a:cs typeface="Arial"/>
              <a:sym typeface="Arial"/>
            </a:endParaRPr>
          </a:p>
        </p:txBody>
      </p:sp>
      <p:sp>
        <p:nvSpPr>
          <p:cNvPr id="240" name="Google Shape;240;p10"/>
          <p:cNvSpPr txBox="1"/>
          <p:nvPr/>
        </p:nvSpPr>
        <p:spPr>
          <a:xfrm>
            <a:off x="7682630" y="162978"/>
            <a:ext cx="2153264"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Code civil (Francia)</a:t>
            </a:r>
            <a:endParaRPr sz="1400" b="0" i="0" u="none" strike="noStrike" cap="none">
              <a:solidFill>
                <a:srgbClr val="000000"/>
              </a:solidFill>
              <a:latin typeface="Arial"/>
              <a:ea typeface="Arial"/>
              <a:cs typeface="Arial"/>
              <a:sym typeface="Arial"/>
            </a:endParaRPr>
          </a:p>
        </p:txBody>
      </p:sp>
      <p:graphicFrame>
        <p:nvGraphicFramePr>
          <p:cNvPr id="241" name="Google Shape;241;p10"/>
          <p:cNvGraphicFramePr/>
          <p:nvPr/>
        </p:nvGraphicFramePr>
        <p:xfrm>
          <a:off x="5700784" y="504536"/>
          <a:ext cx="3000000" cy="3000000"/>
        </p:xfrm>
        <a:graphic>
          <a:graphicData uri="http://schemas.openxmlformats.org/drawingml/2006/table">
            <a:tbl>
              <a:tblPr>
                <a:noFill/>
                <a:tableStyleId>{17C9C1BC-C954-46D1-B49B-5D0E8FCFA504}</a:tableStyleId>
              </a:tblPr>
              <a:tblGrid>
                <a:gridCol w="2790825"/>
                <a:gridCol w="3326125"/>
              </a:tblGrid>
              <a:tr h="2793600">
                <a:tc>
                  <a:txBody>
                    <a:bodyPr/>
                    <a:lstStyle/>
                    <a:p>
                      <a:pPr marL="45720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Article 1134</a:t>
                      </a:r>
                      <a:endParaRPr sz="140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Créé par Loi 1804-02-07 promulguée le 17 février 1804</a:t>
                      </a:r>
                      <a:endParaRPr sz="140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Les conventions légalement formées tiennent lieu de loi à ceux qui les ont faites.</a:t>
                      </a:r>
                      <a:endParaRPr sz="140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Elles ne peuvent être révoquées que de leur consentement mutuel, ou pour les causes que la loi autorise.</a:t>
                      </a:r>
                      <a:endParaRPr sz="140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Elles doivent être exécutées de bonne foi</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Articolo 1134</a:t>
                      </a:r>
                      <a:endParaRPr sz="140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Creato dalla Legge 1804-02-07 promulgata il 17 febbraio 1804</a:t>
                      </a:r>
                      <a:br>
                        <a:rPr lang="en-US" sz="1400" u="none" strike="noStrike" cap="none">
                          <a:solidFill>
                            <a:srgbClr val="000000"/>
                          </a:solidFill>
                          <a:latin typeface="Calibri"/>
                          <a:ea typeface="Calibri"/>
                          <a:cs typeface="Calibri"/>
                          <a:sym typeface="Calibri"/>
                        </a:rPr>
                      </a:br>
                      <a:r>
                        <a:rPr lang="en-US" sz="1400" u="none" strike="noStrike" cap="none">
                          <a:solidFill>
                            <a:srgbClr val="000000"/>
                          </a:solidFill>
                          <a:latin typeface="Calibri"/>
                          <a:ea typeface="Calibri"/>
                          <a:cs typeface="Calibri"/>
                          <a:sym typeface="Calibri"/>
                        </a:rPr>
                        <a:t>Le convenzioni legalmente formate sostituiscono la legge a coloro che le hanno fatte.</a:t>
                      </a:r>
                      <a:br>
                        <a:rPr lang="en-US" sz="1400" u="none" strike="noStrike" cap="none">
                          <a:solidFill>
                            <a:srgbClr val="000000"/>
                          </a:solidFill>
                          <a:latin typeface="Calibri"/>
                          <a:ea typeface="Calibri"/>
                          <a:cs typeface="Calibri"/>
                          <a:sym typeface="Calibri"/>
                        </a:rPr>
                      </a:br>
                      <a:r>
                        <a:rPr lang="en-US" sz="1400" u="none" strike="noStrike" cap="none">
                          <a:solidFill>
                            <a:srgbClr val="000000"/>
                          </a:solidFill>
                          <a:latin typeface="Calibri"/>
                          <a:ea typeface="Calibri"/>
                          <a:cs typeface="Calibri"/>
                          <a:sym typeface="Calibri"/>
                        </a:rPr>
                        <a:t>Esse possono essere revocate soltanto con il consenso reciproco o per le cause consentite dalla legge.</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Esse devono essere eseguite in buona fede</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solidFill>
                          <a:srgbClr val="000000"/>
                        </a:solidFill>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42" name="Google Shape;242;p10"/>
          <p:cNvSpPr/>
          <p:nvPr/>
        </p:nvSpPr>
        <p:spPr>
          <a:xfrm>
            <a:off x="3036888" y="2792413"/>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3" name="Google Shape;243;p10"/>
          <p:cNvSpPr txBox="1"/>
          <p:nvPr/>
        </p:nvSpPr>
        <p:spPr>
          <a:xfrm>
            <a:off x="1935993" y="2787279"/>
            <a:ext cx="246298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Codice civile (Italia)</a:t>
            </a:r>
            <a:endParaRPr sz="1400" b="0" i="0" u="none" strike="noStrike" cap="none">
              <a:solidFill>
                <a:srgbClr val="000000"/>
              </a:solidFill>
              <a:latin typeface="Arial"/>
              <a:ea typeface="Arial"/>
              <a:cs typeface="Arial"/>
              <a:sym typeface="Arial"/>
            </a:endParaRPr>
          </a:p>
        </p:txBody>
      </p:sp>
      <p:graphicFrame>
        <p:nvGraphicFramePr>
          <p:cNvPr id="244" name="Google Shape;244;p10"/>
          <p:cNvGraphicFramePr/>
          <p:nvPr/>
        </p:nvGraphicFramePr>
        <p:xfrm>
          <a:off x="52242" y="3103107"/>
          <a:ext cx="3000000" cy="3000000"/>
        </p:xfrm>
        <a:graphic>
          <a:graphicData uri="http://schemas.openxmlformats.org/drawingml/2006/table">
            <a:tbl>
              <a:tblPr>
                <a:noFill/>
                <a:tableStyleId>{17C9C1BC-C954-46D1-B49B-5D0E8FCFA504}</a:tableStyleId>
              </a:tblPr>
              <a:tblGrid>
                <a:gridCol w="2853200"/>
                <a:gridCol w="2654700"/>
              </a:tblGrid>
              <a:tr h="1778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1865: Art.1124 I contratti debbono essere eseguiti di buona fede, ed obbligano non solo a quanto è nei medesimi espresso, ma anche a tutte le conseguenze che secondo l’equità, l’uso o la legge ne derivano.</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1942: Art. 1375</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Esecuzione di buona fede</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Il contratto deve essere eseguito secondo buona fede.</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45" name="Google Shape;245;p10"/>
          <p:cNvSpPr txBox="1"/>
          <p:nvPr/>
        </p:nvSpPr>
        <p:spPr>
          <a:xfrm>
            <a:off x="2806192" y="4524170"/>
            <a:ext cx="234499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Código civil (Spagna)</a:t>
            </a:r>
            <a:endParaRPr sz="1600" b="1" i="0" u="none" strike="noStrike" cap="none">
              <a:solidFill>
                <a:schemeClr val="dk1"/>
              </a:solidFill>
              <a:latin typeface="Calibri"/>
              <a:ea typeface="Calibri"/>
              <a:cs typeface="Calibri"/>
              <a:sym typeface="Calibri"/>
            </a:endParaRPr>
          </a:p>
        </p:txBody>
      </p:sp>
      <p:graphicFrame>
        <p:nvGraphicFramePr>
          <p:cNvPr id="246" name="Google Shape;246;p10"/>
          <p:cNvGraphicFramePr/>
          <p:nvPr/>
        </p:nvGraphicFramePr>
        <p:xfrm>
          <a:off x="52242" y="4900800"/>
          <a:ext cx="3000000" cy="3000000"/>
        </p:xfrm>
        <a:graphic>
          <a:graphicData uri="http://schemas.openxmlformats.org/drawingml/2006/table">
            <a:tbl>
              <a:tblPr>
                <a:noFill/>
                <a:tableStyleId>{17C9C1BC-C954-46D1-B49B-5D0E8FCFA504}</a:tableStyleId>
              </a:tblPr>
              <a:tblGrid>
                <a:gridCol w="3714525"/>
                <a:gridCol w="3721200"/>
              </a:tblGrid>
              <a:tr h="930000">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 1258</a:t>
                      </a:r>
                      <a:endParaRPr sz="14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Los contratos se perfeccionan por el mero consentimiento, y desde entonces obligan, no sólo al cumplimiento de lo expresamente pactado, sino también a todas las consecuencias que, según su naturaleza, sean conformes a la buena fe, al uso y a la ley.</a:t>
                      </a:r>
                      <a:endParaRPr sz="1400" u="none" strike="noStrike" cap="none">
                        <a:latin typeface="Calibri"/>
                        <a:ea typeface="Calibri"/>
                        <a:cs typeface="Calibri"/>
                        <a:sym typeface="Calibri"/>
                      </a:endParaRPr>
                    </a:p>
                    <a:p>
                      <a:pPr marL="45720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Art.1258</a:t>
                      </a:r>
                      <a:endParaRPr sz="1400" u="none" strike="noStrike" cap="none"/>
                    </a:p>
                    <a:p>
                      <a:pPr marL="0" marR="0" lvl="0" indent="0" algn="l"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I contratti si perfezionano con il mero consenso e da quel momento obbligano, non solo all’adempimento di ciò che è stato espressamente pattuito, ma anche a tutte le conseguenze che , secondo la loro natura, siano conformi alla buona fede, agli usi e alla legge.</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47" name="Google Shape;247;p10"/>
          <p:cNvSpPr txBox="1"/>
          <p:nvPr/>
        </p:nvSpPr>
        <p:spPr>
          <a:xfrm>
            <a:off x="9132888" y="3439470"/>
            <a:ext cx="21250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BGB (Germania)</a:t>
            </a:r>
            <a:endParaRPr sz="1400" b="0" i="0" u="none" strike="noStrike" cap="none">
              <a:solidFill>
                <a:srgbClr val="000000"/>
              </a:solidFill>
              <a:latin typeface="Arial"/>
              <a:ea typeface="Arial"/>
              <a:cs typeface="Arial"/>
              <a:sym typeface="Arial"/>
            </a:endParaRPr>
          </a:p>
        </p:txBody>
      </p:sp>
      <p:graphicFrame>
        <p:nvGraphicFramePr>
          <p:cNvPr id="248" name="Google Shape;248;p10"/>
          <p:cNvGraphicFramePr/>
          <p:nvPr/>
        </p:nvGraphicFramePr>
        <p:xfrm>
          <a:off x="7607330" y="3778024"/>
          <a:ext cx="3000000" cy="3000000"/>
        </p:xfrm>
        <a:graphic>
          <a:graphicData uri="http://schemas.openxmlformats.org/drawingml/2006/table">
            <a:tbl>
              <a:tblPr>
                <a:noFill/>
                <a:tableStyleId>{17C9C1BC-C954-46D1-B49B-5D0E8FCFA504}</a:tableStyleId>
              </a:tblPr>
              <a:tblGrid>
                <a:gridCol w="2241075"/>
                <a:gridCol w="2216050"/>
              </a:tblGrid>
              <a:tr h="953050">
                <a:tc>
                  <a:txBody>
                    <a:bodyPr/>
                    <a:lstStyle/>
                    <a:p>
                      <a:pPr marL="0" marR="0" lvl="0" indent="0" algn="l" rtl="0">
                        <a:lnSpc>
                          <a:spcPct val="100000"/>
                        </a:lnSpc>
                        <a:spcBef>
                          <a:spcPts val="0"/>
                        </a:spcBef>
                        <a:spcAft>
                          <a:spcPts val="0"/>
                        </a:spcAft>
                        <a:buClr>
                          <a:srgbClr val="000000"/>
                        </a:buClr>
                        <a:buSzPts val="1400"/>
                        <a:buFont typeface="Arial"/>
                        <a:buNone/>
                      </a:pPr>
                      <a:r>
                        <a:rPr lang="en-US" sz="1400" b="0" u="none" strike="noStrike" cap="none">
                          <a:solidFill>
                            <a:srgbClr val="000000"/>
                          </a:solidFill>
                          <a:latin typeface="Calibri"/>
                          <a:ea typeface="Calibri"/>
                          <a:cs typeface="Calibri"/>
                          <a:sym typeface="Calibri"/>
                        </a:rPr>
                        <a:t>§ 242 Leistung nach Treu und Glauben</a:t>
                      </a:r>
                      <a:endParaRPr sz="1400" b="1"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t>Der Schuldner ist verpflichtet, die Leistung so zu bewirken, wie Treu und Glauben mit Rücksicht </a:t>
                      </a:r>
                      <a:r>
                        <a:rPr lang="en-US" sz="1400" b="0" u="none" strike="noStrike" cap="none">
                          <a:solidFill>
                            <a:srgbClr val="000000"/>
                          </a:solidFill>
                          <a:latin typeface="Calibri"/>
                          <a:ea typeface="Calibri"/>
                          <a:cs typeface="Calibri"/>
                          <a:sym typeface="Calibri"/>
                        </a:rPr>
                        <a:t>auf die Verkehrssitte es erfordern.</a:t>
                      </a:r>
                      <a:endParaRPr sz="1400" b="1" u="none" strike="noStrike" cap="none">
                        <a:latin typeface="Calibri"/>
                        <a:ea typeface="Calibri"/>
                        <a:cs typeface="Calibri"/>
                        <a:sym typeface="Calibri"/>
                      </a:endParaRPr>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Par.242 Buona fede</a:t>
                      </a:r>
                      <a:br>
                        <a:rPr lang="en-US" sz="1400" u="none" strike="noStrike" cap="none">
                          <a:solidFill>
                            <a:srgbClr val="000000"/>
                          </a:solidFill>
                          <a:latin typeface="Calibri"/>
                          <a:ea typeface="Calibri"/>
                          <a:cs typeface="Calibri"/>
                          <a:sym typeface="Calibri"/>
                        </a:rPr>
                      </a:br>
                      <a:r>
                        <a:rPr lang="en-US" sz="1400" u="none" strike="noStrike" cap="none">
                          <a:solidFill>
                            <a:srgbClr val="000000"/>
                          </a:solidFill>
                          <a:latin typeface="Calibri"/>
                          <a:ea typeface="Calibri"/>
                          <a:cs typeface="Calibri"/>
                          <a:sym typeface="Calibri"/>
                        </a:rPr>
                        <a:t/>
                      </a:r>
                      <a:br>
                        <a:rPr lang="en-US" sz="1400" u="none" strike="noStrike" cap="none">
                          <a:solidFill>
                            <a:srgbClr val="000000"/>
                          </a:solidFill>
                          <a:latin typeface="Calibri"/>
                          <a:ea typeface="Calibri"/>
                          <a:cs typeface="Calibri"/>
                          <a:sym typeface="Calibri"/>
                        </a:rPr>
                      </a:br>
                      <a:r>
                        <a:rPr lang="en-US" sz="1400" u="none" strike="noStrike" cap="none">
                          <a:solidFill>
                            <a:srgbClr val="000000"/>
                          </a:solidFill>
                          <a:latin typeface="Calibri"/>
                          <a:ea typeface="Calibri"/>
                          <a:cs typeface="Calibri"/>
                          <a:sym typeface="Calibri"/>
                        </a:rPr>
                        <a:t>Il debitore ha l'obbligo di operare come richiesto dalla buona fede, tenendo conto de</a:t>
                      </a:r>
                      <a:r>
                        <a:rPr lang="en-US">
                          <a:latin typeface="Calibri"/>
                          <a:ea typeface="Calibri"/>
                          <a:cs typeface="Calibri"/>
                          <a:sym typeface="Calibri"/>
                        </a:rPr>
                        <a:t>gli usi d</a:t>
                      </a:r>
                      <a:r>
                        <a:rPr lang="en-US" sz="1400" u="none" strike="noStrike" cap="none">
                          <a:solidFill>
                            <a:srgbClr val="000000"/>
                          </a:solidFill>
                          <a:latin typeface="Calibri"/>
                          <a:ea typeface="Calibri"/>
                          <a:cs typeface="Calibri"/>
                          <a:sym typeface="Calibri"/>
                        </a:rPr>
                        <a:t>el traffico.</a:t>
                      </a:r>
                      <a:endParaRPr sz="1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49" name="Google Shape;249;p10"/>
          <p:cNvSpPr/>
          <p:nvPr/>
        </p:nvSpPr>
        <p:spPr>
          <a:xfrm>
            <a:off x="6631860" y="4264866"/>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0" name="Google Shape;250;p10"/>
          <p:cNvSpPr txBox="1"/>
          <p:nvPr/>
        </p:nvSpPr>
        <p:spPr>
          <a:xfrm>
            <a:off x="7554493" y="6329218"/>
            <a:ext cx="4642425"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BUONA FEDE NEI CODICI E NELLE CONVENZIONI</a:t>
            </a:r>
            <a:endParaRPr sz="1400" b="0" i="0" u="none" strike="noStrike" cap="none">
              <a:solidFill>
                <a:srgbClr val="000000"/>
              </a:solidFill>
              <a:latin typeface="Calibri"/>
              <a:ea typeface="Calibri"/>
              <a:cs typeface="Calibri"/>
              <a:sym typeface="Calibri"/>
            </a:endParaRPr>
          </a:p>
        </p:txBody>
      </p:sp>
      <p:cxnSp>
        <p:nvCxnSpPr>
          <p:cNvPr id="251" name="Google Shape;251;p10"/>
          <p:cNvCxnSpPr/>
          <p:nvPr/>
        </p:nvCxnSpPr>
        <p:spPr>
          <a:xfrm>
            <a:off x="7682630" y="6353464"/>
            <a:ext cx="4509370"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tile tx="0" ty="0" sx="100000" sy="100000" flip="none" algn="tl"/>
        </a:blipFill>
        <a:effectLst/>
      </p:bgPr>
    </p:bg>
    <p:spTree>
      <p:nvGrpSpPr>
        <p:cNvPr id="1" name="Shape 255"/>
        <p:cNvGrpSpPr/>
        <p:nvPr/>
      </p:nvGrpSpPr>
      <p:grpSpPr>
        <a:xfrm>
          <a:off x="0" y="0"/>
          <a:ext cx="0" cy="0"/>
          <a:chOff x="0" y="0"/>
          <a:chExt cx="0" cy="0"/>
        </a:xfrm>
      </p:grpSpPr>
      <p:sp>
        <p:nvSpPr>
          <p:cNvPr id="256" name="Google Shape;256;p11"/>
          <p:cNvSpPr txBox="1"/>
          <p:nvPr/>
        </p:nvSpPr>
        <p:spPr>
          <a:xfrm>
            <a:off x="2293034" y="140677"/>
            <a:ext cx="327777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Código civil (Cile)</a:t>
            </a:r>
            <a:endParaRPr sz="1600" b="1" i="0" u="none" strike="noStrike" cap="none">
              <a:solidFill>
                <a:schemeClr val="dk1"/>
              </a:solidFill>
              <a:latin typeface="Calibri"/>
              <a:ea typeface="Calibri"/>
              <a:cs typeface="Calibri"/>
              <a:sym typeface="Calibri"/>
            </a:endParaRPr>
          </a:p>
        </p:txBody>
      </p:sp>
      <p:graphicFrame>
        <p:nvGraphicFramePr>
          <p:cNvPr id="257" name="Google Shape;257;p11"/>
          <p:cNvGraphicFramePr/>
          <p:nvPr/>
        </p:nvGraphicFramePr>
        <p:xfrm>
          <a:off x="100720" y="479231"/>
          <a:ext cx="3000000" cy="3000000"/>
        </p:xfrm>
        <a:graphic>
          <a:graphicData uri="http://schemas.openxmlformats.org/drawingml/2006/table">
            <a:tbl>
              <a:tblPr>
                <a:noFill/>
                <a:tableStyleId>{17C9C1BC-C954-46D1-B49B-5D0E8FCFA504}</a:tableStyleId>
              </a:tblPr>
              <a:tblGrid>
                <a:gridCol w="2935600"/>
                <a:gridCol w="2949575"/>
              </a:tblGrid>
              <a:tr h="177800">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Art.1546</a:t>
                      </a:r>
                      <a:endParaRPr sz="1400" u="none" strike="noStrike" cap="none">
                        <a:solidFill>
                          <a:srgbClr val="000000"/>
                        </a:solidFill>
                        <a:latin typeface="Calibri"/>
                        <a:ea typeface="Calibri"/>
                        <a:cs typeface="Calibri"/>
                        <a:sym typeface="Calibri"/>
                      </a:endParaRPr>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Los contratos deben ejecutarse de buena fe, y por consiguiente obligan no solo a lo que en ellos se expresa, sino a todas las cosas que emanan precisamente de la naturaleza de la obligación, o que por la ley o la costumbre pertenecen a ella</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Art.1546</a:t>
                      </a:r>
                      <a:endParaRPr sz="1400" u="none" strike="noStrike" cap="none">
                        <a:solidFill>
                          <a:srgbClr val="000000"/>
                        </a:solidFill>
                        <a:latin typeface="Calibri"/>
                        <a:ea typeface="Calibri"/>
                        <a:cs typeface="Calibri"/>
                        <a:sym typeface="Calibri"/>
                      </a:endParaRPr>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L’esecuzione dei contratti deve avvenire secondo buona fede e, di conseguenza, essi obbligano non solo a quello che è in quelli espressamente pattuito, ma anche a tutto ciò che deriva direttamente dalla natura dell’obbligazione o che per legge o consuetudine la riguarda.</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58" name="Google Shape;258;p11"/>
          <p:cNvSpPr txBox="1"/>
          <p:nvPr/>
        </p:nvSpPr>
        <p:spPr>
          <a:xfrm>
            <a:off x="6276439" y="390769"/>
            <a:ext cx="588518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Convention on contracts for the International Sale of Goods (CISG)</a:t>
            </a:r>
            <a:endParaRPr sz="1600" b="1" i="0" u="none" strike="noStrike" cap="none">
              <a:solidFill>
                <a:schemeClr val="dk1"/>
              </a:solidFill>
              <a:latin typeface="Calibri"/>
              <a:ea typeface="Calibri"/>
              <a:cs typeface="Calibri"/>
              <a:sym typeface="Calibri"/>
            </a:endParaRPr>
          </a:p>
        </p:txBody>
      </p:sp>
      <p:graphicFrame>
        <p:nvGraphicFramePr>
          <p:cNvPr id="259" name="Google Shape;259;p11"/>
          <p:cNvGraphicFramePr/>
          <p:nvPr/>
        </p:nvGraphicFramePr>
        <p:xfrm>
          <a:off x="6047839" y="743391"/>
          <a:ext cx="3000000" cy="3000000"/>
        </p:xfrm>
        <a:graphic>
          <a:graphicData uri="http://schemas.openxmlformats.org/drawingml/2006/table">
            <a:tbl>
              <a:tblPr>
                <a:noFill/>
                <a:tableStyleId>{17C9C1BC-C954-46D1-B49B-5D0E8FCFA504}</a:tableStyleId>
              </a:tblPr>
              <a:tblGrid>
                <a:gridCol w="3056900"/>
                <a:gridCol w="3056900"/>
              </a:tblGrid>
              <a:tr h="177800">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art7(1): In the interpretation of this Convention, regard is to be had to its international character and to the need to promote uniformity in its application and the observance of good faith in international trade.</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Art7(1): Nell’interpretazione di questa Convenzione, bisogna avere riguardo al suo carattere internazionale e al bisogno di promuovere l’uniformità nella sua applicazione e nell’osservanza della buona fede nel commercio internazionale.</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60" name="Google Shape;260;p11"/>
          <p:cNvSpPr txBox="1"/>
          <p:nvPr/>
        </p:nvSpPr>
        <p:spPr>
          <a:xfrm>
            <a:off x="2157047" y="2670348"/>
            <a:ext cx="340438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Principi UNIDROIT</a:t>
            </a:r>
            <a:endParaRPr sz="1400" b="0" i="0" u="none" strike="noStrike" cap="none">
              <a:solidFill>
                <a:srgbClr val="000000"/>
              </a:solidFill>
              <a:latin typeface="Arial"/>
              <a:ea typeface="Arial"/>
              <a:cs typeface="Arial"/>
              <a:sym typeface="Arial"/>
            </a:endParaRPr>
          </a:p>
        </p:txBody>
      </p:sp>
      <p:graphicFrame>
        <p:nvGraphicFramePr>
          <p:cNvPr id="261" name="Google Shape;261;p11"/>
          <p:cNvGraphicFramePr/>
          <p:nvPr/>
        </p:nvGraphicFramePr>
        <p:xfrm>
          <a:off x="215020" y="3008902"/>
          <a:ext cx="3000000" cy="3000000"/>
        </p:xfrm>
        <a:graphic>
          <a:graphicData uri="http://schemas.openxmlformats.org/drawingml/2006/table">
            <a:tbl>
              <a:tblPr>
                <a:noFill/>
                <a:tableStyleId>{17C9C1BC-C954-46D1-B49B-5D0E8FCFA504}</a:tableStyleId>
              </a:tblPr>
              <a:tblGrid>
                <a:gridCol w="2814325"/>
                <a:gridCol w="2842250"/>
              </a:tblGrid>
              <a:tr h="177800">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 1.7: (Good faith and fair dealing) </a:t>
                      </a:r>
                      <a:endParaRPr sz="1400" u="none" strike="noStrike" cap="none">
                        <a:solidFill>
                          <a:srgbClr val="000000"/>
                        </a:solidFill>
                        <a:latin typeface="Calibri"/>
                        <a:ea typeface="Calibri"/>
                        <a:cs typeface="Calibri"/>
                        <a:sym typeface="Calibri"/>
                      </a:endParaRPr>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 Each party must act in accordance with good faith and fair dealing in international trade. (2) The parties may not exclude or limit this duty</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 1.7: (Buona fede) </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(1) Ciascuna parte deve agire in conformità alla buona fede nel commercio internazionale. </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(2) Le parti non possono escludere o limitare quest’obbligo. </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62" name="Google Shape;262;p11"/>
          <p:cNvSpPr txBox="1"/>
          <p:nvPr/>
        </p:nvSpPr>
        <p:spPr>
          <a:xfrm>
            <a:off x="1293773" y="4976499"/>
            <a:ext cx="413590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Principles of European Contract Law (PECL)</a:t>
            </a:r>
            <a:endParaRPr sz="1600" b="1" i="0" u="none" strike="noStrike" cap="none">
              <a:solidFill>
                <a:schemeClr val="dk1"/>
              </a:solidFill>
              <a:latin typeface="Calibri"/>
              <a:ea typeface="Calibri"/>
              <a:cs typeface="Calibri"/>
              <a:sym typeface="Calibri"/>
            </a:endParaRPr>
          </a:p>
        </p:txBody>
      </p:sp>
      <p:graphicFrame>
        <p:nvGraphicFramePr>
          <p:cNvPr id="263" name="Google Shape;263;p11"/>
          <p:cNvGraphicFramePr/>
          <p:nvPr/>
        </p:nvGraphicFramePr>
        <p:xfrm>
          <a:off x="78884" y="5315053"/>
          <a:ext cx="3000000" cy="3000000"/>
        </p:xfrm>
        <a:graphic>
          <a:graphicData uri="http://schemas.openxmlformats.org/drawingml/2006/table">
            <a:tbl>
              <a:tblPr>
                <a:noFill/>
                <a:tableStyleId>{17C9C1BC-C954-46D1-B49B-5D0E8FCFA504}</a:tableStyleId>
              </a:tblPr>
              <a:tblGrid>
                <a:gridCol w="2942600"/>
                <a:gridCol w="2942600"/>
              </a:tblGrid>
              <a:tr h="1778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 1:201: Good Faith and Fair Dealing. (1) Each party must act in accordance with good faith and fair dealing. (2) The parties may not exclude or limit this duty.</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Art.1:201: Buona fede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(1) Ciascuna parte deve agire in conformità alla buona fede nel commercio internazionale.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(2) Le parti non possono escludere o limitare quest’obbligo. </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64" name="Google Shape;264;p11"/>
          <p:cNvSpPr txBox="1"/>
          <p:nvPr/>
        </p:nvSpPr>
        <p:spPr>
          <a:xfrm>
            <a:off x="7135819" y="2325639"/>
            <a:ext cx="438027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Draft Common Frame of Reference (DCFR)</a:t>
            </a:r>
            <a:endParaRPr sz="1400" b="0" i="0" u="none" strike="noStrike" cap="none">
              <a:solidFill>
                <a:srgbClr val="000000"/>
              </a:solidFill>
              <a:latin typeface="Arial"/>
              <a:ea typeface="Arial"/>
              <a:cs typeface="Arial"/>
              <a:sym typeface="Arial"/>
            </a:endParaRPr>
          </a:p>
        </p:txBody>
      </p:sp>
      <p:graphicFrame>
        <p:nvGraphicFramePr>
          <p:cNvPr id="265" name="Google Shape;265;p11"/>
          <p:cNvGraphicFramePr/>
          <p:nvPr/>
        </p:nvGraphicFramePr>
        <p:xfrm>
          <a:off x="6047839" y="2636680"/>
          <a:ext cx="3000000" cy="3000000"/>
        </p:xfrm>
        <a:graphic>
          <a:graphicData uri="http://schemas.openxmlformats.org/drawingml/2006/table">
            <a:tbl>
              <a:tblPr>
                <a:noFill/>
                <a:tableStyleId>{17C9C1BC-C954-46D1-B49B-5D0E8FCFA504}</a:tableStyleId>
              </a:tblPr>
              <a:tblGrid>
                <a:gridCol w="3056900"/>
                <a:gridCol w="3056900"/>
              </a:tblGrid>
              <a:tr h="3280725">
                <a:tc>
                  <a:txBody>
                    <a:bodyPr/>
                    <a:lstStyle/>
                    <a:p>
                      <a:pPr marL="0" marR="0" lvl="0" indent="0" algn="just" rtl="0">
                        <a:lnSpc>
                          <a:spcPct val="100000"/>
                        </a:lnSpc>
                        <a:spcBef>
                          <a:spcPts val="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Art.1:103: Good faith and fair dealing. (1) The expression ‘good faith and fair dealing’ refers to a standard of conduct characterized by honesty, openness and consideration for the interests of the other party to the transaction or relationship in question. (2) It is, in particular, contrary to good faith and fair dealing for a party to act inconsistently with that party’s prior statements or conduct when the other party has reasonably relied on them to that other party’s detriment.</a:t>
                      </a:r>
                      <a:endParaRPr sz="1400" u="none" strike="noStrike" cap="none">
                        <a:solidFill>
                          <a:srgbClr val="000000"/>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Art.1:103: Buona fede e correttezza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(1) Per “buona fede e correttezza” s’intende uno standard di comportamento caratterizzato da onestà, trasparenza e considerazione degli interessi della controparte rispetto all’affare o al rapporto in questione.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(2) In particolare, è contrario a buona fede e correttezza agire in modo incoerente rispetto ad una propria precedente dichiarazione o comportamento, a svantaggio della controparte che su tale dichiarazione o comportamento ha fatto ragionevole affidamento. </a:t>
                      </a:r>
                      <a:endParaRPr sz="1400" u="none" strike="noStrike" cap="none"/>
                    </a:p>
                    <a:p>
                      <a:pPr marL="0" marR="0" lvl="0" indent="0" algn="just" rtl="0">
                        <a:lnSpc>
                          <a:spcPct val="100000"/>
                        </a:lnSpc>
                        <a:spcBef>
                          <a:spcPts val="800"/>
                        </a:spcBef>
                        <a:spcAft>
                          <a:spcPts val="0"/>
                        </a:spcAft>
                        <a:buClr>
                          <a:srgbClr val="000000"/>
                        </a:buClr>
                        <a:buSzPts val="1400"/>
                        <a:buFont typeface="Arial"/>
                        <a:buNone/>
                      </a:pPr>
                      <a:r>
                        <a:rPr lang="en-US" sz="1400" u="none" strike="noStrike" cap="none">
                          <a:solidFill>
                            <a:srgbClr val="000000"/>
                          </a:solidFill>
                          <a:latin typeface="Calibri"/>
                          <a:ea typeface="Calibri"/>
                          <a:cs typeface="Calibri"/>
                          <a:sym typeface="Calibri"/>
                        </a:rPr>
                        <a:t> </a:t>
                      </a:r>
                      <a:endParaRPr sz="14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66" name="Google Shape;266;p11"/>
          <p:cNvSpPr txBox="1"/>
          <p:nvPr/>
        </p:nvSpPr>
        <p:spPr>
          <a:xfrm>
            <a:off x="7596793" y="6333892"/>
            <a:ext cx="4681043"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BUONA FEDE NEI CODICI E NELLE CONVENZIONI</a:t>
            </a:r>
            <a:endParaRPr sz="1400" b="0" i="0" u="none" strike="noStrike" cap="none">
              <a:solidFill>
                <a:srgbClr val="000000"/>
              </a:solidFill>
              <a:latin typeface="Calibri"/>
              <a:ea typeface="Calibri"/>
              <a:cs typeface="Calibri"/>
              <a:sym typeface="Calibri"/>
            </a:endParaRPr>
          </a:p>
        </p:txBody>
      </p:sp>
      <p:cxnSp>
        <p:nvCxnSpPr>
          <p:cNvPr id="267" name="Google Shape;267;p11"/>
          <p:cNvCxnSpPr/>
          <p:nvPr/>
        </p:nvCxnSpPr>
        <p:spPr>
          <a:xfrm>
            <a:off x="7682630" y="6353464"/>
            <a:ext cx="4509370"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271"/>
        <p:cNvGrpSpPr/>
        <p:nvPr/>
      </p:nvGrpSpPr>
      <p:grpSpPr>
        <a:xfrm>
          <a:off x="0" y="0"/>
          <a:ext cx="0" cy="0"/>
          <a:chOff x="0" y="0"/>
          <a:chExt cx="0" cy="0"/>
        </a:xfrm>
      </p:grpSpPr>
      <p:graphicFrame>
        <p:nvGraphicFramePr>
          <p:cNvPr id="272" name="Google Shape;272;p12"/>
          <p:cNvGraphicFramePr/>
          <p:nvPr/>
        </p:nvGraphicFramePr>
        <p:xfrm>
          <a:off x="2698896" y="314178"/>
          <a:ext cx="3000000" cy="3000000"/>
        </p:xfrm>
        <a:graphic>
          <a:graphicData uri="http://schemas.openxmlformats.org/drawingml/2006/table">
            <a:tbl>
              <a:tblPr>
                <a:noFill/>
                <a:tableStyleId>{17C9C1BC-C954-46D1-B49B-5D0E8FCFA504}</a:tableStyleId>
              </a:tblPr>
              <a:tblGrid>
                <a:gridCol w="3397100"/>
                <a:gridCol w="3397100"/>
              </a:tblGrid>
              <a:tr h="203200">
                <a:tc>
                  <a:txBody>
                    <a:bodyPr/>
                    <a:lstStyle/>
                    <a:p>
                      <a:pPr marL="0" marR="0" lvl="0" indent="0" algn="ctr" rtl="0">
                        <a:lnSpc>
                          <a:spcPct val="100000"/>
                        </a:lnSpc>
                        <a:spcBef>
                          <a:spcPts val="0"/>
                        </a:spcBef>
                        <a:spcAft>
                          <a:spcPts val="0"/>
                        </a:spcAft>
                        <a:buClr>
                          <a:schemeClr val="dk1"/>
                        </a:buClr>
                        <a:buSzPts val="1600"/>
                        <a:buFont typeface="Calibri"/>
                        <a:buNone/>
                      </a:pPr>
                      <a:r>
                        <a:rPr lang="en-US" sz="1600" b="1" u="none" strike="noStrike" cap="none">
                          <a:solidFill>
                            <a:schemeClr val="dk1"/>
                          </a:solidFill>
                          <a:latin typeface="Calibri"/>
                          <a:ea typeface="Calibri"/>
                          <a:cs typeface="Calibri"/>
                          <a:sym typeface="Calibri"/>
                        </a:rPr>
                        <a:t>CAPÍTULO 2. F</a:t>
                      </a:r>
                      <a:r>
                        <a:rPr lang="en-US" sz="1600" b="1" u="none" strike="noStrike" cap="none">
                          <a:latin typeface="Calibri"/>
                          <a:ea typeface="Calibri"/>
                          <a:cs typeface="Calibri"/>
                          <a:sym typeface="Calibri"/>
                        </a:rPr>
                        <a:t>ORMACIÓN DEL CONTRATO</a:t>
                      </a:r>
                      <a:endParaRPr sz="1400" u="none" strike="noStrike" cap="none"/>
                    </a:p>
                    <a:p>
                      <a:pPr marL="0" marR="0" lvl="0" indent="0" algn="ctr" rtl="0">
                        <a:lnSpc>
                          <a:spcPct val="100000"/>
                        </a:lnSpc>
                        <a:spcBef>
                          <a:spcPts val="0"/>
                        </a:spcBef>
                        <a:spcAft>
                          <a:spcPts val="0"/>
                        </a:spcAft>
                        <a:buClr>
                          <a:schemeClr val="dk1"/>
                        </a:buClr>
                        <a:buSzPts val="1600"/>
                        <a:buFont typeface="Calibri"/>
                        <a:buNone/>
                      </a:pPr>
                      <a:r>
                        <a:rPr lang="en-US" sz="1600" b="1" u="none" strike="noStrike" cap="none">
                          <a:latin typeface="Calibri"/>
                          <a:ea typeface="Calibri"/>
                          <a:cs typeface="Calibri"/>
                          <a:sym typeface="Calibri"/>
                        </a:rPr>
                        <a:t>Sección 1. Definición y elementos del contrato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solidFill>
                            <a:schemeClr val="dk1"/>
                          </a:solidFill>
                          <a:latin typeface="Calibri"/>
                          <a:ea typeface="Calibri"/>
                          <a:cs typeface="Calibri"/>
                          <a:sym typeface="Calibri"/>
                        </a:rPr>
                        <a:t>Artículo 8. Definición de contrato</a:t>
                      </a:r>
                      <a:endParaRPr sz="16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solidFill>
                            <a:schemeClr val="dk1"/>
                          </a:solidFill>
                          <a:latin typeface="Calibri"/>
                          <a:ea typeface="Calibri"/>
                          <a:cs typeface="Calibri"/>
                          <a:sym typeface="Calibri"/>
                        </a:rPr>
                        <a:t>El contrato es un acuerdo por el cual dos o más partes crean, transfieren, modifican o extinguen un vínculo jurídico de contenido económico.</a:t>
                      </a:r>
                      <a:endParaRPr sz="1600" u="none" strike="noStrike" cap="none">
                        <a:solidFill>
                          <a:schemeClr val="dk1"/>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CAPITOLO 2. FORMAZIONE DEL CONTRATTO</a:t>
                      </a:r>
                      <a:endParaRPr sz="1600" u="none" strike="noStrike" cap="none">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Sezione 1. Definizione ed elementi del contratto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Articolo 8. Definizione del contratto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Il contratto è un accordo con il quale due o più parti creano, trasferiscono, modificano o estinguono un rapporto giuridico di contenuto economico.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cxnSp>
        <p:nvCxnSpPr>
          <p:cNvPr id="273" name="Google Shape;273;p12"/>
          <p:cNvCxnSpPr/>
          <p:nvPr/>
        </p:nvCxnSpPr>
        <p:spPr>
          <a:xfrm>
            <a:off x="1828800" y="1125415"/>
            <a:ext cx="590700" cy="408000"/>
          </a:xfrm>
          <a:prstGeom prst="curvedConnector3">
            <a:avLst>
              <a:gd name="adj1" fmla="val 50012"/>
            </a:avLst>
          </a:prstGeom>
          <a:noFill/>
          <a:ln w="19050" cap="flat" cmpd="sng">
            <a:solidFill>
              <a:schemeClr val="dk1"/>
            </a:solidFill>
            <a:prstDash val="solid"/>
            <a:miter lim="800000"/>
            <a:headEnd type="triangle" w="med" len="med"/>
            <a:tailEnd type="triangle" w="med" len="med"/>
          </a:ln>
        </p:spPr>
      </p:cxnSp>
      <p:sp>
        <p:nvSpPr>
          <p:cNvPr id="274" name="Google Shape;274;p12"/>
          <p:cNvSpPr txBox="1"/>
          <p:nvPr/>
        </p:nvSpPr>
        <p:spPr>
          <a:xfrm>
            <a:off x="0" y="802249"/>
            <a:ext cx="1939241"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a:t>
            </a:r>
            <a:r>
              <a:rPr lang="en-US" sz="1800" b="0" i="0" u="none" strike="noStrike" cap="none">
                <a:solidFill>
                  <a:srgbClr val="222222"/>
                </a:solidFill>
                <a:latin typeface="Calibri"/>
                <a:ea typeface="Calibri"/>
                <a:cs typeface="Calibri"/>
                <a:sym typeface="Calibri"/>
              </a:rPr>
              <a:t>Rechtsgeschäft</a:t>
            </a:r>
            <a:r>
              <a:rPr lang="en-US" sz="1800" b="0" i="0" u="none" strike="noStrike" cap="none">
                <a:solidFill>
                  <a:srgbClr val="000000"/>
                </a:solidFill>
                <a:latin typeface="Calibri"/>
                <a:ea typeface="Calibri"/>
                <a:cs typeface="Calibri"/>
                <a:sym typeface="Calibri"/>
              </a:rPr>
              <a:t>»</a:t>
            </a:r>
            <a:r>
              <a:rPr lang="en-US" sz="1800" b="0" i="0" u="none" strike="noStrike" cap="none">
                <a:solidFill>
                  <a:srgbClr val="222222"/>
                </a:solidFill>
                <a:latin typeface="Calibri"/>
                <a:ea typeface="Calibri"/>
                <a:cs typeface="Calibri"/>
                <a:sym typeface="Calibri"/>
              </a:rPr>
              <a:t> (negozio giuridico)</a:t>
            </a:r>
            <a:endParaRPr sz="1800" b="0" i="0" u="none" strike="noStrike" cap="none">
              <a:solidFill>
                <a:schemeClr val="dk1"/>
              </a:solidFill>
              <a:latin typeface="Calibri"/>
              <a:ea typeface="Calibri"/>
              <a:cs typeface="Calibri"/>
              <a:sym typeface="Calibri"/>
            </a:endParaRPr>
          </a:p>
        </p:txBody>
      </p:sp>
      <p:graphicFrame>
        <p:nvGraphicFramePr>
          <p:cNvPr id="275" name="Google Shape;275;p12"/>
          <p:cNvGraphicFramePr/>
          <p:nvPr/>
        </p:nvGraphicFramePr>
        <p:xfrm>
          <a:off x="172065" y="3207960"/>
          <a:ext cx="3000000" cy="3000000"/>
        </p:xfrm>
        <a:graphic>
          <a:graphicData uri="http://schemas.openxmlformats.org/drawingml/2006/table">
            <a:tbl>
              <a:tblPr>
                <a:noFill/>
                <a:tableStyleId>{17C9C1BC-C954-46D1-B49B-5D0E8FCFA504}</a:tableStyleId>
              </a:tblPr>
              <a:tblGrid>
                <a:gridCol w="3056900"/>
                <a:gridCol w="3056900"/>
              </a:tblGrid>
              <a:tr h="2561275">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Chapter 4: Formation of the contract</a:t>
                      </a:r>
                      <a:endParaRPr sz="1400" u="none" strike="noStrike" cap="none"/>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Section 1: General provisions </a:t>
                      </a:r>
                      <a:endParaRPr sz="1400" u="none" strike="noStrike" cap="none"/>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101: Meaning of «contract» and «juridical act»</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r>
                        <a:rPr lang="en-US" sz="1600" u="none" strike="noStrike" cap="none">
                          <a:latin typeface="Calibri"/>
                          <a:ea typeface="Calibri"/>
                          <a:cs typeface="Calibri"/>
                          <a:sym typeface="Calibri"/>
                        </a:rPr>
                        <a:t>(1) A contract is an agreement which is intended to give rise to a binding legal relationship or to have some other legal effect. It is a bilateral or multilateral juridical act.</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Capitolo 4: Formazione del contratto</a:t>
                      </a:r>
                      <a:endParaRPr sz="1600" u="none" strike="noStrike" cap="none">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Sezione 1:Disposizioni generali</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101: Nozione di “contratto” e “atto giuridico”</a:t>
                      </a:r>
                      <a:endParaRPr sz="1600" u="none" strike="noStrike" cap="none">
                        <a:latin typeface="Calibri"/>
                        <a:ea typeface="Calibri"/>
                        <a:cs typeface="Calibri"/>
                        <a:sym typeface="Calibri"/>
                      </a:endParaRPr>
                    </a:p>
                    <a:p>
                      <a:pPr marL="0" marR="0" lvl="0" indent="0" algn="l" rtl="0">
                        <a:lnSpc>
                          <a:spcPct val="107000"/>
                        </a:lnSpc>
                        <a:spcBef>
                          <a:spcPts val="0"/>
                        </a:spcBef>
                        <a:spcAft>
                          <a:spcPts val="0"/>
                        </a:spcAft>
                        <a:buClr>
                          <a:schemeClr val="dk1"/>
                        </a:buClr>
                        <a:buSzPts val="1600"/>
                        <a:buFont typeface="Calibri"/>
                        <a:buNone/>
                      </a:pPr>
                      <a:r>
                        <a:rPr lang="en-US" sz="1600" u="none" strike="noStrike" cap="none">
                          <a:latin typeface="Calibri"/>
                          <a:ea typeface="Calibri"/>
                          <a:cs typeface="Calibri"/>
                          <a:sym typeface="Calibri"/>
                        </a:rPr>
                        <a:t>(1) Il contratto è l’accordo tramite il quale le parti manifestano la volontà di dare origine ad un rapporto giuridico vincolante o ad avere qualche altro effetto giuridico. È un atto giuridico bilaterale o multilaterale.</a:t>
                      </a:r>
                      <a:endParaRPr sz="1400" u="none" strike="noStrike" cap="none"/>
                    </a:p>
                    <a:p>
                      <a:pPr marL="0" marR="0" lvl="0" indent="0" algn="l" rtl="0">
                        <a:lnSpc>
                          <a:spcPct val="100000"/>
                        </a:lnSpc>
                        <a:spcBef>
                          <a:spcPts val="800"/>
                        </a:spcBef>
                        <a:spcAft>
                          <a:spcPts val="0"/>
                        </a:spcAft>
                        <a:buClr>
                          <a:srgbClr val="000000"/>
                        </a:buClr>
                        <a:buSzPts val="1600"/>
                        <a:buFont typeface="Arial"/>
                        <a:buNone/>
                      </a:pPr>
                      <a:r>
                        <a:rPr lang="en-US"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76" name="Google Shape;276;p12"/>
          <p:cNvSpPr txBox="1"/>
          <p:nvPr/>
        </p:nvSpPr>
        <p:spPr>
          <a:xfrm>
            <a:off x="1312984" y="2848365"/>
            <a:ext cx="427658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Draft Common Frame of Reference (DCFR)</a:t>
            </a:r>
            <a:endParaRPr sz="1400" b="0" i="0" u="none" strike="noStrike" cap="none">
              <a:solidFill>
                <a:srgbClr val="000000"/>
              </a:solidFill>
              <a:latin typeface="Arial"/>
              <a:ea typeface="Arial"/>
              <a:cs typeface="Arial"/>
              <a:sym typeface="Arial"/>
            </a:endParaRPr>
          </a:p>
        </p:txBody>
      </p:sp>
      <p:sp>
        <p:nvSpPr>
          <p:cNvPr id="277" name="Google Shape;277;p12"/>
          <p:cNvSpPr txBox="1"/>
          <p:nvPr/>
        </p:nvSpPr>
        <p:spPr>
          <a:xfrm>
            <a:off x="7801897" y="2846283"/>
            <a:ext cx="3494460" cy="33851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Common European Sales Law (CESL)</a:t>
            </a:r>
            <a:endParaRPr sz="1400" b="0" i="0" u="none" strike="noStrike" cap="none">
              <a:solidFill>
                <a:srgbClr val="000000"/>
              </a:solidFill>
              <a:latin typeface="Arial"/>
              <a:ea typeface="Arial"/>
              <a:cs typeface="Arial"/>
              <a:sym typeface="Arial"/>
            </a:endParaRPr>
          </a:p>
        </p:txBody>
      </p:sp>
      <p:graphicFrame>
        <p:nvGraphicFramePr>
          <p:cNvPr id="278" name="Google Shape;278;p12"/>
          <p:cNvGraphicFramePr/>
          <p:nvPr/>
        </p:nvGraphicFramePr>
        <p:xfrm>
          <a:off x="6919812" y="3209496"/>
          <a:ext cx="3000000" cy="3000000"/>
        </p:xfrm>
        <a:graphic>
          <a:graphicData uri="http://schemas.openxmlformats.org/drawingml/2006/table">
            <a:tbl>
              <a:tblPr>
                <a:noFill/>
                <a:tableStyleId>{17C9C1BC-C954-46D1-B49B-5D0E8FCFA504}</a:tableStyleId>
              </a:tblPr>
              <a:tblGrid>
                <a:gridCol w="2445300"/>
                <a:gridCol w="2445300"/>
              </a:tblGrid>
              <a:tr h="13421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2. a ‘contract’ means an agreement intended to give rise to obligations or other legal effects</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2. Il contratto è l’accordo tramite il quale le parti manifestano la volontà di far nascere obblighi o altri effetti giuridici.</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79" name="Google Shape;279;p12"/>
          <p:cNvSpPr txBox="1"/>
          <p:nvPr/>
        </p:nvSpPr>
        <p:spPr>
          <a:xfrm>
            <a:off x="3323303" y="5126"/>
            <a:ext cx="5545394"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Principios Latinoamericanos de Derecho de los Contratos</a:t>
            </a:r>
            <a:endParaRPr sz="1400" b="0" i="0" u="none" strike="noStrike" cap="none">
              <a:solidFill>
                <a:srgbClr val="000000"/>
              </a:solidFill>
              <a:latin typeface="Arial"/>
              <a:ea typeface="Arial"/>
              <a:cs typeface="Arial"/>
              <a:sym typeface="Arial"/>
            </a:endParaRPr>
          </a:p>
        </p:txBody>
      </p:sp>
      <p:sp>
        <p:nvSpPr>
          <p:cNvPr id="280" name="Google Shape;280;p12"/>
          <p:cNvSpPr/>
          <p:nvPr/>
        </p:nvSpPr>
        <p:spPr>
          <a:xfrm>
            <a:off x="6457071" y="4684543"/>
            <a:ext cx="5562864" cy="2097994"/>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1" name="Google Shape;281;p12"/>
          <p:cNvSpPr txBox="1"/>
          <p:nvPr/>
        </p:nvSpPr>
        <p:spPr>
          <a:xfrm>
            <a:off x="6371458" y="4684543"/>
            <a:ext cx="5734090" cy="2308324"/>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400"/>
              <a:buFont typeface="Noto Sans Symbols"/>
              <a:buChar char="❖"/>
            </a:pPr>
            <a:r>
              <a:rPr lang="en-US" sz="1400" b="1" i="0" u="none" strike="noStrike" cap="none">
                <a:solidFill>
                  <a:schemeClr val="dk1"/>
                </a:solidFill>
                <a:latin typeface="Calibri"/>
                <a:ea typeface="Calibri"/>
                <a:cs typeface="Calibri"/>
                <a:sym typeface="Calibri"/>
              </a:rPr>
              <a:t>Articolo 1101 Code civil </a:t>
            </a:r>
            <a:r>
              <a:rPr lang="en-US" sz="1400" b="0" i="0" u="none" strike="noStrike" cap="none">
                <a:solidFill>
                  <a:schemeClr val="dk1"/>
                </a:solidFill>
                <a:latin typeface="Calibri"/>
                <a:ea typeface="Calibri"/>
                <a:cs typeface="Calibri"/>
                <a:sym typeface="Calibri"/>
              </a:rPr>
              <a:t>: Il contratto è un accordo di volontà tra due o più persone destinato a creare, modificare, trasmettere o estinguere gli obblighi.</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400"/>
              <a:buFont typeface="Noto Sans Symbols"/>
              <a:buChar char="❖"/>
            </a:pPr>
            <a:r>
              <a:rPr lang="en-US" sz="1400" b="1" i="0" u="none" strike="noStrike" cap="none">
                <a:solidFill>
                  <a:schemeClr val="dk1"/>
                </a:solidFill>
                <a:latin typeface="Calibri"/>
                <a:ea typeface="Calibri"/>
                <a:cs typeface="Calibri"/>
                <a:sym typeface="Calibri"/>
              </a:rPr>
              <a:t>Articolo 1254 Código civil español</a:t>
            </a:r>
            <a:r>
              <a:rPr lang="en-US" sz="1400" b="0" i="0" u="none" strike="noStrike" cap="none">
                <a:solidFill>
                  <a:schemeClr val="dk1"/>
                </a:solidFill>
                <a:latin typeface="Calibri"/>
                <a:ea typeface="Calibri"/>
                <a:cs typeface="Calibri"/>
                <a:sym typeface="Calibri"/>
              </a:rPr>
              <a:t>: Il contratto esiste in quanto una o più persone si accordano nell’obbligarsi, nei confronti dell’una o delle altre, a fornire qualcosa o a prestare servizio.</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400"/>
              <a:buFont typeface="Noto Sans Symbols"/>
              <a:buChar char="❖"/>
            </a:pPr>
            <a:r>
              <a:rPr lang="en-US" sz="1400" b="1" i="0" u="none" strike="noStrike" cap="none">
                <a:solidFill>
                  <a:schemeClr val="dk1"/>
                </a:solidFill>
                <a:latin typeface="Calibri"/>
                <a:ea typeface="Calibri"/>
                <a:cs typeface="Calibri"/>
                <a:sym typeface="Calibri"/>
              </a:rPr>
              <a:t>Articolo Código civil chileno</a:t>
            </a:r>
            <a:r>
              <a:rPr lang="en-US" sz="1400" b="0" i="0" u="none" strike="noStrike" cap="none">
                <a:solidFill>
                  <a:schemeClr val="dk1"/>
                </a:solidFill>
                <a:latin typeface="Calibri"/>
                <a:ea typeface="Calibri"/>
                <a:cs typeface="Calibri"/>
                <a:sym typeface="Calibri"/>
              </a:rPr>
              <a:t>: Il contratto o convenzione è l’atto tramite il quale una parte si obbliga con un’altra a dare, fare o non fare qualcosa. Ogni parte può essere composta da una o più persone.</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82" name="Google Shape;282;p12"/>
          <p:cNvSpPr txBox="1"/>
          <p:nvPr/>
        </p:nvSpPr>
        <p:spPr>
          <a:xfrm>
            <a:off x="102238" y="20560"/>
            <a:ext cx="193924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Calibri"/>
                <a:ea typeface="Calibri"/>
                <a:cs typeface="Calibri"/>
                <a:sym typeface="Calibri"/>
              </a:rPr>
              <a:t>DEFINIZIONE</a:t>
            </a:r>
            <a:endParaRPr/>
          </a:p>
        </p:txBody>
      </p:sp>
      <p:cxnSp>
        <p:nvCxnSpPr>
          <p:cNvPr id="283" name="Google Shape;283;p12"/>
          <p:cNvCxnSpPr/>
          <p:nvPr/>
        </p:nvCxnSpPr>
        <p:spPr>
          <a:xfrm>
            <a:off x="0" y="356624"/>
            <a:ext cx="1688123"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287"/>
        <p:cNvGrpSpPr/>
        <p:nvPr/>
      </p:nvGrpSpPr>
      <p:grpSpPr>
        <a:xfrm>
          <a:off x="0" y="0"/>
          <a:ext cx="0" cy="0"/>
          <a:chOff x="0" y="0"/>
          <a:chExt cx="0" cy="0"/>
        </a:xfrm>
      </p:grpSpPr>
      <p:graphicFrame>
        <p:nvGraphicFramePr>
          <p:cNvPr id="288" name="Google Shape;288;p13"/>
          <p:cNvGraphicFramePr/>
          <p:nvPr/>
        </p:nvGraphicFramePr>
        <p:xfrm>
          <a:off x="2698750" y="304259"/>
          <a:ext cx="3000000" cy="3000000"/>
        </p:xfrm>
        <a:graphic>
          <a:graphicData uri="http://schemas.openxmlformats.org/drawingml/2006/table">
            <a:tbl>
              <a:tblPr>
                <a:noFill/>
                <a:tableStyleId>{17C9C1BC-C954-46D1-B49B-5D0E8FCFA504}</a:tableStyleId>
              </a:tblPr>
              <a:tblGrid>
                <a:gridCol w="3397250"/>
                <a:gridCol w="3397250"/>
              </a:tblGrid>
              <a:tr h="203200">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CAPÍTULO 2. FORMACIÓN DEL CONTRATO</a:t>
                      </a:r>
                      <a:endParaRPr sz="1600" u="none" strike="noStrike" cap="none">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Sección 1. Definición y elementos del contrato </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Artículo 9. Elementos del contrato    Son elementos para la formación del contrato, el consentimiento, el objeto, la causa y en ciertos casos, la solemnidad.</a:t>
                      </a:r>
                      <a:endParaRPr sz="1600" u="none" strike="noStrike" cap="none">
                        <a:latin typeface="Calibri"/>
                        <a:ea typeface="Calibri"/>
                        <a:cs typeface="Calibri"/>
                        <a:sym typeface="Calibri"/>
                      </a:endParaRPr>
                    </a:p>
                  </a:txBody>
                  <a:tcPr marL="68575" marR="68575"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CAPITOLO 2. FORMAZIONE DEL CONTRATTO</a:t>
                      </a:r>
                      <a:endParaRPr sz="1600" u="none" strike="noStrike" cap="none">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600"/>
                        <a:buFont typeface="Calibri"/>
                        <a:buNone/>
                      </a:pPr>
                      <a:r>
                        <a:rPr lang="en-US" sz="1600" b="1" u="none" strike="noStrike" cap="none">
                          <a:latin typeface="Calibri"/>
                          <a:ea typeface="Calibri"/>
                          <a:cs typeface="Calibri"/>
                          <a:sym typeface="Calibri"/>
                        </a:rPr>
                        <a:t>Sezione 1. Definizione ed elementi del contratto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Articolo 9. Requisiti del contratto</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Sono requisiti per la formazione del contratto: l’accordo delle parti, l’oggetto e la causa ed in certi casi la forma.</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68575" marR="68575" marT="952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89" name="Google Shape;289;p13"/>
          <p:cNvSpPr txBox="1"/>
          <p:nvPr/>
        </p:nvSpPr>
        <p:spPr>
          <a:xfrm>
            <a:off x="3444240" y="-3517"/>
            <a:ext cx="5303520" cy="6155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Principios Latinoamericanos de Derecho de los Contratos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aphicFrame>
        <p:nvGraphicFramePr>
          <p:cNvPr id="290" name="Google Shape;290;p13"/>
          <p:cNvGraphicFramePr/>
          <p:nvPr/>
        </p:nvGraphicFramePr>
        <p:xfrm>
          <a:off x="148199" y="3429000"/>
          <a:ext cx="3000000" cy="3000000"/>
        </p:xfrm>
        <a:graphic>
          <a:graphicData uri="http://schemas.openxmlformats.org/drawingml/2006/table">
            <a:tbl>
              <a:tblPr>
                <a:noFill/>
                <a:tableStyleId>{17C9C1BC-C954-46D1-B49B-5D0E8FCFA504}</a:tableStyleId>
              </a:tblPr>
              <a:tblGrid>
                <a:gridCol w="3717150"/>
                <a:gridCol w="3717150"/>
              </a:tblGrid>
              <a:tr h="17780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CHAPTER 2</a:t>
                      </a:r>
                      <a:endParaRPr sz="140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FORMATION</a:t>
                      </a:r>
                      <a:endParaRPr sz="140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Section 1 - General Provisions Article</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Art. 101 (ex art. 5.101) - Conditions for the Conclusion of a Contract</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(1) A contract is concluded if:</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 the parties intend to be legally bound, and</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(b) they reach a sufficient agreement without any further requirement.</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(2) A contract need not be concluded or evidenced in writing nor is it subject to any other requirement as to form. The contract may be proved by any means, including witnesses.</a:t>
                      </a:r>
                      <a:endParaRPr sz="1400" u="none" strike="noStrike" cap="none">
                        <a:solidFill>
                          <a:schemeClr val="dk1"/>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Capitolo secondo</a:t>
                      </a:r>
                      <a:endParaRPr sz="140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Formazione del contratto</a:t>
                      </a:r>
                      <a:endParaRPr sz="140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Sezione prima: Disposizioni generali</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Art. 101 - Requisiti dell’accordo delle parti</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(1) Il contratto è concluso quando</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 le parti hanno manifestato la volontà di vincolarsi giuridicamente e</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(b) hanno raggiunto un accordo sufficiente.</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Non è richiesto alcun altro requisito.</a:t>
                      </a:r>
                      <a:endParaRPr sz="140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(2) Né la conclusione né la prova del contratto necessita della forma scritta o di altro requisito di forma. La prova del contratto può essere data con qualsiasi mezzo, compresa la testimonianza.</a:t>
                      </a:r>
                      <a:endParaRPr sz="1400" u="none" strike="noStrike" cap="none">
                        <a:solidFill>
                          <a:schemeClr val="dk1"/>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91" name="Google Shape;291;p13"/>
          <p:cNvSpPr txBox="1"/>
          <p:nvPr/>
        </p:nvSpPr>
        <p:spPr>
          <a:xfrm>
            <a:off x="1705024" y="3059960"/>
            <a:ext cx="4320637"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Principles of European Contract Law (PECL)</a:t>
            </a:r>
            <a:endParaRPr sz="1400" b="0" i="0" u="none" strike="noStrike" cap="none">
              <a:solidFill>
                <a:srgbClr val="000000"/>
              </a:solidFill>
              <a:latin typeface="Arial"/>
              <a:ea typeface="Arial"/>
              <a:cs typeface="Arial"/>
              <a:sym typeface="Arial"/>
            </a:endParaRPr>
          </a:p>
        </p:txBody>
      </p:sp>
      <p:graphicFrame>
        <p:nvGraphicFramePr>
          <p:cNvPr id="292" name="Google Shape;292;p13"/>
          <p:cNvGraphicFramePr/>
          <p:nvPr/>
        </p:nvGraphicFramePr>
        <p:xfrm>
          <a:off x="7751298" y="3429000"/>
          <a:ext cx="3000000" cy="3000000"/>
        </p:xfrm>
        <a:graphic>
          <a:graphicData uri="http://schemas.openxmlformats.org/drawingml/2006/table">
            <a:tbl>
              <a:tblPr>
                <a:noFill/>
                <a:tableStyleId>{17C9C1BC-C954-46D1-B49B-5D0E8FCFA504}</a:tableStyleId>
              </a:tblPr>
              <a:tblGrid>
                <a:gridCol w="2075925"/>
                <a:gridCol w="2075925"/>
              </a:tblGrid>
              <a:tr h="27736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Chapter 3 – Validity</a:t>
                      </a:r>
                      <a:endParaRPr sz="1400" u="none" strike="noStrike" cap="none"/>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Section 1: General Provisions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Article 2: A contract is concluded, modified or terminated by the mere agreement of the parties, without any further requirement</a:t>
                      </a:r>
                      <a:endParaRPr sz="1400" u="none" strike="noStrike" cap="none">
                        <a:solidFill>
                          <a:schemeClr val="dk1"/>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Capitolo 3 – Validità</a:t>
                      </a:r>
                      <a:endParaRPr sz="1400" b="1"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alibri"/>
                          <a:ea typeface="Calibri"/>
                          <a:cs typeface="Calibri"/>
                          <a:sym typeface="Calibri"/>
                        </a:rPr>
                        <a:t>Sezione 1: Disposizioni generali</a:t>
                      </a:r>
                      <a:endParaRPr sz="1400" b="1"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latin typeface="Calibri"/>
                          <a:ea typeface="Calibri"/>
                          <a:cs typeface="Calibri"/>
                          <a:sym typeface="Calibri"/>
                        </a:rPr>
                        <a:t>Articolo 2: Il contratto è concluso, modificato o risolto per mero accordo delle parti, senza ulteriori requisiti.</a:t>
                      </a:r>
                      <a:endParaRPr sz="1400" u="none" strike="noStrike" cap="none">
                        <a:solidFill>
                          <a:schemeClr val="dk1"/>
                        </a:solidFill>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293" name="Google Shape;293;p13"/>
          <p:cNvSpPr txBox="1"/>
          <p:nvPr/>
        </p:nvSpPr>
        <p:spPr>
          <a:xfrm>
            <a:off x="7119180" y="2798350"/>
            <a:ext cx="5416061" cy="8617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UNIDROIT Principles of International Commercial</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Contracts (PICC)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4" name="Google Shape;294;p13"/>
          <p:cNvSpPr txBox="1"/>
          <p:nvPr/>
        </p:nvSpPr>
        <p:spPr>
          <a:xfrm>
            <a:off x="102238" y="20560"/>
            <a:ext cx="193924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Calibri"/>
                <a:ea typeface="Calibri"/>
                <a:cs typeface="Calibri"/>
                <a:sym typeface="Calibri"/>
              </a:rPr>
              <a:t>REQUISITI</a:t>
            </a:r>
            <a:endParaRPr/>
          </a:p>
        </p:txBody>
      </p:sp>
      <p:cxnSp>
        <p:nvCxnSpPr>
          <p:cNvPr id="295" name="Google Shape;295;p13"/>
          <p:cNvCxnSpPr/>
          <p:nvPr/>
        </p:nvCxnSpPr>
        <p:spPr>
          <a:xfrm>
            <a:off x="0" y="356624"/>
            <a:ext cx="1688123"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299"/>
        <p:cNvGrpSpPr/>
        <p:nvPr/>
      </p:nvGrpSpPr>
      <p:grpSpPr>
        <a:xfrm>
          <a:off x="0" y="0"/>
          <a:ext cx="0" cy="0"/>
          <a:chOff x="0" y="0"/>
          <a:chExt cx="0" cy="0"/>
        </a:xfrm>
      </p:grpSpPr>
      <p:sp>
        <p:nvSpPr>
          <p:cNvPr id="300" name="Google Shape;300;p14"/>
          <p:cNvSpPr txBox="1"/>
          <p:nvPr/>
        </p:nvSpPr>
        <p:spPr>
          <a:xfrm>
            <a:off x="174523" y="15101"/>
            <a:ext cx="11842954" cy="68428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a:solidFill>
                  <a:schemeClr val="dk1"/>
                </a:solidFill>
                <a:latin typeface="Calibri"/>
                <a:ea typeface="Calibri"/>
                <a:cs typeface="Calibri"/>
                <a:sym typeface="Calibri"/>
              </a:rPr>
              <a:t>BIBLIOGRAFIA E SITOGRAFIA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F. Bartolini,</a:t>
            </a:r>
            <a:r>
              <a:rPr lang="en-US" sz="2000" b="1" i="0" u="none" strike="noStrike" cap="none">
                <a:solidFill>
                  <a:schemeClr val="dk1"/>
                </a:solidFill>
                <a:latin typeface="Calibri"/>
                <a:ea typeface="Calibri"/>
                <a:cs typeface="Calibri"/>
                <a:sym typeface="Calibri"/>
              </a:rPr>
              <a:t> Codice civile e leggi complementari</a:t>
            </a:r>
            <a:r>
              <a:rPr lang="en-US" sz="2000" b="0" i="0" u="none" strike="noStrike" cap="none">
                <a:solidFill>
                  <a:schemeClr val="dk1"/>
                </a:solidFill>
                <a:latin typeface="Calibri"/>
                <a:ea typeface="Calibri"/>
                <a:cs typeface="Calibri"/>
                <a:sym typeface="Calibri"/>
              </a:rPr>
              <a:t>, La Tribuna, Roma, gennaio 2020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Los</a:t>
            </a:r>
            <a:r>
              <a:rPr lang="en-US" sz="2000" b="0" i="0" u="none" strike="noStrike" cap="none">
                <a:solidFill>
                  <a:schemeClr val="dk1"/>
                </a:solidFill>
                <a:latin typeface="Calibri"/>
                <a:ea typeface="Calibri"/>
                <a:cs typeface="Calibri"/>
                <a:sym typeface="Calibri"/>
              </a:rPr>
              <a:t> </a:t>
            </a:r>
            <a:r>
              <a:rPr lang="en-US" sz="2000" b="1" i="0" u="none" strike="noStrike" cap="none">
                <a:solidFill>
                  <a:schemeClr val="dk1"/>
                </a:solidFill>
                <a:latin typeface="Calibri"/>
                <a:ea typeface="Calibri"/>
                <a:cs typeface="Calibri"/>
                <a:sym typeface="Calibri"/>
              </a:rPr>
              <a:t>Principios Latinoamericanos de Derecho de los Contratos </a:t>
            </a:r>
            <a:r>
              <a:rPr lang="en-US" sz="20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file:///C:/Users/ADMIN/Desktop/boe.pdf</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The Principles Of European Contract Law 2002 (Parts I, II, and III)</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0" i="0" u="sng" strike="noStrike" cap="none">
                <a:solidFill>
                  <a:schemeClr val="dk1"/>
                </a:solidFill>
                <a:latin typeface="Calibri"/>
                <a:ea typeface="Calibri"/>
                <a:cs typeface="Calibri"/>
                <a:sym typeface="Calibri"/>
                <a:hlinkClick r:id="rId4" invalidUrl="http://www.transnational.deusto.es/emttl/documentos/Principles of European Contract Law.pdf">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http://www.transnational.deusto.es/emttl/documentos/Principles%20of%20European%20Contract%20Law.pdf</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Principi di diritto europeo dei contratti </a:t>
            </a:r>
            <a:r>
              <a:rPr lang="en-US" sz="20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https://www.unisob.na.it/ateneo/d005/pecl_part1e2_italiano.pdf</a:t>
            </a:r>
            <a:r>
              <a:rPr lang="en-US" sz="20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European</a:t>
            </a:r>
            <a:r>
              <a:rPr lang="en-US" sz="2000" b="0" i="0" u="none" strike="noStrike" cap="none">
                <a:solidFill>
                  <a:schemeClr val="dk1"/>
                </a:solidFill>
                <a:latin typeface="Calibri"/>
                <a:ea typeface="Calibri"/>
                <a:cs typeface="Calibri"/>
                <a:sym typeface="Calibri"/>
              </a:rPr>
              <a:t> </a:t>
            </a:r>
            <a:r>
              <a:rPr lang="en-US" sz="2000" b="1" i="0" u="none" strike="noStrike" cap="none">
                <a:solidFill>
                  <a:schemeClr val="dk1"/>
                </a:solidFill>
                <a:latin typeface="Calibri"/>
                <a:ea typeface="Calibri"/>
                <a:cs typeface="Calibri"/>
                <a:sym typeface="Calibri"/>
              </a:rPr>
              <a:t>Contract Law: the Draft Common Frame of Reference Report with Evidence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0" i="0" u="sng" strike="noStrike" cap="none">
                <a:solidFill>
                  <a:schemeClr val="dk1"/>
                </a:solidFill>
                <a:latin typeface="Calibri"/>
                <a:ea typeface="Calibri"/>
                <a:cs typeface="Calibri"/>
                <a:sym typeface="Calibri"/>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https://publications.parliament.uk/pa/ld200809/ldselect/ldeucom/95/95.pdf</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Draft Common Frame of Reference (DCFR) - Outline Edition (2009) - Edited by Christian von Bar, Eric Clive and Hans Schulte-Nölke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0" i="0" u="sng" strike="noStrike" cap="none">
                <a:solidFill>
                  <a:schemeClr val="dk1"/>
                </a:solidFill>
                <a:latin typeface="Calibri"/>
                <a:ea typeface="Calibri"/>
                <a:cs typeface="Calibri"/>
                <a:sym typeface="Calibri"/>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https://www.trans-lex.org/400725/_/outline-edition-/#head_19</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UNIDROIT Principles of International Commercial Contracts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Clr>
                <a:srgbClr val="000000"/>
              </a:buClr>
              <a:buSzPts val="2000"/>
              <a:buFont typeface="Arial"/>
              <a:buNone/>
            </a:pPr>
            <a:r>
              <a:rPr lang="en-US" sz="2000" b="0" i="0" u="sng" strike="noStrike" cap="none">
                <a:solidFill>
                  <a:schemeClr val="dk1"/>
                </a:solidFill>
                <a:latin typeface="Calibri"/>
                <a:ea typeface="Calibri"/>
                <a:cs typeface="Calibri"/>
                <a:sym typeface="Calibri"/>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https://www.trans-lex.org/400120/_/unidroit-principles-of-international-commercial-contracts-2016/</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Código civil español </a:t>
            </a:r>
            <a:r>
              <a:rPr lang="en-US" sz="2000" b="0" i="0" u="sng" strike="noStrike" cap="none">
                <a:solidFill>
                  <a:schemeClr val="dk1"/>
                </a:solidFill>
                <a:latin typeface="Calibri"/>
                <a:ea typeface="Calibri"/>
                <a:cs typeface="Calibri"/>
                <a:sym typeface="Calibri"/>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https://boe.es/buscar/act.php?id=BOE-A-1889-4763#codigocivil</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Código civil chileno </a:t>
            </a:r>
            <a:r>
              <a:rPr lang="en-US" sz="2000" b="0" i="0" u="sng" strike="noStrike" cap="none">
                <a:solidFill>
                  <a:schemeClr val="dk1"/>
                </a:solidFill>
                <a:latin typeface="Calibri"/>
                <a:ea typeface="Calibri"/>
                <a:cs typeface="Calibri"/>
                <a:sym typeface="Calibri"/>
                <a:hlinkClick r:id="rId1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https://leyes-cl.com/codigo_civil/1438.htm</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80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301" name="Google Shape;301;p14"/>
          <p:cNvCxnSpPr/>
          <p:nvPr/>
        </p:nvCxnSpPr>
        <p:spPr>
          <a:xfrm>
            <a:off x="0" y="511330"/>
            <a:ext cx="12192000"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5"/>
        <p:cNvGrpSpPr/>
        <p:nvPr/>
      </p:nvGrpSpPr>
      <p:grpSpPr>
        <a:xfrm>
          <a:off x="0" y="0"/>
          <a:ext cx="0" cy="0"/>
          <a:chOff x="0" y="0"/>
          <a:chExt cx="0" cy="0"/>
        </a:xfrm>
      </p:grpSpPr>
      <p:sp>
        <p:nvSpPr>
          <p:cNvPr id="306" name="Google Shape;306;p15"/>
          <p:cNvSpPr/>
          <p:nvPr/>
        </p:nvSpPr>
        <p:spPr>
          <a:xfrm>
            <a:off x="0" y="0"/>
            <a:ext cx="12192000" cy="6858000"/>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7" name="Google Shape;307;p15"/>
          <p:cNvSpPr txBox="1"/>
          <p:nvPr/>
        </p:nvSpPr>
        <p:spPr>
          <a:xfrm>
            <a:off x="1822113" y="1894581"/>
            <a:ext cx="8547764" cy="1671634"/>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000000"/>
              </a:buClr>
              <a:buSzPts val="6000"/>
              <a:buFont typeface="Arial"/>
              <a:buNone/>
            </a:pPr>
            <a:r>
              <a:rPr lang="en-US" sz="6000" b="0" i="0" u="none" strike="noStrike" cap="none">
                <a:solidFill>
                  <a:schemeClr val="lt1"/>
                </a:solidFill>
                <a:latin typeface="Calibri"/>
                <a:ea typeface="Calibri"/>
                <a:cs typeface="Calibri"/>
                <a:sym typeface="Calibri"/>
              </a:rPr>
              <a:t>GRAZIE PER L’ATTENZIONE</a:t>
            </a:r>
            <a:endParaRPr sz="1400" b="0" i="0" u="none" strike="noStrike" cap="none">
              <a:solidFill>
                <a:srgbClr val="000000"/>
              </a:solidFill>
              <a:latin typeface="Arial"/>
              <a:ea typeface="Arial"/>
              <a:cs typeface="Arial"/>
              <a:sym typeface="Arial"/>
            </a:endParaRPr>
          </a:p>
        </p:txBody>
      </p:sp>
      <p:sp>
        <p:nvSpPr>
          <p:cNvPr id="308" name="Google Shape;308;p15"/>
          <p:cNvSpPr/>
          <p:nvPr/>
        </p:nvSpPr>
        <p:spPr>
          <a:xfrm>
            <a:off x="128596" y="115193"/>
            <a:ext cx="11934900" cy="6627600"/>
          </a:xfrm>
          <a:prstGeom prst="rect">
            <a:avLst/>
          </a:prstGeom>
          <a:no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309" name="Google Shape;309;p15"/>
          <p:cNvCxnSpPr/>
          <p:nvPr/>
        </p:nvCxnSpPr>
        <p:spPr>
          <a:xfrm rot="10800000">
            <a:off x="128585" y="3681408"/>
            <a:ext cx="11934820" cy="0"/>
          </a:xfrm>
          <a:prstGeom prst="straightConnector1">
            <a:avLst/>
          </a:prstGeom>
          <a:noFill/>
          <a:ln w="12700" cap="flat" cmpd="sng">
            <a:solidFill>
              <a:schemeClr val="accent2"/>
            </a:solidFill>
            <a:prstDash val="solid"/>
            <a:miter lim="800000"/>
            <a:headEnd type="none" w="sm" len="sm"/>
            <a:tailEnd type="none" w="sm" len="sm"/>
          </a:ln>
        </p:spPr>
      </p:cxn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
        <p:cNvGrpSpPr/>
        <p:nvPr/>
      </p:nvGrpSpPr>
      <p:grpSpPr>
        <a:xfrm>
          <a:off x="0" y="0"/>
          <a:ext cx="0" cy="0"/>
          <a:chOff x="0" y="0"/>
          <a:chExt cx="0" cy="0"/>
        </a:xfrm>
      </p:grpSpPr>
      <p:sp>
        <p:nvSpPr>
          <p:cNvPr id="118" name="Google Shape;118;p2"/>
          <p:cNvSpPr/>
          <p:nvPr/>
        </p:nvSpPr>
        <p:spPr>
          <a:xfrm>
            <a:off x="0" y="0"/>
            <a:ext cx="12192000" cy="6858000"/>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7F7F7F"/>
              </a:solidFill>
              <a:latin typeface="Calibri"/>
              <a:ea typeface="Calibri"/>
              <a:cs typeface="Calibri"/>
              <a:sym typeface="Calibri"/>
            </a:endParaRPr>
          </a:p>
        </p:txBody>
      </p:sp>
      <p:sp>
        <p:nvSpPr>
          <p:cNvPr id="119" name="Google Shape;119;p2"/>
          <p:cNvSpPr txBox="1"/>
          <p:nvPr/>
        </p:nvSpPr>
        <p:spPr>
          <a:xfrm>
            <a:off x="1015827" y="-528637"/>
            <a:ext cx="2272702" cy="2249555"/>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000000"/>
              </a:buClr>
              <a:buSzPts val="4000"/>
              <a:buFont typeface="Arial"/>
              <a:buNone/>
            </a:pPr>
            <a:r>
              <a:rPr lang="en-US" sz="4000" b="0" i="0" u="none" strike="noStrike" cap="none">
                <a:solidFill>
                  <a:schemeClr val="lt1"/>
                </a:solidFill>
                <a:latin typeface="Calibri"/>
                <a:ea typeface="Calibri"/>
                <a:cs typeface="Calibri"/>
                <a:sym typeface="Calibri"/>
              </a:rPr>
              <a:t>INDICE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600"/>
              </a:spcBef>
              <a:spcAft>
                <a:spcPts val="0"/>
              </a:spcAft>
              <a:buClr>
                <a:srgbClr val="000000"/>
              </a:buClr>
              <a:buSzPts val="6600"/>
              <a:buFont typeface="Arial"/>
              <a:buNone/>
            </a:pPr>
            <a:endParaRPr sz="6600" b="0" i="0" u="none" strike="noStrike" cap="none">
              <a:solidFill>
                <a:schemeClr val="lt1"/>
              </a:solidFill>
              <a:latin typeface="Calibri"/>
              <a:ea typeface="Calibri"/>
              <a:cs typeface="Calibri"/>
              <a:sym typeface="Calibri"/>
            </a:endParaRPr>
          </a:p>
        </p:txBody>
      </p:sp>
      <p:cxnSp>
        <p:nvCxnSpPr>
          <p:cNvPr id="120" name="Google Shape;120;p2"/>
          <p:cNvCxnSpPr/>
          <p:nvPr/>
        </p:nvCxnSpPr>
        <p:spPr>
          <a:xfrm>
            <a:off x="585285" y="0"/>
            <a:ext cx="0" cy="6858000"/>
          </a:xfrm>
          <a:prstGeom prst="straightConnector1">
            <a:avLst/>
          </a:prstGeom>
          <a:noFill/>
          <a:ln w="12700" cap="flat" cmpd="sng">
            <a:solidFill>
              <a:schemeClr val="accent2"/>
            </a:solidFill>
            <a:prstDash val="solid"/>
            <a:miter lim="800000"/>
            <a:headEnd type="none" w="sm" len="sm"/>
            <a:tailEnd type="none" w="sm" len="sm"/>
          </a:ln>
        </p:spPr>
      </p:cxnSp>
      <p:cxnSp>
        <p:nvCxnSpPr>
          <p:cNvPr id="121" name="Google Shape;121;p2"/>
          <p:cNvCxnSpPr/>
          <p:nvPr/>
        </p:nvCxnSpPr>
        <p:spPr>
          <a:xfrm rot="10800000">
            <a:off x="0" y="6697827"/>
            <a:ext cx="12192000" cy="0"/>
          </a:xfrm>
          <a:prstGeom prst="straightConnector1">
            <a:avLst/>
          </a:prstGeom>
          <a:noFill/>
          <a:ln w="12700" cap="flat" cmpd="sng">
            <a:solidFill>
              <a:schemeClr val="accent2"/>
            </a:solidFill>
            <a:prstDash val="solid"/>
            <a:miter lim="800000"/>
            <a:headEnd type="none" w="sm" len="sm"/>
            <a:tailEnd type="none" w="sm" len="sm"/>
          </a:ln>
        </p:spPr>
      </p:cxnSp>
      <p:sp>
        <p:nvSpPr>
          <p:cNvPr id="122" name="Google Shape;122;p2"/>
          <p:cNvSpPr txBox="1"/>
          <p:nvPr/>
        </p:nvSpPr>
        <p:spPr>
          <a:xfrm>
            <a:off x="585285" y="596141"/>
            <a:ext cx="11606715" cy="6109324"/>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lt1"/>
              </a:buClr>
              <a:buSzPts val="2300"/>
              <a:buFont typeface="Courier New"/>
              <a:buChar char="o"/>
            </a:pPr>
            <a:r>
              <a:rPr lang="en-US" sz="2300" b="0" i="0" u="none" strike="noStrike" cap="none">
                <a:solidFill>
                  <a:schemeClr val="lt1"/>
                </a:solidFill>
                <a:latin typeface="Calibri"/>
                <a:ea typeface="Calibri"/>
                <a:cs typeface="Calibri"/>
                <a:sym typeface="Calibri"/>
              </a:rPr>
              <a:t>Il percorso verso un diritto comune per  l’UE e l’America Latina</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Tappe Unione Europea</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Tappe America Latina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2300"/>
              <a:buFont typeface="Courier New"/>
              <a:buChar char="o"/>
            </a:pPr>
            <a:r>
              <a:rPr lang="en-US" sz="2300" b="0" i="0" u="none" strike="noStrike" cap="none">
                <a:solidFill>
                  <a:schemeClr val="lt1"/>
                </a:solidFill>
                <a:latin typeface="Calibri"/>
                <a:ea typeface="Calibri"/>
                <a:cs typeface="Calibri"/>
                <a:sym typeface="Calibri"/>
              </a:rPr>
              <a:t>Il progetto «Los Principios Latinoamericanos de Derecho de los Contratos»</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Origini del progetto</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Metodo</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Difficoltà e dibattiti che hanno accompagnato il progetto</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Obiettivi</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Implementazione dei PLDC nella legislazione domestica</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Struttura</a:t>
            </a:r>
            <a:endParaRPr sz="1400" b="0" i="0" u="none" strike="noStrike" cap="none">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Contenuti</a:t>
            </a:r>
            <a:endParaRPr/>
          </a:p>
          <a:p>
            <a:pPr marL="800100" marR="0" lvl="1" indent="-34290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«Falsos amigos» nei PLDC</a:t>
            </a:r>
            <a:endParaRPr sz="2300" b="0" i="0" u="none" strike="noStrike" cap="none">
              <a:solidFill>
                <a:schemeClr val="lt1"/>
              </a:solidFill>
              <a:latin typeface="Calibri"/>
              <a:ea typeface="Calibri"/>
              <a:cs typeface="Calibri"/>
              <a:sym typeface="Calibri"/>
            </a:endParaRPr>
          </a:p>
          <a:p>
            <a:pPr marL="285750" marR="0" lvl="0" indent="-285750" algn="l" rtl="0">
              <a:lnSpc>
                <a:spcPct val="100000"/>
              </a:lnSpc>
              <a:spcBef>
                <a:spcPts val="0"/>
              </a:spcBef>
              <a:spcAft>
                <a:spcPts val="0"/>
              </a:spcAft>
              <a:buClr>
                <a:schemeClr val="lt1"/>
              </a:buClr>
              <a:buSzPts val="2300"/>
              <a:buFont typeface="Courier New"/>
              <a:buChar char="o"/>
            </a:pPr>
            <a:r>
              <a:rPr lang="en-US" sz="2300" b="0" i="0" u="none" strike="noStrike" cap="none">
                <a:solidFill>
                  <a:schemeClr val="lt1"/>
                </a:solidFill>
                <a:latin typeface="Calibri"/>
                <a:ea typeface="Calibri"/>
                <a:cs typeface="Calibri"/>
                <a:sym typeface="Calibri"/>
              </a:rPr>
              <a:t>La buona fede: un concetto di difficile definizione</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L'evoluzione del concetto di buona fede e l'interpretazione giudiziale</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lt1"/>
              </a:buClr>
              <a:buSzPts val="2300"/>
              <a:buFont typeface="Arial"/>
              <a:buChar char="•"/>
            </a:pPr>
            <a:r>
              <a:rPr lang="en-US" sz="2300" b="0" i="0" u="none" strike="noStrike" cap="none">
                <a:solidFill>
                  <a:schemeClr val="lt1"/>
                </a:solidFill>
                <a:latin typeface="Calibri"/>
                <a:ea typeface="Calibri"/>
                <a:cs typeface="Calibri"/>
                <a:sym typeface="Calibri"/>
              </a:rPr>
              <a:t>La buona fede nei codici e nelle convenzioni</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2300"/>
              <a:buFont typeface="Courier New"/>
              <a:buChar char="o"/>
            </a:pPr>
            <a:r>
              <a:rPr lang="en-US" sz="2300" b="0" i="0" u="none" strike="noStrike" cap="none">
                <a:solidFill>
                  <a:schemeClr val="lt1"/>
                </a:solidFill>
                <a:latin typeface="Calibri"/>
                <a:ea typeface="Calibri"/>
                <a:cs typeface="Calibri"/>
                <a:sym typeface="Calibri"/>
              </a:rPr>
              <a:t>Definizione di contratto e dei suoi requisiti</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2300"/>
              <a:buFont typeface="Courier New"/>
              <a:buChar char="o"/>
            </a:pPr>
            <a:r>
              <a:rPr lang="en-US" sz="2300" b="0" i="0" u="none" strike="noStrike" cap="none">
                <a:solidFill>
                  <a:schemeClr val="lt1"/>
                </a:solidFill>
                <a:latin typeface="Calibri"/>
                <a:ea typeface="Calibri"/>
                <a:cs typeface="Calibri"/>
                <a:sym typeface="Calibri"/>
              </a:rPr>
              <a:t>Questionario interattivo</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
          <p:cNvSpPr/>
          <p:nvPr/>
        </p:nvSpPr>
        <p:spPr>
          <a:xfrm>
            <a:off x="0" y="0"/>
            <a:ext cx="12192000" cy="6858000"/>
          </a:xfrm>
          <a:prstGeom prst="rect">
            <a:avLst/>
          </a:prstGeom>
          <a:gradFill>
            <a:gsLst>
              <a:gs pos="0">
                <a:schemeClr val="dk1"/>
              </a:gs>
              <a:gs pos="87600">
                <a:srgbClr val="202020"/>
              </a:gs>
              <a:gs pos="100000">
                <a:schemeClr val="lt1"/>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29" name="Google Shape;129;p3" descr="Immagine che contiene disegnando, via, graffiti, aquilone&#10;&#10;Descrizione generata automaticamente"/>
          <p:cNvPicPr preferRelativeResize="0">
            <a:picLocks noGrp="1"/>
          </p:cNvPicPr>
          <p:nvPr>
            <p:ph type="pic" idx="2"/>
          </p:nvPr>
        </p:nvPicPr>
        <p:blipFill rotWithShape="1">
          <a:blip r:embed="rId3">
            <a:alphaModFix/>
          </a:blip>
          <a:srcRect r="15944"/>
          <a:stretch/>
        </p:blipFill>
        <p:spPr>
          <a:xfrm>
            <a:off x="3590622" y="0"/>
            <a:ext cx="8646940" cy="6857990"/>
          </a:xfrm>
          <a:prstGeom prst="rect">
            <a:avLst/>
          </a:prstGeom>
          <a:noFill/>
          <a:ln>
            <a:noFill/>
          </a:ln>
        </p:spPr>
      </p:pic>
      <p:sp>
        <p:nvSpPr>
          <p:cNvPr id="130" name="Google Shape;130;p3"/>
          <p:cNvSpPr/>
          <p:nvPr/>
        </p:nvSpPr>
        <p:spPr>
          <a:xfrm>
            <a:off x="76203" y="0"/>
            <a:ext cx="9339300" cy="6858000"/>
          </a:xfrm>
          <a:prstGeom prst="rect">
            <a:avLst/>
          </a:prstGeom>
          <a:gradFill>
            <a:gsLst>
              <a:gs pos="0">
                <a:srgbClr val="000000">
                  <a:alpha val="0"/>
                </a:srgbClr>
              </a:gs>
              <a:gs pos="33000">
                <a:srgbClr val="000000">
                  <a:alpha val="63529"/>
                </a:srgbClr>
              </a:gs>
              <a:gs pos="58000">
                <a:schemeClr val="dk1"/>
              </a:gs>
              <a:gs pos="100000">
                <a:schemeClr val="dk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1" name="Google Shape;131;p3"/>
          <p:cNvSpPr txBox="1">
            <a:spLocks noGrp="1"/>
          </p:cNvSpPr>
          <p:nvPr>
            <p:ph type="title"/>
          </p:nvPr>
        </p:nvSpPr>
        <p:spPr>
          <a:xfrm>
            <a:off x="1185117" y="215773"/>
            <a:ext cx="4624840" cy="692852"/>
          </a:xfrm>
          <a:prstGeom prst="rect">
            <a:avLst/>
          </a:prstGeom>
          <a:solidFill>
            <a:schemeClr val="dk1"/>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Calibri"/>
              <a:buNone/>
            </a:pPr>
            <a:r>
              <a:rPr lang="en-US" b="1">
                <a:latin typeface="Calibri"/>
                <a:ea typeface="Calibri"/>
                <a:cs typeface="Calibri"/>
                <a:sym typeface="Calibri"/>
              </a:rPr>
              <a:t>Tappe Unione Europea</a:t>
            </a:r>
            <a:endParaRPr/>
          </a:p>
        </p:txBody>
      </p:sp>
      <p:sp>
        <p:nvSpPr>
          <p:cNvPr id="132" name="Google Shape;132;p3"/>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33" name="Google Shape;133;p3"/>
          <p:cNvSpPr/>
          <p:nvPr/>
        </p:nvSpPr>
        <p:spPr>
          <a:xfrm>
            <a:off x="481029" y="4546920"/>
            <a:ext cx="3977640" cy="18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4" name="Google Shape;134;p3"/>
          <p:cNvSpPr txBox="1">
            <a:spLocks noGrp="1"/>
          </p:cNvSpPr>
          <p:nvPr>
            <p:ph type="body" idx="1"/>
          </p:nvPr>
        </p:nvSpPr>
        <p:spPr>
          <a:xfrm>
            <a:off x="421750" y="814825"/>
            <a:ext cx="4180500" cy="5423700"/>
          </a:xfrm>
          <a:prstGeom prst="rect">
            <a:avLst/>
          </a:prstGeom>
          <a:noFill/>
          <a:ln>
            <a:noFill/>
          </a:ln>
        </p:spPr>
        <p:txBody>
          <a:bodyPr spcFirstLastPara="1" wrap="square" lIns="91425" tIns="45700" rIns="91425" bIns="45700" anchor="t" anchorCtr="0">
            <a:noAutofit/>
          </a:bodyPr>
          <a:lstStyle/>
          <a:p>
            <a:pPr marL="285750" lvl="0" indent="-285750" algn="l" rtl="0">
              <a:lnSpc>
                <a:spcPct val="90000"/>
              </a:lnSpc>
              <a:spcBef>
                <a:spcPts val="0"/>
              </a:spcBef>
              <a:spcAft>
                <a:spcPts val="0"/>
              </a:spcAft>
              <a:buClr>
                <a:schemeClr val="lt1"/>
              </a:buClr>
              <a:buSzPts val="1700"/>
              <a:buFont typeface="Noto Sans Symbols"/>
              <a:buChar char="❑"/>
            </a:pPr>
            <a:r>
              <a:rPr lang="en-US" sz="1700"/>
              <a:t>La Commissione sul Diritto Contrattuale Europeo (CECL) anche detta «Commission on European Contract Law» o Commissione Lando elabora i PECL «Principles of European Contract Law»</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«A set of general rules which are designed to provide maximum flexibility and thus accommodate future development in legal thinking in the field of contract law.»</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Codice europeo comune di diritto privato</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DCFR-Draft Common Frame of Reference</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CESL- Common European Sales Law</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Convenzione di Vienna (CISG) - «The United Nations Convention on Contracts for the International Sale of Goods»</a:t>
            </a:r>
            <a:endParaRPr/>
          </a:p>
          <a:p>
            <a:pPr marL="285750" lvl="0" indent="-285750" algn="l" rtl="0">
              <a:lnSpc>
                <a:spcPct val="90000"/>
              </a:lnSpc>
              <a:spcBef>
                <a:spcPts val="1000"/>
              </a:spcBef>
              <a:spcAft>
                <a:spcPts val="0"/>
              </a:spcAft>
              <a:buClr>
                <a:schemeClr val="lt1"/>
              </a:buClr>
              <a:buSzPts val="1700"/>
              <a:buFont typeface="Noto Sans Symbols"/>
              <a:buChar char="❑"/>
            </a:pPr>
            <a:r>
              <a:rPr lang="en-US" sz="1700"/>
              <a:t>Principi UNIDROIT</a:t>
            </a:r>
            <a:endParaRPr sz="1700"/>
          </a:p>
        </p:txBody>
      </p:sp>
      <p:sp>
        <p:nvSpPr>
          <p:cNvPr id="135" name="Google Shape;135;p3"/>
          <p:cNvSpPr txBox="1"/>
          <p:nvPr/>
        </p:nvSpPr>
        <p:spPr>
          <a:xfrm>
            <a:off x="0" y="51396"/>
            <a:ext cx="742774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IL PERCORSO VERSO UN DIRITTO COMUNE PER L'UE E L'AMERICA LATINA</a:t>
            </a:r>
            <a:endParaRPr sz="1800" b="0" i="0" u="none" strike="noStrike" cap="none">
              <a:solidFill>
                <a:schemeClr val="lt1"/>
              </a:solidFill>
              <a:latin typeface="Calibri"/>
              <a:ea typeface="Calibri"/>
              <a:cs typeface="Calibri"/>
              <a:sym typeface="Calibri"/>
            </a:endParaRPr>
          </a:p>
        </p:txBody>
      </p:sp>
      <p:cxnSp>
        <p:nvCxnSpPr>
          <p:cNvPr id="136" name="Google Shape;136;p3"/>
          <p:cNvCxnSpPr/>
          <p:nvPr/>
        </p:nvCxnSpPr>
        <p:spPr>
          <a:xfrm>
            <a:off x="481004" y="4556064"/>
            <a:ext cx="3977700" cy="0"/>
          </a:xfrm>
          <a:prstGeom prst="straightConnector1">
            <a:avLst/>
          </a:prstGeom>
          <a:noFill/>
          <a:ln w="28575" cap="flat" cmpd="sng">
            <a:solidFill>
              <a:srgbClr val="EB792A"/>
            </a:solidFill>
            <a:prstDash val="solid"/>
            <a:round/>
            <a:headEnd type="none" w="sm" len="sm"/>
            <a:tailEnd type="none" w="sm" len="sm"/>
          </a:ln>
        </p:spPr>
      </p:cxn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0"/>
        <p:cNvGrpSpPr/>
        <p:nvPr/>
      </p:nvGrpSpPr>
      <p:grpSpPr>
        <a:xfrm>
          <a:off x="0" y="0"/>
          <a:ext cx="0" cy="0"/>
          <a:chOff x="0" y="0"/>
          <a:chExt cx="0" cy="0"/>
        </a:xfrm>
      </p:grpSpPr>
      <p:sp>
        <p:nvSpPr>
          <p:cNvPr id="141" name="Google Shape;141;p4"/>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42" name="Google Shape;142;p4" descr="Immagine che contiene mappa&#10;&#10;Descrizione generata automaticamente"/>
          <p:cNvPicPr preferRelativeResize="0">
            <a:picLocks noGrp="1"/>
          </p:cNvPicPr>
          <p:nvPr>
            <p:ph type="pic" idx="2"/>
          </p:nvPr>
        </p:nvPicPr>
        <p:blipFill rotWithShape="1">
          <a:blip r:embed="rId3">
            <a:alphaModFix/>
          </a:blip>
          <a:srcRect r="15627" b="-1"/>
          <a:stretch/>
        </p:blipFill>
        <p:spPr>
          <a:xfrm>
            <a:off x="3523488" y="10"/>
            <a:ext cx="8668512" cy="6857990"/>
          </a:xfrm>
          <a:prstGeom prst="rect">
            <a:avLst/>
          </a:prstGeom>
          <a:noFill/>
          <a:ln>
            <a:noFill/>
          </a:ln>
        </p:spPr>
      </p:pic>
      <p:sp>
        <p:nvSpPr>
          <p:cNvPr id="143" name="Google Shape;143;p4"/>
          <p:cNvSpPr/>
          <p:nvPr/>
        </p:nvSpPr>
        <p:spPr>
          <a:xfrm>
            <a:off x="3" y="0"/>
            <a:ext cx="9339206" cy="6858000"/>
          </a:xfrm>
          <a:prstGeom prst="rect">
            <a:avLst/>
          </a:prstGeom>
          <a:gradFill>
            <a:gsLst>
              <a:gs pos="0">
                <a:srgbClr val="000000">
                  <a:alpha val="0"/>
                </a:srgbClr>
              </a:gs>
              <a:gs pos="33000">
                <a:srgbClr val="000000">
                  <a:alpha val="63529"/>
                </a:srgbClr>
              </a:gs>
              <a:gs pos="58000">
                <a:schemeClr val="dk1"/>
              </a:gs>
              <a:gs pos="100000">
                <a:schemeClr val="dk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4"/>
          <p:cNvSpPr txBox="1">
            <a:spLocks noGrp="1"/>
          </p:cNvSpPr>
          <p:nvPr>
            <p:ph type="title"/>
          </p:nvPr>
        </p:nvSpPr>
        <p:spPr>
          <a:xfrm>
            <a:off x="1185117" y="46477"/>
            <a:ext cx="5018735" cy="83253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200"/>
              <a:buFont typeface="Calibri"/>
              <a:buNone/>
            </a:pPr>
            <a:r>
              <a:rPr lang="en-US" b="1">
                <a:latin typeface="Calibri"/>
                <a:ea typeface="Calibri"/>
                <a:cs typeface="Calibri"/>
                <a:sym typeface="Calibri"/>
              </a:rPr>
              <a:t>Tappe America Latina</a:t>
            </a:r>
            <a:endParaRPr/>
          </a:p>
        </p:txBody>
      </p:sp>
      <p:sp>
        <p:nvSpPr>
          <p:cNvPr id="145" name="Google Shape;145;p4"/>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46" name="Google Shape;146;p4"/>
          <p:cNvSpPr/>
          <p:nvPr/>
        </p:nvSpPr>
        <p:spPr>
          <a:xfrm>
            <a:off x="481029" y="4546920"/>
            <a:ext cx="3977640" cy="18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4"/>
          <p:cNvSpPr txBox="1">
            <a:spLocks noGrp="1"/>
          </p:cNvSpPr>
          <p:nvPr>
            <p:ph type="body" idx="1"/>
          </p:nvPr>
        </p:nvSpPr>
        <p:spPr>
          <a:xfrm>
            <a:off x="372050" y="1324150"/>
            <a:ext cx="3932400" cy="4924800"/>
          </a:xfrm>
          <a:prstGeom prst="rect">
            <a:avLst/>
          </a:prstGeom>
          <a:noFill/>
          <a:ln>
            <a:noFill/>
          </a:ln>
        </p:spPr>
        <p:txBody>
          <a:bodyPr spcFirstLastPara="1" wrap="square" lIns="91425" tIns="45700" rIns="91425" bIns="45700" anchor="t" anchorCtr="0">
            <a:normAutofit/>
          </a:bodyPr>
          <a:lstStyle/>
          <a:p>
            <a:pPr marL="285750" lvl="0" indent="-285750" algn="l" rtl="0">
              <a:lnSpc>
                <a:spcPct val="90000"/>
              </a:lnSpc>
              <a:spcBef>
                <a:spcPts val="0"/>
              </a:spcBef>
              <a:spcAft>
                <a:spcPts val="0"/>
              </a:spcAft>
              <a:buClr>
                <a:schemeClr val="lt1"/>
              </a:buClr>
              <a:buSzPts val="2050"/>
              <a:buFont typeface="Noto Sans Symbols"/>
              <a:buChar char="❑"/>
            </a:pPr>
            <a:r>
              <a:rPr lang="en-US" sz="2050"/>
              <a:t>Panamericanismo → Código Civil Americano Único</a:t>
            </a:r>
            <a:endParaRPr/>
          </a:p>
          <a:p>
            <a:pPr marL="285750" lvl="0" indent="-285750" algn="l" rtl="0">
              <a:lnSpc>
                <a:spcPct val="90000"/>
              </a:lnSpc>
              <a:spcBef>
                <a:spcPts val="1000"/>
              </a:spcBef>
              <a:spcAft>
                <a:spcPts val="0"/>
              </a:spcAft>
              <a:buClr>
                <a:schemeClr val="lt1"/>
              </a:buClr>
              <a:buSzPts val="2050"/>
              <a:buFont typeface="Noto Sans Symbols"/>
              <a:buChar char="❑"/>
            </a:pPr>
            <a:r>
              <a:rPr lang="en-US" sz="2050"/>
              <a:t>Organización de los Estados Americanos</a:t>
            </a:r>
            <a:endParaRPr sz="2050"/>
          </a:p>
          <a:p>
            <a:pPr marL="285750" lvl="0" indent="-285750" algn="l" rtl="0">
              <a:lnSpc>
                <a:spcPct val="90000"/>
              </a:lnSpc>
              <a:spcBef>
                <a:spcPts val="1000"/>
              </a:spcBef>
              <a:spcAft>
                <a:spcPts val="0"/>
              </a:spcAft>
              <a:buClr>
                <a:schemeClr val="lt1"/>
              </a:buClr>
              <a:buSzPts val="2050"/>
              <a:buFont typeface="Noto Sans Symbols"/>
              <a:buChar char="❑"/>
            </a:pPr>
            <a:r>
              <a:rPr lang="en-US" sz="2050"/>
              <a:t>UCC - Uniform Commercial Code</a:t>
            </a:r>
            <a:endParaRPr/>
          </a:p>
          <a:p>
            <a:pPr marL="285750" lvl="0" indent="-285750" algn="l" rtl="0">
              <a:lnSpc>
                <a:spcPct val="90000"/>
              </a:lnSpc>
              <a:spcBef>
                <a:spcPts val="1000"/>
              </a:spcBef>
              <a:spcAft>
                <a:spcPts val="0"/>
              </a:spcAft>
              <a:buClr>
                <a:schemeClr val="lt1"/>
              </a:buClr>
              <a:buSzPts val="2050"/>
              <a:buFont typeface="Noto Sans Symbols"/>
              <a:buChar char="❑"/>
            </a:pPr>
            <a:r>
              <a:rPr lang="en-US" sz="2050"/>
              <a:t>ULIS - Uniform Law on the International Sale of goods</a:t>
            </a:r>
            <a:endParaRPr/>
          </a:p>
          <a:p>
            <a:pPr marL="285750" lvl="0" indent="-285750" algn="l" rtl="0">
              <a:lnSpc>
                <a:spcPct val="90000"/>
              </a:lnSpc>
              <a:spcBef>
                <a:spcPts val="1000"/>
              </a:spcBef>
              <a:spcAft>
                <a:spcPts val="0"/>
              </a:spcAft>
              <a:buClr>
                <a:schemeClr val="lt1"/>
              </a:buClr>
              <a:buSzPts val="2050"/>
              <a:buFont typeface="Noto Sans Symbols"/>
              <a:buChar char="❑"/>
            </a:pPr>
            <a:r>
              <a:rPr lang="en-US" sz="2050"/>
              <a:t>Convenzione di Vienna</a:t>
            </a:r>
            <a:endParaRPr/>
          </a:p>
          <a:p>
            <a:pPr marL="285750" lvl="0" indent="-285750" algn="l" rtl="0">
              <a:lnSpc>
                <a:spcPct val="90000"/>
              </a:lnSpc>
              <a:spcBef>
                <a:spcPts val="1000"/>
              </a:spcBef>
              <a:spcAft>
                <a:spcPts val="0"/>
              </a:spcAft>
              <a:buClr>
                <a:schemeClr val="lt1"/>
              </a:buClr>
              <a:buSzPts val="2050"/>
              <a:buFont typeface="Noto Sans Symbols"/>
              <a:buChar char="❑"/>
            </a:pPr>
            <a:r>
              <a:rPr lang="en-US" sz="2050"/>
              <a:t>PLADC- Principios Latinoamericanos de Derecho de los Contratos</a:t>
            </a:r>
            <a:endParaRPr/>
          </a:p>
          <a:p>
            <a:pPr marL="285750" lvl="0" indent="-285750" algn="l" rtl="0">
              <a:lnSpc>
                <a:spcPct val="90000"/>
              </a:lnSpc>
              <a:spcBef>
                <a:spcPts val="1000"/>
              </a:spcBef>
              <a:spcAft>
                <a:spcPts val="0"/>
              </a:spcAft>
              <a:buClr>
                <a:schemeClr val="lt1"/>
              </a:buClr>
              <a:buSzPts val="2050"/>
              <a:buFont typeface="Noto Sans Symbols"/>
              <a:buChar char="❑"/>
            </a:pPr>
            <a:r>
              <a:rPr lang="en-US" sz="2050"/>
              <a:t>GADAL - Grupo para la Armonización del Derecho en América Latina</a:t>
            </a:r>
            <a:endParaRPr sz="2050"/>
          </a:p>
        </p:txBody>
      </p:sp>
      <p:sp>
        <p:nvSpPr>
          <p:cNvPr id="148" name="Google Shape;148;p4"/>
          <p:cNvSpPr txBox="1"/>
          <p:nvPr/>
        </p:nvSpPr>
        <p:spPr>
          <a:xfrm>
            <a:off x="0" y="60545"/>
            <a:ext cx="7132320"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IL PERCORSO VERSO UN DIRITTO COMUNE PER L'UE E L'AMERICA LATINA</a:t>
            </a:r>
            <a:endParaRPr sz="18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149" name="Google Shape;149;p4"/>
          <p:cNvCxnSpPr/>
          <p:nvPr/>
        </p:nvCxnSpPr>
        <p:spPr>
          <a:xfrm>
            <a:off x="481029" y="4556052"/>
            <a:ext cx="3977700" cy="0"/>
          </a:xfrm>
          <a:prstGeom prst="straightConnector1">
            <a:avLst/>
          </a:prstGeom>
          <a:noFill/>
          <a:ln w="28575"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153"/>
        <p:cNvGrpSpPr/>
        <p:nvPr/>
      </p:nvGrpSpPr>
      <p:grpSpPr>
        <a:xfrm>
          <a:off x="0" y="0"/>
          <a:ext cx="0" cy="0"/>
          <a:chOff x="0" y="0"/>
          <a:chExt cx="0" cy="0"/>
        </a:xfrm>
      </p:grpSpPr>
      <p:sp>
        <p:nvSpPr>
          <p:cNvPr id="154" name="Google Shape;154;p5"/>
          <p:cNvSpPr txBox="1"/>
          <p:nvPr/>
        </p:nvSpPr>
        <p:spPr>
          <a:xfrm>
            <a:off x="260253" y="1010525"/>
            <a:ext cx="7519181" cy="1938992"/>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2018</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Álvaro Vidal Olivares - Iñigo de la Maza - Carlos Pizarro Wilson</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180 pagine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Progetto supportato dalla Foundation pour le Droit Continental e dalla Fondazione Fernando Fueyo Laneri</a:t>
            </a:r>
            <a:endParaRPr sz="1400" b="0" i="0" u="none" strike="noStrike" cap="none">
              <a:solidFill>
                <a:srgbClr val="000000"/>
              </a:solidFill>
              <a:latin typeface="Arial"/>
              <a:ea typeface="Arial"/>
              <a:cs typeface="Arial"/>
              <a:sym typeface="Arial"/>
            </a:endParaRPr>
          </a:p>
          <a:p>
            <a:pPr marL="285750" marR="0" lvl="0" indent="-158750" algn="l" rtl="0">
              <a:lnSpc>
                <a:spcPct val="100000"/>
              </a:lnSpc>
              <a:spcBef>
                <a:spcPts val="0"/>
              </a:spcBef>
              <a:spcAft>
                <a:spcPts val="0"/>
              </a:spcAft>
              <a:buClr>
                <a:schemeClr val="dk1"/>
              </a:buClr>
              <a:buSzPts val="2000"/>
              <a:buFont typeface="Noto Sans Symbols"/>
              <a:buNone/>
            </a:pPr>
            <a:endParaRPr sz="2000" b="0" i="0" u="none" strike="noStrike" cap="none">
              <a:solidFill>
                <a:schemeClr val="lt1"/>
              </a:solidFill>
              <a:latin typeface="Calibri"/>
              <a:ea typeface="Calibri"/>
              <a:cs typeface="Calibri"/>
              <a:sym typeface="Calibri"/>
            </a:endParaRPr>
          </a:p>
        </p:txBody>
      </p:sp>
      <p:sp>
        <p:nvSpPr>
          <p:cNvPr id="155" name="Google Shape;155;p5"/>
          <p:cNvSpPr txBox="1"/>
          <p:nvPr/>
        </p:nvSpPr>
        <p:spPr>
          <a:xfrm>
            <a:off x="260253" y="511330"/>
            <a:ext cx="3685736" cy="523220"/>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sng" strike="noStrike" cap="none">
                <a:solidFill>
                  <a:schemeClr val="dk1"/>
                </a:solidFill>
                <a:latin typeface="Calibri"/>
                <a:ea typeface="Calibri"/>
                <a:cs typeface="Calibri"/>
                <a:sym typeface="Calibri"/>
              </a:rPr>
              <a:t>Origini del progetto</a:t>
            </a:r>
            <a:endParaRPr sz="1400" b="0" i="0" u="none" strike="noStrike" cap="none">
              <a:solidFill>
                <a:srgbClr val="000000"/>
              </a:solidFill>
              <a:latin typeface="Arial"/>
              <a:ea typeface="Arial"/>
              <a:cs typeface="Arial"/>
              <a:sym typeface="Arial"/>
            </a:endParaRPr>
          </a:p>
        </p:txBody>
      </p:sp>
      <p:sp>
        <p:nvSpPr>
          <p:cNvPr id="156" name="Google Shape;156;p5"/>
          <p:cNvSpPr txBox="1"/>
          <p:nvPr/>
        </p:nvSpPr>
        <p:spPr>
          <a:xfrm>
            <a:off x="260253" y="2633105"/>
            <a:ext cx="3249637"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sng" strike="noStrike" cap="none">
                <a:solidFill>
                  <a:schemeClr val="dk1"/>
                </a:solidFill>
                <a:latin typeface="Calibri"/>
                <a:ea typeface="Calibri"/>
                <a:cs typeface="Calibri"/>
                <a:sym typeface="Calibri"/>
              </a:rPr>
              <a:t>Metodo</a:t>
            </a:r>
            <a:endParaRPr sz="1400" b="0" i="0" u="none" strike="noStrike" cap="none">
              <a:solidFill>
                <a:srgbClr val="000000"/>
              </a:solidFill>
              <a:latin typeface="Arial"/>
              <a:ea typeface="Arial"/>
              <a:cs typeface="Arial"/>
              <a:sym typeface="Arial"/>
            </a:endParaRPr>
          </a:p>
        </p:txBody>
      </p:sp>
      <p:sp>
        <p:nvSpPr>
          <p:cNvPr id="157" name="Google Shape;157;p5"/>
          <p:cNvSpPr txBox="1"/>
          <p:nvPr/>
        </p:nvSpPr>
        <p:spPr>
          <a:xfrm>
            <a:off x="260253" y="3118842"/>
            <a:ext cx="5359791" cy="1015663"/>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chemeClr val="dk1"/>
              </a:buClr>
              <a:buSzPts val="2000"/>
              <a:buFont typeface="Calibri"/>
              <a:buAutoNum type="arabicParenR"/>
            </a:pPr>
            <a:r>
              <a:rPr lang="en-US" sz="2000" b="0" i="0" u="none" strike="noStrike" cap="none">
                <a:solidFill>
                  <a:schemeClr val="dk1"/>
                </a:solidFill>
                <a:latin typeface="Calibri"/>
                <a:ea typeface="Calibri"/>
                <a:cs typeface="Calibri"/>
                <a:sym typeface="Calibri"/>
              </a:rPr>
              <a:t>Questionario con situazioni concrete da risolvere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000"/>
              <a:buFont typeface="Calibri"/>
              <a:buAutoNum type="arabicParenR"/>
            </a:pPr>
            <a:r>
              <a:rPr lang="en-US" sz="2000" b="0" i="0" u="none" strike="noStrike" cap="none">
                <a:solidFill>
                  <a:schemeClr val="dk1"/>
                </a:solidFill>
                <a:latin typeface="Calibri"/>
                <a:ea typeface="Calibri"/>
                <a:cs typeface="Calibri"/>
                <a:sym typeface="Calibri"/>
              </a:rPr>
              <a:t>Confronto delle risposte &gt; diversità e affinità</a:t>
            </a:r>
            <a:endParaRPr sz="2000" b="0" i="0" u="none" strike="noStrike" cap="none">
              <a:solidFill>
                <a:schemeClr val="dk1"/>
              </a:solidFill>
              <a:latin typeface="Calibri"/>
              <a:ea typeface="Calibri"/>
              <a:cs typeface="Calibri"/>
              <a:sym typeface="Calibri"/>
            </a:endParaRPr>
          </a:p>
        </p:txBody>
      </p:sp>
      <p:sp>
        <p:nvSpPr>
          <p:cNvPr id="158" name="Google Shape;158;p5"/>
          <p:cNvSpPr/>
          <p:nvPr/>
        </p:nvSpPr>
        <p:spPr>
          <a:xfrm>
            <a:off x="5462122" y="2972398"/>
            <a:ext cx="315843" cy="1383332"/>
          </a:xfrm>
          <a:prstGeom prst="rightBrace">
            <a:avLst>
              <a:gd name="adj1" fmla="val 8333"/>
              <a:gd name="adj2" fmla="val 50000"/>
            </a:avLst>
          </a:prstGeom>
          <a:solidFill>
            <a:schemeClr val="lt2">
              <a:alpha val="0"/>
            </a:schemeClr>
          </a:solidFill>
          <a:ln w="9525" cap="flat" cmpd="sng">
            <a:solidFill>
              <a:srgbClr val="FF66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9" name="Google Shape;159;p5"/>
          <p:cNvSpPr txBox="1"/>
          <p:nvPr/>
        </p:nvSpPr>
        <p:spPr>
          <a:xfrm>
            <a:off x="5962773" y="3002344"/>
            <a:ext cx="4264439"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«El derecho de los contratos en Latinoamérica: Bases para unos principios de derecho de los contratos»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(Santiago del Cile, 2012)</a:t>
            </a:r>
            <a:endParaRPr sz="1400" b="0" i="0" u="none" strike="noStrike" cap="none">
              <a:solidFill>
                <a:srgbClr val="000000"/>
              </a:solidFill>
              <a:latin typeface="Arial"/>
              <a:ea typeface="Arial"/>
              <a:cs typeface="Arial"/>
              <a:sym typeface="Arial"/>
            </a:endParaRPr>
          </a:p>
        </p:txBody>
      </p:sp>
      <p:sp>
        <p:nvSpPr>
          <p:cNvPr id="160" name="Google Shape;160;p5"/>
          <p:cNvSpPr txBox="1"/>
          <p:nvPr/>
        </p:nvSpPr>
        <p:spPr>
          <a:xfrm>
            <a:off x="260253" y="4754880"/>
            <a:ext cx="5732586" cy="1754326"/>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19 e 20 novembre 2013: seminario «El derecho de los contratos: formación, cumplimiento e incumplimiento» </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Estate del 2017, Valparaíso: seminario volto a preparare la versione finale dei Principi latino-americani di diritto contrattuale</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161" name="Google Shape;161;p5"/>
          <p:cNvCxnSpPr/>
          <p:nvPr/>
        </p:nvCxnSpPr>
        <p:spPr>
          <a:xfrm>
            <a:off x="0" y="511330"/>
            <a:ext cx="11633982" cy="0"/>
          </a:xfrm>
          <a:prstGeom prst="straightConnector1">
            <a:avLst/>
          </a:prstGeom>
          <a:noFill/>
          <a:ln w="19050" cap="flat" cmpd="sng">
            <a:solidFill>
              <a:srgbClr val="EB792A"/>
            </a:solidFill>
            <a:prstDash val="solid"/>
            <a:round/>
            <a:headEnd type="none" w="sm" len="sm"/>
            <a:tailEnd type="none" w="sm" len="sm"/>
          </a:ln>
        </p:spPr>
      </p:cxnSp>
      <p:cxnSp>
        <p:nvCxnSpPr>
          <p:cNvPr id="162" name="Google Shape;162;p5"/>
          <p:cNvCxnSpPr/>
          <p:nvPr/>
        </p:nvCxnSpPr>
        <p:spPr>
          <a:xfrm flipH="1">
            <a:off x="11633982" y="0"/>
            <a:ext cx="1" cy="6858000"/>
          </a:xfrm>
          <a:prstGeom prst="straightConnector1">
            <a:avLst/>
          </a:prstGeom>
          <a:noFill/>
          <a:ln w="19050" cap="flat" cmpd="sng">
            <a:solidFill>
              <a:srgbClr val="EB792A"/>
            </a:solidFill>
            <a:prstDash val="solid"/>
            <a:round/>
            <a:headEnd type="none" w="sm" len="sm"/>
            <a:tailEnd type="none" w="sm" len="sm"/>
          </a:ln>
        </p:spPr>
      </p:cxnSp>
      <p:sp>
        <p:nvSpPr>
          <p:cNvPr id="163" name="Google Shape;163;p5"/>
          <p:cNvSpPr txBox="1"/>
          <p:nvPr/>
        </p:nvSpPr>
        <p:spPr>
          <a:xfrm>
            <a:off x="211015" y="120240"/>
            <a:ext cx="8449994"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IL PROGETTO «LOS PRINCIPIOS LATINOAMERICANOS DE DERECHO DE LOS CONTRATOS»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167"/>
        <p:cNvGrpSpPr/>
        <p:nvPr/>
      </p:nvGrpSpPr>
      <p:grpSpPr>
        <a:xfrm>
          <a:off x="0" y="0"/>
          <a:ext cx="0" cy="0"/>
          <a:chOff x="0" y="0"/>
          <a:chExt cx="0" cy="0"/>
        </a:xfrm>
      </p:grpSpPr>
      <p:sp>
        <p:nvSpPr>
          <p:cNvPr id="168" name="Google Shape;168;p6"/>
          <p:cNvSpPr txBox="1"/>
          <p:nvPr/>
        </p:nvSpPr>
        <p:spPr>
          <a:xfrm>
            <a:off x="211015" y="120240"/>
            <a:ext cx="8449994"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IL PROGETTO «LOS PRINCIPIOS LATINOAMERICANOS DE DERECHO DE LOS CONTRATOS»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9" name="Google Shape;169;p6"/>
          <p:cNvSpPr txBox="1"/>
          <p:nvPr/>
        </p:nvSpPr>
        <p:spPr>
          <a:xfrm>
            <a:off x="211016" y="4712678"/>
            <a:ext cx="5781822" cy="20313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a:t>
            </a:r>
            <a:r>
              <a:rPr lang="en-US" sz="1800" b="0" i="1" u="none" strike="noStrike" cap="none">
                <a:solidFill>
                  <a:schemeClr val="dk1"/>
                </a:solidFill>
                <a:latin typeface="Times New Roman"/>
                <a:ea typeface="Times New Roman"/>
                <a:cs typeface="Times New Roman"/>
                <a:sym typeface="Times New Roman"/>
              </a:rPr>
              <a:t>Uno de los primeros trabajos que realizamos fue un diagnóstico acabado, a partir de un cuestionario, del estado de la doctrina y jurisprudencia de cada país. Un insumo valioso, pero insuficiente, pues las diferencias entre los autores, y la inconsistencia de los fallos, no alentaban una búsqueda de coherencia por esos meandros…</a:t>
            </a:r>
            <a:r>
              <a:rPr lang="en-US" sz="1800" b="0" i="0" u="none" strike="noStrike" cap="none">
                <a:solidFill>
                  <a:schemeClr val="dk1"/>
                </a:solidFill>
                <a:latin typeface="Arial"/>
                <a:ea typeface="Arial"/>
                <a:cs typeface="Arial"/>
                <a:sym typeface="Arial"/>
              </a:rPr>
              <a:t>»</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0" name="Google Shape;170;p6"/>
          <p:cNvSpPr txBox="1"/>
          <p:nvPr/>
        </p:nvSpPr>
        <p:spPr>
          <a:xfrm>
            <a:off x="211016" y="6420837"/>
            <a:ext cx="3502855"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 Professore Carlos Pizarro Wilson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1" name="Google Shape;171;p6"/>
          <p:cNvSpPr txBox="1"/>
          <p:nvPr/>
        </p:nvSpPr>
        <p:spPr>
          <a:xfrm>
            <a:off x="6189785" y="4712677"/>
            <a:ext cx="5601286" cy="20313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«Uno dei primi lavori che realizzammo fu una diagnosi dello stato della dottrina e della giurisprudenza di ogni paese, basata su un questionario. Un input prezioso però insufficiente, poiché le differenze tra gli autori e l’inconsistenza dei giudizi non hanno favorito una ricerca di coerenza attraverso questi meandri…»</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p6"/>
          <p:cNvSpPr txBox="1"/>
          <p:nvPr/>
        </p:nvSpPr>
        <p:spPr>
          <a:xfrm>
            <a:off x="211016" y="604360"/>
            <a:ext cx="9664505" cy="80021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sng" strike="noStrike" cap="none">
                <a:solidFill>
                  <a:srgbClr val="000000"/>
                </a:solidFill>
                <a:latin typeface="Calibri"/>
                <a:ea typeface="Calibri"/>
                <a:cs typeface="Calibri"/>
                <a:sym typeface="Calibri"/>
              </a:rPr>
              <a:t>Difficoltà e dibattiti che hanno accompagnato il progetto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sng" strike="noStrike" cap="none">
              <a:solidFill>
                <a:schemeClr val="dk1"/>
              </a:solidFill>
              <a:latin typeface="Calibri"/>
              <a:ea typeface="Calibri"/>
              <a:cs typeface="Calibri"/>
              <a:sym typeface="Calibri"/>
            </a:endParaRPr>
          </a:p>
        </p:txBody>
      </p:sp>
      <p:sp>
        <p:nvSpPr>
          <p:cNvPr id="173" name="Google Shape;173;p6"/>
          <p:cNvSpPr txBox="1"/>
          <p:nvPr/>
        </p:nvSpPr>
        <p:spPr>
          <a:xfrm>
            <a:off x="211016" y="1250691"/>
            <a:ext cx="6499274" cy="40011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mancata partecipazione da parte di alcuni paesi</a:t>
            </a:r>
            <a:endParaRPr sz="2000" b="0" i="0" u="none" strike="noStrike" cap="none">
              <a:solidFill>
                <a:schemeClr val="dk1"/>
              </a:solidFill>
              <a:latin typeface="Calibri"/>
              <a:ea typeface="Calibri"/>
              <a:cs typeface="Calibri"/>
              <a:sym typeface="Calibri"/>
            </a:endParaRPr>
          </a:p>
        </p:txBody>
      </p:sp>
      <p:graphicFrame>
        <p:nvGraphicFramePr>
          <p:cNvPr id="174" name="Google Shape;174;p6"/>
          <p:cNvGraphicFramePr/>
          <p:nvPr/>
        </p:nvGraphicFramePr>
        <p:xfrm>
          <a:off x="350129" y="1760601"/>
          <a:ext cx="3000000" cy="3000000"/>
        </p:xfrm>
        <a:graphic>
          <a:graphicData uri="http://schemas.openxmlformats.org/drawingml/2006/table">
            <a:tbl>
              <a:tblPr firstRow="1" bandRow="1">
                <a:noFill/>
                <a:tableStyleId>{4A137454-5287-42DD-ACD9-2FFD7EF94775}</a:tableStyleId>
              </a:tblPr>
              <a:tblGrid>
                <a:gridCol w="4551675"/>
                <a:gridCol w="4551675"/>
              </a:tblGrid>
              <a:tr h="358175">
                <a:tc>
                  <a:txBody>
                    <a:bodyPr/>
                    <a:lstStyle/>
                    <a:p>
                      <a:pPr marL="0" marR="0" lvl="0" indent="0" algn="ctr" rtl="0">
                        <a:lnSpc>
                          <a:spcPct val="100000"/>
                        </a:lnSpc>
                        <a:spcBef>
                          <a:spcPts val="0"/>
                        </a:spcBef>
                        <a:spcAft>
                          <a:spcPts val="0"/>
                        </a:spcAft>
                        <a:buClr>
                          <a:srgbClr val="000000"/>
                        </a:buClr>
                        <a:buSzPts val="2000"/>
                        <a:buFont typeface="Arial"/>
                        <a:buNone/>
                      </a:pPr>
                      <a:r>
                        <a:rPr lang="en-US" sz="2000" b="1" u="none" strike="noStrike" cap="none">
                          <a:latin typeface="Calibri"/>
                          <a:ea typeface="Calibri"/>
                          <a:cs typeface="Calibri"/>
                          <a:sym typeface="Calibri"/>
                        </a:rPr>
                        <a:t>Esigenze teoriche </a:t>
                      </a:r>
                      <a:endParaRPr sz="20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000"/>
                        <a:buFont typeface="Arial"/>
                        <a:buNone/>
                      </a:pPr>
                      <a:r>
                        <a:rPr lang="en-US" sz="2000" u="none" strike="noStrike" cap="none">
                          <a:latin typeface="Calibri"/>
                          <a:ea typeface="Calibri"/>
                          <a:cs typeface="Calibri"/>
                          <a:sym typeface="Calibri"/>
                        </a:rPr>
                        <a:t>Esigenza pratica</a:t>
                      </a:r>
                      <a:endParaRPr sz="1400" u="none" strike="noStrike" cap="none"/>
                    </a:p>
                  </a:txBody>
                  <a:tcPr marL="91450" marR="91450" marT="45725" marB="45725"/>
                </a:tc>
              </a:tr>
              <a:tr h="2424650">
                <a:tc>
                  <a:txBody>
                    <a:bodyPr/>
                    <a:lstStyle/>
                    <a:p>
                      <a:pPr marL="342900" marR="0" lvl="0" indent="-342900" algn="l" rtl="0">
                        <a:lnSpc>
                          <a:spcPct val="107000"/>
                        </a:lnSpc>
                        <a:spcBef>
                          <a:spcPts val="0"/>
                        </a:spcBef>
                        <a:spcAft>
                          <a:spcPts val="0"/>
                        </a:spcAft>
                        <a:buClr>
                          <a:schemeClr val="dk1"/>
                        </a:buClr>
                        <a:buSzPts val="1800"/>
                        <a:buFont typeface="Noto Sans Symbols"/>
                        <a:buChar char="⮚"/>
                      </a:pPr>
                      <a:r>
                        <a:rPr lang="en-US" sz="1800" u="none" strike="noStrike" cap="none"/>
                        <a:t>la preservazione di una presunta identità latino-americana a fronte dell'innovazione</a:t>
                      </a:r>
                      <a:endParaRPr sz="1800" u="none" strike="noStrike" cap="none"/>
                    </a:p>
                    <a:p>
                      <a:pPr marL="342900" marR="0" lvl="0" indent="-342900" algn="l" rtl="0">
                        <a:lnSpc>
                          <a:spcPct val="107000"/>
                        </a:lnSpc>
                        <a:spcBef>
                          <a:spcPts val="800"/>
                        </a:spcBef>
                        <a:spcAft>
                          <a:spcPts val="0"/>
                        </a:spcAft>
                        <a:buClr>
                          <a:schemeClr val="dk1"/>
                        </a:buClr>
                        <a:buSzPts val="1800"/>
                        <a:buFont typeface="Noto Sans Symbols"/>
                        <a:buChar char="⮚"/>
                      </a:pPr>
                      <a:r>
                        <a:rPr lang="en-US" sz="1800" u="none" strike="noStrike" cap="none"/>
                        <a:t>la prevalenza di una concezione etica del diritto contrattuale, in contrapposizione ad una concezione economistica</a:t>
                      </a:r>
                      <a:endParaRPr sz="1800" u="none" strike="noStrike" cap="none"/>
                    </a:p>
                    <a:p>
                      <a:pPr marL="0" marR="0" lvl="0" indent="0" algn="l" rtl="0">
                        <a:lnSpc>
                          <a:spcPct val="100000"/>
                        </a:lnSpc>
                        <a:spcBef>
                          <a:spcPts val="800"/>
                        </a:spcBef>
                        <a:spcAft>
                          <a:spcPts val="0"/>
                        </a:spcAft>
                        <a:buClr>
                          <a:srgbClr val="000000"/>
                        </a:buClr>
                        <a:buSzPts val="1800"/>
                        <a:buFont typeface="Arial"/>
                        <a:buNone/>
                      </a:pPr>
                      <a:endParaRPr sz="1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fare del contratto uno strumento utile nella società odierna</a:t>
                      </a:r>
                      <a:endParaRPr sz="1400" u="none" strike="noStrike" cap="none"/>
                    </a:p>
                  </a:txBody>
                  <a:tcPr marL="91450" marR="91450" marT="45725" marB="45725"/>
                </a:tc>
              </a:tr>
            </a:tbl>
          </a:graphicData>
        </a:graphic>
      </p:graphicFrame>
      <p:cxnSp>
        <p:nvCxnSpPr>
          <p:cNvPr id="175" name="Google Shape;175;p6"/>
          <p:cNvCxnSpPr/>
          <p:nvPr/>
        </p:nvCxnSpPr>
        <p:spPr>
          <a:xfrm flipH="1">
            <a:off x="11633982" y="0"/>
            <a:ext cx="1" cy="6858000"/>
          </a:xfrm>
          <a:prstGeom prst="straightConnector1">
            <a:avLst/>
          </a:prstGeom>
          <a:noFill/>
          <a:ln w="19050" cap="flat" cmpd="sng">
            <a:solidFill>
              <a:srgbClr val="EB792A"/>
            </a:solidFill>
            <a:prstDash val="solid"/>
            <a:round/>
            <a:headEnd type="none" w="sm" len="sm"/>
            <a:tailEnd type="none" w="sm" len="sm"/>
          </a:ln>
        </p:spPr>
      </p:cxnSp>
      <p:cxnSp>
        <p:nvCxnSpPr>
          <p:cNvPr id="176" name="Google Shape;176;p6"/>
          <p:cNvCxnSpPr/>
          <p:nvPr/>
        </p:nvCxnSpPr>
        <p:spPr>
          <a:xfrm>
            <a:off x="0" y="511330"/>
            <a:ext cx="11633982" cy="0"/>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2">
            <a:alpha val="40000"/>
          </a:schemeClr>
        </a:solidFill>
        <a:effectLst/>
      </p:bgPr>
    </p:bg>
    <p:spTree>
      <p:nvGrpSpPr>
        <p:cNvPr id="1" name="Shape 180"/>
        <p:cNvGrpSpPr/>
        <p:nvPr/>
      </p:nvGrpSpPr>
      <p:grpSpPr>
        <a:xfrm>
          <a:off x="0" y="0"/>
          <a:ext cx="0" cy="0"/>
          <a:chOff x="0" y="0"/>
          <a:chExt cx="0" cy="0"/>
        </a:xfrm>
      </p:grpSpPr>
      <p:sp>
        <p:nvSpPr>
          <p:cNvPr id="181" name="Google Shape;181;p7"/>
          <p:cNvSpPr txBox="1"/>
          <p:nvPr/>
        </p:nvSpPr>
        <p:spPr>
          <a:xfrm>
            <a:off x="112542" y="590452"/>
            <a:ext cx="6541477"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sng" strike="noStrike" cap="none">
                <a:solidFill>
                  <a:schemeClr val="dk1"/>
                </a:solidFill>
                <a:latin typeface="Calibri"/>
                <a:ea typeface="Calibri"/>
                <a:cs typeface="Calibri"/>
                <a:sym typeface="Calibri"/>
              </a:rPr>
              <a:t>Obiettivi del progetto</a:t>
            </a:r>
            <a:endParaRPr sz="1400" b="0" i="0" u="none" strike="noStrike" cap="none">
              <a:solidFill>
                <a:srgbClr val="000000"/>
              </a:solidFill>
              <a:latin typeface="Arial"/>
              <a:ea typeface="Arial"/>
              <a:cs typeface="Arial"/>
              <a:sym typeface="Arial"/>
            </a:endParaRPr>
          </a:p>
        </p:txBody>
      </p:sp>
      <p:sp>
        <p:nvSpPr>
          <p:cNvPr id="182" name="Google Shape;182;p7"/>
          <p:cNvSpPr txBox="1"/>
          <p:nvPr/>
        </p:nvSpPr>
        <p:spPr>
          <a:xfrm>
            <a:off x="112542" y="1113672"/>
            <a:ext cx="11521440" cy="201593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rgbClr val="000000"/>
              </a:buClr>
              <a:buSzPts val="2000"/>
              <a:buFont typeface="Calibri"/>
              <a:buAutoNum type="arabicPeriod"/>
            </a:pPr>
            <a:r>
              <a:rPr lang="en-US" sz="2000" b="0" i="0" u="none" strike="noStrike" cap="none">
                <a:solidFill>
                  <a:srgbClr val="000000"/>
                </a:solidFill>
                <a:latin typeface="Calibri"/>
                <a:ea typeface="Calibri"/>
                <a:cs typeface="Calibri"/>
                <a:sym typeface="Calibri"/>
              </a:rPr>
              <a:t>Sistematizzazione delle coincidenze a livello dei diritti contrattuali nazionali in America Latina</a:t>
            </a:r>
            <a:endParaRPr sz="1400" b="0" i="0" u="none" strike="noStrike" cap="none">
              <a:solidFill>
                <a:srgbClr val="000000"/>
              </a:solidFill>
              <a:latin typeface="Arial"/>
              <a:ea typeface="Arial"/>
              <a:cs typeface="Arial"/>
              <a:sym typeface="Arial"/>
            </a:endParaRPr>
          </a:p>
          <a:p>
            <a:pPr marL="457200" marR="0" lvl="1" indent="0" algn="l" rtl="0">
              <a:lnSpc>
                <a:spcPct val="107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&gt; obiettivo </a:t>
            </a:r>
            <a:r>
              <a:rPr lang="en-US" sz="2000" b="0" i="1" u="none" strike="noStrike" cap="none">
                <a:solidFill>
                  <a:srgbClr val="000000"/>
                </a:solidFill>
                <a:latin typeface="Calibri"/>
                <a:ea typeface="Calibri"/>
                <a:cs typeface="Calibri"/>
                <a:sym typeface="Calibri"/>
              </a:rPr>
              <a:t>restatement</a:t>
            </a:r>
            <a:r>
              <a:rPr lang="en-US" sz="2000" b="0" i="0" u="none" strike="noStrike" cap="none">
                <a:solidFill>
                  <a:srgbClr val="000000"/>
                </a:solidFill>
                <a:latin typeface="Calibri"/>
                <a:ea typeface="Calibri"/>
                <a:cs typeface="Calibri"/>
                <a:sym typeface="Calibri"/>
              </a:rPr>
              <a:t> latino-americano dei contratti.</a:t>
            </a:r>
            <a:endParaRPr sz="2000" b="0" i="0" u="none" strike="noStrike" cap="none">
              <a:solidFill>
                <a:schemeClr val="dk1"/>
              </a:solidFill>
              <a:latin typeface="Calibri"/>
              <a:ea typeface="Calibri"/>
              <a:cs typeface="Calibri"/>
              <a:sym typeface="Calibri"/>
            </a:endParaRPr>
          </a:p>
          <a:p>
            <a:pPr marL="342900" marR="0" lvl="0" indent="-342900" algn="l" rtl="0">
              <a:lnSpc>
                <a:spcPct val="107000"/>
              </a:lnSpc>
              <a:spcBef>
                <a:spcPts val="0"/>
              </a:spcBef>
              <a:spcAft>
                <a:spcPts val="0"/>
              </a:spcAft>
              <a:buClr>
                <a:srgbClr val="000000"/>
              </a:buClr>
              <a:buSzPts val="2000"/>
              <a:buFont typeface="Calibri"/>
              <a:buAutoNum type="arabicPeriod"/>
            </a:pPr>
            <a:r>
              <a:rPr lang="en-US" sz="2000" b="0" i="0" u="none" strike="noStrike" cap="none">
                <a:solidFill>
                  <a:srgbClr val="000000"/>
                </a:solidFill>
                <a:latin typeface="Calibri"/>
                <a:ea typeface="Calibri"/>
                <a:cs typeface="Calibri"/>
                <a:sym typeface="Calibri"/>
              </a:rPr>
              <a:t>Ravvicinamento del diritto contrattuale dei paesi dell'America Latina a quello originato dalla CISG</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0"/>
              </a:spcBef>
              <a:spcAft>
                <a:spcPts val="0"/>
              </a:spcAft>
              <a:buClr>
                <a:srgbClr val="000000"/>
              </a:buClr>
              <a:buSzPts val="2000"/>
              <a:buFont typeface="Calibri"/>
              <a:buAutoNum type="arabicPeriod"/>
            </a:pPr>
            <a:r>
              <a:rPr lang="en-US" sz="2000" b="0" i="0" u="none" strike="noStrike" cap="none">
                <a:solidFill>
                  <a:srgbClr val="000000"/>
                </a:solidFill>
                <a:latin typeface="Calibri"/>
                <a:ea typeface="Calibri"/>
                <a:cs typeface="Calibri"/>
                <a:sym typeface="Calibri"/>
              </a:rPr>
              <a:t>Risoluzione dei conflitti sorti nei contratti internazionali.</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0"/>
              </a:spcBef>
              <a:spcAft>
                <a:spcPts val="0"/>
              </a:spcAft>
              <a:buClr>
                <a:srgbClr val="000000"/>
              </a:buClr>
              <a:buSzPts val="2000"/>
              <a:buFont typeface="Calibri"/>
              <a:buAutoNum type="arabicPeriod"/>
            </a:pPr>
            <a:r>
              <a:rPr lang="en-US" sz="2000" b="0" i="0" u="none" strike="noStrike" cap="none">
                <a:solidFill>
                  <a:srgbClr val="000000"/>
                </a:solidFill>
                <a:latin typeface="Calibri"/>
                <a:ea typeface="Calibri"/>
                <a:cs typeface="Calibri"/>
                <a:sym typeface="Calibri"/>
              </a:rPr>
              <a:t>Miglioramento dell’area del diritto contrattuale latino-americano.</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p7"/>
          <p:cNvSpPr txBox="1"/>
          <p:nvPr/>
        </p:nvSpPr>
        <p:spPr>
          <a:xfrm>
            <a:off x="112542" y="3061364"/>
            <a:ext cx="8243668" cy="80021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sng" strike="noStrike" cap="none">
                <a:solidFill>
                  <a:schemeClr val="dk1"/>
                </a:solidFill>
                <a:latin typeface="Calibri"/>
                <a:ea typeface="Calibri"/>
                <a:cs typeface="Calibri"/>
                <a:sym typeface="Calibri"/>
              </a:rPr>
              <a:t>Implementazione dei PLDC nella legislazione domestica</a:t>
            </a:r>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4" name="Google Shape;184;p7"/>
          <p:cNvSpPr txBox="1"/>
          <p:nvPr/>
        </p:nvSpPr>
        <p:spPr>
          <a:xfrm>
            <a:off x="112542" y="3728393"/>
            <a:ext cx="11676184"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Artículo 2: (1) Estos principios se aplican para interpretar instrumentos internacionales de derecho uniforme y derecho estatal que rigen el contrato. (2) También sirven como modelo para los legisladores estatales o internacionales.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 PLDC come </a:t>
            </a:r>
            <a:r>
              <a:rPr lang="en-US" sz="2000" b="0" i="1" u="none" strike="noStrike" cap="none">
                <a:solidFill>
                  <a:schemeClr val="dk1"/>
                </a:solidFill>
                <a:latin typeface="Calibri"/>
                <a:ea typeface="Calibri"/>
                <a:cs typeface="Calibri"/>
                <a:sym typeface="Calibri"/>
              </a:rPr>
              <a:t>lex mercatoria</a:t>
            </a:r>
            <a:endParaRPr sz="2000" b="0" i="0" u="none" strike="noStrike" cap="none">
              <a:solidFill>
                <a:schemeClr val="dk1"/>
              </a:solidFill>
              <a:latin typeface="Calibri"/>
              <a:ea typeface="Calibri"/>
              <a:cs typeface="Calibri"/>
              <a:sym typeface="Calibri"/>
            </a:endParaRPr>
          </a:p>
        </p:txBody>
      </p:sp>
      <p:sp>
        <p:nvSpPr>
          <p:cNvPr id="185" name="Google Shape;185;p7"/>
          <p:cNvSpPr txBox="1"/>
          <p:nvPr/>
        </p:nvSpPr>
        <p:spPr>
          <a:xfrm>
            <a:off x="112542" y="5122279"/>
            <a:ext cx="10353821" cy="160043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In molti paesi dell'America Latina l'applicazione della legge non statale, anche se riconosciuta, è lontana dall’essere una pratica comune.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a:t>
            </a:r>
            <a:r>
              <a:rPr lang="en-US" sz="2000" b="0" i="0" u="none" strike="noStrike" cap="none">
                <a:solidFill>
                  <a:srgbClr val="000000"/>
                </a:solidFill>
                <a:latin typeface="Calibri"/>
                <a:ea typeface="Calibri"/>
                <a:cs typeface="Calibri"/>
                <a:sym typeface="Calibri"/>
              </a:rPr>
              <a:t> PLDC come modello valido di contratto in tutta l’America Latina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186" name="Google Shape;186;p7"/>
          <p:cNvCxnSpPr/>
          <p:nvPr/>
        </p:nvCxnSpPr>
        <p:spPr>
          <a:xfrm flipH="1">
            <a:off x="11633982" y="0"/>
            <a:ext cx="1" cy="6858000"/>
          </a:xfrm>
          <a:prstGeom prst="straightConnector1">
            <a:avLst/>
          </a:prstGeom>
          <a:noFill/>
          <a:ln w="19050" cap="flat" cmpd="sng">
            <a:solidFill>
              <a:srgbClr val="EB792A"/>
            </a:solidFill>
            <a:prstDash val="solid"/>
            <a:round/>
            <a:headEnd type="none" w="sm" len="sm"/>
            <a:tailEnd type="none" w="sm" len="sm"/>
          </a:ln>
        </p:spPr>
      </p:cxnSp>
      <p:cxnSp>
        <p:nvCxnSpPr>
          <p:cNvPr id="187" name="Google Shape;187;p7"/>
          <p:cNvCxnSpPr/>
          <p:nvPr/>
        </p:nvCxnSpPr>
        <p:spPr>
          <a:xfrm>
            <a:off x="0" y="511330"/>
            <a:ext cx="11633982" cy="0"/>
          </a:xfrm>
          <a:prstGeom prst="straightConnector1">
            <a:avLst/>
          </a:prstGeom>
          <a:noFill/>
          <a:ln w="19050" cap="flat" cmpd="sng">
            <a:solidFill>
              <a:srgbClr val="EB792A"/>
            </a:solidFill>
            <a:prstDash val="solid"/>
            <a:round/>
            <a:headEnd type="none" w="sm" len="sm"/>
            <a:tailEnd type="none" w="sm" len="sm"/>
          </a:ln>
        </p:spPr>
      </p:cxnSp>
      <p:sp>
        <p:nvSpPr>
          <p:cNvPr id="188" name="Google Shape;188;p7"/>
          <p:cNvSpPr txBox="1"/>
          <p:nvPr/>
        </p:nvSpPr>
        <p:spPr>
          <a:xfrm>
            <a:off x="211015" y="120240"/>
            <a:ext cx="8449994"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IL PROGETTO «LOS PRINCIPIOS LATINOAMERICANOS DE DERECHO DE LOS CONTRATOS»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25000"/>
          </a:blip>
          <a:tile tx="0" ty="0" sx="100000" sy="100000" flip="none" algn="tl"/>
        </a:blipFill>
        <a:effectLst/>
      </p:bgPr>
    </p:bg>
    <p:spTree>
      <p:nvGrpSpPr>
        <p:cNvPr id="1" name="Shape 192"/>
        <p:cNvGrpSpPr/>
        <p:nvPr/>
      </p:nvGrpSpPr>
      <p:grpSpPr>
        <a:xfrm>
          <a:off x="0" y="0"/>
          <a:ext cx="0" cy="0"/>
          <a:chOff x="0" y="0"/>
          <a:chExt cx="0" cy="0"/>
        </a:xfrm>
      </p:grpSpPr>
      <p:graphicFrame>
        <p:nvGraphicFramePr>
          <p:cNvPr id="193" name="Google Shape;193;p8"/>
          <p:cNvGraphicFramePr/>
          <p:nvPr/>
        </p:nvGraphicFramePr>
        <p:xfrm>
          <a:off x="0" y="14068"/>
          <a:ext cx="3000000" cy="3000000"/>
        </p:xfrm>
        <a:graphic>
          <a:graphicData uri="http://schemas.openxmlformats.org/drawingml/2006/table">
            <a:tbl>
              <a:tblPr firstRow="1" bandRow="1">
                <a:noFill/>
                <a:tableStyleId>{CB5FF077-846C-44E9-8012-819EF9CE33E5}</a:tableStyleId>
              </a:tblPr>
              <a:tblGrid>
                <a:gridCol w="5289450"/>
                <a:gridCol w="6907225"/>
              </a:tblGrid>
              <a:tr h="611225">
                <a:tc>
                  <a:txBody>
                    <a:bodyPr/>
                    <a:lstStyle/>
                    <a:p>
                      <a:pPr marL="0" marR="0" lvl="0" indent="0" algn="ctr" rtl="0">
                        <a:lnSpc>
                          <a:spcPct val="100000"/>
                        </a:lnSpc>
                        <a:spcBef>
                          <a:spcPts val="0"/>
                        </a:spcBef>
                        <a:spcAft>
                          <a:spcPts val="0"/>
                        </a:spcAft>
                        <a:buClr>
                          <a:srgbClr val="000000"/>
                        </a:buClr>
                        <a:buSzPts val="1600"/>
                        <a:buFont typeface="Arial"/>
                        <a:buNone/>
                      </a:pPr>
                      <a:r>
                        <a:rPr lang="en-US" sz="1600" u="none" strike="noStrike" cap="none">
                          <a:solidFill>
                            <a:schemeClr val="dk1"/>
                          </a:solidFill>
                        </a:rPr>
                        <a:t>Capitolo preliminare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Disposizioni generali (artt. da 1 a 4)</a:t>
                      </a:r>
                      <a:endParaRPr sz="1400" b="1"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Principi generali (artt. da 5 a 7)</a:t>
                      </a:r>
                      <a:endParaRPr sz="160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1408475">
                <a:tc>
                  <a:txBody>
                    <a:bodyPr/>
                    <a:lstStyle/>
                    <a:p>
                      <a:pPr marL="0" marR="0" lvl="0" indent="0" algn="ctr" rtl="0">
                        <a:lnSpc>
                          <a:spcPct val="100000"/>
                        </a:lnSpc>
                        <a:spcBef>
                          <a:spcPts val="0"/>
                        </a:spcBef>
                        <a:spcAft>
                          <a:spcPts val="0"/>
                        </a:spcAft>
                        <a:buClr>
                          <a:srgbClr val="000000"/>
                        </a:buClr>
                        <a:buSzPts val="1600"/>
                        <a:buFont typeface="Arial"/>
                        <a:buNone/>
                      </a:pPr>
                      <a:endParaRPr sz="1600" b="1" u="none" strike="noStrike" cap="none"/>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II: Formazione del contratto</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Definizione ed elementi del contratto (artt. 8 e 9)</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Trattative del contratto (artt. da 10 a 12)</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L’accordo tra le parti (artt. da 13 a 26)</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Vizi del contratto (artt. da 27 a 37)</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Oggetto, causa e formalità del contratto (artt. da 38 a 40)</a:t>
                      </a:r>
                      <a:endParaRPr sz="16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966600">
                <a:tc>
                  <a:txBody>
                    <a:bodyPr/>
                    <a:lstStyle/>
                    <a:p>
                      <a:pPr marL="0" marR="0" lvl="0" indent="0" algn="ctr" rtl="0">
                        <a:lnSpc>
                          <a:spcPct val="100000"/>
                        </a:lnSpc>
                        <a:spcBef>
                          <a:spcPts val="0"/>
                        </a:spcBef>
                        <a:spcAft>
                          <a:spcPts val="0"/>
                        </a:spcAft>
                        <a:buClr>
                          <a:srgbClr val="000000"/>
                        </a:buClr>
                        <a:buSzPts val="1600"/>
                        <a:buFont typeface="Arial"/>
                        <a:buNone/>
                      </a:pPr>
                      <a:endParaRPr sz="1600" b="1" u="none" strike="noStrike" cap="none"/>
                    </a:p>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III: Nullità del contratto</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t>Regole generali (artt. da 41 a 43)</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Nullità assoluta (artt. Da 44 a 46)</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Nullità relativa (artt. da 47 a 49)</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solidFill>
                            <a:schemeClr val="dk1"/>
                          </a:solidFill>
                          <a:latin typeface="Calibri"/>
                          <a:ea typeface="Calibri"/>
                          <a:cs typeface="Calibri"/>
                          <a:sym typeface="Calibri"/>
                        </a:rPr>
                        <a:t>Degli effetti della nullità (artt. da 50 a 53)</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541725">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IV: Della simulazione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285750" marR="0" lvl="0" indent="-285750" algn="l" rtl="0">
                        <a:lnSpc>
                          <a:spcPct val="100000"/>
                        </a:lnSpc>
                        <a:spcBef>
                          <a:spcPts val="0"/>
                        </a:spcBef>
                        <a:spcAft>
                          <a:spcPts val="0"/>
                        </a:spcAft>
                        <a:buClr>
                          <a:schemeClr val="dk1"/>
                        </a:buClr>
                        <a:buSzPts val="1600"/>
                        <a:buFont typeface="Noto Sans Symbols"/>
                        <a:buChar char="●"/>
                      </a:pPr>
                      <a:r>
                        <a:rPr lang="en-US" sz="1600" u="none" strike="noStrike" cap="none"/>
                        <a:t>Articolo 54: simulazione tra le parti</a:t>
                      </a:r>
                      <a:endParaRPr sz="1400" u="none" strike="noStrike" cap="none"/>
                    </a:p>
                    <a:p>
                      <a:pPr marL="285750" marR="0" lvl="0" indent="-285750" algn="l" rtl="0">
                        <a:lnSpc>
                          <a:spcPct val="100000"/>
                        </a:lnSpc>
                        <a:spcBef>
                          <a:spcPts val="0"/>
                        </a:spcBef>
                        <a:spcAft>
                          <a:spcPts val="0"/>
                        </a:spcAft>
                        <a:buClr>
                          <a:schemeClr val="dk1"/>
                        </a:buClr>
                        <a:buSzPts val="1600"/>
                        <a:buFont typeface="Noto Sans Symbols"/>
                        <a:buChar char="●"/>
                      </a:pPr>
                      <a:r>
                        <a:rPr lang="en-US" sz="1600" u="none" strike="noStrike" cap="none"/>
                        <a:t>Articolo 55: terzi e simulazione</a:t>
                      </a:r>
                      <a:endParaRPr sz="16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745650">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V: Effetti del contratto di fronte a terzi</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t>Rappresentanza (artt. da 56 a 65)</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t>Stipulazione a favore di terzo (artt. da 66 a 68)</a:t>
                      </a:r>
                      <a:endParaRPr sz="1400" u="none" strike="noStrike" cap="none"/>
                    </a:p>
                    <a:p>
                      <a:pPr marL="0" marR="0" lvl="0" indent="0" algn="l" rtl="0">
                        <a:lnSpc>
                          <a:spcPct val="100000"/>
                        </a:lnSpc>
                        <a:spcBef>
                          <a:spcPts val="0"/>
                        </a:spcBef>
                        <a:spcAft>
                          <a:spcPts val="0"/>
                        </a:spcAft>
                        <a:buClr>
                          <a:schemeClr val="dk1"/>
                        </a:buClr>
                        <a:buSzPts val="1600"/>
                        <a:buFont typeface="Noto Sans Symbols"/>
                        <a:buNone/>
                      </a:pPr>
                      <a:r>
                        <a:rPr lang="en-US" sz="1600" b="0" u="none" strike="noStrike" cap="none">
                          <a:solidFill>
                            <a:schemeClr val="dk1"/>
                          </a:solidFill>
                          <a:latin typeface="Calibri"/>
                          <a:ea typeface="Calibri"/>
                          <a:cs typeface="Calibri"/>
                          <a:sym typeface="Calibri"/>
                        </a:rPr>
                        <a:t>→ </a:t>
                      </a:r>
                      <a:r>
                        <a:rPr lang="en-US" sz="1600" u="none" strike="noStrike" cap="none"/>
                        <a:t>Promessa del fatto del terzo (art. 69)</a:t>
                      </a:r>
                      <a:endParaRPr sz="16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1187525">
                <a:tc>
                  <a:txBody>
                    <a:bodyPr/>
                    <a:lstStyle/>
                    <a:p>
                      <a:pPr marL="0" marR="0" lvl="0" indent="0" algn="ctr" rtl="0">
                        <a:lnSpc>
                          <a:spcPct val="100000"/>
                        </a:lnSpc>
                        <a:spcBef>
                          <a:spcPts val="0"/>
                        </a:spcBef>
                        <a:spcAft>
                          <a:spcPts val="0"/>
                        </a:spcAft>
                        <a:buClr>
                          <a:srgbClr val="000000"/>
                        </a:buClr>
                        <a:buSzPts val="1600"/>
                        <a:buFont typeface="Arial"/>
                        <a:buNone/>
                      </a:pPr>
                      <a:r>
                        <a:rPr lang="en-US" sz="1600" u="none" strike="noStrike" cap="none"/>
                        <a:t> </a:t>
                      </a:r>
                      <a:r>
                        <a:rPr lang="en-US" sz="1600" b="1" u="none" strike="noStrike" cap="none"/>
                        <a:t>Capitolo VI: Interpretazione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solidFill>
                            <a:schemeClr val="dk1"/>
                          </a:solidFill>
                          <a:latin typeface="Calibri"/>
                          <a:ea typeface="Calibri"/>
                          <a:cs typeface="Calibri"/>
                          <a:sym typeface="Calibri"/>
                        </a:rPr>
                        <a:t>Si apre con l’intenzione comune delle parti e continua stabilendo diversi criteri e regole per precisarla e per darne una ricostruzione plausibile, prevedendo una clausola di interpretazione restrittiva riguardo la buona fede.</a:t>
                      </a:r>
                      <a:endParaRPr sz="16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541725">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VII: Adempimento delle obbligazioni contrattuali</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Disciplina le questioni che generalmente, nel diritto codificato iberoamericano, sono trattate con riguardo all’adempimento.</a:t>
                      </a:r>
                      <a:endParaRPr sz="1400" u="none" strike="noStrike" cap="none"/>
                    </a:p>
                    <a:p>
                      <a:pPr marL="0" marR="0" lvl="0" indent="0" algn="l" rtl="0">
                        <a:lnSpc>
                          <a:spcPct val="100000"/>
                        </a:lnSpc>
                        <a:spcBef>
                          <a:spcPts val="0"/>
                        </a:spcBef>
                        <a:spcAft>
                          <a:spcPts val="0"/>
                        </a:spcAft>
                        <a:buClr>
                          <a:srgbClr val="000000"/>
                        </a:buClr>
                        <a:buSzPts val="1600"/>
                        <a:buFont typeface="Arial"/>
                        <a:buNone/>
                      </a:pPr>
                      <a:r>
                        <a:rPr lang="en-US" sz="1600" u="none" strike="noStrike" cap="none"/>
                        <a:t>(artt. da 78 a 86)</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r h="309725">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t>Capitolo VIII: Inadempimento delle obbligazioni contrattuali</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Artt. da 87 a 115</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alpha val="40000"/>
                      </a:schemeClr>
                    </a:solidFill>
                  </a:tcPr>
                </a:tc>
              </a:tr>
            </a:tbl>
          </a:graphicData>
        </a:graphic>
      </p:graphicFrame>
      <p:cxnSp>
        <p:nvCxnSpPr>
          <p:cNvPr id="194" name="Google Shape;194;p8"/>
          <p:cNvCxnSpPr/>
          <p:nvPr/>
        </p:nvCxnSpPr>
        <p:spPr>
          <a:xfrm>
            <a:off x="5289454" y="9537"/>
            <a:ext cx="0" cy="6834395"/>
          </a:xfrm>
          <a:prstGeom prst="straightConnector1">
            <a:avLst/>
          </a:prstGeom>
          <a:noFill/>
          <a:ln w="22225" cap="flat" cmpd="sng">
            <a:solidFill>
              <a:srgbClr val="EB792A"/>
            </a:solidFill>
            <a:prstDash val="solid"/>
            <a:round/>
            <a:headEnd type="none" w="sm" len="sm"/>
            <a:tailEnd type="none" w="sm" len="sm"/>
          </a:ln>
        </p:spPr>
      </p:cxnSp>
      <p:cxnSp>
        <p:nvCxnSpPr>
          <p:cNvPr id="195" name="Google Shape;195;p8"/>
          <p:cNvCxnSpPr/>
          <p:nvPr/>
        </p:nvCxnSpPr>
        <p:spPr>
          <a:xfrm rot="10800000">
            <a:off x="0" y="618979"/>
            <a:ext cx="12192000" cy="0"/>
          </a:xfrm>
          <a:prstGeom prst="straightConnector1">
            <a:avLst/>
          </a:prstGeom>
          <a:noFill/>
          <a:ln w="22225" cap="flat" cmpd="sng">
            <a:solidFill>
              <a:srgbClr val="EB792A"/>
            </a:solidFill>
            <a:prstDash val="solid"/>
            <a:round/>
            <a:headEnd type="none" w="sm" len="sm"/>
            <a:tailEnd type="none" w="sm" len="sm"/>
          </a:ln>
        </p:spPr>
      </p:cxnSp>
      <p:cxnSp>
        <p:nvCxnSpPr>
          <p:cNvPr id="196" name="Google Shape;196;p8"/>
          <p:cNvCxnSpPr/>
          <p:nvPr/>
        </p:nvCxnSpPr>
        <p:spPr>
          <a:xfrm rot="10800000">
            <a:off x="0" y="2039815"/>
            <a:ext cx="12192000" cy="0"/>
          </a:xfrm>
          <a:prstGeom prst="straightConnector1">
            <a:avLst/>
          </a:prstGeom>
          <a:noFill/>
          <a:ln w="22225" cap="flat" cmpd="sng">
            <a:solidFill>
              <a:srgbClr val="EB792A"/>
            </a:solidFill>
            <a:prstDash val="solid"/>
            <a:round/>
            <a:headEnd type="none" w="sm" len="sm"/>
            <a:tailEnd type="none" w="sm" len="sm"/>
          </a:ln>
        </p:spPr>
      </p:cxnSp>
      <p:cxnSp>
        <p:nvCxnSpPr>
          <p:cNvPr id="197" name="Google Shape;197;p8"/>
          <p:cNvCxnSpPr/>
          <p:nvPr/>
        </p:nvCxnSpPr>
        <p:spPr>
          <a:xfrm rot="10800000">
            <a:off x="0" y="3091867"/>
            <a:ext cx="12192000" cy="0"/>
          </a:xfrm>
          <a:prstGeom prst="straightConnector1">
            <a:avLst/>
          </a:prstGeom>
          <a:noFill/>
          <a:ln w="22225" cap="flat" cmpd="sng">
            <a:solidFill>
              <a:srgbClr val="EB792A"/>
            </a:solidFill>
            <a:prstDash val="solid"/>
            <a:round/>
            <a:headEnd type="none" w="sm" len="sm"/>
            <a:tailEnd type="none" w="sm" len="sm"/>
          </a:ln>
        </p:spPr>
      </p:cxnSp>
      <p:cxnSp>
        <p:nvCxnSpPr>
          <p:cNvPr id="198" name="Google Shape;198;p8"/>
          <p:cNvCxnSpPr/>
          <p:nvPr/>
        </p:nvCxnSpPr>
        <p:spPr>
          <a:xfrm rot="10800000">
            <a:off x="0" y="3667054"/>
            <a:ext cx="12192000" cy="0"/>
          </a:xfrm>
          <a:prstGeom prst="straightConnector1">
            <a:avLst/>
          </a:prstGeom>
          <a:noFill/>
          <a:ln w="22225" cap="flat" cmpd="sng">
            <a:solidFill>
              <a:srgbClr val="EB792A"/>
            </a:solidFill>
            <a:prstDash val="solid"/>
            <a:round/>
            <a:headEnd type="none" w="sm" len="sm"/>
            <a:tailEnd type="none" w="sm" len="sm"/>
          </a:ln>
        </p:spPr>
      </p:cxnSp>
      <p:cxnSp>
        <p:nvCxnSpPr>
          <p:cNvPr id="199" name="Google Shape;199;p8"/>
          <p:cNvCxnSpPr/>
          <p:nvPr/>
        </p:nvCxnSpPr>
        <p:spPr>
          <a:xfrm rot="10800000">
            <a:off x="0" y="4507712"/>
            <a:ext cx="12192000" cy="0"/>
          </a:xfrm>
          <a:prstGeom prst="straightConnector1">
            <a:avLst/>
          </a:prstGeom>
          <a:noFill/>
          <a:ln w="22225" cap="flat" cmpd="sng">
            <a:solidFill>
              <a:srgbClr val="EB792A"/>
            </a:solidFill>
            <a:prstDash val="solid"/>
            <a:round/>
            <a:headEnd type="none" w="sm" len="sm"/>
            <a:tailEnd type="none" w="sm" len="sm"/>
          </a:ln>
        </p:spPr>
      </p:cxnSp>
      <p:cxnSp>
        <p:nvCxnSpPr>
          <p:cNvPr id="200" name="Google Shape;200;p8"/>
          <p:cNvCxnSpPr/>
          <p:nvPr/>
        </p:nvCxnSpPr>
        <p:spPr>
          <a:xfrm rot="10800000">
            <a:off x="0" y="5687583"/>
            <a:ext cx="12192000" cy="0"/>
          </a:xfrm>
          <a:prstGeom prst="straightConnector1">
            <a:avLst/>
          </a:prstGeom>
          <a:noFill/>
          <a:ln w="22225" cap="flat" cmpd="sng">
            <a:solidFill>
              <a:srgbClr val="EB792A"/>
            </a:solidFill>
            <a:prstDash val="solid"/>
            <a:round/>
            <a:headEnd type="none" w="sm" len="sm"/>
            <a:tailEnd type="none" w="sm" len="sm"/>
          </a:ln>
        </p:spPr>
      </p:cxnSp>
      <p:cxnSp>
        <p:nvCxnSpPr>
          <p:cNvPr id="201" name="Google Shape;201;p8"/>
          <p:cNvCxnSpPr/>
          <p:nvPr/>
        </p:nvCxnSpPr>
        <p:spPr>
          <a:xfrm rot="10800000">
            <a:off x="-1" y="6513492"/>
            <a:ext cx="12192000" cy="0"/>
          </a:xfrm>
          <a:prstGeom prst="straightConnector1">
            <a:avLst/>
          </a:prstGeom>
          <a:noFill/>
          <a:ln w="22225" cap="flat" cmpd="sng">
            <a:solidFill>
              <a:srgbClr val="EB792A"/>
            </a:solidFill>
            <a:prstDash val="solid"/>
            <a:round/>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33000"/>
          </a:blip>
          <a:tile tx="0" ty="0" sx="100000" sy="100000" flip="none" algn="tl"/>
        </a:blipFill>
        <a:effectLst/>
      </p:bgPr>
    </p:bg>
    <p:spTree>
      <p:nvGrpSpPr>
        <p:cNvPr id="1" name="Shape 205"/>
        <p:cNvGrpSpPr/>
        <p:nvPr/>
      </p:nvGrpSpPr>
      <p:grpSpPr>
        <a:xfrm>
          <a:off x="0" y="0"/>
          <a:ext cx="0" cy="0"/>
          <a:chOff x="0" y="0"/>
          <a:chExt cx="0" cy="0"/>
        </a:xfrm>
      </p:grpSpPr>
      <p:sp>
        <p:nvSpPr>
          <p:cNvPr id="206" name="Google Shape;206;p31"/>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7" name="Google Shape;207;p31"/>
          <p:cNvSpPr txBox="1">
            <a:spLocks noGrp="1"/>
          </p:cNvSpPr>
          <p:nvPr>
            <p:ph type="title"/>
          </p:nvPr>
        </p:nvSpPr>
        <p:spPr>
          <a:xfrm>
            <a:off x="0" y="0"/>
            <a:ext cx="12191990" cy="1688641"/>
          </a:xfrm>
          <a:prstGeom prst="rect">
            <a:avLst/>
          </a:prstGeom>
          <a:blipFill rotWithShape="1">
            <a:blip r:embed="rId4">
              <a:alphaModFix amt="33000"/>
            </a:blip>
            <a:tile tx="0" ty="0" sx="100000" sy="100000" flip="none" algn="tl"/>
          </a:blip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1800"/>
              <a:buNone/>
            </a:pPr>
            <a:r>
              <a:rPr lang="en-US" sz="4000">
                <a:solidFill>
                  <a:schemeClr val="lt1"/>
                </a:solidFill>
              </a:rPr>
              <a:t/>
            </a:r>
            <a:br>
              <a:rPr lang="en-US" sz="4000">
                <a:solidFill>
                  <a:schemeClr val="lt1"/>
                </a:solidFill>
              </a:rPr>
            </a:br>
            <a:r>
              <a:rPr lang="en-US">
                <a:solidFill>
                  <a:schemeClr val="lt1"/>
                </a:solidFill>
                <a:latin typeface="Calibri"/>
                <a:ea typeface="Calibri"/>
                <a:cs typeface="Calibri"/>
                <a:sym typeface="Calibri"/>
              </a:rPr>
              <a:t>«FALSOS AMIGOS» NEI PLDC</a:t>
            </a:r>
            <a:endParaRPr/>
          </a:p>
        </p:txBody>
      </p:sp>
      <p:sp>
        <p:nvSpPr>
          <p:cNvPr id="208" name="Google Shape;208;p31"/>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9" name="Google Shape;209;p31"/>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0" name="Google Shape;210;p31"/>
          <p:cNvSpPr txBox="1">
            <a:spLocks noGrp="1"/>
          </p:cNvSpPr>
          <p:nvPr>
            <p:ph type="body" idx="1"/>
          </p:nvPr>
        </p:nvSpPr>
        <p:spPr>
          <a:xfrm>
            <a:off x="671850" y="2492150"/>
            <a:ext cx="10848300" cy="3704700"/>
          </a:xfrm>
          <a:prstGeom prst="rect">
            <a:avLst/>
          </a:prstGeom>
          <a:noFill/>
          <a:ln>
            <a:noFill/>
          </a:ln>
        </p:spPr>
        <p:txBody>
          <a:bodyPr spcFirstLastPara="1" wrap="square" lIns="91425" tIns="45700" rIns="91425" bIns="45700" anchor="t" anchorCtr="0">
            <a:normAutofit/>
          </a:bodyPr>
          <a:lstStyle/>
          <a:p>
            <a:pPr marL="457200" lvl="0" indent="-381000" algn="l" rtl="0">
              <a:lnSpc>
                <a:spcPct val="90000"/>
              </a:lnSpc>
              <a:spcBef>
                <a:spcPts val="1000"/>
              </a:spcBef>
              <a:spcAft>
                <a:spcPts val="0"/>
              </a:spcAft>
              <a:buSzPts val="2400"/>
              <a:buFont typeface="Calibri"/>
              <a:buChar char="❏"/>
            </a:pPr>
            <a:r>
              <a:rPr lang="en-US" sz="2400" b="1">
                <a:latin typeface="Calibri"/>
                <a:ea typeface="Calibri"/>
                <a:cs typeface="Calibri"/>
                <a:sym typeface="Calibri"/>
              </a:rPr>
              <a:t>Asentimiento</a:t>
            </a:r>
            <a:r>
              <a:rPr lang="en-US" sz="2400">
                <a:latin typeface="Calibri"/>
                <a:ea typeface="Calibri"/>
                <a:cs typeface="Calibri"/>
                <a:sym typeface="Calibri"/>
              </a:rPr>
              <a:t> = consenso ≠ assenso</a:t>
            </a:r>
            <a:endParaRPr/>
          </a:p>
          <a:p>
            <a:pPr marL="114300" lvl="0" indent="0" algn="l" rtl="0">
              <a:lnSpc>
                <a:spcPct val="90000"/>
              </a:lnSpc>
              <a:spcBef>
                <a:spcPts val="1000"/>
              </a:spcBef>
              <a:spcAft>
                <a:spcPts val="0"/>
              </a:spcAft>
              <a:buSzPts val="1800"/>
              <a:buNone/>
            </a:pPr>
            <a:r>
              <a:rPr lang="en-US" sz="2400">
                <a:latin typeface="Calibri"/>
                <a:ea typeface="Calibri"/>
                <a:cs typeface="Calibri"/>
                <a:sym typeface="Calibri"/>
              </a:rPr>
              <a:t>→ la differenza tra consenso e assenso è il loro status giuridico: l'assenso si riferisce ad un semplice accordo, mentre il consenso si riferisce ad un accordo legalmente accettante o vincolante.</a:t>
            </a:r>
            <a:endParaRPr/>
          </a:p>
          <a:p>
            <a:pPr marL="457200" lvl="0" indent="-381000" algn="l" rtl="0">
              <a:lnSpc>
                <a:spcPct val="90000"/>
              </a:lnSpc>
              <a:spcBef>
                <a:spcPts val="1000"/>
              </a:spcBef>
              <a:spcAft>
                <a:spcPts val="0"/>
              </a:spcAft>
              <a:buSzPts val="2400"/>
              <a:buFont typeface="Calibri"/>
              <a:buChar char="❑"/>
            </a:pPr>
            <a:r>
              <a:rPr lang="en-US" sz="2400" b="1">
                <a:latin typeface="Calibri"/>
                <a:ea typeface="Calibri"/>
                <a:cs typeface="Calibri"/>
                <a:sym typeface="Calibri"/>
              </a:rPr>
              <a:t>Cumplimiento - incumplimiento</a:t>
            </a:r>
            <a:r>
              <a:rPr lang="en-US" sz="2400">
                <a:latin typeface="Calibri"/>
                <a:ea typeface="Calibri"/>
                <a:cs typeface="Calibri"/>
                <a:sym typeface="Calibri"/>
              </a:rPr>
              <a:t> = adempimento - inadempimento ≠ compimento</a:t>
            </a:r>
            <a:endParaRPr/>
          </a:p>
          <a:p>
            <a:pPr marL="457200" lvl="0" indent="-381000" algn="l" rtl="0">
              <a:lnSpc>
                <a:spcPct val="90000"/>
              </a:lnSpc>
              <a:spcBef>
                <a:spcPts val="1000"/>
              </a:spcBef>
              <a:spcAft>
                <a:spcPts val="0"/>
              </a:spcAft>
              <a:buSzPts val="2400"/>
              <a:buFont typeface="Calibri"/>
              <a:buChar char="❑"/>
            </a:pPr>
            <a:r>
              <a:rPr lang="en-US" sz="2400" b="1">
                <a:latin typeface="Calibri"/>
                <a:ea typeface="Calibri"/>
                <a:cs typeface="Calibri"/>
                <a:sym typeface="Calibri"/>
              </a:rPr>
              <a:t>Judicial</a:t>
            </a:r>
            <a:r>
              <a:rPr lang="en-US" sz="2400">
                <a:latin typeface="Calibri"/>
                <a:ea typeface="Calibri"/>
                <a:cs typeface="Calibri"/>
                <a:sym typeface="Calibri"/>
              </a:rPr>
              <a:t> = giuridico → pertinente e riconducibile al diritto ≠ giudiziale → p</a:t>
            </a:r>
            <a:r>
              <a:rPr lang="en-US" sz="2400" b="0" i="0">
                <a:latin typeface="Calibri"/>
                <a:ea typeface="Calibri"/>
                <a:cs typeface="Calibri"/>
                <a:sym typeface="Calibri"/>
              </a:rPr>
              <a:t>ertinente al mandato del giudice o al procedimento giudiziario.</a:t>
            </a:r>
            <a:endParaRPr sz="2400">
              <a:latin typeface="Calibri"/>
              <a:ea typeface="Calibri"/>
              <a:cs typeface="Calibri"/>
              <a:sym typeface="Calibri"/>
            </a:endParaRPr>
          </a:p>
          <a:p>
            <a:pPr marL="457200" lvl="0" indent="-228600" algn="l" rtl="0">
              <a:lnSpc>
                <a:spcPct val="90000"/>
              </a:lnSpc>
              <a:spcBef>
                <a:spcPts val="1000"/>
              </a:spcBef>
              <a:spcAft>
                <a:spcPts val="0"/>
              </a:spcAft>
              <a:buClr>
                <a:schemeClr val="dk1"/>
              </a:buClr>
              <a:buSzPts val="1800"/>
              <a:buNone/>
            </a:pPr>
            <a:endParaRPr sz="2200"/>
          </a:p>
        </p:txBody>
      </p:sp>
      <p:cxnSp>
        <p:nvCxnSpPr>
          <p:cNvPr id="211" name="Google Shape;211;p31"/>
          <p:cNvCxnSpPr/>
          <p:nvPr/>
        </p:nvCxnSpPr>
        <p:spPr>
          <a:xfrm>
            <a:off x="1126844" y="2036211"/>
            <a:ext cx="517204" cy="0"/>
          </a:xfrm>
          <a:prstGeom prst="straightConnector1">
            <a:avLst/>
          </a:prstGeom>
          <a:noFill/>
          <a:ln w="53975" cap="flat" cmpd="sng">
            <a:solidFill>
              <a:srgbClr val="FF6600"/>
            </a:solidFill>
            <a:prstDash val="solid"/>
            <a:round/>
            <a:headEnd type="none" w="sm" len="sm"/>
            <a:tailEnd type="none" w="sm" len="sm"/>
          </a:ln>
        </p:spPr>
      </p:cxnSp>
      <p:cxnSp>
        <p:nvCxnSpPr>
          <p:cNvPr id="212" name="Google Shape;212;p31"/>
          <p:cNvCxnSpPr/>
          <p:nvPr/>
        </p:nvCxnSpPr>
        <p:spPr>
          <a:xfrm>
            <a:off x="0" y="1688641"/>
            <a:ext cx="12192000" cy="0"/>
          </a:xfrm>
          <a:prstGeom prst="straightConnector1">
            <a:avLst/>
          </a:prstGeom>
          <a:noFill/>
          <a:ln w="22225" cap="flat" cmpd="sng">
            <a:solidFill>
              <a:schemeClr val="dk1"/>
            </a:solidFill>
            <a:prstDash val="solid"/>
            <a:round/>
            <a:headEnd type="none" w="sm" len="sm"/>
            <a:tailEnd type="none" w="sm" len="sm"/>
          </a:ln>
        </p:spPr>
      </p:cxnSp>
      <p:cxnSp>
        <p:nvCxnSpPr>
          <p:cNvPr id="213" name="Google Shape;213;p31"/>
          <p:cNvCxnSpPr/>
          <p:nvPr/>
        </p:nvCxnSpPr>
        <p:spPr>
          <a:xfrm>
            <a:off x="11633982" y="1688641"/>
            <a:ext cx="1" cy="5169359"/>
          </a:xfrm>
          <a:prstGeom prst="straightConnector1">
            <a:avLst/>
          </a:prstGeom>
          <a:noFill/>
          <a:ln w="19050" cap="flat" cmpd="sng">
            <a:solidFill>
              <a:srgbClr val="EB792A"/>
            </a:solidFill>
            <a:prstDash val="solid"/>
            <a:round/>
            <a:headEnd type="none" w="sm" len="sm"/>
            <a:tailEnd type="none" w="sm" len="sm"/>
          </a:ln>
        </p:spPr>
      </p:cxnSp>
    </p:spTree>
  </p:cSld>
  <p:clrMapOvr>
    <a:masterClrMapping/>
  </p:clrMapOvr>
  <p:transition spd="slow">
    <p:wipe/>
  </p:transition>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2868</Words>
  <Application>Microsoft Macintosh PowerPoint</Application>
  <PresentationFormat>Widescreen</PresentationFormat>
  <Paragraphs>267</Paragraphs>
  <Slides>16</Slides>
  <Notes>16</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16</vt:i4>
      </vt:variant>
    </vt:vector>
  </HeadingPairs>
  <TitlesOfParts>
    <vt:vector size="23" baseType="lpstr">
      <vt:lpstr>Arial</vt:lpstr>
      <vt:lpstr>Calibri</vt:lpstr>
      <vt:lpstr>Courier New</vt:lpstr>
      <vt:lpstr>Noto Sans Symbols</vt:lpstr>
      <vt:lpstr>Times New Roman</vt:lpstr>
      <vt:lpstr>Tema di Office</vt:lpstr>
      <vt:lpstr>Tema di Office</vt:lpstr>
      <vt:lpstr>Los Principios Latinoamericanos de Derecho de los Contratos</vt:lpstr>
      <vt:lpstr>Presentazione di PowerPoint</vt:lpstr>
      <vt:lpstr>Tappe Unione Europea</vt:lpstr>
      <vt:lpstr>Tappe America Latina</vt:lpstr>
      <vt:lpstr>Presentazione di PowerPoint</vt:lpstr>
      <vt:lpstr>Presentazione di PowerPoint</vt:lpstr>
      <vt:lpstr>Presentazione di PowerPoint</vt:lpstr>
      <vt:lpstr>Presentazione di PowerPoint</vt:lpstr>
      <vt:lpstr> «FALSOS AMIGOS» NEI PLDC</vt:lpstr>
      <vt:lpstr>LA BUONA FEDE: UN CONCETTO DI DIFFICILE DEFINIZIONE</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Principios Latinoamericanos de Derecho de los Contratos</dc:title>
  <dc:creator>LAURA MATTESSICH</dc:creator>
  <cp:lastModifiedBy>M</cp:lastModifiedBy>
  <cp:revision>1</cp:revision>
  <dcterms:created xsi:type="dcterms:W3CDTF">2020-11-23T11:00:44Z</dcterms:created>
  <dcterms:modified xsi:type="dcterms:W3CDTF">2020-11-24T13:29:28Z</dcterms:modified>
</cp:coreProperties>
</file>