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9"/>
  </p:notesMasterIdLst>
  <p:sldIdLst>
    <p:sldId id="315" r:id="rId2"/>
    <p:sldId id="316" r:id="rId3"/>
    <p:sldId id="275" r:id="rId4"/>
    <p:sldId id="276" r:id="rId5"/>
    <p:sldId id="317" r:id="rId6"/>
    <p:sldId id="277" r:id="rId7"/>
    <p:sldId id="319" r:id="rId8"/>
    <p:sldId id="278" r:id="rId9"/>
    <p:sldId id="318" r:id="rId10"/>
    <p:sldId id="279" r:id="rId11"/>
    <p:sldId id="321" r:id="rId12"/>
    <p:sldId id="280" r:id="rId13"/>
    <p:sldId id="281" r:id="rId14"/>
    <p:sldId id="283" r:id="rId15"/>
    <p:sldId id="330" r:id="rId16"/>
    <p:sldId id="322" r:id="rId17"/>
    <p:sldId id="285" r:id="rId18"/>
    <p:sldId id="289" r:id="rId19"/>
    <p:sldId id="324" r:id="rId20"/>
    <p:sldId id="268" r:id="rId21"/>
    <p:sldId id="325" r:id="rId22"/>
    <p:sldId id="327" r:id="rId23"/>
    <p:sldId id="269" r:id="rId24"/>
    <p:sldId id="328" r:id="rId25"/>
    <p:sldId id="329" r:id="rId26"/>
    <p:sldId id="270" r:id="rId27"/>
    <p:sldId id="286" r:id="rId2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5"/>
    <p:restoredTop sz="94720"/>
  </p:normalViewPr>
  <p:slideViewPr>
    <p:cSldViewPr>
      <p:cViewPr varScale="1">
        <p:scale>
          <a:sx n="105" d="100"/>
          <a:sy n="105" d="100"/>
        </p:scale>
        <p:origin x="1088"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53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90625" y="877888"/>
            <a:ext cx="4473575" cy="316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6" name="Rectangle 2"/>
          <p:cNvSpPr>
            <a:spLocks noGrp="1" noChangeArrowheads="1"/>
          </p:cNvSpPr>
          <p:nvPr>
            <p:ph type="body"/>
          </p:nvPr>
        </p:nvSpPr>
        <p:spPr bwMode="auto">
          <a:xfrm>
            <a:off x="1060450" y="4349750"/>
            <a:ext cx="4738688"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19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1044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9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55588"/>
            <a:ext cx="1989138" cy="60023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255588"/>
            <a:ext cx="5815012" cy="600233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315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Tree>
    <p:extLst>
      <p:ext uri="{BB962C8B-B14F-4D97-AF65-F5344CB8AC3E}">
        <p14:creationId xmlns:p14="http://schemas.microsoft.com/office/powerpoint/2010/main" val="143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49165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D09E33A0-F228-A44C-BF69-11B35F280EE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1CFA5C82-CB63-EB4E-A824-DA530F8BAB90}"/>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09723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764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98682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5106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492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9044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4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81325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67165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71513" y="255588"/>
            <a:ext cx="78073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5122" name="Rectangle 2"/>
          <p:cNvSpPr>
            <a:spLocks noGrp="1" noChangeArrowheads="1"/>
          </p:cNvSpPr>
          <p:nvPr>
            <p:ph type="body" idx="1"/>
          </p:nvPr>
        </p:nvSpPr>
        <p:spPr bwMode="auto">
          <a:xfrm>
            <a:off x="671513" y="1781175"/>
            <a:ext cx="795655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7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5123" name="AutoShape 3"/>
          <p:cNvSpPr>
            <a:spLocks noChangeArrowheads="1"/>
          </p:cNvSpPr>
          <p:nvPr/>
        </p:nvSpPr>
        <p:spPr bwMode="auto">
          <a:xfrm>
            <a:off x="657225" y="6419850"/>
            <a:ext cx="8486775" cy="87313"/>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4" name="AutoShape 4"/>
          <p:cNvSpPr>
            <a:spLocks noChangeArrowheads="1"/>
          </p:cNvSpPr>
          <p:nvPr/>
        </p:nvSpPr>
        <p:spPr bwMode="auto">
          <a:xfrm>
            <a:off x="1803400" y="6611938"/>
            <a:ext cx="7340600" cy="87312"/>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5000"/>
        </a:lnSpc>
        <a:spcBef>
          <a:spcPct val="0"/>
        </a:spcBef>
        <a:spcAft>
          <a:spcPts val="1713"/>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025"/>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775"/>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13"/>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63"/>
        </a:spcAft>
        <a:buClr>
          <a:srgbClr val="000000"/>
        </a:buClr>
        <a:buSzPct val="100000"/>
        <a:buFont typeface="Times New Roman" panose="02020603050405020304" pitchFamily="18" charset="0"/>
        <a:defRPr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CDFB9-3EAE-164A-AD8B-792A5B55F999}"/>
              </a:ext>
            </a:extLst>
          </p:cNvPr>
          <p:cNvSpPr>
            <a:spLocks noGrp="1"/>
          </p:cNvSpPr>
          <p:nvPr>
            <p:ph type="title"/>
          </p:nvPr>
        </p:nvSpPr>
        <p:spPr>
          <a:xfrm>
            <a:off x="395536" y="2348880"/>
            <a:ext cx="8155310"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Tree>
    <p:extLst>
      <p:ext uri="{BB962C8B-B14F-4D97-AF65-F5344CB8AC3E}">
        <p14:creationId xmlns:p14="http://schemas.microsoft.com/office/powerpoint/2010/main" val="352535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720725" y="863600"/>
            <a:ext cx="8064500" cy="59769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1384696" y="260350"/>
            <a:ext cx="642064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“CITOARCHITETTONICA” CEREBELLARE</a:t>
            </a:r>
          </a:p>
        </p:txBody>
      </p:sp>
      <p:sp>
        <p:nvSpPr>
          <p:cNvPr id="30723" name="Text Box 3"/>
          <p:cNvSpPr txBox="1">
            <a:spLocks noChangeArrowheads="1"/>
          </p:cNvSpPr>
          <p:nvPr/>
        </p:nvSpPr>
        <p:spPr bwMode="auto">
          <a:xfrm>
            <a:off x="4989513" y="835025"/>
            <a:ext cx="98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b="1">
                <a:solidFill>
                  <a:srgbClr val="000000"/>
                </a:solidFill>
              </a:rPr>
              <a:t>GRANULI</a:t>
            </a:r>
          </a:p>
        </p:txBody>
      </p:sp>
      <p:sp>
        <p:nvSpPr>
          <p:cNvPr id="30724" name="AutoShape 4"/>
          <p:cNvSpPr>
            <a:spLocks noChangeArrowheads="1"/>
          </p:cNvSpPr>
          <p:nvPr/>
        </p:nvSpPr>
        <p:spPr bwMode="auto">
          <a:xfrm>
            <a:off x="6361113" y="1077913"/>
            <a:ext cx="838200" cy="117475"/>
          </a:xfrm>
          <a:prstGeom prst="roundRect">
            <a:avLst>
              <a:gd name="adj" fmla="val 1347"/>
            </a:avLst>
          </a:prstGeom>
          <a:solidFill>
            <a:srgbClr val="FFFFCC"/>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9F74C-2E1C-2248-A4A3-EDFC273C0A26}"/>
              </a:ext>
            </a:extLst>
          </p:cNvPr>
          <p:cNvSpPr>
            <a:spLocks noGrp="1"/>
          </p:cNvSpPr>
          <p:nvPr>
            <p:ph type="title"/>
          </p:nvPr>
        </p:nvSpPr>
        <p:spPr>
          <a:xfrm>
            <a:off x="-5817" y="0"/>
            <a:ext cx="9143999" cy="1052736"/>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INTERAZIONI CELLULARI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nella CORTECCIA CEREBELLARE</a:t>
            </a:r>
          </a:p>
        </p:txBody>
      </p:sp>
      <p:sp>
        <p:nvSpPr>
          <p:cNvPr id="3" name="Segnaposto contenuto 2">
            <a:extLst>
              <a:ext uri="{FF2B5EF4-FFF2-40B4-BE49-F238E27FC236}">
                <a16:creationId xmlns:a16="http://schemas.microsoft.com/office/drawing/2014/main" id="{22B78E6A-6CEA-174B-B299-B8E20D9664B2}"/>
              </a:ext>
            </a:extLst>
          </p:cNvPr>
          <p:cNvSpPr>
            <a:spLocks noGrp="1"/>
          </p:cNvSpPr>
          <p:nvPr>
            <p:ph idx="1"/>
          </p:nvPr>
        </p:nvSpPr>
        <p:spPr>
          <a:xfrm>
            <a:off x="467544" y="1070765"/>
            <a:ext cx="8352928" cy="5481736"/>
          </a:xfrm>
        </p:spPr>
        <p:txBody>
          <a:bodyPr/>
          <a:lstStyle/>
          <a:p>
            <a:r>
              <a:rPr lang="it-IT" sz="2500" b="1" dirty="0">
                <a:solidFill>
                  <a:schemeClr val="tx1"/>
                </a:solidFill>
                <a:latin typeface="Comic Sans MS" panose="030F0902030302020204" pitchFamily="66" charset="0"/>
              </a:rPr>
              <a:t>Le uniche cellule PROIETTIVE al di fuori della Corteccia Cerebellare sono le CELLULE di PURKINJE. Esse esercitano un’ AZIONE INIBITORIA, o sui NUCLEI VESTIBOLARI del Tronco Encefalico, o sui NUCLEI CEREBELLARI PROFONDI.</a:t>
            </a:r>
          </a:p>
          <a:p>
            <a:r>
              <a:rPr lang="it-IT" sz="2500" b="1" dirty="0">
                <a:solidFill>
                  <a:schemeClr val="tx1"/>
                </a:solidFill>
                <a:latin typeface="Comic Sans MS" panose="030F0902030302020204" pitchFamily="66" charset="0"/>
              </a:rPr>
              <a:t>Tutte le altre cellule NON sono proiettive e, di queste, le uniche Cellule </a:t>
            </a:r>
            <a:r>
              <a:rPr lang="it-IT" sz="2500" b="1" dirty="0" err="1">
                <a:solidFill>
                  <a:schemeClr val="tx1"/>
                </a:solidFill>
                <a:latin typeface="Comic Sans MS" panose="030F0902030302020204" pitchFamily="66" charset="0"/>
              </a:rPr>
              <a:t>Eccitatorie</a:t>
            </a:r>
            <a:r>
              <a:rPr lang="it-IT" sz="2500" b="1" dirty="0">
                <a:solidFill>
                  <a:schemeClr val="tx1"/>
                </a:solidFill>
                <a:latin typeface="Comic Sans MS" panose="030F0902030302020204" pitchFamily="66" charset="0"/>
              </a:rPr>
              <a:t> sono i GRANULI (come pure </a:t>
            </a:r>
            <a:r>
              <a:rPr lang="it-IT" sz="2500" b="1" dirty="0" err="1">
                <a:solidFill>
                  <a:schemeClr val="tx1"/>
                </a:solidFill>
                <a:latin typeface="Comic Sans MS" panose="030F0902030302020204" pitchFamily="66" charset="0"/>
              </a:rPr>
              <a:t>Eccitatorie</a:t>
            </a:r>
            <a:r>
              <a:rPr lang="it-IT" sz="2500" b="1" dirty="0">
                <a:solidFill>
                  <a:schemeClr val="tx1"/>
                </a:solidFill>
                <a:latin typeface="Comic Sans MS" panose="030F0902030302020204" pitchFamily="66" charset="0"/>
              </a:rPr>
              <a:t> sono le Fibre Afferenti).</a:t>
            </a:r>
          </a:p>
          <a:p>
            <a:r>
              <a:rPr lang="it-IT" sz="2500" b="1" dirty="0">
                <a:solidFill>
                  <a:schemeClr val="tx1"/>
                </a:solidFill>
                <a:latin typeface="Comic Sans MS" panose="030F0902030302020204" pitchFamily="66" charset="0"/>
              </a:rPr>
              <a:t>Nella complessità funzionale, le CELLULE di PURKINJE saranno PIU’ o MENO INIBITORIE sui distretti di proiezione a seconda della «somma algebrica» delle diverse eccitazioni-inibizioni attuate dalla interazione delle altre cellule corticali.</a:t>
            </a:r>
          </a:p>
        </p:txBody>
      </p:sp>
    </p:spTree>
    <p:extLst>
      <p:ext uri="{BB962C8B-B14F-4D97-AF65-F5344CB8AC3E}">
        <p14:creationId xmlns:p14="http://schemas.microsoft.com/office/powerpoint/2010/main" val="300956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744024832"/>
              </p:ext>
            </p:extLst>
          </p:nvPr>
        </p:nvGraphicFramePr>
        <p:xfrm>
          <a:off x="755577" y="1052737"/>
          <a:ext cx="7128792" cy="5441022"/>
        </p:xfrm>
        <a:graphic>
          <a:graphicData uri="http://schemas.openxmlformats.org/drawingml/2006/table">
            <a:tbl>
              <a:tblPr/>
              <a:tblGrid>
                <a:gridCol w="1269546">
                  <a:extLst>
                    <a:ext uri="{9D8B030D-6E8A-4147-A177-3AD203B41FA5}">
                      <a16:colId xmlns:a16="http://schemas.microsoft.com/office/drawing/2014/main" val="1233580809"/>
                    </a:ext>
                  </a:extLst>
                </a:gridCol>
                <a:gridCol w="1072110">
                  <a:extLst>
                    <a:ext uri="{9D8B030D-6E8A-4147-A177-3AD203B41FA5}">
                      <a16:colId xmlns:a16="http://schemas.microsoft.com/office/drawing/2014/main" val="2453809800"/>
                    </a:ext>
                  </a:extLst>
                </a:gridCol>
                <a:gridCol w="1583985">
                  <a:extLst>
                    <a:ext uri="{9D8B030D-6E8A-4147-A177-3AD203B41FA5}">
                      <a16:colId xmlns:a16="http://schemas.microsoft.com/office/drawing/2014/main" val="592821129"/>
                    </a:ext>
                  </a:extLst>
                </a:gridCol>
                <a:gridCol w="1311979">
                  <a:extLst>
                    <a:ext uri="{9D8B030D-6E8A-4147-A177-3AD203B41FA5}">
                      <a16:colId xmlns:a16="http://schemas.microsoft.com/office/drawing/2014/main" val="721572522"/>
                    </a:ext>
                  </a:extLst>
                </a:gridCol>
                <a:gridCol w="1891172">
                  <a:extLst>
                    <a:ext uri="{9D8B030D-6E8A-4147-A177-3AD203B41FA5}">
                      <a16:colId xmlns:a16="http://schemas.microsoft.com/office/drawing/2014/main" val="186141357"/>
                    </a:ext>
                  </a:extLst>
                </a:gridCol>
              </a:tblGrid>
              <a:tr h="692624">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8033623"/>
                  </a:ext>
                </a:extLst>
              </a:tr>
              <a:tr h="60630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31098"/>
                  </a:ext>
                </a:extLst>
              </a:tr>
              <a:tr h="858222">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0" i="0" u="none" strike="noStrike" cap="none" normalizeH="0" baseline="0" dirty="0">
                          <a:ln>
                            <a:noFill/>
                          </a:ln>
                          <a:solidFill>
                            <a:srgbClr val="FFD320"/>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815246"/>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a canestro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30971"/>
                  </a:ext>
                </a:extLst>
              </a:tr>
              <a:tr h="112424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5063243"/>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38100" cap="flat" cmpd="sng" algn="ctr">
                      <a:solidFill>
                        <a:schemeClr val="bg1"/>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1964218"/>
                  </a:ext>
                </a:extLst>
              </a:tr>
            </a:tbl>
          </a:graphicData>
        </a:graphic>
      </p:graphicFrame>
      <p:graphicFrame>
        <p:nvGraphicFramePr>
          <p:cNvPr id="3" name="Group 1">
            <a:extLst>
              <a:ext uri="{FF2B5EF4-FFF2-40B4-BE49-F238E27FC236}">
                <a16:creationId xmlns:a16="http://schemas.microsoft.com/office/drawing/2014/main" id="{0AAD7959-0125-4973-9069-E64E7A68EDD0}"/>
              </a:ext>
            </a:extLst>
          </p:cNvPr>
          <p:cNvGraphicFramePr>
            <a:graphicFrameLocks noGrp="1"/>
          </p:cNvGraphicFramePr>
          <p:nvPr>
            <p:extLst>
              <p:ext uri="{D42A27DB-BD31-4B8C-83A1-F6EECF244321}">
                <p14:modId xmlns:p14="http://schemas.microsoft.com/office/powerpoint/2010/main" val="2900071939"/>
              </p:ext>
            </p:extLst>
          </p:nvPr>
        </p:nvGraphicFramePr>
        <p:xfrm>
          <a:off x="107504" y="116632"/>
          <a:ext cx="8928991" cy="6624737"/>
        </p:xfrm>
        <a:graphic>
          <a:graphicData uri="http://schemas.openxmlformats.org/drawingml/2006/table">
            <a:tbl>
              <a:tblPr/>
              <a:tblGrid>
                <a:gridCol w="1590139">
                  <a:extLst>
                    <a:ext uri="{9D8B030D-6E8A-4147-A177-3AD203B41FA5}">
                      <a16:colId xmlns:a16="http://schemas.microsoft.com/office/drawing/2014/main" val="1233580809"/>
                    </a:ext>
                  </a:extLst>
                </a:gridCol>
                <a:gridCol w="1342845">
                  <a:extLst>
                    <a:ext uri="{9D8B030D-6E8A-4147-A177-3AD203B41FA5}">
                      <a16:colId xmlns:a16="http://schemas.microsoft.com/office/drawing/2014/main" val="2453809800"/>
                    </a:ext>
                  </a:extLst>
                </a:gridCol>
                <a:gridCol w="1983980">
                  <a:extLst>
                    <a:ext uri="{9D8B030D-6E8A-4147-A177-3AD203B41FA5}">
                      <a16:colId xmlns:a16="http://schemas.microsoft.com/office/drawing/2014/main" val="592821129"/>
                    </a:ext>
                  </a:extLst>
                </a:gridCol>
                <a:gridCol w="1643287">
                  <a:extLst>
                    <a:ext uri="{9D8B030D-6E8A-4147-A177-3AD203B41FA5}">
                      <a16:colId xmlns:a16="http://schemas.microsoft.com/office/drawing/2014/main" val="721572522"/>
                    </a:ext>
                  </a:extLst>
                </a:gridCol>
                <a:gridCol w="2368740">
                  <a:extLst>
                    <a:ext uri="{9D8B030D-6E8A-4147-A177-3AD203B41FA5}">
                      <a16:colId xmlns:a16="http://schemas.microsoft.com/office/drawing/2014/main" val="186141357"/>
                    </a:ext>
                  </a:extLst>
                </a:gridCol>
              </a:tblGrid>
              <a:tr h="893295">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33623"/>
                  </a:ext>
                </a:extLst>
              </a:tr>
              <a:tr h="78196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31098"/>
                  </a:ext>
                </a:extLst>
              </a:tr>
              <a:tr h="1044931">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216815246"/>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Canestri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330971"/>
                  </a:ext>
                </a:extLst>
              </a:tr>
              <a:tr h="144996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5063243"/>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4196421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23528" y="3122613"/>
            <a:ext cx="8568952" cy="348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just">
              <a:buClrTx/>
              <a:buFontTx/>
              <a:buNone/>
            </a:pPr>
            <a:r>
              <a:rPr lang="it-IT" altLang="it-IT" sz="2000" b="1" dirty="0">
                <a:solidFill>
                  <a:schemeClr val="tx1"/>
                </a:solidFill>
                <a:latin typeface="Comic Sans MS" panose="030F0902030302020204" pitchFamily="66" charset="0"/>
              </a:rPr>
              <a:t>Il PEDUNCOLO CEREBELLARE INFERIORE (connessione con il Bulbo) è composto da fibre nervose, prevalentemente AFFERENTI.</a:t>
            </a:r>
          </a:p>
          <a:p>
            <a:pPr algn="just">
              <a:buClrTx/>
              <a:buFontTx/>
              <a:buNone/>
            </a:pPr>
            <a:endParaRPr lang="it-IT" altLang="it-IT" sz="2000" dirty="0">
              <a:solidFill>
                <a:srgbClr val="FFFF00"/>
              </a:solidFill>
            </a:endParaRPr>
          </a:p>
          <a:p>
            <a:pPr algn="just">
              <a:buClrTx/>
              <a:buFontTx/>
              <a:buNone/>
            </a:pPr>
            <a:r>
              <a:rPr lang="it-IT" altLang="it-IT" sz="2000" dirty="0">
                <a:solidFill>
                  <a:schemeClr val="tx1"/>
                </a:solidFill>
                <a:latin typeface="Copperplate Gothic Bold" panose="020E0705020206020404" pitchFamily="34" charset="77"/>
              </a:rPr>
              <a:t>Il PEDUNCOLO CEREBELLARE MEDIO (connessione con il Ponte) è composto da fibre nervose, esclusivamente AFFERENTI;</a:t>
            </a:r>
          </a:p>
          <a:p>
            <a:pPr algn="just">
              <a:buClrTx/>
              <a:buFontTx/>
              <a:buNone/>
            </a:pPr>
            <a:endParaRPr lang="it-IT" altLang="it-IT" sz="2000" dirty="0">
              <a:solidFill>
                <a:schemeClr val="tx1"/>
              </a:solidFill>
              <a:latin typeface="Copperplate Gothic Bold" panose="020E0705020206020404" pitchFamily="34" charset="77"/>
            </a:endParaRPr>
          </a:p>
          <a:p>
            <a:pPr algn="just">
              <a:buClrTx/>
              <a:buFontTx/>
              <a:buNone/>
            </a:pPr>
            <a:r>
              <a:rPr lang="it-IT" altLang="it-IT" sz="2000" b="1" dirty="0">
                <a:solidFill>
                  <a:schemeClr val="tx1"/>
                </a:solidFill>
                <a:latin typeface="Lucida Handwriting" panose="03010101010101010101" pitchFamily="66" charset="77"/>
              </a:rPr>
              <a:t>Il PEDUNCOLO CEREBELLARE SUPERIORE (connessione con il Mesencefalo) è composto da fibre nervose, prevalentemente EFFERENTI</a:t>
            </a:r>
            <a:r>
              <a:rPr lang="it-IT" altLang="it-IT" sz="2000" dirty="0">
                <a:solidFill>
                  <a:srgbClr val="FFFF00"/>
                </a:solidFill>
              </a:rPr>
              <a:t>.</a:t>
            </a:r>
          </a:p>
          <a:p>
            <a:pPr algn="just">
              <a:buClrTx/>
              <a:buFontTx/>
              <a:buNone/>
            </a:pPr>
            <a:endParaRPr lang="it-IT" altLang="it-IT" sz="2000" dirty="0">
              <a:solidFill>
                <a:srgbClr val="FFFF00"/>
              </a:solidFill>
            </a:endParaRPr>
          </a:p>
        </p:txBody>
      </p:sp>
      <p:sp>
        <p:nvSpPr>
          <p:cNvPr id="32770" name="Text Box 2"/>
          <p:cNvSpPr txBox="1">
            <a:spLocks noChangeArrowheads="1"/>
          </p:cNvSpPr>
          <p:nvPr/>
        </p:nvSpPr>
        <p:spPr bwMode="auto">
          <a:xfrm>
            <a:off x="107603" y="952114"/>
            <a:ext cx="4860032"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CONNESSIONI DEL CERVELLETTO:</a:t>
            </a:r>
          </a:p>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PEDUNCOLI  CEREBELLARI</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l="2609" t="1114" b="2083"/>
          <a:stretch>
            <a:fillRect/>
          </a:stretch>
        </p:blipFill>
        <p:spPr bwMode="auto">
          <a:xfrm>
            <a:off x="5075238" y="0"/>
            <a:ext cx="4067175" cy="3122613"/>
          </a:xfrm>
          <a:prstGeom prst="rect">
            <a:avLst/>
          </a:prstGeom>
          <a:noFill/>
          <a:ln>
            <a:noFill/>
          </a:ln>
          <a:effectLst/>
          <a:extLst>
            <a:ext uri="{909E8E84-426E-40DD-AFC4-6F175D3DCCD1}">
              <a14:hiddenFill xmlns:a14="http://schemas.microsoft.com/office/drawing/2010/main">
                <a:blipFill dpi="0" rotWithShape="0">
                  <a:blip/>
                  <a:srcRect l="2609" t="1114" b="20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79387" y="-315416"/>
            <a:ext cx="8964613" cy="126876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200" i="0" dirty="0">
                <a:solidFill>
                  <a:schemeClr val="tx1"/>
                </a:solidFill>
                <a:latin typeface="Gurmukhi MN" panose="02020600050405020304" pitchFamily="18" charset="0"/>
                <a:cs typeface="Gurmukhi MN" panose="02020600050405020304" pitchFamily="18" charset="0"/>
              </a:rPr>
              <a:t>FIBRE AFFERENTI AL CERVELLETTO</a:t>
            </a:r>
          </a:p>
        </p:txBody>
      </p:sp>
      <p:sp>
        <p:nvSpPr>
          <p:cNvPr id="34818" name="Rectangle 2"/>
          <p:cNvSpPr>
            <a:spLocks noGrp="1" noChangeArrowheads="1"/>
          </p:cNvSpPr>
          <p:nvPr>
            <p:ph type="body" idx="1"/>
          </p:nvPr>
        </p:nvSpPr>
        <p:spPr>
          <a:xfrm>
            <a:off x="0" y="548680"/>
            <a:ext cx="8893175" cy="5800725"/>
          </a:xfrm>
          <a:ln/>
        </p:spPr>
        <p:txBody>
          <a:bodyPr lIns="90000" tIns="46800" rIns="90000" bIns="46800"/>
          <a:lstStyle/>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FIBRE RAMPICANTI dal complesso dei NUCLEI OLIVARI INFERIORI del BULBO, raggiungono i DENDRITI di PURKINJE, i DENDRITI delle CELLULE dei CANESTRI (strato molecolare) e le CELLULE di GOLGI (strato dei granuli)</a:t>
            </a:r>
          </a:p>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FIBRE MUSCOIDI, da altri distretti: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-NUCLEI PONTINI (specifici per il circuito cerebro-</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cerebellare)</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-FORMAZIONE RETICOLARE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-NUCLEI VESTIBOLARI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-MIDOLLO SPINALE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Le fibre MUSCOIDI raggiungono le CELLULE dei GRANULI e le CELLULE di GOLGI (strato dei granuli) e loro COLLATERALI raggiungono i NUCLEI CEREBELLARI PROFONDI</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Le FIBRE RAMPICANTI e MUSCOIDI sono ECCITATORIE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b="1" dirty="0">
              <a:solidFill>
                <a:srgbClr val="F8F8F8"/>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AA986-ECC5-1144-90AA-5D999D31CECE}"/>
              </a:ext>
            </a:extLst>
          </p:cNvPr>
          <p:cNvPicPr>
            <a:picLocks noChangeAspect="1"/>
          </p:cNvPicPr>
          <p:nvPr/>
        </p:nvPicPr>
        <p:blipFill>
          <a:blip r:embed="rId2"/>
          <a:stretch>
            <a:fillRect/>
          </a:stretch>
        </p:blipFill>
        <p:spPr>
          <a:xfrm>
            <a:off x="29127" y="1309960"/>
            <a:ext cx="9144000" cy="5246191"/>
          </a:xfrm>
          <a:prstGeom prst="rect">
            <a:avLst/>
          </a:prstGeom>
        </p:spPr>
      </p:pic>
      <p:sp>
        <p:nvSpPr>
          <p:cNvPr id="5" name="Rettangolo 4">
            <a:extLst>
              <a:ext uri="{FF2B5EF4-FFF2-40B4-BE49-F238E27FC236}">
                <a16:creationId xmlns:a16="http://schemas.microsoft.com/office/drawing/2014/main" id="{E7C9F6A7-F6EC-1E40-B7F5-B1D75526AF78}"/>
              </a:ext>
            </a:extLst>
          </p:cNvPr>
          <p:cNvSpPr/>
          <p:nvPr/>
        </p:nvSpPr>
        <p:spPr bwMode="auto">
          <a:xfrm>
            <a:off x="179512" y="3645024"/>
            <a:ext cx="1008112"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1C9A9964-0544-E541-9736-71593AFB292B}"/>
              </a:ext>
            </a:extLst>
          </p:cNvPr>
          <p:cNvSpPr/>
          <p:nvPr/>
        </p:nvSpPr>
        <p:spPr bwMode="auto">
          <a:xfrm>
            <a:off x="107504" y="4149080"/>
            <a:ext cx="1080120" cy="288032"/>
          </a:xfrm>
          <a:prstGeom prst="rect">
            <a:avLst/>
          </a:prstGeom>
          <a:noFill/>
          <a:ln w="38100" cap="flat" cmpd="sng" algn="ctr">
            <a:solidFill>
              <a:schemeClr val="accent6">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CasellaDiTesto 6">
            <a:extLst>
              <a:ext uri="{FF2B5EF4-FFF2-40B4-BE49-F238E27FC236}">
                <a16:creationId xmlns:a16="http://schemas.microsoft.com/office/drawing/2014/main" id="{95EDC50B-10E3-FB43-9635-BEE22AF7BAA5}"/>
              </a:ext>
            </a:extLst>
          </p:cNvPr>
          <p:cNvSpPr txBox="1"/>
          <p:nvPr/>
        </p:nvSpPr>
        <p:spPr>
          <a:xfrm>
            <a:off x="611560" y="404664"/>
            <a:ext cx="7992888" cy="1200329"/>
          </a:xfrm>
          <a:prstGeom prst="rect">
            <a:avLst/>
          </a:prstGeom>
          <a:noFill/>
        </p:spPr>
        <p:txBody>
          <a:bodyPr wrap="square" rtlCol="0">
            <a:spAutoFit/>
          </a:bodyPr>
          <a:lstStyle/>
          <a:p>
            <a:pPr algn="ctr"/>
            <a:r>
              <a:rPr lang="it-IT" sz="2400" b="1" dirty="0" err="1">
                <a:solidFill>
                  <a:srgbClr val="FF0000"/>
                </a:solidFill>
              </a:rPr>
              <a:t>Mossy</a:t>
            </a:r>
            <a:r>
              <a:rPr lang="it-IT" sz="2400" b="1" dirty="0">
                <a:solidFill>
                  <a:srgbClr val="FF0000"/>
                </a:solidFill>
              </a:rPr>
              <a:t> </a:t>
            </a:r>
            <a:r>
              <a:rPr lang="it-IT" sz="2400" b="1" dirty="0" err="1">
                <a:solidFill>
                  <a:srgbClr val="FF0000"/>
                </a:solidFill>
              </a:rPr>
              <a:t>fiber</a:t>
            </a:r>
            <a:r>
              <a:rPr lang="it-IT" sz="2400" b="1" dirty="0">
                <a:solidFill>
                  <a:srgbClr val="FF0000"/>
                </a:solidFill>
              </a:rPr>
              <a:t> </a:t>
            </a:r>
            <a:r>
              <a:rPr lang="it-IT" sz="2400" dirty="0">
                <a:solidFill>
                  <a:schemeClr val="tx1"/>
                </a:solidFill>
              </a:rPr>
              <a:t>= fibre </a:t>
            </a:r>
            <a:r>
              <a:rPr lang="it-IT" sz="2400" dirty="0" err="1">
                <a:solidFill>
                  <a:schemeClr val="tx1"/>
                </a:solidFill>
              </a:rPr>
              <a:t>muscoidi</a:t>
            </a:r>
            <a:endParaRPr lang="it-IT" sz="2400" dirty="0">
              <a:solidFill>
                <a:schemeClr val="tx1"/>
              </a:solidFill>
            </a:endParaRPr>
          </a:p>
          <a:p>
            <a:pPr algn="ctr"/>
            <a:endParaRPr lang="it-IT" sz="2400" dirty="0">
              <a:solidFill>
                <a:schemeClr val="tx1"/>
              </a:solidFill>
            </a:endParaRPr>
          </a:p>
          <a:p>
            <a:pPr algn="ctr"/>
            <a:r>
              <a:rPr lang="it-IT" sz="2400" b="1" dirty="0">
                <a:solidFill>
                  <a:schemeClr val="accent2">
                    <a:lumMod val="75000"/>
                  </a:schemeClr>
                </a:solidFill>
              </a:rPr>
              <a:t>Climbing </a:t>
            </a:r>
            <a:r>
              <a:rPr lang="it-IT" sz="2400" b="1" dirty="0" err="1">
                <a:solidFill>
                  <a:schemeClr val="accent2">
                    <a:lumMod val="75000"/>
                  </a:schemeClr>
                </a:solidFill>
              </a:rPr>
              <a:t>fiber</a:t>
            </a:r>
            <a:r>
              <a:rPr lang="it-IT" sz="2400" b="1" dirty="0">
                <a:solidFill>
                  <a:schemeClr val="accent2">
                    <a:lumMod val="75000"/>
                  </a:schemeClr>
                </a:solidFill>
              </a:rPr>
              <a:t> </a:t>
            </a:r>
            <a:r>
              <a:rPr lang="it-IT" sz="2400" dirty="0">
                <a:solidFill>
                  <a:schemeClr val="tx1"/>
                </a:solidFill>
              </a:rPr>
              <a:t>= fibre rampicanti</a:t>
            </a:r>
            <a:endParaRPr lang="it-IT" sz="2400" dirty="0">
              <a:solidFill>
                <a:schemeClr val="accent2">
                  <a:lumMod val="75000"/>
                </a:schemeClr>
              </a:solidFill>
            </a:endParaRPr>
          </a:p>
        </p:txBody>
      </p:sp>
    </p:spTree>
    <p:extLst>
      <p:ext uri="{BB962C8B-B14F-4D97-AF65-F5344CB8AC3E}">
        <p14:creationId xmlns:p14="http://schemas.microsoft.com/office/powerpoint/2010/main" val="382168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CC6D6EB-50DF-644F-A0FF-2BA1D50C4AC3}"/>
              </a:ext>
            </a:extLst>
          </p:cNvPr>
          <p:cNvSpPr>
            <a:spLocks noGrp="1"/>
          </p:cNvSpPr>
          <p:nvPr>
            <p:ph type="title"/>
          </p:nvPr>
        </p:nvSpPr>
        <p:spPr>
          <a:xfrm>
            <a:off x="107505" y="44624"/>
            <a:ext cx="9036495" cy="94116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SUDDIVISIONE  MORFO-FUNZIONALE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del CERVELLETTO</a:t>
            </a:r>
          </a:p>
        </p:txBody>
      </p:sp>
      <p:sp>
        <p:nvSpPr>
          <p:cNvPr id="5" name="Segnaposto contenuto 4">
            <a:extLst>
              <a:ext uri="{FF2B5EF4-FFF2-40B4-BE49-F238E27FC236}">
                <a16:creationId xmlns:a16="http://schemas.microsoft.com/office/drawing/2014/main" id="{25E8D018-5D17-2545-81D4-C49BC15CD4DF}"/>
              </a:ext>
            </a:extLst>
          </p:cNvPr>
          <p:cNvSpPr>
            <a:spLocks noGrp="1"/>
          </p:cNvSpPr>
          <p:nvPr>
            <p:ph idx="1"/>
          </p:nvPr>
        </p:nvSpPr>
        <p:spPr>
          <a:xfrm>
            <a:off x="251519" y="1196752"/>
            <a:ext cx="8640961" cy="5760640"/>
          </a:xfrm>
        </p:spPr>
        <p:txBody>
          <a:bodyPr/>
          <a:lstStyle/>
          <a:p>
            <a:r>
              <a:rPr lang="it-IT" sz="2400" dirty="0">
                <a:solidFill>
                  <a:schemeClr val="tx1"/>
                </a:solidFill>
                <a:latin typeface="Copperplate Gothic Bold" panose="020E0705020206020404" pitchFamily="34" charset="77"/>
              </a:rPr>
              <a:t>VESTIBOLOCEREBELLO: comprende la Corteccia del LOBO FLOCCULO-NODULARE e un collegamento diretto con i NUCLEI VESTIBOLARI</a:t>
            </a:r>
          </a:p>
          <a:p>
            <a:r>
              <a:rPr lang="it-IT" sz="2400" dirty="0">
                <a:solidFill>
                  <a:schemeClr val="tx1"/>
                </a:solidFill>
                <a:latin typeface="Copperplate Gothic Bold" panose="020E0705020206020404" pitchFamily="34" charset="77"/>
              </a:rPr>
              <a:t>SPINOCEREBELLO: comprende la Corteccia del VERME e le AREE PARAVERMIANE degli Emisferi, e i NUCLEI PROFONDI del FASTIGIO, GLOBOSO ed EMBOLIFORME</a:t>
            </a:r>
          </a:p>
          <a:p>
            <a:r>
              <a:rPr lang="it-IT" sz="2400" dirty="0">
                <a:solidFill>
                  <a:schemeClr val="tx1"/>
                </a:solidFill>
                <a:latin typeface="Copperplate Gothic Bold" panose="020E0705020206020404" pitchFamily="34" charset="77"/>
              </a:rPr>
              <a:t>CEREBROCEREBELLO: comprende la Corteccia del Maggior Volume degli EMISFERI CEREBELLARI e il NUCLEO DENTATO</a:t>
            </a:r>
          </a:p>
          <a:p>
            <a:endParaRPr lang="it-IT" sz="2400" dirty="0">
              <a:solidFill>
                <a:schemeClr val="tx1"/>
              </a:solidFill>
              <a:latin typeface="Copperplate Gothic Bold" panose="020E0705020206020404" pitchFamily="34" charset="77"/>
            </a:endParaRPr>
          </a:p>
          <a:p>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19036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88913"/>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i="0" dirty="0">
                <a:solidFill>
                  <a:schemeClr val="tx1"/>
                </a:solidFill>
                <a:latin typeface="Gurmukhi MN" panose="02020600050405020304" pitchFamily="18" charset="0"/>
                <a:cs typeface="Gurmukhi MN" panose="02020600050405020304" pitchFamily="18" charset="0"/>
              </a:rPr>
              <a:t>SUDDIVISIONE  MORFO-FUNZIONALE  DEL CERVELLETTO</a:t>
            </a:r>
          </a:p>
        </p:txBody>
      </p:sp>
      <p:sp>
        <p:nvSpPr>
          <p:cNvPr id="36866" name="Rectangle 2"/>
          <p:cNvSpPr>
            <a:spLocks noGrp="1" noChangeArrowheads="1"/>
          </p:cNvSpPr>
          <p:nvPr>
            <p:ph type="body" idx="1"/>
          </p:nvPr>
        </p:nvSpPr>
        <p:spPr>
          <a:xfrm>
            <a:off x="263525" y="1598613"/>
            <a:ext cx="7386638" cy="4806950"/>
          </a:xfrm>
          <a:ln/>
        </p:spPr>
        <p:txBody>
          <a:bodyPr tIns="25560"/>
          <a:lstStyle/>
          <a:p>
            <a:endParaRPr lang="it-IT"/>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1425"/>
            <a:ext cx="9144000" cy="455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p:cNvSpPr txBox="1">
            <a:spLocks noChangeArrowheads="1"/>
          </p:cNvSpPr>
          <p:nvPr/>
        </p:nvSpPr>
        <p:spPr bwMode="auto">
          <a:xfrm>
            <a:off x="1284288" y="3024188"/>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36869" name="Text Box 5"/>
          <p:cNvSpPr txBox="1">
            <a:spLocks noChangeArrowheads="1"/>
          </p:cNvSpPr>
          <p:nvPr/>
        </p:nvSpPr>
        <p:spPr bwMode="auto">
          <a:xfrm>
            <a:off x="3929063" y="3573463"/>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0"/>
            <a:ext cx="5580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A083-1C00-644B-8D91-16D9DEFFDB9A}"/>
              </a:ext>
            </a:extLst>
          </p:cNvPr>
          <p:cNvSpPr>
            <a:spLocks noGrp="1"/>
          </p:cNvSpPr>
          <p:nvPr>
            <p:ph type="title"/>
          </p:nvPr>
        </p:nvSpPr>
        <p:spPr>
          <a:xfrm>
            <a:off x="671513" y="18910"/>
            <a:ext cx="7807325" cy="817802"/>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VESTIBOLOCEREBELLO</a:t>
            </a:r>
          </a:p>
        </p:txBody>
      </p:sp>
      <p:sp>
        <p:nvSpPr>
          <p:cNvPr id="3" name="Segnaposto contenuto 2">
            <a:extLst>
              <a:ext uri="{FF2B5EF4-FFF2-40B4-BE49-F238E27FC236}">
                <a16:creationId xmlns:a16="http://schemas.microsoft.com/office/drawing/2014/main" id="{CE86F077-606C-8D40-B4EE-AA0B42241A2F}"/>
              </a:ext>
            </a:extLst>
          </p:cNvPr>
          <p:cNvSpPr>
            <a:spLocks noGrp="1"/>
          </p:cNvSpPr>
          <p:nvPr>
            <p:ph idx="1"/>
          </p:nvPr>
        </p:nvSpPr>
        <p:spPr>
          <a:xfrm>
            <a:off x="179512" y="836712"/>
            <a:ext cx="8964488" cy="6021288"/>
          </a:xfrm>
        </p:spPr>
        <p:txBody>
          <a:bodyPr/>
          <a:lstStyle/>
          <a:p>
            <a:r>
              <a:rPr lang="it-IT" sz="2800" b="1" dirty="0">
                <a:solidFill>
                  <a:schemeClr val="tx1"/>
                </a:solidFill>
                <a:latin typeface="Comic Sans MS" panose="030F0902030302020204" pitchFamily="66" charset="0"/>
              </a:rPr>
              <a:t>Le AFFERENZE (omolaterali) pervengono al Cervelletto dai NUCLEI VESTIBOLARI o direttamente dai neuroni bipolari del GANGLIO VESTIBOLARE</a:t>
            </a:r>
          </a:p>
          <a:p>
            <a:r>
              <a:rPr lang="it-IT" sz="2800" b="1" dirty="0">
                <a:solidFill>
                  <a:schemeClr val="tx1"/>
                </a:solidFill>
                <a:latin typeface="Comic Sans MS" panose="030F0902030302020204" pitchFamily="66" charset="0"/>
              </a:rPr>
              <a:t>Le EFFERENZE (omolaterali), dirette o mediate da sinapsi nel NUCLEO del FASTIGIO, raggiungono i NUCLEI VESTIBOLARI che:</a:t>
            </a:r>
          </a:p>
          <a:p>
            <a:pPr marL="457200" indent="-457200">
              <a:buFontTx/>
              <a:buChar char="-"/>
            </a:pPr>
            <a:r>
              <a:rPr lang="it-IT" sz="2800" b="1" dirty="0">
                <a:solidFill>
                  <a:schemeClr val="tx1"/>
                </a:solidFill>
                <a:latin typeface="Comic Sans MS" panose="030F0902030302020204" pitchFamily="66" charset="0"/>
              </a:rPr>
              <a:t>Inviano fibre nei NUCLEI dei NERVI OCULOMOTORI (III, IV, VI) per Movimenti Oculari correlati all’ Equilibrio;</a:t>
            </a:r>
          </a:p>
          <a:p>
            <a:pPr marL="457200" indent="-457200">
              <a:buFontTx/>
              <a:buChar char="-"/>
            </a:pPr>
            <a:r>
              <a:rPr lang="it-IT" sz="2800" b="1" dirty="0">
                <a:solidFill>
                  <a:schemeClr val="tx1"/>
                </a:solidFill>
                <a:latin typeface="Comic Sans MS" panose="030F0902030302020204" pitchFamily="66" charset="0"/>
              </a:rPr>
              <a:t>FASCI VESTIBOLO-SPINALI per il controllo sui Motoneuroni del Midollo Spinale</a:t>
            </a:r>
          </a:p>
          <a:p>
            <a:pPr marL="457200" indent="-457200">
              <a:buFontTx/>
              <a:buChar char="-"/>
            </a:pPr>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98296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A33CA-E471-854B-8FE9-1965036A5C25}"/>
              </a:ext>
            </a:extLst>
          </p:cNvPr>
          <p:cNvSpPr>
            <a:spLocks noGrp="1"/>
          </p:cNvSpPr>
          <p:nvPr>
            <p:ph type="title"/>
          </p:nvPr>
        </p:nvSpPr>
        <p:spPr>
          <a:xfrm>
            <a:off x="671513" y="0"/>
            <a:ext cx="7807325"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
        <p:nvSpPr>
          <p:cNvPr id="3" name="Segnaposto contenuto 2">
            <a:extLst>
              <a:ext uri="{FF2B5EF4-FFF2-40B4-BE49-F238E27FC236}">
                <a16:creationId xmlns:a16="http://schemas.microsoft.com/office/drawing/2014/main" id="{F2DFCB01-3587-2044-B4ED-A388314E9950}"/>
              </a:ext>
            </a:extLst>
          </p:cNvPr>
          <p:cNvSpPr>
            <a:spLocks noGrp="1"/>
          </p:cNvSpPr>
          <p:nvPr>
            <p:ph idx="1"/>
          </p:nvPr>
        </p:nvSpPr>
        <p:spPr>
          <a:xfrm>
            <a:off x="146683" y="764704"/>
            <a:ext cx="8856984" cy="5688632"/>
          </a:xfrm>
        </p:spPr>
        <p:txBody>
          <a:bodyPr/>
          <a:lstStyle/>
          <a:p>
            <a:r>
              <a:rPr lang="it-IT" sz="2600" b="1" dirty="0">
                <a:solidFill>
                  <a:schemeClr val="tx1"/>
                </a:solidFill>
                <a:latin typeface="Comic Sans MS" panose="030F0902030302020204" pitchFamily="66" charset="0"/>
              </a:rPr>
              <a:t>Struttura dell’ Encefalo localizzata nella Fossa </a:t>
            </a:r>
            <a:r>
              <a:rPr lang="it-IT" sz="2600" b="1" dirty="0" err="1">
                <a:solidFill>
                  <a:schemeClr val="tx1"/>
                </a:solidFill>
                <a:latin typeface="Comic Sans MS" panose="030F0902030302020204" pitchFamily="66" charset="0"/>
              </a:rPr>
              <a:t>Neurocranica</a:t>
            </a:r>
            <a:r>
              <a:rPr lang="it-IT" sz="2600" b="1" dirty="0">
                <a:solidFill>
                  <a:schemeClr val="tx1"/>
                </a:solidFill>
                <a:latin typeface="Comic Sans MS" panose="030F0902030302020204" pitchFamily="66" charset="0"/>
              </a:rPr>
              <a:t> Posteriore, inferiormente ai Lobi Occipitali del Telencefalo.</a:t>
            </a:r>
          </a:p>
          <a:p>
            <a:r>
              <a:rPr lang="it-IT" sz="2600" b="1" dirty="0">
                <a:solidFill>
                  <a:schemeClr val="tx1"/>
                </a:solidFill>
                <a:latin typeface="Comic Sans MS" panose="030F0902030302020204" pitchFamily="66" charset="0"/>
              </a:rPr>
              <a:t>Il suo primitivo sviluppo filogenetico è in relazione al Sistema Vestibolare (Equilibrio)</a:t>
            </a:r>
          </a:p>
          <a:p>
            <a:r>
              <a:rPr lang="it-IT" sz="2600" b="1" dirty="0">
                <a:solidFill>
                  <a:schemeClr val="tx1"/>
                </a:solidFill>
                <a:latin typeface="Comic Sans MS" panose="030F0902030302020204" pitchFamily="66" charset="0"/>
              </a:rPr>
              <a:t>Contiene più della metà del numero totale di cellule dell’ Encefalo.</a:t>
            </a:r>
          </a:p>
          <a:p>
            <a:r>
              <a:rPr lang="it-IT" sz="2600" b="1" dirty="0">
                <a:solidFill>
                  <a:schemeClr val="tx1"/>
                </a:solidFill>
                <a:latin typeface="Comic Sans MS" panose="030F0902030302020204" pitchFamily="66" charset="0"/>
              </a:rPr>
              <a:t>Esso riceve moltissime informazioni sensitive (Propriocettive e Vestibolari), tuttavia viene considerato un organo a prevalente funzione motoria del SNC, soprattutto per quanto riguarda il coordinamento dei movimenti.</a:t>
            </a:r>
          </a:p>
          <a:p>
            <a:endParaRPr lang="it-IT" sz="2800" dirty="0">
              <a:solidFill>
                <a:schemeClr val="tx1"/>
              </a:solidFill>
              <a:latin typeface="Comic Sans MS" panose="030F0902030302020204" pitchFamily="66" charset="0"/>
            </a:endParaRPr>
          </a:p>
          <a:p>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21757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Segnaposto contenuto 3" descr="1013.gif">
            <a:extLst>
              <a:ext uri="{FF2B5EF4-FFF2-40B4-BE49-F238E27FC236}">
                <a16:creationId xmlns:a16="http://schemas.microsoft.com/office/drawing/2014/main" id="{6F53C054-6CE1-AA42-8A58-2D590B2E033A}"/>
              </a:ext>
            </a:extLst>
          </p:cNvPr>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8020" y="116632"/>
            <a:ext cx="8045260" cy="6624736"/>
          </a:xfrm>
        </p:spPr>
      </p:pic>
    </p:spTree>
    <p:extLst>
      <p:ext uri="{BB962C8B-B14F-4D97-AF65-F5344CB8AC3E}">
        <p14:creationId xmlns:p14="http://schemas.microsoft.com/office/powerpoint/2010/main" val="24328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657D7-D330-AA44-9E42-B61EEED6C845}"/>
              </a:ext>
            </a:extLst>
          </p:cNvPr>
          <p:cNvSpPr>
            <a:spLocks noGrp="1"/>
          </p:cNvSpPr>
          <p:nvPr>
            <p:ph type="title"/>
          </p:nvPr>
        </p:nvSpPr>
        <p:spPr>
          <a:xfrm>
            <a:off x="671513" y="116632"/>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allo SPINOCEREBELLO</a:t>
            </a:r>
          </a:p>
        </p:txBody>
      </p:sp>
      <p:sp>
        <p:nvSpPr>
          <p:cNvPr id="3" name="Segnaposto contenuto 2">
            <a:extLst>
              <a:ext uri="{FF2B5EF4-FFF2-40B4-BE49-F238E27FC236}">
                <a16:creationId xmlns:a16="http://schemas.microsoft.com/office/drawing/2014/main" id="{8E263FC3-D0FA-5C45-AC7F-A66452104AC5}"/>
              </a:ext>
            </a:extLst>
          </p:cNvPr>
          <p:cNvSpPr>
            <a:spLocks noGrp="1"/>
          </p:cNvSpPr>
          <p:nvPr>
            <p:ph idx="1"/>
          </p:nvPr>
        </p:nvSpPr>
        <p:spPr>
          <a:xfrm>
            <a:off x="671513" y="1123672"/>
            <a:ext cx="8148960" cy="5670376"/>
          </a:xfrm>
        </p:spPr>
        <p:txBody>
          <a:bodyPr/>
          <a:lstStyle/>
          <a:p>
            <a:r>
              <a:rPr lang="it-IT" sz="2800" dirty="0">
                <a:solidFill>
                  <a:schemeClr val="tx1"/>
                </a:solidFill>
                <a:latin typeface="Chalkboard SE" panose="03050602040202020205" pitchFamily="66" charset="77"/>
              </a:rPr>
              <a:t>FASCIO SPINOCEREBELLARE DORSALE e FASCIO CUNEO (o CUNEATO)-CEREBELLARE raggiungono la Corteccia Cerebellare tramite il Peduncolo Cerebellare Inferiore e sono OMOLATERALI (mantengono lo stesso lato di origine).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FASCIO SPINOCEREBELLARE VENTRALE e FASCIO SPINOCEREBELLARE ROSTRALE raggiungono la Corteccia Cerebellare tramite il Peduncolo Cerebellare Superiore e sono ETEROLATERALI (incrociano).</a:t>
            </a:r>
          </a:p>
        </p:txBody>
      </p:sp>
    </p:spTree>
    <p:extLst>
      <p:ext uri="{BB962C8B-B14F-4D97-AF65-F5344CB8AC3E}">
        <p14:creationId xmlns:p14="http://schemas.microsoft.com/office/powerpoint/2010/main" val="249761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CB040-4EE4-BA4D-8DBC-6992CC6264DB}"/>
              </a:ext>
            </a:extLst>
          </p:cNvPr>
          <p:cNvSpPr>
            <a:spLocks noGrp="1"/>
          </p:cNvSpPr>
          <p:nvPr>
            <p:ph type="title"/>
          </p:nvPr>
        </p:nvSpPr>
        <p:spPr>
          <a:xfrm>
            <a:off x="0" y="0"/>
            <a:ext cx="9143999"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dallo SPINOCEREBELLO</a:t>
            </a:r>
          </a:p>
        </p:txBody>
      </p:sp>
      <p:sp>
        <p:nvSpPr>
          <p:cNvPr id="3" name="Segnaposto contenuto 2">
            <a:extLst>
              <a:ext uri="{FF2B5EF4-FFF2-40B4-BE49-F238E27FC236}">
                <a16:creationId xmlns:a16="http://schemas.microsoft.com/office/drawing/2014/main" id="{6A68A0FD-B0D6-D141-8470-CF894388988C}"/>
              </a:ext>
            </a:extLst>
          </p:cNvPr>
          <p:cNvSpPr>
            <a:spLocks noGrp="1"/>
          </p:cNvSpPr>
          <p:nvPr>
            <p:ph idx="1"/>
          </p:nvPr>
        </p:nvSpPr>
        <p:spPr>
          <a:xfrm>
            <a:off x="107504" y="908720"/>
            <a:ext cx="9036495" cy="5949280"/>
          </a:xfrm>
        </p:spPr>
        <p:txBody>
          <a:bodyPr/>
          <a:lstStyle/>
          <a:p>
            <a:r>
              <a:rPr lang="it-IT" sz="2400" b="1" dirty="0">
                <a:solidFill>
                  <a:schemeClr val="tx1"/>
                </a:solidFill>
                <a:latin typeface="Copperplate Gothic Bold" panose="020E0705020206020404" pitchFamily="34" charset="77"/>
              </a:rPr>
              <a:t>Tramite NUCLEO del FASTIGIO ai FASCI discendenti RETICOLOSPINALE e VESTIBOLOSPINALE MEDIALE e LATERALE</a:t>
            </a:r>
          </a:p>
          <a:p>
            <a:r>
              <a:rPr lang="it-IT" sz="2400" b="1" dirty="0">
                <a:solidFill>
                  <a:schemeClr val="tx1"/>
                </a:solidFill>
                <a:latin typeface="Copperplate Gothic Bold" panose="020E0705020206020404" pitchFamily="34" charset="77"/>
              </a:rPr>
              <a:t>Tramite NUCLEI GLOBOSO ed EMBOLIFORME (nell’insieme Nucleo INTERPOSITO):</a:t>
            </a:r>
          </a:p>
          <a:p>
            <a:r>
              <a:rPr lang="it-IT" sz="2400" b="1" dirty="0">
                <a:solidFill>
                  <a:schemeClr val="tx1"/>
                </a:solidFill>
                <a:latin typeface="Copperplate Gothic Bold" panose="020E0705020206020404" pitchFamily="34" charset="77"/>
              </a:rPr>
              <a:t>-   le EFFERENZE raggiungono il NUCLEO ROSSO MESENCEFALICO, da qui RITRASMETTONO al NUCLEO INTERPOSITO e da qui nella VIA DISCENDENTE RETICOLO-SPINALE ;</a:t>
            </a:r>
          </a:p>
          <a:p>
            <a:r>
              <a:rPr lang="it-IT" sz="2400" b="1" dirty="0">
                <a:solidFill>
                  <a:schemeClr val="tx1"/>
                </a:solidFill>
                <a:latin typeface="Copperplate Gothic Bold" panose="020E0705020206020404" pitchFamily="34" charset="77"/>
              </a:rPr>
              <a:t>-  Le EFFERENZE giungono pure al TALAMO, da qui alla Corteccia Telencefalica dell’ AREA MOTRICE PRIMARIA, che </a:t>
            </a:r>
            <a:r>
              <a:rPr lang="it-IT" sz="2400" b="1" dirty="0" err="1">
                <a:solidFill>
                  <a:schemeClr val="tx1"/>
                </a:solidFill>
                <a:latin typeface="Copperplate Gothic Bold" panose="020E0705020206020404" pitchFamily="34" charset="77"/>
              </a:rPr>
              <a:t>puo’</a:t>
            </a:r>
            <a:r>
              <a:rPr lang="it-IT" sz="2400" b="1" dirty="0">
                <a:solidFill>
                  <a:schemeClr val="tx1"/>
                </a:solidFill>
                <a:latin typeface="Copperplate Gothic Bold" panose="020E0705020206020404" pitchFamily="34" charset="77"/>
              </a:rPr>
              <a:t> agire con impulsi discendenti tramite il FASCIO CORTICOSPINALE LATERALE</a:t>
            </a:r>
          </a:p>
        </p:txBody>
      </p:sp>
    </p:spTree>
    <p:extLst>
      <p:ext uri="{BB962C8B-B14F-4D97-AF65-F5344CB8AC3E}">
        <p14:creationId xmlns:p14="http://schemas.microsoft.com/office/powerpoint/2010/main" val="394840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838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055-F3B9-6D47-9146-C0C21CDA2BFB}"/>
              </a:ext>
            </a:extLst>
          </p:cNvPr>
          <p:cNvSpPr>
            <a:spLocks noGrp="1"/>
          </p:cNvSpPr>
          <p:nvPr>
            <p:ph type="title"/>
          </p:nvPr>
        </p:nvSpPr>
        <p:spPr>
          <a:xfrm>
            <a:off x="671512" y="333764"/>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 NEOCEREBELLO</a:t>
            </a:r>
          </a:p>
        </p:txBody>
      </p:sp>
      <p:sp>
        <p:nvSpPr>
          <p:cNvPr id="3" name="Segnaposto contenuto 2">
            <a:extLst>
              <a:ext uri="{FF2B5EF4-FFF2-40B4-BE49-F238E27FC236}">
                <a16:creationId xmlns:a16="http://schemas.microsoft.com/office/drawing/2014/main" id="{F51F5CFB-CAC3-B940-AAB6-A19ACE45D7D3}"/>
              </a:ext>
            </a:extLst>
          </p:cNvPr>
          <p:cNvSpPr>
            <a:spLocks noGrp="1"/>
          </p:cNvSpPr>
          <p:nvPr>
            <p:ph idx="1"/>
          </p:nvPr>
        </p:nvSpPr>
        <p:spPr>
          <a:xfrm>
            <a:off x="671512" y="1484784"/>
            <a:ext cx="8004943" cy="5256584"/>
          </a:xfrm>
        </p:spPr>
        <p:txBody>
          <a:bodyPr/>
          <a:lstStyle/>
          <a:p>
            <a:r>
              <a:rPr lang="it-IT" sz="2800" dirty="0">
                <a:solidFill>
                  <a:schemeClr val="tx1"/>
                </a:solidFill>
                <a:latin typeface="Comic Sans MS" panose="030F0902030302020204" pitchFamily="66" charset="0"/>
              </a:rPr>
              <a:t>Dalla Corteccia Telencefalica (da diverse Aree, ma principalmente  da aree motorie, sensitive, associative), le fibre raggiungono dapprima specifici NUCLEI PONTINI, da qui incrociano nel Peduncolo Cerebellare Superiore, raggiungono la Corteccia Cerebellare dell’ Emisfero Cerebellare </a:t>
            </a:r>
            <a:r>
              <a:rPr lang="it-IT" sz="2800" dirty="0" err="1">
                <a:solidFill>
                  <a:schemeClr val="tx1"/>
                </a:solidFill>
                <a:latin typeface="Comic Sans MS" panose="030F0902030302020204" pitchFamily="66" charset="0"/>
              </a:rPr>
              <a:t>eterolaterale</a:t>
            </a:r>
            <a:r>
              <a:rPr lang="it-IT" sz="2800" dirty="0">
                <a:solidFill>
                  <a:schemeClr val="tx1"/>
                </a:solidFill>
                <a:latin typeface="Comic Sans MS" panose="030F0902030302020204" pitchFamily="66" charset="0"/>
              </a:rPr>
              <a:t>. </a:t>
            </a:r>
          </a:p>
        </p:txBody>
      </p:sp>
    </p:spTree>
    <p:extLst>
      <p:ext uri="{BB962C8B-B14F-4D97-AF65-F5344CB8AC3E}">
        <p14:creationId xmlns:p14="http://schemas.microsoft.com/office/powerpoint/2010/main" val="345078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69789-ACFF-9645-A7B8-80EC26CB546C}"/>
              </a:ext>
            </a:extLst>
          </p:cNvPr>
          <p:cNvSpPr>
            <a:spLocks noGrp="1"/>
          </p:cNvSpPr>
          <p:nvPr>
            <p:ph type="title"/>
          </p:nvPr>
        </p:nvSpPr>
        <p:spPr>
          <a:xfrm>
            <a:off x="671513" y="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 CEREBROCEREBELLO</a:t>
            </a:r>
          </a:p>
        </p:txBody>
      </p:sp>
      <p:sp>
        <p:nvSpPr>
          <p:cNvPr id="3" name="Segnaposto contenuto 2">
            <a:extLst>
              <a:ext uri="{FF2B5EF4-FFF2-40B4-BE49-F238E27FC236}">
                <a16:creationId xmlns:a16="http://schemas.microsoft.com/office/drawing/2014/main" id="{819F485B-F24B-8F41-871B-7B320947CC13}"/>
              </a:ext>
            </a:extLst>
          </p:cNvPr>
          <p:cNvSpPr>
            <a:spLocks noGrp="1"/>
          </p:cNvSpPr>
          <p:nvPr>
            <p:ph idx="1"/>
          </p:nvPr>
        </p:nvSpPr>
        <p:spPr>
          <a:xfrm>
            <a:off x="395536" y="1484784"/>
            <a:ext cx="8424936" cy="5256584"/>
          </a:xfrm>
        </p:spPr>
        <p:txBody>
          <a:bodyPr/>
          <a:lstStyle/>
          <a:p>
            <a:r>
              <a:rPr lang="it-IT" sz="2800" dirty="0">
                <a:solidFill>
                  <a:schemeClr val="tx1"/>
                </a:solidFill>
                <a:latin typeface="Chalkboard SE" panose="03050602040202020205" pitchFamily="66" charset="77"/>
              </a:rPr>
              <a:t>Dalla Corteccia Cerebellare, le FIBRE EFFERENTI, tramite il NUCLEO DENTATO, raggiungono il NUCLEO VENTRALE LATERALE del Talamo e da qui raggiungono l’ AREA MOTRICE PRIMARIA</a:t>
            </a:r>
          </a:p>
          <a:p>
            <a:r>
              <a:rPr lang="it-IT" sz="2800" dirty="0">
                <a:solidFill>
                  <a:schemeClr val="tx1"/>
                </a:solidFill>
                <a:latin typeface="Chalkboard SE" panose="03050602040202020205" pitchFamily="66" charset="77"/>
              </a:rPr>
              <a:t>Collaterali raggiungono pure il NUCLEO ROSSO del Mesencefalo per ritrasmettere all’ Oliva Bulbare</a:t>
            </a:r>
          </a:p>
          <a:p>
            <a:r>
              <a:rPr lang="it-IT" sz="2800" dirty="0">
                <a:solidFill>
                  <a:schemeClr val="tx1"/>
                </a:solidFill>
                <a:latin typeface="Chalkboard SE" panose="03050602040202020205" pitchFamily="66" charset="77"/>
              </a:rPr>
              <a:t>L’ aspetto funzionale fondamentale del Cerebro-Cerebello è garantire i MOVIMENTI AUTOMATICI tramite un avvio VOLONTARIO (Cosciente) di una determinata sequenza.</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69903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3943" r="6781" b="8834"/>
          <a:stretch/>
        </p:blipFill>
        <p:spPr>
          <a:xfrm>
            <a:off x="827584" y="115958"/>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3">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4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50825" y="57150"/>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83038" y="3711856"/>
            <a:ext cx="3124200" cy="27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1000"/>
              </a:spcBef>
              <a:buClrTx/>
              <a:buFontTx/>
              <a:buNone/>
            </a:pPr>
            <a:r>
              <a:rPr lang="it-IT" altLang="it-IT" sz="1600" b="1" dirty="0">
                <a:solidFill>
                  <a:srgbClr val="FFFF00"/>
                </a:solidFill>
              </a:rPr>
              <a:t> </a:t>
            </a:r>
            <a:r>
              <a:rPr lang="it-IT" altLang="it-IT" sz="1600" dirty="0">
                <a:solidFill>
                  <a:srgbClr val="FFFF00"/>
                </a:solidFill>
                <a:latin typeface="Arial Black" panose="020B0A04020102020204" pitchFamily="34" charset="0"/>
              </a:rPr>
              <a:t>VESTIBOLOCEREBELLO</a:t>
            </a:r>
            <a:r>
              <a:rPr lang="it-IT" altLang="it-IT" b="1" dirty="0">
                <a:solidFill>
                  <a:srgbClr val="F8F8F8"/>
                </a:solidFill>
              </a:rPr>
              <a:t>   </a:t>
            </a:r>
          </a:p>
          <a:p>
            <a:pPr>
              <a:spcBef>
                <a:spcPts val="1000"/>
              </a:spcBef>
              <a:buClrTx/>
              <a:buFontTx/>
              <a:buNone/>
            </a:pPr>
            <a:endParaRPr lang="it-IT" altLang="it-IT" b="1" dirty="0">
              <a:solidFill>
                <a:srgbClr val="F8F8F8"/>
              </a:solidFill>
            </a:endParaRPr>
          </a:p>
          <a:p>
            <a:pPr>
              <a:spcBef>
                <a:spcPts val="1000"/>
              </a:spcBef>
              <a:buClrTx/>
              <a:buFontTx/>
              <a:buNone/>
            </a:pPr>
            <a:r>
              <a:rPr lang="it-IT" altLang="it-IT" b="1" dirty="0">
                <a:solidFill>
                  <a:srgbClr val="F8F8F8"/>
                </a:solidFill>
              </a:rPr>
              <a:t> </a:t>
            </a:r>
          </a:p>
          <a:p>
            <a:pPr>
              <a:lnSpc>
                <a:spcPct val="93000"/>
              </a:lnSpc>
              <a:spcBef>
                <a:spcPts val="1000"/>
              </a:spcBef>
              <a:buClrTx/>
              <a:buFontTx/>
              <a:buNone/>
            </a:pPr>
            <a:r>
              <a:rPr lang="it-IT" altLang="it-IT" dirty="0">
                <a:solidFill>
                  <a:srgbClr val="F8F8F8"/>
                </a:solidFill>
                <a:latin typeface="Arial Black" panose="020B0A04020102020204" pitchFamily="34" charset="0"/>
              </a:rPr>
              <a:t>SPINOCEREBELLO</a:t>
            </a:r>
          </a:p>
          <a:p>
            <a:pPr>
              <a:lnSpc>
                <a:spcPct val="93000"/>
              </a:lnSpc>
              <a:spcBef>
                <a:spcPts val="1000"/>
              </a:spcBef>
              <a:buClrTx/>
              <a:buFontTx/>
              <a:buNone/>
            </a:pPr>
            <a:endParaRPr lang="it-IT" altLang="it-IT" b="1" dirty="0">
              <a:solidFill>
                <a:srgbClr val="F8F8F8"/>
              </a:solidFill>
            </a:endParaRPr>
          </a:p>
          <a:p>
            <a:pPr>
              <a:lnSpc>
                <a:spcPct val="93000"/>
              </a:lnSpc>
              <a:spcBef>
                <a:spcPts val="1000"/>
              </a:spcBef>
              <a:buClrTx/>
              <a:buFontTx/>
              <a:buNone/>
            </a:pPr>
            <a:endParaRPr lang="it-IT" altLang="it-IT" b="1" dirty="0">
              <a:solidFill>
                <a:srgbClr val="66FF33"/>
              </a:solidFill>
            </a:endParaRPr>
          </a:p>
          <a:p>
            <a:pPr>
              <a:lnSpc>
                <a:spcPct val="93000"/>
              </a:lnSpc>
              <a:spcBef>
                <a:spcPts val="1000"/>
              </a:spcBef>
              <a:buClrTx/>
              <a:buFontTx/>
              <a:buNone/>
            </a:pPr>
            <a:r>
              <a:rPr lang="it-IT" altLang="it-IT" b="1" dirty="0">
                <a:solidFill>
                  <a:srgbClr val="66FF33"/>
                </a:solidFill>
              </a:rPr>
              <a:t> </a:t>
            </a:r>
            <a:r>
              <a:rPr lang="it-IT" altLang="it-IT" dirty="0">
                <a:solidFill>
                  <a:srgbClr val="66FF33"/>
                </a:solidFill>
                <a:latin typeface="Arial Black" panose="020B0A04020102020204" pitchFamily="34" charset="0"/>
              </a:rPr>
              <a:t>CEREBROCEREBELLO</a:t>
            </a:r>
            <a:endParaRPr lang="it-IT" altLang="it-IT" sz="1600" b="1" dirty="0">
              <a:solidFill>
                <a:srgbClr val="66FF33"/>
              </a:solidFill>
            </a:endParaRPr>
          </a:p>
        </p:txBody>
      </p:sp>
      <p:sp>
        <p:nvSpPr>
          <p:cNvPr id="37891" name="Text Box 3"/>
          <p:cNvSpPr txBox="1">
            <a:spLocks noChangeArrowheads="1"/>
          </p:cNvSpPr>
          <p:nvPr/>
        </p:nvSpPr>
        <p:spPr bwMode="auto">
          <a:xfrm>
            <a:off x="2878138" y="3419475"/>
            <a:ext cx="2667000" cy="856261"/>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FFF00"/>
                </a:solidFill>
              </a:rPr>
              <a:t>LOBULO FLOCCULO-NODULARE</a:t>
            </a:r>
          </a:p>
          <a:p>
            <a:pPr algn="ctr">
              <a:spcBef>
                <a:spcPts val="875"/>
              </a:spcBef>
              <a:buClrTx/>
              <a:buFontTx/>
              <a:buNone/>
            </a:pPr>
            <a:r>
              <a:rPr lang="it-IT" altLang="it-IT" sz="1400" b="1" dirty="0">
                <a:solidFill>
                  <a:srgbClr val="FFFF00"/>
                </a:solidFill>
              </a:rPr>
              <a:t>NUCLEI VESTIBOLARI</a:t>
            </a:r>
          </a:p>
        </p:txBody>
      </p:sp>
      <p:sp>
        <p:nvSpPr>
          <p:cNvPr id="37893" name="Text Box 5"/>
          <p:cNvSpPr txBox="1">
            <a:spLocks noChangeArrowheads="1"/>
          </p:cNvSpPr>
          <p:nvPr/>
        </p:nvSpPr>
        <p:spPr bwMode="auto">
          <a:xfrm>
            <a:off x="2878138" y="4319588"/>
            <a:ext cx="2633662" cy="1270000"/>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8F8F8"/>
                </a:solidFill>
              </a:rPr>
              <a:t>VERME E PORZIONI PARA-VERMIANE DEGLI EMISFERI</a:t>
            </a:r>
          </a:p>
          <a:p>
            <a:pPr algn="ctr">
              <a:spcBef>
                <a:spcPts val="875"/>
              </a:spcBef>
              <a:buClrTx/>
              <a:buFontTx/>
              <a:buNone/>
            </a:pPr>
            <a:r>
              <a:rPr lang="it-IT" altLang="it-IT" sz="1400" b="1" dirty="0">
                <a:solidFill>
                  <a:srgbClr val="F8F8F8"/>
                </a:solidFill>
              </a:rPr>
              <a:t>NUCLEO DEL FASTIGIO E NUCLEI GLOBOSO ED EMBOLIFORME.</a:t>
            </a:r>
          </a:p>
        </p:txBody>
      </p:sp>
      <p:sp>
        <p:nvSpPr>
          <p:cNvPr id="37894" name="Text Box 6"/>
          <p:cNvSpPr txBox="1">
            <a:spLocks noChangeArrowheads="1"/>
          </p:cNvSpPr>
          <p:nvPr/>
        </p:nvSpPr>
        <p:spPr bwMode="auto">
          <a:xfrm>
            <a:off x="3302000" y="5626418"/>
            <a:ext cx="1905000" cy="955675"/>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66FF33"/>
                </a:solidFill>
              </a:rPr>
              <a:t>EMISFERI </a:t>
            </a:r>
          </a:p>
          <a:p>
            <a:pPr algn="ctr">
              <a:spcBef>
                <a:spcPts val="875"/>
              </a:spcBef>
              <a:buClrTx/>
              <a:buFontTx/>
              <a:buNone/>
            </a:pPr>
            <a:r>
              <a:rPr lang="it-IT" altLang="it-IT" sz="1400" b="1" dirty="0">
                <a:solidFill>
                  <a:srgbClr val="66FF33"/>
                </a:solidFill>
              </a:rPr>
              <a:t>(PARTE LATERALE)</a:t>
            </a:r>
          </a:p>
          <a:p>
            <a:pPr algn="ctr">
              <a:spcBef>
                <a:spcPts val="875"/>
              </a:spcBef>
              <a:buClrTx/>
              <a:buFontTx/>
              <a:buNone/>
            </a:pPr>
            <a:r>
              <a:rPr lang="it-IT" altLang="it-IT" sz="1400" b="1" dirty="0">
                <a:solidFill>
                  <a:srgbClr val="66FF33"/>
                </a:solidFill>
              </a:rPr>
              <a:t>NUCLEO DENTATO</a:t>
            </a:r>
          </a:p>
        </p:txBody>
      </p:sp>
      <p:sp>
        <p:nvSpPr>
          <p:cNvPr id="37899" name="Line 11"/>
          <p:cNvSpPr>
            <a:spLocks noChangeShapeType="1"/>
          </p:cNvSpPr>
          <p:nvPr/>
        </p:nvSpPr>
        <p:spPr bwMode="auto">
          <a:xfrm>
            <a:off x="5740401" y="3963671"/>
            <a:ext cx="609600" cy="1588"/>
          </a:xfrm>
          <a:prstGeom prst="line">
            <a:avLst/>
          </a:prstGeom>
          <a:noFill/>
          <a:ln w="127000" cap="sq">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0" name="Text Box 12"/>
          <p:cNvSpPr txBox="1">
            <a:spLocks noChangeArrowheads="1"/>
          </p:cNvSpPr>
          <p:nvPr/>
        </p:nvSpPr>
        <p:spPr bwMode="auto">
          <a:xfrm>
            <a:off x="6288088" y="3419475"/>
            <a:ext cx="1990725" cy="114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FFF00"/>
                </a:solidFill>
                <a:latin typeface="Arial Black" panose="020B0A04020102020204" pitchFamily="34" charset="0"/>
              </a:rPr>
              <a:t>Movimenti della testa e degli occhi Equilibrio</a:t>
            </a:r>
          </a:p>
        </p:txBody>
      </p:sp>
      <p:sp>
        <p:nvSpPr>
          <p:cNvPr id="37901" name="Text Box 13"/>
          <p:cNvSpPr txBox="1">
            <a:spLocks noChangeArrowheads="1"/>
          </p:cNvSpPr>
          <p:nvPr/>
        </p:nvSpPr>
        <p:spPr bwMode="auto">
          <a:xfrm>
            <a:off x="6216650" y="4706938"/>
            <a:ext cx="242252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8F8F8"/>
                </a:solidFill>
                <a:latin typeface="Arial Black" panose="020B0A04020102020204" pitchFamily="34" charset="0"/>
              </a:rPr>
              <a:t>Postura e movimenti degli arti</a:t>
            </a:r>
          </a:p>
        </p:txBody>
      </p:sp>
      <p:sp>
        <p:nvSpPr>
          <p:cNvPr id="37902" name="Text Box 14"/>
          <p:cNvSpPr txBox="1">
            <a:spLocks noChangeArrowheads="1"/>
          </p:cNvSpPr>
          <p:nvPr/>
        </p:nvSpPr>
        <p:spPr bwMode="auto">
          <a:xfrm>
            <a:off x="5818826" y="5513387"/>
            <a:ext cx="311626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66FF33"/>
                </a:solidFill>
                <a:latin typeface="Arial Black" panose="020B0A04020102020204" pitchFamily="34" charset="0"/>
              </a:rPr>
              <a:t>Coordinazione muscolare, pianificazione dei movimenti</a:t>
            </a:r>
          </a:p>
        </p:txBody>
      </p:sp>
      <p:sp>
        <p:nvSpPr>
          <p:cNvPr id="37903" name="Line 15"/>
          <p:cNvSpPr>
            <a:spLocks noChangeShapeType="1"/>
          </p:cNvSpPr>
          <p:nvPr/>
        </p:nvSpPr>
        <p:spPr bwMode="auto">
          <a:xfrm>
            <a:off x="5740401" y="5074602"/>
            <a:ext cx="609600" cy="1588"/>
          </a:xfrm>
          <a:prstGeom prst="line">
            <a:avLst/>
          </a:prstGeom>
          <a:noFill/>
          <a:ln w="127000" cap="sq">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4" name="Line 16"/>
          <p:cNvSpPr>
            <a:spLocks noChangeShapeType="1"/>
          </p:cNvSpPr>
          <p:nvPr/>
        </p:nvSpPr>
        <p:spPr bwMode="auto">
          <a:xfrm>
            <a:off x="5740401" y="6015674"/>
            <a:ext cx="609600" cy="1588"/>
          </a:xfrm>
          <a:prstGeom prst="line">
            <a:avLst/>
          </a:prstGeom>
          <a:noFill/>
          <a:ln w="127000" cap="sq" cmpd="sng">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5" name="Rectangle 17"/>
          <p:cNvSpPr>
            <a:spLocks noChangeArrowheads="1"/>
          </p:cNvSpPr>
          <p:nvPr/>
        </p:nvSpPr>
        <p:spPr bwMode="auto">
          <a:xfrm>
            <a:off x="0" y="3419475"/>
            <a:ext cx="8926513" cy="3357563"/>
          </a:xfrm>
          <a:prstGeom prst="rect">
            <a:avLst/>
          </a:prstGeom>
          <a:noFill/>
          <a:ln w="57240" cap="sq">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906" name="Text Box 18"/>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Tree>
    <p:extLst>
      <p:ext uri="{BB962C8B-B14F-4D97-AF65-F5344CB8AC3E}">
        <p14:creationId xmlns:p14="http://schemas.microsoft.com/office/powerpoint/2010/main" val="27889222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0" y="-76200"/>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2800" i="0" dirty="0">
                <a:solidFill>
                  <a:schemeClr val="tx1"/>
                </a:solidFill>
                <a:latin typeface="Gurmukhi MN" panose="02020600050405020304" pitchFamily="18" charset="0"/>
                <a:cs typeface="Gurmukhi MN" panose="02020600050405020304" pitchFamily="18" charset="0"/>
              </a:rPr>
              <a:t>RUOLO DEL CERVELLETTO NELLE </a:t>
            </a:r>
            <a:br>
              <a:rPr lang="it-IT" altLang="it-IT" sz="2800" i="0" dirty="0">
                <a:solidFill>
                  <a:schemeClr val="tx1"/>
                </a:solidFill>
                <a:latin typeface="Gurmukhi MN" panose="02020600050405020304" pitchFamily="18" charset="0"/>
                <a:cs typeface="Gurmukhi MN" panose="02020600050405020304" pitchFamily="18" charset="0"/>
              </a:rPr>
            </a:br>
            <a:r>
              <a:rPr lang="it-IT" altLang="it-IT" sz="2800" i="0" dirty="0">
                <a:solidFill>
                  <a:schemeClr val="tx1"/>
                </a:solidFill>
                <a:latin typeface="Gurmukhi MN" panose="02020600050405020304" pitchFamily="18" charset="0"/>
                <a:cs typeface="Gurmukhi MN" panose="02020600050405020304" pitchFamily="18" charset="0"/>
              </a:rPr>
              <a:t>ATTIVITA’ MOTORIE</a:t>
            </a:r>
          </a:p>
        </p:txBody>
      </p:sp>
      <p:sp>
        <p:nvSpPr>
          <p:cNvPr id="26626" name="Rectangle 2"/>
          <p:cNvSpPr>
            <a:spLocks noGrp="1" noChangeArrowheads="1"/>
          </p:cNvSpPr>
          <p:nvPr>
            <p:ph type="body" idx="1"/>
          </p:nvPr>
        </p:nvSpPr>
        <p:spPr>
          <a:xfrm>
            <a:off x="468313" y="1268413"/>
            <a:ext cx="7920037" cy="5400675"/>
          </a:xfrm>
          <a:ln/>
        </p:spPr>
        <p:txBody>
          <a:bodyPr lIns="90000" tIns="46800" rIns="90000" bIns="46800"/>
          <a:lstStyle/>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r>
              <a:rPr lang="it-IT" altLang="it-IT" sz="2400" b="1" dirty="0">
                <a:solidFill>
                  <a:schemeClr val="tx1"/>
                </a:solidFill>
                <a:latin typeface="Comic Sans MS" panose="030F0902030302020204" pitchFamily="66" charset="0"/>
              </a:rPr>
              <a:t>Esso interviene nella pianificazione dei processi che portano alla realizzazione del movimento, combinando, con continuità e, per così dire, in tempo reale, informazioni provenienti principalmente da:</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1. </a:t>
            </a:r>
            <a:r>
              <a:rPr lang="it-IT" altLang="it-IT" sz="2400" b="1">
                <a:solidFill>
                  <a:schemeClr val="tx1"/>
                </a:solidFill>
                <a:latin typeface="Comic Sans MS" panose="030F0902030302020204" pitchFamily="66" charset="0"/>
              </a:rPr>
              <a:t>SISTEMA </a:t>
            </a:r>
            <a:r>
              <a:rPr lang="it-IT" altLang="it-IT" sz="2400" b="1" dirty="0">
                <a:solidFill>
                  <a:schemeClr val="tx1"/>
                </a:solidFill>
                <a:latin typeface="Comic Sans MS" panose="030F0902030302020204" pitchFamily="66" charset="0"/>
              </a:rPr>
              <a:t>VESTIBOLARE E NUCLEI VESTIBOLARI del Tronco Encefalico;</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2. MIDOLLO SPINALE, principalmente sulle diverse situazioni dei muscoli scheletrici e delle articolazioni (PROPRIOCEZIONE);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3. CORTECCIA TELENCEFALICA, principalmente dalle aree motorie del lobo frontale.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dirty="0">
              <a:solidFill>
                <a:schemeClr val="tx1"/>
              </a:solidFill>
            </a:endParaRP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908720"/>
            <a:ext cx="4211638" cy="5870575"/>
          </a:xfrm>
          <a:ln/>
        </p:spPr>
        <p:txBody>
          <a:bodyPr lIns="90000" tIns="46800" rIns="90000" bIns="46800"/>
          <a:lstStyle/>
          <a:p>
            <a:pPr algn="ctr">
              <a:buClrTx/>
              <a:buFontTx/>
              <a:buNone/>
              <a:tabLst>
                <a:tab pos="723900" algn="l"/>
                <a:tab pos="1447800" algn="l"/>
                <a:tab pos="2171700" algn="l"/>
                <a:tab pos="2895600" algn="l"/>
                <a:tab pos="3619500" algn="l"/>
              </a:tabLst>
            </a:pPr>
            <a:r>
              <a:rPr lang="it-IT" altLang="it-IT" sz="2400" dirty="0">
                <a:solidFill>
                  <a:schemeClr val="tx1"/>
                </a:solidFill>
                <a:latin typeface="Arial Black" panose="020B0A04020102020204" pitchFamily="34" charset="0"/>
              </a:rPr>
              <a:t>CERVELLETTO</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Grigia</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è rappresentata da: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NUCLEI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PROFONDI </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CORTECCIA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CEREBELLARE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 Bianca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dall’</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ARBOR  VITAE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rgbClr val="FFFF00"/>
                </a:solidFill>
                <a:latin typeface="Arial Black" panose="020B0A04020102020204" pitchFamily="34" charset="0"/>
              </a:rPr>
            </a:br>
            <a:br>
              <a:rPr lang="it-IT" altLang="it-IT" sz="2400" dirty="0">
                <a:solidFill>
                  <a:srgbClr val="FFFF00"/>
                </a:solidFill>
                <a:latin typeface="Arial Black" panose="020B0A04020102020204" pitchFamily="34" charset="0"/>
              </a:rPr>
            </a:br>
            <a:endParaRPr lang="it-IT" altLang="it-IT" sz="2400" dirty="0">
              <a:solidFill>
                <a:srgbClr val="FFFF00"/>
              </a:solidFill>
              <a:latin typeface="Arial Black" panose="020B0A04020102020204" pitchFamily="34" charset="0"/>
            </a:endParaRPr>
          </a:p>
        </p:txBody>
      </p:sp>
      <p:sp>
        <p:nvSpPr>
          <p:cNvPr id="27650" name="Rectangle 2"/>
          <p:cNvSpPr>
            <a:spLocks noChangeArrowheads="1"/>
          </p:cNvSpPr>
          <p:nvPr/>
        </p:nvSpPr>
        <p:spPr bwMode="auto">
          <a:xfrm>
            <a:off x="6486525" y="3540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b="3795"/>
          <a:stretch>
            <a:fillRect/>
          </a:stretch>
        </p:blipFill>
        <p:spPr bwMode="auto">
          <a:xfrm>
            <a:off x="3792538" y="0"/>
            <a:ext cx="5349875" cy="6597650"/>
          </a:xfrm>
          <a:prstGeom prst="rect">
            <a:avLst/>
          </a:prstGeom>
          <a:noFill/>
          <a:ln>
            <a:noFill/>
          </a:ln>
          <a:effectLst/>
          <a:extLst>
            <a:ext uri="{909E8E84-426E-40DD-AFC4-6F175D3DCCD1}">
              <a14:hiddenFill xmlns:a14="http://schemas.microsoft.com/office/drawing/2010/main">
                <a:blipFill dpi="0" rotWithShape="0">
                  <a:blip/>
                  <a:srcRect b="37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71513" y="-171400"/>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395536" y="548680"/>
            <a:ext cx="8352928" cy="5949280"/>
          </a:xfrm>
        </p:spPr>
        <p:txBody>
          <a:bodyPr/>
          <a:lstStyle/>
          <a:p>
            <a:r>
              <a:rPr lang="it-IT" sz="24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400" dirty="0">
                <a:solidFill>
                  <a:schemeClr val="tx1"/>
                </a:solidFill>
                <a:latin typeface="Copperplate Gothic Bold" panose="020E0705020206020404" pitchFamily="34" charset="77"/>
              </a:rPr>
              <a:t>Se ne possono descrivere una FACCIA SUPERIORE ed una INFERIORE.</a:t>
            </a:r>
          </a:p>
          <a:p>
            <a:r>
              <a:rPr lang="it-IT" sz="2400" dirty="0">
                <a:solidFill>
                  <a:schemeClr val="tx1"/>
                </a:solidFill>
                <a:latin typeface="Copperplate Gothic Bold" panose="020E0705020206020404" pitchFamily="34" charset="77"/>
              </a:rPr>
              <a:t>Il VERME, sulla Faccia Inferiore, in posizione anteriore, presenta il LOBO FLOCCULO-NODULARE</a:t>
            </a:r>
          </a:p>
          <a:p>
            <a:r>
              <a:rPr lang="it-IT" sz="24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400" dirty="0">
                <a:solidFill>
                  <a:schemeClr val="tx1"/>
                </a:solidFill>
                <a:latin typeface="Copperplate Gothic Bold" panose="020E0705020206020404" pitchFamily="34" charset="77"/>
              </a:rPr>
              <a:t>La SOSTANZA BIANCA assume una morfologia caratteristica (</a:t>
            </a:r>
            <a:r>
              <a:rPr lang="it-IT" sz="2400" i="1" dirty="0" err="1">
                <a:solidFill>
                  <a:schemeClr val="tx1"/>
                </a:solidFill>
                <a:latin typeface="Copperplate Gothic Bold" panose="020E0705020206020404" pitchFamily="34" charset="77"/>
              </a:rPr>
              <a:t>Arbor</a:t>
            </a:r>
            <a:r>
              <a:rPr lang="it-IT" sz="2400" i="1" dirty="0">
                <a:solidFill>
                  <a:schemeClr val="tx1"/>
                </a:solidFill>
                <a:latin typeface="Copperplate Gothic Bold" panose="020E0705020206020404" pitchFamily="34" charset="77"/>
              </a:rPr>
              <a:t> Vitae</a:t>
            </a:r>
            <a:r>
              <a:rPr lang="it-IT" sz="24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319392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91393" y="78663"/>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
        <p:nvSpPr>
          <p:cNvPr id="28675" name="Rectangle 3"/>
          <p:cNvSpPr>
            <a:spLocks noChangeArrowheads="1"/>
          </p:cNvSpPr>
          <p:nvPr/>
        </p:nvSpPr>
        <p:spPr bwMode="auto">
          <a:xfrm>
            <a:off x="177800" y="3429000"/>
            <a:ext cx="8964613"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160" rIns="0" bIns="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9pPr>
          </a:lstStyle>
          <a:p>
            <a:pPr hangingPunct="0">
              <a:lnSpc>
                <a:spcPct val="95000"/>
              </a:lnSpc>
              <a:spcAft>
                <a:spcPts val="1425"/>
              </a:spcAft>
              <a:buClrTx/>
              <a:buFontTx/>
              <a:buNone/>
            </a:pPr>
            <a:r>
              <a:rPr lang="it-IT" altLang="it-IT" sz="2800" b="1" dirty="0">
                <a:solidFill>
                  <a:srgbClr val="E6E6E6"/>
                </a:solidFill>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In disposizione medio-laterale:</a:t>
            </a:r>
            <a:endParaRPr lang="it-IT" altLang="it-IT" sz="2800" b="1" dirty="0">
              <a:solidFill>
                <a:srgbClr val="E6E6E6"/>
              </a:solidFill>
              <a:latin typeface="Copperplate Gothic Bold" panose="020E0705020206020404" pitchFamily="34" charset="77"/>
              <a:cs typeface="Arial Unicode MS" pitchFamily="32" charset="0"/>
            </a:endParaRPr>
          </a:p>
          <a:p>
            <a:pPr hangingPunct="0">
              <a:lnSpc>
                <a:spcPct val="95000"/>
              </a:lnSpc>
              <a:spcAft>
                <a:spcPts val="1425"/>
              </a:spcAft>
              <a:buClrTx/>
              <a:buFontTx/>
              <a:buNone/>
            </a:pPr>
            <a:r>
              <a:rPr lang="it-IT" altLang="it-IT" sz="2800" b="1" dirty="0">
                <a:solidFill>
                  <a:srgbClr val="E6E6E6"/>
                </a:solidFill>
                <a:latin typeface="Copperplate Gothic Bold" panose="020E0705020206020404" pitchFamily="34" charset="77"/>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NUCLEO del FASTIGIO (o del Tetto)</a:t>
            </a:r>
          </a:p>
          <a:p>
            <a:pPr hangingPunct="0">
              <a:lnSpc>
                <a:spcPct val="95000"/>
              </a:lnSpc>
              <a:spcAft>
                <a:spcPts val="1425"/>
              </a:spcAft>
              <a:buClrTx/>
              <a:buFontTx/>
              <a:buNone/>
            </a:pPr>
            <a:r>
              <a:rPr lang="it-IT" altLang="it-IT" sz="2800" dirty="0">
                <a:solidFill>
                  <a:schemeClr val="tx1"/>
                </a:solidFill>
                <a:latin typeface="Copperplate Gothic Bold" panose="020E0705020206020404" pitchFamily="34" charset="77"/>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NUCLEO GLOBOSO e NUCLEO EMBOLIFORME</a:t>
            </a:r>
            <a:r>
              <a:rPr lang="it-IT" altLang="it-IT" sz="2800" dirty="0">
                <a:solidFill>
                  <a:schemeClr val="tx1"/>
                </a:solidFill>
                <a:latin typeface="Copperplate Gothic Bold" panose="020E0705020206020404" pitchFamily="34" charset="77"/>
                <a:cs typeface="Arial Unicode MS" pitchFamily="32" charset="0"/>
              </a:rPr>
              <a:t> (nell’ insieme, </a:t>
            </a:r>
            <a:r>
              <a:rPr lang="it-IT" altLang="it-IT" sz="2800" b="1" dirty="0">
                <a:solidFill>
                  <a:schemeClr val="tx1"/>
                </a:solidFill>
                <a:latin typeface="Copperplate Gothic Bold" panose="020E0705020206020404" pitchFamily="34" charset="77"/>
                <a:cs typeface="Arial Unicode MS" pitchFamily="32" charset="0"/>
              </a:rPr>
              <a:t>NUCLEO INTERPOSITO o INTERPOSTO)</a:t>
            </a:r>
          </a:p>
          <a:p>
            <a:pPr hangingPunct="0">
              <a:lnSpc>
                <a:spcPct val="95000"/>
              </a:lnSpc>
              <a:spcAft>
                <a:spcPts val="1425"/>
              </a:spcAft>
              <a:buClrTx/>
              <a:buFontTx/>
              <a:buNone/>
            </a:pPr>
            <a:r>
              <a:rPr lang="it-IT" altLang="it-IT" sz="2800" b="1" dirty="0">
                <a:solidFill>
                  <a:schemeClr val="tx1"/>
                </a:solidFill>
                <a:latin typeface="Copperplate Gothic Bold" panose="020E0705020206020404" pitchFamily="34" charset="77"/>
                <a:cs typeface="Arial Unicode MS" pitchFamily="32" charset="0"/>
              </a:rPr>
              <a:t>   NUCLEO DENTATO</a:t>
            </a:r>
          </a:p>
          <a:p>
            <a:pPr hangingPunct="0">
              <a:lnSpc>
                <a:spcPct val="95000"/>
              </a:lnSpc>
              <a:spcAft>
                <a:spcPts val="1425"/>
              </a:spcAft>
              <a:buClrTx/>
              <a:buFontTx/>
              <a:buNone/>
            </a:pPr>
            <a:r>
              <a:rPr lang="it-IT" altLang="it-IT" sz="2800" dirty="0">
                <a:solidFill>
                  <a:srgbClr val="E6E6E6"/>
                </a:solidFill>
                <a:cs typeface="Arial Unicode MS" pitchFamily="32" charset="0"/>
              </a:rPr>
              <a:t>   </a:t>
            </a:r>
          </a:p>
        </p:txBody>
      </p:sp>
      <p:sp>
        <p:nvSpPr>
          <p:cNvPr id="28676" name="Rectangle 4"/>
          <p:cNvSpPr>
            <a:spLocks noChangeArrowheads="1"/>
          </p:cNvSpPr>
          <p:nvPr/>
        </p:nvSpPr>
        <p:spPr bwMode="auto">
          <a:xfrm>
            <a:off x="291393" y="99137"/>
            <a:ext cx="3036888"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hangingPunct="0">
              <a:lnSpc>
                <a:spcPct val="93000"/>
              </a:lnSpc>
              <a:buClrTx/>
              <a:buFontTx/>
              <a:buNone/>
            </a:pPr>
            <a:r>
              <a:rPr lang="it-IT" altLang="it-IT" sz="2800" b="1" dirty="0">
                <a:solidFill>
                  <a:srgbClr val="FF3300"/>
                </a:solidFill>
                <a:latin typeface="Gurmukhi MN" panose="02020600050405020304" pitchFamily="18" charset="0"/>
                <a:cs typeface="Gurmukhi MN" panose="02020600050405020304" pitchFamily="18" charset="0"/>
              </a:rPr>
              <a:t>NUCLEI  PROFONDI  DEL  CERVELLETTO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CORTECCIA  CEREBELLARE</a:t>
            </a:r>
          </a:p>
        </p:txBody>
      </p:sp>
    </p:spTree>
    <p:extLst>
      <p:ext uri="{BB962C8B-B14F-4D97-AF65-F5344CB8AC3E}">
        <p14:creationId xmlns:p14="http://schemas.microsoft.com/office/powerpoint/2010/main" val="85039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4716016" y="549275"/>
            <a:ext cx="410445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Stencil" panose="040409050D0802020404" pitchFamily="82" charset="0"/>
              </a:rPr>
              <a:t>Corteccia cerebellare</a:t>
            </a:r>
            <a:r>
              <a:rPr lang="it-IT" altLang="it-IT" sz="2000" dirty="0">
                <a:solidFill>
                  <a:schemeClr val="tx1"/>
                </a:solidFill>
                <a:latin typeface="Stencil" panose="040409050D0802020404" pitchFamily="82" charset="0"/>
              </a:rPr>
              <a:t>, </a:t>
            </a:r>
          </a:p>
          <a:p>
            <a:pPr algn="ctr">
              <a:buClrTx/>
              <a:buFontTx/>
              <a:buNone/>
            </a:pPr>
            <a:r>
              <a:rPr lang="it-IT" altLang="it-IT" sz="2000" dirty="0">
                <a:solidFill>
                  <a:schemeClr val="tx1"/>
                </a:solidFill>
                <a:latin typeface="Stencil" panose="040409050D0802020404" pitchFamily="82" charset="0"/>
              </a:rPr>
              <a:t>dotata dei caratteristici </a:t>
            </a:r>
          </a:p>
          <a:p>
            <a:pPr algn="ctr">
              <a:buClrTx/>
              <a:buFontTx/>
              <a:buNone/>
            </a:pPr>
            <a:r>
              <a:rPr lang="it-IT" altLang="it-IT" sz="2000" dirty="0">
                <a:solidFill>
                  <a:schemeClr val="tx1"/>
                </a:solidFill>
                <a:latin typeface="Stencil" panose="040409050D0802020404" pitchFamily="82" charset="0"/>
              </a:rPr>
              <a:t>3 strati</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68663"/>
            <a:ext cx="4572000" cy="358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251520" y="3860800"/>
            <a:ext cx="4249043" cy="2433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2800" b="1" dirty="0">
                <a:solidFill>
                  <a:schemeClr val="tx1"/>
                </a:solidFill>
                <a:latin typeface="Arial Black" panose="020B0A04020102020204" pitchFamily="34" charset="0"/>
              </a:rPr>
              <a:t>strato molecolare</a:t>
            </a:r>
            <a:r>
              <a:rPr lang="it-IT" altLang="it-IT" sz="2000" dirty="0">
                <a:solidFill>
                  <a:schemeClr val="tx1"/>
                </a:solidFill>
                <a:latin typeface="Stencil" panose="040409050D0802020404" pitchFamily="82" charset="0"/>
              </a:rPr>
              <a:t> esterno, </a:t>
            </a:r>
          </a:p>
          <a:p>
            <a:pPr>
              <a:buClrTx/>
              <a:buFontTx/>
              <a:buNone/>
            </a:pPr>
            <a:r>
              <a:rPr lang="it-IT" altLang="it-IT" sz="2800" dirty="0">
                <a:solidFill>
                  <a:schemeClr val="tx1"/>
                </a:solidFill>
                <a:latin typeface="Arial Black" panose="020B0A04020102020204" pitchFamily="34" charset="0"/>
              </a:rPr>
              <a:t>strato delle cellule di </a:t>
            </a:r>
            <a:r>
              <a:rPr lang="it-IT" altLang="it-IT" sz="2800" dirty="0" err="1">
                <a:solidFill>
                  <a:schemeClr val="tx1"/>
                </a:solidFill>
                <a:latin typeface="Arial Black" panose="020B0A04020102020204" pitchFamily="34" charset="0"/>
              </a:rPr>
              <a:t>Purkinje</a:t>
            </a:r>
            <a:r>
              <a:rPr lang="it-IT" altLang="it-IT" sz="2000" dirty="0">
                <a:solidFill>
                  <a:schemeClr val="tx1"/>
                </a:solidFill>
                <a:latin typeface="Stencil" panose="040409050D0802020404" pitchFamily="82" charset="0"/>
              </a:rPr>
              <a:t> intermedio,</a:t>
            </a:r>
          </a:p>
          <a:p>
            <a:pPr>
              <a:buClrTx/>
              <a:buFontTx/>
              <a:buNone/>
            </a:pPr>
            <a:r>
              <a:rPr lang="it-IT" altLang="it-IT" sz="2800" dirty="0">
                <a:solidFill>
                  <a:schemeClr val="tx1"/>
                </a:solidFill>
                <a:latin typeface="Arial Black" panose="020B0A04020102020204" pitchFamily="34" charset="0"/>
              </a:rPr>
              <a:t>strato dei granuli</a:t>
            </a:r>
            <a:r>
              <a:rPr lang="it-IT" altLang="it-IT" sz="2000" dirty="0">
                <a:solidFill>
                  <a:schemeClr val="tx1"/>
                </a:solidFill>
                <a:latin typeface="Stencil" panose="040409050D0802020404" pitchFamily="82" charset="0"/>
              </a:rPr>
              <a:t> interno.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27F04-ED77-2E4E-AAEE-E5FB6C10FC1E}"/>
              </a:ext>
            </a:extLst>
          </p:cNvPr>
          <p:cNvSpPr>
            <a:spLocks noGrp="1"/>
          </p:cNvSpPr>
          <p:nvPr>
            <p:ph type="title"/>
          </p:nvPr>
        </p:nvSpPr>
        <p:spPr>
          <a:xfrm>
            <a:off x="0" y="29420"/>
            <a:ext cx="9143999" cy="807292"/>
          </a:xfrm>
        </p:spPr>
        <p:txBody>
          <a:bodyPr/>
          <a:lstStyle/>
          <a:p>
            <a:pPr algn="ctr"/>
            <a:r>
              <a:rPr lang="it-IT" i="0" dirty="0">
                <a:solidFill>
                  <a:schemeClr val="tx1"/>
                </a:solidFill>
                <a:latin typeface="Gurmukhi MN" panose="02020600050405020304" pitchFamily="18" charset="0"/>
                <a:cs typeface="Gurmukhi MN" panose="02020600050405020304" pitchFamily="18" charset="0"/>
              </a:rPr>
              <a:t>CORTECCIA  CEREBELLARE</a:t>
            </a:r>
          </a:p>
        </p:txBody>
      </p:sp>
      <p:sp>
        <p:nvSpPr>
          <p:cNvPr id="3" name="Segnaposto contenuto 2">
            <a:extLst>
              <a:ext uri="{FF2B5EF4-FFF2-40B4-BE49-F238E27FC236}">
                <a16:creationId xmlns:a16="http://schemas.microsoft.com/office/drawing/2014/main" id="{DFFD6040-4784-7546-A1DB-4E455FF5D239}"/>
              </a:ext>
            </a:extLst>
          </p:cNvPr>
          <p:cNvSpPr>
            <a:spLocks noGrp="1"/>
          </p:cNvSpPr>
          <p:nvPr>
            <p:ph idx="1"/>
          </p:nvPr>
        </p:nvSpPr>
        <p:spPr>
          <a:xfrm>
            <a:off x="143506" y="836712"/>
            <a:ext cx="8856985" cy="6021288"/>
          </a:xfrm>
        </p:spPr>
        <p:txBody>
          <a:bodyPr/>
          <a:lstStyle/>
          <a:p>
            <a:r>
              <a:rPr lang="it-IT" sz="2300" b="1" dirty="0">
                <a:solidFill>
                  <a:schemeClr val="tx1"/>
                </a:solidFill>
                <a:latin typeface="Chalkboard SE" panose="03050602040202020205" pitchFamily="66" charset="77"/>
              </a:rPr>
              <a:t>È rappresentata da 3 STRATI neuronali che, dalla superficie verso la profondità, sono:</a:t>
            </a:r>
          </a:p>
          <a:p>
            <a:pPr marL="457200" indent="-457200">
              <a:buFontTx/>
              <a:buChar char="-"/>
            </a:pPr>
            <a:r>
              <a:rPr lang="it-IT" sz="2300" b="1" dirty="0">
                <a:solidFill>
                  <a:schemeClr val="tx1"/>
                </a:solidFill>
                <a:latin typeface="Chalkboard SE" panose="03050602040202020205" pitchFamily="66" charset="77"/>
              </a:rPr>
              <a:t>STRATO MOLECOLARE: è caratterizzato prevalentemente da FIBRE AMIELINICHE costituite dai Dendriti delle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 dagli Assoni dei Granuli (Strato dei Granuli) e dai prolungamenti delle Cellule di Golgi (Strato dei Granuli). Sono presenti i Pirenofori delle CELLULE dei CANESTRI e STELLATE ESTERNE, inibitorie sulle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a:t>
            </a:r>
          </a:p>
          <a:p>
            <a:pPr marL="457200" indent="-457200">
              <a:buFontTx/>
              <a:buChar char="-"/>
            </a:pPr>
            <a:r>
              <a:rPr lang="it-IT" sz="2300" b="1" dirty="0">
                <a:solidFill>
                  <a:schemeClr val="tx1"/>
                </a:solidFill>
                <a:latin typeface="Chalkboard SE" panose="03050602040202020205" pitchFamily="66" charset="77"/>
              </a:rPr>
              <a:t>STRATO DELLE CELLULE DI PURKINJE: sono presenti i Pirenofori delle CELLULE di PURKINJE, le uniche che proiettano al di fuori della Corteccia. </a:t>
            </a:r>
          </a:p>
          <a:p>
            <a:pPr marL="457200" indent="-457200">
              <a:buFontTx/>
              <a:buChar char="-"/>
            </a:pPr>
            <a:r>
              <a:rPr lang="it-IT" sz="2300" b="1" dirty="0">
                <a:solidFill>
                  <a:schemeClr val="tx1"/>
                </a:solidFill>
                <a:latin typeface="Chalkboard SE" panose="03050602040202020205" pitchFamily="66" charset="77"/>
              </a:rPr>
              <a:t>STRATO DEI GRANULI: contengono le CELLULE dei GRANULI e le CELLULE di GOLGI. Vi si descrivono i cosiddetti GLOMERULI, ossia formazioni sinaptiche tra FIBRE AFFERENTI, GRANULI e CELLULE di GOLGI </a:t>
            </a:r>
          </a:p>
          <a:p>
            <a:pPr marL="457200" indent="-457200">
              <a:buFontTx/>
              <a:buChar char="-"/>
            </a:pPr>
            <a:endParaRPr lang="it-IT" sz="2600" b="1" dirty="0">
              <a:solidFill>
                <a:schemeClr val="tx1"/>
              </a:solidFill>
              <a:latin typeface="Chalkboard SE" panose="03050602040202020205" pitchFamily="66" charset="77"/>
            </a:endParaRPr>
          </a:p>
          <a:p>
            <a:pPr marL="457200" indent="-457200">
              <a:buFontTx/>
              <a:buChar char="-"/>
            </a:pPr>
            <a:endParaRPr lang="it-IT" sz="2600" b="1"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8904031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9990</TotalTime>
  <Words>1247</Words>
  <Application>Microsoft Macintosh PowerPoint</Application>
  <PresentationFormat>Presentazione su schermo (4:3)</PresentationFormat>
  <Paragraphs>171</Paragraphs>
  <Slides>27</Slides>
  <Notes>11</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27</vt:i4>
      </vt:variant>
    </vt:vector>
  </HeadingPairs>
  <TitlesOfParts>
    <vt:vector size="40" baseType="lpstr">
      <vt:lpstr>Arial Unicode MS</vt:lpstr>
      <vt:lpstr>SimSun</vt:lpstr>
      <vt:lpstr>Arial</vt:lpstr>
      <vt:lpstr>Arial Black</vt:lpstr>
      <vt:lpstr>Chalkboard SE</vt:lpstr>
      <vt:lpstr>Comic Sans MS</vt:lpstr>
      <vt:lpstr>Copperplate Gothic Bold</vt:lpstr>
      <vt:lpstr>Gurmukhi MN</vt:lpstr>
      <vt:lpstr>Lucida Handwriting</vt:lpstr>
      <vt:lpstr>Lucida Sans Unicode</vt:lpstr>
      <vt:lpstr>Stencil</vt:lpstr>
      <vt:lpstr>Times New Roman</vt:lpstr>
      <vt:lpstr>Tema di Office</vt:lpstr>
      <vt:lpstr>CERVELLETTO</vt:lpstr>
      <vt:lpstr>CERVELLETTO</vt:lpstr>
      <vt:lpstr>RUOLO DEL CERVELLETTO NELLE  ATTIVITA’ MOTORIE</vt:lpstr>
      <vt:lpstr>CERVELLETTO Sostanza Grigia  è rappresentata da:   NUCLEI  PROFONDI     CORTECCIA  CEREBELLARE  Sostanza Bianca dall’ ARBOR  VITAE    </vt:lpstr>
      <vt:lpstr>MORFOLOGIA MACROSCOPICA</vt:lpstr>
      <vt:lpstr>Presentazione standard di PowerPoint</vt:lpstr>
      <vt:lpstr>CORTECCIA  CEREBELLARE</vt:lpstr>
      <vt:lpstr>Presentazione standard di PowerPoint</vt:lpstr>
      <vt:lpstr>CORTECCIA  CEREBELLARE</vt:lpstr>
      <vt:lpstr>Presentazione standard di PowerPoint</vt:lpstr>
      <vt:lpstr>INTERAZIONI CELLULARI  nella CORTECCIA CEREBELLARE</vt:lpstr>
      <vt:lpstr>Presentazione standard di PowerPoint</vt:lpstr>
      <vt:lpstr>Presentazione standard di PowerPoint</vt:lpstr>
      <vt:lpstr>FIBRE AFFERENTI AL CERVELLETTO</vt:lpstr>
      <vt:lpstr>Presentazione standard di PowerPoint</vt:lpstr>
      <vt:lpstr>SUDDIVISIONE  MORFO-FUNZIONALE  del CERVELLETTO</vt:lpstr>
      <vt:lpstr>SUDDIVISIONE  MORFO-FUNZIONALE  DEL CERVELLETTO</vt:lpstr>
      <vt:lpstr>Presentazione standard di PowerPoint</vt:lpstr>
      <vt:lpstr>VESTIBOLOCEREBELLO</vt:lpstr>
      <vt:lpstr>Presentazione standard di PowerPoint</vt:lpstr>
      <vt:lpstr>AFFERENZE allo SPINOCEREBELLO</vt:lpstr>
      <vt:lpstr>EFFERENZE dallo SPINOCEREBELLO</vt:lpstr>
      <vt:lpstr>Presentazione standard di PowerPoint</vt:lpstr>
      <vt:lpstr>AFFERENZE AL NEOCEREBELLO</vt:lpstr>
      <vt:lpstr>EFFERENZE dal CEREBROCEREBELLO</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310</cp:revision>
  <cp:lastPrinted>1601-01-01T00:00:00Z</cp:lastPrinted>
  <dcterms:created xsi:type="dcterms:W3CDTF">2003-10-27T08:43:16Z</dcterms:created>
  <dcterms:modified xsi:type="dcterms:W3CDTF">2020-11-24T15:24:44Z</dcterms:modified>
</cp:coreProperties>
</file>