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9"/>
  </p:notesMasterIdLst>
  <p:handoutMasterIdLst>
    <p:handoutMasterId r:id="rId10"/>
  </p:handoutMasterIdLst>
  <p:sldIdLst>
    <p:sldId id="294" r:id="rId2"/>
    <p:sldId id="295" r:id="rId3"/>
    <p:sldId id="264" r:id="rId4"/>
    <p:sldId id="265" r:id="rId5"/>
    <p:sldId id="266" r:id="rId6"/>
    <p:sldId id="267" r:id="rId7"/>
    <p:sldId id="268" r:id="rId8"/>
  </p:sldIdLst>
  <p:sldSz cx="9144000" cy="6858000" type="screen4x3"/>
  <p:notesSz cx="6888163" cy="100187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88272" autoAdjust="0"/>
  </p:normalViewPr>
  <p:slideViewPr>
    <p:cSldViewPr>
      <p:cViewPr varScale="1">
        <p:scale>
          <a:sx n="101" d="100"/>
          <a:sy n="101" d="100"/>
        </p:scale>
        <p:origin x="191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BD06E4-34CB-4567-9DDF-3B880DC1ADA3}" type="datetimeFigureOut">
              <a:rPr lang="it-IT" smtClean="0"/>
              <a:pPr/>
              <a:t>20/11/2020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515475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902075" y="9515475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E180AD-8AB8-428A-A4C0-B6B30313FB8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F795E881-96AB-4CCB-A398-2B45D441C38F}" type="datetimeFigureOut">
              <a:rPr lang="it-IT" smtClean="0"/>
              <a:pPr/>
              <a:t>20/11/2020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8817" y="4758889"/>
            <a:ext cx="5510530" cy="4508421"/>
          </a:xfrm>
          <a:prstGeom prst="rect">
            <a:avLst/>
          </a:prstGeom>
        </p:spPr>
        <p:txBody>
          <a:bodyPr vert="horz" lIns="96606" tIns="48303" rIns="96606" bIns="48303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516038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901698" y="9516038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FAAAD786-77F9-4F39-B760-390677928F74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AAD786-77F9-4F39-B760-390677928F74}" type="slidenum">
              <a:rPr lang="it-IT" smtClean="0"/>
              <a:pPr/>
              <a:t>4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AAD786-77F9-4F39-B760-390677928F74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31258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8B7F39B-9117-4F88-A0A9-E664261EE5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3857786-237F-4054-B47F-9822B9500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CDF29D7-0F55-42D9-8DAE-D0ADD08F2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F8280-1018-41BE-942B-7F6B4E689BFF}" type="datetime1">
              <a:rPr lang="it-IT" smtClean="0"/>
              <a:t>20/11/2020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CDFE3BA-F91B-4DC0-B291-9F3AD7167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AA 2020/2021 - Italian and European company law -                dott. Giulia Gabassi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0EAE764-6719-4A27-8C3B-2940F6A64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E7C81-AB1D-4EB1-9E52-B62CF798260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5983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3D3D329-0B7D-4F5A-AD1C-63958946E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48C2C74-DCF5-4A3C-BFCC-339D4E6A37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B34DC79-7858-49E3-AFD2-2D6BA1E5E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AEF93-D234-432B-9054-F0769978F680}" type="datetime1">
              <a:rPr lang="it-IT" smtClean="0"/>
              <a:t>20/11/2020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E046148-CAC6-4717-91C0-A9933467F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AA 2020/2021 - Italian and European company law -                dott. Giulia Gabassi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9D3449F-38A9-44A2-9425-FC5466499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E7C81-AB1D-4EB1-9E52-B62CF798260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195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948A09B7-CD8D-44B2-AC04-82E65735F8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B7FDA19-0F6D-4A1B-B532-61CF1F0637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EC51C6E-76C6-4C7B-97C0-7779C4EB3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3C5B7-B8E5-42B3-87A8-5BF5A9AB4F13}" type="datetime1">
              <a:rPr lang="it-IT" smtClean="0"/>
              <a:t>20/11/2020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872E29A-3B6A-41F5-BA67-3A9D1651B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AA 2020/2021 - Italian and European company law -                dott. Giulia Gabassi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70292A0-6C33-43E8-A8F0-CF4946AB7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E7C81-AB1D-4EB1-9E52-B62CF798260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3995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2403470-7A1F-4BDE-BAF0-B107966FE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CC0788F-0496-4068-8AAF-D8CC649228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E914206-B976-47A6-8513-42D89E89E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38C05-952D-447E-8CEB-166EAE3465CD}" type="datetime1">
              <a:rPr lang="it-IT" smtClean="0"/>
              <a:t>20/11/2020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9554BDC-6FB0-4324-BF8A-3AA267E7D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AA 2020/2021 - Italian and European company law -                dott. Giulia Gabassi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D05E944-6EC5-4BC5-967A-0FA7ECDA6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E7C81-AB1D-4EB1-9E52-B62CF798260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2055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BB7A548-4399-40A8-8BE5-697EB66A1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2FA4547-50D2-4A40-842A-022D602C19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030386C-4A64-4561-B3D0-A4C44A8EE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C2EFE-84B2-42B2-80E6-F5E7179ED5BA}" type="datetime1">
              <a:rPr lang="it-IT" smtClean="0"/>
              <a:t>20/11/2020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52D21D8-6119-49F6-8273-25CF259F3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AA 2020/2021 - Italian and European company law -                dott. Giulia Gabassi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37B709B-6E30-4AD4-9C2F-BDC8380B4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E7C81-AB1D-4EB1-9E52-B62CF798260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5806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4FB84B-B24D-47AB-8E21-155C074BB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F3CDF62-1BA2-4DD1-9108-AD821719B3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B0BC642-F3A0-44D2-BD5C-DF6EC5BCF7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03EFEB1-440C-4488-8518-BA18B28FC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3405E-1612-470C-AB7F-32E0BB7F689B}" type="datetime1">
              <a:rPr lang="it-IT" smtClean="0"/>
              <a:t>20/11/2020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C8BADDB-768B-49B0-97D5-5E41B9F00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AA 2020/2021 - Italian and European company law -                dott. Giulia Gabassi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4608987-7BDB-4B0F-A54F-CB3A8B0CD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E7C81-AB1D-4EB1-9E52-B62CF798260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175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D5F6057-76D3-4F78-B536-C800E3575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0DA6446-350D-4234-93B9-F65B7B2F7E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521386A-C579-499D-BEA7-C3DF930737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34EF9CA0-5D54-4317-8E37-894DA5A89C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775F6A14-05D1-45C4-B33A-520483DC80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9C889C93-F043-4BCF-A234-F6F38A8C7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1EEFA-9AA0-49F0-80B2-192B52C21371}" type="datetime1">
              <a:rPr lang="it-IT" smtClean="0"/>
              <a:t>20/11/2020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1BC720B-D120-4E0C-BEA5-D0F2A1BFC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AA 2020/2021 - Italian and European company law -                dott. Giulia Gabassi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F7F5A098-3A20-49FD-AF97-76724D5B6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E7C81-AB1D-4EB1-9E52-B62CF798260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4438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5371DFA-A6E5-4107-AD4E-DBBB5D7F8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CA82870C-D8BE-48A9-93F0-02755DA47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AC2B-9D2F-4D1E-9852-7FAC7A737D65}" type="datetime1">
              <a:rPr lang="it-IT" smtClean="0"/>
              <a:t>20/11/2020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16DCACE-5163-41E4-B9A8-1C4C27FBB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AA 2020/2021 - Italian and European company law -                dott. Giulia Gabassi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2938546-16DF-4956-BF86-B8574A995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E7C81-AB1D-4EB1-9E52-B62CF798260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301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434969C4-49C1-4880-AE56-E357E56C5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FBF8E-8599-4AE6-BF8A-1DC5E5A91E61}" type="datetime1">
              <a:rPr lang="it-IT" smtClean="0"/>
              <a:t>20/11/2020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23350C94-BE92-4EC6-BE9E-44DF02DFA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AA 2020/2021 - Italian and European company law -                dott. Giulia Gabassi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FB1969F-7EC9-4A8B-A26A-D5C3D2ECB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E7C81-AB1D-4EB1-9E52-B62CF798260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6377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DBD3DD0-268D-4D03-8581-6CF3C78D50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5C0F1A6-2337-42B6-8057-CD105D6175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DE06329-2DEA-4789-97FC-11A704F677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F8B73AC-814D-4B16-8C5A-62D2CED1A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771E6-5925-40FC-B807-29D18D5F8BAA}" type="datetime1">
              <a:rPr lang="it-IT" smtClean="0"/>
              <a:t>20/11/2020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82B0048-301B-48F6-A3A6-2F338641E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AA 2020/2021 - Italian and European company law -                dott. Giulia Gabassi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5D13C35-DE25-4361-976A-961CA7A8D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E7C81-AB1D-4EB1-9E52-B62CF798260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7974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7E7F7DC-254F-48E4-9C25-E998C6ED6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097850CA-E67D-4998-A8E1-28C1D33778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B76657D-4DBD-46EC-9B7E-9AF81812AF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A16399D-3A1D-4A45-B991-B37DFDA5D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D43F9-4365-44AB-B4B1-618FA4B01D16}" type="datetime1">
              <a:rPr lang="it-IT" smtClean="0"/>
              <a:t>20/11/2020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894F0D3-AB10-4D41-9F62-E0AFEBA74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AA 2020/2021 - Italian and European company law -                dott. Giulia Gabassi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79D7F13-7C6B-45A7-AC1B-2A729177F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E7C81-AB1D-4EB1-9E52-B62CF798260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3202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A15D3B4D-8795-4C5D-97C0-86BDD7D683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44FDDAF-AD67-49BB-AABA-424369FF73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DE09636-97CB-4015-BAE0-D97141E3FC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0B9A0-D79D-409A-ADA9-A6A0BE373F8C}" type="datetime1">
              <a:rPr lang="it-IT" smtClean="0"/>
              <a:t>20/11/2020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CEDDE5A-CE9F-462D-9F49-4A61837CEA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AA 2020/2021 - Italian and European company law -                dott. Giulia Gabassi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6948846-893E-40BA-94C9-2FE4B9455A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AE7C81-AB1D-4EB1-9E52-B62CF798260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4225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6622DC4F-2F48-4E42-B956-FCC9A800D3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857250"/>
            <a:ext cx="6858000" cy="5143500"/>
          </a:xfrm>
          <a:prstGeom prst="rect">
            <a:avLst/>
          </a:prstGeom>
        </p:spPr>
      </p:pic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EB0880D0-401E-4DC1-860D-7DCA7FE9F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E7C81-AB1D-4EB1-9E52-B62CF7982609}" type="slidenum">
              <a:rPr lang="it-IT" smtClean="0"/>
              <a:pPr/>
              <a:t>1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A137705D-D0DA-4BC3-8A21-8B8EBED05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AA 2020/2021 - Italian and European company law -                dott. Giulia Gabassi</a:t>
            </a:r>
          </a:p>
        </p:txBody>
      </p:sp>
    </p:spTree>
    <p:extLst>
      <p:ext uri="{BB962C8B-B14F-4D97-AF65-F5344CB8AC3E}">
        <p14:creationId xmlns:p14="http://schemas.microsoft.com/office/powerpoint/2010/main" val="2095893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ITALIAN AND EUROPEAN</a:t>
            </a:r>
            <a:br>
              <a:rPr lang="it-IT" dirty="0"/>
            </a:br>
            <a:r>
              <a:rPr lang="it-IT" dirty="0"/>
              <a:t>COMPANY LAW</a:t>
            </a:r>
          </a:p>
        </p:txBody>
      </p:sp>
      <p:sp>
        <p:nvSpPr>
          <p:cNvPr id="7" name="Sottotitolo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AA 2020/2021</a:t>
            </a:r>
          </a:p>
        </p:txBody>
      </p:sp>
    </p:spTree>
    <p:extLst>
      <p:ext uri="{BB962C8B-B14F-4D97-AF65-F5344CB8AC3E}">
        <p14:creationId xmlns:p14="http://schemas.microsoft.com/office/powerpoint/2010/main" val="381723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COOPERATIVE</a:t>
            </a:r>
          </a:p>
        </p:txBody>
      </p:sp>
      <p:sp>
        <p:nvSpPr>
          <p:cNvPr id="7" name="Sottotitolo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err="1"/>
              <a:t>overview</a:t>
            </a: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General</a:t>
            </a:r>
            <a:r>
              <a:rPr lang="it-IT" dirty="0"/>
              <a:t> </a:t>
            </a:r>
            <a:r>
              <a:rPr lang="it-IT" dirty="0" err="1"/>
              <a:t>remarks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pPr algn="just"/>
            <a:r>
              <a:rPr lang="it-IT" dirty="0"/>
              <a:t>MUTUAL PURPOSE: </a:t>
            </a:r>
            <a:r>
              <a:rPr lang="en-US" dirty="0"/>
              <a:t>providing goods or services or opportunities to members of the organization to the most convenient conditions of those which obtainable on the market</a:t>
            </a:r>
          </a:p>
          <a:p>
            <a:pPr lvl="1" algn="just"/>
            <a:r>
              <a:rPr lang="en-US" dirty="0"/>
              <a:t>saving on goods and services purchased</a:t>
            </a:r>
          </a:p>
          <a:p>
            <a:pPr lvl="1" algn="just"/>
            <a:r>
              <a:rPr lang="en-US" dirty="0"/>
              <a:t>higher remuneration for goods sold or services provided</a:t>
            </a:r>
          </a:p>
          <a:p>
            <a:pPr lvl="1" algn="just"/>
            <a:endParaRPr lang="en-US" dirty="0"/>
          </a:p>
          <a:p>
            <a:pPr algn="just"/>
            <a:r>
              <a:rPr lang="it-IT" dirty="0"/>
              <a:t>Consumers </a:t>
            </a:r>
            <a:r>
              <a:rPr lang="it-IT" dirty="0" err="1"/>
              <a:t>cooperatives</a:t>
            </a:r>
            <a:r>
              <a:rPr lang="it-IT" dirty="0"/>
              <a:t>/workers </a:t>
            </a:r>
            <a:r>
              <a:rPr lang="it-IT" dirty="0" err="1"/>
              <a:t>cooperatives</a:t>
            </a:r>
            <a:r>
              <a:rPr lang="it-IT" dirty="0"/>
              <a:t>/production and work </a:t>
            </a:r>
            <a:r>
              <a:rPr lang="it-IT" dirty="0" err="1"/>
              <a:t>cooperatives</a:t>
            </a:r>
            <a:r>
              <a:rPr lang="it-IT" dirty="0"/>
              <a:t>/etc.</a:t>
            </a:r>
          </a:p>
          <a:p>
            <a:pPr algn="just"/>
            <a:endParaRPr lang="it-IT" dirty="0"/>
          </a:p>
          <a:p>
            <a:pPr lvl="1"/>
            <a:endParaRPr lang="it-IT" dirty="0"/>
          </a:p>
          <a:p>
            <a:r>
              <a:rPr lang="it-IT" dirty="0"/>
              <a:t>FINANCING MEMBERS: </a:t>
            </a:r>
            <a:r>
              <a:rPr lang="it-IT" dirty="0" err="1"/>
              <a:t>they</a:t>
            </a:r>
            <a:r>
              <a:rPr lang="it-IT" dirty="0"/>
              <a:t> </a:t>
            </a:r>
            <a:r>
              <a:rPr lang="it-IT" dirty="0" err="1"/>
              <a:t>only</a:t>
            </a:r>
            <a:r>
              <a:rPr lang="it-IT" dirty="0"/>
              <a:t> </a:t>
            </a:r>
            <a:r>
              <a:rPr lang="it-IT" dirty="0" err="1"/>
              <a:t>provide</a:t>
            </a:r>
            <a:r>
              <a:rPr lang="it-IT" dirty="0"/>
              <a:t> risk capital</a:t>
            </a:r>
          </a:p>
          <a:p>
            <a:endParaRPr lang="it-IT" dirty="0"/>
          </a:p>
          <a:p>
            <a:endParaRPr lang="it-IT" dirty="0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DAC42D5-16F2-4E00-9AFA-77BD6708B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AA 2020/2021 - Italian and European company law -                dott. Giulia Gabassi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544E6D1C-9E57-4D1E-8A0A-75F218032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E7C81-AB1D-4EB1-9E52-B62CF7982609}" type="slidenum">
              <a:rPr lang="it-IT" smtClean="0"/>
              <a:pPr/>
              <a:t>4</a:t>
            </a:fld>
            <a:endParaRPr lang="it-IT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1B6A4B9-E789-4C64-A8CD-5C5B13B1D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«</a:t>
            </a:r>
            <a:r>
              <a:rPr lang="it-IT" dirty="0" err="1"/>
              <a:t>prevalently</a:t>
            </a:r>
            <a:r>
              <a:rPr lang="it-IT" dirty="0"/>
              <a:t> </a:t>
            </a:r>
            <a:r>
              <a:rPr lang="it-IT" dirty="0" err="1"/>
              <a:t>mutual</a:t>
            </a:r>
            <a:r>
              <a:rPr lang="it-IT" dirty="0"/>
              <a:t>» </a:t>
            </a:r>
            <a:r>
              <a:rPr lang="it-IT" dirty="0" err="1"/>
              <a:t>cooperatives</a:t>
            </a:r>
            <a:endParaRPr lang="it-IT" dirty="0"/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0F0B0E78-4395-4262-A790-9080935773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Favourable</a:t>
            </a:r>
            <a:r>
              <a:rPr lang="it-IT" dirty="0"/>
              <a:t> </a:t>
            </a:r>
            <a:r>
              <a:rPr lang="it-IT" dirty="0" err="1"/>
              <a:t>tax</a:t>
            </a:r>
            <a:r>
              <a:rPr lang="it-IT" dirty="0"/>
              <a:t> treatment</a:t>
            </a:r>
          </a:p>
          <a:p>
            <a:endParaRPr lang="it-IT" dirty="0"/>
          </a:p>
          <a:p>
            <a:pPr lvl="1"/>
            <a:r>
              <a:rPr lang="it-IT" dirty="0"/>
              <a:t>Services/work/</a:t>
            </a:r>
            <a:r>
              <a:rPr lang="it-IT" dirty="0" err="1"/>
              <a:t>goods</a:t>
            </a:r>
            <a:r>
              <a:rPr lang="it-IT" dirty="0"/>
              <a:t> PREVALENTLY from </a:t>
            </a:r>
            <a:r>
              <a:rPr lang="it-IT" dirty="0" err="1"/>
              <a:t>members</a:t>
            </a:r>
            <a:endParaRPr lang="it-IT" dirty="0"/>
          </a:p>
          <a:p>
            <a:pPr lvl="1"/>
            <a:endParaRPr lang="it-IT" dirty="0"/>
          </a:p>
          <a:p>
            <a:pPr lvl="1"/>
            <a:endParaRPr lang="it-IT" dirty="0"/>
          </a:p>
          <a:p>
            <a:pPr lvl="1"/>
            <a:endParaRPr lang="it-IT" dirty="0"/>
          </a:p>
          <a:p>
            <a:pPr lvl="1"/>
            <a:r>
              <a:rPr lang="it-IT" dirty="0"/>
              <a:t>Limits in the </a:t>
            </a:r>
            <a:r>
              <a:rPr lang="it-IT" dirty="0" err="1"/>
              <a:t>distribution</a:t>
            </a:r>
            <a:r>
              <a:rPr lang="it-IT" dirty="0"/>
              <a:t> of </a:t>
            </a:r>
            <a:r>
              <a:rPr lang="it-IT" dirty="0" err="1"/>
              <a:t>dividends</a:t>
            </a:r>
            <a:endParaRPr lang="it-IT" dirty="0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E64AD8A-AF10-474E-99B4-EF6846370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AA 2020/2021 - Italian and European company law -                dott. Giulia Gabassi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7805342B-C57D-4D11-86B0-C5ABE656E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E7C81-AB1D-4EB1-9E52-B62CF7982609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6899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E7AA969-00E0-459C-B932-E5B3E63303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overview</a:t>
            </a:r>
            <a:endParaRPr lang="it-IT" dirty="0"/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45A6AFE8-A5B9-458D-BCEE-97D5FB0F20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At </a:t>
            </a:r>
            <a:r>
              <a:rPr lang="it-IT" dirty="0" err="1"/>
              <a:t>least</a:t>
            </a:r>
            <a:r>
              <a:rPr lang="it-IT" dirty="0"/>
              <a:t> </a:t>
            </a:r>
          </a:p>
          <a:p>
            <a:pPr lvl="4"/>
            <a:r>
              <a:rPr lang="it-IT" dirty="0"/>
              <a:t>9 </a:t>
            </a:r>
            <a:r>
              <a:rPr lang="it-IT" dirty="0" err="1"/>
              <a:t>members</a:t>
            </a:r>
            <a:r>
              <a:rPr lang="it-IT" dirty="0"/>
              <a:t> (</a:t>
            </a:r>
            <a:r>
              <a:rPr lang="it-IT" dirty="0" err="1"/>
              <a:t>if</a:t>
            </a:r>
            <a:r>
              <a:rPr lang="it-IT" dirty="0"/>
              <a:t> </a:t>
            </a:r>
            <a:r>
              <a:rPr lang="it-IT" dirty="0" err="1"/>
              <a:t>limited</a:t>
            </a:r>
            <a:r>
              <a:rPr lang="it-IT" dirty="0"/>
              <a:t> by shares)</a:t>
            </a:r>
          </a:p>
          <a:p>
            <a:pPr lvl="4"/>
            <a:r>
              <a:rPr lang="it-IT" dirty="0"/>
              <a:t>3 </a:t>
            </a:r>
            <a:r>
              <a:rPr lang="it-IT" dirty="0" err="1"/>
              <a:t>members</a:t>
            </a:r>
            <a:r>
              <a:rPr lang="it-IT" dirty="0"/>
              <a:t> (</a:t>
            </a:r>
            <a:r>
              <a:rPr lang="it-IT" dirty="0" err="1"/>
              <a:t>if</a:t>
            </a:r>
            <a:r>
              <a:rPr lang="it-IT" dirty="0"/>
              <a:t> limited liability, </a:t>
            </a:r>
            <a:r>
              <a:rPr lang="it-IT" dirty="0" err="1"/>
              <a:t>natural</a:t>
            </a:r>
            <a:r>
              <a:rPr lang="it-IT" dirty="0"/>
              <a:t> </a:t>
            </a:r>
            <a:r>
              <a:rPr lang="it-IT" dirty="0" err="1"/>
              <a:t>persons</a:t>
            </a:r>
            <a:r>
              <a:rPr lang="it-IT" dirty="0"/>
              <a:t>)</a:t>
            </a:r>
          </a:p>
          <a:p>
            <a:pPr lvl="4"/>
            <a:endParaRPr lang="it-IT" dirty="0"/>
          </a:p>
          <a:p>
            <a:endParaRPr lang="it-IT" dirty="0"/>
          </a:p>
          <a:p>
            <a:r>
              <a:rPr lang="it-IT" dirty="0" err="1"/>
              <a:t>Equal</a:t>
            </a:r>
            <a:r>
              <a:rPr lang="it-IT" dirty="0"/>
              <a:t> treatment </a:t>
            </a:r>
            <a:r>
              <a:rPr lang="it-IT" dirty="0" err="1"/>
              <a:t>principle</a:t>
            </a:r>
            <a:endParaRPr lang="it-IT" dirty="0"/>
          </a:p>
          <a:p>
            <a:pPr lvl="1"/>
            <a:r>
              <a:rPr lang="it-IT" dirty="0" err="1"/>
              <a:t>categories</a:t>
            </a:r>
            <a:endParaRPr lang="it-IT" dirty="0"/>
          </a:p>
          <a:p>
            <a:endParaRPr lang="it-IT" dirty="0"/>
          </a:p>
          <a:p>
            <a:r>
              <a:rPr lang="it-IT" dirty="0"/>
              <a:t>Limited </a:t>
            </a:r>
            <a:r>
              <a:rPr lang="it-IT" dirty="0" err="1"/>
              <a:t>liability</a:t>
            </a:r>
            <a:endParaRPr lang="it-IT" dirty="0"/>
          </a:p>
          <a:p>
            <a:endParaRPr lang="it-IT" dirty="0"/>
          </a:p>
          <a:p>
            <a:r>
              <a:rPr lang="it-IT" dirty="0"/>
              <a:t>Open-</a:t>
            </a:r>
            <a:r>
              <a:rPr lang="it-IT" dirty="0" err="1"/>
              <a:t>ended</a:t>
            </a:r>
            <a:r>
              <a:rPr lang="it-IT" dirty="0"/>
              <a:t> capital/open-door </a:t>
            </a:r>
            <a:r>
              <a:rPr lang="it-IT" dirty="0" err="1"/>
              <a:t>principle</a:t>
            </a:r>
            <a:endParaRPr lang="it-IT" dirty="0"/>
          </a:p>
          <a:p>
            <a:endParaRPr lang="it-IT" dirty="0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ACE0FD1-38D1-4063-964B-32A5C2A75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AA 2020/2021 - Italian and European company law -                dott. Giulia Gabassi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114BD5E9-BCD5-43BA-8EEB-254284F00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E7C81-AB1D-4EB1-9E52-B62CF7982609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95860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B7FAF2F-BE85-4AA6-93A4-47DD5B4E0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overview</a:t>
            </a:r>
            <a:endParaRPr lang="it-IT" dirty="0"/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0CFB4A96-CB71-42A9-8A42-825FC4A6A8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dirty="0"/>
          </a:p>
          <a:p>
            <a:r>
              <a:rPr lang="it-IT" dirty="0" err="1"/>
              <a:t>Voting</a:t>
            </a:r>
            <a:r>
              <a:rPr lang="it-IT" dirty="0"/>
              <a:t> right: </a:t>
            </a:r>
            <a:r>
              <a:rPr lang="it-IT" i="1" dirty="0"/>
              <a:t>one </a:t>
            </a:r>
            <a:r>
              <a:rPr lang="it-IT" i="1" dirty="0" err="1"/>
              <a:t>person</a:t>
            </a:r>
            <a:r>
              <a:rPr lang="it-IT" i="1" dirty="0"/>
              <a:t> one vote</a:t>
            </a:r>
          </a:p>
          <a:p>
            <a:endParaRPr lang="it-IT" i="1" dirty="0"/>
          </a:p>
          <a:p>
            <a:r>
              <a:rPr lang="it-IT" dirty="0"/>
              <a:t>Separate </a:t>
            </a:r>
            <a:r>
              <a:rPr lang="it-IT" dirty="0" err="1"/>
              <a:t>meetings</a:t>
            </a:r>
            <a:endParaRPr lang="it-IT" dirty="0"/>
          </a:p>
          <a:p>
            <a:endParaRPr lang="it-IT" i="1" dirty="0"/>
          </a:p>
          <a:p>
            <a:r>
              <a:rPr lang="it-IT" dirty="0"/>
              <a:t>Management and control: </a:t>
            </a:r>
            <a:r>
              <a:rPr lang="it-IT" dirty="0" err="1"/>
              <a:t>traditional</a:t>
            </a:r>
            <a:r>
              <a:rPr lang="it-IT" dirty="0"/>
              <a:t>/one-</a:t>
            </a:r>
            <a:r>
              <a:rPr lang="it-IT" dirty="0" err="1"/>
              <a:t>tier</a:t>
            </a:r>
            <a:r>
              <a:rPr lang="it-IT" dirty="0"/>
              <a:t>/</a:t>
            </a:r>
            <a:r>
              <a:rPr lang="it-IT" dirty="0" err="1"/>
              <a:t>two-tier</a:t>
            </a:r>
            <a:endParaRPr lang="it-IT" dirty="0"/>
          </a:p>
          <a:p>
            <a:r>
              <a:rPr lang="it-IT" dirty="0" err="1"/>
              <a:t>Government</a:t>
            </a:r>
            <a:r>
              <a:rPr lang="it-IT" dirty="0"/>
              <a:t> supervisory</a:t>
            </a:r>
          </a:p>
          <a:p>
            <a:endParaRPr lang="it-IT" i="1" dirty="0"/>
          </a:p>
          <a:p>
            <a:r>
              <a:rPr lang="it-IT" dirty="0" err="1"/>
              <a:t>Dividends</a:t>
            </a:r>
            <a:r>
              <a:rPr lang="it-IT" dirty="0"/>
              <a:t> (utili/ristorni)</a:t>
            </a:r>
          </a:p>
          <a:p>
            <a:endParaRPr lang="it-IT" dirty="0"/>
          </a:p>
          <a:p>
            <a:r>
              <a:rPr lang="it-IT" dirty="0" err="1"/>
              <a:t>Transferability</a:t>
            </a:r>
            <a:r>
              <a:rPr lang="it-IT" dirty="0"/>
              <a:t> of shares: </a:t>
            </a:r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freely</a:t>
            </a:r>
            <a:endParaRPr lang="it-IT" dirty="0"/>
          </a:p>
          <a:p>
            <a:endParaRPr lang="it-IT" i="1" dirty="0"/>
          </a:p>
          <a:p>
            <a:endParaRPr lang="it-IT" i="1" dirty="0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415A394-15DB-4805-B0BF-D820EAC9B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AA 2020/2021 - Italian and European company law -                dott. Giulia Gabassi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88B78CE5-08E3-4BDC-8F72-45D07FBEC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E7C81-AB1D-4EB1-9E52-B62CF7982609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15219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5475</TotalTime>
  <Words>232</Words>
  <Application>Microsoft Office PowerPoint</Application>
  <PresentationFormat>Presentazione su schermo (4:3)</PresentationFormat>
  <Paragraphs>58</Paragraphs>
  <Slides>7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di Office</vt:lpstr>
      <vt:lpstr>Presentazione standard di PowerPoint</vt:lpstr>
      <vt:lpstr>ITALIAN AND EUROPEAN COMPANY LAW</vt:lpstr>
      <vt:lpstr>COOPERATIVE</vt:lpstr>
      <vt:lpstr>General remarks</vt:lpstr>
      <vt:lpstr>«prevalently mutual» cooperatives</vt:lpstr>
      <vt:lpstr>overview</vt:lpstr>
      <vt:lpstr>overview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COOPERATIVE</dc:title>
  <dc:creator>a</dc:creator>
  <cp:lastModifiedBy>giulia@gabassi.it</cp:lastModifiedBy>
  <cp:revision>482</cp:revision>
  <dcterms:created xsi:type="dcterms:W3CDTF">2015-10-13T15:41:23Z</dcterms:created>
  <dcterms:modified xsi:type="dcterms:W3CDTF">2020-11-20T09:09:41Z</dcterms:modified>
</cp:coreProperties>
</file>