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  <p:sldMasterId id="2147483687" r:id="rId2"/>
  </p:sldMasterIdLst>
  <p:notesMasterIdLst>
    <p:notesMasterId r:id="rId15"/>
  </p:notesMasterIdLst>
  <p:sldIdLst>
    <p:sldId id="293" r:id="rId3"/>
    <p:sldId id="294" r:id="rId4"/>
    <p:sldId id="256" r:id="rId5"/>
    <p:sldId id="257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88163" cy="100187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spostare la diapositiva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2000" b="0" strike="noStrike" spc="-1">
                <a:latin typeface="Arial"/>
              </a:rPr>
              <a:t>Fai clic per modificare il formato delle note</a:t>
            </a:r>
          </a:p>
        </p:txBody>
      </p:sp>
      <p:sp>
        <p:nvSpPr>
          <p:cNvPr id="8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8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9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 </a:t>
            </a:r>
          </a:p>
        </p:txBody>
      </p:sp>
      <p:sp>
        <p:nvSpPr>
          <p:cNvPr id="9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222C5AE-D2DD-4ADE-A071-F193F7E3E24C}" type="slidenum">
              <a:rPr lang="it-IT" sz="1400" b="0" strike="noStrike" spc="-1">
                <a:latin typeface="Times New Roman"/>
              </a:rPr>
              <a:t>‹N›</a:t>
            </a:fld>
            <a:endParaRPr lang="it-I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88680" y="4758840"/>
            <a:ext cx="5509800" cy="4507560"/>
          </a:xfrm>
          <a:prstGeom prst="rect">
            <a:avLst/>
          </a:prstGeom>
        </p:spPr>
        <p:txBody>
          <a:bodyPr lIns="96480" tIns="48240" rIns="96480" bIns="48240">
            <a:norm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3901680" y="9515880"/>
            <a:ext cx="2984040" cy="50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</a:pPr>
            <a:fld id="{463F11E3-617A-4F3B-9A71-C9F33A3B57BC}" type="slidenum">
              <a:rPr lang="it-IT" sz="13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it-IT" sz="13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88680" y="4758840"/>
            <a:ext cx="5509800" cy="4507560"/>
          </a:xfrm>
          <a:prstGeom prst="rect">
            <a:avLst/>
          </a:prstGeom>
        </p:spPr>
        <p:txBody>
          <a:bodyPr lIns="96480" tIns="48240" rIns="96480" bIns="48240">
            <a:normAutofit/>
          </a:bodyPr>
          <a:lstStyle/>
          <a:p>
            <a:endParaRPr lang="it-IT" sz="2000" b="0" strike="noStrike" spc="-1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3901680" y="9515880"/>
            <a:ext cx="2984040" cy="50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</a:pPr>
            <a:fld id="{463F11E3-617A-4F3B-9A71-C9F33A3B57BC}" type="slidenum">
              <a:rPr lang="it-IT" sz="13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it-IT" sz="13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214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88680" y="4758840"/>
            <a:ext cx="5509800" cy="4507560"/>
          </a:xfrm>
          <a:prstGeom prst="rect">
            <a:avLst/>
          </a:prstGeom>
        </p:spPr>
        <p:txBody>
          <a:bodyPr lIns="96480" tIns="48240" rIns="96480" bIns="48240">
            <a:noAutofit/>
          </a:bodyPr>
          <a:lstStyle/>
          <a:p>
            <a:pPr marL="216000" indent="-215640">
              <a:lnSpc>
                <a:spcPct val="100000"/>
              </a:lnSpc>
            </a:pPr>
            <a:r>
              <a:rPr lang="it-IT" sz="2000" b="0" strike="noStrike" spc="-1">
                <a:latin typeface="Arial"/>
              </a:rPr>
              <a:t>Presumptions: if there is the situation in art. 2359 then it is presumed that there is direction and control</a:t>
            </a:r>
          </a:p>
          <a:p>
            <a:pPr marL="216000" indent="-215640">
              <a:lnSpc>
                <a:spcPct val="100000"/>
              </a:lnSpc>
            </a:pPr>
            <a:r>
              <a:rPr lang="it-IT" sz="2000" b="0" strike="noStrike" spc="-1">
                <a:latin typeface="Arial"/>
              </a:rPr>
              <a:t>Or if there is control due to a contract or due to clauses of the bylaws</a:t>
            </a:r>
          </a:p>
        </p:txBody>
      </p:sp>
      <p:sp>
        <p:nvSpPr>
          <p:cNvPr id="126" name="CustomShape 3"/>
          <p:cNvSpPr/>
          <p:nvPr/>
        </p:nvSpPr>
        <p:spPr>
          <a:xfrm>
            <a:off x="3901680" y="9515880"/>
            <a:ext cx="2984040" cy="50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 anchor="b">
            <a:noAutofit/>
          </a:bodyPr>
          <a:lstStyle/>
          <a:p>
            <a:pPr algn="r">
              <a:lnSpc>
                <a:spcPct val="100000"/>
              </a:lnSpc>
            </a:pPr>
            <a:fld id="{975B16DD-4F63-4944-A477-6B7E4CEF957A}" type="slidenum">
              <a:rPr lang="it-IT" sz="13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it-IT" sz="13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9BC239-B25D-48C7-8E2F-944BC93D3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A045D5-EA9E-448F-ABB7-C8E8F83F0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7B7836-54AF-4A8F-9D73-6C8CBBDB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3921-E611-489A-8AE2-CD766CA9E9FC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23EBF5-80B4-4D2E-8953-E19E0D39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534C37-03F7-43C8-B109-8EAAB8F2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36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D316AD-D35B-4809-BB84-F41794740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92E92F-EE91-44C3-8CD8-C1CBF3461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07C2EF-7D87-4C6E-9E23-085CE43C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D1FE-7599-4C51-BCA8-FFF5F6A7672E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1A9102-58F8-4722-B38C-9AC73C4CE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BAF928-CD9A-4C15-A782-188C824D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95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CCD9249-399A-4086-8731-CD879A073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ECFA846-8469-48C8-9586-90C0D3C88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0BBC4B-F941-432B-BDDA-3F29C33B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3DCD-CBCD-4C3F-8F29-2C3B49E04292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0034A5-CF6D-4B5E-8F67-142E3FDDE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3E9797-22E7-4CDB-A9FA-602232AAF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348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1732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9BC239-B25D-48C7-8E2F-944BC93D3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A045D5-EA9E-448F-ABB7-C8E8F83F0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7B7836-54AF-4A8F-9D73-6C8CBBDB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4D3D-1DC7-4205-AC66-0B652C8B7BDC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23EBF5-80B4-4D2E-8953-E19E0D39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534C37-03F7-43C8-B109-8EAAB8F2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88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15555-C636-4661-A0EC-98D8B8843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FDEE9D-C79D-4385-A563-269760A25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1C6923-6B6F-4185-B6E5-40B4B25DE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B2AB-4B4D-4F43-A93A-E80D2F9AFEF6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260030-2531-4A8C-BE9B-A7AD0055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8EFBAF-1730-46F2-A2C4-66A66D88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558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8515FE-D9CA-4F15-9332-5ACE9C25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4EE5ED-DEEE-4323-A25A-3F59D1D70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0105C8-B279-4EC5-841A-140E7F37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3777-38FE-491C-968A-11FC5C564782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B1FFC7-13F0-419A-85BA-3652C89C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C2701F-15E8-407F-A7E1-6F4CBD7B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527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F8AA41-7990-415F-9DDF-6243B659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8BAA1F-3688-4AEA-B882-C5BE20B78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2BA4A-7123-4981-A968-CE2CFA301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821495-EF69-48CA-829A-837E986A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888B-7D6C-415C-8827-3AD66A222C0E}" type="datetime1">
              <a:rPr lang="it-IT" smtClean="0"/>
              <a:t>18/11/2020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680FB6F-C461-477C-AF28-F318BB5D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501A99-3762-4FAC-9221-8FA265D0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870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FA4C7-B023-4D27-B4BC-BD462480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767995-B4F1-4173-9832-331BC3475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8713F4-6B5E-4031-8A12-B09D0A1E7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5FC82B-DD7E-4BB8-8A01-2960BC39A4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7E7D84-20F7-4251-B394-12FE86712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402C2F-E6A8-4DD6-8A22-23CC7FE6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F4A7-CC30-4672-A8E3-E712ABF13E68}" type="datetime1">
              <a:rPr lang="it-IT" smtClean="0"/>
              <a:t>18/11/2020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27FCD62-740D-4AE7-A61B-5BC26F30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5F2868E-357D-47AC-9934-1E84FCBD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407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96745A-2A21-450F-887E-AFE4D0F9C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0B0E5C4-A896-4FC0-A83D-5B505315B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738C-5E91-4C35-B1E6-48C431CE8634}" type="datetime1">
              <a:rPr lang="it-IT" smtClean="0"/>
              <a:t>18/11/2020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B4AB7F0-BDC3-4700-B758-3287D9C8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AB6C79C-BAF9-42ED-B9D2-06FAE880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547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72DDF7D-6E35-4BCB-B8FF-76F8C5DD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5311-48D1-44CB-A714-18483BCD26C2}" type="datetime1">
              <a:rPr lang="it-IT" smtClean="0"/>
              <a:t>18/11/2020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A39A655-793A-4C73-82CF-9E16A747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CAD5C25-19F7-4EE2-A911-4A03BFD8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69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15555-C636-4661-A0EC-98D8B8843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FDEE9D-C79D-4385-A563-269760A25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1C6923-6B6F-4185-B6E5-40B4B25DE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E4D8-5383-41E2-B925-6B46BFF46DDE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260030-2531-4A8C-BE9B-A7AD0055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8EFBAF-1730-46F2-A2C4-66A66D88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864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258F7-A0EB-4BDD-8676-162228F5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5857FE-C51F-47DE-BF49-7FD75AB8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A2867D-317B-4425-BED8-AD5979B72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75766FE-8E18-407B-840C-EA0881E9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53E6-EB7C-4959-A3A7-D9BD319FFF3E}" type="datetime1">
              <a:rPr lang="it-IT" smtClean="0"/>
              <a:t>18/11/2020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9D92DDE-4E4E-48D4-821F-C1D42141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9FCE67-DB9E-49E4-8DDD-36C7DAC8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744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4ADEFB-FBEE-4D87-9682-74CD97F1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373B31-B072-445B-BDC6-191291251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EC4CBD-3B6B-41FD-B214-C0CE66A26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B41193-5EE1-4F9A-95CF-5C90AA8B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72C1-C75C-4C99-B05A-084B2593862F}" type="datetime1">
              <a:rPr lang="it-IT" smtClean="0"/>
              <a:t>18/11/2020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BE9DE7-4761-4BE9-8B49-3772C520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208105-01C3-4D1E-BB47-DB3A05DB7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801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D316AD-D35B-4809-BB84-F41794740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92E92F-EE91-44C3-8CD8-C1CBF3461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07C2EF-7D87-4C6E-9E23-085CE43C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A0356-011E-4AEB-927B-6940246E033F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1A9102-58F8-4722-B38C-9AC73C4CE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BAF928-CD9A-4C15-A782-188C824D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945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CCD9249-399A-4086-8731-CD879A073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ECFA846-8469-48C8-9586-90C0D3C88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0BBC4B-F941-432B-BDDA-3F29C33B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8C432-8877-450F-AB2B-57E7770762CB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0034A5-CF6D-4B5E-8F67-142E3FDDE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3E9797-22E7-4CDB-A9FA-602232AAF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02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8515FE-D9CA-4F15-9332-5ACE9C25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4EE5ED-DEEE-4323-A25A-3F59D1D70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0105C8-B279-4EC5-841A-140E7F37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B40C-0407-4068-AA12-8805FD8943A6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B1FFC7-13F0-419A-85BA-3652C89C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C2701F-15E8-407F-A7E1-6F4CBD7B5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05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F8AA41-7990-415F-9DDF-6243B659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8BAA1F-3688-4AEA-B882-C5BE20B78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2BA4A-7123-4981-A968-CE2CFA301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821495-EF69-48CA-829A-837E986A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A0D8-9562-40E2-B336-30D700507403}" type="datetime1">
              <a:rPr lang="it-IT" smtClean="0"/>
              <a:t>18/11/2020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680FB6F-C461-477C-AF28-F318BB5D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501A99-3762-4FAC-9221-8FA265D0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71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FA4C7-B023-4D27-B4BC-BD462480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767995-B4F1-4173-9832-331BC3475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8713F4-6B5E-4031-8A12-B09D0A1E7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5FC82B-DD7E-4BB8-8A01-2960BC39A4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7E7D84-20F7-4251-B394-12FE86712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402C2F-E6A8-4DD6-8A22-23CC7FE6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1E9-6B20-4CAD-849F-64DF7C644D08}" type="datetime1">
              <a:rPr lang="it-IT" smtClean="0"/>
              <a:t>18/11/2020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27FCD62-740D-4AE7-A61B-5BC26F30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5F2868E-357D-47AC-9934-1E84FCBD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93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96745A-2A21-450F-887E-AFE4D0F9C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0B0E5C4-A896-4FC0-A83D-5B505315B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669B-71BD-4539-BF52-2426A63B3C08}" type="datetime1">
              <a:rPr lang="it-IT" smtClean="0"/>
              <a:t>18/11/2020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B4AB7F0-BDC3-4700-B758-3287D9C8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AB6C79C-BAF9-42ED-B9D2-06FAE880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92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72DDF7D-6E35-4BCB-B8FF-76F8C5DD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ADB3-4A96-43B4-A4C0-2F5C1469218E}" type="datetime1">
              <a:rPr lang="it-IT" smtClean="0"/>
              <a:t>18/11/2020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A39A655-793A-4C73-82CF-9E16A747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CAD5C25-19F7-4EE2-A911-4A03BFD8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14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258F7-A0EB-4BDD-8676-162228F5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5857FE-C51F-47DE-BF49-7FD75AB8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A2867D-317B-4425-BED8-AD5979B72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75766FE-8E18-407B-840C-EA0881E9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1DF-1C41-4C1E-8A84-93CC88E9C37D}" type="datetime1">
              <a:rPr lang="it-IT" smtClean="0"/>
              <a:t>18/11/2020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9D92DDE-4E4E-48D4-821F-C1D42141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9FCE67-DB9E-49E4-8DDD-36C7DAC8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0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4ADEFB-FBEE-4D87-9682-74CD97F1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373B31-B072-445B-BDC6-191291251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EC4CBD-3B6B-41FD-B214-C0CE66A26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B41193-5EE1-4F9A-95CF-5C90AA8B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092A-8F2F-4E5C-A254-42B306CC4478}" type="datetime1">
              <a:rPr lang="it-IT" smtClean="0"/>
              <a:t>18/11/2020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BE9DE7-4761-4BE9-8B49-3772C520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208105-01C3-4D1E-BB47-DB3A05DB7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48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A986C7F-8D25-47D7-A0B4-D406A7BF3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D445B5-CF52-4187-BF3B-6E0A90BAA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CA81C2-3AC8-4063-9CF4-E522BE1B4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2647-C504-42CF-94FF-5F6D1E3DB4C4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7CD225-FB8C-4593-B984-8852B6979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B5205E-AC53-43BA-83BD-989453D2C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26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A986C7F-8D25-47D7-A0B4-D406A7BF3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D445B5-CF52-4187-BF3B-6E0A90BAA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CA81C2-3AC8-4063-9CF4-E522BE1B4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6575C-886A-4A00-AE2D-E42544EA068D}" type="datetime1">
              <a:rPr lang="it-IT" smtClean="0"/>
              <a:t>18/11/2020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7CD225-FB8C-4593-B984-8852B6979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B5205E-AC53-43BA-83BD-989453D2C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9017-F0EA-45F1-A60C-DEF7806D0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6622DC4F-2F48-4E42-B956-FCC9A800D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857250"/>
            <a:ext cx="6858000" cy="5143500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B0880D0-401E-4DC1-860D-7DCA7FE9F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7C81-AB1D-4EB1-9E52-B62CF7982609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6DF2E0-77C0-4ED2-BA98-D30528F0D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</p:spTree>
    <p:extLst>
      <p:ext uri="{BB962C8B-B14F-4D97-AF65-F5344CB8AC3E}">
        <p14:creationId xmlns:p14="http://schemas.microsoft.com/office/powerpoint/2010/main" val="2095893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2497ter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457200" y="1219320"/>
            <a:ext cx="8228880" cy="49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MOTIVATION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it-IT" sz="26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Justified in detail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Clear and precise indication of the reasons and interests</a:t>
            </a: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it-IT" sz="2300" b="0" strike="noStrike" spc="-1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556CF12-4640-41FE-972A-272B2122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74BF963-7D4D-4C0F-8572-76F4C5E07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3"/>
          <p:cNvSpPr/>
          <p:nvPr/>
        </p:nvSpPr>
        <p:spPr>
          <a:xfrm>
            <a:off x="457200" y="488272"/>
            <a:ext cx="8228880" cy="5668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2497quinquies</a:t>
            </a:r>
            <a:endParaRPr lang="it-IT" sz="2600" b="0" strike="noStrike" spc="-1" dirty="0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Financings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endParaRPr lang="it-IT" sz="2300" b="0" strike="noStrike" spc="-1" dirty="0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2467: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reimbursement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is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subordinated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to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all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other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credits</a:t>
            </a:r>
          </a:p>
          <a:p>
            <a:pPr marL="1005840" lvl="2" indent="-273600"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1400" i="1" dirty="0" err="1"/>
              <a:t>But</a:t>
            </a:r>
            <a:r>
              <a:rPr lang="it-IT" sz="1400" dirty="0"/>
              <a:t>  v. art. 8 </a:t>
            </a:r>
            <a:r>
              <a:rPr lang="it-IT" sz="1400" dirty="0" err="1"/>
              <a:t>d.l.</a:t>
            </a:r>
            <a:r>
              <a:rPr lang="it-IT" sz="1400" dirty="0"/>
              <a:t> 8 aprile 2020, n. 23, </a:t>
            </a:r>
            <a:r>
              <a:rPr lang="it-IT" sz="1400" dirty="0" err="1"/>
              <a:t>conv</a:t>
            </a:r>
            <a:r>
              <a:rPr lang="it-IT" sz="1400" dirty="0"/>
              <a:t>. con </a:t>
            </a:r>
            <a:r>
              <a:rPr lang="it-IT" sz="1400" dirty="0" err="1"/>
              <a:t>modif</a:t>
            </a:r>
            <a:r>
              <a:rPr lang="it-IT" sz="1400" dirty="0"/>
              <a:t>., in l. 5 giugno 2020, n. 40 (COVID </a:t>
            </a:r>
            <a:r>
              <a:rPr lang="it-IT" sz="1400" dirty="0" err="1"/>
              <a:t>emergency</a:t>
            </a:r>
            <a:r>
              <a:rPr lang="it-IT" sz="1400" dirty="0"/>
              <a:t> </a:t>
            </a:r>
            <a:r>
              <a:rPr lang="it-IT" sz="1400" dirty="0" err="1"/>
              <a:t>law</a:t>
            </a:r>
            <a:r>
              <a:rPr lang="it-IT" sz="1400" dirty="0"/>
              <a:t>)</a:t>
            </a:r>
          </a:p>
          <a:p>
            <a:pPr marL="1005840" lvl="2" indent="-273600"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endParaRPr lang="it-IT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 dirty="0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2497quater</a:t>
            </a:r>
            <a:endParaRPr lang="it-IT" sz="2600" b="0" strike="noStrike" spc="-1" dirty="0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WITHDRAWAL RIGHT</a:t>
            </a:r>
            <a:endParaRPr lang="it-IT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it-IT" sz="2600" b="0" strike="noStrike" spc="-1" dirty="0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Alteration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of the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economical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and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financial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conditions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(due to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transformation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or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what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the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coordination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starts/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ends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)</a:t>
            </a:r>
            <a:endParaRPr lang="it-IT" sz="2300" b="0" strike="noStrike" spc="-1" dirty="0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Liability ex art. 2497</a:t>
            </a:r>
            <a:endParaRPr lang="it-IT" sz="2300" b="0" strike="noStrike" spc="-1" dirty="0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2FE10EE-FCB1-4EC0-A1B2-DA46ECE2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86DB423-FE1B-41EE-8A1F-B638A693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2497 C.C.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457200" y="1219320"/>
            <a:ext cx="8228880" cy="49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LIABILITY</a:t>
            </a:r>
            <a:endParaRPr lang="it-IT" sz="26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Shareholders of the directed company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Creditors of the directed company</a:t>
            </a: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Activity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Mismanagement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Prejudice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Damages not yet satisfied</a:t>
            </a: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Compensatory advantages theory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600" b="0" strike="noStrike" spc="-1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16154E0-9115-456F-9A95-26B8629B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2A20DCA-6949-4832-95E3-D06DD0EDD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ITALIAN AND EUROPEAN</a:t>
            </a:r>
            <a:br>
              <a:rPr lang="it-IT" dirty="0"/>
            </a:br>
            <a:r>
              <a:rPr lang="it-IT" dirty="0"/>
              <a:t>COMPANY LAW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AA 2020/2021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E4770F3-B4C3-433D-9A9A-97714AE33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AF3BFAE-7E88-422F-A381-01E4904FD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2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219320" y="3886200"/>
            <a:ext cx="68572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it-IT" sz="3200" b="0" strike="noStrike" spc="-1">
                <a:solidFill>
                  <a:srgbClr val="000000"/>
                </a:solidFill>
                <a:latin typeface="Bookman Old Style"/>
              </a:rPr>
              <a:t>GROUPS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1219320" y="5124600"/>
            <a:ext cx="6857280" cy="5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Overview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457200" y="1219320"/>
            <a:ext cx="8228880" cy="49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NO DEFINITION/MANY DEFINITIONS</a:t>
            </a: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endParaRPr lang="it-IT" sz="2600" spc="-1" dirty="0">
              <a:solidFill>
                <a:srgbClr val="000000"/>
              </a:solidFill>
              <a:latin typeface="Gill Sans MT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Art. 2, 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Gill Sans MT"/>
              </a:rPr>
              <a:t>lett</a:t>
            </a: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 h), Codice della </a:t>
            </a:r>
            <a:r>
              <a:rPr lang="it-IT" sz="26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risi d’impresa e dell’insolvenza (d.lgs. n. 14 del 2019 </a:t>
            </a:r>
            <a:r>
              <a:rPr lang="it-IT" sz="2600" b="0" strike="noStrike" spc="-1" dirty="0" err="1">
                <a:solidFill>
                  <a:srgbClr val="000000"/>
                </a:solidFill>
                <a:latin typeface="Gill Sans MT"/>
              </a:rPr>
              <a:t>modif</a:t>
            </a: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. d.lgs.  n. 147 del 2020)</a:t>
            </a: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endParaRPr lang="it-IT" sz="2600" b="0" strike="noStrike" spc="-1" dirty="0">
              <a:solidFill>
                <a:srgbClr val="000000"/>
              </a:solidFill>
              <a:latin typeface="Gill Sans MT"/>
            </a:endParaRPr>
          </a:p>
          <a:p>
            <a:pPr algn="l"/>
            <a:r>
              <a:rPr lang="it-IT" dirty="0"/>
              <a:t>h) </a:t>
            </a:r>
            <a:r>
              <a:rPr lang="it-IT" b="0" i="0" dirty="0">
                <a:solidFill>
                  <a:srgbClr val="4A4A4A"/>
                </a:solidFill>
                <a:effectLst/>
                <a:latin typeface="Open Sans"/>
              </a:rPr>
              <a:t>«gruppo di imprese»: l'insieme delle </a:t>
            </a:r>
            <a:r>
              <a:rPr lang="it-IT" b="0" i="0" dirty="0" err="1">
                <a:solidFill>
                  <a:srgbClr val="4A4A4A"/>
                </a:solidFill>
                <a:effectLst/>
                <a:latin typeface="Open Sans"/>
              </a:rPr>
              <a:t>societa'</a:t>
            </a:r>
            <a:r>
              <a:rPr lang="it-IT" b="0" i="0" dirty="0">
                <a:solidFill>
                  <a:srgbClr val="4A4A4A"/>
                </a:solidFill>
                <a:effectLst/>
                <a:latin typeface="Open Sans"/>
              </a:rPr>
              <a:t>, delle imprese e degli enti, esclusi lo Stato e gli enti territoriali, che, ai sensi degli </a:t>
            </a:r>
            <a:r>
              <a:rPr lang="it-IT" dirty="0">
                <a:solidFill>
                  <a:srgbClr val="4A4A4A"/>
                </a:solidFill>
                <a:latin typeface="Open Sans"/>
              </a:rPr>
              <a:t>articoli 2497 e 2545-septies del codice civile, esercitano o sono sottoposti alla direzione e coordinamento di una </a:t>
            </a:r>
            <a:r>
              <a:rPr lang="it-IT" dirty="0" err="1">
                <a:solidFill>
                  <a:srgbClr val="4A4A4A"/>
                </a:solidFill>
                <a:latin typeface="Open Sans"/>
              </a:rPr>
              <a:t>societa'</a:t>
            </a:r>
            <a:r>
              <a:rPr lang="it-IT" dirty="0">
                <a:solidFill>
                  <a:srgbClr val="4A4A4A"/>
                </a:solidFill>
                <a:latin typeface="Open Sans"/>
              </a:rPr>
              <a:t>, di un ente o di una persona fisica</a:t>
            </a:r>
            <a:r>
              <a:rPr lang="it-IT" b="0" i="0" dirty="0">
                <a:solidFill>
                  <a:srgbClr val="4A4A4A"/>
                </a:solidFill>
                <a:effectLst/>
                <a:latin typeface="Open Sans"/>
              </a:rPr>
              <a:t>, sulla base di un vincolo partecipativo o di un contratto; a tal fine si presume, salvo prova contraria, che </a:t>
            </a:r>
            <a:r>
              <a:rPr lang="it-IT" b="0" i="0" dirty="0" err="1">
                <a:solidFill>
                  <a:srgbClr val="4A4A4A"/>
                </a:solidFill>
                <a:effectLst/>
                <a:latin typeface="Open Sans"/>
              </a:rPr>
              <a:t>l'attivita'</a:t>
            </a:r>
            <a:r>
              <a:rPr lang="it-IT" b="0" i="0" dirty="0">
                <a:solidFill>
                  <a:srgbClr val="4A4A4A"/>
                </a:solidFill>
                <a:effectLst/>
                <a:latin typeface="Open Sans"/>
              </a:rPr>
              <a:t> di direzione e coordinamento di </a:t>
            </a:r>
            <a:r>
              <a:rPr lang="it-IT" b="0" i="0" dirty="0" err="1">
                <a:solidFill>
                  <a:srgbClr val="4A4A4A"/>
                </a:solidFill>
                <a:effectLst/>
                <a:latin typeface="Open Sans"/>
              </a:rPr>
              <a:t>societa'</a:t>
            </a:r>
            <a:r>
              <a:rPr lang="it-IT" b="0" i="0" dirty="0">
                <a:solidFill>
                  <a:srgbClr val="4A4A4A"/>
                </a:solidFill>
                <a:effectLst/>
                <a:latin typeface="Open Sans"/>
              </a:rPr>
              <a:t> sia esercitata: 1) dalla </a:t>
            </a:r>
            <a:r>
              <a:rPr lang="it-IT" b="0" i="0" dirty="0" err="1">
                <a:solidFill>
                  <a:srgbClr val="4A4A4A"/>
                </a:solidFill>
                <a:effectLst/>
                <a:latin typeface="Open Sans"/>
              </a:rPr>
              <a:t>societa'</a:t>
            </a:r>
            <a:r>
              <a:rPr lang="it-IT" b="0" i="0" dirty="0">
                <a:solidFill>
                  <a:srgbClr val="4A4A4A"/>
                </a:solidFill>
                <a:effectLst/>
                <a:latin typeface="Open Sans"/>
              </a:rPr>
              <a:t> o ente tenuto al consolidamento dei loro bilanci; 2) dalla </a:t>
            </a:r>
            <a:r>
              <a:rPr lang="it-IT" b="0" i="0" dirty="0" err="1">
                <a:solidFill>
                  <a:srgbClr val="4A4A4A"/>
                </a:solidFill>
                <a:effectLst/>
                <a:latin typeface="Open Sans"/>
              </a:rPr>
              <a:t>societa'</a:t>
            </a:r>
            <a:r>
              <a:rPr lang="it-IT" b="0" i="0" dirty="0">
                <a:solidFill>
                  <a:srgbClr val="4A4A4A"/>
                </a:solidFill>
                <a:effectLst/>
                <a:latin typeface="Open Sans"/>
              </a:rPr>
              <a:t> o ente che controlla le predette, direttamente o indirettamente, anche nei casi di controllo congiunto.</a:t>
            </a:r>
            <a:endParaRPr lang="it-IT" sz="2600" b="0" strike="noStrike" spc="-1" dirty="0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D439751-62BE-4FA3-9ACD-A9D702D32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B190299-2545-4D10-A1E0-D72A9352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Overview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457200" y="1219320"/>
            <a:ext cx="8228880" cy="49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ECONOMICALLY DEPENDENT/JURIDICALLY INDEPENDENT</a:t>
            </a:r>
            <a:endParaRPr lang="it-IT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it-IT" sz="2600" b="0" strike="noStrike" spc="-1" dirty="0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2359 C.C.</a:t>
            </a:r>
            <a:endParaRPr lang="it-IT" sz="2600" b="0" strike="noStrike" spc="-1" dirty="0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2497-2497SEPTIES C.C.</a:t>
            </a:r>
            <a:endParaRPr lang="it-IT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it-IT" sz="2600" b="0" strike="noStrike" spc="-1" dirty="0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</a:pPr>
            <a:endParaRPr lang="it-IT" sz="2600" b="0" strike="noStrike" spc="-1" dirty="0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D439751-62BE-4FA3-9ACD-A9D702D32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B190299-2545-4D10-A1E0-D72A9352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60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2359 C.C.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457200" y="1219320"/>
            <a:ext cx="8228880" cy="523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CONTROLLED COMPANIES</a:t>
            </a:r>
            <a:endParaRPr lang="it-IT" sz="26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Majority of voting rights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Enough voting rights to exercise a dominant influence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Contractual bonds</a:t>
            </a: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AFFILIATED COMPANIES</a:t>
            </a:r>
            <a:endParaRPr lang="it-IT" sz="26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1/5 or 1/10 of the voting rights</a:t>
            </a: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Directly 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A       B</a:t>
            </a:r>
            <a:endParaRPr lang="it-IT" sz="2600" b="0" strike="noStrike" spc="-1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Indirectly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A         B          C</a:t>
            </a:r>
            <a:endParaRPr lang="it-IT" sz="2600" b="0" strike="noStrike" spc="-1"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906480" y="5199431"/>
            <a:ext cx="431280" cy="7128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5"/>
          <p:cNvSpPr/>
          <p:nvPr/>
        </p:nvSpPr>
        <p:spPr>
          <a:xfrm>
            <a:off x="906480" y="6152568"/>
            <a:ext cx="431280" cy="7128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6"/>
          <p:cNvSpPr/>
          <p:nvPr/>
        </p:nvSpPr>
        <p:spPr>
          <a:xfrm>
            <a:off x="2078273" y="6125788"/>
            <a:ext cx="431280" cy="7128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167F306-E9B7-47AD-A8B9-13C96960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C09CB4A-D4EE-44B8-A20B-A4C6C19E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2497 c.c.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457200" y="1219320"/>
            <a:ext cx="8228880" cy="49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DIRECTION AND CONTROL</a:t>
            </a:r>
            <a:endParaRPr lang="it-IT" sz="2600" b="0" strike="noStrike" spc="-1">
              <a:latin typeface="Arial"/>
            </a:endParaRPr>
          </a:p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RULES … transparency and protection of shareholders and creditors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6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2497SEXIES: PRESUMPTIONS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2497SEPTIES</a:t>
            </a:r>
            <a:endParaRPr lang="it-IT" sz="2300" b="0" strike="noStrike" spc="-1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0E15E51-CEA0-41F8-9C40-CFA3B99D7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599C8A7-58A1-409E-BE07-3D46BA82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2497 BIS C.C.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457200" y="1219320"/>
            <a:ext cx="8228880" cy="49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>
                <a:solidFill>
                  <a:srgbClr val="000000"/>
                </a:solidFill>
                <a:latin typeface="Gill Sans MT"/>
              </a:rPr>
              <a:t>PUBLIC NOTICE</a:t>
            </a:r>
            <a:endParaRPr lang="it-IT" sz="2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it-IT" sz="26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Correspondence/ acts/ documents</a:t>
            </a: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Register of enterprise</a:t>
            </a: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>
                <a:solidFill>
                  <a:srgbClr val="464653"/>
                </a:solidFill>
                <a:latin typeface="Gill Sans MT"/>
              </a:rPr>
              <a:t>Liability of the directors</a:t>
            </a:r>
            <a:endParaRPr lang="it-IT" sz="23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300" b="0" strike="noStrike" spc="-1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4B7E49D-2D1B-42EE-A59B-60231604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5B2F882-D6B6-4C27-B315-1C5B54258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0" strike="noStrike" spc="-1">
                <a:solidFill>
                  <a:srgbClr val="464653"/>
                </a:solidFill>
                <a:latin typeface="Bookman Old Style"/>
              </a:rPr>
              <a:t>2497 bis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457200" y="1219320"/>
            <a:ext cx="8228880" cy="493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360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</a:rPr>
              <a:t>ACCOUNTING INFORMATION</a:t>
            </a:r>
            <a:endParaRPr lang="it-IT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it-IT" sz="2600" b="0" strike="noStrike" spc="-1" dirty="0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Specific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section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of the note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attached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to the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directed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company’s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yearly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financial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statement</a:t>
            </a:r>
            <a:endParaRPr lang="it-IT" sz="2300" b="0" strike="noStrike" spc="-1" dirty="0">
              <a:latin typeface="Arial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Annual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report on the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managemente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of the </a:t>
            </a:r>
            <a:r>
              <a:rPr lang="it-IT" sz="2300" b="0" strike="noStrike" spc="-1" dirty="0" err="1">
                <a:solidFill>
                  <a:srgbClr val="464653"/>
                </a:solidFill>
                <a:latin typeface="Gill Sans MT"/>
              </a:rPr>
              <a:t>directed</a:t>
            </a:r>
            <a:r>
              <a:rPr lang="it-IT" sz="2300" b="0" strike="noStrike" spc="-1" dirty="0">
                <a:solidFill>
                  <a:srgbClr val="464653"/>
                </a:solidFill>
                <a:latin typeface="Gill Sans MT"/>
              </a:rPr>
              <a:t> company</a:t>
            </a: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endParaRPr lang="it-IT" sz="2300" spc="-1" dirty="0">
              <a:solidFill>
                <a:srgbClr val="464653"/>
              </a:solidFill>
              <a:latin typeface="Gill Sans MT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endParaRPr lang="it-IT" sz="2300" b="0" strike="noStrike" spc="-1" dirty="0">
              <a:solidFill>
                <a:srgbClr val="464653"/>
              </a:solidFill>
              <a:latin typeface="Gill Sans MT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endParaRPr lang="it-IT" sz="2300" spc="-1" dirty="0">
              <a:solidFill>
                <a:srgbClr val="464653"/>
              </a:solidFill>
              <a:latin typeface="Gill Sans MT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endParaRPr lang="it-IT" sz="2300" b="0" strike="noStrike" spc="-1" dirty="0">
              <a:solidFill>
                <a:srgbClr val="464653"/>
              </a:solidFill>
              <a:latin typeface="Gill Sans MT"/>
            </a:endParaRPr>
          </a:p>
          <a:p>
            <a:pPr marL="548640" lvl="1" indent="-27360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lang="it-IT" sz="2300" spc="-1" dirty="0" err="1">
                <a:solidFill>
                  <a:srgbClr val="464653"/>
                </a:solidFill>
                <a:latin typeface="Gill Sans MT"/>
              </a:rPr>
              <a:t>Consolidated</a:t>
            </a:r>
            <a:r>
              <a:rPr lang="it-IT" sz="2300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spc="-1" dirty="0" err="1">
                <a:solidFill>
                  <a:srgbClr val="464653"/>
                </a:solidFill>
                <a:latin typeface="Gill Sans MT"/>
              </a:rPr>
              <a:t>financial</a:t>
            </a:r>
            <a:r>
              <a:rPr lang="it-IT" sz="2300" spc="-1" dirty="0">
                <a:solidFill>
                  <a:srgbClr val="464653"/>
                </a:solidFill>
                <a:latin typeface="Gill Sans MT"/>
              </a:rPr>
              <a:t> </a:t>
            </a:r>
            <a:r>
              <a:rPr lang="it-IT" sz="2300" spc="-1" dirty="0" err="1">
                <a:solidFill>
                  <a:srgbClr val="464653"/>
                </a:solidFill>
                <a:latin typeface="Gill Sans MT"/>
              </a:rPr>
              <a:t>statement</a:t>
            </a:r>
            <a:endParaRPr lang="it-IT" sz="2300" b="0" strike="noStrike" spc="-1" dirty="0">
              <a:latin typeface="Arial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C0925F6-6A6E-4922-90C5-C28D8CFE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AA 2020/2021 - Italian and European Company Law -           dott. Giulia Gabassi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709DA63-B43D-419B-969B-6E7B4A59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9017-F0EA-45F1-A60C-DEF7806D076E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6862</TotalTime>
  <Words>613</Words>
  <Application>Microsoft Office PowerPoint</Application>
  <PresentationFormat>Presentazione su schermo (4:3)</PresentationFormat>
  <Paragraphs>107</Paragraphs>
  <Slides>12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Gill Sans MT</vt:lpstr>
      <vt:lpstr>Open Sans</vt:lpstr>
      <vt:lpstr>Times New Roman</vt:lpstr>
      <vt:lpstr>Wingdings 3</vt:lpstr>
      <vt:lpstr>Tema di Office</vt:lpstr>
      <vt:lpstr>1_Tema di Office</vt:lpstr>
      <vt:lpstr>Presentazione standard di PowerPoint</vt:lpstr>
      <vt:lpstr>ITALIAN AND EUROPEAN COMPANY LAW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GROUPS</dc:title>
  <dc:subject/>
  <dc:creator>a</dc:creator>
  <dc:description/>
  <cp:lastModifiedBy>giulia@gabassi.it</cp:lastModifiedBy>
  <cp:revision>652</cp:revision>
  <dcterms:created xsi:type="dcterms:W3CDTF">2015-10-13T15:41:23Z</dcterms:created>
  <dcterms:modified xsi:type="dcterms:W3CDTF">2020-11-18T16:13:49Z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</Properties>
</file>