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1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64" r:id="rId25"/>
    <p:sldId id="280" r:id="rId2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97EAD33A-EA9E-9845-8BA2-589DAF3B806F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81"/>
            <p14:sldId id="265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64"/>
            <p14:sldId id="28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/>
    <p:restoredTop sz="94701"/>
  </p:normalViewPr>
  <p:slideViewPr>
    <p:cSldViewPr snapToGrid="0" snapToObjects="1">
      <p:cViewPr varScale="1">
        <p:scale>
          <a:sx n="79" d="100"/>
          <a:sy n="79" d="100"/>
        </p:scale>
        <p:origin x="35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EF213D-0A13-4A6C-93BC-3F3A83C6B14E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F2CD91C1-5EE2-463A-8334-04793446EE68}">
      <dgm:prSet phldrT="[Testo]"/>
      <dgm:spPr/>
      <dgm:t>
        <a:bodyPr/>
        <a:lstStyle/>
        <a:p>
          <a:r>
            <a:rPr lang="it-IT" dirty="0"/>
            <a:t>X-cliente acquista 130 scarpe esclusive</a:t>
          </a:r>
        </a:p>
        <a:p>
          <a:r>
            <a:rPr lang="it-IT" dirty="0"/>
            <a:t>(GERMANIA)</a:t>
          </a:r>
        </a:p>
      </dgm:t>
    </dgm:pt>
    <dgm:pt modelId="{9D71FE02-57E7-48E8-A7B9-BE5A4EEE68C0}" type="parTrans" cxnId="{E7633328-53E6-46FB-B338-99B59A1B4A98}">
      <dgm:prSet/>
      <dgm:spPr/>
      <dgm:t>
        <a:bodyPr/>
        <a:lstStyle/>
        <a:p>
          <a:endParaRPr lang="it-IT"/>
        </a:p>
      </dgm:t>
    </dgm:pt>
    <dgm:pt modelId="{429E7273-C661-4286-8CA8-56486D43120B}" type="sibTrans" cxnId="{E7633328-53E6-46FB-B338-99B59A1B4A98}">
      <dgm:prSet/>
      <dgm:spPr/>
      <dgm:t>
        <a:bodyPr/>
        <a:lstStyle/>
        <a:p>
          <a:endParaRPr lang="it-IT"/>
        </a:p>
      </dgm:t>
    </dgm:pt>
    <dgm:pt modelId="{F31F1F7B-A532-44E8-BE25-EDA2CC383403}">
      <dgm:prSet phldrT="[Testo]"/>
      <dgm:spPr/>
      <dgm:t>
        <a:bodyPr/>
        <a:lstStyle/>
        <a:p>
          <a:r>
            <a:rPr lang="it-IT" dirty="0"/>
            <a:t>Y-produttore</a:t>
          </a:r>
        </a:p>
        <a:p>
          <a:r>
            <a:rPr lang="it-IT" dirty="0"/>
            <a:t>(ITALIA) </a:t>
          </a:r>
        </a:p>
      </dgm:t>
    </dgm:pt>
    <dgm:pt modelId="{858DAF1A-9F7A-424C-AA42-51C159797025}" type="parTrans" cxnId="{0BCD59B2-09A0-45E3-92A7-E5B26EE646C1}">
      <dgm:prSet/>
      <dgm:spPr/>
      <dgm:t>
        <a:bodyPr/>
        <a:lstStyle/>
        <a:p>
          <a:endParaRPr lang="it-IT"/>
        </a:p>
      </dgm:t>
    </dgm:pt>
    <dgm:pt modelId="{5410058F-3553-482A-B8C7-B67E71016F65}" type="sibTrans" cxnId="{0BCD59B2-09A0-45E3-92A7-E5B26EE646C1}">
      <dgm:prSet/>
      <dgm:spPr/>
      <dgm:t>
        <a:bodyPr/>
        <a:lstStyle/>
        <a:p>
          <a:endParaRPr lang="it-IT"/>
        </a:p>
      </dgm:t>
    </dgm:pt>
    <dgm:pt modelId="{72F1887E-F41C-48D6-AC2F-51E4D024FF6C}">
      <dgm:prSet phldrT="[Testo]"/>
      <dgm:spPr/>
      <dgm:t>
        <a:bodyPr/>
        <a:lstStyle/>
        <a:p>
          <a:r>
            <a:rPr lang="it-IT" dirty="0"/>
            <a:t>Y. LE ESPONE IN UNA FIERA</a:t>
          </a:r>
        </a:p>
      </dgm:t>
    </dgm:pt>
    <dgm:pt modelId="{10C2BEFB-DE83-48B3-B675-23C40A851D2D}" type="parTrans" cxnId="{8D3C8C53-090C-4608-8CAD-D89F50FC1FDE}">
      <dgm:prSet/>
      <dgm:spPr/>
      <dgm:t>
        <a:bodyPr/>
        <a:lstStyle/>
        <a:p>
          <a:endParaRPr lang="it-IT"/>
        </a:p>
      </dgm:t>
    </dgm:pt>
    <dgm:pt modelId="{6CA096DF-829F-4AD5-B76C-0BF12D605DF8}" type="sibTrans" cxnId="{8D3C8C53-090C-4608-8CAD-D89F50FC1FDE}">
      <dgm:prSet/>
      <dgm:spPr/>
      <dgm:t>
        <a:bodyPr/>
        <a:lstStyle/>
        <a:p>
          <a:endParaRPr lang="it-IT"/>
        </a:p>
      </dgm:t>
    </dgm:pt>
    <dgm:pt modelId="{06CDA2C6-A3D4-42E1-B535-78A931A8A15C}">
      <dgm:prSet phldrT="[Testo]"/>
      <dgm:spPr/>
      <dgm:t>
        <a:bodyPr/>
        <a:lstStyle/>
        <a:p>
          <a:r>
            <a:rPr lang="it-IT" dirty="0"/>
            <a:t>X. INTIMA Y. CHE VENGANO RIMOSSE</a:t>
          </a:r>
        </a:p>
        <a:p>
          <a:r>
            <a:rPr lang="it-IT" dirty="0"/>
            <a:t> MA Y. SI RIFIUTA</a:t>
          </a:r>
        </a:p>
      </dgm:t>
    </dgm:pt>
    <dgm:pt modelId="{EB33FBB7-3B1C-4455-90F5-061379A65FEA}" type="parTrans" cxnId="{09D32A3A-3965-4AF7-910F-DB5B0C32C755}">
      <dgm:prSet/>
      <dgm:spPr/>
      <dgm:t>
        <a:bodyPr/>
        <a:lstStyle/>
        <a:p>
          <a:endParaRPr lang="it-IT"/>
        </a:p>
      </dgm:t>
    </dgm:pt>
    <dgm:pt modelId="{3168063D-A27C-4E00-A2CA-15F1FCEBED2F}" type="sibTrans" cxnId="{09D32A3A-3965-4AF7-910F-DB5B0C32C755}">
      <dgm:prSet/>
      <dgm:spPr/>
      <dgm:t>
        <a:bodyPr/>
        <a:lstStyle/>
        <a:p>
          <a:endParaRPr lang="it-IT"/>
        </a:p>
      </dgm:t>
    </dgm:pt>
    <dgm:pt modelId="{383D7896-3D40-4FE6-884D-2B6E8449CAA3}">
      <dgm:prSet phldrT="[Testo]"/>
      <dgm:spPr/>
      <dgm:t>
        <a:bodyPr/>
        <a:lstStyle/>
        <a:p>
          <a:r>
            <a:rPr lang="it-IT" dirty="0"/>
            <a:t>VIOLAZIONE DA PARTE DI Y. DELL’ OBBLIGO DI ESCLUSIVITA’.</a:t>
          </a:r>
        </a:p>
      </dgm:t>
    </dgm:pt>
    <dgm:pt modelId="{A14A0DCD-F4BE-4FB7-BDED-919AF0FCFF43}" type="parTrans" cxnId="{1C4C519C-1467-4CA3-B504-F83B93DFDBDD}">
      <dgm:prSet/>
      <dgm:spPr/>
      <dgm:t>
        <a:bodyPr/>
        <a:lstStyle/>
        <a:p>
          <a:endParaRPr lang="it-IT"/>
        </a:p>
      </dgm:t>
    </dgm:pt>
    <dgm:pt modelId="{9FCF99CF-6CE5-4A98-A31C-5FEB7337D3BB}" type="sibTrans" cxnId="{1C4C519C-1467-4CA3-B504-F83B93DFDBDD}">
      <dgm:prSet/>
      <dgm:spPr/>
      <dgm:t>
        <a:bodyPr/>
        <a:lstStyle/>
        <a:p>
          <a:endParaRPr lang="it-IT"/>
        </a:p>
      </dgm:t>
    </dgm:pt>
    <dgm:pt modelId="{57364A2B-8DD8-461F-98B4-CD7690F2525F}">
      <dgm:prSet/>
      <dgm:spPr/>
      <dgm:t>
        <a:bodyPr/>
        <a:lstStyle/>
        <a:p>
          <a:r>
            <a:rPr lang="it-IT" dirty="0"/>
            <a:t>IL GIORNO DOPO COMUNICA TRAMITE TELEFAX, L’ INTERRUZIONE DEL RAPPORTO.</a:t>
          </a:r>
        </a:p>
      </dgm:t>
    </dgm:pt>
    <dgm:pt modelId="{BD811736-98FD-44FC-B263-B2D63F8B0A8B}" type="parTrans" cxnId="{C1E59BFF-78B1-4047-B1C6-93E1BBDA0E44}">
      <dgm:prSet/>
      <dgm:spPr/>
      <dgm:t>
        <a:bodyPr/>
        <a:lstStyle/>
        <a:p>
          <a:endParaRPr lang="it-IT"/>
        </a:p>
      </dgm:t>
    </dgm:pt>
    <dgm:pt modelId="{6A38E766-0349-4203-9E8D-025096CBE3A4}" type="sibTrans" cxnId="{C1E59BFF-78B1-4047-B1C6-93E1BBDA0E44}">
      <dgm:prSet/>
      <dgm:spPr/>
      <dgm:t>
        <a:bodyPr/>
        <a:lstStyle/>
        <a:p>
          <a:endParaRPr lang="it-IT"/>
        </a:p>
      </dgm:t>
    </dgm:pt>
    <dgm:pt modelId="{C2834AED-44D0-45F8-8218-083D4DAE39C9}" type="pres">
      <dgm:prSet presAssocID="{DAEF213D-0A13-4A6C-93BC-3F3A83C6B14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825AB90-178F-42BC-B856-F70D70645C5C}" type="pres">
      <dgm:prSet presAssocID="{F2CD91C1-5EE2-463A-8334-04793446EE6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724F18-EE20-4DD5-8E51-2589F4250EC2}" type="pres">
      <dgm:prSet presAssocID="{429E7273-C661-4286-8CA8-56486D43120B}" presName="sibTrans" presStyleLbl="sibTrans1D1" presStyleIdx="0" presStyleCnt="5"/>
      <dgm:spPr/>
      <dgm:t>
        <a:bodyPr/>
        <a:lstStyle/>
        <a:p>
          <a:endParaRPr lang="en-US"/>
        </a:p>
      </dgm:t>
    </dgm:pt>
    <dgm:pt modelId="{899FE3DA-CBB2-4046-918B-8E3499F666DB}" type="pres">
      <dgm:prSet presAssocID="{429E7273-C661-4286-8CA8-56486D43120B}" presName="connectorText" presStyleLbl="sibTrans1D1" presStyleIdx="0" presStyleCnt="5"/>
      <dgm:spPr/>
      <dgm:t>
        <a:bodyPr/>
        <a:lstStyle/>
        <a:p>
          <a:endParaRPr lang="en-US"/>
        </a:p>
      </dgm:t>
    </dgm:pt>
    <dgm:pt modelId="{6766FD7A-90BD-4316-87E3-60AE29E75840}" type="pres">
      <dgm:prSet presAssocID="{F31F1F7B-A532-44E8-BE25-EDA2CC383403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C490FB8-5F56-4FED-942E-0652C2D3EC82}" type="pres">
      <dgm:prSet presAssocID="{5410058F-3553-482A-B8C7-B67E71016F65}" presName="sibTrans" presStyleLbl="sibTrans1D1" presStyleIdx="1" presStyleCnt="5"/>
      <dgm:spPr/>
      <dgm:t>
        <a:bodyPr/>
        <a:lstStyle/>
        <a:p>
          <a:endParaRPr lang="en-US"/>
        </a:p>
      </dgm:t>
    </dgm:pt>
    <dgm:pt modelId="{6A57E10F-B973-4494-82FF-24F49079AA50}" type="pres">
      <dgm:prSet presAssocID="{5410058F-3553-482A-B8C7-B67E71016F65}" presName="connectorText" presStyleLbl="sibTrans1D1" presStyleIdx="1" presStyleCnt="5"/>
      <dgm:spPr/>
      <dgm:t>
        <a:bodyPr/>
        <a:lstStyle/>
        <a:p>
          <a:endParaRPr lang="en-US"/>
        </a:p>
      </dgm:t>
    </dgm:pt>
    <dgm:pt modelId="{0603030C-EE7F-4224-9613-772864A5F127}" type="pres">
      <dgm:prSet presAssocID="{72F1887E-F41C-48D6-AC2F-51E4D024FF6C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437CCA-BEFB-4A47-8514-6B87F9AF4B0A}" type="pres">
      <dgm:prSet presAssocID="{6CA096DF-829F-4AD5-B76C-0BF12D605DF8}" presName="sibTrans" presStyleLbl="sibTrans1D1" presStyleIdx="2" presStyleCnt="5"/>
      <dgm:spPr/>
      <dgm:t>
        <a:bodyPr/>
        <a:lstStyle/>
        <a:p>
          <a:endParaRPr lang="en-US"/>
        </a:p>
      </dgm:t>
    </dgm:pt>
    <dgm:pt modelId="{178EB008-6B2B-42C3-8114-95DE2D8F3FF8}" type="pres">
      <dgm:prSet presAssocID="{6CA096DF-829F-4AD5-B76C-0BF12D605DF8}" presName="connectorText" presStyleLbl="sibTrans1D1" presStyleIdx="2" presStyleCnt="5"/>
      <dgm:spPr/>
      <dgm:t>
        <a:bodyPr/>
        <a:lstStyle/>
        <a:p>
          <a:endParaRPr lang="en-US"/>
        </a:p>
      </dgm:t>
    </dgm:pt>
    <dgm:pt modelId="{A79E76F0-D77D-4311-8A4D-535FC072FBA9}" type="pres">
      <dgm:prSet presAssocID="{06CDA2C6-A3D4-42E1-B535-78A931A8A15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88767A5-B552-4505-BA1E-95BE6EEF6A73}" type="pres">
      <dgm:prSet presAssocID="{3168063D-A27C-4E00-A2CA-15F1FCEBED2F}" presName="sibTrans" presStyleLbl="sibTrans1D1" presStyleIdx="3" presStyleCnt="5"/>
      <dgm:spPr/>
      <dgm:t>
        <a:bodyPr/>
        <a:lstStyle/>
        <a:p>
          <a:endParaRPr lang="en-US"/>
        </a:p>
      </dgm:t>
    </dgm:pt>
    <dgm:pt modelId="{D2716E9E-C8AE-44B2-A417-2C9382C4304A}" type="pres">
      <dgm:prSet presAssocID="{3168063D-A27C-4E00-A2CA-15F1FCEBED2F}" presName="connectorText" presStyleLbl="sibTrans1D1" presStyleIdx="3" presStyleCnt="5"/>
      <dgm:spPr/>
      <dgm:t>
        <a:bodyPr/>
        <a:lstStyle/>
        <a:p>
          <a:endParaRPr lang="en-US"/>
        </a:p>
      </dgm:t>
    </dgm:pt>
    <dgm:pt modelId="{FB7BCBB7-A6E7-4ADD-907E-2FD2C0F8AED8}" type="pres">
      <dgm:prSet presAssocID="{57364A2B-8DD8-461F-98B4-CD7690F2525F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72AAFF-ED49-4241-97D0-3D27BE727922}" type="pres">
      <dgm:prSet presAssocID="{6A38E766-0349-4203-9E8D-025096CBE3A4}" presName="sibTrans" presStyleLbl="sibTrans1D1" presStyleIdx="4" presStyleCnt="5"/>
      <dgm:spPr/>
      <dgm:t>
        <a:bodyPr/>
        <a:lstStyle/>
        <a:p>
          <a:endParaRPr lang="en-US"/>
        </a:p>
      </dgm:t>
    </dgm:pt>
    <dgm:pt modelId="{B30743A1-C409-4153-8635-8B24DB4B38F2}" type="pres">
      <dgm:prSet presAssocID="{6A38E766-0349-4203-9E8D-025096CBE3A4}" presName="connectorText" presStyleLbl="sibTrans1D1" presStyleIdx="4" presStyleCnt="5"/>
      <dgm:spPr/>
      <dgm:t>
        <a:bodyPr/>
        <a:lstStyle/>
        <a:p>
          <a:endParaRPr lang="en-US"/>
        </a:p>
      </dgm:t>
    </dgm:pt>
    <dgm:pt modelId="{26624343-EDD7-45E6-AB31-7F0E34D0757F}" type="pres">
      <dgm:prSet presAssocID="{383D7896-3D40-4FE6-884D-2B6E8449CAA3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BCD59B2-09A0-45E3-92A7-E5B26EE646C1}" srcId="{DAEF213D-0A13-4A6C-93BC-3F3A83C6B14E}" destId="{F31F1F7B-A532-44E8-BE25-EDA2CC383403}" srcOrd="1" destOrd="0" parTransId="{858DAF1A-9F7A-424C-AA42-51C159797025}" sibTransId="{5410058F-3553-482A-B8C7-B67E71016F65}"/>
    <dgm:cxn modelId="{C1E59BFF-78B1-4047-B1C6-93E1BBDA0E44}" srcId="{DAEF213D-0A13-4A6C-93BC-3F3A83C6B14E}" destId="{57364A2B-8DD8-461F-98B4-CD7690F2525F}" srcOrd="4" destOrd="0" parTransId="{BD811736-98FD-44FC-B263-B2D63F8B0A8B}" sibTransId="{6A38E766-0349-4203-9E8D-025096CBE3A4}"/>
    <dgm:cxn modelId="{C48C8577-EB49-4873-B08B-2BA908DB37DD}" type="presOf" srcId="{72F1887E-F41C-48D6-AC2F-51E4D024FF6C}" destId="{0603030C-EE7F-4224-9613-772864A5F127}" srcOrd="0" destOrd="0" presId="urn:microsoft.com/office/officeart/2005/8/layout/bProcess3"/>
    <dgm:cxn modelId="{702B8E1B-C63E-4BD8-8A8D-254A6006298B}" type="presOf" srcId="{57364A2B-8DD8-461F-98B4-CD7690F2525F}" destId="{FB7BCBB7-A6E7-4ADD-907E-2FD2C0F8AED8}" srcOrd="0" destOrd="0" presId="urn:microsoft.com/office/officeart/2005/8/layout/bProcess3"/>
    <dgm:cxn modelId="{862E38BF-92CB-43A5-8AF7-EC988B4464A9}" type="presOf" srcId="{06CDA2C6-A3D4-42E1-B535-78A931A8A15C}" destId="{A79E76F0-D77D-4311-8A4D-535FC072FBA9}" srcOrd="0" destOrd="0" presId="urn:microsoft.com/office/officeart/2005/8/layout/bProcess3"/>
    <dgm:cxn modelId="{76661EAE-9AF8-4D56-ACE5-40658583F5D7}" type="presOf" srcId="{6A38E766-0349-4203-9E8D-025096CBE3A4}" destId="{B30743A1-C409-4153-8635-8B24DB4B38F2}" srcOrd="1" destOrd="0" presId="urn:microsoft.com/office/officeart/2005/8/layout/bProcess3"/>
    <dgm:cxn modelId="{084DFF6A-BE81-4E6F-9402-AB0FE14F7C8E}" type="presOf" srcId="{DAEF213D-0A13-4A6C-93BC-3F3A83C6B14E}" destId="{C2834AED-44D0-45F8-8218-083D4DAE39C9}" srcOrd="0" destOrd="0" presId="urn:microsoft.com/office/officeart/2005/8/layout/bProcess3"/>
    <dgm:cxn modelId="{58CED1B6-2995-4824-B0C4-20C7227FDD23}" type="presOf" srcId="{3168063D-A27C-4E00-A2CA-15F1FCEBED2F}" destId="{B88767A5-B552-4505-BA1E-95BE6EEF6A73}" srcOrd="0" destOrd="0" presId="urn:microsoft.com/office/officeart/2005/8/layout/bProcess3"/>
    <dgm:cxn modelId="{24EF42FC-03D5-4979-A498-A3676215CD2F}" type="presOf" srcId="{5410058F-3553-482A-B8C7-B67E71016F65}" destId="{3C490FB8-5F56-4FED-942E-0652C2D3EC82}" srcOrd="0" destOrd="0" presId="urn:microsoft.com/office/officeart/2005/8/layout/bProcess3"/>
    <dgm:cxn modelId="{09D32A3A-3965-4AF7-910F-DB5B0C32C755}" srcId="{DAEF213D-0A13-4A6C-93BC-3F3A83C6B14E}" destId="{06CDA2C6-A3D4-42E1-B535-78A931A8A15C}" srcOrd="3" destOrd="0" parTransId="{EB33FBB7-3B1C-4455-90F5-061379A65FEA}" sibTransId="{3168063D-A27C-4E00-A2CA-15F1FCEBED2F}"/>
    <dgm:cxn modelId="{64BFF4F1-8AE5-4308-A5BF-86FA7C2B4DEC}" type="presOf" srcId="{5410058F-3553-482A-B8C7-B67E71016F65}" destId="{6A57E10F-B973-4494-82FF-24F49079AA50}" srcOrd="1" destOrd="0" presId="urn:microsoft.com/office/officeart/2005/8/layout/bProcess3"/>
    <dgm:cxn modelId="{2869155C-3653-4656-8F0C-3D577C5F296C}" type="presOf" srcId="{F2CD91C1-5EE2-463A-8334-04793446EE68}" destId="{5825AB90-178F-42BC-B856-F70D70645C5C}" srcOrd="0" destOrd="0" presId="urn:microsoft.com/office/officeart/2005/8/layout/bProcess3"/>
    <dgm:cxn modelId="{53EEC684-4922-42CC-A9DE-7AF19BF2818E}" type="presOf" srcId="{6CA096DF-829F-4AD5-B76C-0BF12D605DF8}" destId="{3F437CCA-BEFB-4A47-8514-6B87F9AF4B0A}" srcOrd="0" destOrd="0" presId="urn:microsoft.com/office/officeart/2005/8/layout/bProcess3"/>
    <dgm:cxn modelId="{3385F88B-DEE8-46D0-A24F-F235D7227628}" type="presOf" srcId="{429E7273-C661-4286-8CA8-56486D43120B}" destId="{D7724F18-EE20-4DD5-8E51-2589F4250EC2}" srcOrd="0" destOrd="0" presId="urn:microsoft.com/office/officeart/2005/8/layout/bProcess3"/>
    <dgm:cxn modelId="{30A2EA3A-906E-425A-B42A-B6DAEE4B3118}" type="presOf" srcId="{F31F1F7B-A532-44E8-BE25-EDA2CC383403}" destId="{6766FD7A-90BD-4316-87E3-60AE29E75840}" srcOrd="0" destOrd="0" presId="urn:microsoft.com/office/officeart/2005/8/layout/bProcess3"/>
    <dgm:cxn modelId="{1C4C519C-1467-4CA3-B504-F83B93DFDBDD}" srcId="{DAEF213D-0A13-4A6C-93BC-3F3A83C6B14E}" destId="{383D7896-3D40-4FE6-884D-2B6E8449CAA3}" srcOrd="5" destOrd="0" parTransId="{A14A0DCD-F4BE-4FB7-BDED-919AF0FCFF43}" sibTransId="{9FCF99CF-6CE5-4A98-A31C-5FEB7337D3BB}"/>
    <dgm:cxn modelId="{B5B79EA0-614C-49EA-B8DD-FCE91BCF8E46}" type="presOf" srcId="{6A38E766-0349-4203-9E8D-025096CBE3A4}" destId="{D672AAFF-ED49-4241-97D0-3D27BE727922}" srcOrd="0" destOrd="0" presId="urn:microsoft.com/office/officeart/2005/8/layout/bProcess3"/>
    <dgm:cxn modelId="{CAFDC528-5145-4DB7-83ED-BDD628699522}" type="presOf" srcId="{3168063D-A27C-4E00-A2CA-15F1FCEBED2F}" destId="{D2716E9E-C8AE-44B2-A417-2C9382C4304A}" srcOrd="1" destOrd="0" presId="urn:microsoft.com/office/officeart/2005/8/layout/bProcess3"/>
    <dgm:cxn modelId="{8D3C8C53-090C-4608-8CAD-D89F50FC1FDE}" srcId="{DAEF213D-0A13-4A6C-93BC-3F3A83C6B14E}" destId="{72F1887E-F41C-48D6-AC2F-51E4D024FF6C}" srcOrd="2" destOrd="0" parTransId="{10C2BEFB-DE83-48B3-B675-23C40A851D2D}" sibTransId="{6CA096DF-829F-4AD5-B76C-0BF12D605DF8}"/>
    <dgm:cxn modelId="{E7633328-53E6-46FB-B338-99B59A1B4A98}" srcId="{DAEF213D-0A13-4A6C-93BC-3F3A83C6B14E}" destId="{F2CD91C1-5EE2-463A-8334-04793446EE68}" srcOrd="0" destOrd="0" parTransId="{9D71FE02-57E7-48E8-A7B9-BE5A4EEE68C0}" sibTransId="{429E7273-C661-4286-8CA8-56486D43120B}"/>
    <dgm:cxn modelId="{868B3790-EB33-402F-BFCB-309D31396213}" type="presOf" srcId="{383D7896-3D40-4FE6-884D-2B6E8449CAA3}" destId="{26624343-EDD7-45E6-AB31-7F0E34D0757F}" srcOrd="0" destOrd="0" presId="urn:microsoft.com/office/officeart/2005/8/layout/bProcess3"/>
    <dgm:cxn modelId="{FB80E914-D718-41F9-A238-F0359F050D5A}" type="presOf" srcId="{6CA096DF-829F-4AD5-B76C-0BF12D605DF8}" destId="{178EB008-6B2B-42C3-8114-95DE2D8F3FF8}" srcOrd="1" destOrd="0" presId="urn:microsoft.com/office/officeart/2005/8/layout/bProcess3"/>
    <dgm:cxn modelId="{B2169C62-183B-4720-AEA0-583B2479CAB3}" type="presOf" srcId="{429E7273-C661-4286-8CA8-56486D43120B}" destId="{899FE3DA-CBB2-4046-918B-8E3499F666DB}" srcOrd="1" destOrd="0" presId="urn:microsoft.com/office/officeart/2005/8/layout/bProcess3"/>
    <dgm:cxn modelId="{84A49DA8-E219-4E3F-B11A-39A3680F9899}" type="presParOf" srcId="{C2834AED-44D0-45F8-8218-083D4DAE39C9}" destId="{5825AB90-178F-42BC-B856-F70D70645C5C}" srcOrd="0" destOrd="0" presId="urn:microsoft.com/office/officeart/2005/8/layout/bProcess3"/>
    <dgm:cxn modelId="{5DC5A293-568D-4262-9F0A-0CC23EA86335}" type="presParOf" srcId="{C2834AED-44D0-45F8-8218-083D4DAE39C9}" destId="{D7724F18-EE20-4DD5-8E51-2589F4250EC2}" srcOrd="1" destOrd="0" presId="urn:microsoft.com/office/officeart/2005/8/layout/bProcess3"/>
    <dgm:cxn modelId="{516A04BA-4A64-42A6-B0F5-42E53DF688EB}" type="presParOf" srcId="{D7724F18-EE20-4DD5-8E51-2589F4250EC2}" destId="{899FE3DA-CBB2-4046-918B-8E3499F666DB}" srcOrd="0" destOrd="0" presId="urn:microsoft.com/office/officeart/2005/8/layout/bProcess3"/>
    <dgm:cxn modelId="{2D31119D-AE8D-40A5-8B13-74AF08577008}" type="presParOf" srcId="{C2834AED-44D0-45F8-8218-083D4DAE39C9}" destId="{6766FD7A-90BD-4316-87E3-60AE29E75840}" srcOrd="2" destOrd="0" presId="urn:microsoft.com/office/officeart/2005/8/layout/bProcess3"/>
    <dgm:cxn modelId="{7716B4B2-D048-4258-8AD5-44396FC5FC7C}" type="presParOf" srcId="{C2834AED-44D0-45F8-8218-083D4DAE39C9}" destId="{3C490FB8-5F56-4FED-942E-0652C2D3EC82}" srcOrd="3" destOrd="0" presId="urn:microsoft.com/office/officeart/2005/8/layout/bProcess3"/>
    <dgm:cxn modelId="{63F7F522-2C17-4A7C-9969-A1FD16A6B31C}" type="presParOf" srcId="{3C490FB8-5F56-4FED-942E-0652C2D3EC82}" destId="{6A57E10F-B973-4494-82FF-24F49079AA50}" srcOrd="0" destOrd="0" presId="urn:microsoft.com/office/officeart/2005/8/layout/bProcess3"/>
    <dgm:cxn modelId="{C355D378-6223-41C3-924D-C815B16A143B}" type="presParOf" srcId="{C2834AED-44D0-45F8-8218-083D4DAE39C9}" destId="{0603030C-EE7F-4224-9613-772864A5F127}" srcOrd="4" destOrd="0" presId="urn:microsoft.com/office/officeart/2005/8/layout/bProcess3"/>
    <dgm:cxn modelId="{13454181-FDB3-4672-862E-1FD79F79FFE8}" type="presParOf" srcId="{C2834AED-44D0-45F8-8218-083D4DAE39C9}" destId="{3F437CCA-BEFB-4A47-8514-6B87F9AF4B0A}" srcOrd="5" destOrd="0" presId="urn:microsoft.com/office/officeart/2005/8/layout/bProcess3"/>
    <dgm:cxn modelId="{5833F0C9-AC60-4665-95D8-BEC8326CAA05}" type="presParOf" srcId="{3F437CCA-BEFB-4A47-8514-6B87F9AF4B0A}" destId="{178EB008-6B2B-42C3-8114-95DE2D8F3FF8}" srcOrd="0" destOrd="0" presId="urn:microsoft.com/office/officeart/2005/8/layout/bProcess3"/>
    <dgm:cxn modelId="{D110B676-9E01-4274-93AD-C9B62B6D399B}" type="presParOf" srcId="{C2834AED-44D0-45F8-8218-083D4DAE39C9}" destId="{A79E76F0-D77D-4311-8A4D-535FC072FBA9}" srcOrd="6" destOrd="0" presId="urn:microsoft.com/office/officeart/2005/8/layout/bProcess3"/>
    <dgm:cxn modelId="{C9A8D37A-3260-497D-8772-DE4D2BCD1A0A}" type="presParOf" srcId="{C2834AED-44D0-45F8-8218-083D4DAE39C9}" destId="{B88767A5-B552-4505-BA1E-95BE6EEF6A73}" srcOrd="7" destOrd="0" presId="urn:microsoft.com/office/officeart/2005/8/layout/bProcess3"/>
    <dgm:cxn modelId="{B13D51D8-9FBC-48D7-B39B-CC273FFF86FA}" type="presParOf" srcId="{B88767A5-B552-4505-BA1E-95BE6EEF6A73}" destId="{D2716E9E-C8AE-44B2-A417-2C9382C4304A}" srcOrd="0" destOrd="0" presId="urn:microsoft.com/office/officeart/2005/8/layout/bProcess3"/>
    <dgm:cxn modelId="{A54874B8-F243-4080-9CF1-F828B2C99892}" type="presParOf" srcId="{C2834AED-44D0-45F8-8218-083D4DAE39C9}" destId="{FB7BCBB7-A6E7-4ADD-907E-2FD2C0F8AED8}" srcOrd="8" destOrd="0" presId="urn:microsoft.com/office/officeart/2005/8/layout/bProcess3"/>
    <dgm:cxn modelId="{16D81843-8297-44FD-83D4-FC2FF3CB578E}" type="presParOf" srcId="{C2834AED-44D0-45F8-8218-083D4DAE39C9}" destId="{D672AAFF-ED49-4241-97D0-3D27BE727922}" srcOrd="9" destOrd="0" presId="urn:microsoft.com/office/officeart/2005/8/layout/bProcess3"/>
    <dgm:cxn modelId="{8DC5F319-4A3B-4249-A0EC-D5B1F220BFBD}" type="presParOf" srcId="{D672AAFF-ED49-4241-97D0-3D27BE727922}" destId="{B30743A1-C409-4153-8635-8B24DB4B38F2}" srcOrd="0" destOrd="0" presId="urn:microsoft.com/office/officeart/2005/8/layout/bProcess3"/>
    <dgm:cxn modelId="{16987FE1-0D58-4B7C-8F09-201DACF8ADD5}" type="presParOf" srcId="{C2834AED-44D0-45F8-8218-083D4DAE39C9}" destId="{26624343-EDD7-45E6-AB31-7F0E34D0757F}" srcOrd="10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A59DC78-391F-472E-974C-EAA0AFD51B01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604E55BB-2F5E-43FB-AFF1-51EBBD798CA4}">
      <dgm:prSet phldrT="[Testo]"/>
      <dgm:spPr/>
      <dgm:t>
        <a:bodyPr/>
        <a:lstStyle/>
        <a:p>
          <a:endParaRPr lang="it-IT" dirty="0"/>
        </a:p>
      </dgm:t>
    </dgm:pt>
    <dgm:pt modelId="{21461B6F-5439-4E46-8A67-397B64ACD7EF}" type="sibTrans" cxnId="{EDB61060-222B-4E6B-B1CA-DE63490F899F}">
      <dgm:prSet/>
      <dgm:spPr/>
      <dgm:t>
        <a:bodyPr/>
        <a:lstStyle/>
        <a:p>
          <a:endParaRPr lang="it-IT"/>
        </a:p>
      </dgm:t>
    </dgm:pt>
    <dgm:pt modelId="{2062B4F9-0060-4F3C-85C7-3D19749281C9}" type="parTrans" cxnId="{EDB61060-222B-4E6B-B1CA-DE63490F899F}">
      <dgm:prSet/>
      <dgm:spPr/>
      <dgm:t>
        <a:bodyPr/>
        <a:lstStyle/>
        <a:p>
          <a:endParaRPr lang="it-IT"/>
        </a:p>
      </dgm:t>
    </dgm:pt>
    <dgm:pt modelId="{4079AE6F-7BDA-44A2-94E4-BD7C19384D6E}">
      <dgm:prSet phldrT="[Testo]" custT="1"/>
      <dgm:spPr/>
      <dgm:t>
        <a:bodyPr/>
        <a:lstStyle/>
        <a:p>
          <a:r>
            <a:rPr lang="it-IT" sz="1500" dirty="0">
              <a:latin typeface="+mn-lt"/>
            </a:rPr>
            <a:t>Ristorante Italiano acquista dei piatti in porcellana, da un’azienda Francese. </a:t>
          </a:r>
        </a:p>
      </dgm:t>
    </dgm:pt>
    <dgm:pt modelId="{C738713B-1367-4A88-A426-6C96847C3E8B}" type="sibTrans" cxnId="{E54F4C6D-F264-4D27-82D4-F6FE6A91CAEF}">
      <dgm:prSet/>
      <dgm:spPr/>
      <dgm:t>
        <a:bodyPr/>
        <a:lstStyle/>
        <a:p>
          <a:endParaRPr lang="it-IT"/>
        </a:p>
      </dgm:t>
    </dgm:pt>
    <dgm:pt modelId="{C3AD00A7-1CA8-4FED-95BF-6E48C1B708B0}" type="parTrans" cxnId="{E54F4C6D-F264-4D27-82D4-F6FE6A91CAEF}">
      <dgm:prSet/>
      <dgm:spPr/>
      <dgm:t>
        <a:bodyPr/>
        <a:lstStyle/>
        <a:p>
          <a:endParaRPr lang="it-IT"/>
        </a:p>
      </dgm:t>
    </dgm:pt>
    <dgm:pt modelId="{293DD145-7299-4C41-B116-1808083144F9}">
      <dgm:prSet phldrT="[Testo]"/>
      <dgm:spPr/>
      <dgm:t>
        <a:bodyPr/>
        <a:lstStyle/>
        <a:p>
          <a:r>
            <a:rPr lang="it-IT" dirty="0"/>
            <a:t> </a:t>
          </a:r>
        </a:p>
      </dgm:t>
    </dgm:pt>
    <dgm:pt modelId="{C8302300-D0F5-433B-BCD3-F8F9A7567CB0}" type="sibTrans" cxnId="{089C991C-F1D4-4302-AC19-C92279CAAEC1}">
      <dgm:prSet/>
      <dgm:spPr/>
      <dgm:t>
        <a:bodyPr/>
        <a:lstStyle/>
        <a:p>
          <a:endParaRPr lang="it-IT"/>
        </a:p>
      </dgm:t>
    </dgm:pt>
    <dgm:pt modelId="{1FE02136-BBC6-474B-B5E8-00E2B642CA01}" type="parTrans" cxnId="{089C991C-F1D4-4302-AC19-C92279CAAEC1}">
      <dgm:prSet/>
      <dgm:spPr/>
      <dgm:t>
        <a:bodyPr/>
        <a:lstStyle/>
        <a:p>
          <a:endParaRPr lang="it-IT"/>
        </a:p>
      </dgm:t>
    </dgm:pt>
    <dgm:pt modelId="{8F123DDB-7668-44ED-8F1F-CFD397955366}">
      <dgm:prSet phldrT="[Testo]" custT="1"/>
      <dgm:spPr/>
      <dgm:t>
        <a:bodyPr/>
        <a:lstStyle/>
        <a:p>
          <a:r>
            <a:rPr lang="it-IT" sz="1500" dirty="0"/>
            <a:t>I piatti giungono al compratore il </a:t>
          </a:r>
          <a:r>
            <a:rPr lang="it-IT" sz="1500" b="1" dirty="0"/>
            <a:t>13 Ottobre 1999</a:t>
          </a:r>
          <a:r>
            <a:rPr lang="it-IT" sz="1500" dirty="0"/>
            <a:t>, imballati in modo non visibile. </a:t>
          </a:r>
        </a:p>
      </dgm:t>
    </dgm:pt>
    <dgm:pt modelId="{F5B3189C-4A88-4C1F-AC01-43DEB5254B36}" type="sibTrans" cxnId="{BDF68600-F76C-4D31-A640-F26C0CC3D04B}">
      <dgm:prSet/>
      <dgm:spPr/>
      <dgm:t>
        <a:bodyPr/>
        <a:lstStyle/>
        <a:p>
          <a:endParaRPr lang="it-IT"/>
        </a:p>
      </dgm:t>
    </dgm:pt>
    <dgm:pt modelId="{7CAADF9D-D8C1-45AE-A040-D1DFC819B015}" type="parTrans" cxnId="{BDF68600-F76C-4D31-A640-F26C0CC3D04B}">
      <dgm:prSet/>
      <dgm:spPr/>
      <dgm:t>
        <a:bodyPr/>
        <a:lstStyle/>
        <a:p>
          <a:endParaRPr lang="it-IT"/>
        </a:p>
      </dgm:t>
    </dgm:pt>
    <dgm:pt modelId="{366DB315-2ED7-478C-8CF8-58D3F8B9FAC7}">
      <dgm:prSet phldrT="[Testo]"/>
      <dgm:spPr/>
      <dgm:t>
        <a:bodyPr/>
        <a:lstStyle/>
        <a:p>
          <a:r>
            <a:rPr lang="it-IT" dirty="0"/>
            <a:t> </a:t>
          </a:r>
        </a:p>
      </dgm:t>
    </dgm:pt>
    <dgm:pt modelId="{4B2A6FF6-49F8-4B45-861B-EAC21CE9EB97}" type="parTrans" cxnId="{8D05F8F7-4F41-440E-B0CE-C4AE581DE45C}">
      <dgm:prSet/>
      <dgm:spPr/>
      <dgm:t>
        <a:bodyPr/>
        <a:lstStyle/>
        <a:p>
          <a:endParaRPr lang="it-IT"/>
        </a:p>
      </dgm:t>
    </dgm:pt>
    <dgm:pt modelId="{06AEE562-4627-4E0A-8945-315612C109EB}" type="sibTrans" cxnId="{8D05F8F7-4F41-440E-B0CE-C4AE581DE45C}">
      <dgm:prSet/>
      <dgm:spPr/>
      <dgm:t>
        <a:bodyPr/>
        <a:lstStyle/>
        <a:p>
          <a:endParaRPr lang="it-IT"/>
        </a:p>
      </dgm:t>
    </dgm:pt>
    <dgm:pt modelId="{8CD15A43-BBA8-491D-BE9F-0EAFCC695F04}">
      <dgm:prSet phldrT="[Testo]"/>
      <dgm:spPr/>
      <dgm:t>
        <a:bodyPr/>
        <a:lstStyle/>
        <a:p>
          <a:r>
            <a:rPr lang="it-IT" dirty="0"/>
            <a:t> </a:t>
          </a:r>
        </a:p>
      </dgm:t>
    </dgm:pt>
    <dgm:pt modelId="{EC8CCBD9-872D-4C36-9B4C-78AD11BA6587}" type="parTrans" cxnId="{C59DBEB0-5CDB-4833-9199-E394AB4305D7}">
      <dgm:prSet/>
      <dgm:spPr/>
      <dgm:t>
        <a:bodyPr/>
        <a:lstStyle/>
        <a:p>
          <a:endParaRPr lang="it-IT"/>
        </a:p>
      </dgm:t>
    </dgm:pt>
    <dgm:pt modelId="{A3B705F5-D511-42D3-AC61-6756E1626EE7}" type="sibTrans" cxnId="{C59DBEB0-5CDB-4833-9199-E394AB4305D7}">
      <dgm:prSet/>
      <dgm:spPr/>
      <dgm:t>
        <a:bodyPr/>
        <a:lstStyle/>
        <a:p>
          <a:endParaRPr lang="it-IT"/>
        </a:p>
      </dgm:t>
    </dgm:pt>
    <dgm:pt modelId="{78477DF2-E2D4-41B1-97A0-4B4144B48A0B}">
      <dgm:prSet phldrT="[Testo]"/>
      <dgm:spPr/>
      <dgm:t>
        <a:bodyPr/>
        <a:lstStyle/>
        <a:p>
          <a:r>
            <a:rPr lang="it-IT" dirty="0"/>
            <a:t> </a:t>
          </a:r>
        </a:p>
      </dgm:t>
    </dgm:pt>
    <dgm:pt modelId="{F937DF73-61E6-4837-8BF6-E22DBACCD99E}" type="parTrans" cxnId="{47B34338-B227-40B7-BE4C-3D01804FA33C}">
      <dgm:prSet/>
      <dgm:spPr/>
      <dgm:t>
        <a:bodyPr/>
        <a:lstStyle/>
        <a:p>
          <a:endParaRPr lang="it-IT"/>
        </a:p>
      </dgm:t>
    </dgm:pt>
    <dgm:pt modelId="{0BCFAADF-5E66-471C-BF82-F691E5FD75C6}" type="sibTrans" cxnId="{47B34338-B227-40B7-BE4C-3D01804FA33C}">
      <dgm:prSet/>
      <dgm:spPr/>
      <dgm:t>
        <a:bodyPr/>
        <a:lstStyle/>
        <a:p>
          <a:endParaRPr lang="it-IT"/>
        </a:p>
      </dgm:t>
    </dgm:pt>
    <dgm:pt modelId="{0B88252B-C554-4102-9F5E-E0BA445DA4A3}">
      <dgm:prSet phldrT="[Testo]"/>
      <dgm:spPr/>
      <dgm:t>
        <a:bodyPr/>
        <a:lstStyle/>
        <a:p>
          <a:r>
            <a:rPr lang="it-IT" dirty="0"/>
            <a:t> </a:t>
          </a:r>
        </a:p>
      </dgm:t>
    </dgm:pt>
    <dgm:pt modelId="{3C216085-AE9C-4072-AA4B-F5ADE5B7B7FE}" type="parTrans" cxnId="{58A508F0-1F47-428D-9878-5B879748D82B}">
      <dgm:prSet/>
      <dgm:spPr/>
      <dgm:t>
        <a:bodyPr/>
        <a:lstStyle/>
        <a:p>
          <a:endParaRPr lang="it-IT"/>
        </a:p>
      </dgm:t>
    </dgm:pt>
    <dgm:pt modelId="{0825D571-1212-4F62-AF67-FA59E26EAFE7}" type="sibTrans" cxnId="{58A508F0-1F47-428D-9878-5B879748D82B}">
      <dgm:prSet/>
      <dgm:spPr/>
      <dgm:t>
        <a:bodyPr/>
        <a:lstStyle/>
        <a:p>
          <a:endParaRPr lang="it-IT"/>
        </a:p>
      </dgm:t>
    </dgm:pt>
    <dgm:pt modelId="{9859F5F9-7B60-45EA-9180-4B0B1EB3828E}">
      <dgm:prSet custT="1"/>
      <dgm:spPr/>
      <dgm:t>
        <a:bodyPr/>
        <a:lstStyle/>
        <a:p>
          <a:r>
            <a:rPr lang="it-IT" sz="1500" dirty="0"/>
            <a:t>Nel </a:t>
          </a:r>
          <a:r>
            <a:rPr lang="it-IT" sz="1500" b="1" dirty="0"/>
            <a:t>Dicembre 1999 </a:t>
          </a:r>
          <a:r>
            <a:rPr lang="it-IT" sz="1500" dirty="0"/>
            <a:t>tramite telefonata, avvisa il venditore che molti piatti son rovinati.</a:t>
          </a:r>
        </a:p>
      </dgm:t>
    </dgm:pt>
    <dgm:pt modelId="{89235ECE-8665-465F-B847-DE3247A0459B}" type="parTrans" cxnId="{D3CC159C-E6E7-4910-B527-7CBA2B325069}">
      <dgm:prSet/>
      <dgm:spPr/>
      <dgm:t>
        <a:bodyPr/>
        <a:lstStyle/>
        <a:p>
          <a:endParaRPr lang="it-IT"/>
        </a:p>
      </dgm:t>
    </dgm:pt>
    <dgm:pt modelId="{F0064C0E-71C2-45A2-B0F8-0F87F9B3461A}" type="sibTrans" cxnId="{D3CC159C-E6E7-4910-B527-7CBA2B325069}">
      <dgm:prSet/>
      <dgm:spPr/>
      <dgm:t>
        <a:bodyPr/>
        <a:lstStyle/>
        <a:p>
          <a:endParaRPr lang="it-IT"/>
        </a:p>
      </dgm:t>
    </dgm:pt>
    <dgm:pt modelId="{D5E25867-3DCB-48C7-8844-CA45C6C3A254}">
      <dgm:prSet custT="1"/>
      <dgm:spPr/>
      <dgm:t>
        <a:bodyPr/>
        <a:lstStyle/>
        <a:p>
          <a:r>
            <a:rPr lang="it-IT" sz="1500" dirty="0"/>
            <a:t>Diritto di far valere il difetto di conformità dei beni, è necessaria l'applicazione </a:t>
          </a:r>
          <a:r>
            <a:rPr lang="it-IT" sz="1500" b="1" dirty="0"/>
            <a:t>dell'obbligo di ispezione </a:t>
          </a:r>
          <a:r>
            <a:rPr lang="it-IT" sz="1500" dirty="0"/>
            <a:t>(</a:t>
          </a:r>
          <a:r>
            <a:rPr lang="it-IT" sz="1500" b="1" dirty="0"/>
            <a:t>art. 38</a:t>
          </a:r>
          <a:r>
            <a:rPr lang="it-IT" sz="1500" dirty="0"/>
            <a:t>), </a:t>
          </a:r>
          <a:r>
            <a:rPr lang="it-IT" sz="1500" b="1" dirty="0"/>
            <a:t>sia l'obbligo di notifica</a:t>
          </a:r>
          <a:r>
            <a:rPr lang="it-IT" sz="1500" dirty="0"/>
            <a:t> (</a:t>
          </a:r>
          <a:r>
            <a:rPr lang="it-IT" sz="1500" b="1" dirty="0"/>
            <a:t>art. 39</a:t>
          </a:r>
          <a:r>
            <a:rPr lang="it-IT" sz="1500" dirty="0"/>
            <a:t>).</a:t>
          </a:r>
        </a:p>
      </dgm:t>
    </dgm:pt>
    <dgm:pt modelId="{2BA5BA7C-B852-4257-9133-86543A10DB8C}" type="parTrans" cxnId="{068CD8EB-CFA8-43F4-A0AC-06293CC17A12}">
      <dgm:prSet/>
      <dgm:spPr/>
      <dgm:t>
        <a:bodyPr/>
        <a:lstStyle/>
        <a:p>
          <a:endParaRPr lang="it-IT"/>
        </a:p>
      </dgm:t>
    </dgm:pt>
    <dgm:pt modelId="{7A1043D4-B027-4A26-8E60-4ACFD28FC845}" type="sibTrans" cxnId="{068CD8EB-CFA8-43F4-A0AC-06293CC17A12}">
      <dgm:prSet/>
      <dgm:spPr/>
      <dgm:t>
        <a:bodyPr/>
        <a:lstStyle/>
        <a:p>
          <a:endParaRPr lang="it-IT"/>
        </a:p>
      </dgm:t>
    </dgm:pt>
    <dgm:pt modelId="{9B9E784F-3208-4210-8622-FC1F071D27D4}">
      <dgm:prSet custT="1"/>
      <dgm:spPr/>
      <dgm:t>
        <a:bodyPr/>
        <a:lstStyle/>
        <a:p>
          <a:r>
            <a:rPr lang="it-IT" sz="1500" dirty="0"/>
            <a:t>L’avviso di reclamo per merce difettosa è stato inviato il </a:t>
          </a:r>
          <a:r>
            <a:rPr lang="it-IT" sz="1500" b="1" dirty="0"/>
            <a:t>13 Aprile 2000 </a:t>
          </a:r>
          <a:r>
            <a:rPr lang="it-IT" sz="1500" dirty="0"/>
            <a:t>( </a:t>
          </a:r>
          <a:r>
            <a:rPr lang="it-IT" sz="1500" b="1" dirty="0"/>
            <a:t>6 mesi </a:t>
          </a:r>
          <a:r>
            <a:rPr lang="it-IT" sz="1500" dirty="0"/>
            <a:t>dopo aver scoperto la difformità della merce).</a:t>
          </a:r>
        </a:p>
      </dgm:t>
    </dgm:pt>
    <dgm:pt modelId="{E7BB73C2-23A0-498C-BE02-E0707C7D595F}" type="parTrans" cxnId="{2847DFC3-EA1F-473A-8EB3-3ACF7510B4A1}">
      <dgm:prSet/>
      <dgm:spPr/>
      <dgm:t>
        <a:bodyPr/>
        <a:lstStyle/>
        <a:p>
          <a:endParaRPr lang="it-IT"/>
        </a:p>
      </dgm:t>
    </dgm:pt>
    <dgm:pt modelId="{735DB050-DCC5-4C81-92BE-372327481ED4}" type="sibTrans" cxnId="{2847DFC3-EA1F-473A-8EB3-3ACF7510B4A1}">
      <dgm:prSet/>
      <dgm:spPr/>
      <dgm:t>
        <a:bodyPr/>
        <a:lstStyle/>
        <a:p>
          <a:endParaRPr lang="it-IT"/>
        </a:p>
      </dgm:t>
    </dgm:pt>
    <dgm:pt modelId="{6E2E5D1C-14D0-492A-8191-4E40CD59E566}">
      <dgm:prSet custT="1"/>
      <dgm:spPr/>
      <dgm:t>
        <a:bodyPr/>
        <a:lstStyle/>
        <a:p>
          <a:r>
            <a:rPr lang="it-IT" sz="1500" dirty="0"/>
            <a:t>Il Tribunale di Rimini cosi stabilisce la </a:t>
          </a:r>
          <a:r>
            <a:rPr lang="it-IT" sz="1500" b="1" dirty="0"/>
            <a:t>NEGLIGENZA </a:t>
          </a:r>
          <a:r>
            <a:rPr lang="it-IT" sz="1500" dirty="0"/>
            <a:t>del Ristoratore, considerando l’avviso </a:t>
          </a:r>
          <a:r>
            <a:rPr lang="it-IT" sz="1500" b="1" dirty="0"/>
            <a:t>NON TEMPESTIVO</a:t>
          </a:r>
          <a:r>
            <a:rPr lang="it-IT" sz="1500" dirty="0"/>
            <a:t>.</a:t>
          </a:r>
        </a:p>
      </dgm:t>
    </dgm:pt>
    <dgm:pt modelId="{818E69B8-208C-405E-9B61-324D934D9619}" type="parTrans" cxnId="{8589C717-13AF-4ED0-BF1D-BDA53E687F1D}">
      <dgm:prSet/>
      <dgm:spPr/>
      <dgm:t>
        <a:bodyPr/>
        <a:lstStyle/>
        <a:p>
          <a:endParaRPr lang="it-IT"/>
        </a:p>
      </dgm:t>
    </dgm:pt>
    <dgm:pt modelId="{25177748-4325-43B5-A016-C4F077D897BB}" type="sibTrans" cxnId="{8589C717-13AF-4ED0-BF1D-BDA53E687F1D}">
      <dgm:prSet/>
      <dgm:spPr/>
      <dgm:t>
        <a:bodyPr/>
        <a:lstStyle/>
        <a:p>
          <a:endParaRPr lang="it-IT"/>
        </a:p>
      </dgm:t>
    </dgm:pt>
    <dgm:pt modelId="{498CEDF2-C570-473C-AA22-9D1117DBA603}">
      <dgm:prSet custT="1"/>
      <dgm:spPr/>
      <dgm:t>
        <a:bodyPr/>
        <a:lstStyle/>
        <a:p>
          <a:r>
            <a:rPr lang="it-IT" sz="1400" dirty="0"/>
            <a:t>Mentre la dichiarazione fatta a Dicembre risulta </a:t>
          </a:r>
          <a:r>
            <a:rPr lang="it-IT" sz="1400" b="1" dirty="0"/>
            <a:t>NON</a:t>
          </a:r>
          <a:r>
            <a:rPr lang="it-IT" sz="1400" dirty="0"/>
            <a:t> provata, la richiesta è stata respinta («</a:t>
          </a:r>
          <a:r>
            <a:rPr lang="it-IT" sz="1400" dirty="0" err="1"/>
            <a:t>onus</a:t>
          </a:r>
          <a:r>
            <a:rPr lang="it-IT" sz="1400" dirty="0"/>
            <a:t> probandi </a:t>
          </a:r>
          <a:r>
            <a:rPr lang="it-IT" sz="1400" dirty="0" err="1"/>
            <a:t>incumbit</a:t>
          </a:r>
          <a:r>
            <a:rPr lang="it-IT" sz="1400" dirty="0"/>
            <a:t> ei qui </a:t>
          </a:r>
          <a:r>
            <a:rPr lang="it-IT" sz="1400" dirty="0" err="1"/>
            <a:t>dicit</a:t>
          </a:r>
          <a:r>
            <a:rPr lang="it-IT" sz="1400" dirty="0"/>
            <a:t>»; art. 7)</a:t>
          </a:r>
        </a:p>
      </dgm:t>
    </dgm:pt>
    <dgm:pt modelId="{1472ADAB-A3D2-44CC-9F6D-EB6DB2E3C66B}" type="sibTrans" cxnId="{F462E601-DFED-47DD-A772-D9B829BE7122}">
      <dgm:prSet/>
      <dgm:spPr/>
      <dgm:t>
        <a:bodyPr/>
        <a:lstStyle/>
        <a:p>
          <a:endParaRPr lang="it-IT"/>
        </a:p>
      </dgm:t>
    </dgm:pt>
    <dgm:pt modelId="{05A8C869-B4A2-4CBD-A736-67FB0F993154}" type="parTrans" cxnId="{F462E601-DFED-47DD-A772-D9B829BE7122}">
      <dgm:prSet/>
      <dgm:spPr/>
      <dgm:t>
        <a:bodyPr/>
        <a:lstStyle/>
        <a:p>
          <a:endParaRPr lang="it-IT"/>
        </a:p>
      </dgm:t>
    </dgm:pt>
    <dgm:pt modelId="{6D16FFF0-BB19-454F-A56D-A2334F597F66}">
      <dgm:prSet phldrT="[Testo]"/>
      <dgm:spPr/>
      <dgm:t>
        <a:bodyPr/>
        <a:lstStyle/>
        <a:p>
          <a:r>
            <a:rPr lang="it-IT" dirty="0"/>
            <a:t> </a:t>
          </a:r>
        </a:p>
      </dgm:t>
    </dgm:pt>
    <dgm:pt modelId="{A6AC949E-1239-4F87-A2B0-D25A7638792E}" type="parTrans" cxnId="{A2DCA0DB-6858-407A-ABB7-FB9BE1404F5B}">
      <dgm:prSet/>
      <dgm:spPr/>
      <dgm:t>
        <a:bodyPr/>
        <a:lstStyle/>
        <a:p>
          <a:endParaRPr lang="it-IT"/>
        </a:p>
      </dgm:t>
    </dgm:pt>
    <dgm:pt modelId="{B2D50783-128B-4E32-8A1B-138D49D18A2B}" type="sibTrans" cxnId="{A2DCA0DB-6858-407A-ABB7-FB9BE1404F5B}">
      <dgm:prSet/>
      <dgm:spPr/>
      <dgm:t>
        <a:bodyPr/>
        <a:lstStyle/>
        <a:p>
          <a:endParaRPr lang="it-IT"/>
        </a:p>
      </dgm:t>
    </dgm:pt>
    <dgm:pt modelId="{0255263B-7597-4166-8650-EB1145B1F64B}">
      <dgm:prSet custT="1"/>
      <dgm:spPr/>
      <dgm:t>
        <a:bodyPr/>
        <a:lstStyle/>
        <a:p>
          <a:r>
            <a:rPr lang="it-IT" sz="1500" b="0" dirty="0"/>
            <a:t>Articoli 40 e 44 sono inapplicabili perché l’acquirente non è riuscito a provare che il venditore fosse a conoscenza della difformità o che non poteva esserlo (art.40) e non ha altro elemento che avrebbe potuto scusare il ritardo nell’avviso (art.44). </a:t>
          </a:r>
        </a:p>
      </dgm:t>
    </dgm:pt>
    <dgm:pt modelId="{CE61F370-156C-48A2-AA28-C08B9F1FD9B8}" type="parTrans" cxnId="{33D5E9BB-135D-4E7A-A06B-CF219FE84DB8}">
      <dgm:prSet/>
      <dgm:spPr/>
      <dgm:t>
        <a:bodyPr/>
        <a:lstStyle/>
        <a:p>
          <a:endParaRPr lang="it-IT"/>
        </a:p>
      </dgm:t>
    </dgm:pt>
    <dgm:pt modelId="{0D5ED159-B6FF-4891-B1DD-9990B9D4710C}" type="sibTrans" cxnId="{33D5E9BB-135D-4E7A-A06B-CF219FE84DB8}">
      <dgm:prSet/>
      <dgm:spPr/>
      <dgm:t>
        <a:bodyPr/>
        <a:lstStyle/>
        <a:p>
          <a:endParaRPr lang="it-IT"/>
        </a:p>
      </dgm:t>
    </dgm:pt>
    <dgm:pt modelId="{EDFC839F-54EA-4225-8281-41144C94613D}">
      <dgm:prSet phldrT="[Testo]"/>
      <dgm:spPr/>
      <dgm:t>
        <a:bodyPr/>
        <a:lstStyle/>
        <a:p>
          <a:r>
            <a:rPr lang="it-IT" dirty="0"/>
            <a:t> </a:t>
          </a:r>
        </a:p>
      </dgm:t>
    </dgm:pt>
    <dgm:pt modelId="{3F7C0749-5F6F-49EC-AA15-10FA3959936F}" type="sibTrans" cxnId="{7B00B02E-6AD4-4738-9A58-BC14B0D25F10}">
      <dgm:prSet/>
      <dgm:spPr/>
      <dgm:t>
        <a:bodyPr/>
        <a:lstStyle/>
        <a:p>
          <a:endParaRPr lang="it-IT"/>
        </a:p>
      </dgm:t>
    </dgm:pt>
    <dgm:pt modelId="{78ADA78C-5F96-4F8F-A2B8-B33F6D76E017}" type="parTrans" cxnId="{7B00B02E-6AD4-4738-9A58-BC14B0D25F10}">
      <dgm:prSet/>
      <dgm:spPr/>
      <dgm:t>
        <a:bodyPr/>
        <a:lstStyle/>
        <a:p>
          <a:endParaRPr lang="it-IT"/>
        </a:p>
      </dgm:t>
    </dgm:pt>
    <dgm:pt modelId="{8B3272A3-3875-4641-B5D3-54B4D976C7A1}" type="pres">
      <dgm:prSet presAssocID="{BA59DC78-391F-472E-974C-EAA0AFD51B0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095091E-1C6E-4582-896A-7D3451F577FA}" type="pres">
      <dgm:prSet presAssocID="{604E55BB-2F5E-43FB-AFF1-51EBBD798CA4}" presName="composite" presStyleCnt="0"/>
      <dgm:spPr/>
    </dgm:pt>
    <dgm:pt modelId="{E39FA3DB-3940-494B-9670-8C15EE93F28A}" type="pres">
      <dgm:prSet presAssocID="{604E55BB-2F5E-43FB-AFF1-51EBBD798CA4}" presName="parentText" presStyleLbl="alignNode1" presStyleIdx="0" presStyleCnt="8" custAng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C8150F5-8702-40FE-A92C-B7138382BB97}" type="pres">
      <dgm:prSet presAssocID="{604E55BB-2F5E-43FB-AFF1-51EBBD798CA4}" presName="descendantText" presStyleLbl="alignAcc1" presStyleIdx="0" presStyleCnt="8" custLinFactNeighborX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E01AB32-18D9-4BF0-99EB-F24A43467F2D}" type="pres">
      <dgm:prSet presAssocID="{21461B6F-5439-4E46-8A67-397B64ACD7EF}" presName="sp" presStyleCnt="0"/>
      <dgm:spPr/>
    </dgm:pt>
    <dgm:pt modelId="{A3FD444A-1AD3-4BB4-AF32-027AEE4FFDA6}" type="pres">
      <dgm:prSet presAssocID="{293DD145-7299-4C41-B116-1808083144F9}" presName="composite" presStyleCnt="0"/>
      <dgm:spPr/>
    </dgm:pt>
    <dgm:pt modelId="{F9D82407-9698-4C86-810B-C3C1D98D6D92}" type="pres">
      <dgm:prSet presAssocID="{293DD145-7299-4C41-B116-1808083144F9}" presName="parentText" presStyleLbl="alignNode1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5B8DF1-401F-49F3-AE0C-58BAFD91D1FC}" type="pres">
      <dgm:prSet presAssocID="{293DD145-7299-4C41-B116-1808083144F9}" presName="descendantText" presStyleLbl="alignAcc1" presStyleIdx="1" presStyleCnt="8" custLinFactNeighborX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FD1B3D-FBCA-4BDF-9B9E-45425BCA7549}" type="pres">
      <dgm:prSet presAssocID="{C8302300-D0F5-433B-BCD3-F8F9A7567CB0}" presName="sp" presStyleCnt="0"/>
      <dgm:spPr/>
    </dgm:pt>
    <dgm:pt modelId="{F735466C-2C3B-423F-9FE3-13FE80A49A5E}" type="pres">
      <dgm:prSet presAssocID="{EDFC839F-54EA-4225-8281-41144C94613D}" presName="composite" presStyleCnt="0"/>
      <dgm:spPr/>
    </dgm:pt>
    <dgm:pt modelId="{7649352E-310D-47D7-B433-58DF01FF0BF3}" type="pres">
      <dgm:prSet presAssocID="{EDFC839F-54EA-4225-8281-41144C94613D}" presName="parentText" presStyleLbl="alignNode1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67F7A0-D2EB-470C-BB40-AA5976BA7F8A}" type="pres">
      <dgm:prSet presAssocID="{EDFC839F-54EA-4225-8281-41144C94613D}" presName="descendantText" presStyleLbl="alignAcc1" presStyleIdx="2" presStyleCnt="8" custLinFactNeighborX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C004C0-0D48-454E-8F8A-40CE1EB251EE}" type="pres">
      <dgm:prSet presAssocID="{3F7C0749-5F6F-49EC-AA15-10FA3959936F}" presName="sp" presStyleCnt="0"/>
      <dgm:spPr/>
    </dgm:pt>
    <dgm:pt modelId="{8FFA3517-AE99-4D8C-99C6-96E2AADBD9DE}" type="pres">
      <dgm:prSet presAssocID="{366DB315-2ED7-478C-8CF8-58D3F8B9FAC7}" presName="composite" presStyleCnt="0"/>
      <dgm:spPr/>
    </dgm:pt>
    <dgm:pt modelId="{CEE42887-4244-4F31-A0CA-EDA6BC26DA4A}" type="pres">
      <dgm:prSet presAssocID="{366DB315-2ED7-478C-8CF8-58D3F8B9FAC7}" presName="parentText" presStyleLbl="alignNode1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A2ACC7-6238-4DB7-8C9E-545EE2586799}" type="pres">
      <dgm:prSet presAssocID="{366DB315-2ED7-478C-8CF8-58D3F8B9FAC7}" presName="descendantText" presStyleLbl="alignAcc1" presStyleIdx="3" presStyleCnt="8" custLinFactNeighborX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E68EDA-C836-4553-8B2A-DEC34B204E6B}" type="pres">
      <dgm:prSet presAssocID="{06AEE562-4627-4E0A-8945-315612C109EB}" presName="sp" presStyleCnt="0"/>
      <dgm:spPr/>
    </dgm:pt>
    <dgm:pt modelId="{77463A27-6E0D-4223-8C7F-118451CA439A}" type="pres">
      <dgm:prSet presAssocID="{8CD15A43-BBA8-491D-BE9F-0EAFCC695F04}" presName="composite" presStyleCnt="0"/>
      <dgm:spPr/>
    </dgm:pt>
    <dgm:pt modelId="{747313CB-1E88-40F4-B74C-467B1E3A3978}" type="pres">
      <dgm:prSet presAssocID="{8CD15A43-BBA8-491D-BE9F-0EAFCC695F04}" presName="parentText" presStyleLbl="alignNode1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FE4676-DF30-4AC9-8681-834D15B3F058}" type="pres">
      <dgm:prSet presAssocID="{8CD15A43-BBA8-491D-BE9F-0EAFCC695F04}" presName="descendantText" presStyleLbl="alignAcc1" presStyleIdx="4" presStyleCnt="8" custLinFactNeighborX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1A47F26-1CC3-4015-9D62-1091E623DB06}" type="pres">
      <dgm:prSet presAssocID="{A3B705F5-D511-42D3-AC61-6756E1626EE7}" presName="sp" presStyleCnt="0"/>
      <dgm:spPr/>
    </dgm:pt>
    <dgm:pt modelId="{E3D38D57-D74F-4D72-89BC-75816D345010}" type="pres">
      <dgm:prSet presAssocID="{78477DF2-E2D4-41B1-97A0-4B4144B48A0B}" presName="composite" presStyleCnt="0"/>
      <dgm:spPr/>
    </dgm:pt>
    <dgm:pt modelId="{565C6FDD-01A6-4A25-AF36-F3EFCBEFE0D0}" type="pres">
      <dgm:prSet presAssocID="{78477DF2-E2D4-41B1-97A0-4B4144B48A0B}" presName="parentText" presStyleLbl="alignNode1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0C6709F-3049-4797-AFF4-A009A74E5DAE}" type="pres">
      <dgm:prSet presAssocID="{78477DF2-E2D4-41B1-97A0-4B4144B48A0B}" presName="descendantText" presStyleLbl="alignAcc1" presStyleIdx="5" presStyleCnt="8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AEEBCF-DA42-4AA2-A8A2-DAFA2A0E25DB}" type="pres">
      <dgm:prSet presAssocID="{0BCFAADF-5E66-471C-BF82-F691E5FD75C6}" presName="sp" presStyleCnt="0"/>
      <dgm:spPr/>
    </dgm:pt>
    <dgm:pt modelId="{3767C6AD-F044-4305-B053-689F04958716}" type="pres">
      <dgm:prSet presAssocID="{0B88252B-C554-4102-9F5E-E0BA445DA4A3}" presName="composite" presStyleCnt="0"/>
      <dgm:spPr/>
    </dgm:pt>
    <dgm:pt modelId="{7BE8E0ED-FCC1-4C2D-A401-62302B28855B}" type="pres">
      <dgm:prSet presAssocID="{0B88252B-C554-4102-9F5E-E0BA445DA4A3}" presName="parentText" presStyleLbl="alignNode1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717FA20-1361-470A-87D6-9B1D1B07FC74}" type="pres">
      <dgm:prSet presAssocID="{0B88252B-C554-4102-9F5E-E0BA445DA4A3}" presName="descendantText" presStyleLbl="alignAcc1" presStyleIdx="6" presStyleCnt="8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78903E9-34E1-49E8-BAA3-8FB185100661}" type="pres">
      <dgm:prSet presAssocID="{0825D571-1212-4F62-AF67-FA59E26EAFE7}" presName="sp" presStyleCnt="0"/>
      <dgm:spPr/>
    </dgm:pt>
    <dgm:pt modelId="{AF9B8B85-9A7C-442E-99D4-DAE722A1893B}" type="pres">
      <dgm:prSet presAssocID="{6D16FFF0-BB19-454F-A56D-A2334F597F66}" presName="composite" presStyleCnt="0"/>
      <dgm:spPr/>
    </dgm:pt>
    <dgm:pt modelId="{803CAEB2-804E-4375-9269-47E6BB7D09CA}" type="pres">
      <dgm:prSet presAssocID="{6D16FFF0-BB19-454F-A56D-A2334F597F66}" presName="parentText" presStyleLbl="alignNode1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E0A4980-F361-412E-A179-1713837AC04B}" type="pres">
      <dgm:prSet presAssocID="{6D16FFF0-BB19-454F-A56D-A2334F597F66}" presName="descendantText" presStyleLbl="alignAcc1" presStyleIdx="7" presStyleCnt="8" custScaleY="146736" custLinFactNeighborY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D05F8F7-4F41-440E-B0CE-C4AE581DE45C}" srcId="{BA59DC78-391F-472E-974C-EAA0AFD51B01}" destId="{366DB315-2ED7-478C-8CF8-58D3F8B9FAC7}" srcOrd="3" destOrd="0" parTransId="{4B2A6FF6-49F8-4B45-861B-EAC21CE9EB97}" sibTransId="{06AEE562-4627-4E0A-8945-315612C109EB}"/>
    <dgm:cxn modelId="{58A508F0-1F47-428D-9878-5B879748D82B}" srcId="{BA59DC78-391F-472E-974C-EAA0AFD51B01}" destId="{0B88252B-C554-4102-9F5E-E0BA445DA4A3}" srcOrd="6" destOrd="0" parTransId="{3C216085-AE9C-4072-AA4B-F5ADE5B7B7FE}" sibTransId="{0825D571-1212-4F62-AF67-FA59E26EAFE7}"/>
    <dgm:cxn modelId="{2AA4DE1C-5755-4886-AB54-0D8FEE3B27FD}" type="presOf" srcId="{6E2E5D1C-14D0-492A-8191-4E40CD59E566}" destId="{D0C6709F-3049-4797-AFF4-A009A74E5DAE}" srcOrd="0" destOrd="0" presId="urn:microsoft.com/office/officeart/2005/8/layout/chevron2"/>
    <dgm:cxn modelId="{9CD6071B-1261-4D15-9FD0-529528B93BE7}" type="presOf" srcId="{8F123DDB-7668-44ED-8F1F-CFD397955366}" destId="{245B8DF1-401F-49F3-AE0C-58BAFD91D1FC}" srcOrd="0" destOrd="0" presId="urn:microsoft.com/office/officeart/2005/8/layout/chevron2"/>
    <dgm:cxn modelId="{0C22BA9D-D6C4-44A9-BDAA-7D1DB92EE7FB}" type="presOf" srcId="{D5E25867-3DCB-48C7-8844-CA45C6C3A254}" destId="{0BFE4676-DF30-4AC9-8681-834D15B3F058}" srcOrd="0" destOrd="0" presId="urn:microsoft.com/office/officeart/2005/8/layout/chevron2"/>
    <dgm:cxn modelId="{C59DBEB0-5CDB-4833-9199-E394AB4305D7}" srcId="{BA59DC78-391F-472E-974C-EAA0AFD51B01}" destId="{8CD15A43-BBA8-491D-BE9F-0EAFCC695F04}" srcOrd="4" destOrd="0" parTransId="{EC8CCBD9-872D-4C36-9B4C-78AD11BA6587}" sibTransId="{A3B705F5-D511-42D3-AC61-6756E1626EE7}"/>
    <dgm:cxn modelId="{089C991C-F1D4-4302-AC19-C92279CAAEC1}" srcId="{BA59DC78-391F-472E-974C-EAA0AFD51B01}" destId="{293DD145-7299-4C41-B116-1808083144F9}" srcOrd="1" destOrd="0" parTransId="{1FE02136-BBC6-474B-B5E8-00E2B642CA01}" sibTransId="{C8302300-D0F5-433B-BCD3-F8F9A7567CB0}"/>
    <dgm:cxn modelId="{8589C717-13AF-4ED0-BF1D-BDA53E687F1D}" srcId="{78477DF2-E2D4-41B1-97A0-4B4144B48A0B}" destId="{6E2E5D1C-14D0-492A-8191-4E40CD59E566}" srcOrd="0" destOrd="0" parTransId="{818E69B8-208C-405E-9B61-324D934D9619}" sibTransId="{25177748-4325-43B5-A016-C4F077D897BB}"/>
    <dgm:cxn modelId="{EDB61060-222B-4E6B-B1CA-DE63490F899F}" srcId="{BA59DC78-391F-472E-974C-EAA0AFD51B01}" destId="{604E55BB-2F5E-43FB-AFF1-51EBBD798CA4}" srcOrd="0" destOrd="0" parTransId="{2062B4F9-0060-4F3C-85C7-3D19749281C9}" sibTransId="{21461B6F-5439-4E46-8A67-397B64ACD7EF}"/>
    <dgm:cxn modelId="{AEBEA323-E659-498E-90F5-CB1F06C405B6}" type="presOf" srcId="{78477DF2-E2D4-41B1-97A0-4B4144B48A0B}" destId="{565C6FDD-01A6-4A25-AF36-F3EFCBEFE0D0}" srcOrd="0" destOrd="0" presId="urn:microsoft.com/office/officeart/2005/8/layout/chevron2"/>
    <dgm:cxn modelId="{C6CC5F6A-460B-4209-95D6-81F30DEC3286}" type="presOf" srcId="{293DD145-7299-4C41-B116-1808083144F9}" destId="{F9D82407-9698-4C86-810B-C3C1D98D6D92}" srcOrd="0" destOrd="0" presId="urn:microsoft.com/office/officeart/2005/8/layout/chevron2"/>
    <dgm:cxn modelId="{AB4EECB1-381F-4640-A911-B99B49690B7A}" type="presOf" srcId="{9B9E784F-3208-4210-8622-FC1F071D27D4}" destId="{6FA2ACC7-6238-4DB7-8C9E-545EE2586799}" srcOrd="0" destOrd="0" presId="urn:microsoft.com/office/officeart/2005/8/layout/chevron2"/>
    <dgm:cxn modelId="{33D5E9BB-135D-4E7A-A06B-CF219FE84DB8}" srcId="{6D16FFF0-BB19-454F-A56D-A2334F597F66}" destId="{0255263B-7597-4166-8650-EB1145B1F64B}" srcOrd="0" destOrd="0" parTransId="{CE61F370-156C-48A2-AA28-C08B9F1FD9B8}" sibTransId="{0D5ED159-B6FF-4891-B1DD-9990B9D4710C}"/>
    <dgm:cxn modelId="{75687B8D-0A31-497D-8D66-70B64AFAF372}" type="presOf" srcId="{6D16FFF0-BB19-454F-A56D-A2334F597F66}" destId="{803CAEB2-804E-4375-9269-47E6BB7D09CA}" srcOrd="0" destOrd="0" presId="urn:microsoft.com/office/officeart/2005/8/layout/chevron2"/>
    <dgm:cxn modelId="{E5DB2A31-7F28-4E66-8CB5-EB17DC96EE2D}" type="presOf" srcId="{4079AE6F-7BDA-44A2-94E4-BD7C19384D6E}" destId="{CC8150F5-8702-40FE-A92C-B7138382BB97}" srcOrd="0" destOrd="0" presId="urn:microsoft.com/office/officeart/2005/8/layout/chevron2"/>
    <dgm:cxn modelId="{2847DFC3-EA1F-473A-8EB3-3ACF7510B4A1}" srcId="{366DB315-2ED7-478C-8CF8-58D3F8B9FAC7}" destId="{9B9E784F-3208-4210-8622-FC1F071D27D4}" srcOrd="0" destOrd="0" parTransId="{E7BB73C2-23A0-498C-BE02-E0707C7D595F}" sibTransId="{735DB050-DCC5-4C81-92BE-372327481ED4}"/>
    <dgm:cxn modelId="{2A4CD544-90D0-4F7E-AED2-30E01CC3E8E3}" type="presOf" srcId="{BA59DC78-391F-472E-974C-EAA0AFD51B01}" destId="{8B3272A3-3875-4641-B5D3-54B4D976C7A1}" srcOrd="0" destOrd="0" presId="urn:microsoft.com/office/officeart/2005/8/layout/chevron2"/>
    <dgm:cxn modelId="{B7CDA8FF-FF04-4C62-AFC7-50CF35A52CCD}" type="presOf" srcId="{0255263B-7597-4166-8650-EB1145B1F64B}" destId="{BE0A4980-F361-412E-A179-1713837AC04B}" srcOrd="0" destOrd="0" presId="urn:microsoft.com/office/officeart/2005/8/layout/chevron2"/>
    <dgm:cxn modelId="{219D2DC2-64C6-4D5F-8D63-35E14FF13C63}" type="presOf" srcId="{604E55BB-2F5E-43FB-AFF1-51EBBD798CA4}" destId="{E39FA3DB-3940-494B-9670-8C15EE93F28A}" srcOrd="0" destOrd="0" presId="urn:microsoft.com/office/officeart/2005/8/layout/chevron2"/>
    <dgm:cxn modelId="{AE5E73CB-EE35-4136-8B78-125DC59A7F93}" type="presOf" srcId="{9859F5F9-7B60-45EA-9180-4B0B1EB3828E}" destId="{A067F7A0-D2EB-470C-BB40-AA5976BA7F8A}" srcOrd="0" destOrd="0" presId="urn:microsoft.com/office/officeart/2005/8/layout/chevron2"/>
    <dgm:cxn modelId="{A2DCA0DB-6858-407A-ABB7-FB9BE1404F5B}" srcId="{BA59DC78-391F-472E-974C-EAA0AFD51B01}" destId="{6D16FFF0-BB19-454F-A56D-A2334F597F66}" srcOrd="7" destOrd="0" parTransId="{A6AC949E-1239-4F87-A2B0-D25A7638792E}" sibTransId="{B2D50783-128B-4E32-8A1B-138D49D18A2B}"/>
    <dgm:cxn modelId="{8161833D-AA43-4809-9ED1-502680DC799A}" type="presOf" srcId="{366DB315-2ED7-478C-8CF8-58D3F8B9FAC7}" destId="{CEE42887-4244-4F31-A0CA-EDA6BC26DA4A}" srcOrd="0" destOrd="0" presId="urn:microsoft.com/office/officeart/2005/8/layout/chevron2"/>
    <dgm:cxn modelId="{AAE8C10A-4DF1-400B-B0E2-671C6E89C51C}" type="presOf" srcId="{EDFC839F-54EA-4225-8281-41144C94613D}" destId="{7649352E-310D-47D7-B433-58DF01FF0BF3}" srcOrd="0" destOrd="0" presId="urn:microsoft.com/office/officeart/2005/8/layout/chevron2"/>
    <dgm:cxn modelId="{7B00B02E-6AD4-4738-9A58-BC14B0D25F10}" srcId="{BA59DC78-391F-472E-974C-EAA0AFD51B01}" destId="{EDFC839F-54EA-4225-8281-41144C94613D}" srcOrd="2" destOrd="0" parTransId="{78ADA78C-5F96-4F8F-A2B8-B33F6D76E017}" sibTransId="{3F7C0749-5F6F-49EC-AA15-10FA3959936F}"/>
    <dgm:cxn modelId="{F462E601-DFED-47DD-A772-D9B829BE7122}" srcId="{0B88252B-C554-4102-9F5E-E0BA445DA4A3}" destId="{498CEDF2-C570-473C-AA22-9D1117DBA603}" srcOrd="0" destOrd="0" parTransId="{05A8C869-B4A2-4CBD-A736-67FB0F993154}" sibTransId="{1472ADAB-A3D2-44CC-9F6D-EB6DB2E3C66B}"/>
    <dgm:cxn modelId="{AB937DA1-4C1A-4380-B160-30A961983974}" type="presOf" srcId="{8CD15A43-BBA8-491D-BE9F-0EAFCC695F04}" destId="{747313CB-1E88-40F4-B74C-467B1E3A3978}" srcOrd="0" destOrd="0" presId="urn:microsoft.com/office/officeart/2005/8/layout/chevron2"/>
    <dgm:cxn modelId="{D3CC159C-E6E7-4910-B527-7CBA2B325069}" srcId="{EDFC839F-54EA-4225-8281-41144C94613D}" destId="{9859F5F9-7B60-45EA-9180-4B0B1EB3828E}" srcOrd="0" destOrd="0" parTransId="{89235ECE-8665-465F-B847-DE3247A0459B}" sibTransId="{F0064C0E-71C2-45A2-B0F8-0F87F9B3461A}"/>
    <dgm:cxn modelId="{47B34338-B227-40B7-BE4C-3D01804FA33C}" srcId="{BA59DC78-391F-472E-974C-EAA0AFD51B01}" destId="{78477DF2-E2D4-41B1-97A0-4B4144B48A0B}" srcOrd="5" destOrd="0" parTransId="{F937DF73-61E6-4837-8BF6-E22DBACCD99E}" sibTransId="{0BCFAADF-5E66-471C-BF82-F691E5FD75C6}"/>
    <dgm:cxn modelId="{068CD8EB-CFA8-43F4-A0AC-06293CC17A12}" srcId="{8CD15A43-BBA8-491D-BE9F-0EAFCC695F04}" destId="{D5E25867-3DCB-48C7-8844-CA45C6C3A254}" srcOrd="0" destOrd="0" parTransId="{2BA5BA7C-B852-4257-9133-86543A10DB8C}" sibTransId="{7A1043D4-B027-4A26-8E60-4ACFD28FC845}"/>
    <dgm:cxn modelId="{BDF68600-F76C-4D31-A640-F26C0CC3D04B}" srcId="{293DD145-7299-4C41-B116-1808083144F9}" destId="{8F123DDB-7668-44ED-8F1F-CFD397955366}" srcOrd="0" destOrd="0" parTransId="{7CAADF9D-D8C1-45AE-A040-D1DFC819B015}" sibTransId="{F5B3189C-4A88-4C1F-AC01-43DEB5254B36}"/>
    <dgm:cxn modelId="{1EB1B137-46AB-4CB4-BF10-BBD4B9B6790E}" type="presOf" srcId="{498CEDF2-C570-473C-AA22-9D1117DBA603}" destId="{F717FA20-1361-470A-87D6-9B1D1B07FC74}" srcOrd="0" destOrd="0" presId="urn:microsoft.com/office/officeart/2005/8/layout/chevron2"/>
    <dgm:cxn modelId="{E54F4C6D-F264-4D27-82D4-F6FE6A91CAEF}" srcId="{604E55BB-2F5E-43FB-AFF1-51EBBD798CA4}" destId="{4079AE6F-7BDA-44A2-94E4-BD7C19384D6E}" srcOrd="0" destOrd="0" parTransId="{C3AD00A7-1CA8-4FED-95BF-6E48C1B708B0}" sibTransId="{C738713B-1367-4A88-A426-6C96847C3E8B}"/>
    <dgm:cxn modelId="{FDB8E658-7E71-418D-AD72-CA6DFE469A13}" type="presOf" srcId="{0B88252B-C554-4102-9F5E-E0BA445DA4A3}" destId="{7BE8E0ED-FCC1-4C2D-A401-62302B28855B}" srcOrd="0" destOrd="0" presId="urn:microsoft.com/office/officeart/2005/8/layout/chevron2"/>
    <dgm:cxn modelId="{DE27E298-FF9F-4C65-A3C3-0A9250EF15E2}" type="presParOf" srcId="{8B3272A3-3875-4641-B5D3-54B4D976C7A1}" destId="{7095091E-1C6E-4582-896A-7D3451F577FA}" srcOrd="0" destOrd="0" presId="urn:microsoft.com/office/officeart/2005/8/layout/chevron2"/>
    <dgm:cxn modelId="{12A9F1EB-90A5-4698-AE02-CA41788046BE}" type="presParOf" srcId="{7095091E-1C6E-4582-896A-7D3451F577FA}" destId="{E39FA3DB-3940-494B-9670-8C15EE93F28A}" srcOrd="0" destOrd="0" presId="urn:microsoft.com/office/officeart/2005/8/layout/chevron2"/>
    <dgm:cxn modelId="{8EFCC75B-7814-423A-A067-E1285BB520E6}" type="presParOf" srcId="{7095091E-1C6E-4582-896A-7D3451F577FA}" destId="{CC8150F5-8702-40FE-A92C-B7138382BB97}" srcOrd="1" destOrd="0" presId="urn:microsoft.com/office/officeart/2005/8/layout/chevron2"/>
    <dgm:cxn modelId="{C96E5F89-4C53-402D-9F21-9DD4B4BD2EC2}" type="presParOf" srcId="{8B3272A3-3875-4641-B5D3-54B4D976C7A1}" destId="{AE01AB32-18D9-4BF0-99EB-F24A43467F2D}" srcOrd="1" destOrd="0" presId="urn:microsoft.com/office/officeart/2005/8/layout/chevron2"/>
    <dgm:cxn modelId="{8743D42E-6210-44D3-8B92-397BA4A39093}" type="presParOf" srcId="{8B3272A3-3875-4641-B5D3-54B4D976C7A1}" destId="{A3FD444A-1AD3-4BB4-AF32-027AEE4FFDA6}" srcOrd="2" destOrd="0" presId="urn:microsoft.com/office/officeart/2005/8/layout/chevron2"/>
    <dgm:cxn modelId="{964ED94C-6A76-4FD1-836D-B932C077C973}" type="presParOf" srcId="{A3FD444A-1AD3-4BB4-AF32-027AEE4FFDA6}" destId="{F9D82407-9698-4C86-810B-C3C1D98D6D92}" srcOrd="0" destOrd="0" presId="urn:microsoft.com/office/officeart/2005/8/layout/chevron2"/>
    <dgm:cxn modelId="{34A030D1-8B3B-43F3-B2FD-13ACCDC85847}" type="presParOf" srcId="{A3FD444A-1AD3-4BB4-AF32-027AEE4FFDA6}" destId="{245B8DF1-401F-49F3-AE0C-58BAFD91D1FC}" srcOrd="1" destOrd="0" presId="urn:microsoft.com/office/officeart/2005/8/layout/chevron2"/>
    <dgm:cxn modelId="{6B6614FB-001B-4B8A-9187-7BFA3C65A9D0}" type="presParOf" srcId="{8B3272A3-3875-4641-B5D3-54B4D976C7A1}" destId="{0AFD1B3D-FBCA-4BDF-9B9E-45425BCA7549}" srcOrd="3" destOrd="0" presId="urn:microsoft.com/office/officeart/2005/8/layout/chevron2"/>
    <dgm:cxn modelId="{94A8D5AC-34BB-4BCE-BA7C-B845CC086ECC}" type="presParOf" srcId="{8B3272A3-3875-4641-B5D3-54B4D976C7A1}" destId="{F735466C-2C3B-423F-9FE3-13FE80A49A5E}" srcOrd="4" destOrd="0" presId="urn:microsoft.com/office/officeart/2005/8/layout/chevron2"/>
    <dgm:cxn modelId="{B5416319-3CC8-48EC-8922-83CE9E06436A}" type="presParOf" srcId="{F735466C-2C3B-423F-9FE3-13FE80A49A5E}" destId="{7649352E-310D-47D7-B433-58DF01FF0BF3}" srcOrd="0" destOrd="0" presId="urn:microsoft.com/office/officeart/2005/8/layout/chevron2"/>
    <dgm:cxn modelId="{A83F1C56-BAE9-4BF3-A640-9F1AD778867A}" type="presParOf" srcId="{F735466C-2C3B-423F-9FE3-13FE80A49A5E}" destId="{A067F7A0-D2EB-470C-BB40-AA5976BA7F8A}" srcOrd="1" destOrd="0" presId="urn:microsoft.com/office/officeart/2005/8/layout/chevron2"/>
    <dgm:cxn modelId="{7887323E-4D2C-496E-A5A8-DCC0148ADFAD}" type="presParOf" srcId="{8B3272A3-3875-4641-B5D3-54B4D976C7A1}" destId="{D5C004C0-0D48-454E-8F8A-40CE1EB251EE}" srcOrd="5" destOrd="0" presId="urn:microsoft.com/office/officeart/2005/8/layout/chevron2"/>
    <dgm:cxn modelId="{1DE8474F-DDA7-41FA-8FC5-3074058A02DF}" type="presParOf" srcId="{8B3272A3-3875-4641-B5D3-54B4D976C7A1}" destId="{8FFA3517-AE99-4D8C-99C6-96E2AADBD9DE}" srcOrd="6" destOrd="0" presId="urn:microsoft.com/office/officeart/2005/8/layout/chevron2"/>
    <dgm:cxn modelId="{F65A9346-7195-43EA-8FCC-8177CDF808DE}" type="presParOf" srcId="{8FFA3517-AE99-4D8C-99C6-96E2AADBD9DE}" destId="{CEE42887-4244-4F31-A0CA-EDA6BC26DA4A}" srcOrd="0" destOrd="0" presId="urn:microsoft.com/office/officeart/2005/8/layout/chevron2"/>
    <dgm:cxn modelId="{CBBEC58E-4A3F-431E-96D3-843D7AD7FAB3}" type="presParOf" srcId="{8FFA3517-AE99-4D8C-99C6-96E2AADBD9DE}" destId="{6FA2ACC7-6238-4DB7-8C9E-545EE2586799}" srcOrd="1" destOrd="0" presId="urn:microsoft.com/office/officeart/2005/8/layout/chevron2"/>
    <dgm:cxn modelId="{91090572-DCA8-46B9-8B65-121815C6B498}" type="presParOf" srcId="{8B3272A3-3875-4641-B5D3-54B4D976C7A1}" destId="{38E68EDA-C836-4553-8B2A-DEC34B204E6B}" srcOrd="7" destOrd="0" presId="urn:microsoft.com/office/officeart/2005/8/layout/chevron2"/>
    <dgm:cxn modelId="{D207509C-3E69-49A3-81D4-022F7946A9F3}" type="presParOf" srcId="{8B3272A3-3875-4641-B5D3-54B4D976C7A1}" destId="{77463A27-6E0D-4223-8C7F-118451CA439A}" srcOrd="8" destOrd="0" presId="urn:microsoft.com/office/officeart/2005/8/layout/chevron2"/>
    <dgm:cxn modelId="{38B557C2-4D79-47D1-BF08-1159A8645DC2}" type="presParOf" srcId="{77463A27-6E0D-4223-8C7F-118451CA439A}" destId="{747313CB-1E88-40F4-B74C-467B1E3A3978}" srcOrd="0" destOrd="0" presId="urn:microsoft.com/office/officeart/2005/8/layout/chevron2"/>
    <dgm:cxn modelId="{19B2A74D-40D7-458F-9E0E-6CB15174B23E}" type="presParOf" srcId="{77463A27-6E0D-4223-8C7F-118451CA439A}" destId="{0BFE4676-DF30-4AC9-8681-834D15B3F058}" srcOrd="1" destOrd="0" presId="urn:microsoft.com/office/officeart/2005/8/layout/chevron2"/>
    <dgm:cxn modelId="{D1D75CD2-3A89-47B5-9AAB-339D161B668D}" type="presParOf" srcId="{8B3272A3-3875-4641-B5D3-54B4D976C7A1}" destId="{D1A47F26-1CC3-4015-9D62-1091E623DB06}" srcOrd="9" destOrd="0" presId="urn:microsoft.com/office/officeart/2005/8/layout/chevron2"/>
    <dgm:cxn modelId="{089A34A9-47B6-4253-9DE7-741F8A70BAFE}" type="presParOf" srcId="{8B3272A3-3875-4641-B5D3-54B4D976C7A1}" destId="{E3D38D57-D74F-4D72-89BC-75816D345010}" srcOrd="10" destOrd="0" presId="urn:microsoft.com/office/officeart/2005/8/layout/chevron2"/>
    <dgm:cxn modelId="{6AE5E6B8-3989-40C2-8F2B-1CAB14D7D178}" type="presParOf" srcId="{E3D38D57-D74F-4D72-89BC-75816D345010}" destId="{565C6FDD-01A6-4A25-AF36-F3EFCBEFE0D0}" srcOrd="0" destOrd="0" presId="urn:microsoft.com/office/officeart/2005/8/layout/chevron2"/>
    <dgm:cxn modelId="{58E0AE81-3269-4229-8C4F-EC6C8366D0B1}" type="presParOf" srcId="{E3D38D57-D74F-4D72-89BC-75816D345010}" destId="{D0C6709F-3049-4797-AFF4-A009A74E5DAE}" srcOrd="1" destOrd="0" presId="urn:microsoft.com/office/officeart/2005/8/layout/chevron2"/>
    <dgm:cxn modelId="{9BA07A27-D748-45FE-B55E-51EDBD451E75}" type="presParOf" srcId="{8B3272A3-3875-4641-B5D3-54B4D976C7A1}" destId="{14AEEBCF-DA42-4AA2-A8A2-DAFA2A0E25DB}" srcOrd="11" destOrd="0" presId="urn:microsoft.com/office/officeart/2005/8/layout/chevron2"/>
    <dgm:cxn modelId="{8DD72FF7-F575-42B1-9346-D22EDD24F805}" type="presParOf" srcId="{8B3272A3-3875-4641-B5D3-54B4D976C7A1}" destId="{3767C6AD-F044-4305-B053-689F04958716}" srcOrd="12" destOrd="0" presId="urn:microsoft.com/office/officeart/2005/8/layout/chevron2"/>
    <dgm:cxn modelId="{1E493D59-0E82-47F9-8B52-A1DF142F3E8B}" type="presParOf" srcId="{3767C6AD-F044-4305-B053-689F04958716}" destId="{7BE8E0ED-FCC1-4C2D-A401-62302B28855B}" srcOrd="0" destOrd="0" presId="urn:microsoft.com/office/officeart/2005/8/layout/chevron2"/>
    <dgm:cxn modelId="{A2279D6F-83AF-4787-820F-385DC617895D}" type="presParOf" srcId="{3767C6AD-F044-4305-B053-689F04958716}" destId="{F717FA20-1361-470A-87D6-9B1D1B07FC74}" srcOrd="1" destOrd="0" presId="urn:microsoft.com/office/officeart/2005/8/layout/chevron2"/>
    <dgm:cxn modelId="{1D03ED05-D2A3-4A09-A48F-8FE6B3B6F4A0}" type="presParOf" srcId="{8B3272A3-3875-4641-B5D3-54B4D976C7A1}" destId="{B78903E9-34E1-49E8-BAA3-8FB185100661}" srcOrd="13" destOrd="0" presId="urn:microsoft.com/office/officeart/2005/8/layout/chevron2"/>
    <dgm:cxn modelId="{4D2A9A9E-671E-4D59-9411-2FE2B3A2DC49}" type="presParOf" srcId="{8B3272A3-3875-4641-B5D3-54B4D976C7A1}" destId="{AF9B8B85-9A7C-442E-99D4-DAE722A1893B}" srcOrd="14" destOrd="0" presId="urn:microsoft.com/office/officeart/2005/8/layout/chevron2"/>
    <dgm:cxn modelId="{E0298358-04D2-426C-8FFD-DD6B2844E446}" type="presParOf" srcId="{AF9B8B85-9A7C-442E-99D4-DAE722A1893B}" destId="{803CAEB2-804E-4375-9269-47E6BB7D09CA}" srcOrd="0" destOrd="0" presId="urn:microsoft.com/office/officeart/2005/8/layout/chevron2"/>
    <dgm:cxn modelId="{C5E7A59F-DA30-4309-9907-27C23B618E57}" type="presParOf" srcId="{AF9B8B85-9A7C-442E-99D4-DAE722A1893B}" destId="{BE0A4980-F361-412E-A179-1713837AC04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724F18-EE20-4DD5-8E51-2589F4250EC2}">
      <dsp:nvSpPr>
        <dsp:cNvPr id="0" name=""/>
        <dsp:cNvSpPr/>
      </dsp:nvSpPr>
      <dsp:spPr>
        <a:xfrm>
          <a:off x="3040792" y="870618"/>
          <a:ext cx="6673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342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3357014" y="912848"/>
        <a:ext cx="34897" cy="6979"/>
      </dsp:txXfrm>
    </dsp:sp>
    <dsp:sp modelId="{5825AB90-178F-42BC-B856-F70D70645C5C}">
      <dsp:nvSpPr>
        <dsp:cNvPr id="0" name=""/>
        <dsp:cNvSpPr/>
      </dsp:nvSpPr>
      <dsp:spPr>
        <a:xfrm>
          <a:off x="8061" y="5979"/>
          <a:ext cx="3034531" cy="1820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kern="1200" dirty="0"/>
            <a:t>X-cliente acquista 130 scarpe esclusive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kern="1200" dirty="0"/>
            <a:t>(GERMANIA)</a:t>
          </a:r>
        </a:p>
      </dsp:txBody>
      <dsp:txXfrm>
        <a:off x="8061" y="5979"/>
        <a:ext cx="3034531" cy="1820718"/>
      </dsp:txXfrm>
    </dsp:sp>
    <dsp:sp modelId="{3C490FB8-5F56-4FED-942E-0652C2D3EC82}">
      <dsp:nvSpPr>
        <dsp:cNvPr id="0" name=""/>
        <dsp:cNvSpPr/>
      </dsp:nvSpPr>
      <dsp:spPr>
        <a:xfrm>
          <a:off x="6773265" y="870618"/>
          <a:ext cx="6673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342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7089488" y="912848"/>
        <a:ext cx="34897" cy="6979"/>
      </dsp:txXfrm>
    </dsp:sp>
    <dsp:sp modelId="{6766FD7A-90BD-4316-87E3-60AE29E75840}">
      <dsp:nvSpPr>
        <dsp:cNvPr id="0" name=""/>
        <dsp:cNvSpPr/>
      </dsp:nvSpPr>
      <dsp:spPr>
        <a:xfrm>
          <a:off x="3740534" y="5979"/>
          <a:ext cx="3034531" cy="1820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kern="1200" dirty="0"/>
            <a:t>Y-produttore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kern="1200" dirty="0"/>
            <a:t>(ITALIA) </a:t>
          </a:r>
        </a:p>
      </dsp:txBody>
      <dsp:txXfrm>
        <a:off x="3740534" y="5979"/>
        <a:ext cx="3034531" cy="1820718"/>
      </dsp:txXfrm>
    </dsp:sp>
    <dsp:sp modelId="{3F437CCA-BEFB-4A47-8514-6B87F9AF4B0A}">
      <dsp:nvSpPr>
        <dsp:cNvPr id="0" name=""/>
        <dsp:cNvSpPr/>
      </dsp:nvSpPr>
      <dsp:spPr>
        <a:xfrm>
          <a:off x="1525326" y="1824897"/>
          <a:ext cx="7464946" cy="667342"/>
        </a:xfrm>
        <a:custGeom>
          <a:avLst/>
          <a:gdLst/>
          <a:ahLst/>
          <a:cxnLst/>
          <a:rect l="0" t="0" r="0" b="0"/>
          <a:pathLst>
            <a:path>
              <a:moveTo>
                <a:pt x="7464946" y="0"/>
              </a:moveTo>
              <a:lnTo>
                <a:pt x="7464946" y="350771"/>
              </a:lnTo>
              <a:lnTo>
                <a:pt x="0" y="350771"/>
              </a:lnTo>
              <a:lnTo>
                <a:pt x="0" y="667342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5070362" y="2155079"/>
        <a:ext cx="374875" cy="6979"/>
      </dsp:txXfrm>
    </dsp:sp>
    <dsp:sp modelId="{0603030C-EE7F-4224-9613-772864A5F127}">
      <dsp:nvSpPr>
        <dsp:cNvPr id="0" name=""/>
        <dsp:cNvSpPr/>
      </dsp:nvSpPr>
      <dsp:spPr>
        <a:xfrm>
          <a:off x="7473007" y="5979"/>
          <a:ext cx="3034531" cy="1820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kern="1200" dirty="0"/>
            <a:t>Y. LE ESPONE IN UNA FIERA</a:t>
          </a:r>
        </a:p>
      </dsp:txBody>
      <dsp:txXfrm>
        <a:off x="7473007" y="5979"/>
        <a:ext cx="3034531" cy="1820718"/>
      </dsp:txXfrm>
    </dsp:sp>
    <dsp:sp modelId="{B88767A5-B552-4505-BA1E-95BE6EEF6A73}">
      <dsp:nvSpPr>
        <dsp:cNvPr id="0" name=""/>
        <dsp:cNvSpPr/>
      </dsp:nvSpPr>
      <dsp:spPr>
        <a:xfrm>
          <a:off x="3040792" y="3389279"/>
          <a:ext cx="6673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342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3357014" y="3431509"/>
        <a:ext cx="34897" cy="6979"/>
      </dsp:txXfrm>
    </dsp:sp>
    <dsp:sp modelId="{A79E76F0-D77D-4311-8A4D-535FC072FBA9}">
      <dsp:nvSpPr>
        <dsp:cNvPr id="0" name=""/>
        <dsp:cNvSpPr/>
      </dsp:nvSpPr>
      <dsp:spPr>
        <a:xfrm>
          <a:off x="8061" y="2524640"/>
          <a:ext cx="3034531" cy="1820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kern="1200" dirty="0"/>
            <a:t>X. INTIMA Y. CHE VENGANO RIMOSSE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kern="1200" dirty="0"/>
            <a:t> MA Y. SI RIFIUTA</a:t>
          </a:r>
        </a:p>
      </dsp:txBody>
      <dsp:txXfrm>
        <a:off x="8061" y="2524640"/>
        <a:ext cx="3034531" cy="1820718"/>
      </dsp:txXfrm>
    </dsp:sp>
    <dsp:sp modelId="{D672AAFF-ED49-4241-97D0-3D27BE727922}">
      <dsp:nvSpPr>
        <dsp:cNvPr id="0" name=""/>
        <dsp:cNvSpPr/>
      </dsp:nvSpPr>
      <dsp:spPr>
        <a:xfrm>
          <a:off x="6773265" y="3389279"/>
          <a:ext cx="6673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342" y="45720"/>
              </a:lnTo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500" kern="1200"/>
        </a:p>
      </dsp:txBody>
      <dsp:txXfrm>
        <a:off x="7089488" y="3431509"/>
        <a:ext cx="34897" cy="6979"/>
      </dsp:txXfrm>
    </dsp:sp>
    <dsp:sp modelId="{FB7BCBB7-A6E7-4ADD-907E-2FD2C0F8AED8}">
      <dsp:nvSpPr>
        <dsp:cNvPr id="0" name=""/>
        <dsp:cNvSpPr/>
      </dsp:nvSpPr>
      <dsp:spPr>
        <a:xfrm>
          <a:off x="3740534" y="2524640"/>
          <a:ext cx="3034531" cy="1820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kern="1200" dirty="0"/>
            <a:t>IL GIORNO DOPO COMUNICA TRAMITE TELEFAX, L’ INTERRUZIONE DEL RAPPORTO.</a:t>
          </a:r>
        </a:p>
      </dsp:txBody>
      <dsp:txXfrm>
        <a:off x="3740534" y="2524640"/>
        <a:ext cx="3034531" cy="1820718"/>
      </dsp:txXfrm>
    </dsp:sp>
    <dsp:sp modelId="{26624343-EDD7-45E6-AB31-7F0E34D0757F}">
      <dsp:nvSpPr>
        <dsp:cNvPr id="0" name=""/>
        <dsp:cNvSpPr/>
      </dsp:nvSpPr>
      <dsp:spPr>
        <a:xfrm>
          <a:off x="7473007" y="2524640"/>
          <a:ext cx="3034531" cy="18207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9352" tIns="149352" rIns="149352" bIns="149352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100" kern="1200" dirty="0"/>
            <a:t>VIOLAZIONE DA PARTE DI Y. DELL’ OBBLIGO DI ESCLUSIVITA’.</a:t>
          </a:r>
        </a:p>
      </dsp:txBody>
      <dsp:txXfrm>
        <a:off x="7473007" y="2524640"/>
        <a:ext cx="3034531" cy="18207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9FA3DB-3940-494B-9670-8C15EE93F28A}">
      <dsp:nvSpPr>
        <dsp:cNvPr id="0" name=""/>
        <dsp:cNvSpPr/>
      </dsp:nvSpPr>
      <dsp:spPr>
        <a:xfrm rot="5400000">
          <a:off x="-97024" y="103569"/>
          <a:ext cx="646828" cy="4527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200" kern="1200" dirty="0"/>
        </a:p>
      </dsp:txBody>
      <dsp:txXfrm rot="-5400000">
        <a:off x="1" y="232935"/>
        <a:ext cx="452779" cy="194049"/>
      </dsp:txXfrm>
    </dsp:sp>
    <dsp:sp modelId="{CC8150F5-8702-40FE-A92C-B7138382BB97}">
      <dsp:nvSpPr>
        <dsp:cNvPr id="0" name=""/>
        <dsp:cNvSpPr/>
      </dsp:nvSpPr>
      <dsp:spPr>
        <a:xfrm rot="5400000">
          <a:off x="5273970" y="-4814645"/>
          <a:ext cx="420438" cy="100628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500" kern="1200" dirty="0">
              <a:latin typeface="+mn-lt"/>
            </a:rPr>
            <a:t>Ristorante Italiano acquista dei piatti in porcellana, da un’azienda Francese. </a:t>
          </a:r>
        </a:p>
      </dsp:txBody>
      <dsp:txXfrm rot="-5400000">
        <a:off x="452779" y="27070"/>
        <a:ext cx="10042296" cy="379390"/>
      </dsp:txXfrm>
    </dsp:sp>
    <dsp:sp modelId="{F9D82407-9698-4C86-810B-C3C1D98D6D92}">
      <dsp:nvSpPr>
        <dsp:cNvPr id="0" name=""/>
        <dsp:cNvSpPr/>
      </dsp:nvSpPr>
      <dsp:spPr>
        <a:xfrm rot="5400000">
          <a:off x="-97024" y="677884"/>
          <a:ext cx="646828" cy="4527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/>
            <a:t> </a:t>
          </a:r>
        </a:p>
      </dsp:txBody>
      <dsp:txXfrm rot="-5400000">
        <a:off x="1" y="807250"/>
        <a:ext cx="452779" cy="194049"/>
      </dsp:txXfrm>
    </dsp:sp>
    <dsp:sp modelId="{245B8DF1-401F-49F3-AE0C-58BAFD91D1FC}">
      <dsp:nvSpPr>
        <dsp:cNvPr id="0" name=""/>
        <dsp:cNvSpPr/>
      </dsp:nvSpPr>
      <dsp:spPr>
        <a:xfrm rot="5400000">
          <a:off x="5273970" y="-4240330"/>
          <a:ext cx="420438" cy="100628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500" kern="1200" dirty="0"/>
            <a:t>I piatti giungono al compratore il </a:t>
          </a:r>
          <a:r>
            <a:rPr lang="it-IT" sz="1500" b="1" kern="1200" dirty="0"/>
            <a:t>13 Ottobre 1999</a:t>
          </a:r>
          <a:r>
            <a:rPr lang="it-IT" sz="1500" kern="1200" dirty="0"/>
            <a:t>, imballati in modo non visibile. </a:t>
          </a:r>
        </a:p>
      </dsp:txBody>
      <dsp:txXfrm rot="-5400000">
        <a:off x="452779" y="601385"/>
        <a:ext cx="10042296" cy="379390"/>
      </dsp:txXfrm>
    </dsp:sp>
    <dsp:sp modelId="{7649352E-310D-47D7-B433-58DF01FF0BF3}">
      <dsp:nvSpPr>
        <dsp:cNvPr id="0" name=""/>
        <dsp:cNvSpPr/>
      </dsp:nvSpPr>
      <dsp:spPr>
        <a:xfrm rot="5400000">
          <a:off x="-97024" y="1252200"/>
          <a:ext cx="646828" cy="4527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/>
            <a:t> </a:t>
          </a:r>
        </a:p>
      </dsp:txBody>
      <dsp:txXfrm rot="-5400000">
        <a:off x="1" y="1381566"/>
        <a:ext cx="452779" cy="194049"/>
      </dsp:txXfrm>
    </dsp:sp>
    <dsp:sp modelId="{A067F7A0-D2EB-470C-BB40-AA5976BA7F8A}">
      <dsp:nvSpPr>
        <dsp:cNvPr id="0" name=""/>
        <dsp:cNvSpPr/>
      </dsp:nvSpPr>
      <dsp:spPr>
        <a:xfrm rot="5400000">
          <a:off x="5273970" y="-3666014"/>
          <a:ext cx="420438" cy="100628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500" kern="1200" dirty="0"/>
            <a:t>Nel </a:t>
          </a:r>
          <a:r>
            <a:rPr lang="it-IT" sz="1500" b="1" kern="1200" dirty="0"/>
            <a:t>Dicembre 1999 </a:t>
          </a:r>
          <a:r>
            <a:rPr lang="it-IT" sz="1500" kern="1200" dirty="0"/>
            <a:t>tramite telefonata, avvisa il venditore che molti piatti son rovinati.</a:t>
          </a:r>
        </a:p>
      </dsp:txBody>
      <dsp:txXfrm rot="-5400000">
        <a:off x="452779" y="1175701"/>
        <a:ext cx="10042296" cy="379390"/>
      </dsp:txXfrm>
    </dsp:sp>
    <dsp:sp modelId="{CEE42887-4244-4F31-A0CA-EDA6BC26DA4A}">
      <dsp:nvSpPr>
        <dsp:cNvPr id="0" name=""/>
        <dsp:cNvSpPr/>
      </dsp:nvSpPr>
      <dsp:spPr>
        <a:xfrm rot="5400000">
          <a:off x="-97024" y="1826515"/>
          <a:ext cx="646828" cy="4527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/>
            <a:t> </a:t>
          </a:r>
        </a:p>
      </dsp:txBody>
      <dsp:txXfrm rot="-5400000">
        <a:off x="1" y="1955881"/>
        <a:ext cx="452779" cy="194049"/>
      </dsp:txXfrm>
    </dsp:sp>
    <dsp:sp modelId="{6FA2ACC7-6238-4DB7-8C9E-545EE2586799}">
      <dsp:nvSpPr>
        <dsp:cNvPr id="0" name=""/>
        <dsp:cNvSpPr/>
      </dsp:nvSpPr>
      <dsp:spPr>
        <a:xfrm rot="5400000">
          <a:off x="5273970" y="-3091699"/>
          <a:ext cx="420438" cy="100628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500" kern="1200" dirty="0"/>
            <a:t>L’avviso di reclamo per merce difettosa è stato inviato il </a:t>
          </a:r>
          <a:r>
            <a:rPr lang="it-IT" sz="1500" b="1" kern="1200" dirty="0"/>
            <a:t>13 Aprile 2000 </a:t>
          </a:r>
          <a:r>
            <a:rPr lang="it-IT" sz="1500" kern="1200" dirty="0"/>
            <a:t>( </a:t>
          </a:r>
          <a:r>
            <a:rPr lang="it-IT" sz="1500" b="1" kern="1200" dirty="0"/>
            <a:t>6 mesi </a:t>
          </a:r>
          <a:r>
            <a:rPr lang="it-IT" sz="1500" kern="1200" dirty="0"/>
            <a:t>dopo aver scoperto la difformità della merce).</a:t>
          </a:r>
        </a:p>
      </dsp:txBody>
      <dsp:txXfrm rot="-5400000">
        <a:off x="452779" y="1750016"/>
        <a:ext cx="10042296" cy="379390"/>
      </dsp:txXfrm>
    </dsp:sp>
    <dsp:sp modelId="{747313CB-1E88-40F4-B74C-467B1E3A3978}">
      <dsp:nvSpPr>
        <dsp:cNvPr id="0" name=""/>
        <dsp:cNvSpPr/>
      </dsp:nvSpPr>
      <dsp:spPr>
        <a:xfrm rot="5400000">
          <a:off x="-97024" y="2400831"/>
          <a:ext cx="646828" cy="4527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/>
            <a:t> </a:t>
          </a:r>
        </a:p>
      </dsp:txBody>
      <dsp:txXfrm rot="-5400000">
        <a:off x="1" y="2530197"/>
        <a:ext cx="452779" cy="194049"/>
      </dsp:txXfrm>
    </dsp:sp>
    <dsp:sp modelId="{0BFE4676-DF30-4AC9-8681-834D15B3F058}">
      <dsp:nvSpPr>
        <dsp:cNvPr id="0" name=""/>
        <dsp:cNvSpPr/>
      </dsp:nvSpPr>
      <dsp:spPr>
        <a:xfrm rot="5400000">
          <a:off x="5273970" y="-2517383"/>
          <a:ext cx="420438" cy="100628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500" kern="1200" dirty="0"/>
            <a:t>Diritto di far valere il difetto di conformità dei beni, è necessaria l'applicazione </a:t>
          </a:r>
          <a:r>
            <a:rPr lang="it-IT" sz="1500" b="1" kern="1200" dirty="0"/>
            <a:t>dell'obbligo di ispezione </a:t>
          </a:r>
          <a:r>
            <a:rPr lang="it-IT" sz="1500" kern="1200" dirty="0"/>
            <a:t>(</a:t>
          </a:r>
          <a:r>
            <a:rPr lang="it-IT" sz="1500" b="1" kern="1200" dirty="0"/>
            <a:t>art. 38</a:t>
          </a:r>
          <a:r>
            <a:rPr lang="it-IT" sz="1500" kern="1200" dirty="0"/>
            <a:t>), </a:t>
          </a:r>
          <a:r>
            <a:rPr lang="it-IT" sz="1500" b="1" kern="1200" dirty="0"/>
            <a:t>sia l'obbligo di notifica</a:t>
          </a:r>
          <a:r>
            <a:rPr lang="it-IT" sz="1500" kern="1200" dirty="0"/>
            <a:t> (</a:t>
          </a:r>
          <a:r>
            <a:rPr lang="it-IT" sz="1500" b="1" kern="1200" dirty="0"/>
            <a:t>art. 39</a:t>
          </a:r>
          <a:r>
            <a:rPr lang="it-IT" sz="1500" kern="1200" dirty="0"/>
            <a:t>).</a:t>
          </a:r>
        </a:p>
      </dsp:txBody>
      <dsp:txXfrm rot="-5400000">
        <a:off x="452779" y="2324332"/>
        <a:ext cx="10042296" cy="379390"/>
      </dsp:txXfrm>
    </dsp:sp>
    <dsp:sp modelId="{565C6FDD-01A6-4A25-AF36-F3EFCBEFE0D0}">
      <dsp:nvSpPr>
        <dsp:cNvPr id="0" name=""/>
        <dsp:cNvSpPr/>
      </dsp:nvSpPr>
      <dsp:spPr>
        <a:xfrm rot="5400000">
          <a:off x="-97024" y="2975146"/>
          <a:ext cx="646828" cy="4527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/>
            <a:t> </a:t>
          </a:r>
        </a:p>
      </dsp:txBody>
      <dsp:txXfrm rot="-5400000">
        <a:off x="1" y="3104512"/>
        <a:ext cx="452779" cy="194049"/>
      </dsp:txXfrm>
    </dsp:sp>
    <dsp:sp modelId="{D0C6709F-3049-4797-AFF4-A009A74E5DAE}">
      <dsp:nvSpPr>
        <dsp:cNvPr id="0" name=""/>
        <dsp:cNvSpPr/>
      </dsp:nvSpPr>
      <dsp:spPr>
        <a:xfrm rot="5400000">
          <a:off x="5273970" y="-1943068"/>
          <a:ext cx="420438" cy="100628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500" kern="1200" dirty="0"/>
            <a:t>Il Tribunale di Rimini cosi stabilisce la </a:t>
          </a:r>
          <a:r>
            <a:rPr lang="it-IT" sz="1500" b="1" kern="1200" dirty="0"/>
            <a:t>NEGLIGENZA </a:t>
          </a:r>
          <a:r>
            <a:rPr lang="it-IT" sz="1500" kern="1200" dirty="0"/>
            <a:t>del Ristoratore, considerando l’avviso </a:t>
          </a:r>
          <a:r>
            <a:rPr lang="it-IT" sz="1500" b="1" kern="1200" dirty="0"/>
            <a:t>NON TEMPESTIVO</a:t>
          </a:r>
          <a:r>
            <a:rPr lang="it-IT" sz="1500" kern="1200" dirty="0"/>
            <a:t>.</a:t>
          </a:r>
        </a:p>
      </dsp:txBody>
      <dsp:txXfrm rot="-5400000">
        <a:off x="452779" y="2898647"/>
        <a:ext cx="10042296" cy="379390"/>
      </dsp:txXfrm>
    </dsp:sp>
    <dsp:sp modelId="{7BE8E0ED-FCC1-4C2D-A401-62302B28855B}">
      <dsp:nvSpPr>
        <dsp:cNvPr id="0" name=""/>
        <dsp:cNvSpPr/>
      </dsp:nvSpPr>
      <dsp:spPr>
        <a:xfrm rot="5400000">
          <a:off x="-97024" y="3549462"/>
          <a:ext cx="646828" cy="4527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/>
            <a:t> </a:t>
          </a:r>
        </a:p>
      </dsp:txBody>
      <dsp:txXfrm rot="-5400000">
        <a:off x="1" y="3678828"/>
        <a:ext cx="452779" cy="194049"/>
      </dsp:txXfrm>
    </dsp:sp>
    <dsp:sp modelId="{F717FA20-1361-470A-87D6-9B1D1B07FC74}">
      <dsp:nvSpPr>
        <dsp:cNvPr id="0" name=""/>
        <dsp:cNvSpPr/>
      </dsp:nvSpPr>
      <dsp:spPr>
        <a:xfrm rot="5400000">
          <a:off x="5273970" y="-1368752"/>
          <a:ext cx="420438" cy="100628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400" kern="1200" dirty="0"/>
            <a:t>Mentre la dichiarazione fatta a Dicembre risulta </a:t>
          </a:r>
          <a:r>
            <a:rPr lang="it-IT" sz="1400" b="1" kern="1200" dirty="0"/>
            <a:t>NON</a:t>
          </a:r>
          <a:r>
            <a:rPr lang="it-IT" sz="1400" kern="1200" dirty="0"/>
            <a:t> provata, la richiesta è stata respinta («</a:t>
          </a:r>
          <a:r>
            <a:rPr lang="it-IT" sz="1400" kern="1200" dirty="0" err="1"/>
            <a:t>onus</a:t>
          </a:r>
          <a:r>
            <a:rPr lang="it-IT" sz="1400" kern="1200" dirty="0"/>
            <a:t> probandi </a:t>
          </a:r>
          <a:r>
            <a:rPr lang="it-IT" sz="1400" kern="1200" dirty="0" err="1"/>
            <a:t>incumbit</a:t>
          </a:r>
          <a:r>
            <a:rPr lang="it-IT" sz="1400" kern="1200" dirty="0"/>
            <a:t> ei qui </a:t>
          </a:r>
          <a:r>
            <a:rPr lang="it-IT" sz="1400" kern="1200" dirty="0" err="1"/>
            <a:t>dicit</a:t>
          </a:r>
          <a:r>
            <a:rPr lang="it-IT" sz="1400" kern="1200" dirty="0"/>
            <a:t>»; art. 7)</a:t>
          </a:r>
        </a:p>
      </dsp:txBody>
      <dsp:txXfrm rot="-5400000">
        <a:off x="452779" y="3472963"/>
        <a:ext cx="10042296" cy="379390"/>
      </dsp:txXfrm>
    </dsp:sp>
    <dsp:sp modelId="{803CAEB2-804E-4375-9269-47E6BB7D09CA}">
      <dsp:nvSpPr>
        <dsp:cNvPr id="0" name=""/>
        <dsp:cNvSpPr/>
      </dsp:nvSpPr>
      <dsp:spPr>
        <a:xfrm rot="5400000">
          <a:off x="-97024" y="4222025"/>
          <a:ext cx="646828" cy="45277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200" kern="1200" dirty="0"/>
            <a:t> </a:t>
          </a:r>
        </a:p>
      </dsp:txBody>
      <dsp:txXfrm rot="-5400000">
        <a:off x="1" y="4351391"/>
        <a:ext cx="452779" cy="194049"/>
      </dsp:txXfrm>
    </dsp:sp>
    <dsp:sp modelId="{BE0A4980-F361-412E-A179-1713837AC04B}">
      <dsp:nvSpPr>
        <dsp:cNvPr id="0" name=""/>
        <dsp:cNvSpPr/>
      </dsp:nvSpPr>
      <dsp:spPr>
        <a:xfrm rot="5400000">
          <a:off x="5175722" y="-696189"/>
          <a:ext cx="616934" cy="1006282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1500" b="0" kern="1200" dirty="0"/>
            <a:t>Articoli 40 e 44 sono inapplicabili perché l’acquirente non è riuscito a provare che il venditore fosse a conoscenza della difformità o che non poteva esserlo (art.40) e non ha altro elemento che avrebbe potuto scusare il ritardo nell’avviso (art.44). </a:t>
          </a:r>
        </a:p>
      </dsp:txBody>
      <dsp:txXfrm rot="-5400000">
        <a:off x="452779" y="4056870"/>
        <a:ext cx="10032704" cy="5567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81179E-77BE-534E-A496-A09AC404D6F8}" type="datetimeFigureOut">
              <a:rPr lang="it-IT" smtClean="0"/>
              <a:t>24/11/20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34A42A-09EE-7D4C-955D-E485A9C80976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0755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F991AE-3D4C-4265-8AFE-948BF2F3C16B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9502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34A42A-09EE-7D4C-955D-E485A9C80976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04162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1337CD9-5342-E742-B065-E15F207FD7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28119D19-5781-FA4E-8E69-36FA85460F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A4D03D9B-B4B2-A347-82A2-30A549C98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9AB04-BAC6-C943-8EF0-96C356B7183B}" type="datetimeFigureOut">
              <a:rPr lang="it-IT" smtClean="0"/>
              <a:t>24/11/20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1BF87C4A-8F52-B445-99D4-17550CC27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F36ECD8C-F50F-7C4B-998B-5E2908AD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0196-A803-B540-AE5C-BAC1C8D6F10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78040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5F6EBD5-9C80-2C4A-9BB3-75D7720301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A120080E-CA1E-8245-AB50-92EDE65857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A385168B-58C2-BD4A-A760-F33C27B8CB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9AB04-BAC6-C943-8EF0-96C356B7183B}" type="datetimeFigureOut">
              <a:rPr lang="it-IT" smtClean="0"/>
              <a:t>24/11/20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67308874-7A82-BF49-A2BC-16ED45682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C683757C-4CCE-D749-AA50-218A7FCC5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0196-A803-B540-AE5C-BAC1C8D6F10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1842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xmlns="" id="{E0EC5353-30D0-0C43-88AB-659AB9D3BB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493A557E-67CA-5544-B6F9-6671EEA133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A8C695FE-CC8C-E941-954A-62D221574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9AB04-BAC6-C943-8EF0-96C356B7183B}" type="datetimeFigureOut">
              <a:rPr lang="it-IT" smtClean="0"/>
              <a:t>24/11/20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D6141F1C-97EF-6F4D-85CB-E8D2040EC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1BBA6027-64CA-BF47-BDBF-AFE40000E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0196-A803-B540-AE5C-BAC1C8D6F10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9235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527039D3-B3CF-CE43-B091-FDFDAE510C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056C714A-E772-0948-A971-9911546CAE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CAA82467-D12A-F048-ABB0-8BE4E8E70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9AB04-BAC6-C943-8EF0-96C356B7183B}" type="datetimeFigureOut">
              <a:rPr lang="it-IT" smtClean="0"/>
              <a:t>24/11/20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9EA2CE69-36FD-4042-8BB9-3D17846A3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A52B23F5-D357-3B44-8D06-E7F0A9781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0196-A803-B540-AE5C-BAC1C8D6F10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8080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4B887D6-5049-744C-B28A-BBFAA50A2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CB53C018-85D6-E844-9EDA-A7A22DB63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C4F6F54C-EC89-0E4D-9DB9-7C3317C3B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9AB04-BAC6-C943-8EF0-96C356B7183B}" type="datetimeFigureOut">
              <a:rPr lang="it-IT" smtClean="0"/>
              <a:t>24/11/20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C184F0B8-E058-B244-B01D-25B6450A8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1C960EF6-AB18-0849-B1D2-BD9DAD36E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0196-A803-B540-AE5C-BAC1C8D6F10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5207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EE59740-45F3-4C48-B6F9-4268D38FE8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77656CC2-0F10-E04F-B220-CA48E62E15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70991459-5228-3944-9ABF-3B021DECCF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81F8454C-2765-A840-8A34-9CC20D89F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9AB04-BAC6-C943-8EF0-96C356B7183B}" type="datetimeFigureOut">
              <a:rPr lang="it-IT" smtClean="0"/>
              <a:t>24/11/20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8AE133A2-29E4-E245-8D94-D42C2EF49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6B1FEFCB-2A34-EA4D-96F0-263F5127B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0196-A803-B540-AE5C-BAC1C8D6F10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1231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2D6CEF4-EF60-CC4B-88F4-0B7CB0E06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313B1422-68CB-9647-8F21-CE45402A93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62DE2BDA-EDFF-4840-9F49-4066AFA608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xmlns="" id="{6BB61EB1-4DB9-7145-B476-B63CD12C0E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xmlns="" id="{F2B4B62F-DCB0-5F48-BD9D-284CBBF3A1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xmlns="" id="{8B9BA45D-5CF8-2542-8968-6A8262BA4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9AB04-BAC6-C943-8EF0-96C356B7183B}" type="datetimeFigureOut">
              <a:rPr lang="it-IT" smtClean="0"/>
              <a:t>24/11/20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xmlns="" id="{B95D88FA-AA9A-7843-A57D-63304A2D9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xmlns="" id="{852E1B44-BBB9-0244-B8A2-CB624E71E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0196-A803-B540-AE5C-BAC1C8D6F10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22189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BF424D2-3FF6-D541-B779-22B07146F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xmlns="" id="{79534BA2-1A44-EB49-AE65-A95DE198B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9AB04-BAC6-C943-8EF0-96C356B7183B}" type="datetimeFigureOut">
              <a:rPr lang="it-IT" smtClean="0"/>
              <a:t>24/11/20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DBB57668-1C2B-0F4C-83D6-655A9B57F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EF548AF0-9220-464A-A275-F054D42AC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0196-A803-B540-AE5C-BAC1C8D6F10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3484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xmlns="" id="{95DAFFF9-B2CA-474D-A0B5-C239DF57E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9AB04-BAC6-C943-8EF0-96C356B7183B}" type="datetimeFigureOut">
              <a:rPr lang="it-IT" smtClean="0"/>
              <a:t>24/11/20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xmlns="" id="{D295D8DC-8480-2B4E-BFEA-90DCA1CEF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861613EA-F796-DC41-8AD9-EF973F8BE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0196-A803-B540-AE5C-BAC1C8D6F10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7127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4783975-0CE4-164D-A2E0-9C8CFD6E3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086735D6-320E-EE49-84C4-1F413F3DAF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6548DE26-183E-7A49-9A32-B10A5291E0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946ECBA6-B248-F541-A58F-988906CEB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9AB04-BAC6-C943-8EF0-96C356B7183B}" type="datetimeFigureOut">
              <a:rPr lang="it-IT" smtClean="0"/>
              <a:t>24/11/20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F06E43E2-137E-9143-8B37-835A538B4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2D0DD25F-4DBD-104A-A0D5-F77FD1B3C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0196-A803-B540-AE5C-BAC1C8D6F10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4436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093CFC7-3600-784F-A02D-DDD59E506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xmlns="" id="{364972D8-E2A3-CB40-8460-91C012800C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FBE9F36C-3C36-1047-A4F4-82FE540C01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176F06A8-5CAD-2E43-85BC-5E6F426C7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9AB04-BAC6-C943-8EF0-96C356B7183B}" type="datetimeFigureOut">
              <a:rPr lang="it-IT" smtClean="0"/>
              <a:t>24/11/20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873F21E8-F91C-8F44-B50D-A87715D16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4DAFED38-6D42-5C4E-92B1-0985B125E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80196-A803-B540-AE5C-BAC1C8D6F10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0534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xmlns="" id="{BA5D874B-7012-4246-A3A1-77836ABB9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1D812A62-50BD-8B49-A116-AB83AB441F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A23846DC-0E77-A14B-BD25-FD9098CB23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9AB04-BAC6-C943-8EF0-96C356B7183B}" type="datetimeFigureOut">
              <a:rPr lang="it-IT" smtClean="0"/>
              <a:t>24/11/20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7A5A7527-068B-D84D-8B41-276F8186A0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DF29CBEC-B7DD-574D-80C8-FA8393165D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480196-A803-B540-AE5C-BAC1C8D6F102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63801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1B398A1-E33C-A947-B3DD-A2CF338288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b="1"/>
              <a:t>LA CONVENZIONE INTERNAZIONALE DI BENI MOBILI </a:t>
            </a:r>
            <a:endParaRPr lang="it-IT" b="1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BD04FFDC-05EE-6546-A2E5-3FB4A1CC3AA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l"/>
            <a:endParaRPr lang="it-IT"/>
          </a:p>
          <a:p>
            <a:pPr algn="l"/>
            <a:endParaRPr lang="it-IT"/>
          </a:p>
          <a:p>
            <a:pPr algn="l"/>
            <a:endParaRPr lang="it-IT"/>
          </a:p>
          <a:p>
            <a:pPr algn="l"/>
            <a:r>
              <a:rPr lang="it-IT"/>
              <a:t>ELISA GALLON                           FEDERICO ALOISIO                        AYOUB AMRI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17412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5FBD5D6-D7DF-443C-9273-36250B0C65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4617"/>
            <a:ext cx="10515600" cy="1325563"/>
          </a:xfrm>
        </p:spPr>
        <p:txBody>
          <a:bodyPr/>
          <a:lstStyle/>
          <a:p>
            <a:pPr algn="ctr"/>
            <a:r>
              <a:rPr lang="it-IT" sz="3600" b="1" dirty="0">
                <a:latin typeface="+mn-lt"/>
              </a:rPr>
              <a:t>DISPOSIZIONI GENERALI </a:t>
            </a:r>
            <a:br>
              <a:rPr lang="it-IT" sz="3600" b="1" dirty="0">
                <a:latin typeface="+mn-lt"/>
              </a:rPr>
            </a:br>
            <a:r>
              <a:rPr lang="it-IT" b="1" dirty="0">
                <a:latin typeface="+mn-lt"/>
              </a:rPr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801B132-3286-459D-BDE3-DA24681238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556592"/>
            <a:ext cx="10782300" cy="630140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it-IT" dirty="0"/>
          </a:p>
          <a:p>
            <a:r>
              <a:rPr lang="it-IT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25</a:t>
            </a:r>
            <a:r>
              <a:rPr lang="it-IT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 Definisce una "</a:t>
            </a:r>
            <a:r>
              <a:rPr lang="it-IT" b="1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violazione fondamentale</a:t>
            </a:r>
            <a:r>
              <a:rPr lang="it-IT" dirty="0">
                <a:solidFill>
                  <a:srgbClr val="000000"/>
                </a:solidFill>
                <a:effectLst/>
                <a:ea typeface="Calibri" panose="020F0502020204030204" pitchFamily="34" charset="0"/>
              </a:rPr>
              <a:t>", che è un prerequisito per l'annullamento del contratto.</a:t>
            </a:r>
            <a:endParaRPr lang="it-IT" dirty="0"/>
          </a:p>
          <a:p>
            <a:r>
              <a:rPr lang="it-IT" b="1" dirty="0">
                <a:effectLst/>
                <a:ea typeface="Calibri" panose="020F0502020204030204" pitchFamily="34" charset="0"/>
              </a:rPr>
              <a:t>26</a:t>
            </a:r>
            <a:r>
              <a:rPr lang="it-IT" dirty="0">
                <a:effectLst/>
                <a:ea typeface="Calibri" panose="020F0502020204030204" pitchFamily="34" charset="0"/>
              </a:rPr>
              <a:t> Prevede che l'annullamento del contratto deve essere dichiarato dalla parte che intende recedere dal contratto e che la dichiarazione deve essere effettuata mediante </a:t>
            </a:r>
            <a:r>
              <a:rPr lang="it-IT" b="1" dirty="0">
                <a:effectLst/>
                <a:ea typeface="Calibri" panose="020F0502020204030204" pitchFamily="34" charset="0"/>
              </a:rPr>
              <a:t>comunicazione</a:t>
            </a:r>
            <a:r>
              <a:rPr lang="it-IT" dirty="0">
                <a:effectLst/>
                <a:ea typeface="Calibri" panose="020F0502020204030204" pitchFamily="34" charset="0"/>
              </a:rPr>
              <a:t>.</a:t>
            </a:r>
          </a:p>
          <a:p>
            <a:r>
              <a:rPr lang="it-IT" b="1" dirty="0"/>
              <a:t>27</a:t>
            </a:r>
            <a:r>
              <a:rPr lang="it-IT" dirty="0"/>
              <a:t> Stabilisce il </a:t>
            </a:r>
            <a:r>
              <a:rPr lang="it-IT" b="1" dirty="0"/>
              <a:t>principio dell’invio</a:t>
            </a:r>
            <a:r>
              <a:rPr lang="it-IT" dirty="0"/>
              <a:t>, che si applica a tutte le comunicazioni previste dalla parte III.</a:t>
            </a:r>
          </a:p>
          <a:p>
            <a:r>
              <a:rPr lang="it-IT" b="1" dirty="0"/>
              <a:t>28</a:t>
            </a:r>
            <a:r>
              <a:rPr lang="it-IT" dirty="0"/>
              <a:t>  Stabilisce che un Tribunale </a:t>
            </a:r>
            <a:r>
              <a:rPr lang="it-IT" b="1" dirty="0"/>
              <a:t>NON</a:t>
            </a:r>
            <a:r>
              <a:rPr lang="it-IT" dirty="0"/>
              <a:t> è obbligato a concedere prestazioni specifiche sotto la Convenzione </a:t>
            </a:r>
            <a:r>
              <a:rPr lang="it-IT" b="1" dirty="0"/>
              <a:t>SE</a:t>
            </a:r>
            <a:r>
              <a:rPr lang="it-IT" dirty="0"/>
              <a:t> non lo facesse per contratti simili secondo il suo diritto nazionale.</a:t>
            </a:r>
          </a:p>
          <a:p>
            <a:r>
              <a:rPr lang="it-IT" b="1" dirty="0"/>
              <a:t>29</a:t>
            </a:r>
            <a:r>
              <a:rPr lang="it-IT" dirty="0"/>
              <a:t> Riguarda la </a:t>
            </a:r>
            <a:r>
              <a:rPr lang="it-IT" b="1" dirty="0"/>
              <a:t>MODIFICA</a:t>
            </a:r>
            <a:r>
              <a:rPr lang="it-IT" dirty="0"/>
              <a:t>, </a:t>
            </a:r>
            <a:r>
              <a:rPr lang="it-IT" b="1" dirty="0"/>
              <a:t>AGGIUNTA</a:t>
            </a:r>
            <a:r>
              <a:rPr lang="it-IT" dirty="0"/>
              <a:t> e </a:t>
            </a:r>
            <a:r>
              <a:rPr lang="it-IT" b="1" dirty="0"/>
              <a:t>RISOLUZIONE</a:t>
            </a:r>
            <a:r>
              <a:rPr lang="it-IT" dirty="0"/>
              <a:t>, di un contratto già concluso tra le parti, dove è sufficiente il semplice </a:t>
            </a:r>
            <a:r>
              <a:rPr lang="it-IT" b="1" dirty="0"/>
              <a:t>CONSENSO</a:t>
            </a:r>
            <a:r>
              <a:rPr lang="it-IT" dirty="0"/>
              <a:t>. Il secondo comma disciplina il caso in cui le parti hanno concordato che la stessa, deve essere effettuata per </a:t>
            </a:r>
            <a:r>
              <a:rPr lang="it-IT" b="1" dirty="0"/>
              <a:t>ISCRITTO</a:t>
            </a:r>
            <a:r>
              <a:rPr lang="it-IT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75912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AA5A6C9-0DE1-4BDE-B4AE-31665AD59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/>
              <a:t>ART.25 «BREACH OF CONTRACT»</a:t>
            </a:r>
            <a:br>
              <a:rPr lang="it-IT" b="1" dirty="0"/>
            </a:br>
            <a:r>
              <a:rPr lang="it-IT" sz="3600" b="1" dirty="0"/>
              <a:t>‘</a:t>
            </a:r>
            <a:r>
              <a:rPr lang="it-IT" sz="3600" b="1" i="1" dirty="0" err="1"/>
              <a:t>Shoes</a:t>
            </a:r>
            <a:r>
              <a:rPr lang="it-IT" sz="3600" b="1" i="1" dirty="0"/>
              <a:t> case’</a:t>
            </a:r>
            <a:endParaRPr lang="it-IT" sz="3600" b="1" dirty="0"/>
          </a:p>
        </p:txBody>
      </p:sp>
      <p:graphicFrame>
        <p:nvGraphicFramePr>
          <p:cNvPr id="19" name="Segnaposto contenuto 18">
            <a:extLst>
              <a:ext uri="{FF2B5EF4-FFF2-40B4-BE49-F238E27FC236}">
                <a16:creationId xmlns:a16="http://schemas.microsoft.com/office/drawing/2014/main" xmlns="" id="{19FF7636-D0AC-45E7-A8AA-05AD845173F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83743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9A4ED45-2A8E-426F-ACF2-DE8683E2DA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30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Sezione I</a:t>
            </a:r>
            <a:r>
              <a:rPr lang="it-IT" sz="3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30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30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Consegna della merce e consegna dei documenti (articoli 31-34)</a:t>
            </a:r>
            <a:endParaRPr lang="it-IT" sz="3000" dirty="0">
              <a:latin typeface="+mn-lt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E98649B0-E7DE-4573-BD3F-25060468EF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620" y="1825625"/>
            <a:ext cx="1096518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it-IT" b="1" dirty="0"/>
              <a:t>Si riferiscono specificamente alla consegna da parte del trasportatore.</a:t>
            </a:r>
          </a:p>
          <a:p>
            <a:pPr marL="0" indent="0" algn="ctr">
              <a:buNone/>
            </a:pPr>
            <a:endParaRPr lang="it-IT" sz="1600" dirty="0"/>
          </a:p>
          <a:p>
            <a:r>
              <a:rPr lang="it-IT" b="1" dirty="0"/>
              <a:t>30 </a:t>
            </a:r>
            <a:r>
              <a:rPr lang="it-IT" dirty="0"/>
              <a:t>Prevede </a:t>
            </a:r>
            <a:r>
              <a:rPr lang="it-IT" b="1" dirty="0"/>
              <a:t>gli obblighi principali </a:t>
            </a:r>
            <a:r>
              <a:rPr lang="it-IT" dirty="0"/>
              <a:t>del </a:t>
            </a:r>
            <a:r>
              <a:rPr lang="it-IT" b="1" dirty="0"/>
              <a:t>venditore</a:t>
            </a:r>
            <a:r>
              <a:rPr lang="it-IT" dirty="0"/>
              <a:t> quello di consegnare i beni e i relativi documenti vari.</a:t>
            </a:r>
          </a:p>
          <a:p>
            <a:r>
              <a:rPr lang="it-IT" b="1" dirty="0"/>
              <a:t>31</a:t>
            </a:r>
            <a:r>
              <a:rPr lang="it-IT" dirty="0"/>
              <a:t> Disciplina il</a:t>
            </a:r>
            <a:r>
              <a:rPr lang="it-IT" b="1" dirty="0"/>
              <a:t> luogo </a:t>
            </a:r>
            <a:r>
              <a:rPr lang="it-IT" dirty="0"/>
              <a:t>della consegna delle merci.</a:t>
            </a:r>
          </a:p>
          <a:p>
            <a:r>
              <a:rPr lang="it-IT" b="1" dirty="0"/>
              <a:t>32</a:t>
            </a:r>
            <a:r>
              <a:rPr lang="it-IT" dirty="0"/>
              <a:t> Prevede tutti </a:t>
            </a:r>
            <a:r>
              <a:rPr lang="it-IT" b="1" dirty="0"/>
              <a:t>gli obblighi supplementari </a:t>
            </a:r>
            <a:r>
              <a:rPr lang="it-IT" dirty="0"/>
              <a:t>del venditore in caso di trasporto delle merci.</a:t>
            </a:r>
          </a:p>
          <a:p>
            <a:r>
              <a:rPr lang="it-IT" b="1" dirty="0"/>
              <a:t>33</a:t>
            </a:r>
            <a:r>
              <a:rPr lang="it-IT" dirty="0"/>
              <a:t> Il loro </a:t>
            </a:r>
            <a:r>
              <a:rPr lang="it-IT" b="1" dirty="0"/>
              <a:t>termine</a:t>
            </a:r>
            <a:r>
              <a:rPr lang="it-IT" dirty="0"/>
              <a:t> di consegna.</a:t>
            </a:r>
          </a:p>
          <a:p>
            <a:r>
              <a:rPr lang="it-IT" b="1" dirty="0"/>
              <a:t>34</a:t>
            </a:r>
            <a:r>
              <a:rPr lang="it-IT" dirty="0"/>
              <a:t> Si occupa di tutto ciò che è relativo alla </a:t>
            </a:r>
            <a:r>
              <a:rPr lang="it-IT" b="1" dirty="0"/>
              <a:t>consegna dei documenti.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757088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B738191-7B4E-4D9A-BBEB-889EE8161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it-IT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it-I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it-IT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Sezione II</a:t>
            </a:r>
            <a:br>
              <a:rPr lang="it-IT" sz="2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Conformità della merce e rivendicazioni di terzi </a:t>
            </a:r>
            <a:br>
              <a:rPr lang="it-IT" sz="2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it-IT" sz="28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(articoli 35-44)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360A4E0D-CB06-4270-8E18-B20715FD2B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49495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it-IT" sz="4400" dirty="0">
              <a:latin typeface="+mj-lt"/>
            </a:endParaRPr>
          </a:p>
          <a:p>
            <a:r>
              <a:rPr lang="it-IT" sz="5100" b="1" dirty="0"/>
              <a:t>35</a:t>
            </a:r>
            <a:r>
              <a:rPr lang="it-IT" sz="5100" dirty="0"/>
              <a:t> Tratta </a:t>
            </a:r>
            <a:r>
              <a:rPr lang="it-IT" sz="5100" dirty="0">
                <a:effectLst/>
                <a:ea typeface="Calibri" panose="020F0502020204030204" pitchFamily="34" charset="0"/>
              </a:rPr>
              <a:t>l'obbligo di consegnare </a:t>
            </a:r>
            <a:r>
              <a:rPr lang="it-IT" sz="5100" b="1" dirty="0">
                <a:effectLst/>
                <a:ea typeface="Calibri" panose="020F0502020204030204" pitchFamily="34" charset="0"/>
              </a:rPr>
              <a:t>merci conformi </a:t>
            </a:r>
            <a:r>
              <a:rPr lang="it-IT" sz="5100" dirty="0">
                <a:effectLst/>
                <a:ea typeface="Calibri" panose="020F0502020204030204" pitchFamily="34" charset="0"/>
              </a:rPr>
              <a:t>ai </a:t>
            </a:r>
            <a:r>
              <a:rPr lang="it-IT" sz="5100" b="1" dirty="0">
                <a:effectLst/>
                <a:ea typeface="Calibri" panose="020F0502020204030204" pitchFamily="34" charset="0"/>
              </a:rPr>
              <a:t>requisiti del contratto </a:t>
            </a:r>
            <a:r>
              <a:rPr lang="it-IT" sz="5100" dirty="0">
                <a:effectLst/>
                <a:ea typeface="Calibri" panose="020F0502020204030204" pitchFamily="34" charset="0"/>
              </a:rPr>
              <a:t>e della </a:t>
            </a:r>
            <a:r>
              <a:rPr lang="it-IT" sz="5100" b="1" dirty="0">
                <a:effectLst/>
                <a:ea typeface="Calibri" panose="020F0502020204030204" pitchFamily="34" charset="0"/>
              </a:rPr>
              <a:t>Convenzione</a:t>
            </a:r>
            <a:r>
              <a:rPr lang="it-IT" sz="5100" dirty="0">
                <a:effectLst/>
                <a:ea typeface="Calibri" panose="020F0502020204030204" pitchFamily="34" charset="0"/>
              </a:rPr>
              <a:t> in termini di quantità, qualità, descrizione e imballaggio.</a:t>
            </a:r>
          </a:p>
          <a:p>
            <a:r>
              <a:rPr lang="it-IT" sz="5100" b="1" dirty="0"/>
              <a:t>36</a:t>
            </a:r>
            <a:r>
              <a:rPr lang="it-IT" sz="5100" dirty="0"/>
              <a:t> disciplina l’ obbligo tra il </a:t>
            </a:r>
            <a:r>
              <a:rPr lang="it-IT" sz="5100" b="1" dirty="0"/>
              <a:t>momento</a:t>
            </a:r>
            <a:r>
              <a:rPr lang="it-IT" sz="5100" dirty="0"/>
              <a:t> in cui si verifica un </a:t>
            </a:r>
            <a:r>
              <a:rPr lang="it-IT" sz="5100" b="1" dirty="0"/>
              <a:t>difetto</a:t>
            </a:r>
            <a:r>
              <a:rPr lang="it-IT" sz="5100" dirty="0"/>
              <a:t> e la </a:t>
            </a:r>
            <a:r>
              <a:rPr lang="it-IT" sz="5100" b="1" dirty="0"/>
              <a:t>divisione</a:t>
            </a:r>
            <a:r>
              <a:rPr lang="it-IT" sz="5100" dirty="0"/>
              <a:t> della </a:t>
            </a:r>
            <a:r>
              <a:rPr lang="it-IT" sz="5100" b="1" dirty="0"/>
              <a:t>responsabilit</a:t>
            </a:r>
            <a:r>
              <a:rPr lang="it-IT" sz="5100" dirty="0"/>
              <a:t>à tra il venditore e l l’acquirente.</a:t>
            </a:r>
          </a:p>
          <a:p>
            <a:r>
              <a:rPr lang="it-IT" sz="5100" b="1" dirty="0"/>
              <a:t>38 </a:t>
            </a:r>
            <a:r>
              <a:rPr lang="it-IT" sz="5100" dirty="0"/>
              <a:t>Disciplina l’obbligo del compratore di </a:t>
            </a:r>
            <a:r>
              <a:rPr lang="it-IT" sz="5100" b="1" dirty="0"/>
              <a:t>esaminare</a:t>
            </a:r>
            <a:r>
              <a:rPr lang="it-IT" sz="5100" dirty="0"/>
              <a:t> le merci dopo la consegna.</a:t>
            </a:r>
          </a:p>
          <a:p>
            <a:r>
              <a:rPr lang="it-IT" sz="5100" b="1" dirty="0"/>
              <a:t>39</a:t>
            </a:r>
            <a:r>
              <a:rPr lang="it-IT" sz="5100" dirty="0"/>
              <a:t> Impone al compratore di </a:t>
            </a:r>
            <a:r>
              <a:rPr lang="it-IT" sz="5100" b="1" dirty="0"/>
              <a:t>notificare</a:t>
            </a:r>
            <a:r>
              <a:rPr lang="it-IT" sz="5100" dirty="0"/>
              <a:t> le presunte</a:t>
            </a:r>
            <a:r>
              <a:rPr lang="it-IT" sz="5100" b="1" dirty="0"/>
              <a:t> violazioni </a:t>
            </a:r>
            <a:r>
              <a:rPr lang="it-IT" sz="5100" dirty="0"/>
              <a:t>degli obblighi del venditore.</a:t>
            </a:r>
          </a:p>
          <a:p>
            <a:r>
              <a:rPr lang="it-IT" sz="5100" b="1" dirty="0"/>
              <a:t>41</a:t>
            </a:r>
            <a:r>
              <a:rPr lang="it-IT" sz="5100" dirty="0"/>
              <a:t> Si occupa dell’obbligo di garantire che le merci siano </a:t>
            </a:r>
            <a:r>
              <a:rPr lang="it-IT" sz="5100" b="1" dirty="0"/>
              <a:t>esenti</a:t>
            </a:r>
            <a:r>
              <a:rPr lang="it-IT" sz="5100" dirty="0"/>
              <a:t> da diritti di </a:t>
            </a:r>
            <a:r>
              <a:rPr lang="it-IT" sz="5100" b="1" dirty="0"/>
              <a:t>proprietà di terzi</a:t>
            </a:r>
            <a:r>
              <a:rPr lang="it-IT" sz="5100" dirty="0"/>
              <a:t>.</a:t>
            </a:r>
          </a:p>
          <a:p>
            <a:r>
              <a:rPr lang="it-IT" sz="5100" b="1" dirty="0"/>
              <a:t>42 </a:t>
            </a:r>
            <a:r>
              <a:rPr lang="it-IT" sz="5100" dirty="0"/>
              <a:t>stabilisce l'obbligo del venditore di consegnare merci </a:t>
            </a:r>
            <a:r>
              <a:rPr lang="it-IT" sz="5100" b="1" dirty="0"/>
              <a:t>esenti </a:t>
            </a:r>
            <a:r>
              <a:rPr lang="it-IT" sz="5100" dirty="0"/>
              <a:t>da </a:t>
            </a:r>
            <a:r>
              <a:rPr lang="it-IT" sz="5100" b="1" dirty="0"/>
              <a:t>diritti di proprietà industriale</a:t>
            </a:r>
            <a:r>
              <a:rPr lang="it-IT" sz="5100" dirty="0"/>
              <a:t> o altri diritti di proprietà </a:t>
            </a:r>
            <a:r>
              <a:rPr lang="it-IT" sz="5100" b="1" dirty="0"/>
              <a:t>intellettuale</a:t>
            </a:r>
            <a:r>
              <a:rPr lang="it-IT" sz="5100" dirty="0"/>
              <a:t> o da </a:t>
            </a:r>
            <a:r>
              <a:rPr lang="it-IT" sz="5100" b="1" dirty="0"/>
              <a:t>rivendicazioni</a:t>
            </a:r>
            <a:r>
              <a:rPr lang="it-IT" sz="5100" dirty="0"/>
              <a:t> di terzi.</a:t>
            </a:r>
          </a:p>
          <a:p>
            <a:pPr marL="0" indent="0">
              <a:buNone/>
            </a:pPr>
            <a:endParaRPr lang="it-IT" dirty="0">
              <a:latin typeface="+mj-lt"/>
            </a:endParaRPr>
          </a:p>
          <a:p>
            <a:pPr marL="0" indent="0">
              <a:buNone/>
            </a:pPr>
            <a:endParaRPr lang="it-IT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073703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7836938-522D-45FD-88E1-A5F3C4DC9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dirty="0">
                <a:latin typeface="+mn-lt"/>
              </a:rPr>
              <a:t>ART: 38 e 39</a:t>
            </a:r>
            <a:r>
              <a:rPr lang="it-IT" i="1" dirty="0">
                <a:latin typeface="+mn-lt"/>
              </a:rPr>
              <a:t/>
            </a:r>
            <a:br>
              <a:rPr lang="it-IT" i="1" dirty="0">
                <a:latin typeface="+mn-lt"/>
              </a:rPr>
            </a:br>
            <a:r>
              <a:rPr lang="it-IT" sz="3600" i="1" dirty="0">
                <a:latin typeface="+mn-lt"/>
              </a:rPr>
              <a:t>‘Al Palazzo S.r.l. v. </a:t>
            </a:r>
            <a:r>
              <a:rPr lang="it-IT" sz="3600" i="1" dirty="0" err="1">
                <a:latin typeface="+mn-lt"/>
              </a:rPr>
              <a:t>Bernardaud</a:t>
            </a:r>
            <a:r>
              <a:rPr lang="it-IT" sz="3600" i="1" dirty="0">
                <a:latin typeface="+mn-lt"/>
              </a:rPr>
              <a:t> di Limoges S.A.’ case</a:t>
            </a:r>
            <a:endParaRPr lang="it-IT" sz="3600" dirty="0">
              <a:latin typeface="+mn-lt"/>
            </a:endParaRPr>
          </a:p>
        </p:txBody>
      </p:sp>
      <p:graphicFrame>
        <p:nvGraphicFramePr>
          <p:cNvPr id="4" name="Segnaposto contenuto 3">
            <a:extLst>
              <a:ext uri="{FF2B5EF4-FFF2-40B4-BE49-F238E27FC236}">
                <a16:creationId xmlns:a16="http://schemas.microsoft.com/office/drawing/2014/main" xmlns="" id="{3EF2F693-D4A1-4523-B52D-D2EF0B168B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8452207"/>
              </p:ext>
            </p:extLst>
          </p:nvPr>
        </p:nvGraphicFramePr>
        <p:xfrm>
          <a:off x="838200" y="1825624"/>
          <a:ext cx="10515600" cy="4778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364430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30EA645-C5E9-4A90-A020-366A95779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sz="3200" b="1" dirty="0">
                <a:latin typeface="+mn-lt"/>
              </a:rPr>
              <a:t>Sezione III</a:t>
            </a:r>
            <a:br>
              <a:rPr lang="it-IT" sz="3200" b="1" dirty="0">
                <a:latin typeface="+mn-lt"/>
              </a:rPr>
            </a:br>
            <a:r>
              <a:rPr lang="it-IT" sz="3200" b="1" dirty="0">
                <a:latin typeface="+mn-lt"/>
              </a:rPr>
              <a:t>Rimedi per la violazione del contratto da parte del venditore (articoli 45-52</a:t>
            </a:r>
            <a:r>
              <a:rPr lang="it-IT" sz="3200" b="1" dirty="0"/>
              <a:t>)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C9176267-4B08-46D0-A8FB-56C04C3B9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02794"/>
            <a:ext cx="10515600" cy="4351338"/>
          </a:xfrm>
        </p:spPr>
        <p:txBody>
          <a:bodyPr>
            <a:normAutofit/>
          </a:bodyPr>
          <a:lstStyle/>
          <a:p>
            <a:r>
              <a:rPr lang="it-IT" b="1" dirty="0"/>
              <a:t>45 para 1 </a:t>
            </a:r>
            <a:r>
              <a:rPr lang="it-IT" dirty="0"/>
              <a:t>Prevede i </a:t>
            </a:r>
            <a:r>
              <a:rPr lang="it-IT" b="1" dirty="0"/>
              <a:t>rimedi</a:t>
            </a:r>
            <a:r>
              <a:rPr lang="it-IT" dirty="0"/>
              <a:t> a disposizione del </a:t>
            </a:r>
            <a:r>
              <a:rPr lang="it-IT" b="1" dirty="0"/>
              <a:t>compratore</a:t>
            </a:r>
            <a:r>
              <a:rPr lang="it-IT" dirty="0"/>
              <a:t> per violazione del contratto da parte del venditore.</a:t>
            </a:r>
          </a:p>
          <a:p>
            <a:r>
              <a:rPr lang="it-IT" b="1" dirty="0"/>
              <a:t>45/46/48/50</a:t>
            </a:r>
            <a:r>
              <a:rPr lang="it-IT" dirty="0"/>
              <a:t> Definiscono la loro </a:t>
            </a:r>
            <a:r>
              <a:rPr lang="it-IT" b="1" dirty="0"/>
              <a:t>disponibilità</a:t>
            </a:r>
            <a:r>
              <a:rPr lang="it-IT" dirty="0"/>
              <a:t> e il </a:t>
            </a:r>
            <a:r>
              <a:rPr lang="it-IT" b="1" dirty="0"/>
              <a:t>funzionamento</a:t>
            </a:r>
            <a:r>
              <a:rPr lang="it-IT" dirty="0"/>
              <a:t>.</a:t>
            </a:r>
          </a:p>
          <a:p>
            <a:r>
              <a:rPr lang="it-IT" b="1" dirty="0"/>
              <a:t>47/49</a:t>
            </a:r>
            <a:r>
              <a:rPr lang="it-IT" dirty="0"/>
              <a:t> Prevedono il diritto dell’acquirente danneggiato di </a:t>
            </a:r>
            <a:r>
              <a:rPr lang="it-IT" b="1" dirty="0"/>
              <a:t>annullare </a:t>
            </a:r>
            <a:r>
              <a:rPr lang="it-IT" dirty="0"/>
              <a:t>il </a:t>
            </a:r>
            <a:r>
              <a:rPr lang="it-IT" b="1" dirty="0"/>
              <a:t>contratto </a:t>
            </a:r>
            <a:r>
              <a:rPr lang="it-IT" dirty="0"/>
              <a:t>.</a:t>
            </a:r>
          </a:p>
          <a:p>
            <a:r>
              <a:rPr lang="it-IT" b="1" dirty="0"/>
              <a:t>51/52</a:t>
            </a:r>
            <a:r>
              <a:rPr lang="it-IT" dirty="0"/>
              <a:t> Definiscono il </a:t>
            </a:r>
            <a:r>
              <a:rPr lang="it-IT" b="1" dirty="0"/>
              <a:t>funzionamento</a:t>
            </a:r>
            <a:r>
              <a:rPr lang="it-IT" dirty="0"/>
              <a:t> dei</a:t>
            </a:r>
            <a:r>
              <a:rPr lang="it-IT" b="1" dirty="0"/>
              <a:t> rimedi </a:t>
            </a:r>
            <a:r>
              <a:rPr lang="it-IT" dirty="0"/>
              <a:t>dell’acquirente in determinate circostanze particolari.</a:t>
            </a:r>
          </a:p>
        </p:txBody>
      </p:sp>
    </p:spTree>
    <p:extLst>
      <p:ext uri="{BB962C8B-B14F-4D97-AF65-F5344CB8AC3E}">
        <p14:creationId xmlns:p14="http://schemas.microsoft.com/office/powerpoint/2010/main" val="42811861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3858991A-61F1-AA4C-A3EA-185C9D52381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b="1" dirty="0">
                <a:ln w="0"/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PARTE III: SALE OF GOODS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310AD55A-1272-654C-8E34-5BF18724EB6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4400" dirty="0"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Capitoli III, IV, V</a:t>
            </a:r>
          </a:p>
        </p:txBody>
      </p:sp>
    </p:spTree>
    <p:extLst>
      <p:ext uri="{BB962C8B-B14F-4D97-AF65-F5344CB8AC3E}">
        <p14:creationId xmlns:p14="http://schemas.microsoft.com/office/powerpoint/2010/main" val="3123902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5902172-1FC7-4541-B5DC-5877D92E7512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3600" b="1" dirty="0"/>
              <a:t>Caratteristiche generali e riflessioni terminologiche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FE849302-30C0-7D46-B10B-D94B467C5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Regolamentazione e disciplina dei processi commerciali</a:t>
            </a:r>
          </a:p>
          <a:p>
            <a:pPr algn="just"/>
            <a:r>
              <a:rPr lang="it-IT" sz="2400" dirty="0"/>
              <a:t>Struttura pentapartita</a:t>
            </a:r>
          </a:p>
          <a:p>
            <a:pPr algn="just"/>
            <a:r>
              <a:rPr lang="it-IT" sz="2400" dirty="0"/>
              <a:t>La dizione della CISG: «</a:t>
            </a:r>
            <a:r>
              <a:rPr lang="it-IT" sz="2400" b="1" i="1" dirty="0"/>
              <a:t>goods</a:t>
            </a:r>
            <a:r>
              <a:rPr lang="it-IT" sz="2400" dirty="0"/>
              <a:t>» e «</a:t>
            </a:r>
            <a:r>
              <a:rPr lang="it-IT" sz="2400" b="1" i="1" dirty="0"/>
              <a:t>merchandises</a:t>
            </a:r>
            <a:r>
              <a:rPr lang="it-IT" sz="2400" dirty="0"/>
              <a:t>»</a:t>
            </a:r>
          </a:p>
          <a:p>
            <a:pPr marL="0" indent="0">
              <a:buNone/>
            </a:pPr>
            <a:endParaRPr lang="it-IT" sz="2400" dirty="0"/>
          </a:p>
          <a:p>
            <a:pPr marL="457200" lvl="1" indent="0">
              <a:buNone/>
            </a:pPr>
            <a:endParaRPr lang="it-IT" dirty="0"/>
          </a:p>
          <a:p>
            <a:pPr marL="457200" lvl="1" indent="0">
              <a:buNone/>
            </a:pPr>
            <a:endParaRPr lang="it-IT" dirty="0"/>
          </a:p>
          <a:p>
            <a:pPr marL="457200" lvl="1" indent="0">
              <a:buNone/>
            </a:pPr>
            <a:r>
              <a:rPr lang="it-IT" u="sng" spc="300" dirty="0">
                <a:highlight>
                  <a:srgbClr val="FFFF00"/>
                </a:highlight>
              </a:rPr>
              <a:t>Tribunale di Padova, sez. Este, 25/02/2004</a:t>
            </a:r>
          </a:p>
          <a:p>
            <a:pPr marL="457200" lvl="1" indent="0">
              <a:buNone/>
            </a:pPr>
            <a:endParaRPr lang="it-IT" dirty="0"/>
          </a:p>
          <a:p>
            <a:r>
              <a:rPr lang="it-IT" sz="2400" dirty="0"/>
              <a:t>La dizione nelle leggi uniformi dell’Aja: «</a:t>
            </a:r>
            <a:r>
              <a:rPr lang="it-IT" sz="2400" b="1" i="1" dirty="0"/>
              <a:t>objets mobiliers corporels</a:t>
            </a:r>
            <a:r>
              <a:rPr lang="it-IT" sz="2400" dirty="0"/>
              <a:t>»</a:t>
            </a:r>
          </a:p>
        </p:txBody>
      </p:sp>
      <p:sp>
        <p:nvSpPr>
          <p:cNvPr id="4" name="Freccia giù 3">
            <a:extLst>
              <a:ext uri="{FF2B5EF4-FFF2-40B4-BE49-F238E27FC236}">
                <a16:creationId xmlns:a16="http://schemas.microsoft.com/office/drawing/2014/main" xmlns="" id="{D1376BC0-C9EF-5246-9F4B-5ACB625FDC2D}"/>
              </a:ext>
            </a:extLst>
          </p:cNvPr>
          <p:cNvSpPr/>
          <p:nvPr/>
        </p:nvSpPr>
        <p:spPr>
          <a:xfrm>
            <a:off x="1626121" y="3328513"/>
            <a:ext cx="469557" cy="914400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7240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F492A0F-46BC-5D47-A431-672C31473AF0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3600" b="1" dirty="0"/>
              <a:t>Pagamento del prezzo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C3891599-ADFD-514E-A5C0-6F52AB6386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t-IT" sz="2200" b="1" dirty="0"/>
              <a:t>Art. 57</a:t>
            </a:r>
            <a:r>
              <a:rPr lang="it-IT" sz="2200" dirty="0"/>
              <a:t>: «Se il compratore non è obbligato a pagare il prezzo in un altro luogo specifico, deve pagarlo al venditore:</a:t>
            </a:r>
          </a:p>
          <a:p>
            <a:pPr lvl="1" algn="just">
              <a:buFont typeface="Wingdings" pitchFamily="2" charset="2"/>
              <a:buChar char="q"/>
            </a:pPr>
            <a:r>
              <a:rPr lang="it-IT" sz="2200" dirty="0"/>
              <a:t> presso la </a:t>
            </a:r>
            <a:r>
              <a:rPr lang="it-IT" sz="2200" b="1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sede d’affari del venditore </a:t>
            </a:r>
            <a:r>
              <a:rPr lang="it-IT" sz="2200" dirty="0"/>
              <a:t>o</a:t>
            </a:r>
          </a:p>
          <a:p>
            <a:pPr lvl="1" algn="just">
              <a:buFont typeface="Wingdings" pitchFamily="2" charset="2"/>
              <a:buChar char="q"/>
            </a:pPr>
            <a:r>
              <a:rPr lang="it-IT" sz="2200" dirty="0"/>
              <a:t> se il pagamento dev’essere effettuato alla consegna dei beni o dei documenti, </a:t>
            </a:r>
            <a:r>
              <a:rPr lang="it-IT" sz="2200" b="1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nel luogo di tale consegna</a:t>
            </a:r>
            <a:r>
              <a:rPr lang="it-IT" sz="2200" dirty="0"/>
              <a:t>»</a:t>
            </a:r>
          </a:p>
          <a:p>
            <a:pPr marL="457200" lvl="1" indent="0" algn="just">
              <a:buNone/>
            </a:pPr>
            <a:endParaRPr lang="it-IT" sz="2200" dirty="0"/>
          </a:p>
          <a:p>
            <a:pPr algn="just"/>
            <a:r>
              <a:rPr lang="it-IT" sz="2200" b="1" dirty="0"/>
              <a:t>Art. 58</a:t>
            </a:r>
            <a:r>
              <a:rPr lang="it-IT" sz="2200" dirty="0"/>
              <a:t>: «Se il compratore non è obbligato a pagare il prezzo in un altro momento determinato, egli deve pagarlo </a:t>
            </a:r>
            <a:r>
              <a:rPr lang="it-IT" sz="2200" b="1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quando</a:t>
            </a:r>
            <a:r>
              <a:rPr lang="it-IT" sz="2200" dirty="0"/>
              <a:t> – in conformità al contratto o alla presente Convenzione – </a:t>
            </a:r>
            <a:r>
              <a:rPr lang="it-IT" sz="2200" b="1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il venditore mette a sua disposizione i beni o i documenti rappresentativi di essi</a:t>
            </a:r>
            <a:r>
              <a:rPr lang="it-IT" sz="2200" dirty="0"/>
              <a:t>. Il venditore può fare di tale pagamento una condizione per la consegna dei beni o dei documenti. </a:t>
            </a:r>
          </a:p>
          <a:p>
            <a:pPr marL="457200" lvl="1" indent="0" algn="just">
              <a:buNone/>
            </a:pPr>
            <a:r>
              <a:rPr lang="it-IT" sz="2200" dirty="0"/>
              <a:t>Se il contratto implica il trasporto dei beni, il venditore può effettuarne la spedizione con la condizione che i beni o i documenti rappresentativi di essi siano consegnati al compratore previo pagamento del prezzo»</a:t>
            </a:r>
          </a:p>
        </p:txBody>
      </p:sp>
    </p:spTree>
    <p:extLst>
      <p:ext uri="{BB962C8B-B14F-4D97-AF65-F5344CB8AC3E}">
        <p14:creationId xmlns:p14="http://schemas.microsoft.com/office/powerpoint/2010/main" val="3910762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681C6EB-5C17-3640-8208-E39BFB58EC5E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3600" b="1" dirty="0"/>
              <a:t>Presa in consegna della merce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74CECD8B-AFD4-A94E-8005-C06A4631CD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b="1" dirty="0"/>
              <a:t>Art. 60</a:t>
            </a:r>
            <a:r>
              <a:rPr lang="it-IT" dirty="0"/>
              <a:t>: «L’obbligazione del compratore di prendere in consegna consiste:</a:t>
            </a:r>
          </a:p>
          <a:p>
            <a:pPr lvl="1" algn="just">
              <a:buFont typeface="Wingdings" pitchFamily="2" charset="2"/>
              <a:buChar char="q"/>
            </a:pPr>
            <a:r>
              <a:rPr lang="it-IT" sz="2800" dirty="0"/>
              <a:t> nel compiere </a:t>
            </a:r>
            <a:r>
              <a:rPr lang="it-IT" sz="2800" b="1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qualsiasi atto che può ragionevolmente attendersi da lui</a:t>
            </a:r>
            <a:r>
              <a:rPr lang="it-IT" sz="2800" i="1" dirty="0"/>
              <a:t> </a:t>
            </a:r>
            <a:r>
              <a:rPr lang="it-IT" sz="2800" dirty="0"/>
              <a:t>per permettere al venditore di effettuare la consegna e</a:t>
            </a:r>
          </a:p>
          <a:p>
            <a:pPr lvl="1" algn="just">
              <a:buFont typeface="Wingdings" pitchFamily="2" charset="2"/>
              <a:buChar char="q"/>
            </a:pPr>
            <a:r>
              <a:rPr lang="it-IT" sz="2800" dirty="0"/>
              <a:t> nel </a:t>
            </a:r>
            <a:r>
              <a:rPr lang="it-IT" sz="2800" b="1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ritirare i beni</a:t>
            </a:r>
          </a:p>
          <a:p>
            <a:pPr marL="457200" lvl="1" indent="0">
              <a:buNone/>
            </a:pPr>
            <a:endParaRPr lang="it-IT" dirty="0"/>
          </a:p>
          <a:p>
            <a:pPr marL="457200" lvl="1" indent="0">
              <a:buNone/>
            </a:pPr>
            <a:endParaRPr lang="it-IT" dirty="0"/>
          </a:p>
          <a:p>
            <a:pPr marL="457200" lvl="1" indent="0">
              <a:buNone/>
            </a:pPr>
            <a:endParaRPr lang="it-IT" dirty="0"/>
          </a:p>
          <a:p>
            <a:pPr marL="457200" lvl="1" indent="0">
              <a:buNone/>
            </a:pPr>
            <a:endParaRPr lang="it-IT" dirty="0"/>
          </a:p>
          <a:p>
            <a:pPr marL="457200" lvl="1" indent="0">
              <a:buNone/>
            </a:pPr>
            <a:r>
              <a:rPr lang="it-IT" u="sng" spc="300" dirty="0">
                <a:highlight>
                  <a:srgbClr val="FFFF00"/>
                </a:highlight>
              </a:rPr>
              <a:t>Altrimenti si genera l’inadempimento</a:t>
            </a:r>
          </a:p>
        </p:txBody>
      </p:sp>
      <p:sp>
        <p:nvSpPr>
          <p:cNvPr id="4" name="Freccia giù 3">
            <a:extLst>
              <a:ext uri="{FF2B5EF4-FFF2-40B4-BE49-F238E27FC236}">
                <a16:creationId xmlns:a16="http://schemas.microsoft.com/office/drawing/2014/main" xmlns="" id="{C8B51CB3-FDAE-0C40-92B8-BDEE82AD1141}"/>
              </a:ext>
            </a:extLst>
          </p:cNvPr>
          <p:cNvSpPr/>
          <p:nvPr/>
        </p:nvSpPr>
        <p:spPr>
          <a:xfrm>
            <a:off x="1566041" y="4046482"/>
            <a:ext cx="851338" cy="1450427"/>
          </a:xfrm>
          <a:prstGeom prst="down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8151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47BF46F-C6F1-004C-9913-750A7FD9AE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INTRODUZIONE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739D554E-D181-294F-A665-10D9E0EAA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LA CISG:</a:t>
            </a:r>
          </a:p>
          <a:p>
            <a:r>
              <a:rPr lang="it-IT" b="1" dirty="0"/>
              <a:t>STRUTTURA UNIFORME </a:t>
            </a:r>
            <a:r>
              <a:rPr lang="it-IT" dirty="0"/>
              <a:t>PER I CONTRATTI DI VENDITA DI BENI MOBILI TRA PARTI CONTRAENTI AVENTI </a:t>
            </a:r>
            <a:r>
              <a:rPr lang="it-IT" i="1" dirty="0"/>
              <a:t>PLACE OF BUSINESS </a:t>
            </a:r>
            <a:r>
              <a:rPr lang="it-IT" dirty="0"/>
              <a:t>IN STATI DIVERSI</a:t>
            </a:r>
          </a:p>
          <a:p>
            <a:r>
              <a:rPr lang="it-IT" b="1" dirty="0"/>
              <a:t>94 STATI CONTRAENTI </a:t>
            </a:r>
            <a:r>
              <a:rPr lang="it-IT" dirty="0"/>
              <a:t>= PIU’ DI 2/3 DEGLI SCAMBI COMMERCIALI GLOBALI</a:t>
            </a:r>
          </a:p>
          <a:p>
            <a:r>
              <a:rPr lang="it-IT" dirty="0"/>
              <a:t>AMPIA ACCETTAZIONE DOVUTA ALLA </a:t>
            </a:r>
            <a:r>
              <a:rPr lang="it-IT" b="1" dirty="0"/>
              <a:t>FLESSIBILITA’ </a:t>
            </a:r>
            <a:r>
              <a:rPr lang="it-IT" dirty="0"/>
              <a:t>DELLE DISPOSIZIONI </a:t>
            </a:r>
          </a:p>
          <a:p>
            <a:r>
              <a:rPr lang="it-IT" dirty="0"/>
              <a:t>SCOPO = </a:t>
            </a:r>
            <a:r>
              <a:rPr lang="it-IT" b="1" dirty="0"/>
              <a:t>ARMONIZZAZIONE DEL COMMERCIO INTERNAZIONALE </a:t>
            </a:r>
            <a:r>
              <a:rPr lang="it-IT" dirty="0"/>
              <a:t>e </a:t>
            </a:r>
            <a:r>
              <a:rPr lang="it-IT" b="1" dirty="0"/>
              <a:t>PROMOZIONE DI RELAZIONI AMICHEVOLI TRA STATI </a:t>
            </a:r>
            <a:r>
              <a:rPr lang="it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856385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5B53AF0F-9A06-E440-90DC-3E1BDB06D01D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3600" b="1" dirty="0"/>
              <a:t>Risoluzione del contratto da parte del venditore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D974D350-C5FA-B94B-80EF-3B5AF15004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t-IT" sz="1800" b="1" dirty="0"/>
              <a:t>Art. 64</a:t>
            </a:r>
            <a:r>
              <a:rPr lang="it-IT" sz="1800" dirty="0"/>
              <a:t>: «Il venditore può dichiarare risolto il contratto:</a:t>
            </a:r>
          </a:p>
          <a:p>
            <a:pPr lvl="1" algn="just">
              <a:buFont typeface="Wingdings" pitchFamily="2" charset="2"/>
              <a:buChar char="q"/>
            </a:pPr>
            <a:r>
              <a:rPr lang="it-IT" sz="1800" b="1" dirty="0"/>
              <a:t> </a:t>
            </a:r>
            <a:r>
              <a:rPr lang="it-IT" sz="1800" dirty="0"/>
              <a:t>se l’inadempimento da parte del compratore di una qualsiasi delle sue obbligazioni derivanti dal contratto o dalla presente convenzione costituisce un </a:t>
            </a:r>
            <a:r>
              <a:rPr lang="it-IT" sz="1800" b="1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inadempimento essenziale </a:t>
            </a:r>
            <a:r>
              <a:rPr lang="it-IT" sz="1800" dirty="0"/>
              <a:t>o</a:t>
            </a:r>
          </a:p>
          <a:p>
            <a:pPr lvl="1" algn="just">
              <a:buFont typeface="Wingdings" pitchFamily="2" charset="2"/>
              <a:buChar char="q"/>
            </a:pPr>
            <a:r>
              <a:rPr lang="it-IT" sz="1800" b="1" dirty="0"/>
              <a:t> </a:t>
            </a:r>
            <a:r>
              <a:rPr lang="it-IT" sz="1800" dirty="0"/>
              <a:t>se il compratore </a:t>
            </a:r>
            <a:r>
              <a:rPr lang="it-IT" sz="1800" b="1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non adempie la sua obbligazione di pagare il prezzo o di prendere in consegna i beni </a:t>
            </a:r>
            <a:r>
              <a:rPr lang="it-IT" sz="1800" dirty="0"/>
              <a:t>nel termine supplementare fissato dal venditore in conformità al par. 1 dell’art. 63 o se dichiara che non lo farà entro tale termine</a:t>
            </a:r>
            <a:endParaRPr lang="it-IT" sz="1800" b="1" dirty="0"/>
          </a:p>
          <a:p>
            <a:pPr marL="457200" lvl="1" indent="0" algn="just">
              <a:buNone/>
            </a:pPr>
            <a:r>
              <a:rPr lang="it-IT" sz="1800" dirty="0"/>
              <a:t>Tuttavia, se il compratore ha pagato il prezzo, il venditore perde il diritto di dichiarare risolto il contratto se non lo fa:</a:t>
            </a:r>
          </a:p>
          <a:p>
            <a:pPr lvl="1" algn="just">
              <a:buFont typeface="Wingdings" pitchFamily="2" charset="2"/>
              <a:buChar char="q"/>
            </a:pPr>
            <a:r>
              <a:rPr lang="it-IT" sz="1800" dirty="0"/>
              <a:t> in caso di inadempimento tardivo del compratore, </a:t>
            </a:r>
            <a:r>
              <a:rPr lang="it-IT" sz="1800" b="1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prima che il venditore sia venuto a conoscenza che la prestazione è stata eseguita</a:t>
            </a:r>
            <a:r>
              <a:rPr lang="it-IT" sz="1800" dirty="0"/>
              <a:t> o</a:t>
            </a:r>
          </a:p>
          <a:p>
            <a:pPr lvl="1" algn="just">
              <a:buFont typeface="Wingdings" pitchFamily="2" charset="2"/>
              <a:buChar char="q"/>
            </a:pPr>
            <a:r>
              <a:rPr lang="it-IT" sz="1800" dirty="0"/>
              <a:t> in caso di inadempimento del compratore, che non sia adempimento tardivo, </a:t>
            </a:r>
            <a:r>
              <a:rPr lang="it-IT" sz="1800" b="1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entro un tempo ragionevole</a:t>
            </a:r>
            <a:r>
              <a:rPr lang="it-IT" sz="1800" dirty="0"/>
              <a:t>:</a:t>
            </a:r>
          </a:p>
          <a:p>
            <a:pPr lvl="2" algn="just">
              <a:buFont typeface="Wingdings" pitchFamily="2" charset="2"/>
              <a:buChar char="Ø"/>
            </a:pPr>
            <a:r>
              <a:rPr lang="it-IT" sz="1800" dirty="0"/>
              <a:t>dal momento in cui ha avuto conoscenza o avrebbe dovuto avere conoscenza di tale inadempimento </a:t>
            </a:r>
          </a:p>
          <a:p>
            <a:pPr lvl="2" algn="just">
              <a:buFont typeface="Wingdings" pitchFamily="2" charset="2"/>
              <a:buChar char="Ø"/>
            </a:pPr>
            <a:r>
              <a:rPr lang="it-IT" sz="1800" dirty="0"/>
              <a:t>o dopo la scadenza del termine supplementare concesso dal venditore in conformità al par. 1 dell’art. 63 o dopo che il compratore abbia dichiarato che non adempirà le sue obbligazioni entro questo termine supplementare»</a:t>
            </a:r>
          </a:p>
        </p:txBody>
      </p:sp>
    </p:spTree>
    <p:extLst>
      <p:ext uri="{BB962C8B-B14F-4D97-AF65-F5344CB8AC3E}">
        <p14:creationId xmlns:p14="http://schemas.microsoft.com/office/powerpoint/2010/main" val="702854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D334A8C-1B42-114D-936A-7C0555610B46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3600" b="1" dirty="0"/>
              <a:t>Passaggio del rischio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C74DF247-94AB-0D45-826B-D18B3AAE01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000" b="1" dirty="0"/>
              <a:t>Art. 67</a:t>
            </a:r>
            <a:r>
              <a:rPr lang="it-IT" sz="2000" dirty="0"/>
              <a:t>: «Se il contratto di vendita implica il trasporto dei beni e il venditore non è obbligato a consegnarli in un luogo specifico, </a:t>
            </a:r>
            <a:r>
              <a:rPr lang="it-IT" sz="2000" b="1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il rischio passa al compratore quando i beni sono consegnati al primo vettore per l’invio al compratore</a:t>
            </a:r>
            <a:r>
              <a:rPr lang="it-IT" sz="2000" dirty="0"/>
              <a:t> in conformità al contratto di vendita. Se il venditore è obbligato a consegnare i beni al vettore in un luogo specifico, </a:t>
            </a:r>
            <a:r>
              <a:rPr lang="it-IT" sz="2000" b="1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il rischio non passa al compratore fino a che i beni non sono consegnati al vettore in detto luogo</a:t>
            </a:r>
            <a:r>
              <a:rPr lang="it-IT" sz="2000" dirty="0"/>
              <a:t>. Il fatto che il venditore sia autorizzato a trattenere i documenti rappresentativi dei beni non influisce sul passaggio del rischio.</a:t>
            </a:r>
          </a:p>
          <a:p>
            <a:pPr marL="457200" lvl="1" indent="0" algn="just">
              <a:buNone/>
            </a:pPr>
            <a:r>
              <a:rPr lang="it-IT" sz="2000" dirty="0"/>
              <a:t>Tuttavia, il rischio non passa al compratore fino a che i beni non sono </a:t>
            </a:r>
            <a:r>
              <a:rPr lang="it-IT" sz="2000" u="sng" dirty="0"/>
              <a:t>chiaramente identificati </a:t>
            </a:r>
            <a:r>
              <a:rPr lang="it-IT" sz="2000" dirty="0"/>
              <a:t>ai fini del contratto </a:t>
            </a:r>
            <a:r>
              <a:rPr lang="it-IT" sz="2000" u="sng" dirty="0"/>
              <a:t>mediante l’apposizione di segni sui beni o mediante documenti di trasporto o con avviso dato al compratore o altrimenti</a:t>
            </a:r>
            <a:r>
              <a:rPr lang="it-IT" sz="2000" dirty="0"/>
              <a:t>.</a:t>
            </a:r>
          </a:p>
        </p:txBody>
      </p:sp>
      <p:sp>
        <p:nvSpPr>
          <p:cNvPr id="4" name="Freccia destra 3">
            <a:extLst>
              <a:ext uri="{FF2B5EF4-FFF2-40B4-BE49-F238E27FC236}">
                <a16:creationId xmlns:a16="http://schemas.microsoft.com/office/drawing/2014/main" xmlns="" id="{E1F05472-29EF-824B-9F5E-E769F7C5F09C}"/>
              </a:ext>
            </a:extLst>
          </p:cNvPr>
          <p:cNvSpPr/>
          <p:nvPr/>
        </p:nvSpPr>
        <p:spPr>
          <a:xfrm>
            <a:off x="1137424" y="5018049"/>
            <a:ext cx="1182030" cy="747132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FF5F1770-D2C9-9A42-A8DB-9A4A7C30FDB1}"/>
              </a:ext>
            </a:extLst>
          </p:cNvPr>
          <p:cNvSpPr txBox="1"/>
          <p:nvPr/>
        </p:nvSpPr>
        <p:spPr>
          <a:xfrm>
            <a:off x="2319454" y="5018049"/>
            <a:ext cx="96235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b="1" dirty="0"/>
              <a:t>LUVI</a:t>
            </a:r>
            <a:r>
              <a:rPr lang="it-IT" sz="2000" dirty="0"/>
              <a:t> (Conv. sul diritto applicabile al contratto di vendita internazionale di beni mobili): «</a:t>
            </a:r>
            <a:r>
              <a:rPr lang="it-IT" sz="2000" i="1" dirty="0"/>
              <a:t>secondo l’art. 100, il rischio resta a carico del venditore nella sola ipotesi in cui conosceva o avrebbe dovuto conoscere l’avvenuto perimento o deterioramento delle merci</a:t>
            </a:r>
            <a:r>
              <a:rPr lang="it-IT" sz="2000" dirty="0"/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1306861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B2E43E6-FF25-234F-BBD6-33E29A2C8E6C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3600" b="1" dirty="0"/>
              <a:t>Passaggio del rischio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C95BC0AD-5F20-AF46-8534-3105F38C1A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b="1" dirty="0"/>
              <a:t>Art. 68</a:t>
            </a:r>
            <a:r>
              <a:rPr lang="it-IT" dirty="0"/>
              <a:t>: «Per quanto concerne le merci vendute nel corso del trasporto, i rischi sono trasferiti al compratore a partire dal momento della conclusione del contratto. Tuttavia, se le circostanze lo esigono, i rischi sono a carico del compratore a contare dal momento nel quale le merci sono state consegnate al trasportatore che ha emesso i documenti rilevanti il contratto di trasporto. Se però, al momento della conclusione del contratto di vendita, </a:t>
            </a:r>
            <a:r>
              <a:rPr lang="it-IT" b="1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il venditore aveva conoscenza o avrebbe dovuto avere conoscenza del fatto che le merci erano state perdute o deteriorate e se non ne ha informato il compratore, la perdita o il deterioramento sono a carico del venditore</a:t>
            </a:r>
            <a:r>
              <a:rPr lang="it-IT" dirty="0"/>
              <a:t>».</a:t>
            </a:r>
          </a:p>
          <a:p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523983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0213C76-955E-394E-8348-0A26ED5192B0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3600" b="1" dirty="0"/>
              <a:t>Passaggio del rischio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EF066234-1875-0A44-9DBC-DE6DD42689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b="1" dirty="0"/>
              <a:t>Art. 69</a:t>
            </a:r>
            <a:r>
              <a:rPr lang="it-IT" dirty="0"/>
              <a:t>: «Nei casi non disciplinati dagli articoli 67 e 68, i rischi sono trasferiti al compratore non appena questi ritira la merce o, se non lo fa in tempo debito, a partire dal momento in cui le merci sono poste a sua disposizione ed egli commette una violazione del contratto non accettando la fornitura. </a:t>
            </a:r>
          </a:p>
          <a:p>
            <a:pPr marL="0" indent="0" algn="just">
              <a:buNone/>
            </a:pPr>
            <a:r>
              <a:rPr lang="it-IT" b="1" dirty="0"/>
              <a:t>	</a:t>
            </a:r>
            <a:r>
              <a:rPr lang="it-IT" dirty="0"/>
              <a:t>Se però il compratore è tenuto a </a:t>
            </a:r>
            <a:r>
              <a:rPr lang="it-IT" b="1" i="1" dirty="0"/>
              <a:t>ritirare le merci in un luogo diverso dalla stabile organizzazione del venditore</a:t>
            </a:r>
            <a:r>
              <a:rPr lang="it-IT" dirty="0"/>
              <a:t>, i rischi sono trasferiti non appena la fornitura è dovuta e l’acquirente sa che le merci sono poste a sua disposizione in questo luogo. </a:t>
            </a:r>
            <a:endParaRPr lang="it-IT" b="1" dirty="0"/>
          </a:p>
          <a:p>
            <a:pPr marL="0" indent="0" algn="just">
              <a:buNone/>
            </a:pPr>
            <a:r>
              <a:rPr lang="it-IT" b="1" dirty="0"/>
              <a:t>	</a:t>
            </a:r>
            <a:r>
              <a:rPr lang="it-IT" dirty="0"/>
              <a:t>Se la vendita concerne </a:t>
            </a:r>
            <a:r>
              <a:rPr lang="it-IT" b="1" i="1" dirty="0"/>
              <a:t>merci non ancora individualizzate</a:t>
            </a:r>
            <a:r>
              <a:rPr lang="it-IT" dirty="0"/>
              <a:t>, le merci sono considerate essere state poste a disposizione del compratore soltanto dopo essere state chiaramente identificate ai fini del contratto».</a:t>
            </a:r>
          </a:p>
          <a:p>
            <a:pPr marL="0" indent="0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986135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994AD81-3179-E54A-A43F-13ACAE5F3859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3600" b="1" dirty="0"/>
              <a:t>Esonero dall’onere di adempiere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E493E651-BC3E-4049-BFE3-D43FED2C1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it-IT" b="1" dirty="0"/>
              <a:t>Art. 79</a:t>
            </a:r>
            <a:r>
              <a:rPr lang="it-IT" dirty="0"/>
              <a:t>:</a:t>
            </a:r>
            <a:r>
              <a:rPr lang="it-IT" dirty="0">
                <a:sym typeface="Wingdings" pitchFamily="2" charset="2"/>
              </a:rPr>
              <a:t> rilevanza del principio della «</a:t>
            </a:r>
            <a:r>
              <a:rPr lang="it-IT" i="1" dirty="0">
                <a:sym typeface="Wingdings" pitchFamily="2" charset="2"/>
              </a:rPr>
              <a:t>buona fede</a:t>
            </a:r>
            <a:r>
              <a:rPr lang="it-IT" dirty="0">
                <a:sym typeface="Wingdings" pitchFamily="2" charset="2"/>
              </a:rPr>
              <a:t>» (di cui all’art. 74 LUVI)</a:t>
            </a:r>
          </a:p>
          <a:p>
            <a:pPr marL="0" indent="0" algn="just">
              <a:buNone/>
            </a:pPr>
            <a:r>
              <a:rPr lang="it-IT" dirty="0"/>
              <a:t>Una parte non è responsabile per l'inadempimento di una delle sue obbligazioni se prova che l'inadempimento era dovuto ad un </a:t>
            </a:r>
            <a:r>
              <a:rPr lang="it-IT" b="1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impedimento derivante da circostanze estranee </a:t>
            </a:r>
            <a:r>
              <a:rPr lang="it-IT" dirty="0"/>
              <a:t>alla sua sfera di controllo, e che </a:t>
            </a:r>
            <a:r>
              <a:rPr lang="it-IT" b="1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non era ragionevolmente tenuto a prevedere</a:t>
            </a:r>
            <a:r>
              <a:rPr lang="it-IT" dirty="0"/>
              <a:t> al momento della conclusione del contratto o ad evitare o a superarne le conseguenze. </a:t>
            </a:r>
            <a:endParaRPr lang="it-IT" dirty="0">
              <a:sym typeface="Wingdings" pitchFamily="2" charset="2"/>
            </a:endParaRPr>
          </a:p>
          <a:p>
            <a:pPr algn="just"/>
            <a:r>
              <a:rPr lang="it-IT" u="sng" dirty="0">
                <a:sym typeface="Wingdings" pitchFamily="2" charset="2"/>
              </a:rPr>
              <a:t>Requisiti</a:t>
            </a:r>
            <a:r>
              <a:rPr lang="it-IT" dirty="0">
                <a:sym typeface="Wingdings" pitchFamily="2" charset="2"/>
              </a:rPr>
              <a:t>: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it-IT" dirty="0">
                <a:sym typeface="Wingdings" pitchFamily="2" charset="2"/>
              </a:rPr>
              <a:t>impedimento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it-IT" dirty="0">
                <a:sym typeface="Wingdings" pitchFamily="2" charset="2"/>
              </a:rPr>
              <a:t>eccezionalità dell’impedimento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it-IT" dirty="0">
                <a:sym typeface="Wingdings" pitchFamily="2" charset="2"/>
              </a:rPr>
              <a:t>imprevedibilità dell’impedimento</a:t>
            </a:r>
          </a:p>
          <a:p>
            <a:pPr marL="457200" lvl="1" indent="0" algn="just">
              <a:buNone/>
            </a:pPr>
            <a:endParaRPr lang="it-IT" dirty="0">
              <a:sym typeface="Wingdings" pitchFamily="2" charset="2"/>
            </a:endParaRPr>
          </a:p>
          <a:p>
            <a:pPr marL="0" indent="0" algn="just">
              <a:buNone/>
            </a:pPr>
            <a:r>
              <a:rPr lang="it-IT" dirty="0">
                <a:sym typeface="Wingdings" pitchFamily="2" charset="2"/>
              </a:rPr>
              <a:t>	Alcuni esempi: </a:t>
            </a:r>
            <a:r>
              <a:rPr lang="it-IT" b="1" dirty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sym typeface="Wingdings" pitchFamily="2" charset="2"/>
              </a:rPr>
              <a:t>guerra, embargo, scioperi generali</a:t>
            </a:r>
            <a:r>
              <a:rPr lang="it-IT" dirty="0"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  <a:sym typeface="Wingdings" pitchFamily="2" charset="2"/>
              </a:rPr>
              <a:t>.</a:t>
            </a:r>
          </a:p>
        </p:txBody>
      </p:sp>
      <p:sp>
        <p:nvSpPr>
          <p:cNvPr id="4" name="Freccia destra 3">
            <a:extLst>
              <a:ext uri="{FF2B5EF4-FFF2-40B4-BE49-F238E27FC236}">
                <a16:creationId xmlns:a16="http://schemas.microsoft.com/office/drawing/2014/main" xmlns="" id="{B9BA91CA-F01A-7141-8861-26E5E5FB519B}"/>
              </a:ext>
            </a:extLst>
          </p:cNvPr>
          <p:cNvSpPr/>
          <p:nvPr/>
        </p:nvSpPr>
        <p:spPr>
          <a:xfrm>
            <a:off x="304800" y="5630425"/>
            <a:ext cx="1450427" cy="546538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87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AAC2D47F-862E-C34C-979F-3C0811807BE7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it-IT" sz="3600" b="1" dirty="0"/>
              <a:t>Violazione anticipata del contratto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02749E64-7A38-0349-A678-3D6C70C6F8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just"/>
            <a:r>
              <a:rPr lang="it-IT" sz="7200" b="1" dirty="0"/>
              <a:t>Art. 71</a:t>
            </a:r>
            <a:r>
              <a:rPr lang="it-IT" sz="7200" dirty="0"/>
              <a:t>: Ipotesi di sospensione dell’adempimento dei doveri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it-IT" sz="7200" b="1" i="1" dirty="0"/>
              <a:t>Grave insufficienza nella capacità di adempiere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it-IT" sz="7200" b="1" i="1" dirty="0"/>
              <a:t>Grave insufficienza finanziaria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it-IT" sz="7200" b="1" i="1" dirty="0"/>
              <a:t>Inadeguatezza delle modalità di preparazione all’esecuzione</a:t>
            </a:r>
          </a:p>
          <a:p>
            <a:pPr lvl="1" algn="just">
              <a:buFont typeface="Courier New" panose="02070309020205020404" pitchFamily="49" charset="0"/>
              <a:buChar char="o"/>
            </a:pPr>
            <a:r>
              <a:rPr lang="it-IT" sz="7200" b="1" i="1" dirty="0"/>
              <a:t>Inadeguatezza delle modalità di esecuzione</a:t>
            </a:r>
          </a:p>
          <a:p>
            <a:pPr marL="0" indent="0" algn="just">
              <a:buNone/>
            </a:pPr>
            <a:endParaRPr lang="it-IT" sz="7200" dirty="0"/>
          </a:p>
          <a:p>
            <a:pPr algn="just"/>
            <a:r>
              <a:rPr lang="it-IT" sz="7200" b="1" dirty="0"/>
              <a:t>Art. 72</a:t>
            </a:r>
            <a:r>
              <a:rPr lang="it-IT" sz="7200" dirty="0"/>
              <a:t>: </a:t>
            </a:r>
            <a:r>
              <a:rPr lang="it-IT" sz="7200" u="sng" dirty="0"/>
              <a:t>scioglimento del contratto in via anticipata</a:t>
            </a:r>
          </a:p>
          <a:p>
            <a:pPr marL="0" indent="0">
              <a:buNone/>
            </a:pPr>
            <a:r>
              <a:rPr lang="it-IT" sz="7200" dirty="0"/>
              <a:t>Se prima della data di esecuzione del contratto </a:t>
            </a:r>
            <a:r>
              <a:rPr lang="it-IT" sz="7200" b="1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è certo che una delle parti commetterà un inadempimento essenziale</a:t>
            </a:r>
            <a:r>
              <a:rPr lang="it-IT" sz="7200" dirty="0"/>
              <a:t>, l'altra parte può dichiarare il contratto risolto. </a:t>
            </a:r>
          </a:p>
          <a:p>
            <a:pPr marL="0" indent="0">
              <a:buNone/>
            </a:pPr>
            <a:r>
              <a:rPr lang="it-IT" sz="7200" dirty="0"/>
              <a:t>Se vi è tempo sufficiente, la parte che intende dichiarare il contratto risolto deve darne notizia all'altra parte in modo tale da permetterle di provvedere ad un'idonea garanzia dell'adempimento delle sue obbligazioni. </a:t>
            </a:r>
          </a:p>
          <a:p>
            <a:pPr marL="0" indent="0">
              <a:buNone/>
            </a:pPr>
            <a:r>
              <a:rPr lang="it-IT" sz="7200" dirty="0"/>
              <a:t>Le disposizioni del paragrafo precedente non si applicano se l'altra parte ha dichiarato che non adempirà le sue obbligazioni. </a:t>
            </a:r>
          </a:p>
          <a:p>
            <a:pPr marL="0" indent="0">
              <a:buNone/>
            </a:pPr>
            <a:endParaRPr lang="it-IT" sz="7200" b="1" dirty="0"/>
          </a:p>
          <a:p>
            <a:pPr algn="just"/>
            <a:r>
              <a:rPr lang="it-IT" sz="7200" b="1" dirty="0"/>
              <a:t>Art. 82</a:t>
            </a:r>
            <a:r>
              <a:rPr lang="it-IT" sz="7200" dirty="0"/>
              <a:t>: </a:t>
            </a:r>
            <a:r>
              <a:rPr lang="it-IT" sz="7200" u="sng" dirty="0"/>
              <a:t>limiti alla possibilità di risoluzione</a:t>
            </a:r>
          </a:p>
          <a:p>
            <a:pPr marL="0" indent="0" algn="just">
              <a:buNone/>
            </a:pPr>
            <a:r>
              <a:rPr lang="it-IT" sz="7200" dirty="0"/>
              <a:t>Il compratore perde il diritto di dichiarare risolto il contratto o di chiedere al venditore di consegnare beni in sostituzione </a:t>
            </a:r>
            <a:r>
              <a:rPr lang="it-IT" sz="7200" b="1" i="1" dirty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se gli è impossibile restituire i beni in uno stato sostanzialmente uguale a quello in cui li aveva ricevuti</a:t>
            </a:r>
            <a:r>
              <a:rPr lang="it-IT" sz="7200" dirty="0"/>
              <a:t>. </a:t>
            </a:r>
          </a:p>
          <a:p>
            <a:pPr marL="0" indent="0" algn="just">
              <a:buNone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1037016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>
            <a:extLst>
              <a:ext uri="{FF2B5EF4-FFF2-40B4-BE49-F238E27FC236}">
                <a16:creationId xmlns:a16="http://schemas.microsoft.com/office/drawing/2014/main" xmlns="" id="{F0B1ED2A-C9D6-7146-A53E-07D15DBD1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AMBITO DI APPLICAZIONE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xmlns="" id="{49777445-4FB5-FD4D-B08D-C36CE8388CC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it-IT" dirty="0"/>
              <a:t>Parti contraenti di STATI DIVERSI (REQUISITO DELL’INTERNAZIONALITA’)</a:t>
            </a:r>
            <a:r>
              <a:rPr lang="it-IT" b="0" dirty="0"/>
              <a:t>:</a:t>
            </a:r>
            <a:endParaRPr lang="it-IT" dirty="0"/>
          </a:p>
        </p:txBody>
      </p:sp>
      <p:sp>
        <p:nvSpPr>
          <p:cNvPr id="9" name="Segnaposto contenuto 8">
            <a:extLst>
              <a:ext uri="{FF2B5EF4-FFF2-40B4-BE49-F238E27FC236}">
                <a16:creationId xmlns:a16="http://schemas.microsoft.com/office/drawing/2014/main" xmlns="" id="{5A13A957-814B-F046-BAF6-49251ECF084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Stati membri della CISG</a:t>
            </a:r>
          </a:p>
          <a:p>
            <a:r>
              <a:rPr lang="it-IT" dirty="0"/>
              <a:t>D.I.P. porta ad applicazione norme di uno Stato membro </a:t>
            </a:r>
          </a:p>
          <a:p>
            <a:pPr>
              <a:buFont typeface="Wingdings" pitchFamily="2" charset="2"/>
              <a:buChar char="à"/>
            </a:pPr>
            <a:r>
              <a:rPr lang="it-IT" b="1" dirty="0"/>
              <a:t>applicazione diretta</a:t>
            </a:r>
            <a:r>
              <a:rPr lang="it-IT" dirty="0"/>
              <a:t>, </a:t>
            </a:r>
            <a:r>
              <a:rPr lang="it-IT" i="1" dirty="0"/>
              <a:t>salvo ESPRESSA ESCLUSIONE/ MODIFICA/DEROGA delle parti.</a:t>
            </a:r>
          </a:p>
          <a:p>
            <a:pPr marL="0" indent="0">
              <a:buNone/>
            </a:pPr>
            <a:r>
              <a:rPr lang="it-IT" i="1" dirty="0"/>
              <a:t>»</a:t>
            </a:r>
            <a:r>
              <a:rPr lang="it-IT" i="1" dirty="0" err="1"/>
              <a:t>place</a:t>
            </a:r>
            <a:r>
              <a:rPr lang="it-IT" i="1" dirty="0"/>
              <a:t> of business» = luogo dove l’attività commerciale è de facto realizzata</a:t>
            </a:r>
            <a:endParaRPr lang="it-IT" dirty="0"/>
          </a:p>
        </p:txBody>
      </p:sp>
      <p:sp>
        <p:nvSpPr>
          <p:cNvPr id="10" name="Segnaposto testo 9">
            <a:extLst>
              <a:ext uri="{FF2B5EF4-FFF2-40B4-BE49-F238E27FC236}">
                <a16:creationId xmlns:a16="http://schemas.microsoft.com/office/drawing/2014/main" xmlns="" id="{66764534-0CFC-1146-96B8-E00CE5183A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lnSpcReduction="10000"/>
          </a:bodyPr>
          <a:lstStyle/>
          <a:p>
            <a:r>
              <a:rPr lang="it-IT" dirty="0"/>
              <a:t>CONTRATTI DI VENDITA DI BENI MOBILI</a:t>
            </a:r>
          </a:p>
          <a:p>
            <a:r>
              <a:rPr lang="it-IT" b="0" dirty="0"/>
              <a:t>(solo B2B o B2G, </a:t>
            </a:r>
            <a:r>
              <a:rPr lang="it-IT" b="0" i="1" dirty="0"/>
              <a:t>esclusione dei B2C</a:t>
            </a:r>
            <a:r>
              <a:rPr lang="it-IT" b="0" dirty="0"/>
              <a:t>) </a:t>
            </a:r>
          </a:p>
        </p:txBody>
      </p:sp>
      <p:sp>
        <p:nvSpPr>
          <p:cNvPr id="11" name="Segnaposto contenuto 10">
            <a:extLst>
              <a:ext uri="{FF2B5EF4-FFF2-40B4-BE49-F238E27FC236}">
                <a16:creationId xmlns:a16="http://schemas.microsoft.com/office/drawing/2014/main" xmlns="" id="{B740CB39-BD4E-1346-A996-1540B0D7A0A3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i="1" dirty="0"/>
              <a:t>Beni esclusi: art 2 </a:t>
            </a:r>
            <a:r>
              <a:rPr lang="it-IT" i="1" dirty="0">
                <a:sym typeface="Wingdings" pitchFamily="2" charset="2"/>
              </a:rPr>
              <a:t> elettricità, soldi, beni ad uso personale…</a:t>
            </a:r>
          </a:p>
          <a:p>
            <a:pPr marL="0" indent="0">
              <a:buNone/>
            </a:pPr>
            <a:r>
              <a:rPr lang="it-IT" u="sng" dirty="0">
                <a:sym typeface="Wingdings" pitchFamily="2" charset="2"/>
              </a:rPr>
              <a:t>Borderline</a:t>
            </a:r>
            <a:r>
              <a:rPr lang="it-IT" dirty="0">
                <a:sym typeface="Wingdings" pitchFamily="2" charset="2"/>
              </a:rPr>
              <a:t>:</a:t>
            </a:r>
          </a:p>
          <a:p>
            <a:r>
              <a:rPr lang="it-IT" dirty="0">
                <a:sym typeface="Wingdings" pitchFamily="2" charset="2"/>
              </a:rPr>
              <a:t>Contratti di fornitura di merci da fabbricare</a:t>
            </a:r>
          </a:p>
          <a:p>
            <a:r>
              <a:rPr lang="it-IT" dirty="0">
                <a:sym typeface="Wingdings" pitchFamily="2" charset="2"/>
              </a:rPr>
              <a:t>Contratti con oggetto prestazioni d’opera o servizi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4639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D6893F7-08D5-4348-B058-10A8110FF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LA DISCIPLINA </a:t>
            </a:r>
            <a:r>
              <a:rPr lang="it-IT" dirty="0">
                <a:sym typeface="Wingdings" pitchFamily="2" charset="2"/>
              </a:rPr>
              <a:t> non è integrale </a:t>
            </a:r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FBFA7724-816B-B446-B760-D6DE8ACAFA2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PUNTI GOVERNATI DALLA CISG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4CAEC551-E824-F946-A3BA-76B8B298FA9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/>
              <a:t>LA FORMAZIONE DEL CONTRATTO</a:t>
            </a:r>
          </a:p>
          <a:p>
            <a:r>
              <a:rPr lang="it-IT" dirty="0"/>
              <a:t>DIRITTI E OBBLIGHI DEL VENDITORE E DEL COMPRATORE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xmlns="" id="{9CC81DCF-9B56-4247-8217-06ABB06B32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it-IT" i="1" dirty="0"/>
              <a:t>PUNTI NON TRATTATI DALLA CISG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xmlns="" id="{15487C28-FBCC-6741-A8B8-D3F7DA3E1B9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it-IT" i="1" dirty="0"/>
              <a:t>LA VALIDITA’ DEL CONTRATTO </a:t>
            </a:r>
          </a:p>
          <a:p>
            <a:r>
              <a:rPr lang="it-IT" i="1" dirty="0"/>
              <a:t>GLI EFFETTI DEL CONTRATTO SULLA PROPRIETA’ DELLE MERCI VENDUTE</a:t>
            </a:r>
          </a:p>
          <a:p>
            <a:r>
              <a:rPr lang="it-IT" i="1" dirty="0"/>
              <a:t>…. IL PASSAGGIO DI PROPRIETA’</a:t>
            </a:r>
          </a:p>
          <a:p>
            <a:pPr marL="0" indent="0">
              <a:buNone/>
            </a:pPr>
            <a:r>
              <a:rPr lang="it-IT" i="1" dirty="0">
                <a:sym typeface="Wingdings" pitchFamily="2" charset="2"/>
              </a:rPr>
              <a:t> Regolamentazione = norme del diritto nazionale individuato secondo il D.P.I.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11325970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0B19DF3-F291-7D4C-9DCF-AF7BFE2DB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INTERPRETAZIONE della CISG 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8253DA37-FD66-2D45-B5D0-68A301E945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it-IT" b="0" dirty="0"/>
              <a:t>BISOGNA TENER CONTO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EBE1348D-8F1C-A846-B184-30FE776D95D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Del suo CARATTERE INTERNAZIONALE </a:t>
            </a:r>
          </a:p>
          <a:p>
            <a:r>
              <a:rPr lang="it-IT" dirty="0"/>
              <a:t>NECESSITA’ DI PROMUOVERE L’UNIFORMITA’ DELLA SUA APPLICAZIONE</a:t>
            </a:r>
          </a:p>
          <a:p>
            <a:r>
              <a:rPr lang="it-IT" dirty="0"/>
              <a:t>ASSICURARE ESIGENZA DELLA BUONA FEDE nel commercio internazionale</a:t>
            </a:r>
          </a:p>
          <a:p>
            <a:pPr marL="0" indent="0">
              <a:buNone/>
            </a:pPr>
            <a:r>
              <a:rPr lang="it-IT" dirty="0"/>
              <a:t>Scopo </a:t>
            </a:r>
            <a:r>
              <a:rPr lang="it-IT" dirty="0">
                <a:sym typeface="Wingdings" pitchFamily="2" charset="2"/>
              </a:rPr>
              <a:t> evitare influenze dei diritti interni </a:t>
            </a:r>
            <a:endParaRPr lang="it-IT" dirty="0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xmlns="" id="{960B700B-032B-664F-8973-CBBC806EBF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/>
          </a:bodyPr>
          <a:lstStyle/>
          <a:p>
            <a:r>
              <a:rPr lang="it-IT" b="0" dirty="0"/>
              <a:t>Meccanismo di </a:t>
            </a:r>
            <a:r>
              <a:rPr lang="it-IT" dirty="0"/>
              <a:t>GAP-FILLING</a:t>
            </a:r>
            <a:r>
              <a:rPr lang="it-IT" b="0" dirty="0"/>
              <a:t> per le materie disciplinate ma non risolte dalla CISG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xmlns="" id="{5B7020CB-2BBD-FF46-92F7-76383D700E65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/>
              <a:t>Osservanza dei PRINCIPI GENERALI </a:t>
            </a:r>
          </a:p>
          <a:p>
            <a:pPr marL="0" indent="0">
              <a:buNone/>
            </a:pPr>
            <a:r>
              <a:rPr lang="it-IT" dirty="0"/>
              <a:t>(buona fede, relatività del contratto, autonomia delle parti, non formalità del contratto)</a:t>
            </a:r>
          </a:p>
          <a:p>
            <a:r>
              <a:rPr lang="it-IT" dirty="0"/>
              <a:t>Legge applicabile secondo il DPI </a:t>
            </a:r>
          </a:p>
        </p:txBody>
      </p:sp>
    </p:spTree>
    <p:extLst>
      <p:ext uri="{BB962C8B-B14F-4D97-AF65-F5344CB8AC3E}">
        <p14:creationId xmlns:p14="http://schemas.microsoft.com/office/powerpoint/2010/main" val="30618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F347A85-AD7E-9A47-8C0E-ADE30E4B8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Principio cardine: </a:t>
            </a:r>
            <a:r>
              <a:rPr lang="it-IT" sz="3200" b="1" dirty="0"/>
              <a:t>LA LIBERTA’ DI FORMA 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0721643D-2D74-194E-A7D7-C68597C3F1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IMPORTANZA DELL’INTERPETAZIONE DELLE INDICAZIONI E DEI COMPORTAMENTI DELLE PARTI 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AB1C482E-DE33-8E46-B042-C431E8CF57D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it-IT" dirty="0"/>
              <a:t>Secondo L’INTENZIONE DELLA PARTE (anche se non formalizzata)</a:t>
            </a:r>
          </a:p>
          <a:p>
            <a:pPr marL="514350" indent="-514350">
              <a:buAutoNum type="arabicParenR"/>
            </a:pPr>
            <a:r>
              <a:rPr lang="it-IT" dirty="0"/>
              <a:t>Secondo il SENSO DI UNA PERSONA RAGIONEVOLE</a:t>
            </a:r>
          </a:p>
          <a:p>
            <a:pPr marL="0" indent="0">
              <a:buNone/>
            </a:pPr>
            <a:r>
              <a:rPr lang="it-IT" dirty="0"/>
              <a:t>Le parti sono VINCOLATE agli USI ACCETTATI e ALLE ABITUDINI intercorse tra loro 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xmlns="" id="{EC8F0109-0923-1B43-A2C7-55E8B00D55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 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xmlns="" id="{59F4AA63-B5AD-8943-B3B2-A8F3264AA048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i="1" dirty="0"/>
              <a:t>Se non previsto diversamente, </a:t>
            </a:r>
            <a:r>
              <a:rPr lang="it-IT" dirty="0"/>
              <a:t>rilevanza degli USI REGOLARMENTE OSSERVATI DALLE PARTI NEI CONTRATTI DELLO STESSO GENERE (del ramo commerciale considerato) 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4081018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6">
            <a:extLst>
              <a:ext uri="{FF2B5EF4-FFF2-40B4-BE49-F238E27FC236}">
                <a16:creationId xmlns:a16="http://schemas.microsoft.com/office/drawing/2014/main" xmlns="" id="{DA848685-E636-DF4C-92B9-2A888F799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LA FORMAZIONE DEL CONTRATTO </a:t>
            </a:r>
          </a:p>
        </p:txBody>
      </p:sp>
      <p:sp>
        <p:nvSpPr>
          <p:cNvPr id="10" name="Segnaposto testo 9">
            <a:extLst>
              <a:ext uri="{FF2B5EF4-FFF2-40B4-BE49-F238E27FC236}">
                <a16:creationId xmlns:a16="http://schemas.microsoft.com/office/drawing/2014/main" xmlns="" id="{F8871F49-40BA-9A44-A35B-445233C3E8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REVOCA DELL’OFFERTA</a:t>
            </a:r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xmlns="" id="{F2F1453F-40F5-6E4D-9625-10BE70932AD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PROPOSTA</a:t>
            </a:r>
          </a:p>
        </p:txBody>
      </p:sp>
      <p:sp>
        <p:nvSpPr>
          <p:cNvPr id="9" name="Segnaposto contenuto 8">
            <a:extLst>
              <a:ext uri="{FF2B5EF4-FFF2-40B4-BE49-F238E27FC236}">
                <a16:creationId xmlns:a16="http://schemas.microsoft.com/office/drawing/2014/main" xmlns="" id="{8BEE5C5F-51E1-D442-B866-D8659B78C0E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/>
              <a:t>È un’OFFERTA quando:</a:t>
            </a:r>
          </a:p>
          <a:p>
            <a:r>
              <a:rPr lang="it-IT" dirty="0"/>
              <a:t>È sufficientemente precisa</a:t>
            </a:r>
          </a:p>
          <a:p>
            <a:r>
              <a:rPr lang="it-IT" dirty="0"/>
              <a:t>Indica la volontà del suo autore ad essere vincolato in caso di accettazione</a:t>
            </a:r>
          </a:p>
          <a:p>
            <a:pPr marL="0" indent="0">
              <a:buNone/>
            </a:pPr>
            <a:r>
              <a:rPr lang="it-IT" dirty="0"/>
              <a:t>RITIRABILE (anche se irrevocabile)</a:t>
            </a:r>
          </a:p>
          <a:p>
            <a:pPr marL="0" indent="0">
              <a:buNone/>
            </a:pPr>
            <a:r>
              <a:rPr lang="it-IT" dirty="0"/>
              <a:t>prima/contemporaneamente arrivo dell’offerta </a:t>
            </a:r>
          </a:p>
        </p:txBody>
      </p:sp>
      <p:sp>
        <p:nvSpPr>
          <p:cNvPr id="11" name="Segnaposto contenuto 10">
            <a:extLst>
              <a:ext uri="{FF2B5EF4-FFF2-40B4-BE49-F238E27FC236}">
                <a16:creationId xmlns:a16="http://schemas.microsoft.com/office/drawing/2014/main" xmlns="" id="{F5954667-6E11-7749-8599-DF3B99FE40E0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/>
              <a:t>Se perviene a destinatario prima che questi faccia pervenire accettazione. </a:t>
            </a:r>
          </a:p>
          <a:p>
            <a:pPr marL="0" indent="0">
              <a:buNone/>
            </a:pPr>
            <a:r>
              <a:rPr lang="it-IT" dirty="0"/>
              <a:t>CASI DI </a:t>
            </a:r>
            <a:r>
              <a:rPr lang="it-IT" b="1" i="1" dirty="0"/>
              <a:t>IRREVOCABILITA dell’OFFERTA:</a:t>
            </a:r>
          </a:p>
          <a:p>
            <a:r>
              <a:rPr lang="it-IT" i="1" dirty="0"/>
              <a:t>Termine fissato per l’accettazione</a:t>
            </a:r>
          </a:p>
          <a:p>
            <a:r>
              <a:rPr lang="it-IT" i="1" dirty="0"/>
              <a:t>Se era ragionevole per il destinatario considerare offerta come revocabile e ha agito di conseguenza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63390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olo 10">
            <a:extLst>
              <a:ext uri="{FF2B5EF4-FFF2-40B4-BE49-F238E27FC236}">
                <a16:creationId xmlns:a16="http://schemas.microsoft.com/office/drawing/2014/main" xmlns="" id="{F312FE52-6B39-3B40-B61A-9C4C64232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LA FORMAZIONE DEL CONTRATTO </a:t>
            </a:r>
          </a:p>
        </p:txBody>
      </p:sp>
      <p:sp>
        <p:nvSpPr>
          <p:cNvPr id="12" name="Segnaposto contenuto 11">
            <a:extLst>
              <a:ext uri="{FF2B5EF4-FFF2-40B4-BE49-F238E27FC236}">
                <a16:creationId xmlns:a16="http://schemas.microsoft.com/office/drawing/2014/main" xmlns="" id="{11413704-40A2-DA43-B32F-F3B1E5C662B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sz="3200" b="1" dirty="0"/>
              <a:t>ACCETTAZIONE</a:t>
            </a:r>
          </a:p>
          <a:p>
            <a:pPr>
              <a:buFont typeface="Wingdings" pitchFamily="2" charset="2"/>
              <a:buChar char="à"/>
            </a:pPr>
            <a:r>
              <a:rPr lang="it-IT" i="1" dirty="0">
                <a:sym typeface="Wingdings" pitchFamily="2" charset="2"/>
              </a:rPr>
              <a:t>mai per silenzio-assenso</a:t>
            </a:r>
          </a:p>
          <a:p>
            <a:r>
              <a:rPr lang="it-IT" dirty="0">
                <a:sym typeface="Wingdings" pitchFamily="2" charset="2"/>
              </a:rPr>
              <a:t>Oralmente</a:t>
            </a:r>
          </a:p>
          <a:p>
            <a:r>
              <a:rPr lang="it-IT" dirty="0">
                <a:sym typeface="Wingdings" pitchFamily="2" charset="2"/>
              </a:rPr>
              <a:t>Per iscritto</a:t>
            </a:r>
          </a:p>
          <a:p>
            <a:r>
              <a:rPr lang="it-IT" dirty="0">
                <a:sym typeface="Wingdings" pitchFamily="2" charset="2"/>
              </a:rPr>
              <a:t>Per comportamento </a:t>
            </a:r>
          </a:p>
          <a:p>
            <a:pPr marL="0" indent="0">
              <a:buNone/>
            </a:pPr>
            <a:r>
              <a:rPr lang="it-IT" dirty="0">
                <a:sym typeface="Wingdings" pitchFamily="2" charset="2"/>
              </a:rPr>
              <a:t>EFFETTO  nel momento in cui consenso perviene al proponente</a:t>
            </a:r>
          </a:p>
          <a:p>
            <a:pPr marL="0" indent="0">
              <a:buNone/>
            </a:pPr>
            <a:r>
              <a:rPr lang="it-IT" sz="3200" b="1" dirty="0">
                <a:sym typeface="Wingdings" pitchFamily="2" charset="2"/>
              </a:rPr>
              <a:t>CONTROFFERTA</a:t>
            </a:r>
          </a:p>
          <a:p>
            <a:pPr marL="0" indent="0">
              <a:buNone/>
            </a:pPr>
            <a:r>
              <a:rPr lang="it-IT" dirty="0">
                <a:sym typeface="Wingdings" pitchFamily="2" charset="2"/>
              </a:rPr>
              <a:t>= accettazione che contiene aggiunte/limitazioni/modifiche (</a:t>
            </a:r>
            <a:r>
              <a:rPr lang="it-IT" i="1" dirty="0">
                <a:sym typeface="Wingdings" pitchFamily="2" charset="2"/>
              </a:rPr>
              <a:t>salvo non alterino i termini dell’offerta)</a:t>
            </a:r>
            <a:endParaRPr lang="it-IT" dirty="0">
              <a:sym typeface="Wingdings" pitchFamily="2" charset="2"/>
            </a:endParaRPr>
          </a:p>
        </p:txBody>
      </p:sp>
      <p:sp>
        <p:nvSpPr>
          <p:cNvPr id="13" name="Segnaposto contenuto 12">
            <a:extLst>
              <a:ext uri="{FF2B5EF4-FFF2-40B4-BE49-F238E27FC236}">
                <a16:creationId xmlns:a16="http://schemas.microsoft.com/office/drawing/2014/main" xmlns="" id="{ACDCAEAC-9662-FA41-977A-BF66ED62437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sz="3200" b="1" dirty="0"/>
              <a:t>ACCETTAZIONE TARDIVA</a:t>
            </a:r>
          </a:p>
          <a:p>
            <a:pPr>
              <a:buFont typeface="Wingdings" pitchFamily="2" charset="2"/>
              <a:buChar char="à"/>
            </a:pPr>
            <a:r>
              <a:rPr lang="it-IT" sz="3000" dirty="0">
                <a:sym typeface="Wingdings" pitchFamily="2" charset="2"/>
              </a:rPr>
              <a:t>Produce effetti accettazione se proponente immediatamente a) informa verbalmente il destinatario b) gli invia avviso</a:t>
            </a:r>
          </a:p>
          <a:p>
            <a:pPr marL="0" indent="0">
              <a:buNone/>
            </a:pPr>
            <a:r>
              <a:rPr lang="it-IT" sz="3000" b="1" dirty="0">
                <a:sym typeface="Wingdings" pitchFamily="2" charset="2"/>
              </a:rPr>
              <a:t>REVOCA ACCETTAZIONE</a:t>
            </a:r>
          </a:p>
          <a:p>
            <a:pPr>
              <a:buFont typeface="Wingdings" pitchFamily="2" charset="2"/>
              <a:buChar char="à"/>
            </a:pPr>
            <a:r>
              <a:rPr lang="it-IT" sz="3000" dirty="0">
                <a:sym typeface="Wingdings" pitchFamily="2" charset="2"/>
              </a:rPr>
              <a:t>prima/contemporaneamente raggiungimento a proponente </a:t>
            </a:r>
          </a:p>
          <a:p>
            <a:pPr>
              <a:buFont typeface="Wingdings" pitchFamily="2" charset="2"/>
              <a:buChar char="à"/>
            </a:pPr>
            <a:endParaRPr lang="it-IT" sz="3000" dirty="0">
              <a:sym typeface="Wingdings" pitchFamily="2" charset="2"/>
            </a:endParaRPr>
          </a:p>
          <a:p>
            <a:pPr marL="0" indent="0">
              <a:buNone/>
            </a:pPr>
            <a:r>
              <a:rPr lang="it-IT" sz="3000" b="1" dirty="0">
                <a:sym typeface="Wingdings" pitchFamily="2" charset="2"/>
              </a:rPr>
              <a:t>EFFICACIA ACCETTAZIONE </a:t>
            </a:r>
          </a:p>
          <a:p>
            <a:pPr marL="0" indent="0">
              <a:buNone/>
            </a:pPr>
            <a:r>
              <a:rPr lang="it-IT" sz="3000" b="1" dirty="0">
                <a:sym typeface="Wingdings" pitchFamily="2" charset="2"/>
              </a:rPr>
              <a:t>= CONCLUSIONE DEL CONTRATTO </a:t>
            </a:r>
            <a:endParaRPr lang="it-IT" sz="3000" b="1" dirty="0"/>
          </a:p>
        </p:txBody>
      </p:sp>
    </p:spTree>
    <p:extLst>
      <p:ext uri="{BB962C8B-B14F-4D97-AF65-F5344CB8AC3E}">
        <p14:creationId xmlns:p14="http://schemas.microsoft.com/office/powerpoint/2010/main" val="3393054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>
            <a:extLst>
              <a:ext uri="{FF2B5EF4-FFF2-40B4-BE49-F238E27FC236}">
                <a16:creationId xmlns:a16="http://schemas.microsoft.com/office/drawing/2014/main" xmlns="" id="{93936F1D-E382-4947-A4BE-0C31CFF3F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dirty="0"/>
              <a:t/>
            </a:r>
            <a:br>
              <a:rPr lang="it-IT" dirty="0"/>
            </a:br>
            <a:r>
              <a:rPr lang="it-IT" sz="6700" b="1" dirty="0"/>
              <a:t>PARTE III: SALE OF GOODS</a:t>
            </a:r>
            <a:r>
              <a:rPr lang="it-IT" b="1" dirty="0"/>
              <a:t/>
            </a:r>
            <a:br>
              <a:rPr lang="it-IT" b="1" dirty="0"/>
            </a:br>
            <a:r>
              <a:rPr lang="it-IT" sz="4900" b="1" dirty="0"/>
              <a:t>capitoli I e II</a:t>
            </a:r>
          </a:p>
        </p:txBody>
      </p:sp>
    </p:spTree>
    <p:extLst>
      <p:ext uri="{BB962C8B-B14F-4D97-AF65-F5344CB8AC3E}">
        <p14:creationId xmlns:p14="http://schemas.microsoft.com/office/powerpoint/2010/main" val="37937448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</TotalTime>
  <Words>2283</Words>
  <Application>Microsoft Macintosh PowerPoint</Application>
  <PresentationFormat>Widescreen</PresentationFormat>
  <Paragraphs>204</Paragraphs>
  <Slides>25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32" baseType="lpstr">
      <vt:lpstr>Arial</vt:lpstr>
      <vt:lpstr>Calibri</vt:lpstr>
      <vt:lpstr>Calibri Light</vt:lpstr>
      <vt:lpstr>Courier New</vt:lpstr>
      <vt:lpstr>Times New Roman</vt:lpstr>
      <vt:lpstr>Wingdings</vt:lpstr>
      <vt:lpstr>Tema di Office</vt:lpstr>
      <vt:lpstr>LA CONVENZIONE INTERNAZIONALE DI BENI MOBILI </vt:lpstr>
      <vt:lpstr>INTRODUZIONE</vt:lpstr>
      <vt:lpstr>AMBITO DI APPLICAZIONE</vt:lpstr>
      <vt:lpstr>LA DISCIPLINA  non è integrale </vt:lpstr>
      <vt:lpstr>INTERPRETAZIONE della CISG </vt:lpstr>
      <vt:lpstr>Principio cardine: LA LIBERTA’ DI FORMA </vt:lpstr>
      <vt:lpstr>LA FORMAZIONE DEL CONTRATTO </vt:lpstr>
      <vt:lpstr>LA FORMAZIONE DEL CONTRATTO </vt:lpstr>
      <vt:lpstr>        PARTE III: SALE OF GOODS capitoli I e II</vt:lpstr>
      <vt:lpstr>DISPOSIZIONI GENERALI   </vt:lpstr>
      <vt:lpstr>ART.25 «BREACH OF CONTRACT» ‘Shoes case’</vt:lpstr>
      <vt:lpstr>Sezione I Consegna della merce e consegna dei documenti (articoli 31-34)</vt:lpstr>
      <vt:lpstr>  Sezione II Conformità della merce e rivendicazioni di terzi  (articoli 35-44)</vt:lpstr>
      <vt:lpstr>ART: 38 e 39 ‘Al Palazzo S.r.l. v. Bernardaud di Limoges S.A.’ case</vt:lpstr>
      <vt:lpstr>Sezione III Rimedi per la violazione del contratto da parte del venditore (articoli 45-52)</vt:lpstr>
      <vt:lpstr>PARTE III: SALE OF GOODS</vt:lpstr>
      <vt:lpstr>Caratteristiche generali e riflessioni terminologiche</vt:lpstr>
      <vt:lpstr>Pagamento del prezzo</vt:lpstr>
      <vt:lpstr>Presa in consegna della merce</vt:lpstr>
      <vt:lpstr>Risoluzione del contratto da parte del venditore</vt:lpstr>
      <vt:lpstr>Passaggio del rischio</vt:lpstr>
      <vt:lpstr>Passaggio del rischio</vt:lpstr>
      <vt:lpstr>Passaggio del rischio</vt:lpstr>
      <vt:lpstr>Esonero dall’onere di adempiere</vt:lpstr>
      <vt:lpstr>Violazione anticipata del contratto</vt:lpstr>
    </vt:vector>
  </TitlesOfParts>
  <Company/>
  <LinksUpToDate>false</LinksUpToDate>
  <SharedDoc>false</SharedDoc>
  <HyperlinksChanged>false</HyperlinksChanged>
  <AppVersion>15.0037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CONVENZIONE INTERNAZIONALE DI BENI MOBILI </dc:title>
  <dc:creator>GALLON ELISA [GI0103229]</dc:creator>
  <cp:lastModifiedBy>M</cp:lastModifiedBy>
  <cp:revision>24</cp:revision>
  <dcterms:created xsi:type="dcterms:W3CDTF">2020-11-14T19:24:43Z</dcterms:created>
  <dcterms:modified xsi:type="dcterms:W3CDTF">2020-11-24T18:43:41Z</dcterms:modified>
</cp:coreProperties>
</file>