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-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6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1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84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6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57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9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38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34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00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77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0A2871-712F-4609-A153-651A5C4C3A4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687D11-0C29-404F-8BF4-2941372C840F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05397-844B-43E1-A7DA-A3AFF94B697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RESISTENZA IN FRIULI</a:t>
            </a:r>
            <a:br>
              <a:rPr lang="it-IT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1943 - 1945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024CA36-C7A3-42A1-A0D3-996D4786D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9" y="3912394"/>
            <a:ext cx="2857500" cy="2219325"/>
          </a:xfr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771C22-3130-4BC8-B9D7-2E2D1175D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267200"/>
            <a:ext cx="3407666" cy="212979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F0DE8C-61DF-4034-85BA-D1EA81969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9" y="1834827"/>
            <a:ext cx="4229100" cy="31883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8426982-52D7-41F4-9A7D-0CC4022E3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5" y="2164080"/>
            <a:ext cx="2667000" cy="199644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E33DC3-7B1C-453F-8CB8-023591C29DED}"/>
              </a:ext>
            </a:extLst>
          </p:cNvPr>
          <p:cNvSpPr txBox="1"/>
          <p:nvPr/>
        </p:nvSpPr>
        <p:spPr>
          <a:xfrm>
            <a:off x="3955157" y="5305424"/>
            <a:ext cx="340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Gian Carlo Bertuzzi</a:t>
            </a:r>
          </a:p>
        </p:txBody>
      </p:sp>
    </p:spTree>
    <p:extLst>
      <p:ext uri="{BB962C8B-B14F-4D97-AF65-F5344CB8AC3E}">
        <p14:creationId xmlns:p14="http://schemas.microsoft.com/office/powerpoint/2010/main" val="299744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D19550"/>
            </a:gs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B18C6-DB5B-4C58-AC72-61CEE9F3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ECCIDIO DI PORZUS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D83622-B3E9-4FF9-95AF-0EEC9F4C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14400"/>
            <a:ext cx="10058400" cy="55340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 settembre 1944 le rivendicazioni territoriali slovene si fanno più intransigenti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accettano la presenza di partigiani italiani non dipendenti da loro nei territori </a:t>
            </a:r>
            <a:r>
              <a:rPr lang="it-IT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rtenuti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appartenenti alla Slovenia, tra i quali anche le Prealpi Orientali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si era insediata la brigata Osoppo dell’Est, dopo la rottura con i Garibaldini della Natisone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suo comandante Colonnello Francesco De Gregori, invia agli argani dirigenti della resistenza locale e dell’Alta Italia relazioni preoccupate sulla situazione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Nel periodo vengono tentati approcci da parte di repubblichini versoi l’Osoppo per un fronte comune </a:t>
            </a:r>
            <a:r>
              <a:rPr lang="it-IT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antislavo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Ciò crea un clima di sospetto e diffidenza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7 febbraio 1945 un centinaio di uomini dei GAP raggiungono le malghe del Monte </a:t>
            </a:r>
            <a:r>
              <a:rPr lang="it-IT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Topli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Uork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nei presi del paesino di Porzus, comune di Faedis e catturano gli </a:t>
            </a:r>
            <a:r>
              <a:rPr lang="it-IT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osovani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sul posto, Vengono subito uccisi il Comandante De Gregori e il suo vice, Gastone Valente, esponente del </a:t>
            </a:r>
            <a:r>
              <a:rPr lang="it-IT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PdA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e una donna, sospetta spia.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Nei giorni successivi vennero uccisi gli altri 14 </a:t>
            </a:r>
            <a:r>
              <a:rPr lang="it-IT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osovani</a:t>
            </a:r>
            <a:endParaRPr lang="it-IT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L’azione era stata ordinata dalla Federazione del PCI di Udine, su sollecitazione del IX </a:t>
            </a:r>
            <a:r>
              <a:rPr lang="it-IT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Korpus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sloveno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fatto renderà più difficili i rapporti tra le due anime della resistenza friulana, coinvolgendo anche chi non aveva responsabilità</a:t>
            </a:r>
          </a:p>
        </p:txBody>
      </p:sp>
    </p:spTree>
    <p:extLst>
      <p:ext uri="{BB962C8B-B14F-4D97-AF65-F5344CB8AC3E}">
        <p14:creationId xmlns:p14="http://schemas.microsoft.com/office/powerpoint/2010/main" val="148860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D19550"/>
            </a:gs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ACB1F-4F99-4A47-B1BE-F9FB04B0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LIBERAZIONE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84849A-2985-420B-84AC-04DC2E6D7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04925"/>
            <a:ext cx="10058400" cy="45641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dirty="0">
                <a:solidFill>
                  <a:srgbClr val="002060"/>
                </a:solidFill>
              </a:rPr>
              <a:t>Primavera del 1945: ripresa dell’attività partigiana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 Le formazioni crescono in numero e forza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 Il 25  aprile ordine di insurrezione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 Le formazioni di pianura si avvicinano alle città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 Combattimento con i tedeschi in ritirata in vie località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 Il 30 aprile liberata Pordenone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 Il 1° maggio Udine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 5 maggio Tolmezzo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 8 maggio confine austriaco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052FCD-5B20-4F0A-A137-7F14E7424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1443884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4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0">
            <a:extLst>
              <a:ext uri="{FF2B5EF4-FFF2-40B4-BE49-F238E27FC236}">
                <a16:creationId xmlns:a16="http://schemas.microsoft.com/office/drawing/2014/main" id="{0FF8032F-C19A-4A00-924E-883BA7819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54" y="1123950"/>
            <a:ext cx="3988078" cy="494804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60EEDA7-D1EC-4978-BFD7-0303EA7C1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99" y="1123950"/>
            <a:ext cx="4052420" cy="494804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59C047-A814-42DE-9ACE-343480DC3B11}"/>
              </a:ext>
            </a:extLst>
          </p:cNvPr>
          <p:cNvSpPr txBox="1"/>
          <p:nvPr/>
        </p:nvSpPr>
        <p:spPr>
          <a:xfrm>
            <a:off x="1278254" y="461461"/>
            <a:ext cx="425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Fasi della liberazione del Friuli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71708D-7947-47C0-8911-B6A1D64D7437}"/>
              </a:ext>
            </a:extLst>
          </p:cNvPr>
          <p:cNvSpPr txBox="1"/>
          <p:nvPr/>
        </p:nvSpPr>
        <p:spPr>
          <a:xfrm>
            <a:off x="6655299" y="504825"/>
            <a:ext cx="416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Avanzata Alleata</a:t>
            </a:r>
          </a:p>
        </p:txBody>
      </p:sp>
    </p:spTree>
    <p:extLst>
      <p:ext uri="{BB962C8B-B14F-4D97-AF65-F5344CB8AC3E}">
        <p14:creationId xmlns:p14="http://schemas.microsoft.com/office/powerpoint/2010/main" val="236023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84E593-CC0A-45BD-9514-932F1082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46847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ECCIDI e RAPPRESAGLIE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BF97EBE-9679-452E-82CF-4115FC9CD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20" y="1133475"/>
            <a:ext cx="4316920" cy="50482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7DA1BA-9094-4215-8E4A-F6FEEFEB5CE9}"/>
              </a:ext>
            </a:extLst>
          </p:cNvPr>
          <p:cNvSpPr txBox="1"/>
          <p:nvPr/>
        </p:nvSpPr>
        <p:spPr>
          <a:xfrm>
            <a:off x="276225" y="1085850"/>
            <a:ext cx="606742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L’occupazione tedesca fu anche una «guerra ai civili» per terrorizzare e allontanare dai partigiani</a:t>
            </a:r>
          </a:p>
          <a:p>
            <a:endParaRPr lang="it-IT" dirty="0"/>
          </a:p>
          <a:p>
            <a:r>
              <a:rPr lang="it-IT" dirty="0"/>
              <a:t>Alcuni episodi: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11-12 dicembre 1943: </a:t>
            </a:r>
            <a:r>
              <a:rPr lang="it-IT" dirty="0" err="1">
                <a:solidFill>
                  <a:srgbClr val="002060"/>
                </a:solidFill>
              </a:rPr>
              <a:t>Nongruella</a:t>
            </a:r>
            <a:r>
              <a:rPr lang="it-IT" dirty="0">
                <a:solidFill>
                  <a:srgbClr val="002060"/>
                </a:solidFill>
              </a:rPr>
              <a:t> di Nimis; 32 civili uccisi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29 maggio 1944: Premariacco; 13 partigiani impiccati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21 22 luglio 1944: Malga </a:t>
            </a:r>
            <a:r>
              <a:rPr lang="it-IT" dirty="0" err="1">
                <a:solidFill>
                  <a:srgbClr val="002060"/>
                </a:solidFill>
              </a:rPr>
              <a:t>Pramosio</a:t>
            </a:r>
            <a:r>
              <a:rPr lang="it-IT" dirty="0">
                <a:solidFill>
                  <a:srgbClr val="002060"/>
                </a:solidFill>
              </a:rPr>
              <a:t> Paluzza 52 civili uccisi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25 agosto: Torlano di Nimis 36 civili uccisi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30 settembre Nimis Attimis Faedis 30 civili uccisi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11 febbraio 1945 Udine 23 partigiani fucilati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9 aprile 1945 Udine, 29 partigiani fucilati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2 maggio 1945 Ovaro 22 civili uccisi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2 maggio Avasinis 65 civili uccisi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Deportazioni nei KZ dalla provincia di Udine (di allora)</a:t>
            </a:r>
          </a:p>
          <a:p>
            <a:r>
              <a:rPr lang="it-IT" dirty="0">
                <a:solidFill>
                  <a:srgbClr val="002060"/>
                </a:solidFill>
              </a:rPr>
              <a:t>1278 di cui deceduti 786. 809 i deceduti nei campi d’internamento per gli IMI</a:t>
            </a:r>
          </a:p>
          <a:p>
            <a:r>
              <a:rPr lang="it-IT" dirty="0">
                <a:solidFill>
                  <a:srgbClr val="002060"/>
                </a:solidFill>
              </a:rPr>
              <a:t>Ebrei deportati 46, sopravvissuti 3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71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03C9F8-7123-4422-9BBB-83529F8C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535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Resistenza in Friuli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98BE9F-0120-4277-9A11-EFF8F804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224297"/>
            <a:ext cx="11319029" cy="505221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1943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Prima dell’8 settembre presenze partigiane anche in Friuli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	</a:t>
            </a: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Marzo 1943 Distaccamento Garibaldi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	Maggio 1943  marcia della XXX Divisione nella Slavia Veneta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settembre: reparti dell’esercito italiano di oppongono ai tedeschi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Tarvisio, Passo </a:t>
            </a:r>
            <a:r>
              <a:rPr lang="it-IT" sz="20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Predil</a:t>
            </a: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Val Fella, Gorizia</a:t>
            </a:r>
          </a:p>
          <a:p>
            <a:pPr marL="201168" lvl="1" indent="0">
              <a:buNone/>
            </a:pPr>
            <a:endParaRPr lang="it-IT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Settembre:  prime formazioni armate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Friuli orientale: Garibaldi Friuli e G.L.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Collio: Garibaldi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Gruppi autonomi e spontanei, non ancora organizzati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01168" lvl="1" indent="0">
              <a:buNone/>
            </a:pPr>
            <a:endParaRPr lang="it-IT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01168" lvl="1" indent="0">
              <a:buNone/>
            </a:pPr>
            <a:endParaRPr lang="it-IT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4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98BE9F-0120-4277-9A11-EFF8F8040C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19325" y="746125"/>
            <a:ext cx="9972675" cy="5370513"/>
          </a:xfrm>
        </p:spPr>
        <p:txBody>
          <a:bodyPr/>
          <a:lstStyle/>
          <a:p>
            <a:pPr marL="0" indent="0" algn="ctr">
              <a:buNone/>
            </a:pPr>
            <a:endParaRPr lang="it-IT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it-IT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A28113-5F93-4738-8C5D-6BCCB3026943}"/>
              </a:ext>
            </a:extLst>
          </p:cNvPr>
          <p:cNvSpPr txBox="1"/>
          <p:nvPr/>
        </p:nvSpPr>
        <p:spPr>
          <a:xfrm>
            <a:off x="6677025" y="228601"/>
            <a:ext cx="3720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Prime formazioni </a:t>
            </a:r>
          </a:p>
          <a:p>
            <a:endParaRPr lang="it-IT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Autunno 1943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82ED954-D12B-427D-B185-FC495B66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4" y="0"/>
            <a:ext cx="4778652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8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30F6C9-3B38-4BEA-BA13-53C61807F69D}"/>
              </a:ext>
            </a:extLst>
          </p:cNvPr>
          <p:cNvSpPr txBox="1"/>
          <p:nvPr/>
        </p:nvSpPr>
        <p:spPr>
          <a:xfrm>
            <a:off x="0" y="219075"/>
            <a:ext cx="119729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PRIMAVERA ESTATE 1944</a:t>
            </a:r>
          </a:p>
          <a:p>
            <a:r>
              <a:rPr lang="it-IT" sz="2400" dirty="0"/>
              <a:t>Ripresa e crescita partigiana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endParaRPr lang="it-IT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C9C177-DB53-4C70-8452-011BA0E7DC14}"/>
              </a:ext>
            </a:extLst>
          </p:cNvPr>
          <p:cNvSpPr txBox="1"/>
          <p:nvPr/>
        </p:nvSpPr>
        <p:spPr>
          <a:xfrm>
            <a:off x="6096000" y="1247775"/>
            <a:ext cx="5734050" cy="452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A365FC-9857-4C13-9EBC-992604568716}"/>
              </a:ext>
            </a:extLst>
          </p:cNvPr>
          <p:cNvSpPr txBox="1"/>
          <p:nvPr/>
        </p:nvSpPr>
        <p:spPr>
          <a:xfrm>
            <a:off x="0" y="1419225"/>
            <a:ext cx="3724275" cy="368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Brigate Garibaldi Friuli in Carnia e Prealpi Carniche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Garibaldi Natisone nel Friuli orientale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Brigata Ippolito Nievo in Val Cellina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Gap in pianura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Intendenza Montes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1BD11A-D3FD-454F-A011-1FDDBCEA54E3}"/>
              </a:ext>
            </a:extLst>
          </p:cNvPr>
          <p:cNvSpPr txBox="1"/>
          <p:nvPr/>
        </p:nvSpPr>
        <p:spPr>
          <a:xfrm>
            <a:off x="6096000" y="1181100"/>
            <a:ext cx="5172075" cy="3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541E0B5-7344-4C2B-96D9-58B2D84DD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49" y="85725"/>
            <a:ext cx="45053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7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8D4EA6-765B-406C-B5B1-ADE1031D3F6D}"/>
              </a:ext>
            </a:extLst>
          </p:cNvPr>
          <p:cNvSpPr txBox="1"/>
          <p:nvPr/>
        </p:nvSpPr>
        <p:spPr>
          <a:xfrm>
            <a:off x="257175" y="361950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Osoppo Friuli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BCDED8-FA68-409B-B9F2-1147B193F2D5}"/>
              </a:ext>
            </a:extLst>
          </p:cNvPr>
          <p:cNvSpPr txBox="1"/>
          <p:nvPr/>
        </p:nvSpPr>
        <p:spPr>
          <a:xfrm>
            <a:off x="342900" y="723900"/>
            <a:ext cx="60007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Nasce nel febbraio 1944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Cattolici e azionisti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Raccoglie gruppi preesistenti non organizzati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 militari e clero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Vuole distinguersi da Garibaldi per ispirazione politica, metodi di lotta, ceti sociali di riferimento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Luglio 1944 (Crisi di Pielungo) sancisce l’indisponibilità a unificazione con garibaldini e l’emarginazione degli azionisti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Unificazioni di Comandi in casi particolari (Natisone, Ippolito Nievo)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D5E57A-7980-479B-A6B4-47984D082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58" y="133350"/>
            <a:ext cx="4595433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8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444">
              <a:srgbClr val="D19550"/>
            </a:gs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23A838-9EC5-4527-AE74-6BCD1603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0172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ZONE LIBERE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443A9020-662D-4E3D-A5A4-1C07F7EE4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10" y="1365766"/>
            <a:ext cx="6467858" cy="3952875"/>
          </a:xfrm>
          <a:gradFill>
            <a:gsLst>
              <a:gs pos="37444">
                <a:srgbClr val="D19550"/>
              </a:gs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E9456D-672A-4B3B-8716-D537E5122F31}"/>
              </a:ext>
            </a:extLst>
          </p:cNvPr>
          <p:cNvSpPr txBox="1"/>
          <p:nvPr/>
        </p:nvSpPr>
        <p:spPr>
          <a:xfrm>
            <a:off x="440055" y="952501"/>
            <a:ext cx="49225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LA ZONA LIBERA DELLA CARNIA</a:t>
            </a:r>
          </a:p>
          <a:p>
            <a:endParaRPr lang="it-IT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 agosto a fine ottobre 1944 Carnia e Prealpi Carniche libera da presenza nazifascista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90.000 abitanti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CLN comunali e Giunte comunali elettive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Partecipazione popolare democratica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Giunta di Governo di Zona</a:t>
            </a:r>
          </a:p>
          <a:p>
            <a:pPr lvl="1"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emette decreti e disposizioni innovative,  che si contrappongono a quelle fasciste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metà ottobre una grande offensiva tedesca mette fine all’esperienza</a:t>
            </a:r>
          </a:p>
          <a:p>
            <a:endParaRPr lang="it-IT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912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D19550"/>
            </a:gs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71D47E-BC0C-40E3-938E-83A48C40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94447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ZONA LIBERA DEL FRIULI ORIENTALE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58A837-0DC4-4911-9065-B820FA7C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95350"/>
            <a:ext cx="10058400" cy="4973744"/>
          </a:xfrm>
          <a:gradFill>
            <a:gsLst>
              <a:gs pos="37444">
                <a:srgbClr val="D19550"/>
              </a:gs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5230FA-C43B-42C4-A573-FAE8A0B5297F}"/>
              </a:ext>
            </a:extLst>
          </p:cNvPr>
          <p:cNvSpPr txBox="1"/>
          <p:nvPr/>
        </p:nvSpPr>
        <p:spPr>
          <a:xfrm>
            <a:off x="1097279" y="1333499"/>
            <a:ext cx="5664515" cy="411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</a:rPr>
              <a:t>D</a:t>
            </a:r>
            <a:r>
              <a:rPr lang="it-IT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luglio a settembre 1944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20.000 abitanti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Liberata dalla Garibaldi Osoppo Natisone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Essenzialmente con funzioni e scopi militari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Attivi CLN locali e alcuni sindaci designati dalla popolazione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Importanza strategica per vicinanza a vie di comunicazione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Occupata da offensiva nazifascista a fine settembre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Incendiati i centri principali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4D5DD3-0446-4B5F-A322-06651048300F}"/>
              </a:ext>
            </a:extLst>
          </p:cNvPr>
          <p:cNvSpPr txBox="1"/>
          <p:nvPr/>
        </p:nvSpPr>
        <p:spPr>
          <a:xfrm>
            <a:off x="6524625" y="1390650"/>
            <a:ext cx="4631055" cy="4848225"/>
          </a:xfrm>
          <a:prstGeom prst="rect">
            <a:avLst/>
          </a:prstGeom>
          <a:gradFill>
            <a:gsLst>
              <a:gs pos="37444">
                <a:srgbClr val="D19550"/>
              </a:gs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BFE74CB-68D0-47AD-BE22-AE392E565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26" y="1822353"/>
            <a:ext cx="3075623" cy="38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3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D19550"/>
            </a:gs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5C574-CAAD-45E6-A7F7-4110B929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INVERNO 1944-1945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DF6AC86-4C9E-4A92-BDEB-E55FA787F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55" y="1246663"/>
            <a:ext cx="3446770" cy="481729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0E31EE-38E6-4B6D-9BD1-0F3307F7467D}"/>
              </a:ext>
            </a:extLst>
          </p:cNvPr>
          <p:cNvSpPr txBox="1"/>
          <p:nvPr/>
        </p:nvSpPr>
        <p:spPr>
          <a:xfrm>
            <a:off x="561974" y="1219976"/>
            <a:ext cx="635317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Le offensive tedesche causano grave crisi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Molti partigiani scendono in pianura e si ascondono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Piccoli gruppi restano in montagna in luoghi isolati e trascorrono un inverno rigido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Le azioni si spostano in pianura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Il Comando unico della Natisone si scioglie. L’Osoppo si rifiuta la dipendenza operativa dal IX </a:t>
            </a:r>
            <a:r>
              <a:rPr lang="it-IT" sz="2000" dirty="0" err="1">
                <a:solidFill>
                  <a:srgbClr val="0070C0"/>
                </a:solidFill>
              </a:rPr>
              <a:t>Korpus</a:t>
            </a:r>
            <a:r>
              <a:rPr lang="it-IT" sz="2000" dirty="0">
                <a:solidFill>
                  <a:srgbClr val="0070C0"/>
                </a:solidFill>
              </a:rPr>
              <a:t> sloveno. I garibaldini accettano e la Garibaldi Natisone viene trasferita a fine anno oltre Isonzo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86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D19550"/>
            </a:gs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203B42-DF95-4490-A9D8-5ED80A81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75397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COSACCHI E CAUCASICI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A6A1371-61DC-4878-9753-4E6A38A42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54" y="1257300"/>
            <a:ext cx="3689518" cy="499268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6C514B-9900-4292-9681-21107CCEB78D}"/>
              </a:ext>
            </a:extLst>
          </p:cNvPr>
          <p:cNvSpPr txBox="1"/>
          <p:nvPr/>
        </p:nvSpPr>
        <p:spPr>
          <a:xfrm>
            <a:off x="600075" y="1257300"/>
            <a:ext cx="61531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La Carnia e le Prealpi sono occupate da truppe collaborazioniste cosacche e del Caucaso, che vi si insediano con le famiglie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Presenti anche in altre località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Hanno lo scopo di combattere i partigiane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Oltre 20000 in media nel periodo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Depauperano le già scarse risorse per il proprio mantenimento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Responsabili di saccheggi, violenze, uccisioni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Ai primi di maggio 1945 si ritirano in Austria e si arrendono agli Inglesi, che poi li consegnano ai Sovietici</a:t>
            </a:r>
          </a:p>
        </p:txBody>
      </p:sp>
    </p:spTree>
    <p:extLst>
      <p:ext uri="{BB962C8B-B14F-4D97-AF65-F5344CB8AC3E}">
        <p14:creationId xmlns:p14="http://schemas.microsoft.com/office/powerpoint/2010/main" val="14681201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</TotalTime>
  <Words>864</Words>
  <Application>Microsoft Office PowerPoint</Application>
  <PresentationFormat>Widescreen</PresentationFormat>
  <Paragraphs>135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Retrospettivo</vt:lpstr>
      <vt:lpstr>LA RESISTENZA IN FRIULI 1943 - 1945</vt:lpstr>
      <vt:lpstr>La Resistenza in Friuli</vt:lpstr>
      <vt:lpstr>Presentazione standard di PowerPoint</vt:lpstr>
      <vt:lpstr>Presentazione standard di PowerPoint</vt:lpstr>
      <vt:lpstr>Presentazione standard di PowerPoint</vt:lpstr>
      <vt:lpstr>LE ZONE LIBERE</vt:lpstr>
      <vt:lpstr>LA ZONA LIBERA DEL FRIULI ORIENTALE</vt:lpstr>
      <vt:lpstr>INVERNO 1944-1945</vt:lpstr>
      <vt:lpstr>COSACCHI E CAUCASICI</vt:lpstr>
      <vt:lpstr>ECCIDIO DI PORZUS</vt:lpstr>
      <vt:lpstr>LA LIBERAZIONE</vt:lpstr>
      <vt:lpstr>Presentazione standard di PowerPoint</vt:lpstr>
      <vt:lpstr>ECCIDI e RAPPRESAGLIE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inizio</dc:title>
  <dc:creator>Giancarlo Bertuzzi</dc:creator>
  <cp:lastModifiedBy>Raoul Pupo</cp:lastModifiedBy>
  <cp:revision>42</cp:revision>
  <dcterms:created xsi:type="dcterms:W3CDTF">2020-11-22T17:36:05Z</dcterms:created>
  <dcterms:modified xsi:type="dcterms:W3CDTF">2020-11-24T20:18:01Z</dcterms:modified>
</cp:coreProperties>
</file>