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4" r:id="rId3"/>
    <p:sldId id="267" r:id="rId4"/>
    <p:sldId id="268" r:id="rId5"/>
    <p:sldId id="273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6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0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06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209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680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15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276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22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2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86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6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6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22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36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11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19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B97233-DA78-411B-A4CE-E207EF187D49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22A6D1-AF5D-4128-8C65-599782223D4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66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1202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Metodologia e tecniche della ricerca sociale</a:t>
            </a:r>
          </a:p>
          <a:p>
            <a:pPr marL="0" indent="0" algn="ctr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Lezione introduttiva</a:t>
            </a:r>
            <a:endParaRPr lang="it-IT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6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12023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Scopo della ricerca scientifica è quello di aumentare il grado di conoscenza della realtà che, per i sociologi, è la realtà sociale.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speculazione teorica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Conoscenza scientifica			ricerca empirica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La conoscenza scientifica può essere raggiunta con diversi </a:t>
            </a:r>
            <a:r>
              <a:rPr lang="it-IT" sz="2400" b="1" dirty="0">
                <a:solidFill>
                  <a:srgbClr val="FF0000"/>
                </a:solidFill>
              </a:rPr>
              <a:t>METODI.</a:t>
            </a:r>
            <a:r>
              <a:rPr lang="it-IT" sz="2400" dirty="0">
                <a:solidFill>
                  <a:schemeClr val="bg1"/>
                </a:solidFill>
              </a:rPr>
              <a:t/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 La </a:t>
            </a:r>
            <a:r>
              <a:rPr lang="it-IT" sz="2400" b="1" dirty="0">
                <a:solidFill>
                  <a:srgbClr val="FF0000"/>
                </a:solidFill>
              </a:rPr>
              <a:t>METODOLOGIA</a:t>
            </a:r>
            <a:r>
              <a:rPr lang="it-IT" sz="2400" dirty="0">
                <a:solidFill>
                  <a:schemeClr val="bg1"/>
                </a:solidFill>
              </a:rPr>
              <a:t> della ricerca sociale si occupa dei problemi legati all’individuazione dei metodi più appropriati da utilizzare in relazione a un particolare problema conoscitivo che vogliamo risolvere.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Ogni </a:t>
            </a:r>
            <a:r>
              <a:rPr lang="it-IT" sz="2400" b="1" dirty="0">
                <a:solidFill>
                  <a:srgbClr val="FF0000"/>
                </a:solidFill>
              </a:rPr>
              <a:t>METODO</a:t>
            </a:r>
            <a:r>
              <a:rPr lang="it-IT" sz="2400" dirty="0">
                <a:solidFill>
                  <a:schemeClr val="bg1"/>
                </a:solidFill>
              </a:rPr>
              <a:t> si avvale di diverse </a:t>
            </a:r>
            <a:r>
              <a:rPr lang="it-IT" sz="2400" b="1" dirty="0">
                <a:solidFill>
                  <a:srgbClr val="FF0000"/>
                </a:solidFill>
              </a:rPr>
              <a:t>TECNICHE</a:t>
            </a:r>
            <a:r>
              <a:rPr lang="it-IT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Per distinguere la scienza da altri tipi di conoscenza vi sono due punti chiave che vanno affrontati: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1) Il problema della </a:t>
            </a:r>
            <a:r>
              <a:rPr lang="it-IT" sz="2400" b="1" dirty="0">
                <a:solidFill>
                  <a:srgbClr val="FF0000"/>
                </a:solidFill>
              </a:rPr>
              <a:t>FALSIFICAZIONE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2) Il problema della </a:t>
            </a:r>
            <a:r>
              <a:rPr lang="it-IT" sz="2400" b="1" dirty="0">
                <a:solidFill>
                  <a:srgbClr val="FF0000"/>
                </a:solidFill>
              </a:rPr>
              <a:t>DELIMITAZIONE</a:t>
            </a:r>
          </a:p>
          <a:p>
            <a:pPr marL="457200" indent="-457200">
              <a:buAutoNum type="arabicParenR"/>
            </a:pP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xmlns="" id="{6943191E-EDB4-42A4-8EE7-FFA8AFF97A67}"/>
              </a:ext>
            </a:extLst>
          </p:cNvPr>
          <p:cNvCxnSpPr/>
          <p:nvPr/>
        </p:nvCxnSpPr>
        <p:spPr>
          <a:xfrm flipV="1">
            <a:off x="3968317" y="1875244"/>
            <a:ext cx="1091953" cy="390617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191FEC46-6746-4858-B091-B2A4E2511146}"/>
              </a:ext>
            </a:extLst>
          </p:cNvPr>
          <p:cNvCxnSpPr/>
          <p:nvPr/>
        </p:nvCxnSpPr>
        <p:spPr>
          <a:xfrm>
            <a:off x="3983746" y="2287725"/>
            <a:ext cx="967666" cy="88776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26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463858"/>
            <a:ext cx="11603115" cy="6265415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1) Il problema della falsificazione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Lo scienziato sociale muove da congetture che si deve tentare di confutare.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Quando i risultati divengono troppo contradditori, si verifica una vera e propria </a:t>
            </a:r>
            <a:r>
              <a:rPr lang="it-IT" b="1" dirty="0">
                <a:solidFill>
                  <a:srgbClr val="FF0000"/>
                </a:solidFill>
              </a:rPr>
              <a:t>RIVOLUZIONE SCIENTIFICA  </a:t>
            </a:r>
            <a:r>
              <a:rPr lang="it-IT" dirty="0">
                <a:solidFill>
                  <a:schemeClr val="bg1"/>
                </a:solidFill>
              </a:rPr>
              <a:t>che porta alla sostituzione del paradigma precedente </a:t>
            </a:r>
          </a:p>
          <a:p>
            <a:pPr marL="0" indent="0">
              <a:buNone/>
            </a:pPr>
            <a:r>
              <a:rPr lang="it-IT" sz="2100" b="1" dirty="0">
                <a:solidFill>
                  <a:srgbClr val="FF0000"/>
                </a:solidFill>
              </a:rPr>
              <a:t>Paradigma</a:t>
            </a:r>
            <a:r>
              <a:rPr lang="it-IT" dirty="0">
                <a:solidFill>
                  <a:schemeClr val="bg1"/>
                </a:solidFill>
              </a:rPr>
              <a:t>: modello, schema di riferimento coerente e articolato di teorie, metodi e procedimenti che contraddistinguono in modo predominante una fase dell’evoluzione di una determinata scienza.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Tratto distintivo della scienza è che essa prevede la possibilità della sua stessa falsificazione.</a:t>
            </a:r>
          </a:p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3000" b="1" dirty="0">
                <a:solidFill>
                  <a:srgbClr val="FF0000"/>
                </a:solidFill>
              </a:rPr>
              <a:t>2) Il problema della delimitazione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Quali sono i requisiti affinché un’attività di ricerca possa essere considerata scientifica?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1) Empirica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2) Decidibile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3) Pubblica</a:t>
            </a: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4) Ripetibile</a:t>
            </a:r>
          </a:p>
        </p:txBody>
      </p:sp>
    </p:spTree>
    <p:extLst>
      <p:ext uri="{BB962C8B-B14F-4D97-AF65-F5344CB8AC3E}">
        <p14:creationId xmlns:p14="http://schemas.microsoft.com/office/powerpoint/2010/main" val="183348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21942"/>
            <a:ext cx="11603115" cy="630314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				</a:t>
            </a:r>
            <a:r>
              <a:rPr lang="it-IT" sz="2400" dirty="0">
                <a:solidFill>
                  <a:schemeClr val="bg1"/>
                </a:solidFill>
              </a:rPr>
              <a:t>										- capacità di migliorare la 																possibilità di DESCRIVERE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														i fenomeni sociali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Motivazioni di fondo che muovono </a:t>
            </a:r>
            <a:r>
              <a:rPr lang="it-IT" sz="2400" dirty="0">
                <a:solidFill>
                  <a:schemeClr val="bg1"/>
                </a:solidFill>
              </a:rPr>
              <a:t>			- SPIEGARE i fenomeni sociali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la ricerca scientifica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bg1"/>
                </a:solidFill>
              </a:rPr>
              <a:t>														- PREVEDERE i fenomeni sociali</a:t>
            </a:r>
          </a:p>
          <a:p>
            <a:pPr marL="0" indent="0"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dirty="0">
                <a:solidFill>
                  <a:srgbClr val="FF0000"/>
                </a:solidFill>
              </a:rPr>
              <a:t>Il processo della ricerca scientifica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Il </a:t>
            </a:r>
            <a:r>
              <a:rPr lang="it-IT" sz="2400" b="1" dirty="0">
                <a:solidFill>
                  <a:srgbClr val="FF0000"/>
                </a:solidFill>
              </a:rPr>
              <a:t>METODO SCIENTIFICO </a:t>
            </a:r>
            <a:r>
              <a:rPr lang="it-IT" sz="2400" dirty="0">
                <a:solidFill>
                  <a:schemeClr val="bg1"/>
                </a:solidFill>
              </a:rPr>
              <a:t>è una procedura, una strategia generale che indica una serie di stadi che lo scienziato deve eseguire per raggiungere lo scopo della ricerca. E’ un insieme di </a:t>
            </a:r>
            <a:r>
              <a:rPr lang="it-IT" sz="2400" b="1" dirty="0">
                <a:solidFill>
                  <a:srgbClr val="FF0000"/>
                </a:solidFill>
              </a:rPr>
              <a:t>REGOLE</a:t>
            </a:r>
            <a:r>
              <a:rPr lang="it-IT" sz="2400" dirty="0">
                <a:solidFill>
                  <a:schemeClr val="bg1"/>
                </a:solidFill>
              </a:rPr>
              <a:t>, di </a:t>
            </a:r>
            <a:r>
              <a:rPr lang="it-IT" sz="2400" b="1" dirty="0">
                <a:solidFill>
                  <a:srgbClr val="FF0000"/>
                </a:solidFill>
              </a:rPr>
              <a:t>NORME</a:t>
            </a:r>
            <a:r>
              <a:rPr lang="it-IT" sz="2400" dirty="0">
                <a:solidFill>
                  <a:schemeClr val="bg1"/>
                </a:solidFill>
              </a:rPr>
              <a:t>, di </a:t>
            </a:r>
            <a:r>
              <a:rPr lang="it-IT" sz="2400" b="1" dirty="0">
                <a:solidFill>
                  <a:srgbClr val="FF0000"/>
                </a:solidFill>
              </a:rPr>
              <a:t>RACCOMANDAZIONI</a:t>
            </a:r>
            <a:r>
              <a:rPr lang="it-IT" sz="2400" dirty="0">
                <a:solidFill>
                  <a:schemeClr val="bg1"/>
                </a:solidFill>
              </a:rPr>
              <a:t> per ogni mossa in cui si articola la procedura</a:t>
            </a:r>
          </a:p>
        </p:txBody>
      </p:sp>
      <p:sp>
        <p:nvSpPr>
          <p:cNvPr id="4" name="Parentesi graffa aperta 3">
            <a:extLst>
              <a:ext uri="{FF2B5EF4-FFF2-40B4-BE49-F238E27FC236}">
                <a16:creationId xmlns:a16="http://schemas.microsoft.com/office/drawing/2014/main" xmlns="" id="{FB13486A-9CB8-49BF-9E07-793F5B9BF75F}"/>
              </a:ext>
            </a:extLst>
          </p:cNvPr>
          <p:cNvSpPr/>
          <p:nvPr/>
        </p:nvSpPr>
        <p:spPr>
          <a:xfrm>
            <a:off x="6276513" y="1384917"/>
            <a:ext cx="301840" cy="2672178"/>
          </a:xfrm>
          <a:prstGeom prst="leftBrac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6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9601C52-31D2-40D3-A9D0-85233991D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458" y="150920"/>
            <a:ext cx="11088209" cy="6373705"/>
          </a:xfrm>
          <a:solidFill>
            <a:srgbClr val="FFFF99"/>
          </a:solidFill>
        </p:spPr>
      </p:pic>
    </p:spTree>
    <p:extLst>
      <p:ext uri="{BB962C8B-B14F-4D97-AF65-F5344CB8AC3E}">
        <p14:creationId xmlns:p14="http://schemas.microsoft.com/office/powerpoint/2010/main" val="178786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687929-1583-44F5-AB1A-215C8AF2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FFFF00"/>
                </a:solidFill>
              </a:rPr>
              <a:t>La diseguaglianza sociale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4755F43-0D14-43B1-8AA9-A7803445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442" y="166456"/>
            <a:ext cx="11603115" cy="652508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xmlns="" id="{300CF30C-55B2-4BBE-8CC6-14AE136F5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824401"/>
              </p:ext>
            </p:extLst>
          </p:nvPr>
        </p:nvGraphicFramePr>
        <p:xfrm>
          <a:off x="3151574" y="381740"/>
          <a:ext cx="5309940" cy="6236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Document" r:id="rId3" imgW="6481122" imgH="9089141" progId="Word.Document.8">
                  <p:embed/>
                </p:oleObj>
              </mc:Choice>
              <mc:Fallback>
                <p:oleObj name="Document" r:id="rId3" imgW="6481122" imgH="908914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1574" y="381740"/>
                        <a:ext cx="5309940" cy="62365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846377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574</TotalTime>
  <Words>164</Words>
  <Application>Microsoft Office PowerPoint</Application>
  <PresentationFormat>Personalizzato</PresentationFormat>
  <Paragraphs>39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Sezione</vt:lpstr>
      <vt:lpstr>Document</vt:lpstr>
      <vt:lpstr>La diseguaglianza sociale</vt:lpstr>
      <vt:lpstr>La diseguaglianza sociale</vt:lpstr>
      <vt:lpstr>La diseguaglianza sociale</vt:lpstr>
      <vt:lpstr>La diseguaglianza sociale</vt:lpstr>
      <vt:lpstr>Presentazione standard di PowerPoint</vt:lpstr>
      <vt:lpstr>La diseguaglianza sociale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Sociologia Generale –  Corso Avanzato (317SF)  (60 ore – 12 crediti)  A.A. 2020-2021   Prof. Rosemary Serra   </dc:title>
  <dc:creator>SERRA ROSEMARY</dc:creator>
  <cp:lastModifiedBy>Rosemary</cp:lastModifiedBy>
  <cp:revision>25</cp:revision>
  <dcterms:created xsi:type="dcterms:W3CDTF">2020-09-11T10:58:25Z</dcterms:created>
  <dcterms:modified xsi:type="dcterms:W3CDTF">2020-11-17T13:47:28Z</dcterms:modified>
</cp:coreProperties>
</file>