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99" r:id="rId5"/>
    <p:sldId id="259" r:id="rId6"/>
    <p:sldId id="300" r:id="rId7"/>
    <p:sldId id="260" r:id="rId8"/>
    <p:sldId id="261" r:id="rId9"/>
    <p:sldId id="301" r:id="rId10"/>
    <p:sldId id="262" r:id="rId11"/>
    <p:sldId id="263" r:id="rId12"/>
    <p:sldId id="264" r:id="rId13"/>
    <p:sldId id="265" r:id="rId14"/>
    <p:sldId id="30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3" r:id="rId34"/>
    <p:sldId id="285" r:id="rId35"/>
    <p:sldId id="286" r:id="rId36"/>
    <p:sldId id="287" r:id="rId37"/>
    <p:sldId id="288" r:id="rId38"/>
    <p:sldId id="289" r:id="rId39"/>
    <p:sldId id="290" r:id="rId40"/>
    <p:sldId id="298" r:id="rId41"/>
    <p:sldId id="291" r:id="rId42"/>
    <p:sldId id="293" r:id="rId43"/>
    <p:sldId id="294" r:id="rId44"/>
    <p:sldId id="295" r:id="rId45"/>
    <p:sldId id="296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AA49-9DDE-4649-B86D-C7B718421D5F}" type="datetimeFigureOut">
              <a:rPr lang="it-IT" smtClean="0"/>
              <a:t>25/11/20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E986-95FF-9341-BDA5-2508E5D724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25/11/20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609601"/>
            <a:ext cx="8794255" cy="4267200"/>
          </a:xfrm>
        </p:spPr>
        <p:txBody>
          <a:bodyPr/>
          <a:lstStyle/>
          <a:p>
            <a:r>
              <a:rPr lang="en-US" dirty="0" err="1" smtClean="0"/>
              <a:t>Categorie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etichette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91529" y="6165528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85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2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91529" y="6165528"/>
            <a:ext cx="174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 err="1"/>
              <a:t>C</a:t>
            </a:r>
            <a:r>
              <a:rPr lang="en-US" dirty="0" err="1" smtClean="0"/>
              <a:t>omunisti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142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 err="1" smtClean="0"/>
              <a:t>Fascisti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3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Verificare</a:t>
            </a:r>
            <a:r>
              <a:rPr lang="en-US" dirty="0" smtClean="0"/>
              <a:t> se </a:t>
            </a:r>
            <a:r>
              <a:rPr lang="en-US" dirty="0" err="1" smtClean="0"/>
              <a:t>l’effetto</a:t>
            </a:r>
            <a:r>
              <a:rPr lang="en-US" dirty="0" smtClean="0"/>
              <a:t> del ‘</a:t>
            </a:r>
            <a:r>
              <a:rPr lang="en-US" dirty="0" err="1" smtClean="0"/>
              <a:t>raggruppare</a:t>
            </a:r>
            <a:r>
              <a:rPr lang="en-US" dirty="0" smtClean="0"/>
              <a:t> </a:t>
            </a:r>
            <a:r>
              <a:rPr lang="en-US" dirty="0" err="1" smtClean="0"/>
              <a:t>assieme</a:t>
            </a:r>
            <a:r>
              <a:rPr lang="en-US" dirty="0" smtClean="0"/>
              <a:t>’ = </a:t>
            </a:r>
            <a:r>
              <a:rPr lang="en-US" dirty="0" err="1" smtClean="0"/>
              <a:t>categorizzare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diverso</a:t>
            </a:r>
            <a:r>
              <a:rPr lang="en-US" dirty="0" smtClean="0"/>
              <a:t>, simile da </a:t>
            </a:r>
            <a:r>
              <a:rPr lang="en-US" dirty="0" err="1" smtClean="0"/>
              <a:t>etichettare</a:t>
            </a:r>
            <a:r>
              <a:rPr lang="en-US" dirty="0" smtClean="0"/>
              <a:t> </a:t>
            </a:r>
            <a:r>
              <a:rPr lang="en-US" dirty="0" err="1" smtClean="0"/>
              <a:t>assieme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5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/>
          </a:p>
          <a:p>
            <a:r>
              <a:rPr lang="en-US" dirty="0" smtClean="0"/>
              <a:t>Pretest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popolazione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Attori</a:t>
            </a:r>
            <a:r>
              <a:rPr lang="en-US" dirty="0" smtClean="0"/>
              <a:t> </a:t>
            </a:r>
            <a:r>
              <a:rPr lang="en-US" dirty="0" err="1" smtClean="0"/>
              <a:t>maschi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Grado</a:t>
            </a:r>
            <a:r>
              <a:rPr lang="en-US" dirty="0" smtClean="0"/>
              <a:t> di conservative-democrats</a:t>
            </a:r>
          </a:p>
          <a:p>
            <a:endParaRPr lang="en-US" dirty="0"/>
          </a:p>
          <a:p>
            <a:pPr lvl="1"/>
            <a:r>
              <a:rPr lang="en-US" dirty="0" smtClean="0"/>
              <a:t>Pretest </a:t>
            </a:r>
            <a:r>
              <a:rPr lang="en-US" dirty="0" err="1" smtClean="0"/>
              <a:t>esteso</a:t>
            </a:r>
            <a:r>
              <a:rPr lang="en-US" dirty="0" smtClean="0"/>
              <a:t> per </a:t>
            </a:r>
            <a:r>
              <a:rPr lang="en-US" dirty="0" err="1" smtClean="0"/>
              <a:t>individuare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49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/>
          </a:p>
        </p:txBody>
      </p:sp>
      <p:pic>
        <p:nvPicPr>
          <p:cNvPr id="4" name="Immagin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436"/>
            <a:ext cx="4699000" cy="1727200"/>
          </a:xfrm>
          <a:prstGeom prst="rect">
            <a:avLst/>
          </a:prstGeom>
        </p:spPr>
      </p:pic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636"/>
            <a:ext cx="3530600" cy="2298700"/>
          </a:xfrm>
          <a:prstGeom prst="rect">
            <a:avLst/>
          </a:prstGeom>
        </p:spPr>
      </p:pic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6" y="2787255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 err="1" smtClean="0"/>
              <a:t>variabili</a:t>
            </a:r>
            <a:r>
              <a:rPr lang="en-US" dirty="0" smtClean="0"/>
              <a:t> between subjects</a:t>
            </a:r>
          </a:p>
          <a:p>
            <a:endParaRPr lang="en-US" dirty="0"/>
          </a:p>
          <a:p>
            <a:r>
              <a:rPr lang="en-US" dirty="0" smtClean="0"/>
              <a:t>Boundaries: yes vs. no</a:t>
            </a:r>
          </a:p>
          <a:p>
            <a:endParaRPr lang="en-US" dirty="0"/>
          </a:p>
          <a:p>
            <a:r>
              <a:rPr lang="en-US" dirty="0" smtClean="0"/>
              <a:t>Label: yes vs. no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89" y="2539830"/>
            <a:ext cx="7344653" cy="28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1" y="2870199"/>
            <a:ext cx="6847646" cy="25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 smtClean="0"/>
              <a:t> </a:t>
            </a:r>
            <a:r>
              <a:rPr lang="en-US" dirty="0" err="1" smtClean="0"/>
              <a:t>categoriali</a:t>
            </a:r>
            <a:r>
              <a:rPr lang="en-US" dirty="0" smtClean="0"/>
              <a:t> A e B</a:t>
            </a:r>
          </a:p>
          <a:p>
            <a:endParaRPr lang="en-US" dirty="0"/>
          </a:p>
          <a:p>
            <a:r>
              <a:rPr lang="en-US" dirty="0" err="1" smtClean="0"/>
              <a:t>Venivano</a:t>
            </a:r>
            <a:r>
              <a:rPr lang="en-US" dirty="0" smtClean="0"/>
              <a:t> elaborate come A = la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r>
              <a:rPr lang="en-US" dirty="0" smtClean="0"/>
              <a:t> e B = la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1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21" y="2410999"/>
            <a:ext cx="7436690" cy="31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 err="1" smtClean="0"/>
              <a:t>attori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Coppia</a:t>
            </a:r>
            <a:r>
              <a:rPr lang="en-US" dirty="0" smtClean="0"/>
              <a:t> intra- inter- (</a:t>
            </a:r>
            <a:r>
              <a:rPr lang="en-US" dirty="0" err="1" smtClean="0"/>
              <a:t>variabile</a:t>
            </a:r>
            <a:r>
              <a:rPr lang="en-US" dirty="0" smtClean="0"/>
              <a:t> Condition)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0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r>
              <a:rPr lang="en-US" dirty="0" smtClean="0"/>
              <a:t>How similar are the actors in terms of personality?</a:t>
            </a:r>
          </a:p>
          <a:p>
            <a:r>
              <a:rPr lang="en-US" dirty="0" smtClean="0"/>
              <a:t>Do these actors share similar perspective on life?</a:t>
            </a:r>
          </a:p>
          <a:p>
            <a:r>
              <a:rPr lang="en-US" dirty="0" smtClean="0"/>
              <a:t>DO these actors share similar values and attitudes</a:t>
            </a:r>
          </a:p>
          <a:p>
            <a:endParaRPr lang="en-US" dirty="0"/>
          </a:p>
          <a:p>
            <a:r>
              <a:rPr lang="en-US" dirty="0" smtClean="0"/>
              <a:t>Very dissimilar (1)(2) (3) (4) (5) (6) (7) (8) (9) Very similar</a:t>
            </a:r>
          </a:p>
          <a:p>
            <a:endParaRPr lang="en-US" dirty="0"/>
          </a:p>
          <a:p>
            <a:r>
              <a:rPr lang="en-US" dirty="0" smtClean="0"/>
              <a:t>La media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item </a:t>
            </a:r>
            <a:r>
              <a:rPr lang="en-US" dirty="0" err="1" smtClean="0"/>
              <a:t>indica</a:t>
            </a:r>
            <a:r>
              <a:rPr lang="en-US" dirty="0" smtClean="0"/>
              <a:t> la </a:t>
            </a:r>
            <a:r>
              <a:rPr lang="en-US" dirty="0" err="1" smtClean="0"/>
              <a:t>somiglianza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5" y="2337379"/>
            <a:ext cx="8024125" cy="27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r>
              <a:rPr lang="en-US" dirty="0" err="1" smtClean="0"/>
              <a:t>Interazione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x boundaries</a:t>
            </a:r>
          </a:p>
          <a:p>
            <a:endParaRPr lang="en-US" dirty="0" smtClean="0"/>
          </a:p>
          <a:p>
            <a:r>
              <a:rPr lang="en-US" dirty="0" err="1" smtClean="0"/>
              <a:t>L’effetto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era </a:t>
            </a:r>
            <a:r>
              <a:rPr lang="en-US" dirty="0" err="1" smtClean="0"/>
              <a:t>accentuato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/>
              <a:t> </a:t>
            </a:r>
            <a:r>
              <a:rPr lang="en-US" dirty="0" err="1" smtClean="0"/>
              <a:t>c’è</a:t>
            </a:r>
            <a:r>
              <a:rPr lang="en-US" dirty="0" smtClean="0"/>
              <a:t> visual boundaries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c’è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Presente</a:t>
            </a:r>
            <a:r>
              <a:rPr lang="en-US" dirty="0" smtClean="0"/>
              <a:t>: diff. </a:t>
            </a:r>
            <a:r>
              <a:rPr lang="en-US" dirty="0" err="1" smtClean="0"/>
              <a:t>tra</a:t>
            </a:r>
            <a:r>
              <a:rPr lang="en-US" dirty="0" smtClean="0"/>
              <a:t> intra-inter = .41</a:t>
            </a:r>
          </a:p>
          <a:p>
            <a:endParaRPr lang="en-US" dirty="0"/>
          </a:p>
          <a:p>
            <a:r>
              <a:rPr lang="en-US" dirty="0" err="1" smtClean="0"/>
              <a:t>Assente</a:t>
            </a:r>
            <a:r>
              <a:rPr lang="en-US" dirty="0" smtClean="0"/>
              <a:t>:  diff. </a:t>
            </a:r>
            <a:r>
              <a:rPr lang="en-US" dirty="0" err="1" smtClean="0"/>
              <a:t>tra</a:t>
            </a:r>
            <a:r>
              <a:rPr lang="en-US" dirty="0" smtClean="0"/>
              <a:t> intra-inter =. 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1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r>
              <a:rPr lang="en-US" dirty="0" err="1" smtClean="0"/>
              <a:t>Interazione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x labels</a:t>
            </a:r>
          </a:p>
          <a:p>
            <a:endParaRPr lang="en-US" dirty="0" smtClean="0"/>
          </a:p>
          <a:p>
            <a:r>
              <a:rPr lang="en-US" dirty="0" err="1" smtClean="0"/>
              <a:t>L’effetto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era </a:t>
            </a:r>
            <a:r>
              <a:rPr lang="en-US" dirty="0" err="1" smtClean="0"/>
              <a:t>accentuato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/>
              <a:t> </a:t>
            </a:r>
            <a:r>
              <a:rPr lang="en-US" dirty="0" err="1" smtClean="0"/>
              <a:t>c’è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label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c’è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Presente</a:t>
            </a:r>
            <a:r>
              <a:rPr lang="en-US" dirty="0" smtClean="0"/>
              <a:t>: diff. </a:t>
            </a:r>
            <a:r>
              <a:rPr lang="en-US" dirty="0" err="1" smtClean="0"/>
              <a:t>tra</a:t>
            </a:r>
            <a:r>
              <a:rPr lang="en-US" dirty="0" smtClean="0"/>
              <a:t> intra-inter = .43</a:t>
            </a:r>
          </a:p>
          <a:p>
            <a:endParaRPr lang="en-US" dirty="0"/>
          </a:p>
          <a:p>
            <a:r>
              <a:rPr lang="en-US" dirty="0" err="1" smtClean="0"/>
              <a:t>Assente</a:t>
            </a:r>
            <a:r>
              <a:rPr lang="en-US" dirty="0" smtClean="0"/>
              <a:t>:  diff. </a:t>
            </a:r>
            <a:r>
              <a:rPr lang="en-US" dirty="0" err="1" smtClean="0"/>
              <a:t>tra</a:t>
            </a:r>
            <a:r>
              <a:rPr lang="en-US" dirty="0" smtClean="0"/>
              <a:t> intra-inter =. 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4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79"/>
          <a:stretch/>
        </p:blipFill>
        <p:spPr>
          <a:xfrm>
            <a:off x="220663" y="920228"/>
            <a:ext cx="8466137" cy="5937772"/>
          </a:xfrm>
        </p:spPr>
      </p:pic>
    </p:spTree>
    <p:extLst>
      <p:ext uri="{BB962C8B-B14F-4D97-AF65-F5344CB8AC3E}">
        <p14:creationId xmlns:p14="http://schemas.microsoft.com/office/powerpoint/2010/main" val="355124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Utilizza</a:t>
            </a:r>
            <a:r>
              <a:rPr lang="en-US" dirty="0" smtClean="0"/>
              <a:t> </a:t>
            </a:r>
            <a:r>
              <a:rPr lang="en-US" dirty="0" err="1" smtClean="0"/>
              <a:t>stimoli</a:t>
            </a:r>
            <a:r>
              <a:rPr lang="en-US" dirty="0" smtClean="0"/>
              <a:t> </a:t>
            </a:r>
            <a:r>
              <a:rPr lang="en-US" dirty="0" err="1" smtClean="0"/>
              <a:t>visivi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ambigui</a:t>
            </a:r>
            <a:endParaRPr lang="en-US" dirty="0" smtClean="0"/>
          </a:p>
          <a:p>
            <a:r>
              <a:rPr lang="en-US" dirty="0" err="1" smtClean="0"/>
              <a:t>Familiari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Giudizio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</a:t>
            </a:r>
            <a:r>
              <a:rPr lang="en-US" dirty="0" err="1" smtClean="0"/>
              <a:t>familiare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9" r="10189"/>
          <a:stretch/>
        </p:blipFill>
        <p:spPr>
          <a:xfrm>
            <a:off x="257707" y="1600200"/>
            <a:ext cx="8886293" cy="4525963"/>
          </a:xfrm>
        </p:spPr>
      </p:pic>
    </p:spTree>
    <p:extLst>
      <p:ext uri="{BB962C8B-B14F-4D97-AF65-F5344CB8AC3E}">
        <p14:creationId xmlns:p14="http://schemas.microsoft.com/office/powerpoint/2010/main" val="355722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Frontal silhouette</a:t>
            </a:r>
          </a:p>
          <a:p>
            <a:endParaRPr lang="en-US" dirty="0"/>
          </a:p>
          <a:p>
            <a:r>
              <a:rPr lang="en-US" dirty="0" smtClean="0"/>
              <a:t>Ordinate </a:t>
            </a:r>
            <a:r>
              <a:rPr lang="en-US" dirty="0" err="1" smtClean="0"/>
              <a:t>lungo</a:t>
            </a:r>
            <a:r>
              <a:rPr lang="en-US" dirty="0" smtClean="0"/>
              <a:t> un continuum peso/</a:t>
            </a:r>
            <a:r>
              <a:rPr lang="en-US" dirty="0" err="1" smtClean="0"/>
              <a:t>altezza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Due </a:t>
            </a:r>
            <a:r>
              <a:rPr lang="en-US" dirty="0" err="1" smtClean="0"/>
              <a:t>fasi</a:t>
            </a:r>
            <a:r>
              <a:rPr lang="en-US" dirty="0" smtClean="0"/>
              <a:t> </a:t>
            </a:r>
            <a:r>
              <a:rPr lang="en-US" dirty="0" err="1" smtClean="0"/>
              <a:t>dell’esperimento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1</a:t>
            </a:r>
          </a:p>
          <a:p>
            <a:r>
              <a:rPr lang="en-US" dirty="0" err="1" smtClean="0"/>
              <a:t>Vedono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continuum</a:t>
            </a:r>
          </a:p>
          <a:p>
            <a:endParaRPr lang="en-US" dirty="0"/>
          </a:p>
          <a:p>
            <a:r>
              <a:rPr lang="en-US" dirty="0" err="1" smtClean="0"/>
              <a:t>presentazione</a:t>
            </a:r>
            <a:r>
              <a:rPr lang="en-US" dirty="0" smtClean="0"/>
              <a:t> 15 </a:t>
            </a:r>
            <a:r>
              <a:rPr lang="en-US" dirty="0" err="1" smtClean="0"/>
              <a:t>coppie</a:t>
            </a:r>
            <a:r>
              <a:rPr lang="en-US" dirty="0" smtClean="0"/>
              <a:t> di silhouettes in </a:t>
            </a:r>
            <a:r>
              <a:rPr lang="en-US" dirty="0" err="1" smtClean="0"/>
              <a:t>ordine</a:t>
            </a:r>
            <a:r>
              <a:rPr lang="en-US" dirty="0" smtClean="0"/>
              <a:t> random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9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Per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coppia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indicano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somiglianza</a:t>
            </a:r>
            <a:endParaRPr lang="en-US" dirty="0" smtClean="0"/>
          </a:p>
          <a:p>
            <a:pPr lvl="1"/>
            <a:r>
              <a:rPr lang="en-US" dirty="0" err="1" smtClean="0"/>
              <a:t>Personalità</a:t>
            </a:r>
            <a:endParaRPr lang="en-US" dirty="0" smtClean="0"/>
          </a:p>
          <a:p>
            <a:pPr lvl="1"/>
            <a:r>
              <a:rPr lang="en-US" dirty="0" smtClean="0"/>
              <a:t>Stile di vita</a:t>
            </a:r>
          </a:p>
          <a:p>
            <a:pPr lvl="1"/>
            <a:r>
              <a:rPr lang="en-US" dirty="0" smtClean="0"/>
              <a:t>Body type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Compito</a:t>
            </a:r>
            <a:r>
              <a:rPr lang="en-US" dirty="0" smtClean="0"/>
              <a:t> </a:t>
            </a:r>
            <a:r>
              <a:rPr lang="en-US" dirty="0" err="1" smtClean="0"/>
              <a:t>interveniente</a:t>
            </a:r>
            <a:r>
              <a:rPr lang="en-US" dirty="0" smtClean="0"/>
              <a:t> (10min)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7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9" r="10189"/>
          <a:stretch/>
        </p:blipFill>
        <p:spPr>
          <a:xfrm>
            <a:off x="257707" y="1600200"/>
            <a:ext cx="8886293" cy="4525963"/>
          </a:xfrm>
        </p:spPr>
      </p:pic>
    </p:spTree>
    <p:extLst>
      <p:ext uri="{BB962C8B-B14F-4D97-AF65-F5344CB8AC3E}">
        <p14:creationId xmlns:p14="http://schemas.microsoft.com/office/powerpoint/2010/main" val="134872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boundaries</a:t>
            </a:r>
          </a:p>
          <a:p>
            <a:endParaRPr lang="en-US" dirty="0"/>
          </a:p>
          <a:p>
            <a:r>
              <a:rPr lang="en-US" dirty="0" smtClean="0"/>
              <a:t>label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Label:</a:t>
            </a:r>
          </a:p>
          <a:p>
            <a:endParaRPr lang="en-US" dirty="0"/>
          </a:p>
          <a:p>
            <a:r>
              <a:rPr lang="en-US" dirty="0" smtClean="0"/>
              <a:t>Weak  (sotto- </a:t>
            </a:r>
            <a:r>
              <a:rPr lang="en-US" dirty="0" err="1" smtClean="0"/>
              <a:t>normo</a:t>
            </a:r>
            <a:r>
              <a:rPr lang="en-US" dirty="0" smtClean="0"/>
              <a:t>- </a:t>
            </a:r>
            <a:r>
              <a:rPr lang="en-US" dirty="0" err="1" smtClean="0"/>
              <a:t>sovra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Strong (</a:t>
            </a:r>
            <a:r>
              <a:rPr lang="en-US" dirty="0" err="1" smtClean="0"/>
              <a:t>anoressica</a:t>
            </a:r>
            <a:r>
              <a:rPr lang="en-US" dirty="0" smtClean="0"/>
              <a:t>, </a:t>
            </a:r>
            <a:r>
              <a:rPr lang="en-US" dirty="0" err="1" smtClean="0"/>
              <a:t>normale</a:t>
            </a:r>
            <a:r>
              <a:rPr lang="en-US" dirty="0" smtClean="0"/>
              <a:t>, </a:t>
            </a:r>
            <a:r>
              <a:rPr lang="en-US" dirty="0" err="1" smtClean="0"/>
              <a:t>obesa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02" y="1398747"/>
            <a:ext cx="4325798" cy="54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 smtClean="0"/>
              <a:t>Procedura</a:t>
            </a:r>
            <a:r>
              <a:rPr lang="en-US" dirty="0" smtClean="0"/>
              <a:t> simile a </a:t>
            </a:r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1: </a:t>
            </a:r>
            <a:r>
              <a:rPr lang="en-US" dirty="0" err="1" smtClean="0"/>
              <a:t>identica</a:t>
            </a:r>
            <a:endParaRPr lang="en-US" dirty="0" smtClean="0"/>
          </a:p>
          <a:p>
            <a:r>
              <a:rPr lang="en-US" dirty="0" err="1" smtClean="0"/>
              <a:t>Fase</a:t>
            </a:r>
            <a:r>
              <a:rPr lang="en-US" dirty="0" smtClean="0"/>
              <a:t> 2:</a:t>
            </a:r>
            <a:endParaRPr lang="en-US" dirty="0"/>
          </a:p>
          <a:p>
            <a:r>
              <a:rPr lang="en-US" dirty="0" smtClean="0"/>
              <a:t>Boundaries</a:t>
            </a:r>
          </a:p>
          <a:p>
            <a:r>
              <a:rPr lang="en-US" dirty="0" smtClean="0"/>
              <a:t>Strong labels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6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 smtClean="0"/>
              <a:t>Procedura</a:t>
            </a:r>
            <a:r>
              <a:rPr lang="en-US" dirty="0" smtClean="0"/>
              <a:t> simile a </a:t>
            </a:r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3, 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fornite</a:t>
            </a:r>
            <a:r>
              <a:rPr lang="en-US" dirty="0" smtClean="0"/>
              <a:t> sui ‘</a:t>
            </a:r>
            <a:r>
              <a:rPr lang="en-US" dirty="0" err="1" smtClean="0"/>
              <a:t>gruppi</a:t>
            </a:r>
            <a:r>
              <a:rPr lang="en-US" dirty="0" smtClean="0"/>
              <a:t>’ di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disconfermate</a:t>
            </a:r>
            <a:r>
              <a:rPr lang="en-US" dirty="0" smtClean="0"/>
              <a:t>, </a:t>
            </a:r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valide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 smtClean="0"/>
              <a:t>Procedura</a:t>
            </a:r>
            <a:r>
              <a:rPr lang="en-US" dirty="0" smtClean="0"/>
              <a:t> simile a </a:t>
            </a:r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3, 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fornite</a:t>
            </a:r>
            <a:r>
              <a:rPr lang="en-US" dirty="0" smtClean="0"/>
              <a:t> sui ‘</a:t>
            </a:r>
            <a:r>
              <a:rPr lang="en-US" dirty="0" err="1" smtClean="0"/>
              <a:t>gruppi</a:t>
            </a:r>
            <a:r>
              <a:rPr lang="en-US" dirty="0" smtClean="0"/>
              <a:t>’ di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disconfermate</a:t>
            </a:r>
            <a:r>
              <a:rPr lang="en-US" dirty="0" smtClean="0"/>
              <a:t>, </a:t>
            </a:r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valide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2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/>
              <a:t>Persistenza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label 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 smtClean="0"/>
              <a:t>categorizzazione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Pensate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categorizzazione</a:t>
            </a:r>
            <a:r>
              <a:rPr lang="en-US" dirty="0" smtClean="0"/>
              <a:t> ‘</a:t>
            </a:r>
            <a:r>
              <a:rPr lang="en-US" dirty="0" err="1" smtClean="0"/>
              <a:t>razza</a:t>
            </a:r>
            <a:r>
              <a:rPr lang="en-US" dirty="0" smtClean="0"/>
              <a:t>’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3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Nominali</a:t>
            </a:r>
            <a:r>
              <a:rPr lang="en-US" dirty="0" smtClean="0"/>
              <a:t>: Inter, Milan</a:t>
            </a:r>
          </a:p>
          <a:p>
            <a:endParaRPr lang="en-US" dirty="0"/>
          </a:p>
          <a:p>
            <a:r>
              <a:rPr lang="en-US" dirty="0" err="1" smtClean="0"/>
              <a:t>Ordinali</a:t>
            </a:r>
            <a:r>
              <a:rPr lang="en-US" dirty="0" smtClean="0"/>
              <a:t>: </a:t>
            </a:r>
            <a:r>
              <a:rPr lang="en-US" dirty="0" err="1" smtClean="0"/>
              <a:t>Debole</a:t>
            </a:r>
            <a:r>
              <a:rPr lang="en-US" dirty="0" smtClean="0"/>
              <a:t>, Forte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26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</a:t>
            </a:r>
          </a:p>
          <a:p>
            <a:endParaRPr lang="it-IT" dirty="0"/>
          </a:p>
          <a:p>
            <a:r>
              <a:rPr lang="it-IT" dirty="0" smtClean="0"/>
              <a:t>Elaboro per individui/esemplari: alta variabilità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99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Francesi simili tra loro?</a:t>
            </a:r>
          </a:p>
          <a:p>
            <a:endParaRPr lang="it-IT" dirty="0"/>
          </a:p>
          <a:p>
            <a:r>
              <a:rPr lang="it-IT" dirty="0" smtClean="0"/>
              <a:t>Elaboro per prototipi: alta differenziazione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732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Francesi simili tra loro?</a:t>
            </a:r>
          </a:p>
          <a:p>
            <a:endParaRPr lang="it-IT" dirty="0"/>
          </a:p>
          <a:p>
            <a:r>
              <a:rPr lang="it-IT" dirty="0" smtClean="0"/>
              <a:t>Giudizio su un target + un gruppo di contrasto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40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Francesi simili tra loro?</a:t>
            </a:r>
          </a:p>
          <a:p>
            <a:endParaRPr lang="it-IT" dirty="0"/>
          </a:p>
          <a:p>
            <a:r>
              <a:rPr lang="it-IT" dirty="0" smtClean="0"/>
              <a:t>Cosa succede se uso un altro contrasto?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871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Cinesi simili tra loro?</a:t>
            </a:r>
          </a:p>
          <a:p>
            <a:endParaRPr lang="it-IT" dirty="0"/>
          </a:p>
          <a:p>
            <a:r>
              <a:rPr lang="it-IT" dirty="0" smtClean="0"/>
              <a:t>Cambiano i contrasti, cambiano i prototipi, si modifica i livello di somiglianza percepita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e Francesi simili tra loro rispetto ai cinesi?</a:t>
            </a:r>
          </a:p>
          <a:p>
            <a:endParaRPr lang="it-IT" dirty="0"/>
          </a:p>
          <a:p>
            <a:r>
              <a:rPr lang="it-IT" dirty="0" smtClean="0"/>
              <a:t>Nuovo prototipo target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49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venogono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Nominali</a:t>
            </a:r>
            <a:r>
              <a:rPr lang="en-US" dirty="0" smtClean="0"/>
              <a:t>: A, 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venogono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Nominali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A, B</a:t>
            </a:r>
          </a:p>
          <a:p>
            <a:endParaRPr lang="en-US" dirty="0"/>
          </a:p>
          <a:p>
            <a:r>
              <a:rPr lang="en-US" dirty="0" err="1" smtClean="0"/>
              <a:t>Ordinali</a:t>
            </a:r>
            <a:r>
              <a:rPr lang="en-US" dirty="0" smtClean="0"/>
              <a:t>:  A &lt; 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Nello</a:t>
            </a:r>
            <a:r>
              <a:rPr lang="en-US" dirty="0" smtClean="0"/>
              <a:t> studio di Krueger</a:t>
            </a:r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 smtClean="0"/>
              <a:t> ‘</a:t>
            </a:r>
            <a:r>
              <a:rPr lang="en-US" dirty="0" err="1" smtClean="0"/>
              <a:t>mesi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r>
              <a:rPr lang="en-US" dirty="0" err="1" smtClean="0"/>
              <a:t>Forniscono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aggiuntive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categorizzazione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31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6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227</TotalTime>
  <Words>1034</Words>
  <Application>Microsoft Macintosh PowerPoint</Application>
  <PresentationFormat>Presentazione su schermo (4:3)</PresentationFormat>
  <Paragraphs>265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Executive</vt:lpstr>
      <vt:lpstr>Categorie ed etichette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Presentazione di PowerPoint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ed etichette</dc:title>
  <dc:creator>Andrea Carnaghi</dc:creator>
  <cp:lastModifiedBy>Andrea Carnaghi</cp:lastModifiedBy>
  <cp:revision>23</cp:revision>
  <dcterms:created xsi:type="dcterms:W3CDTF">2013-11-05T14:54:39Z</dcterms:created>
  <dcterms:modified xsi:type="dcterms:W3CDTF">2020-11-25T12:09:59Z</dcterms:modified>
</cp:coreProperties>
</file>