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534" r:id="rId2"/>
    <p:sldId id="256" r:id="rId3"/>
    <p:sldId id="538" r:id="rId4"/>
    <p:sldId id="539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3757-E627-D848-9FED-D4DA2D0F482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64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8.tiff"/><Relationship Id="rId5" Type="http://schemas.openxmlformats.org/officeDocument/2006/relationships/image" Target="../media/image2.emf"/><Relationship Id="rId10" Type="http://schemas.openxmlformats.org/officeDocument/2006/relationships/image" Target="../media/image7.tiff"/><Relationship Id="rId4" Type="http://schemas.openxmlformats.org/officeDocument/2006/relationships/image" Target="../media/image1.png"/><Relationship Id="rId9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tiff"/><Relationship Id="rId12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tiff"/><Relationship Id="rId11" Type="http://schemas.openxmlformats.org/officeDocument/2006/relationships/image" Target="../media/image17.tiff"/><Relationship Id="rId5" Type="http://schemas.openxmlformats.org/officeDocument/2006/relationships/image" Target="../media/image12.tiff"/><Relationship Id="rId10" Type="http://schemas.openxmlformats.org/officeDocument/2006/relationships/image" Target="../media/image2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tiff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image" Target="../media/image5.tiff"/><Relationship Id="rId9" Type="http://schemas.openxmlformats.org/officeDocument/2006/relationships/image" Target="../media/image20.tiff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5134E9B3-9D27-B149-9210-0DD6D48CCF11}"/>
              </a:ext>
            </a:extLst>
          </p:cNvPr>
          <p:cNvSpPr txBox="1"/>
          <p:nvPr/>
        </p:nvSpPr>
        <p:spPr>
          <a:xfrm>
            <a:off x="-41916" y="146760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accent5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Corso di Malattie dell’Apparato Respiratorio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F164F829-D9D0-B642-884B-D3CC48721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71" y="110050"/>
            <a:ext cx="474271" cy="47230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B2A00BD6-19CB-6144-A593-242B73C11EB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97" y="0"/>
            <a:ext cx="1247568" cy="67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2506A955-D8A3-0641-9089-3A960BA85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725" b="-2881"/>
          <a:stretch/>
        </p:blipFill>
        <p:spPr>
          <a:xfrm>
            <a:off x="8309231" y="110049"/>
            <a:ext cx="486539" cy="472303"/>
          </a:xfrm>
          <a:prstGeom prst="rect">
            <a:avLst/>
          </a:prstGeom>
        </p:spPr>
      </p:pic>
      <p:cxnSp>
        <p:nvCxnSpPr>
          <p:cNvPr id="17" name="Connettore 1 16">
            <a:extLst>
              <a:ext uri="{FF2B5EF4-FFF2-40B4-BE49-F238E27FC236}">
                <a16:creationId xmlns="" xmlns:a16="http://schemas.microsoft.com/office/drawing/2014/main" id="{361B050E-D4C4-0A48-B60F-8FB6C848170C}"/>
              </a:ext>
            </a:extLst>
          </p:cNvPr>
          <p:cNvCxnSpPr>
            <a:cxnSpLocks/>
          </p:cNvCxnSpPr>
          <p:nvPr/>
        </p:nvCxnSpPr>
        <p:spPr>
          <a:xfrm>
            <a:off x="1523998" y="680227"/>
            <a:ext cx="6340644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="" xmlns:a16="http://schemas.microsoft.com/office/drawing/2014/main" id="{A0F9AE8F-F029-AD42-9640-9EF63345F386}"/>
              </a:ext>
            </a:extLst>
          </p:cNvPr>
          <p:cNvSpPr txBox="1"/>
          <p:nvPr/>
        </p:nvSpPr>
        <p:spPr>
          <a:xfrm>
            <a:off x="2388857" y="1967943"/>
            <a:ext cx="4852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Presentazione S.C. Pneumologia e S.S. M.A.R.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B39EADC0-C91D-7A4E-9F52-BE473C6E8042}"/>
              </a:ext>
            </a:extLst>
          </p:cNvPr>
          <p:cNvSpPr txBox="1"/>
          <p:nvPr/>
        </p:nvSpPr>
        <p:spPr>
          <a:xfrm>
            <a:off x="2388856" y="2649235"/>
            <a:ext cx="4455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Fisiopatologia Apparato Respiratorio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7B6AAE12-3136-4E4A-BDA2-9F0803A5DC07}"/>
              </a:ext>
            </a:extLst>
          </p:cNvPr>
          <p:cNvSpPr txBox="1"/>
          <p:nvPr/>
        </p:nvSpPr>
        <p:spPr>
          <a:xfrm>
            <a:off x="2388857" y="3330527"/>
            <a:ext cx="3300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Metodi diagnostico-terapeutici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="" xmlns:a16="http://schemas.microsoft.com/office/drawing/2014/main" id="{3741A1BC-6301-FA4D-948D-AE9A2FCC03ED}"/>
              </a:ext>
            </a:extLst>
          </p:cNvPr>
          <p:cNvSpPr txBox="1"/>
          <p:nvPr/>
        </p:nvSpPr>
        <p:spPr>
          <a:xfrm>
            <a:off x="7864642" y="2030877"/>
            <a:ext cx="3936067" cy="24314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Buone letture:</a:t>
            </a:r>
          </a:p>
          <a:p>
            <a:pPr algn="ctr"/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it-IT" sz="1200" dirty="0">
                <a:cs typeface="Arial" panose="020B0604020202020204" pitchFamily="34" charset="0"/>
              </a:rPr>
              <a:t>Rugarli, </a:t>
            </a:r>
            <a:r>
              <a:rPr lang="it-IT" sz="1200" dirty="0" err="1">
                <a:cs typeface="Arial" panose="020B0604020202020204" pitchFamily="34" charset="0"/>
              </a:rPr>
              <a:t>Mediicina</a:t>
            </a:r>
            <a:r>
              <a:rPr lang="it-IT" sz="1200" dirty="0">
                <a:cs typeface="Arial" panose="020B0604020202020204" pitchFamily="34" charset="0"/>
              </a:rPr>
              <a:t> Interna sistematica</a:t>
            </a:r>
          </a:p>
          <a:p>
            <a:pPr marL="285750" indent="-285750" algn="ctr">
              <a:buFontTx/>
              <a:buChar char="-"/>
            </a:pPr>
            <a:r>
              <a:rPr lang="it-IT" sz="1200" dirty="0" err="1">
                <a:cs typeface="Arial" panose="020B0604020202020204" pitchFamily="34" charset="0"/>
              </a:rPr>
              <a:t>Harrison’s</a:t>
            </a:r>
            <a:r>
              <a:rPr lang="it-IT" sz="1200" dirty="0">
                <a:cs typeface="Arial" panose="020B0604020202020204" pitchFamily="34" charset="0"/>
              </a:rPr>
              <a:t> </a:t>
            </a:r>
            <a:r>
              <a:rPr lang="it-IT" sz="1200" dirty="0" err="1">
                <a:cs typeface="Arial" panose="020B0604020202020204" pitchFamily="34" charset="0"/>
              </a:rPr>
              <a:t>principles</a:t>
            </a:r>
            <a:r>
              <a:rPr lang="it-IT" sz="1200" dirty="0">
                <a:cs typeface="Arial" panose="020B0604020202020204" pitchFamily="34" charset="0"/>
              </a:rPr>
              <a:t> of </a:t>
            </a:r>
            <a:r>
              <a:rPr lang="it-IT" sz="1200" dirty="0" err="1">
                <a:cs typeface="Arial" panose="020B0604020202020204" pitchFamily="34" charset="0"/>
              </a:rPr>
              <a:t>internal</a:t>
            </a:r>
            <a:r>
              <a:rPr lang="it-IT" sz="1200" dirty="0">
                <a:cs typeface="Arial" panose="020B0604020202020204" pitchFamily="34" charset="0"/>
              </a:rPr>
              <a:t> medicine</a:t>
            </a:r>
          </a:p>
          <a:p>
            <a:pPr marL="285750" indent="-285750" algn="ctr">
              <a:buFontTx/>
              <a:buChar char="-"/>
            </a:pPr>
            <a:r>
              <a:rPr lang="it-IT" sz="1200" dirty="0" err="1">
                <a:cs typeface="Arial" panose="020B0604020202020204" pitchFamily="34" charset="0"/>
              </a:rPr>
              <a:t>Cerveri</a:t>
            </a:r>
            <a:r>
              <a:rPr lang="it-IT" sz="1200" dirty="0">
                <a:cs typeface="Arial" panose="020B0604020202020204" pitchFamily="34" charset="0"/>
              </a:rPr>
              <a:t>-Rossi Manuale Fisiopatologia Respiratoria</a:t>
            </a:r>
          </a:p>
          <a:p>
            <a:pPr marL="285750" indent="-285750" algn="ctr">
              <a:buFontTx/>
              <a:buChar char="-"/>
            </a:pPr>
            <a:r>
              <a:rPr lang="it-IT" sz="1200" dirty="0">
                <a:cs typeface="Arial" panose="020B0604020202020204" pitchFamily="34" charset="0"/>
              </a:rPr>
              <a:t>West Fisiopatologia Polmonare L’essenziale</a:t>
            </a:r>
          </a:p>
          <a:p>
            <a:pPr marL="285750" indent="-285750" algn="ctr">
              <a:buFontTx/>
              <a:buChar char="-"/>
            </a:pPr>
            <a:r>
              <a:rPr lang="it-IT" sz="1200" dirty="0">
                <a:cs typeface="Arial" panose="020B0604020202020204" pitchFamily="34" charset="0"/>
              </a:rPr>
              <a:t> </a:t>
            </a:r>
            <a:r>
              <a:rPr lang="it-IT" sz="1200" dirty="0" err="1"/>
              <a:t>Zepp</a:t>
            </a:r>
            <a:r>
              <a:rPr lang="it-IT" sz="1200" dirty="0"/>
              <a:t>, J.A., </a:t>
            </a:r>
            <a:r>
              <a:rPr lang="it-IT" sz="1200" dirty="0" err="1"/>
              <a:t>Morrisey</a:t>
            </a:r>
            <a:r>
              <a:rPr lang="it-IT" sz="1200" dirty="0"/>
              <a:t>, E.E. Cellular </a:t>
            </a:r>
            <a:r>
              <a:rPr lang="it-IT" sz="1200" dirty="0" err="1"/>
              <a:t>crosstalk</a:t>
            </a:r>
            <a:r>
              <a:rPr lang="it-IT" sz="1200" dirty="0"/>
              <a:t> in the </a:t>
            </a:r>
            <a:r>
              <a:rPr lang="it-IT" sz="1200" dirty="0" err="1"/>
              <a:t>development</a:t>
            </a:r>
            <a:r>
              <a:rPr lang="it-IT" sz="1200" dirty="0"/>
              <a:t> and </a:t>
            </a:r>
            <a:r>
              <a:rPr lang="it-IT" sz="1200" dirty="0" err="1"/>
              <a:t>regeneration</a:t>
            </a:r>
            <a:r>
              <a:rPr lang="it-IT" sz="1200" dirty="0"/>
              <a:t> of the </a:t>
            </a:r>
            <a:r>
              <a:rPr lang="it-IT" sz="1200" dirty="0" err="1"/>
              <a:t>respiratory</a:t>
            </a:r>
            <a:r>
              <a:rPr lang="it-IT" sz="1200" dirty="0"/>
              <a:t> </a:t>
            </a:r>
            <a:r>
              <a:rPr lang="it-IT" sz="1200" dirty="0" err="1"/>
              <a:t>system</a:t>
            </a:r>
            <a:r>
              <a:rPr lang="it-IT" sz="1200" dirty="0"/>
              <a:t>. </a:t>
            </a:r>
            <a:r>
              <a:rPr lang="it-IT" sz="1200" i="1" dirty="0" err="1"/>
              <a:t>Nat</a:t>
            </a:r>
            <a:r>
              <a:rPr lang="it-IT" sz="1200" i="1" dirty="0"/>
              <a:t> </a:t>
            </a:r>
            <a:r>
              <a:rPr lang="it-IT" sz="1200" i="1" dirty="0" err="1"/>
              <a:t>Rev</a:t>
            </a:r>
            <a:r>
              <a:rPr lang="it-IT" sz="1200" i="1" dirty="0"/>
              <a:t> </a:t>
            </a:r>
            <a:r>
              <a:rPr lang="it-IT" sz="1200" i="1" dirty="0" err="1"/>
              <a:t>Mol</a:t>
            </a:r>
            <a:r>
              <a:rPr lang="it-IT" sz="1200" i="1" dirty="0"/>
              <a:t> Cell </a:t>
            </a:r>
            <a:r>
              <a:rPr lang="it-IT" sz="1200" i="1" dirty="0" err="1"/>
              <a:t>Biol</a:t>
            </a:r>
            <a:r>
              <a:rPr lang="it-IT" sz="1200" dirty="0"/>
              <a:t> </a:t>
            </a:r>
            <a:r>
              <a:rPr lang="it-IT" sz="1200" b="1" dirty="0"/>
              <a:t>20, </a:t>
            </a:r>
            <a:r>
              <a:rPr lang="it-IT" sz="1200" dirty="0"/>
              <a:t>551–566 (2019)</a:t>
            </a:r>
            <a:endParaRPr lang="it-IT" sz="1200" dirty="0">
              <a:cs typeface="Arial" panose="020B0604020202020204" pitchFamily="34" charset="0"/>
            </a:endParaRPr>
          </a:p>
          <a:p>
            <a:pPr algn="ctr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 descr="Immagine che contiene esterni, montagna, natura, erba&#10;&#10;Descrizione generata automaticamente">
            <a:extLst>
              <a:ext uri="{FF2B5EF4-FFF2-40B4-BE49-F238E27FC236}">
                <a16:creationId xmlns="" xmlns:a16="http://schemas.microsoft.com/office/drawing/2014/main" id="{7C88A5C5-4A60-7A4A-ABF9-1FE7883806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369"/>
          <a:stretch/>
        </p:blipFill>
        <p:spPr>
          <a:xfrm>
            <a:off x="1360227" y="4755006"/>
            <a:ext cx="9144000" cy="199294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="" xmlns:a16="http://schemas.microsoft.com/office/drawing/2014/main" id="{F6871F32-3EF6-CB4E-B5A1-8CAA3D3FFE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535" y="159984"/>
            <a:ext cx="441979" cy="43559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BF00E049-7D7A-7A46-A4AD-DA90CE8F6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677" y="103762"/>
            <a:ext cx="745109" cy="5603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25838E33-4ABC-5648-A042-6ECB46228F1E}"/>
              </a:ext>
            </a:extLst>
          </p:cNvPr>
          <p:cNvSpPr txBox="1"/>
          <p:nvPr/>
        </p:nvSpPr>
        <p:spPr>
          <a:xfrm>
            <a:off x="134969" y="562564"/>
            <a:ext cx="13372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/>
              <a:t>PhD</a:t>
            </a:r>
            <a:r>
              <a:rPr lang="it-IT" sz="800" dirty="0"/>
              <a:t> </a:t>
            </a:r>
            <a:r>
              <a:rPr lang="it-IT" sz="800" dirty="0" err="1"/>
              <a:t>Biomolecular</a:t>
            </a:r>
            <a:r>
              <a:rPr lang="it-IT" sz="800" dirty="0"/>
              <a:t> medicine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0AD8CC8F-66AA-8646-B226-58A58B5909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5992" y="146153"/>
            <a:ext cx="965200" cy="4572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101C79F5-A938-8D40-B88B-CEA934F349E9}"/>
              </a:ext>
            </a:extLst>
          </p:cNvPr>
          <p:cNvSpPr txBox="1"/>
          <p:nvPr/>
        </p:nvSpPr>
        <p:spPr>
          <a:xfrm>
            <a:off x="9580728" y="562564"/>
            <a:ext cx="956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70C0"/>
                </a:solidFill>
              </a:rPr>
              <a:t>ERN-LUNG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3D867610-21A6-5449-8AE0-C29DA7EE3444}"/>
              </a:ext>
            </a:extLst>
          </p:cNvPr>
          <p:cNvSpPr txBox="1"/>
          <p:nvPr/>
        </p:nvSpPr>
        <p:spPr>
          <a:xfrm>
            <a:off x="2101755" y="870341"/>
            <a:ext cx="491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Prof. Marco Confalonieri (</a:t>
            </a:r>
            <a:r>
              <a:rPr lang="it-IT" b="1" dirty="0" err="1">
                <a:solidFill>
                  <a:srgbClr val="C00000"/>
                </a:solidFill>
              </a:rPr>
              <a:t>mconfalonieri@units.it</a:t>
            </a:r>
            <a:r>
              <a:rPr lang="it-IT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4A874755-E9C2-514C-BE48-5DE911A36BFB}"/>
              </a:ext>
            </a:extLst>
          </p:cNvPr>
          <p:cNvSpPr txBox="1"/>
          <p:nvPr/>
        </p:nvSpPr>
        <p:spPr>
          <a:xfrm>
            <a:off x="2388857" y="4011819"/>
            <a:ext cx="4093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Malattie dell’apparato respiratorio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B77A3056-710F-7443-8C4B-A8AB12AE9B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27181" y="5356436"/>
            <a:ext cx="1905000" cy="1066800"/>
          </a:xfrm>
          <a:prstGeom prst="rect">
            <a:avLst/>
          </a:prstGeom>
          <a:ln w="12700">
            <a:solidFill>
              <a:srgbClr val="8EFA0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1F7DFE71-54AE-6A4A-AF0D-B3B2BACB6BAE}"/>
              </a:ext>
            </a:extLst>
          </p:cNvPr>
          <p:cNvSpPr txBox="1"/>
          <p:nvPr/>
        </p:nvSpPr>
        <p:spPr>
          <a:xfrm rot="16200000">
            <a:off x="324199" y="2946672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Indice delle lezioni</a:t>
            </a:r>
          </a:p>
        </p:txBody>
      </p:sp>
      <p:sp>
        <p:nvSpPr>
          <p:cNvPr id="9" name="Parentesi graffa aperta 8">
            <a:extLst>
              <a:ext uri="{FF2B5EF4-FFF2-40B4-BE49-F238E27FC236}">
                <a16:creationId xmlns="" xmlns:a16="http://schemas.microsoft.com/office/drawing/2014/main" id="{A8F428CB-62E6-5047-A512-C0BF216925D0}"/>
              </a:ext>
            </a:extLst>
          </p:cNvPr>
          <p:cNvSpPr/>
          <p:nvPr/>
        </p:nvSpPr>
        <p:spPr>
          <a:xfrm>
            <a:off x="1732424" y="2030877"/>
            <a:ext cx="533104" cy="2319496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="" xmlns:a16="http://schemas.microsoft.com/office/drawing/2014/main" id="{B18A6012-896F-5046-8874-77E27F392A54}"/>
              </a:ext>
            </a:extLst>
          </p:cNvPr>
          <p:cNvSpPr txBox="1"/>
          <p:nvPr/>
        </p:nvSpPr>
        <p:spPr>
          <a:xfrm>
            <a:off x="7734300" y="1239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="" xmlns:a16="http://schemas.microsoft.com/office/drawing/2014/main" id="{FB8FAD90-E123-424D-9A03-723ABEA33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24"/>
    </mc:Choice>
    <mc:Fallback xmlns="">
      <p:transition spd="slow" advTm="4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49617" y="-495455"/>
            <a:ext cx="7772400" cy="1470025"/>
          </a:xfrm>
        </p:spPr>
        <p:txBody>
          <a:bodyPr>
            <a:normAutofit/>
          </a:bodyPr>
          <a:lstStyle/>
          <a:p>
            <a:r>
              <a:rPr lang="it-IT" sz="4400" b="1" dirty="0">
                <a:solidFill>
                  <a:srgbClr val="00B0F0"/>
                </a:solidFill>
              </a:rPr>
              <a:t>Il Piccolo – 20 Ottobre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58" y="1200279"/>
            <a:ext cx="6400800" cy="902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D44BF080-405C-DE46-B765-79BDB9DDB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2842" y="974571"/>
            <a:ext cx="6400800" cy="903289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24E738C6-87E6-E149-B0C0-91A3FBDC9F07}"/>
              </a:ext>
            </a:extLst>
          </p:cNvPr>
          <p:cNvSpPr txBox="1"/>
          <p:nvPr/>
        </p:nvSpPr>
        <p:spPr>
          <a:xfrm>
            <a:off x="204716" y="529238"/>
            <a:ext cx="51846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b="1" dirty="0"/>
              <a:t>Studiare le malattie dell’apparato respiratorio serve!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A90B953-6974-1342-AB40-28784D562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1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13"/>
    </mc:Choice>
    <mc:Fallback xmlns="">
      <p:transition spd="slow" advTm="3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="" xmlns:a16="http://schemas.microsoft.com/office/drawing/2014/main" id="{6B98BCC0-60A3-4C4F-AE71-C1082C9F0D39}"/>
              </a:ext>
            </a:extLst>
          </p:cNvPr>
          <p:cNvGrpSpPr/>
          <p:nvPr/>
        </p:nvGrpSpPr>
        <p:grpSpPr>
          <a:xfrm>
            <a:off x="838200" y="2327721"/>
            <a:ext cx="1256228" cy="4036550"/>
            <a:chOff x="1532285" y="0"/>
            <a:chExt cx="1256228" cy="4287929"/>
          </a:xfrm>
        </p:grpSpPr>
        <p:sp>
          <p:nvSpPr>
            <p:cNvPr id="16" name="Rettangolo con angoli arrotondati 15">
              <a:extLst>
                <a:ext uri="{FF2B5EF4-FFF2-40B4-BE49-F238E27FC236}">
                  <a16:creationId xmlns="" xmlns:a16="http://schemas.microsoft.com/office/drawing/2014/main" id="{CCFDA875-EC25-BC44-8CDC-BE2491CDC25B}"/>
                </a:ext>
              </a:extLst>
            </p:cNvPr>
            <p:cNvSpPr/>
            <p:nvPr/>
          </p:nvSpPr>
          <p:spPr>
            <a:xfrm>
              <a:off x="1532285" y="0"/>
              <a:ext cx="1256228" cy="428792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asellaDiTesto 16">
              <a:extLst>
                <a:ext uri="{FF2B5EF4-FFF2-40B4-BE49-F238E27FC236}">
                  <a16:creationId xmlns="" xmlns:a16="http://schemas.microsoft.com/office/drawing/2014/main" id="{A7B54D8A-3E88-3840-8540-BE606DB6CB8A}"/>
                </a:ext>
              </a:extLst>
            </p:cNvPr>
            <p:cNvSpPr txBox="1"/>
            <p:nvPr/>
          </p:nvSpPr>
          <p:spPr>
            <a:xfrm>
              <a:off x="1554090" y="6380"/>
              <a:ext cx="1182640" cy="2126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/>
                <a:t>UTIR</a:t>
              </a:r>
              <a:endParaRPr lang="en-PH" sz="20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/>
                <a:t>6</a:t>
              </a:r>
              <a:r>
                <a:rPr lang="en-PH" sz="2000" kern="1200" dirty="0"/>
                <a:t> </a:t>
              </a:r>
              <a:r>
                <a:rPr lang="en-PH" sz="2000" kern="1200" dirty="0" err="1"/>
                <a:t>p.l</a:t>
              </a:r>
              <a:r>
                <a:rPr lang="en-PH" sz="2000" kern="1200" dirty="0"/>
                <a:t>.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kern="1200" dirty="0"/>
                <a:t>+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 err="1"/>
                <a:t>Reparto</a:t>
              </a:r>
              <a:endParaRPr lang="en-PH" sz="20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/>
                <a:t>11</a:t>
              </a:r>
              <a:r>
                <a:rPr lang="en-PH" sz="2000" kern="1200" dirty="0"/>
                <a:t> </a:t>
              </a:r>
              <a:r>
                <a:rPr lang="en-PH" sz="2000" kern="1200" dirty="0" err="1"/>
                <a:t>p.l</a:t>
              </a:r>
              <a:r>
                <a:rPr lang="en-PH" sz="2000" kern="1200" dirty="0"/>
                <a:t>.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="" xmlns:a16="http://schemas.microsoft.com/office/drawing/2014/main" id="{C78AF395-BC7C-3342-83EC-640EC036DAFD}"/>
              </a:ext>
            </a:extLst>
          </p:cNvPr>
          <p:cNvGrpSpPr/>
          <p:nvPr/>
        </p:nvGrpSpPr>
        <p:grpSpPr>
          <a:xfrm>
            <a:off x="1842218" y="2078528"/>
            <a:ext cx="5643887" cy="1601615"/>
            <a:chOff x="3306542" y="7407"/>
            <a:chExt cx="1307170" cy="1743117"/>
          </a:xfrm>
        </p:grpSpPr>
        <p:sp>
          <p:nvSpPr>
            <p:cNvPr id="19" name="Rettangolo con angoli arrotondati 18">
              <a:extLst>
                <a:ext uri="{FF2B5EF4-FFF2-40B4-BE49-F238E27FC236}">
                  <a16:creationId xmlns="" xmlns:a16="http://schemas.microsoft.com/office/drawing/2014/main" id="{35750BC1-D39E-5444-A7B0-CC215ED54246}"/>
                </a:ext>
              </a:extLst>
            </p:cNvPr>
            <p:cNvSpPr/>
            <p:nvPr/>
          </p:nvSpPr>
          <p:spPr>
            <a:xfrm>
              <a:off x="3501009" y="7407"/>
              <a:ext cx="857303" cy="174311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asellaDiTesto 19">
              <a:extLst>
                <a:ext uri="{FF2B5EF4-FFF2-40B4-BE49-F238E27FC236}">
                  <a16:creationId xmlns="" xmlns:a16="http://schemas.microsoft.com/office/drawing/2014/main" id="{B3B17C60-DED5-4042-A2D5-151DB1179F36}"/>
                </a:ext>
              </a:extLst>
            </p:cNvPr>
            <p:cNvSpPr txBox="1"/>
            <p:nvPr/>
          </p:nvSpPr>
          <p:spPr>
            <a:xfrm>
              <a:off x="3306542" y="59395"/>
              <a:ext cx="1307170" cy="16695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 err="1"/>
                <a:t>Malattie</a:t>
              </a:r>
              <a:r>
                <a:rPr lang="en-PH" sz="2000" dirty="0"/>
                <a:t> </a:t>
              </a:r>
              <a:r>
                <a:rPr lang="en-PH" sz="2000" dirty="0" err="1"/>
                <a:t>respiratorie</a:t>
              </a:r>
              <a:r>
                <a:rPr lang="en-PH" sz="2000" dirty="0"/>
                <a:t> acute </a:t>
              </a:r>
              <a:r>
                <a:rPr lang="en-PH" sz="2000" dirty="0" err="1"/>
                <a:t>gravi</a:t>
              </a:r>
              <a:endParaRPr lang="en-PH" sz="20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/>
                <a:t>(</a:t>
              </a:r>
              <a:r>
                <a:rPr lang="en-PH" sz="1400" dirty="0" err="1"/>
                <a:t>i</a:t>
              </a:r>
              <a:r>
                <a:rPr lang="en-PH" dirty="0" err="1"/>
                <a:t>nsufficienza</a:t>
              </a:r>
              <a:r>
                <a:rPr lang="en-PH" dirty="0"/>
                <a:t> </a:t>
              </a:r>
              <a:r>
                <a:rPr lang="en-PH" dirty="0" err="1"/>
                <a:t>respiratoria</a:t>
              </a:r>
              <a:r>
                <a:rPr lang="en-PH" dirty="0"/>
                <a:t> </a:t>
              </a:r>
              <a:r>
                <a:rPr lang="en-PH" dirty="0" err="1"/>
                <a:t>acuta</a:t>
              </a:r>
              <a:r>
                <a:rPr lang="en-PH" sz="2000" dirty="0"/>
                <a:t>) </a:t>
              </a:r>
              <a:endParaRPr lang="en-PH" sz="2000" kern="1200" dirty="0"/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="" xmlns:a16="http://schemas.microsoft.com/office/drawing/2014/main" id="{54911F08-1416-464F-93B0-A76B5F5EF744}"/>
              </a:ext>
            </a:extLst>
          </p:cNvPr>
          <p:cNvGrpSpPr/>
          <p:nvPr/>
        </p:nvGrpSpPr>
        <p:grpSpPr>
          <a:xfrm>
            <a:off x="916405" y="4769197"/>
            <a:ext cx="6986954" cy="1743117"/>
            <a:chOff x="3122995" y="7407"/>
            <a:chExt cx="1570197" cy="1743117"/>
          </a:xfrm>
        </p:grpSpPr>
        <p:sp>
          <p:nvSpPr>
            <p:cNvPr id="24" name="Rettangolo con angoli arrotondati 23">
              <a:extLst>
                <a:ext uri="{FF2B5EF4-FFF2-40B4-BE49-F238E27FC236}">
                  <a16:creationId xmlns="" xmlns:a16="http://schemas.microsoft.com/office/drawing/2014/main" id="{886A4B41-82C2-4941-B5CD-E1D266E59E53}"/>
                </a:ext>
              </a:extLst>
            </p:cNvPr>
            <p:cNvSpPr/>
            <p:nvPr/>
          </p:nvSpPr>
          <p:spPr>
            <a:xfrm>
              <a:off x="3501009" y="7407"/>
              <a:ext cx="857303" cy="1743117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CasellaDiTesto 24">
              <a:extLst>
                <a:ext uri="{FF2B5EF4-FFF2-40B4-BE49-F238E27FC236}">
                  <a16:creationId xmlns="" xmlns:a16="http://schemas.microsoft.com/office/drawing/2014/main" id="{38C3C0D1-6D84-0745-9FFC-7507C76083D6}"/>
                </a:ext>
              </a:extLst>
            </p:cNvPr>
            <p:cNvSpPr txBox="1"/>
            <p:nvPr/>
          </p:nvSpPr>
          <p:spPr>
            <a:xfrm>
              <a:off x="3122995" y="50433"/>
              <a:ext cx="1570197" cy="16695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 err="1"/>
                <a:t>Malattie</a:t>
              </a:r>
              <a:r>
                <a:rPr lang="en-PH" sz="2000" dirty="0"/>
                <a:t> </a:t>
              </a:r>
              <a:r>
                <a:rPr lang="en-PH" sz="2000" dirty="0" err="1"/>
                <a:t>broncopolmonari</a:t>
              </a:r>
              <a:r>
                <a:rPr lang="en-PH" sz="2000" dirty="0"/>
                <a:t>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 err="1"/>
                <a:t>complesse</a:t>
              </a:r>
              <a:r>
                <a:rPr lang="en-PH" sz="2000" dirty="0"/>
                <a:t> e/o senza </a:t>
              </a:r>
              <a:r>
                <a:rPr lang="en-PH" sz="2000" dirty="0" err="1"/>
                <a:t>diagnosi</a:t>
              </a:r>
              <a:endParaRPr lang="en-PH" sz="20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 err="1"/>
                <a:t>gravi</a:t>
              </a:r>
              <a:r>
                <a:rPr lang="en-PH" sz="2000" dirty="0"/>
                <a:t> /non </a:t>
              </a:r>
              <a:r>
                <a:rPr lang="en-PH" sz="2000" dirty="0" err="1"/>
                <a:t>gravi</a:t>
              </a:r>
              <a:endParaRPr lang="en-PH" sz="2000" kern="1200" dirty="0"/>
            </a:p>
          </p:txBody>
        </p:sp>
      </p:grpSp>
      <p:sp>
        <p:nvSpPr>
          <p:cNvPr id="28" name="Connettore 1 4">
            <a:extLst>
              <a:ext uri="{FF2B5EF4-FFF2-40B4-BE49-F238E27FC236}">
                <a16:creationId xmlns="" xmlns:a16="http://schemas.microsoft.com/office/drawing/2014/main" id="{E27A4AC9-4EAC-0742-B75C-46B7AEF5EA8A}"/>
              </a:ext>
            </a:extLst>
          </p:cNvPr>
          <p:cNvSpPr txBox="1"/>
          <p:nvPr/>
        </p:nvSpPr>
        <p:spPr>
          <a:xfrm rot="17963392">
            <a:off x="8843010" y="3459364"/>
            <a:ext cx="19834" cy="3359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133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PH" sz="300" kern="1200"/>
          </a:p>
        </p:txBody>
      </p:sp>
      <p:sp>
        <p:nvSpPr>
          <p:cNvPr id="31" name="Connettore 1 4">
            <a:extLst>
              <a:ext uri="{FF2B5EF4-FFF2-40B4-BE49-F238E27FC236}">
                <a16:creationId xmlns="" xmlns:a16="http://schemas.microsoft.com/office/drawing/2014/main" id="{9A4AFC0E-C222-DC4E-9478-2E51EEB32E83}"/>
              </a:ext>
            </a:extLst>
          </p:cNvPr>
          <p:cNvSpPr txBox="1"/>
          <p:nvPr/>
        </p:nvSpPr>
        <p:spPr>
          <a:xfrm rot="3636608" flipH="1">
            <a:off x="2196325" y="5318385"/>
            <a:ext cx="33639" cy="1071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marL="0" lvl="0" indent="0" algn="ctr" defTabSz="133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PH" sz="300" kern="1200"/>
          </a:p>
        </p:txBody>
      </p:sp>
      <p:cxnSp>
        <p:nvCxnSpPr>
          <p:cNvPr id="33" name="Connettore 1 32">
            <a:extLst>
              <a:ext uri="{FF2B5EF4-FFF2-40B4-BE49-F238E27FC236}">
                <a16:creationId xmlns="" xmlns:a16="http://schemas.microsoft.com/office/drawing/2014/main" id="{B35E2F0F-0094-314C-AAB2-1049D21C3CF4}"/>
              </a:ext>
            </a:extLst>
          </p:cNvPr>
          <p:cNvCxnSpPr>
            <a:cxnSpLocks/>
            <a:endCxn id="17" idx="3"/>
          </p:cNvCxnSpPr>
          <p:nvPr/>
        </p:nvCxnSpPr>
        <p:spPr>
          <a:xfrm flipH="1">
            <a:off x="2042645" y="2911479"/>
            <a:ext cx="622438" cy="423164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="" xmlns:a16="http://schemas.microsoft.com/office/drawing/2014/main" id="{791D5B69-09E3-E643-B272-748AD3F26C89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042645" y="3334643"/>
            <a:ext cx="509490" cy="2116723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99F7D830-C66D-FB42-80E8-3A1DD1D35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218" y="-90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100" b="1" i="1" dirty="0" err="1"/>
              <a:t>Struttura</a:t>
            </a:r>
            <a:r>
              <a:rPr lang="en-US" sz="4100" b="1" i="1" dirty="0"/>
              <a:t> </a:t>
            </a:r>
            <a:r>
              <a:rPr lang="en-US" sz="4100" b="1" i="1" dirty="0" err="1"/>
              <a:t>Complessa</a:t>
            </a:r>
            <a:r>
              <a:rPr lang="en-US" sz="4100" b="1" i="1" dirty="0"/>
              <a:t> </a:t>
            </a:r>
            <a:r>
              <a:rPr lang="en-US" sz="4100" b="1" i="1" dirty="0" err="1"/>
              <a:t>Pneumologia</a:t>
            </a:r>
            <a:r>
              <a:rPr lang="en-US" sz="4100" b="1" i="1" dirty="0"/>
              <a:t> -</a:t>
            </a:r>
            <a:r>
              <a:rPr lang="en-US" sz="4100" b="1" i="1" dirty="0" err="1"/>
              <a:t>Clinica</a:t>
            </a:r>
            <a:r>
              <a:rPr lang="en-US" sz="4100" b="1" i="1" dirty="0"/>
              <a:t> </a:t>
            </a:r>
            <a:endParaRPr lang="en-PH" sz="4100" b="1" i="1" dirty="0"/>
          </a:p>
        </p:txBody>
      </p:sp>
      <p:grpSp>
        <p:nvGrpSpPr>
          <p:cNvPr id="37" name="Gruppo 36">
            <a:extLst>
              <a:ext uri="{FF2B5EF4-FFF2-40B4-BE49-F238E27FC236}">
                <a16:creationId xmlns="" xmlns:a16="http://schemas.microsoft.com/office/drawing/2014/main" id="{2EDD9F92-625B-794E-AC6E-36E9B658A2C9}"/>
              </a:ext>
            </a:extLst>
          </p:cNvPr>
          <p:cNvGrpSpPr/>
          <p:nvPr/>
        </p:nvGrpSpPr>
        <p:grpSpPr>
          <a:xfrm>
            <a:off x="6724405" y="2113136"/>
            <a:ext cx="1256228" cy="4287929"/>
            <a:chOff x="1532285" y="0"/>
            <a:chExt cx="1256228" cy="4287929"/>
          </a:xfrm>
        </p:grpSpPr>
        <p:sp>
          <p:nvSpPr>
            <p:cNvPr id="38" name="Rettangolo con angoli arrotondati 37">
              <a:extLst>
                <a:ext uri="{FF2B5EF4-FFF2-40B4-BE49-F238E27FC236}">
                  <a16:creationId xmlns="" xmlns:a16="http://schemas.microsoft.com/office/drawing/2014/main" id="{C96A4BE9-126E-304E-849A-0598A147BDCE}"/>
                </a:ext>
              </a:extLst>
            </p:cNvPr>
            <p:cNvSpPr/>
            <p:nvPr/>
          </p:nvSpPr>
          <p:spPr>
            <a:xfrm>
              <a:off x="1532285" y="0"/>
              <a:ext cx="1256228" cy="428792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CasellaDiTesto 38">
              <a:extLst>
                <a:ext uri="{FF2B5EF4-FFF2-40B4-BE49-F238E27FC236}">
                  <a16:creationId xmlns="" xmlns:a16="http://schemas.microsoft.com/office/drawing/2014/main" id="{7F4DEE32-FEED-414A-88CC-ED0CFD4B60CE}"/>
                </a:ext>
              </a:extLst>
            </p:cNvPr>
            <p:cNvSpPr txBox="1"/>
            <p:nvPr/>
          </p:nvSpPr>
          <p:spPr>
            <a:xfrm>
              <a:off x="1568535" y="36794"/>
              <a:ext cx="1182640" cy="42143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kern="1200" dirty="0" err="1"/>
                <a:t>Ambulatori</a:t>
              </a:r>
              <a:endParaRPr lang="en-PH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dirty="0" err="1"/>
                <a:t>Specialistici</a:t>
              </a:r>
              <a:r>
                <a:rPr lang="en-PH" dirty="0"/>
                <a:t> (</a:t>
              </a:r>
              <a:r>
                <a:rPr lang="en-PH" dirty="0" err="1"/>
                <a:t>Cattinara</a:t>
              </a:r>
              <a:r>
                <a:rPr lang="en-PH" dirty="0"/>
                <a:t> e Maggiore)</a:t>
              </a:r>
              <a:endParaRPr lang="en-PH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20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/>
                <a:t>*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20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kern="1200" dirty="0"/>
                <a:t>Day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dirty="0"/>
                <a:t>Hospital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400" kern="1200" dirty="0" err="1"/>
                <a:t>Pneumologico</a:t>
              </a:r>
              <a:endParaRPr lang="en-PH" sz="14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20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2000" kern="1200" dirty="0"/>
            </a:p>
          </p:txBody>
        </p:sp>
      </p:grpSp>
      <p:sp>
        <p:nvSpPr>
          <p:cNvPr id="42" name="Freccia sinistra 41">
            <a:extLst>
              <a:ext uri="{FF2B5EF4-FFF2-40B4-BE49-F238E27FC236}">
                <a16:creationId xmlns="" xmlns:a16="http://schemas.microsoft.com/office/drawing/2014/main" id="{D35D5B22-EB6C-8F41-9D64-6D19EB567732}"/>
              </a:ext>
            </a:extLst>
          </p:cNvPr>
          <p:cNvSpPr/>
          <p:nvPr/>
        </p:nvSpPr>
        <p:spPr>
          <a:xfrm>
            <a:off x="2943640" y="5989145"/>
            <a:ext cx="615461" cy="1714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Connettore 1 42">
            <a:extLst>
              <a:ext uri="{FF2B5EF4-FFF2-40B4-BE49-F238E27FC236}">
                <a16:creationId xmlns="" xmlns:a16="http://schemas.microsoft.com/office/drawing/2014/main" id="{B3B3D7E4-583D-864C-8A3A-D4B2E0F52239}"/>
              </a:ext>
            </a:extLst>
          </p:cNvPr>
          <p:cNvCxnSpPr>
            <a:cxnSpLocks/>
          </p:cNvCxnSpPr>
          <p:nvPr/>
        </p:nvCxnSpPr>
        <p:spPr>
          <a:xfrm flipH="1">
            <a:off x="6393942" y="5213570"/>
            <a:ext cx="329375" cy="427185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="" xmlns:a16="http://schemas.microsoft.com/office/drawing/2014/main" id="{6C024D64-7E8C-0F42-9414-50D875B7D7D5}"/>
              </a:ext>
            </a:extLst>
          </p:cNvPr>
          <p:cNvCxnSpPr>
            <a:cxnSpLocks/>
          </p:cNvCxnSpPr>
          <p:nvPr/>
        </p:nvCxnSpPr>
        <p:spPr>
          <a:xfrm flipH="1">
            <a:off x="6393942" y="4108331"/>
            <a:ext cx="288974" cy="882741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ccia sinistra 51">
            <a:extLst>
              <a:ext uri="{FF2B5EF4-FFF2-40B4-BE49-F238E27FC236}">
                <a16:creationId xmlns="" xmlns:a16="http://schemas.microsoft.com/office/drawing/2014/main" id="{8EECA73A-224D-A14F-973F-FC8FAD0215E1}"/>
              </a:ext>
            </a:extLst>
          </p:cNvPr>
          <p:cNvSpPr/>
          <p:nvPr/>
        </p:nvSpPr>
        <p:spPr>
          <a:xfrm rot="10800000">
            <a:off x="5300925" y="5985351"/>
            <a:ext cx="615461" cy="17140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3" name="Gruppo 52">
            <a:extLst>
              <a:ext uri="{FF2B5EF4-FFF2-40B4-BE49-F238E27FC236}">
                <a16:creationId xmlns="" xmlns:a16="http://schemas.microsoft.com/office/drawing/2014/main" id="{209B8A0D-BD29-5C4F-A6F3-5F185E3B769E}"/>
              </a:ext>
            </a:extLst>
          </p:cNvPr>
          <p:cNvGrpSpPr/>
          <p:nvPr/>
        </p:nvGrpSpPr>
        <p:grpSpPr>
          <a:xfrm>
            <a:off x="8227360" y="2224688"/>
            <a:ext cx="1554492" cy="1995116"/>
            <a:chOff x="5259729" y="932014"/>
            <a:chExt cx="1256228" cy="995371"/>
          </a:xfrm>
        </p:grpSpPr>
        <p:sp>
          <p:nvSpPr>
            <p:cNvPr id="54" name="Rettangolo con angoli arrotondati 53">
              <a:extLst>
                <a:ext uri="{FF2B5EF4-FFF2-40B4-BE49-F238E27FC236}">
                  <a16:creationId xmlns="" xmlns:a16="http://schemas.microsoft.com/office/drawing/2014/main" id="{844F6C2B-39DA-844F-9C47-6F6E6C3F1F07}"/>
                </a:ext>
              </a:extLst>
            </p:cNvPr>
            <p:cNvSpPr/>
            <p:nvPr/>
          </p:nvSpPr>
          <p:spPr>
            <a:xfrm>
              <a:off x="5259729" y="1106657"/>
              <a:ext cx="1256228" cy="628114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CasellaDiTesto 54">
              <a:extLst>
                <a:ext uri="{FF2B5EF4-FFF2-40B4-BE49-F238E27FC236}">
                  <a16:creationId xmlns="" xmlns:a16="http://schemas.microsoft.com/office/drawing/2014/main" id="{6ECF2FE1-9FD0-194D-9682-467A3C854652}"/>
                </a:ext>
              </a:extLst>
            </p:cNvPr>
            <p:cNvSpPr txBox="1"/>
            <p:nvPr/>
          </p:nvSpPr>
          <p:spPr>
            <a:xfrm>
              <a:off x="5259729" y="932014"/>
              <a:ext cx="1256228" cy="9953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 err="1"/>
                <a:t>Malattie</a:t>
              </a:r>
              <a:r>
                <a:rPr lang="en-US" sz="2000" dirty="0"/>
                <a:t> </a:t>
              </a:r>
              <a:r>
                <a:rPr lang="en-US" sz="2000" dirty="0" err="1"/>
                <a:t>respiratorie</a:t>
              </a:r>
              <a:endParaRPr lang="en-US" sz="20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2000" kern="1200" dirty="0" err="1"/>
                <a:t>croniche</a:t>
              </a:r>
              <a:endParaRPr lang="en-PH" sz="2000" kern="1200" dirty="0"/>
            </a:p>
          </p:txBody>
        </p:sp>
      </p:grpSp>
      <p:sp>
        <p:nvSpPr>
          <p:cNvPr id="58" name="Freccia a inversione 57">
            <a:extLst>
              <a:ext uri="{FF2B5EF4-FFF2-40B4-BE49-F238E27FC236}">
                <a16:creationId xmlns="" xmlns:a16="http://schemas.microsoft.com/office/drawing/2014/main" id="{AF8B176D-6983-BD47-84AB-2A6383C2C263}"/>
              </a:ext>
            </a:extLst>
          </p:cNvPr>
          <p:cNvSpPr/>
          <p:nvPr/>
        </p:nvSpPr>
        <p:spPr>
          <a:xfrm rot="10800000" flipV="1">
            <a:off x="1465770" y="1474247"/>
            <a:ext cx="7401359" cy="1092088"/>
          </a:xfrm>
          <a:prstGeom prst="uturn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="" xmlns:a16="http://schemas.microsoft.com/office/drawing/2014/main" id="{7096D8EC-FD04-9B4E-8532-5A56892D9B3C}"/>
              </a:ext>
            </a:extLst>
          </p:cNvPr>
          <p:cNvSpPr txBox="1"/>
          <p:nvPr/>
        </p:nvSpPr>
        <p:spPr>
          <a:xfrm>
            <a:off x="2099268" y="1481724"/>
            <a:ext cx="632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Riacutizzazione grave (Insufficienza Respiratoria Acuta su Cronica)</a:t>
            </a:r>
          </a:p>
        </p:txBody>
      </p:sp>
      <p:cxnSp>
        <p:nvCxnSpPr>
          <p:cNvPr id="62" name="Connettore 1 61">
            <a:extLst>
              <a:ext uri="{FF2B5EF4-FFF2-40B4-BE49-F238E27FC236}">
                <a16:creationId xmlns="" xmlns:a16="http://schemas.microsoft.com/office/drawing/2014/main" id="{EEF08718-5B24-1947-AC13-CD313262DDA5}"/>
              </a:ext>
            </a:extLst>
          </p:cNvPr>
          <p:cNvCxnSpPr>
            <a:cxnSpLocks/>
          </p:cNvCxnSpPr>
          <p:nvPr/>
        </p:nvCxnSpPr>
        <p:spPr>
          <a:xfrm flipH="1">
            <a:off x="7979545" y="3475686"/>
            <a:ext cx="245486" cy="394837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po 64">
            <a:extLst>
              <a:ext uri="{FF2B5EF4-FFF2-40B4-BE49-F238E27FC236}">
                <a16:creationId xmlns="" xmlns:a16="http://schemas.microsoft.com/office/drawing/2014/main" id="{42EC929E-BBC7-BE4F-A5A3-AD43B31A3A37}"/>
              </a:ext>
            </a:extLst>
          </p:cNvPr>
          <p:cNvGrpSpPr/>
          <p:nvPr/>
        </p:nvGrpSpPr>
        <p:grpSpPr>
          <a:xfrm>
            <a:off x="8460538" y="4168712"/>
            <a:ext cx="1272409" cy="1959006"/>
            <a:chOff x="5243548" y="2672986"/>
            <a:chExt cx="1272409" cy="998015"/>
          </a:xfrm>
        </p:grpSpPr>
        <p:sp>
          <p:nvSpPr>
            <p:cNvPr id="66" name="Rettangolo con angoli arrotondati 65">
              <a:extLst>
                <a:ext uri="{FF2B5EF4-FFF2-40B4-BE49-F238E27FC236}">
                  <a16:creationId xmlns="" xmlns:a16="http://schemas.microsoft.com/office/drawing/2014/main" id="{37EC32E3-09E3-4845-939E-8923D5C18498}"/>
                </a:ext>
              </a:extLst>
            </p:cNvPr>
            <p:cNvSpPr/>
            <p:nvPr/>
          </p:nvSpPr>
          <p:spPr>
            <a:xfrm>
              <a:off x="5259729" y="2875746"/>
              <a:ext cx="1256228" cy="628114"/>
            </a:xfrm>
            <a:prstGeom prst="roundRect">
              <a:avLst>
                <a:gd name="adj" fmla="val 1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CasellaDiTesto 66">
              <a:extLst>
                <a:ext uri="{FF2B5EF4-FFF2-40B4-BE49-F238E27FC236}">
                  <a16:creationId xmlns="" xmlns:a16="http://schemas.microsoft.com/office/drawing/2014/main" id="{96973870-2062-C64F-92C7-08D48D49EDA6}"/>
                </a:ext>
              </a:extLst>
            </p:cNvPr>
            <p:cNvSpPr txBox="1"/>
            <p:nvPr/>
          </p:nvSpPr>
          <p:spPr>
            <a:xfrm>
              <a:off x="5243548" y="2672986"/>
              <a:ext cx="1219434" cy="9980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 err="1"/>
                <a:t>Malattie</a:t>
              </a:r>
              <a:endParaRPr lang="en-US" sz="20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Rare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dirty="0" err="1"/>
                <a:t>polmonari</a:t>
              </a:r>
              <a:endParaRPr lang="en-PH" sz="2000" kern="1200" dirty="0"/>
            </a:p>
          </p:txBody>
        </p:sp>
      </p:grpSp>
      <p:cxnSp>
        <p:nvCxnSpPr>
          <p:cNvPr id="68" name="Connettore 1 67">
            <a:extLst>
              <a:ext uri="{FF2B5EF4-FFF2-40B4-BE49-F238E27FC236}">
                <a16:creationId xmlns="" xmlns:a16="http://schemas.microsoft.com/office/drawing/2014/main" id="{011ED6D9-8D95-184E-A81E-7A7D3040BB84}"/>
              </a:ext>
            </a:extLst>
          </p:cNvPr>
          <p:cNvCxnSpPr>
            <a:cxnSpLocks/>
          </p:cNvCxnSpPr>
          <p:nvPr/>
        </p:nvCxnSpPr>
        <p:spPr>
          <a:xfrm flipH="1">
            <a:off x="7994329" y="5479997"/>
            <a:ext cx="424367" cy="394837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1 69">
            <a:extLst>
              <a:ext uri="{FF2B5EF4-FFF2-40B4-BE49-F238E27FC236}">
                <a16:creationId xmlns="" xmlns:a16="http://schemas.microsoft.com/office/drawing/2014/main" id="{D8BD8320-B163-594F-BB9C-9F1C5F5DED0F}"/>
              </a:ext>
            </a:extLst>
          </p:cNvPr>
          <p:cNvCxnSpPr>
            <a:cxnSpLocks/>
          </p:cNvCxnSpPr>
          <p:nvPr/>
        </p:nvCxnSpPr>
        <p:spPr>
          <a:xfrm>
            <a:off x="7994329" y="3949430"/>
            <a:ext cx="461705" cy="1179725"/>
          </a:xfrm>
          <a:prstGeom prst="line">
            <a:avLst/>
          </a:prstGeom>
          <a:ln w="28575" cap="rnd">
            <a:solidFill>
              <a:schemeClr val="accent3">
                <a:lumMod val="75000"/>
              </a:schemeClr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o 71">
            <a:extLst>
              <a:ext uri="{FF2B5EF4-FFF2-40B4-BE49-F238E27FC236}">
                <a16:creationId xmlns="" xmlns:a16="http://schemas.microsoft.com/office/drawing/2014/main" id="{6D0F96BC-7B6D-A64A-9584-8491CECFBB48}"/>
              </a:ext>
            </a:extLst>
          </p:cNvPr>
          <p:cNvGrpSpPr/>
          <p:nvPr/>
        </p:nvGrpSpPr>
        <p:grpSpPr>
          <a:xfrm>
            <a:off x="10609116" y="1109257"/>
            <a:ext cx="1460592" cy="6535184"/>
            <a:chOff x="1532285" y="0"/>
            <a:chExt cx="1256228" cy="4940431"/>
          </a:xfrm>
        </p:grpSpPr>
        <p:sp>
          <p:nvSpPr>
            <p:cNvPr id="73" name="Rettangolo con angoli arrotondati 72">
              <a:extLst>
                <a:ext uri="{FF2B5EF4-FFF2-40B4-BE49-F238E27FC236}">
                  <a16:creationId xmlns="" xmlns:a16="http://schemas.microsoft.com/office/drawing/2014/main" id="{1C073798-18B6-FA4D-A6E7-2A84F133B880}"/>
                </a:ext>
              </a:extLst>
            </p:cNvPr>
            <p:cNvSpPr/>
            <p:nvPr/>
          </p:nvSpPr>
          <p:spPr>
            <a:xfrm>
              <a:off x="1532285" y="0"/>
              <a:ext cx="1256228" cy="4287929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CasellaDiTesto 73">
              <a:extLst>
                <a:ext uri="{FF2B5EF4-FFF2-40B4-BE49-F238E27FC236}">
                  <a16:creationId xmlns="" xmlns:a16="http://schemas.microsoft.com/office/drawing/2014/main" id="{3FE1B482-DD66-794E-8440-62506E2769E6}"/>
                </a:ext>
              </a:extLst>
            </p:cNvPr>
            <p:cNvSpPr txBox="1"/>
            <p:nvPr/>
          </p:nvSpPr>
          <p:spPr>
            <a:xfrm>
              <a:off x="1556722" y="464513"/>
              <a:ext cx="1182640" cy="4475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600" dirty="0" err="1"/>
                <a:t>Pneumologia</a:t>
              </a:r>
              <a:r>
                <a:rPr lang="en-PH" sz="1600" dirty="0"/>
                <a:t> </a:t>
              </a:r>
              <a:r>
                <a:rPr lang="en-PH" sz="1600" dirty="0" err="1"/>
                <a:t>Interventistica</a:t>
              </a: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kern="1200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600" dirty="0" err="1"/>
                <a:t>Allergologia</a:t>
              </a:r>
              <a:r>
                <a:rPr lang="en-PH" sz="1600" dirty="0"/>
                <a:t> </a:t>
              </a:r>
              <a:r>
                <a:rPr lang="en-PH" sz="1600" dirty="0" err="1"/>
                <a:t>respiratoria</a:t>
              </a:r>
              <a:endParaRPr lang="en-PH" sz="1600" dirty="0"/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16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600" dirty="0"/>
                <a:t>Centro </a:t>
              </a:r>
              <a:r>
                <a:rPr lang="en-PH" sz="1600" dirty="0" err="1"/>
                <a:t>disturbi</a:t>
              </a:r>
              <a:r>
                <a:rPr lang="en-PH" sz="1600" dirty="0"/>
                <a:t> </a:t>
              </a:r>
              <a:r>
                <a:rPr lang="en-PH" sz="1600" dirty="0" err="1"/>
                <a:t>respiratori</a:t>
              </a:r>
              <a:r>
                <a:rPr lang="en-PH" sz="1600" dirty="0"/>
                <a:t> </a:t>
              </a:r>
              <a:r>
                <a:rPr lang="en-PH" sz="1600" dirty="0" err="1"/>
                <a:t>nel</a:t>
              </a:r>
              <a:r>
                <a:rPr lang="en-PH" sz="1600" dirty="0"/>
                <a:t> </a:t>
              </a:r>
              <a:r>
                <a:rPr lang="en-PH" sz="1600" dirty="0" err="1"/>
                <a:t>Sonno</a:t>
              </a: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600" kern="1200" dirty="0"/>
                <a:t>Studio e </a:t>
              </a:r>
              <a:r>
                <a:rPr lang="en-PH" sz="1600" kern="1200" dirty="0" err="1"/>
                <a:t>terapia</a:t>
              </a:r>
              <a:r>
                <a:rPr lang="en-PH" sz="1600" kern="1200" dirty="0"/>
                <a:t> </a:t>
              </a:r>
              <a:r>
                <a:rPr lang="en-PH" sz="1600" dirty="0" err="1"/>
                <a:t>I</a:t>
              </a:r>
              <a:r>
                <a:rPr lang="en-PH" sz="1600" kern="1200" dirty="0" err="1"/>
                <a:t>pertensione</a:t>
              </a:r>
              <a:r>
                <a:rPr lang="en-PH" sz="1600" kern="1200" dirty="0"/>
                <a:t>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PH" sz="1600" dirty="0" err="1"/>
                <a:t>Polmonare</a:t>
              </a: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dirty="0"/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600" dirty="0" err="1"/>
                <a:t>Riabilitazione</a:t>
              </a:r>
              <a:r>
                <a:rPr lang="en-PH" sz="1600" dirty="0"/>
                <a:t> </a:t>
              </a:r>
              <a:r>
                <a:rPr lang="en-PH" sz="1600" dirty="0" err="1"/>
                <a:t>Respiratoria</a:t>
              </a:r>
              <a:r>
                <a:rPr lang="en-PH" sz="1600" dirty="0"/>
                <a:t> </a:t>
              </a:r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PH" sz="1600" dirty="0"/>
            </a:p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PH" sz="1600" dirty="0" err="1"/>
                <a:t>Fisiopatologia</a:t>
              </a:r>
              <a:r>
                <a:rPr lang="en-PH" sz="1600" dirty="0"/>
                <a:t> </a:t>
              </a:r>
              <a:r>
                <a:rPr lang="en-PH" sz="1600" dirty="0" err="1"/>
                <a:t>respiratoria</a:t>
              </a: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kern="12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dirty="0"/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PH" sz="1600" kern="1200" dirty="0"/>
            </a:p>
          </p:txBody>
        </p:sp>
      </p:grpSp>
      <p:pic>
        <p:nvPicPr>
          <p:cNvPr id="75" name="Immagine 74">
            <a:extLst>
              <a:ext uri="{FF2B5EF4-FFF2-40B4-BE49-F238E27FC236}">
                <a16:creationId xmlns="" xmlns:a16="http://schemas.microsoft.com/office/drawing/2014/main" id="{6DFD2188-937E-B54A-BA10-36A5B0013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376" y="3767443"/>
            <a:ext cx="1609583" cy="971192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="" xmlns:a16="http://schemas.microsoft.com/office/drawing/2014/main" id="{02D70FEF-1A4E-7D43-BFB3-FA4EC839B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0943" y="3767442"/>
            <a:ext cx="1587500" cy="999775"/>
          </a:xfrm>
          <a:prstGeom prst="rect">
            <a:avLst/>
          </a:prstGeom>
        </p:spPr>
      </p:pic>
      <p:pic>
        <p:nvPicPr>
          <p:cNvPr id="77" name="Immagine 76">
            <a:extLst>
              <a:ext uri="{FF2B5EF4-FFF2-40B4-BE49-F238E27FC236}">
                <a16:creationId xmlns="" xmlns:a16="http://schemas.microsoft.com/office/drawing/2014/main" id="{307638F0-98DC-574A-87B4-CB163382B0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8" y="227078"/>
            <a:ext cx="2288267" cy="711200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="" xmlns:a16="http://schemas.microsoft.com/office/drawing/2014/main" id="{EC77183A-DE07-5949-B9C1-75CC4F58C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8987" y="1109257"/>
            <a:ext cx="1421970" cy="959638"/>
          </a:xfrm>
          <a:prstGeom prst="rect">
            <a:avLst/>
          </a:prstGeom>
        </p:spPr>
      </p:pic>
      <p:sp>
        <p:nvSpPr>
          <p:cNvPr id="79" name="Parentesi graffa aperta 78">
            <a:extLst>
              <a:ext uri="{FF2B5EF4-FFF2-40B4-BE49-F238E27FC236}">
                <a16:creationId xmlns="" xmlns:a16="http://schemas.microsoft.com/office/drawing/2014/main" id="{F47B7EDA-2677-874D-B4A9-1AF3ED05F3F0}"/>
              </a:ext>
            </a:extLst>
          </p:cNvPr>
          <p:cNvSpPr/>
          <p:nvPr/>
        </p:nvSpPr>
        <p:spPr>
          <a:xfrm>
            <a:off x="9935308" y="2259273"/>
            <a:ext cx="414474" cy="3547113"/>
          </a:xfrm>
          <a:prstGeom prst="leftBrac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0" name="Immagine 79">
            <a:extLst>
              <a:ext uri="{FF2B5EF4-FFF2-40B4-BE49-F238E27FC236}">
                <a16:creationId xmlns="" xmlns:a16="http://schemas.microsoft.com/office/drawing/2014/main" id="{233716E0-D030-E542-BFA7-77EB1E53E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810" y="5933547"/>
            <a:ext cx="924342" cy="980816"/>
          </a:xfrm>
          <a:prstGeom prst="rect">
            <a:avLst/>
          </a:prstGeom>
        </p:spPr>
      </p:pic>
      <p:pic>
        <p:nvPicPr>
          <p:cNvPr id="81" name="Immagine 80">
            <a:extLst>
              <a:ext uri="{FF2B5EF4-FFF2-40B4-BE49-F238E27FC236}">
                <a16:creationId xmlns="" xmlns:a16="http://schemas.microsoft.com/office/drawing/2014/main" id="{8E92A0C5-AB61-F246-95D8-27DE69950ABC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034" y="3884661"/>
            <a:ext cx="1247568" cy="670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Immagine 82">
            <a:extLst>
              <a:ext uri="{FF2B5EF4-FFF2-40B4-BE49-F238E27FC236}">
                <a16:creationId xmlns="" xmlns:a16="http://schemas.microsoft.com/office/drawing/2014/main" id="{8465E19B-F9C3-A940-8A52-B28259CDFC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07" y="1037656"/>
            <a:ext cx="1104763" cy="5302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F6A0DEDB-5075-DE44-90DB-767C63055947}"/>
              </a:ext>
            </a:extLst>
          </p:cNvPr>
          <p:cNvSpPr txBox="1"/>
          <p:nvPr/>
        </p:nvSpPr>
        <p:spPr>
          <a:xfrm>
            <a:off x="8141541" y="6239289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7030A0"/>
                </a:solidFill>
              </a:rPr>
              <a:t>MMD</a:t>
            </a:r>
          </a:p>
        </p:txBody>
      </p:sp>
      <p:sp>
        <p:nvSpPr>
          <p:cNvPr id="3" name="Ovale 2">
            <a:extLst>
              <a:ext uri="{FF2B5EF4-FFF2-40B4-BE49-F238E27FC236}">
                <a16:creationId xmlns="" xmlns:a16="http://schemas.microsoft.com/office/drawing/2014/main" id="{BA831788-AEAD-574D-ACBF-10A74741EE59}"/>
              </a:ext>
            </a:extLst>
          </p:cNvPr>
          <p:cNvSpPr/>
          <p:nvPr/>
        </p:nvSpPr>
        <p:spPr>
          <a:xfrm>
            <a:off x="8121518" y="6225676"/>
            <a:ext cx="788259" cy="420784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B02ECF3B-00FB-B845-AD18-085CA81A109D}"/>
              </a:ext>
            </a:extLst>
          </p:cNvPr>
          <p:cNvSpPr txBox="1"/>
          <p:nvPr/>
        </p:nvSpPr>
        <p:spPr>
          <a:xfrm>
            <a:off x="916405" y="4738635"/>
            <a:ext cx="985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</a:rPr>
              <a:t>Pneumo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</a:rPr>
              <a:t>       COVID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9B5D7186-26DC-E34A-872B-5150253D8CA6}"/>
              </a:ext>
            </a:extLst>
          </p:cNvPr>
          <p:cNvSpPr txBox="1"/>
          <p:nvPr/>
        </p:nvSpPr>
        <p:spPr>
          <a:xfrm>
            <a:off x="959838" y="5367717"/>
            <a:ext cx="10278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</a:rPr>
              <a:t>30 </a:t>
            </a:r>
            <a:r>
              <a:rPr lang="it-IT" dirty="0" err="1">
                <a:solidFill>
                  <a:schemeClr val="bg1"/>
                </a:solidFill>
              </a:rPr>
              <a:t>pl</a:t>
            </a:r>
            <a:endParaRPr lang="it-IT" dirty="0">
              <a:solidFill>
                <a:schemeClr val="bg1"/>
              </a:solidFill>
            </a:endParaRPr>
          </a:p>
          <a:p>
            <a:pPr algn="ctr"/>
            <a:r>
              <a:rPr lang="it-IT" dirty="0">
                <a:solidFill>
                  <a:schemeClr val="bg1"/>
                </a:solidFill>
              </a:rPr>
              <a:t>Intensiva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COVID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9E2E2B44-BBF5-914F-ADFE-14B586B8F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29"/>
    </mc:Choice>
    <mc:Fallback xmlns="">
      <p:transition spd="slow" advTm="11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B0C0D4B-2E69-6848-A48F-A23CFB56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83" y="91725"/>
            <a:ext cx="10838977" cy="1325563"/>
          </a:xfrm>
        </p:spPr>
        <p:txBody>
          <a:bodyPr>
            <a:normAutofit/>
          </a:bodyPr>
          <a:lstStyle/>
          <a:p>
            <a:r>
              <a:rPr lang="it-IT" sz="3000" b="1" dirty="0">
                <a:solidFill>
                  <a:srgbClr val="0432FF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Scuola di Specializzazione in Malattie dell’Apparato Respiratorio  </a:t>
            </a:r>
            <a:r>
              <a:rPr lang="it-IT" sz="28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/>
            </a:r>
            <a:br>
              <a:rPr lang="it-IT" sz="2800" dirty="0">
                <a:latin typeface="Big Caslon Medium" panose="02000603090000020003" pitchFamily="2" charset="-79"/>
                <a:cs typeface="Big Caslon Medium" panose="02000603090000020003" pitchFamily="2" charset="-79"/>
              </a:rPr>
            </a:br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Dipartimento Scienze Mediche -Università degli Studi di Trieste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521621A0-77F2-1744-80DF-CCB3C3537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10" y="1549787"/>
            <a:ext cx="11004580" cy="4351338"/>
          </a:xfrm>
          <a:solidFill>
            <a:srgbClr val="FFFD78"/>
          </a:solidFill>
        </p:spPr>
        <p:txBody>
          <a:bodyPr>
            <a:normAutofit lnSpcReduction="10000"/>
          </a:bodyPr>
          <a:lstStyle/>
          <a:p>
            <a:r>
              <a:rPr lang="it-IT" dirty="0"/>
              <a:t>Sede centrale S.C. Pneumologia di Trieste</a:t>
            </a:r>
          </a:p>
          <a:p>
            <a:r>
              <a:rPr lang="it-IT" dirty="0"/>
              <a:t>Rete formativa con 5 differenti Unità operative</a:t>
            </a:r>
          </a:p>
          <a:p>
            <a:r>
              <a:rPr lang="it-IT" dirty="0"/>
              <a:t>Programma </a:t>
            </a:r>
            <a:r>
              <a:rPr lang="it-IT" dirty="0" err="1"/>
              <a:t>PhD</a:t>
            </a:r>
            <a:r>
              <a:rPr lang="it-IT" dirty="0"/>
              <a:t> in Biomedicina Molecolare – Dipartimento Scienze della Vita - </a:t>
            </a:r>
            <a:r>
              <a:rPr lang="it-IT" dirty="0" err="1"/>
              <a:t>Units</a:t>
            </a:r>
            <a:r>
              <a:rPr lang="it-IT" dirty="0"/>
              <a:t> </a:t>
            </a:r>
          </a:p>
          <a:p>
            <a:r>
              <a:rPr lang="it-IT" dirty="0"/>
              <a:t>Convenzionata con: </a:t>
            </a:r>
          </a:p>
          <a:p>
            <a:pPr marL="0" indent="0">
              <a:buNone/>
            </a:pPr>
            <a:r>
              <a:rPr lang="it-IT" dirty="0"/>
              <a:t>  1. International Center for </a:t>
            </a:r>
            <a:r>
              <a:rPr lang="it-IT" dirty="0" err="1"/>
              <a:t>Genetic</a:t>
            </a:r>
            <a:r>
              <a:rPr lang="it-IT" dirty="0"/>
              <a:t> </a:t>
            </a:r>
            <a:r>
              <a:rPr lang="it-IT" dirty="0" err="1"/>
              <a:t>Engineering</a:t>
            </a:r>
            <a:r>
              <a:rPr lang="it-IT" dirty="0"/>
              <a:t> and </a:t>
            </a:r>
            <a:r>
              <a:rPr lang="it-IT" dirty="0" err="1"/>
              <a:t>Biotechnology</a:t>
            </a:r>
            <a:r>
              <a:rPr lang="it-IT" dirty="0"/>
              <a:t> </a:t>
            </a:r>
          </a:p>
          <a:p>
            <a:pPr marL="0" indent="0">
              <a:buNone/>
            </a:pPr>
            <a:r>
              <a:rPr lang="it-IT" dirty="0"/>
              <a:t>     di Trieste</a:t>
            </a:r>
          </a:p>
          <a:p>
            <a:pPr marL="0" indent="0">
              <a:buNone/>
            </a:pPr>
            <a:r>
              <a:rPr lang="it-IT" dirty="0"/>
              <a:t>  2. Elettra Sincrotrone – Area Science Park Trieste </a:t>
            </a:r>
          </a:p>
          <a:p>
            <a:r>
              <a:rPr lang="it-IT" dirty="0"/>
              <a:t>Collaborazioni con Centri universitari italiani, europei e nordamericani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E527A851-2942-D24F-B07F-66F1002E4B80}"/>
              </a:ext>
            </a:extLst>
          </p:cNvPr>
          <p:cNvSpPr txBox="1">
            <a:spLocks/>
          </p:cNvSpPr>
          <p:nvPr/>
        </p:nvSpPr>
        <p:spPr>
          <a:xfrm>
            <a:off x="593710" y="4325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/>
              <a:t> </a:t>
            </a:r>
            <a:endParaRPr lang="en-PH" sz="4100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B6CDA4C-2627-0148-B7AD-861782009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696" y="318915"/>
            <a:ext cx="441979" cy="4355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ABB0018-DEAF-5F47-994A-A0C1A4BDFA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56" y="793059"/>
            <a:ext cx="474271" cy="4723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464AE7A-272D-D943-9D4E-AC47041E2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554" y="2714453"/>
            <a:ext cx="745109" cy="56032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934059AA-228F-B340-A645-716B98CAB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199" y="5829300"/>
            <a:ext cx="4331677" cy="10287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30DF42B4-5806-E643-9A1B-2BCE8A09E9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1742" y="4290647"/>
            <a:ext cx="1638300" cy="8091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219C7F36-0E63-1747-A760-1C7E139808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5354" y="4188855"/>
            <a:ext cx="711200" cy="5603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5451E62C-B9D9-FA47-993F-1AB485D45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5183" y="4290646"/>
            <a:ext cx="1358900" cy="80919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F22CFAB1-C36F-754D-8DC8-5996B799C3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8026" y="5745482"/>
            <a:ext cx="1054100" cy="9035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013768E5-A097-D24B-B21C-786BEC752D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4660" y="5943438"/>
            <a:ext cx="1905000" cy="54610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="" xmlns:a16="http://schemas.microsoft.com/office/drawing/2014/main" id="{15C95E71-2DB7-6C47-B274-3C8BE2368F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2194" y="5942467"/>
            <a:ext cx="2053233" cy="5741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A80A94C7-B1ED-4349-A375-A5A93D1169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795" y="5595000"/>
            <a:ext cx="1714500" cy="11811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="" xmlns:a16="http://schemas.microsoft.com/office/drawing/2014/main" id="{DE3D9C61-7F86-4944-8AF4-4444ECC13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90"/>
    </mc:Choice>
    <mc:Fallback xmlns="">
      <p:transition spd="slow" advTm="38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25416</TotalTime>
  <Words>256</Words>
  <Application>Microsoft Office PowerPoint</Application>
  <PresentationFormat>Personalizzato</PresentationFormat>
  <Paragraphs>80</Paragraphs>
  <Slides>4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5" baseType="lpstr">
      <vt:lpstr>Tema di Office</vt:lpstr>
      <vt:lpstr>Presentazione standard di PowerPoint</vt:lpstr>
      <vt:lpstr>Il Piccolo – 20 Ottobre 2020</vt:lpstr>
      <vt:lpstr>Struttura Complessa Pneumologia -Clinica </vt:lpstr>
      <vt:lpstr>Scuola di Specializzazione in Malattie dell’Apparato Respiratorio   Dipartimento Scienze Mediche -Università degli Studi di Trieste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239</cp:revision>
  <dcterms:created xsi:type="dcterms:W3CDTF">2017-11-05T20:32:28Z</dcterms:created>
  <dcterms:modified xsi:type="dcterms:W3CDTF">2021-01-05T10:50:05Z</dcterms:modified>
</cp:coreProperties>
</file>