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sldIdLst>
    <p:sldId id="470" r:id="rId2"/>
    <p:sldId id="515" r:id="rId3"/>
    <p:sldId id="516" r:id="rId4"/>
    <p:sldId id="517" r:id="rId5"/>
    <p:sldId id="518" r:id="rId6"/>
    <p:sldId id="519" r:id="rId7"/>
    <p:sldId id="520" r:id="rId8"/>
    <p:sldId id="521" r:id="rId9"/>
    <p:sldId id="522" r:id="rId10"/>
    <p:sldId id="523" r:id="rId11"/>
    <p:sldId id="524" r:id="rId12"/>
    <p:sldId id="525" r:id="rId13"/>
    <p:sldId id="526" r:id="rId14"/>
    <p:sldId id="527" r:id="rId15"/>
    <p:sldId id="528" r:id="rId16"/>
    <p:sldId id="529" r:id="rId17"/>
    <p:sldId id="530" r:id="rId18"/>
    <p:sldId id="531" r:id="rId19"/>
    <p:sldId id="532" r:id="rId20"/>
    <p:sldId id="533" r:id="rId21"/>
    <p:sldId id="534" r:id="rId22"/>
    <p:sldId id="535" r:id="rId23"/>
    <p:sldId id="536" r:id="rId24"/>
    <p:sldId id="537" r:id="rId25"/>
    <p:sldId id="538" r:id="rId26"/>
    <p:sldId id="539" r:id="rId27"/>
    <p:sldId id="540" r:id="rId28"/>
    <p:sldId id="541" r:id="rId29"/>
    <p:sldId id="542" r:id="rId30"/>
    <p:sldId id="543" r:id="rId31"/>
    <p:sldId id="544" r:id="rId32"/>
    <p:sldId id="545" r:id="rId33"/>
    <p:sldId id="546" r:id="rId34"/>
    <p:sldId id="547" r:id="rId35"/>
    <p:sldId id="548" r:id="rId36"/>
    <p:sldId id="54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FF"/>
    <a:srgbClr val="E8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0" autoAdjust="0"/>
    <p:restoredTop sz="94660"/>
  </p:normalViewPr>
  <p:slideViewPr>
    <p:cSldViewPr snapToGrid="0">
      <p:cViewPr>
        <p:scale>
          <a:sx n="83" d="100"/>
          <a:sy n="83" d="100"/>
        </p:scale>
        <p:origin x="40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0ECEB9-AC58-2C4E-9959-6757A4D3C32D}" type="datetimeFigureOut">
              <a:rPr lang="it-IT" smtClean="0"/>
              <a:t>26/11/20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657AC0-00BD-A640-9138-6646A690B682}" type="slidenum">
              <a:rPr lang="it-IT" smtClean="0"/>
              <a:t>‹n.›</a:t>
            </a:fld>
            <a:endParaRPr lang="it-IT"/>
          </a:p>
        </p:txBody>
      </p:sp>
    </p:spTree>
    <p:extLst>
      <p:ext uri="{BB962C8B-B14F-4D97-AF65-F5344CB8AC3E}">
        <p14:creationId xmlns:p14="http://schemas.microsoft.com/office/powerpoint/2010/main" val="508718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11/26/20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11/26/20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11/26/20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89150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responsabilità civile (anche detta extracontrattuale o aquiliana) è la seconda generale fonte delle obbligazioni, regolata dal Titolo IX del Libro IV del C.C. Fondamentale, nella materia, è il contributo della giurisprudenza.</a:t>
            </a:r>
          </a:p>
          <a:p>
            <a:pPr algn="l">
              <a:spcBef>
                <a:spcPts val="600"/>
              </a:spcBef>
              <a:spcAft>
                <a:spcPts val="600"/>
              </a:spcAft>
            </a:pPr>
            <a:r>
              <a:rPr lang="it-IT" sz="2400" dirty="0">
                <a:solidFill>
                  <a:schemeClr val="accent2">
                    <a:lumMod val="50000"/>
                  </a:schemeClr>
                </a:solidFill>
                <a:latin typeface="Georgia" panose="02040502050405020303" pitchFamily="18" charset="0"/>
              </a:rPr>
              <a:t>Il diritto della responsabilità civile obbliga chi cagiona ad altri un danno al di fuori di, o indipendentemente da, un rapporto contrattuale a risarcire il pregiudizio cagionato.</a:t>
            </a:r>
          </a:p>
          <a:p>
            <a:pPr algn="l">
              <a:spcBef>
                <a:spcPts val="600"/>
              </a:spcBef>
              <a:spcAft>
                <a:spcPts val="600"/>
              </a:spcAft>
            </a:pPr>
            <a:r>
              <a:rPr lang="it-IT" sz="2400" dirty="0">
                <a:solidFill>
                  <a:schemeClr val="accent2">
                    <a:lumMod val="50000"/>
                  </a:schemeClr>
                </a:solidFill>
                <a:latin typeface="Georgia" panose="02040502050405020303" pitchFamily="18" charset="0"/>
              </a:rPr>
              <a:t>La finalità dell’istituto è primariamente riparatoria, ossia serve a rimettere il danneggiato nella situazione in cui egli si sarebbe trovato se l’illecito non si fosse mai realizzato. La responsabilità civile svolge tuttavia anche una funzione deterrente e sanzionatoria. </a:t>
            </a:r>
          </a:p>
        </p:txBody>
      </p:sp>
    </p:spTree>
    <p:extLst>
      <p:ext uri="{BB962C8B-B14F-4D97-AF65-F5344CB8AC3E}">
        <p14:creationId xmlns:p14="http://schemas.microsoft.com/office/powerpoint/2010/main" val="1627823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54712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Nesso di causalità</a:t>
            </a:r>
          </a:p>
          <a:p>
            <a:pPr algn="l">
              <a:spcBef>
                <a:spcPts val="600"/>
              </a:spcBef>
              <a:spcAft>
                <a:spcPts val="600"/>
              </a:spcAft>
            </a:pPr>
            <a:r>
              <a:rPr lang="it-IT" sz="2400" dirty="0">
                <a:solidFill>
                  <a:schemeClr val="accent2">
                    <a:lumMod val="50000"/>
                  </a:schemeClr>
                </a:solidFill>
                <a:latin typeface="Georgia" panose="02040502050405020303" pitchFamily="18" charset="0"/>
              </a:rPr>
              <a:t>Nel silenzio del C.C., dottrina e giurisprudenza distinguono due tipologie di causalità: la </a:t>
            </a:r>
            <a:r>
              <a:rPr lang="it-IT" sz="2400" u="sng" dirty="0">
                <a:solidFill>
                  <a:schemeClr val="accent2">
                    <a:lumMod val="50000"/>
                  </a:schemeClr>
                </a:solidFill>
                <a:latin typeface="Georgia" panose="02040502050405020303" pitchFamily="18" charset="0"/>
              </a:rPr>
              <a:t>causalità di fatto</a:t>
            </a:r>
            <a:r>
              <a:rPr lang="it-IT" sz="2400" dirty="0">
                <a:solidFill>
                  <a:schemeClr val="accent2">
                    <a:lumMod val="50000"/>
                  </a:schemeClr>
                </a:solidFill>
                <a:latin typeface="Georgia" panose="02040502050405020303" pitchFamily="18" charset="0"/>
              </a:rPr>
              <a:t> e la </a:t>
            </a:r>
            <a:r>
              <a:rPr lang="it-IT" sz="2400" u="sng" dirty="0">
                <a:solidFill>
                  <a:schemeClr val="accent2">
                    <a:lumMod val="50000"/>
                  </a:schemeClr>
                </a:solidFill>
                <a:latin typeface="Georgia" panose="02040502050405020303" pitchFamily="18" charset="0"/>
              </a:rPr>
              <a:t>causalità giuridica</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La causalità di fatto si riferisce all’esistenza di una relazione fisica fra due eventi.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La formula della </a:t>
            </a:r>
            <a:r>
              <a:rPr lang="it-IT" sz="2400" u="sng" dirty="0">
                <a:solidFill>
                  <a:schemeClr val="accent2">
                    <a:lumMod val="50000"/>
                  </a:schemeClr>
                </a:solidFill>
                <a:latin typeface="Georgia" panose="02040502050405020303" pitchFamily="18" charset="0"/>
              </a:rPr>
              <a:t>condicio sine qua non</a:t>
            </a:r>
            <a:r>
              <a:rPr lang="it-IT" sz="2400" dirty="0">
                <a:solidFill>
                  <a:schemeClr val="accent2">
                    <a:lumMod val="50000"/>
                  </a:schemeClr>
                </a:solidFill>
                <a:latin typeface="Georgia" panose="02040502050405020303" pitchFamily="18" charset="0"/>
              </a:rPr>
              <a:t> impone di considerare esistente un nesso causale fattuale fra un evento A e un evento B se, in assenza di A, l’evento B non si sarebbe prodotto.</a:t>
            </a:r>
          </a:p>
        </p:txBody>
      </p:sp>
      <p:sp>
        <p:nvSpPr>
          <p:cNvPr id="6" name="CasellaDiTesto 5"/>
          <p:cNvSpPr txBox="1"/>
          <p:nvPr/>
        </p:nvSpPr>
        <p:spPr>
          <a:xfrm>
            <a:off x="392522" y="3643573"/>
            <a:ext cx="10972164"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41, C.P.: “1. Il </a:t>
            </a:r>
            <a:r>
              <a:rPr lang="en-US" sz="2000" dirty="0" err="1">
                <a:solidFill>
                  <a:srgbClr val="002060"/>
                </a:solidFill>
                <a:latin typeface="Georgia" charset="0"/>
                <a:ea typeface="Georgia" charset="0"/>
                <a:cs typeface="Georgia" charset="0"/>
              </a:rPr>
              <a:t>concorso</a:t>
            </a:r>
            <a:r>
              <a:rPr lang="en-US" sz="2000" dirty="0">
                <a:solidFill>
                  <a:srgbClr val="002060"/>
                </a:solidFill>
                <a:latin typeface="Georgia" charset="0"/>
                <a:ea typeface="Georgia" charset="0"/>
                <a:cs typeface="Georgia" charset="0"/>
              </a:rPr>
              <a:t> di cause </a:t>
            </a:r>
            <a:r>
              <a:rPr lang="en-US" sz="2000" dirty="0" err="1">
                <a:solidFill>
                  <a:srgbClr val="002060"/>
                </a:solidFill>
                <a:latin typeface="Georgia" charset="0"/>
                <a:ea typeface="Georgia" charset="0"/>
                <a:cs typeface="Georgia" charset="0"/>
              </a:rPr>
              <a:t>preesistenti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simultanee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sopravvenute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indipendenti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dall’azione</a:t>
            </a:r>
            <a:r>
              <a:rPr lang="en-US" sz="2000" dirty="0">
                <a:solidFill>
                  <a:srgbClr val="002060"/>
                </a:solidFill>
                <a:latin typeface="Georgia" charset="0"/>
                <a:ea typeface="Georgia" charset="0"/>
                <a:cs typeface="Georgia" charset="0"/>
              </a:rPr>
              <a:t> od </a:t>
            </a:r>
            <a:r>
              <a:rPr lang="en-US" sz="2000" dirty="0" err="1">
                <a:solidFill>
                  <a:srgbClr val="002060"/>
                </a:solidFill>
                <a:latin typeface="Georgia" charset="0"/>
                <a:ea typeface="Georgia" charset="0"/>
                <a:cs typeface="Georgia" charset="0"/>
              </a:rPr>
              <a:t>omissione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colpevole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esclude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rapporto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causalità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fra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azione</a:t>
            </a:r>
            <a:r>
              <a:rPr lang="en-US" sz="2000" dirty="0">
                <a:solidFill>
                  <a:srgbClr val="002060"/>
                </a:solidFill>
                <a:latin typeface="Georgia" charset="0"/>
                <a:ea typeface="Georgia" charset="0"/>
                <a:cs typeface="Georgia" charset="0"/>
              </a:rPr>
              <a:t> od </a:t>
            </a:r>
            <a:r>
              <a:rPr lang="en-US" sz="2000" dirty="0" err="1">
                <a:solidFill>
                  <a:srgbClr val="002060"/>
                </a:solidFill>
                <a:latin typeface="Georgia" charset="0"/>
                <a:ea typeface="Georgia" charset="0"/>
                <a:cs typeface="Georgia" charset="0"/>
              </a:rPr>
              <a:t>omissione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l’evento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Le cause </a:t>
            </a:r>
            <a:r>
              <a:rPr lang="en-US" sz="2000" dirty="0" err="1">
                <a:solidFill>
                  <a:srgbClr val="002060"/>
                </a:solidFill>
                <a:latin typeface="Georgia" charset="0"/>
                <a:ea typeface="Georgia" charset="0"/>
                <a:cs typeface="Georgia" charset="0"/>
              </a:rPr>
              <a:t>sopravvenute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escludono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rapporto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causalità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state da sole </a:t>
            </a:r>
            <a:r>
              <a:rPr lang="en-US" sz="2000" dirty="0" err="1">
                <a:solidFill>
                  <a:srgbClr val="002060"/>
                </a:solidFill>
                <a:latin typeface="Georgia" charset="0"/>
                <a:ea typeface="Georgia" charset="0"/>
                <a:cs typeface="Georgia" charset="0"/>
              </a:rPr>
              <a:t>sufficienti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determinare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l’evento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234574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54712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formula della </a:t>
            </a:r>
            <a:r>
              <a:rPr lang="it-IT" sz="2400" u="sng" dirty="0">
                <a:solidFill>
                  <a:schemeClr val="accent2">
                    <a:lumMod val="50000"/>
                  </a:schemeClr>
                </a:solidFill>
                <a:latin typeface="Georgia" panose="02040502050405020303" pitchFamily="18" charset="0"/>
              </a:rPr>
              <a:t>condicio sine qua non</a:t>
            </a:r>
            <a:r>
              <a:rPr lang="it-IT" sz="2400" dirty="0">
                <a:solidFill>
                  <a:schemeClr val="accent2">
                    <a:lumMod val="50000"/>
                  </a:schemeClr>
                </a:solidFill>
                <a:latin typeface="Georgia" panose="02040502050405020303" pitchFamily="18" charset="0"/>
              </a:rPr>
              <a:t> soffre tuttavia di notevoli limitazioni. Essa:</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non limita la ricerca all’indietro delle cause rilevanti;</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non opera nell’ipotesi di due fattori causali, concomitanti o no, entrambi capaci di causare l’evento;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non opera in condizioni di incertezza;</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non limita la ricerca in avanti degli effetti causali rilevanti.</a:t>
            </a:r>
          </a:p>
          <a:p>
            <a:pPr algn="l">
              <a:spcBef>
                <a:spcPts val="0"/>
              </a:spcBef>
              <a:spcAft>
                <a:spcPts val="600"/>
              </a:spcAft>
            </a:pPr>
            <a:r>
              <a:rPr lang="it-IT" sz="2400" dirty="0">
                <a:solidFill>
                  <a:schemeClr val="accent2">
                    <a:lumMod val="50000"/>
                  </a:schemeClr>
                </a:solidFill>
                <a:latin typeface="Georgia" panose="02040502050405020303" pitchFamily="18" charset="0"/>
              </a:rPr>
              <a:t>Specie per limitare il novero di effetti causali rilevanti, ossia per determinare l’ambito della </a:t>
            </a:r>
            <a:r>
              <a:rPr lang="it-IT" sz="2400" u="sng" dirty="0">
                <a:solidFill>
                  <a:schemeClr val="accent2">
                    <a:lumMod val="50000"/>
                  </a:schemeClr>
                </a:solidFill>
                <a:latin typeface="Georgia" panose="02040502050405020303" pitchFamily="18" charset="0"/>
              </a:rPr>
              <a:t>causalità giuridica</a:t>
            </a:r>
            <a:r>
              <a:rPr lang="it-IT" sz="2400" dirty="0">
                <a:solidFill>
                  <a:schemeClr val="accent2">
                    <a:lumMod val="50000"/>
                  </a:schemeClr>
                </a:solidFill>
                <a:latin typeface="Georgia" panose="02040502050405020303" pitchFamily="18" charset="0"/>
              </a:rPr>
              <a:t>, la formula deve essere integrata da altri criteri.</a:t>
            </a:r>
          </a:p>
        </p:txBody>
      </p:sp>
      <p:sp>
        <p:nvSpPr>
          <p:cNvPr id="8" name="CasellaDiTesto 7"/>
          <p:cNvSpPr txBox="1"/>
          <p:nvPr/>
        </p:nvSpPr>
        <p:spPr>
          <a:xfrm>
            <a:off x="392520" y="5323935"/>
            <a:ext cx="1040214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1223, C.C.: “Il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l’inadempimento</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comprendere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così</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perdita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subita</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come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mancato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guadagno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conseguenza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immediata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diretta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505161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91278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Dottrina e giurisprudenza preferiscono al criterio delle conseguenze ‘immediate e dirette’ un’altra formula: la </a:t>
            </a:r>
            <a:r>
              <a:rPr lang="it-IT" sz="2400" u="sng" dirty="0">
                <a:solidFill>
                  <a:schemeClr val="accent2">
                    <a:lumMod val="50000"/>
                  </a:schemeClr>
                </a:solidFill>
                <a:latin typeface="Georgia" panose="02040502050405020303" pitchFamily="18" charset="0"/>
              </a:rPr>
              <a:t>causalità adeguata</a:t>
            </a:r>
            <a:r>
              <a:rPr lang="it-IT" sz="2400" dirty="0">
                <a:solidFill>
                  <a:schemeClr val="accent2">
                    <a:lumMod val="50000"/>
                  </a:schemeClr>
                </a:solidFill>
                <a:latin typeface="Georgia" panose="02040502050405020303" pitchFamily="18" charset="0"/>
              </a:rPr>
              <a:t>, secondo cui A può dirsi causa di B qualora (A sia una condicio sine qua non di B, e) sia possibile reputare che, una volta dato A, una successione ‘normale’ degli avvenimenti, valutata alla luce dell’id </a:t>
            </a:r>
            <a:r>
              <a:rPr lang="it-IT" sz="2400" dirty="0" err="1">
                <a:solidFill>
                  <a:schemeClr val="accent2">
                    <a:lumMod val="50000"/>
                  </a:schemeClr>
                </a:solidFill>
                <a:latin typeface="Georgia" panose="02040502050405020303" pitchFamily="18" charset="0"/>
              </a:rPr>
              <a:t>quod</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plerumque</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accidit</a:t>
            </a:r>
            <a:r>
              <a:rPr lang="it-IT" sz="2400" dirty="0">
                <a:solidFill>
                  <a:schemeClr val="accent2">
                    <a:lumMod val="50000"/>
                  </a:schemeClr>
                </a:solidFill>
                <a:latin typeface="Georgia" panose="02040502050405020303" pitchFamily="18" charset="0"/>
              </a:rPr>
              <a:t>, porterebbe alla produzione di B.</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X viene tamponato da Y e scende dalla vettura per constatare i danni. Un ladro approfitta del momento e ruba l’auto di X.</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Un’impresa edile Y installa su un palazzo un ponteggio. Dei ladri ignoti usano il ponteggio per rubare negli appartamenti di X. </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X finisce all’ospedale a seguito di un incidente cagionato da Y. L’ambulanza che soccorre X ha un incidente durante il tragitto verso l’ospedale.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X finisce all’ospedale a seguito di un incidente cagionato da Y. Mentre esce dall’ospedale viene travolto di nuovo da un’altra vettura. </a:t>
            </a:r>
          </a:p>
        </p:txBody>
      </p:sp>
    </p:spTree>
    <p:extLst>
      <p:ext uri="{BB962C8B-B14F-4D97-AF65-F5344CB8AC3E}">
        <p14:creationId xmlns:p14="http://schemas.microsoft.com/office/powerpoint/2010/main" val="1254490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38779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Durante una festa patronale, il tetto di una casa brucia perché raggiunto da fuoco artificiale. Si accerta che quella notte hanno operato su incarico del Comune due diverse imprese pirotecniche, che usavano i medesimi prodotti. Non è possibile, pertanto, accertare quale delle due abbia concreto provocato l’incendio. Il danneggiato</a:t>
            </a:r>
          </a:p>
          <a:p>
            <a:pPr algn="l">
              <a:spcBef>
                <a:spcPts val="600"/>
              </a:spcBef>
              <a:spcAft>
                <a:spcPts val="600"/>
              </a:spcAft>
            </a:pPr>
            <a:r>
              <a:rPr lang="it-IT" sz="2400" dirty="0">
                <a:solidFill>
                  <a:schemeClr val="accent2">
                    <a:lumMod val="50000"/>
                  </a:schemeClr>
                </a:solidFill>
                <a:latin typeface="Georgia" panose="02040502050405020303" pitchFamily="18" charset="0"/>
              </a:rPr>
              <a:t>(a) verrà risarcito da entrambe le imprese, ottenendo da ciascuna metà del danno subito</a:t>
            </a:r>
          </a:p>
          <a:p>
            <a:pPr algn="l">
              <a:spcBef>
                <a:spcPts val="600"/>
              </a:spcBef>
              <a:spcAft>
                <a:spcPts val="600"/>
              </a:spcAft>
            </a:pPr>
            <a:r>
              <a:rPr lang="it-IT" sz="2400" dirty="0">
                <a:solidFill>
                  <a:schemeClr val="accent2">
                    <a:lumMod val="50000"/>
                  </a:schemeClr>
                </a:solidFill>
                <a:latin typeface="Georgia" panose="02040502050405020303" pitchFamily="18" charset="0"/>
              </a:rPr>
              <a:t>(b) la responsabilità è solidale; egli potrà agire nei confronti di una sola impresa e ottenere da questa l’intero risarcimento (a sua volta l’impresa condannata potrà agire verso la corresponsabile e recuperare metà della somma versata)</a:t>
            </a:r>
          </a:p>
          <a:p>
            <a:pPr algn="l">
              <a:spcBef>
                <a:spcPts val="600"/>
              </a:spcBef>
              <a:spcAft>
                <a:spcPts val="600"/>
              </a:spcAft>
            </a:pPr>
            <a:r>
              <a:rPr lang="it-IT" sz="2400" dirty="0">
                <a:solidFill>
                  <a:schemeClr val="accent2">
                    <a:lumMod val="50000"/>
                  </a:schemeClr>
                </a:solidFill>
                <a:latin typeface="Georgia" panose="02040502050405020303" pitchFamily="18" charset="0"/>
              </a:rPr>
              <a:t>(c) non otterrà alcun risarcimento</a:t>
            </a:r>
          </a:p>
          <a:p>
            <a:pPr algn="l">
              <a:spcBef>
                <a:spcPts val="600"/>
              </a:spcBef>
              <a:spcAft>
                <a:spcPts val="600"/>
              </a:spcAft>
            </a:pPr>
            <a:r>
              <a:rPr lang="it-IT" sz="2400" dirty="0">
                <a:solidFill>
                  <a:schemeClr val="accent2">
                    <a:lumMod val="50000"/>
                  </a:schemeClr>
                </a:solidFill>
                <a:latin typeface="Georgia" panose="02040502050405020303" pitchFamily="18" charset="0"/>
              </a:rPr>
              <a:t>(d) unico responsabile è il comune, committente dei festeggiamenti</a:t>
            </a:r>
          </a:p>
        </p:txBody>
      </p:sp>
    </p:spTree>
    <p:extLst>
      <p:ext uri="{BB962C8B-B14F-4D97-AF65-F5344CB8AC3E}">
        <p14:creationId xmlns:p14="http://schemas.microsoft.com/office/powerpoint/2010/main" val="233236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55900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Affinché, in una fattispecie di responsabilità soggettiva, sorga l’obbligo di risarcire, non è sufficiente che siano presenti tutti gli elementi essenziali per la responsabilità.</a:t>
            </a:r>
          </a:p>
          <a:p>
            <a:pPr algn="l">
              <a:spcBef>
                <a:spcPts val="600"/>
              </a:spcBef>
              <a:spcAft>
                <a:spcPts val="600"/>
              </a:spcAft>
            </a:pPr>
            <a:r>
              <a:rPr lang="it-IT" sz="2400" dirty="0">
                <a:solidFill>
                  <a:schemeClr val="accent2">
                    <a:lumMod val="50000"/>
                  </a:schemeClr>
                </a:solidFill>
                <a:latin typeface="Georgia" panose="02040502050405020303" pitchFamily="18" charset="0"/>
              </a:rPr>
              <a:t>E’ altresì necessario che non sussista alcuna causa di esclusione della responsabilità.</a:t>
            </a:r>
          </a:p>
          <a:p>
            <a:pPr algn="l">
              <a:spcBef>
                <a:spcPts val="600"/>
              </a:spcBef>
              <a:spcAft>
                <a:spcPts val="600"/>
              </a:spcAft>
            </a:pPr>
            <a:r>
              <a:rPr lang="it-IT" sz="2400" dirty="0">
                <a:solidFill>
                  <a:schemeClr val="accent2">
                    <a:lumMod val="50000"/>
                  </a:schemeClr>
                </a:solidFill>
                <a:latin typeface="Georgia" panose="02040502050405020303" pitchFamily="18" charset="0"/>
              </a:rPr>
              <a:t>Le principali cause di esclusione della responsabilità sono: (1) l’incapacità </a:t>
            </a:r>
            <a:r>
              <a:rPr lang="it-IT" sz="2400" dirty="0" smtClean="0">
                <a:solidFill>
                  <a:schemeClr val="accent2">
                    <a:lumMod val="50000"/>
                  </a:schemeClr>
                </a:solidFill>
                <a:latin typeface="Georgia" panose="02040502050405020303" pitchFamily="18" charset="0"/>
              </a:rPr>
              <a:t>naturale dell’autore </a:t>
            </a:r>
            <a:r>
              <a:rPr lang="it-IT" sz="2400" dirty="0">
                <a:solidFill>
                  <a:schemeClr val="accent2">
                    <a:lumMod val="50000"/>
                  </a:schemeClr>
                </a:solidFill>
                <a:latin typeface="Georgia" panose="02040502050405020303" pitchFamily="18" charset="0"/>
              </a:rPr>
              <a:t>del danno, (2) la legittima difesa, (3) lo stato di necessità, (4) il consenso dell’avente diritto, (5) l’esercizio del diritto.</a:t>
            </a:r>
          </a:p>
        </p:txBody>
      </p:sp>
    </p:spTree>
    <p:extLst>
      <p:ext uri="{BB962C8B-B14F-4D97-AF65-F5344CB8AC3E}">
        <p14:creationId xmlns:p14="http://schemas.microsoft.com/office/powerpoint/2010/main" val="8413088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55900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(1) incapacità</a:t>
            </a:r>
          </a:p>
          <a:p>
            <a:pPr algn="l">
              <a:spcBef>
                <a:spcPts val="600"/>
              </a:spcBef>
              <a:spcAft>
                <a:spcPts val="600"/>
              </a:spcAft>
            </a:pPr>
            <a:r>
              <a:rPr lang="it-IT" sz="2400" dirty="0">
                <a:solidFill>
                  <a:schemeClr val="accent2">
                    <a:lumMod val="50000"/>
                  </a:schemeClr>
                </a:solidFill>
                <a:latin typeface="Georgia" panose="02040502050405020303" pitchFamily="18" charset="0"/>
              </a:rPr>
              <a:t>Non risponde del fatto chi non possiede la capacità naturale di agire. </a:t>
            </a:r>
          </a:p>
        </p:txBody>
      </p:sp>
      <p:sp>
        <p:nvSpPr>
          <p:cNvPr id="4" name="CasellaDiTesto 3"/>
          <p:cNvSpPr txBox="1"/>
          <p:nvPr/>
        </p:nvSpPr>
        <p:spPr>
          <a:xfrm>
            <a:off x="392521" y="2396664"/>
            <a:ext cx="954712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2046, C.C.: “Non </a:t>
            </a:r>
            <a:r>
              <a:rPr lang="en-US" sz="2000" dirty="0" err="1">
                <a:solidFill>
                  <a:srgbClr val="002060"/>
                </a:solidFill>
                <a:latin typeface="Georgia" charset="0"/>
                <a:ea typeface="Georgia" charset="0"/>
                <a:cs typeface="Georgia" charset="0"/>
              </a:rPr>
              <a:t>risponde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conseguenze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dannoso</a:t>
            </a:r>
            <a:r>
              <a:rPr lang="en-US" sz="2000" dirty="0">
                <a:solidFill>
                  <a:srgbClr val="002060"/>
                </a:solidFill>
                <a:latin typeface="Georgia" charset="0"/>
                <a:ea typeface="Georgia" charset="0"/>
                <a:cs typeface="Georgia" charset="0"/>
              </a:rPr>
              <a:t> chi non </a:t>
            </a:r>
            <a:r>
              <a:rPr lang="en-US" sz="2000" dirty="0" err="1">
                <a:solidFill>
                  <a:srgbClr val="002060"/>
                </a:solidFill>
                <a:latin typeface="Georgia" charset="0"/>
                <a:ea typeface="Georgia" charset="0"/>
                <a:cs typeface="Georgia" charset="0"/>
              </a:rPr>
              <a:t>aveva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capacità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d’intendere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volere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in cui lo ha </a:t>
            </a:r>
            <a:r>
              <a:rPr lang="en-US" sz="2000" dirty="0" err="1">
                <a:solidFill>
                  <a:srgbClr val="002060"/>
                </a:solidFill>
                <a:latin typeface="Georgia" charset="0"/>
                <a:ea typeface="Georgia" charset="0"/>
                <a:cs typeface="Georgia" charset="0"/>
              </a:rPr>
              <a:t>commesso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meno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lo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d’incapacità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404396" y="3467508"/>
            <a:ext cx="9547126"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2047, C.C.: “1. In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da persona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intendere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volere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dovuto</a:t>
            </a:r>
            <a:r>
              <a:rPr lang="en-US" sz="2000" dirty="0">
                <a:solidFill>
                  <a:srgbClr val="002060"/>
                </a:solidFill>
                <a:latin typeface="Georgia" charset="0"/>
                <a:ea typeface="Georgia" charset="0"/>
                <a:cs typeface="Georgia" charset="0"/>
              </a:rPr>
              <a:t> da chi è tenuto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sorveglianza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dell’incapace</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provi</a:t>
            </a:r>
            <a:r>
              <a:rPr lang="en-US" sz="2000" dirty="0">
                <a:solidFill>
                  <a:srgbClr val="002060"/>
                </a:solidFill>
                <a:latin typeface="Georgia" charset="0"/>
                <a:ea typeface="Georgia" charset="0"/>
                <a:cs typeface="Georgia" charset="0"/>
              </a:rPr>
              <a:t> di non aver </a:t>
            </a:r>
            <a:r>
              <a:rPr lang="en-US" sz="2000" dirty="0" err="1">
                <a:solidFill>
                  <a:srgbClr val="002060"/>
                </a:solidFill>
                <a:latin typeface="Georgia" charset="0"/>
                <a:ea typeface="Georgia" charset="0"/>
                <a:cs typeface="Georgia" charset="0"/>
              </a:rPr>
              <a:t>potuto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impedire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danneggiato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potuto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ottenere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da chi è tenuto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sorveglianza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giudice</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in </a:t>
            </a:r>
            <a:r>
              <a:rPr lang="en-US" sz="2000" dirty="0" err="1">
                <a:solidFill>
                  <a:srgbClr val="002060"/>
                </a:solidFill>
                <a:latin typeface="Georgia" charset="0"/>
                <a:ea typeface="Georgia" charset="0"/>
                <a:cs typeface="Georgia" charset="0"/>
              </a:rPr>
              <a:t>considerazione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economiche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condannare</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l’autore</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un’equa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indennità</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8455941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55900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(2) legittima difesa</a:t>
            </a:r>
          </a:p>
          <a:p>
            <a:pPr algn="l">
              <a:spcBef>
                <a:spcPts val="600"/>
              </a:spcBef>
              <a:spcAft>
                <a:spcPts val="600"/>
              </a:spcAft>
            </a:pPr>
            <a:r>
              <a:rPr lang="it-IT" sz="2400" dirty="0">
                <a:solidFill>
                  <a:schemeClr val="accent2">
                    <a:lumMod val="50000"/>
                  </a:schemeClr>
                </a:solidFill>
                <a:latin typeface="Georgia" panose="02040502050405020303" pitchFamily="18" charset="0"/>
              </a:rPr>
              <a:t>Non risponde del fatto chi lo ha commesso per legittima difesa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(3) stato di necessità</a:t>
            </a:r>
          </a:p>
          <a:p>
            <a:pPr algn="l">
              <a:spcBef>
                <a:spcPts val="600"/>
              </a:spcBef>
              <a:spcAft>
                <a:spcPts val="600"/>
              </a:spcAft>
            </a:pPr>
            <a:r>
              <a:rPr lang="it-IT" sz="2400" dirty="0">
                <a:solidFill>
                  <a:schemeClr val="accent2">
                    <a:lumMod val="50000"/>
                  </a:schemeClr>
                </a:solidFill>
                <a:latin typeface="Georgia" panose="02040502050405020303" pitchFamily="18" charset="0"/>
              </a:rPr>
              <a:t>Non risponde del fatto chi lo ha commesso in stato di necessità</a:t>
            </a:r>
          </a:p>
        </p:txBody>
      </p:sp>
      <p:sp>
        <p:nvSpPr>
          <p:cNvPr id="4" name="CasellaDiTesto 3"/>
          <p:cNvSpPr txBox="1"/>
          <p:nvPr/>
        </p:nvSpPr>
        <p:spPr>
          <a:xfrm>
            <a:off x="392520" y="2396664"/>
            <a:ext cx="11067167"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2044, C.C.: “Non è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chi </a:t>
            </a:r>
            <a:r>
              <a:rPr lang="en-US" sz="2000" dirty="0" err="1">
                <a:solidFill>
                  <a:srgbClr val="002060"/>
                </a:solidFill>
                <a:latin typeface="Georgia" charset="0"/>
                <a:ea typeface="Georgia" charset="0"/>
                <a:cs typeface="Georgia" charset="0"/>
              </a:rPr>
              <a:t>cagiona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legittima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difesa</a:t>
            </a:r>
            <a:r>
              <a:rPr lang="en-US" sz="2000" dirty="0">
                <a:solidFill>
                  <a:srgbClr val="002060"/>
                </a:solidFill>
                <a:latin typeface="Georgia" charset="0"/>
                <a:ea typeface="Georgia" charset="0"/>
                <a:cs typeface="Georgia" charset="0"/>
              </a:rPr>
              <a:t> di sé o di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404395" y="2851955"/>
            <a:ext cx="1105529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52, C.P.: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punibile</a:t>
            </a:r>
            <a:r>
              <a:rPr lang="en-US" sz="2000" dirty="0">
                <a:solidFill>
                  <a:srgbClr val="002060"/>
                </a:solidFill>
                <a:latin typeface="Georgia" charset="0"/>
                <a:ea typeface="Georgia" charset="0"/>
                <a:cs typeface="Georgia" charset="0"/>
              </a:rPr>
              <a:t> chi ha </a:t>
            </a:r>
            <a:r>
              <a:rPr lang="en-US" sz="2000" dirty="0" err="1">
                <a:solidFill>
                  <a:srgbClr val="002060"/>
                </a:solidFill>
                <a:latin typeface="Georgia" charset="0"/>
                <a:ea typeface="Georgia" charset="0"/>
                <a:cs typeface="Georgia" charset="0"/>
              </a:rPr>
              <a:t>commesso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esservi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costretto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necessità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difendere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proprio</a:t>
            </a:r>
            <a:r>
              <a:rPr lang="en-US" sz="2000" dirty="0">
                <a:solidFill>
                  <a:srgbClr val="002060"/>
                </a:solidFill>
                <a:latin typeface="Georgia" charset="0"/>
                <a:ea typeface="Georgia" charset="0"/>
                <a:cs typeface="Georgia" charset="0"/>
              </a:rPr>
              <a:t> od </a:t>
            </a:r>
            <a:r>
              <a:rPr lang="en-US" sz="2000" dirty="0" err="1">
                <a:solidFill>
                  <a:srgbClr val="002060"/>
                </a:solidFill>
                <a:latin typeface="Georgia" charset="0"/>
                <a:ea typeface="Georgia" charset="0"/>
                <a:cs typeface="Georgia" charset="0"/>
              </a:rPr>
              <a:t>altrui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attuale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offesa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ingiusta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sempre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difesa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proporzionata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all’offesa</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404395" y="5007257"/>
            <a:ext cx="11067167"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2045, C.C.: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chi ha </a:t>
            </a:r>
            <a:r>
              <a:rPr lang="en-US" sz="2000" dirty="0" err="1">
                <a:solidFill>
                  <a:srgbClr val="002060"/>
                </a:solidFill>
                <a:latin typeface="Georgia" charset="0"/>
                <a:ea typeface="Georgia" charset="0"/>
                <a:cs typeface="Georgia" charset="0"/>
              </a:rPr>
              <a:t>compiuto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dannoso</a:t>
            </a:r>
            <a:r>
              <a:rPr lang="en-US" sz="2000" dirty="0">
                <a:solidFill>
                  <a:srgbClr val="002060"/>
                </a:solidFill>
                <a:latin typeface="Georgia" charset="0"/>
                <a:ea typeface="Georgia" charset="0"/>
                <a:cs typeface="Georgia" charset="0"/>
              </a:rPr>
              <a:t> vi è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costretto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necessità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salvare</a:t>
            </a:r>
            <a:r>
              <a:rPr lang="en-US" sz="2000" dirty="0">
                <a:solidFill>
                  <a:srgbClr val="002060"/>
                </a:solidFill>
                <a:latin typeface="Georgia" charset="0"/>
                <a:ea typeface="Georgia" charset="0"/>
                <a:cs typeface="Georgia" charset="0"/>
              </a:rPr>
              <a:t> sé o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pericolo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attuale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grave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persona, 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pericolo</a:t>
            </a:r>
            <a:r>
              <a:rPr lang="en-US" sz="2000" dirty="0">
                <a:solidFill>
                  <a:srgbClr val="002060"/>
                </a:solidFill>
                <a:latin typeface="Georgia" charset="0"/>
                <a:ea typeface="Georgia" charset="0"/>
                <a:cs typeface="Georgia" charset="0"/>
              </a:rPr>
              <a:t> non è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volontariamente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causato</a:t>
            </a:r>
            <a:r>
              <a:rPr lang="en-US" sz="2000" dirty="0">
                <a:solidFill>
                  <a:srgbClr val="002060"/>
                </a:solidFill>
                <a:latin typeface="Georgia" charset="0"/>
                <a:ea typeface="Georgia" charset="0"/>
                <a:cs typeface="Georgia" charset="0"/>
              </a:rPr>
              <a:t>, né era </a:t>
            </a:r>
            <a:r>
              <a:rPr lang="en-US" sz="2000" dirty="0" err="1">
                <a:solidFill>
                  <a:srgbClr val="002060"/>
                </a:solidFill>
                <a:latin typeface="Georgia" charset="0"/>
                <a:ea typeface="Georgia" charset="0"/>
                <a:cs typeface="Georgia" charset="0"/>
              </a:rPr>
              <a:t>altrimenti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evitabile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danneggiato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dovuta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un’indennità</a:t>
            </a:r>
            <a:r>
              <a:rPr lang="en-US" sz="2000" dirty="0">
                <a:solidFill>
                  <a:srgbClr val="002060"/>
                </a:solidFill>
                <a:latin typeface="Georgia" charset="0"/>
                <a:ea typeface="Georgia" charset="0"/>
                <a:cs typeface="Georgia" charset="0"/>
              </a:rPr>
              <a:t>, la cui </a:t>
            </a:r>
            <a:r>
              <a:rPr lang="en-US" sz="2000" dirty="0" err="1">
                <a:solidFill>
                  <a:srgbClr val="002060"/>
                </a:solidFill>
                <a:latin typeface="Georgia" charset="0"/>
                <a:ea typeface="Georgia" charset="0"/>
                <a:cs typeface="Georgia" charset="0"/>
              </a:rPr>
              <a:t>misura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rimessa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all’equo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apprezzamento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01368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49715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(4) consenso dell’avente diritto</a:t>
            </a:r>
          </a:p>
          <a:p>
            <a:pPr algn="l">
              <a:spcBef>
                <a:spcPts val="600"/>
              </a:spcBef>
              <a:spcAft>
                <a:spcPts val="600"/>
              </a:spcAft>
            </a:pPr>
            <a:r>
              <a:rPr lang="it-IT" sz="2400" dirty="0">
                <a:solidFill>
                  <a:schemeClr val="accent2">
                    <a:lumMod val="50000"/>
                  </a:schemeClr>
                </a:solidFill>
                <a:latin typeface="Georgia" panose="02040502050405020303" pitchFamily="18" charset="0"/>
              </a:rPr>
              <a:t>Non risponde del fatto chi lo ha commesso con il consenso dell’interessato</a:t>
            </a: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(5) esercizio di un diritto</a:t>
            </a:r>
          </a:p>
          <a:p>
            <a:pPr algn="l">
              <a:spcBef>
                <a:spcPts val="600"/>
              </a:spcBef>
              <a:spcAft>
                <a:spcPts val="600"/>
              </a:spcAft>
            </a:pPr>
            <a:r>
              <a:rPr lang="it-IT" sz="2400" dirty="0">
                <a:solidFill>
                  <a:schemeClr val="accent2">
                    <a:lumMod val="50000"/>
                  </a:schemeClr>
                </a:solidFill>
                <a:latin typeface="Georgia" panose="02040502050405020303" pitchFamily="18" charset="0"/>
              </a:rPr>
              <a:t>Non risponde del fatto chi lo ha commesso nell’esercizio di un proprio diritto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Nel caso di legittima difesa, stato di necessità, consenso dell’avente diritto ed esercizio di un diritto si applica l’art. 59(4) C.P.</a:t>
            </a:r>
          </a:p>
        </p:txBody>
      </p:sp>
      <p:sp>
        <p:nvSpPr>
          <p:cNvPr id="4" name="CasellaDiTesto 3"/>
          <p:cNvSpPr txBox="1"/>
          <p:nvPr/>
        </p:nvSpPr>
        <p:spPr>
          <a:xfrm>
            <a:off x="392521" y="2361038"/>
            <a:ext cx="1037839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50, C.P.: “Chi </a:t>
            </a:r>
            <a:r>
              <a:rPr lang="en-US" sz="2000" dirty="0" err="1">
                <a:solidFill>
                  <a:srgbClr val="002060"/>
                </a:solidFill>
                <a:latin typeface="Georgia" charset="0"/>
                <a:ea typeface="Georgia" charset="0"/>
                <a:cs typeface="Georgia" charset="0"/>
              </a:rPr>
              <a:t>lede</a:t>
            </a:r>
            <a:r>
              <a:rPr lang="en-US" sz="2000" dirty="0">
                <a:solidFill>
                  <a:srgbClr val="002060"/>
                </a:solidFill>
                <a:latin typeface="Georgia" charset="0"/>
                <a:ea typeface="Georgia" charset="0"/>
                <a:cs typeface="Georgia" charset="0"/>
              </a:rPr>
              <a:t> o pone in </a:t>
            </a:r>
            <a:r>
              <a:rPr lang="en-US" sz="2000" dirty="0" err="1">
                <a:solidFill>
                  <a:srgbClr val="002060"/>
                </a:solidFill>
                <a:latin typeface="Georgia" charset="0"/>
                <a:ea typeface="Georgia" charset="0"/>
                <a:cs typeface="Georgia" charset="0"/>
              </a:rPr>
              <a:t>pericolo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col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validamente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disporne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punibile</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404395" y="5582358"/>
            <a:ext cx="1087716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59, C.P.: “4. Se </a:t>
            </a:r>
            <a:r>
              <a:rPr lang="en-US" sz="2000" dirty="0" err="1">
                <a:solidFill>
                  <a:srgbClr val="002060"/>
                </a:solidFill>
                <a:latin typeface="Georgia" charset="0"/>
                <a:ea typeface="Georgia" charset="0"/>
                <a:cs typeface="Georgia" charset="0"/>
              </a:rPr>
              <a:t>l’agente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ritiene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errore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esistano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esclusione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sempre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valutate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favore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Tuttavia</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errore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punibilità</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esclusa</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404395" y="4125586"/>
            <a:ext cx="10378399"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51, C.P.: “</a:t>
            </a:r>
            <a:r>
              <a:rPr lang="en-US" sz="2000" dirty="0" err="1">
                <a:solidFill>
                  <a:srgbClr val="002060"/>
                </a:solidFill>
                <a:latin typeface="Georgia" charset="0"/>
                <a:ea typeface="Georgia" charset="0"/>
                <a:cs typeface="Georgia" charset="0"/>
              </a:rPr>
              <a:t>L’esercizio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 </a:t>
            </a:r>
            <a:r>
              <a:rPr lang="en-US" sz="2000" dirty="0" err="1">
                <a:solidFill>
                  <a:srgbClr val="002060"/>
                </a:solidFill>
                <a:latin typeface="Georgia" charset="0"/>
                <a:ea typeface="Georgia" charset="0"/>
                <a:cs typeface="Georgia" charset="0"/>
              </a:rPr>
              <a:t>esclude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punibilità</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9616635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38779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Andrea – tredicenne – sta giocando a tiro a segno con delle freccette nella sua cameretta. Una freccetta manca il bersaglio e finisce fuori dalla finestra, colpendo a una spalla la signora Maria, la quale pretende di essere risarcita da Andrea (al quale i soldi non mancano, visto che è l’unico erede di un ricchissimo zio da poco defunto). In questo caso:</a:t>
            </a:r>
          </a:p>
          <a:p>
            <a:pPr algn="l">
              <a:spcBef>
                <a:spcPts val="600"/>
              </a:spcBef>
              <a:spcAft>
                <a:spcPts val="600"/>
              </a:spcAft>
            </a:pPr>
            <a:r>
              <a:rPr lang="it-IT" sz="2400" dirty="0">
                <a:solidFill>
                  <a:schemeClr val="accent2">
                    <a:lumMod val="50000"/>
                  </a:schemeClr>
                </a:solidFill>
                <a:latin typeface="Georgia" panose="02040502050405020303" pitchFamily="18" charset="0"/>
              </a:rPr>
              <a:t>(a) Andrea è minorenne, quindi è al riparo da qualsiasi azione risarcitoria</a:t>
            </a:r>
          </a:p>
          <a:p>
            <a:pPr algn="l">
              <a:spcBef>
                <a:spcPts val="600"/>
              </a:spcBef>
              <a:spcAft>
                <a:spcPts val="600"/>
              </a:spcAft>
            </a:pPr>
            <a:r>
              <a:rPr lang="it-IT" sz="2400" dirty="0">
                <a:solidFill>
                  <a:schemeClr val="accent2">
                    <a:lumMod val="50000"/>
                  </a:schemeClr>
                </a:solidFill>
                <a:latin typeface="Georgia" panose="02040502050405020303" pitchFamily="18" charset="0"/>
              </a:rPr>
              <a:t>(b) Andrea non è responsabile in quanto minorenne, ma verserà un’indennità, vista la sua posizione economica</a:t>
            </a:r>
          </a:p>
          <a:p>
            <a:pPr algn="l">
              <a:spcBef>
                <a:spcPts val="600"/>
              </a:spcBef>
              <a:spcAft>
                <a:spcPts val="600"/>
              </a:spcAft>
            </a:pPr>
            <a:r>
              <a:rPr lang="it-IT" sz="2400" dirty="0">
                <a:solidFill>
                  <a:schemeClr val="accent2">
                    <a:lumMod val="50000"/>
                  </a:schemeClr>
                </a:solidFill>
                <a:latin typeface="Georgia" panose="02040502050405020303" pitchFamily="18" charset="0"/>
              </a:rPr>
              <a:t>(c) Andrea è minorenne, ma ha un’età che consente di ritenerlo capace di intendere e di volere e, come tale, responsabile</a:t>
            </a:r>
          </a:p>
          <a:p>
            <a:pPr algn="l">
              <a:spcBef>
                <a:spcPts val="600"/>
              </a:spcBef>
              <a:spcAft>
                <a:spcPts val="600"/>
              </a:spcAft>
            </a:pPr>
            <a:r>
              <a:rPr lang="it-IT" sz="2400" dirty="0">
                <a:solidFill>
                  <a:schemeClr val="accent2">
                    <a:lumMod val="50000"/>
                  </a:schemeClr>
                </a:solidFill>
                <a:latin typeface="Georgia" panose="02040502050405020303" pitchFamily="18" charset="0"/>
              </a:rPr>
              <a:t>(d) il problema non sussiste: responsabili sono esclusivamente i genitori, i quali potranno pagare anche utilizzando il patrimonio del figlio</a:t>
            </a:r>
          </a:p>
        </p:txBody>
      </p:sp>
    </p:spTree>
    <p:extLst>
      <p:ext uri="{BB962C8B-B14F-4D97-AF65-F5344CB8AC3E}">
        <p14:creationId xmlns:p14="http://schemas.microsoft.com/office/powerpoint/2010/main" val="717508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38779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Anna, per evitare di investire un bambino che le ha improvvisamente attraversato la strada, sterza e colpisce con la sua auto un veicolo in sosta. Bruna, per spegnere un piccolo incendio che le avrebbe rovinato i mobili della cucina, usa molta acqua e le infiltrazioni danneggiano l’appartamento sottostante. In questi due casi …</a:t>
            </a:r>
          </a:p>
          <a:p>
            <a:pPr algn="l">
              <a:spcBef>
                <a:spcPts val="600"/>
              </a:spcBef>
              <a:spcAft>
                <a:spcPts val="600"/>
              </a:spcAft>
            </a:pPr>
            <a:r>
              <a:rPr lang="it-IT" sz="2400" dirty="0">
                <a:solidFill>
                  <a:schemeClr val="accent2">
                    <a:lumMod val="50000"/>
                  </a:schemeClr>
                </a:solidFill>
                <a:latin typeface="Georgia" panose="02040502050405020303" pitchFamily="18" charset="0"/>
              </a:rPr>
              <a:t>(a) entrambe dovranno risarcire il danno</a:t>
            </a:r>
          </a:p>
          <a:p>
            <a:pPr algn="l">
              <a:spcBef>
                <a:spcPts val="600"/>
              </a:spcBef>
              <a:spcAft>
                <a:spcPts val="600"/>
              </a:spcAft>
            </a:pPr>
            <a:r>
              <a:rPr lang="it-IT" sz="2400" dirty="0">
                <a:solidFill>
                  <a:schemeClr val="accent2">
                    <a:lumMod val="50000"/>
                  </a:schemeClr>
                </a:solidFill>
                <a:latin typeface="Georgia" panose="02040502050405020303" pitchFamily="18" charset="0"/>
              </a:rPr>
              <a:t>(b) Anna risarcirà il danno, Bruna verrà condannata a versare un’indennità</a:t>
            </a:r>
          </a:p>
          <a:p>
            <a:pPr algn="l">
              <a:spcBef>
                <a:spcPts val="600"/>
              </a:spcBef>
              <a:spcAft>
                <a:spcPts val="600"/>
              </a:spcAft>
            </a:pPr>
            <a:r>
              <a:rPr lang="it-IT" sz="2400" dirty="0">
                <a:solidFill>
                  <a:schemeClr val="accent2">
                    <a:lumMod val="50000"/>
                  </a:schemeClr>
                </a:solidFill>
                <a:latin typeface="Georgia" panose="02040502050405020303" pitchFamily="18" charset="0"/>
              </a:rPr>
              <a:t>(c) Bruna risarcirà il danno, Anna verrà condannata a versare un’indennità</a:t>
            </a:r>
          </a:p>
          <a:p>
            <a:pPr algn="l">
              <a:spcBef>
                <a:spcPts val="600"/>
              </a:spcBef>
              <a:spcAft>
                <a:spcPts val="600"/>
              </a:spcAft>
            </a:pPr>
            <a:r>
              <a:rPr lang="it-IT" sz="2400" dirty="0">
                <a:solidFill>
                  <a:schemeClr val="accent2">
                    <a:lumMod val="50000"/>
                  </a:schemeClr>
                </a:solidFill>
                <a:latin typeface="Georgia" panose="02040502050405020303" pitchFamily="18" charset="0"/>
              </a:rPr>
              <a:t>(d) entrambe verranno condannate a versare ai danneggiati un’indennità</a:t>
            </a:r>
          </a:p>
        </p:txBody>
      </p:sp>
    </p:spTree>
    <p:extLst>
      <p:ext uri="{BB962C8B-B14F-4D97-AF65-F5344CB8AC3E}">
        <p14:creationId xmlns:p14="http://schemas.microsoft.com/office/powerpoint/2010/main" val="1049572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40214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responsabilità civile si divide in </a:t>
            </a:r>
            <a:r>
              <a:rPr lang="it-IT" sz="2400" u="sng" dirty="0">
                <a:solidFill>
                  <a:schemeClr val="accent2">
                    <a:lumMod val="50000"/>
                  </a:schemeClr>
                </a:solidFill>
                <a:latin typeface="Georgia" panose="02040502050405020303" pitchFamily="18" charset="0"/>
              </a:rPr>
              <a:t>soggettiva</a:t>
            </a:r>
            <a:r>
              <a:rPr lang="it-IT" sz="2400" dirty="0">
                <a:solidFill>
                  <a:schemeClr val="accent2">
                    <a:lumMod val="50000"/>
                  </a:schemeClr>
                </a:solidFill>
                <a:latin typeface="Georgia" panose="02040502050405020303" pitchFamily="18" charset="0"/>
              </a:rPr>
              <a:t> (ossia fondata sulla colpa o il dolo dell’agente) e </a:t>
            </a:r>
            <a:r>
              <a:rPr lang="it-IT" sz="2400" u="sng" dirty="0">
                <a:solidFill>
                  <a:schemeClr val="accent2">
                    <a:lumMod val="50000"/>
                  </a:schemeClr>
                </a:solidFill>
                <a:latin typeface="Georgia" panose="02040502050405020303" pitchFamily="18" charset="0"/>
              </a:rPr>
              <a:t>oggettiva</a:t>
            </a:r>
            <a:r>
              <a:rPr lang="it-IT" sz="2400" dirty="0">
                <a:solidFill>
                  <a:schemeClr val="accent2">
                    <a:lumMod val="50000"/>
                  </a:schemeClr>
                </a:solidFill>
                <a:latin typeface="Georgia" panose="02040502050405020303" pitchFamily="18" charset="0"/>
              </a:rPr>
              <a:t> (ossia indipendente dalla colpa o dal dolo dell’agente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è il caso della responsabilità vicaria, da custodia o per attività pericolose). La responsabilità soggettiva è la regola; le ipotesi di responsabilità oggettiva sono l’eccezione.</a:t>
            </a:r>
          </a:p>
          <a:p>
            <a:pPr algn="l">
              <a:spcBef>
                <a:spcPts val="600"/>
              </a:spcBef>
              <a:spcAft>
                <a:spcPts val="600"/>
              </a:spcAft>
            </a:pPr>
            <a:r>
              <a:rPr lang="it-IT" sz="2400" u="sng" dirty="0">
                <a:solidFill>
                  <a:schemeClr val="accent2">
                    <a:lumMod val="50000"/>
                  </a:schemeClr>
                </a:solidFill>
                <a:latin typeface="Georgia" panose="02040502050405020303" pitchFamily="18" charset="0"/>
              </a:rPr>
              <a:t>Responsabilità soggettiva</a:t>
            </a: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2400"/>
              </a:spcBef>
            </a:pPr>
            <a:r>
              <a:rPr lang="it-IT" sz="2400" dirty="0">
                <a:solidFill>
                  <a:schemeClr val="accent2">
                    <a:lumMod val="50000"/>
                  </a:schemeClr>
                </a:solidFill>
                <a:latin typeface="Georgia" panose="02040502050405020303" pitchFamily="18" charset="0"/>
              </a:rPr>
              <a:t>I requisiti essenziali della responsabilità soggettiva sono quindi tre: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dolo o colpa dell’agente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danno ingiusto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nesso di causalità fra l’azione/omissione dell’agente e il danno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3928581"/>
            <a:ext cx="10247770"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2043, C.C.: “</a:t>
            </a:r>
            <a:r>
              <a:rPr lang="en-US" sz="2000" dirty="0" err="1">
                <a:solidFill>
                  <a:srgbClr val="002060"/>
                </a:solidFill>
                <a:latin typeface="Georgia" charset="0"/>
                <a:ea typeface="Georgia" charset="0"/>
                <a:cs typeface="Georgia" charset="0"/>
              </a:rPr>
              <a:t>Qualunque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doloso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colposo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ingiusto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commesso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risarcire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601496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68715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Supposto che siano presenti tutti gli elementi essenziali per la responsabilità, e che non sia presente alcuna causa di esclusione della responsabilità, cosa in concreto viene risarcito?</a:t>
            </a:r>
          </a:p>
          <a:p>
            <a:pPr algn="l">
              <a:spcBef>
                <a:spcPts val="600"/>
              </a:spcBef>
              <a:spcAft>
                <a:spcPts val="600"/>
              </a:spcAft>
            </a:pPr>
            <a:r>
              <a:rPr lang="it-IT" sz="2400" dirty="0">
                <a:solidFill>
                  <a:schemeClr val="accent2">
                    <a:lumMod val="50000"/>
                  </a:schemeClr>
                </a:solidFill>
                <a:latin typeface="Georgia" panose="02040502050405020303" pitchFamily="18" charset="0"/>
              </a:rPr>
              <a:t>Esistono due macro-tipologie di danni risarcibili: i </a:t>
            </a:r>
            <a:r>
              <a:rPr lang="it-IT" sz="2400" u="sng" dirty="0">
                <a:solidFill>
                  <a:schemeClr val="accent2">
                    <a:lumMod val="50000"/>
                  </a:schemeClr>
                </a:solidFill>
                <a:latin typeface="Georgia" panose="02040502050405020303" pitchFamily="18" charset="0"/>
              </a:rPr>
              <a:t>danni patrimoniali</a:t>
            </a:r>
            <a:r>
              <a:rPr lang="it-IT" sz="2400" dirty="0">
                <a:solidFill>
                  <a:schemeClr val="accent2">
                    <a:lumMod val="50000"/>
                  </a:schemeClr>
                </a:solidFill>
                <a:latin typeface="Georgia" panose="02040502050405020303" pitchFamily="18" charset="0"/>
              </a:rPr>
              <a:t> e i </a:t>
            </a:r>
            <a:r>
              <a:rPr lang="it-IT" sz="2400" u="sng" dirty="0">
                <a:solidFill>
                  <a:schemeClr val="accent2">
                    <a:lumMod val="50000"/>
                  </a:schemeClr>
                </a:solidFill>
                <a:latin typeface="Georgia" panose="02040502050405020303" pitchFamily="18" charset="0"/>
              </a:rPr>
              <a:t>danni non patrimoniali</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I danni patrimoniali si dividono in </a:t>
            </a:r>
            <a:r>
              <a:rPr lang="it-IT" sz="2400" u="sng" dirty="0">
                <a:solidFill>
                  <a:schemeClr val="accent2">
                    <a:lumMod val="50000"/>
                  </a:schemeClr>
                </a:solidFill>
                <a:latin typeface="Georgia" panose="02040502050405020303" pitchFamily="18" charset="0"/>
              </a:rPr>
              <a:t>danno emergente</a:t>
            </a:r>
            <a:r>
              <a:rPr lang="it-IT" sz="2400" dirty="0">
                <a:solidFill>
                  <a:schemeClr val="accent2">
                    <a:lumMod val="50000"/>
                  </a:schemeClr>
                </a:solidFill>
                <a:latin typeface="Georgia" panose="02040502050405020303" pitchFamily="18" charset="0"/>
              </a:rPr>
              <a:t> (perdita) e </a:t>
            </a:r>
            <a:r>
              <a:rPr lang="it-IT" sz="2400" u="sng" dirty="0">
                <a:solidFill>
                  <a:schemeClr val="accent2">
                    <a:lumMod val="50000"/>
                  </a:schemeClr>
                </a:solidFill>
                <a:latin typeface="Georgia" panose="02040502050405020303" pitchFamily="18" charset="0"/>
              </a:rPr>
              <a:t>lucro cessante</a:t>
            </a:r>
            <a:r>
              <a:rPr lang="it-IT" sz="2400" dirty="0">
                <a:solidFill>
                  <a:schemeClr val="accent2">
                    <a:lumMod val="50000"/>
                  </a:schemeClr>
                </a:solidFill>
                <a:latin typeface="Georgia" panose="02040502050405020303" pitchFamily="18" charset="0"/>
              </a:rPr>
              <a:t> (mancato guadagno).</a:t>
            </a:r>
          </a:p>
        </p:txBody>
      </p:sp>
      <p:sp>
        <p:nvSpPr>
          <p:cNvPr id="11" name="CasellaDiTesto 10"/>
          <p:cNvSpPr txBox="1"/>
          <p:nvPr/>
        </p:nvSpPr>
        <p:spPr>
          <a:xfrm>
            <a:off x="392521" y="4427344"/>
            <a:ext cx="1039027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1223, C.C.: “Il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l’inadempimento</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comprendere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così</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perdita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subita</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come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mancato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guadagno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r>
              <a:rPr lang="en-US" sz="2000" dirty="0">
                <a:solidFill>
                  <a:srgbClr val="002060"/>
                </a:solidFill>
                <a:latin typeface="Georgia" charset="0"/>
                <a:ea typeface="Georgia" charset="0"/>
                <a:cs typeface="Georgia" charset="0"/>
              </a:rPr>
              <a:t>”</a:t>
            </a:r>
          </a:p>
        </p:txBody>
      </p:sp>
      <p:sp>
        <p:nvSpPr>
          <p:cNvPr id="12" name="CasellaDiTesto 11"/>
          <p:cNvSpPr txBox="1"/>
          <p:nvPr/>
        </p:nvSpPr>
        <p:spPr>
          <a:xfrm>
            <a:off x="392521" y="5876298"/>
            <a:ext cx="1039027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1226, C.C.: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preciso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ammontare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liquidato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valutazione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equitativa</a:t>
            </a:r>
            <a:r>
              <a:rPr lang="en-US" sz="2000" dirty="0">
                <a:solidFill>
                  <a:srgbClr val="002060"/>
                </a:solidFill>
                <a:latin typeface="Georgia" charset="0"/>
                <a:ea typeface="Georgia" charset="0"/>
                <a:cs typeface="Georgia" charset="0"/>
              </a:rPr>
              <a:t> ”</a:t>
            </a:r>
          </a:p>
        </p:txBody>
      </p:sp>
      <p:sp>
        <p:nvSpPr>
          <p:cNvPr id="13" name="CasellaDiTesto 12"/>
          <p:cNvSpPr txBox="1"/>
          <p:nvPr/>
        </p:nvSpPr>
        <p:spPr>
          <a:xfrm>
            <a:off x="392521" y="5151821"/>
            <a:ext cx="1039027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2056, C.C.: “2. Il </a:t>
            </a:r>
            <a:r>
              <a:rPr lang="en-US" sz="2000" dirty="0" err="1">
                <a:solidFill>
                  <a:srgbClr val="002060"/>
                </a:solidFill>
                <a:latin typeface="Georgia" charset="0"/>
                <a:ea typeface="Georgia" charset="0"/>
                <a:cs typeface="Georgia" charset="0"/>
              </a:rPr>
              <a:t>lucro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cessante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valutato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equo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apprezzamento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331881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14089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 danni non patrimoniali si dividono in </a:t>
            </a:r>
            <a:r>
              <a:rPr lang="it-IT" sz="2400" u="sng" dirty="0">
                <a:solidFill>
                  <a:schemeClr val="accent2">
                    <a:lumMod val="50000"/>
                  </a:schemeClr>
                </a:solidFill>
                <a:latin typeface="Georgia" panose="02040502050405020303" pitchFamily="18" charset="0"/>
              </a:rPr>
              <a:t>danno biologico</a:t>
            </a:r>
            <a:r>
              <a:rPr lang="it-IT" sz="2400" dirty="0">
                <a:solidFill>
                  <a:schemeClr val="accent2">
                    <a:lumMod val="50000"/>
                  </a:schemeClr>
                </a:solidFill>
                <a:latin typeface="Georgia" panose="02040502050405020303" pitchFamily="18" charset="0"/>
              </a:rPr>
              <a:t> e </a:t>
            </a:r>
            <a:r>
              <a:rPr lang="it-IT" sz="2400" u="sng" dirty="0">
                <a:solidFill>
                  <a:schemeClr val="accent2">
                    <a:lumMod val="50000"/>
                  </a:schemeClr>
                </a:solidFill>
                <a:latin typeface="Georgia" panose="02040502050405020303" pitchFamily="18" charset="0"/>
              </a:rPr>
              <a:t>danno da lesione di un interesse di rilevanza costituzionale</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Il danno biologico è il danno derivante dalla compromissione dell’integrità psico-fisica di una persona.</a:t>
            </a:r>
          </a:p>
          <a:p>
            <a:pPr algn="l">
              <a:spcBef>
                <a:spcPts val="0"/>
              </a:spcBef>
              <a:spcAft>
                <a:spcPts val="600"/>
              </a:spcAft>
            </a:pPr>
            <a:r>
              <a:rPr lang="it-IT" sz="2400" dirty="0">
                <a:solidFill>
                  <a:schemeClr val="accent2">
                    <a:lumMod val="50000"/>
                  </a:schemeClr>
                </a:solidFill>
                <a:latin typeface="Georgia" panose="02040502050405020303" pitchFamily="18" charset="0"/>
              </a:rPr>
              <a:t>Il danno da lesione di un interesse di rilevanza costituzionale è il danno (erede delle figure di danno morale ed esistenziale) derivante dalla lesione di un valore della persona protetto dalla Costituzione.</a:t>
            </a:r>
          </a:p>
        </p:txBody>
      </p:sp>
      <p:sp>
        <p:nvSpPr>
          <p:cNvPr id="11" name="CasellaDiTesto 10"/>
          <p:cNvSpPr txBox="1"/>
          <p:nvPr/>
        </p:nvSpPr>
        <p:spPr>
          <a:xfrm>
            <a:off x="392521" y="2266035"/>
            <a:ext cx="1039027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2059, C.C.: “Il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patrimoniale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risarcito</a:t>
            </a:r>
            <a:r>
              <a:rPr lang="en-US" sz="2000" dirty="0">
                <a:solidFill>
                  <a:srgbClr val="002060"/>
                </a:solidFill>
                <a:latin typeface="Georgia" charset="0"/>
                <a:ea typeface="Georgia" charset="0"/>
                <a:cs typeface="Georgia" charset="0"/>
              </a:rPr>
              <a:t> solo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070612"/>
            <a:ext cx="1039027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185, C.P.: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restituzioni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norma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civili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patrimoniale</a:t>
            </a:r>
            <a:r>
              <a:rPr lang="en-US" sz="2000" dirty="0">
                <a:solidFill>
                  <a:srgbClr val="002060"/>
                </a:solidFill>
                <a:latin typeface="Georgia" charset="0"/>
                <a:ea typeface="Georgia" charset="0"/>
                <a:cs typeface="Georgia" charset="0"/>
              </a:rPr>
              <a:t> o non </a:t>
            </a:r>
            <a:r>
              <a:rPr lang="en-US" sz="2000" dirty="0" err="1">
                <a:solidFill>
                  <a:srgbClr val="002060"/>
                </a:solidFill>
                <a:latin typeface="Georgia" charset="0"/>
                <a:ea typeface="Georgia" charset="0"/>
                <a:cs typeface="Georgia" charset="0"/>
              </a:rPr>
              <a:t>patrimoniale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colpevole</a:t>
            </a:r>
            <a:r>
              <a:rPr lang="en-US" sz="2000" dirty="0">
                <a:solidFill>
                  <a:srgbClr val="002060"/>
                </a:solidFill>
                <a:latin typeface="Georgia" charset="0"/>
                <a:ea typeface="Georgia" charset="0"/>
                <a:cs typeface="Georgia" charset="0"/>
              </a:rPr>
              <a:t> e le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norma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civili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debbono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rispondere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4323394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31902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danno da lesione di un interesse di rilevanza costituzionale è valutato dal giudice secondo la sua valutazione equitativa.</a:t>
            </a:r>
          </a:p>
          <a:p>
            <a:pPr algn="l">
              <a:spcBef>
                <a:spcPts val="600"/>
              </a:spcBef>
              <a:spcAft>
                <a:spcPts val="600"/>
              </a:spcAft>
            </a:pPr>
            <a:r>
              <a:rPr lang="it-IT" sz="2400" dirty="0">
                <a:solidFill>
                  <a:schemeClr val="accent2">
                    <a:lumMod val="50000"/>
                  </a:schemeClr>
                </a:solidFill>
                <a:latin typeface="Georgia" panose="02040502050405020303" pitchFamily="18" charset="0"/>
              </a:rPr>
              <a:t>Il danno biologico è valutato secondo tabelle giurisprudenziali (e in particolare del Tribunale di Milano) che associano, a ciascuna percentuale di lesione (valutata da un medico legale) e per ciascuna fascia d’età, il valore in denaro assegnabile alla lesione subita dalla vittima. </a:t>
            </a:r>
          </a:p>
        </p:txBody>
      </p:sp>
      <p:pic>
        <p:nvPicPr>
          <p:cNvPr id="8" name="Immagine 7"/>
          <p:cNvPicPr>
            <a:picLocks noChangeAspect="1"/>
          </p:cNvPicPr>
          <p:nvPr/>
        </p:nvPicPr>
        <p:blipFill rotWithShape="1">
          <a:blip r:embed="rId2">
            <a:extLst>
              <a:ext uri="{28A0092B-C50C-407E-A947-70E740481C1C}">
                <a14:useLocalDpi xmlns:a14="http://schemas.microsoft.com/office/drawing/2010/main" val="0"/>
              </a:ext>
            </a:extLst>
          </a:blip>
          <a:srcRect l="1186" t="22008" r="3119" b="40425"/>
          <a:stretch/>
        </p:blipFill>
        <p:spPr>
          <a:xfrm>
            <a:off x="392521" y="3918856"/>
            <a:ext cx="10974582" cy="2434442"/>
          </a:xfrm>
          <a:prstGeom prst="rect">
            <a:avLst/>
          </a:prstGeom>
          <a:ln w="38100">
            <a:solidFill>
              <a:schemeClr val="accent2">
                <a:lumMod val="50000"/>
              </a:schemeClr>
            </a:solidFill>
          </a:ln>
        </p:spPr>
      </p:pic>
    </p:spTree>
    <p:extLst>
      <p:ext uri="{BB962C8B-B14F-4D97-AF65-F5344CB8AC3E}">
        <p14:creationId xmlns:p14="http://schemas.microsoft.com/office/powerpoint/2010/main" val="13923953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31902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danno biologico si somma alle conseguenze patrimoniali e alle eventuali conseguenze non patrimoniali ulteriori sofferte dalla vittima. </a:t>
            </a:r>
          </a:p>
          <a:p>
            <a:pPr algn="l">
              <a:spcBef>
                <a:spcPts val="600"/>
              </a:spcBef>
              <a:spcAft>
                <a:spcPts val="600"/>
              </a:spcAft>
            </a:pPr>
            <a:r>
              <a:rPr lang="it-IT" sz="2400" dirty="0">
                <a:solidFill>
                  <a:schemeClr val="accent2">
                    <a:lumMod val="50000"/>
                  </a:schemeClr>
                </a:solidFill>
                <a:latin typeface="Georgia" panose="02040502050405020303" pitchFamily="18" charset="0"/>
              </a:rPr>
              <a:t>Poiché il danno biologico corrisponde alla lesione dell’integrità fisica, esso non è dovuto alla vittima in caso di sua morte. La perdita della vita (il c.d. </a:t>
            </a:r>
            <a:r>
              <a:rPr lang="it-IT" sz="2400" u="sng" dirty="0">
                <a:solidFill>
                  <a:schemeClr val="accent2">
                    <a:lumMod val="50000"/>
                  </a:schemeClr>
                </a:solidFill>
                <a:latin typeface="Georgia" panose="02040502050405020303" pitchFamily="18" charset="0"/>
              </a:rPr>
              <a:t>danno tanatologico</a:t>
            </a:r>
            <a:r>
              <a:rPr lang="it-IT" sz="2400" dirty="0">
                <a:solidFill>
                  <a:schemeClr val="accent2">
                    <a:lumMod val="50000"/>
                  </a:schemeClr>
                </a:solidFill>
                <a:latin typeface="Georgia" panose="02040502050405020303" pitchFamily="18" charset="0"/>
              </a:rPr>
              <a:t>) non è quindi risarcibile. E’ invece risarcibile il c.d. </a:t>
            </a:r>
            <a:r>
              <a:rPr lang="it-IT" sz="2400" u="sng" dirty="0">
                <a:solidFill>
                  <a:schemeClr val="accent2">
                    <a:lumMod val="50000"/>
                  </a:schemeClr>
                </a:solidFill>
                <a:latin typeface="Georgia" panose="02040502050405020303" pitchFamily="18" charset="0"/>
              </a:rPr>
              <a:t>danno catastrofale</a:t>
            </a:r>
            <a:r>
              <a:rPr lang="it-IT" sz="2400" dirty="0">
                <a:solidFill>
                  <a:schemeClr val="accent2">
                    <a:lumMod val="50000"/>
                  </a:schemeClr>
                </a:solidFill>
                <a:latin typeface="Georgia" panose="02040502050405020303" pitchFamily="18" charset="0"/>
              </a:rPr>
              <a:t>, ossia le brevi sofferenze che la vittima abbia patito fra l’illecito e la morte, qualora questa sia avvenute nelle vicinanze dell’illecito ma non immediatamente (ad es. in due ore o due giorni).</a:t>
            </a:r>
          </a:p>
          <a:p>
            <a:pPr algn="l">
              <a:spcBef>
                <a:spcPts val="600"/>
              </a:spcBef>
              <a:spcAft>
                <a:spcPts val="600"/>
              </a:spcAft>
            </a:pPr>
            <a:r>
              <a:rPr lang="it-IT" sz="2400" dirty="0">
                <a:solidFill>
                  <a:schemeClr val="accent2">
                    <a:lumMod val="50000"/>
                  </a:schemeClr>
                </a:solidFill>
                <a:latin typeface="Georgia" panose="02040502050405020303" pitchFamily="18" charset="0"/>
              </a:rPr>
              <a:t>In caso di morte della vittima, però, i familiari di questa potranno chiedere all’autore del fatto il risarcimento del danno da loro direttamente subito, in termini sia di danni patrimoniali che di danni non patrimoniali.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8590267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31902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Nel computare quanto dovuto a titolo di risarcimento deve altresì tenersi conto di alcune regole ulteriori: </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concorso di colpa della vittima;</a:t>
            </a: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onere di mitigazione del danno da parte del creditore;</a:t>
            </a: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2400"/>
              </a:spcBef>
              <a:spcAft>
                <a:spcPts val="600"/>
              </a:spcAft>
              <a:buFont typeface="Arial" charset="0"/>
              <a:buChar char="•"/>
            </a:pPr>
            <a:r>
              <a:rPr lang="it-IT" sz="2400" dirty="0">
                <a:solidFill>
                  <a:schemeClr val="accent2">
                    <a:lumMod val="50000"/>
                  </a:schemeClr>
                </a:solidFill>
                <a:latin typeface="Georgia" panose="02040502050405020303" pitchFamily="18" charset="0"/>
              </a:rPr>
              <a:t>principio della </a:t>
            </a:r>
            <a:r>
              <a:rPr lang="it-IT" sz="2400" dirty="0" err="1">
                <a:solidFill>
                  <a:schemeClr val="accent2">
                    <a:lumMod val="50000"/>
                  </a:schemeClr>
                </a:solidFill>
                <a:latin typeface="Georgia" panose="02040502050405020303" pitchFamily="18" charset="0"/>
              </a:rPr>
              <a:t>compensatio</a:t>
            </a:r>
            <a:r>
              <a:rPr lang="it-IT" sz="2400" dirty="0">
                <a:solidFill>
                  <a:schemeClr val="accent2">
                    <a:lumMod val="50000"/>
                  </a:schemeClr>
                </a:solidFill>
                <a:latin typeface="Georgia" panose="02040502050405020303" pitchFamily="18" charset="0"/>
              </a:rPr>
              <a:t> lucri </a:t>
            </a:r>
            <a:r>
              <a:rPr lang="it-IT" sz="2400" dirty="0" err="1">
                <a:solidFill>
                  <a:schemeClr val="accent2">
                    <a:lumMod val="50000"/>
                  </a:schemeClr>
                </a:solidFill>
                <a:latin typeface="Georgia" panose="02040502050405020303" pitchFamily="18" charset="0"/>
              </a:rPr>
              <a:t>cum</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damno</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2743749"/>
            <a:ext cx="1031902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1227, C.C.: “1.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colposo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concorso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cagionare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diminuito</a:t>
            </a:r>
            <a:r>
              <a:rPr lang="en-US" sz="2000" dirty="0">
                <a:solidFill>
                  <a:srgbClr val="002060"/>
                </a:solidFill>
                <a:latin typeface="Georgia" charset="0"/>
                <a:ea typeface="Georgia" charset="0"/>
                <a:cs typeface="Georgia" charset="0"/>
              </a:rPr>
              <a:t> secondo la </a:t>
            </a:r>
            <a:r>
              <a:rPr lang="en-US" sz="2000" dirty="0" err="1">
                <a:solidFill>
                  <a:srgbClr val="002060"/>
                </a:solidFill>
                <a:latin typeface="Georgia" charset="0"/>
                <a:ea typeface="Georgia" charset="0"/>
                <a:cs typeface="Georgia" charset="0"/>
              </a:rPr>
              <a:t>gravità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l’entità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conseguenze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derivate”</a:t>
            </a:r>
          </a:p>
        </p:txBody>
      </p:sp>
      <p:sp>
        <p:nvSpPr>
          <p:cNvPr id="8" name="CasellaDiTesto 7"/>
          <p:cNvSpPr txBox="1"/>
          <p:nvPr/>
        </p:nvSpPr>
        <p:spPr>
          <a:xfrm>
            <a:off x="392521" y="4322425"/>
            <a:ext cx="10319021"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1227, C.C.: “2. Il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non è </a:t>
            </a:r>
            <a:r>
              <a:rPr lang="en-US" sz="2000" dirty="0" err="1">
                <a:solidFill>
                  <a:srgbClr val="002060"/>
                </a:solidFill>
                <a:latin typeface="Georgia" charset="0"/>
                <a:ea typeface="Georgia" charset="0"/>
                <a:cs typeface="Georgia" charset="0"/>
              </a:rPr>
              <a:t>dovuto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avrebbe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potuto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evitare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l’ordinaria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diligenza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01629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31902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solidarietà passiva degli autori del fatto;</a:t>
            </a: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liquidazione del risarcimento d’abitudine </a:t>
            </a:r>
            <a:r>
              <a:rPr lang="it-IT" sz="2400" u="sng" dirty="0">
                <a:solidFill>
                  <a:schemeClr val="accent2">
                    <a:lumMod val="50000"/>
                  </a:schemeClr>
                </a:solidFill>
                <a:latin typeface="Georgia" panose="02040502050405020303" pitchFamily="18" charset="0"/>
              </a:rPr>
              <a:t>per equivalente</a:t>
            </a:r>
            <a:r>
              <a:rPr lang="it-IT" sz="2400" dirty="0">
                <a:solidFill>
                  <a:schemeClr val="accent2">
                    <a:lumMod val="50000"/>
                  </a:schemeClr>
                </a:solidFill>
                <a:latin typeface="Georgia" panose="02040502050405020303" pitchFamily="18" charset="0"/>
              </a:rPr>
              <a:t> e solo eccezionalmente </a:t>
            </a:r>
            <a:r>
              <a:rPr lang="it-IT" sz="2400" u="sng" dirty="0">
                <a:solidFill>
                  <a:schemeClr val="accent2">
                    <a:lumMod val="50000"/>
                  </a:schemeClr>
                </a:solidFill>
                <a:latin typeface="Georgia" panose="02040502050405020303" pitchFamily="18" charset="0"/>
              </a:rPr>
              <a:t>in forma specifica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2" y="1892441"/>
            <a:ext cx="10568404"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2055, C.C.: “1.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dannoso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imputabile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obbligate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solido</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risarcito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regresso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misura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gravità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rispettiva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dall’entità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conseguenze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derivate.</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dubbio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singole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presumono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uguali</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732977"/>
            <a:ext cx="10568405"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2058, C.C.: “1. Il </a:t>
            </a:r>
            <a:r>
              <a:rPr lang="en-US" sz="2000" dirty="0" err="1">
                <a:solidFill>
                  <a:srgbClr val="002060"/>
                </a:solidFill>
                <a:latin typeface="Georgia" charset="0"/>
                <a:ea typeface="Georgia" charset="0"/>
                <a:cs typeface="Georgia" charset="0"/>
              </a:rPr>
              <a:t>danneggiato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reintegrazione</a:t>
            </a:r>
            <a:r>
              <a:rPr lang="en-US" sz="2000" dirty="0">
                <a:solidFill>
                  <a:srgbClr val="002060"/>
                </a:solidFill>
                <a:latin typeface="Georgia" charset="0"/>
                <a:ea typeface="Georgia" charset="0"/>
                <a:cs typeface="Georgia" charset="0"/>
              </a:rPr>
              <a:t> in forma </a:t>
            </a:r>
            <a:r>
              <a:rPr lang="en-US" sz="2000" dirty="0" err="1">
                <a:solidFill>
                  <a:srgbClr val="002060"/>
                </a:solidFill>
                <a:latin typeface="Georgia" charset="0"/>
                <a:ea typeface="Georgia" charset="0"/>
                <a:cs typeface="Georgia" charset="0"/>
              </a:rPr>
              <a:t>specifica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tutto</a:t>
            </a:r>
            <a:r>
              <a:rPr lang="en-US" sz="2000" dirty="0">
                <a:solidFill>
                  <a:srgbClr val="002060"/>
                </a:solidFill>
                <a:latin typeface="Georgia" charset="0"/>
                <a:ea typeface="Georgia" charset="0"/>
                <a:cs typeface="Georgia" charset="0"/>
              </a:rPr>
              <a:t> o in parte </a:t>
            </a:r>
            <a:r>
              <a:rPr lang="en-US" sz="2000" dirty="0" err="1">
                <a:solidFill>
                  <a:srgbClr val="002060"/>
                </a:solidFill>
                <a:latin typeface="Georgia" charset="0"/>
                <a:ea typeface="Georgia" charset="0"/>
                <a:cs typeface="Georgia" charset="0"/>
              </a:rPr>
              <a:t>possibile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Tuttavia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disporre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avvenga</a:t>
            </a:r>
            <a:r>
              <a:rPr lang="en-US" sz="2000" dirty="0">
                <a:solidFill>
                  <a:srgbClr val="002060"/>
                </a:solidFill>
                <a:latin typeface="Georgia" charset="0"/>
                <a:ea typeface="Georgia" charset="0"/>
                <a:cs typeface="Georgia" charset="0"/>
              </a:rPr>
              <a:t> solo per </a:t>
            </a:r>
            <a:r>
              <a:rPr lang="en-US" sz="2000" dirty="0" err="1">
                <a:solidFill>
                  <a:srgbClr val="002060"/>
                </a:solidFill>
                <a:latin typeface="Georgia" charset="0"/>
                <a:ea typeface="Georgia" charset="0"/>
                <a:cs typeface="Georgia" charset="0"/>
              </a:rPr>
              <a:t>equivalente</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reintegrazione</a:t>
            </a:r>
            <a:r>
              <a:rPr lang="en-US" sz="2000" dirty="0">
                <a:solidFill>
                  <a:srgbClr val="002060"/>
                </a:solidFill>
                <a:latin typeface="Georgia" charset="0"/>
                <a:ea typeface="Georgia" charset="0"/>
                <a:cs typeface="Georgia" charset="0"/>
              </a:rPr>
              <a:t> in forma </a:t>
            </a:r>
            <a:r>
              <a:rPr lang="en-US" sz="2000" dirty="0" err="1">
                <a:solidFill>
                  <a:srgbClr val="002060"/>
                </a:solidFill>
                <a:latin typeface="Georgia" charset="0"/>
                <a:ea typeface="Georgia" charset="0"/>
                <a:cs typeface="Georgia" charset="0"/>
              </a:rPr>
              <a:t>specifica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eccessivamente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509927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38779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A fronte di un fatto illecito, la vittima può sempre richiedere il risarcimento sia del danno patrimoniale che del danno non patrimoniale. Vero o falso?</a:t>
            </a:r>
          </a:p>
          <a:p>
            <a:pPr algn="l">
              <a:spcBef>
                <a:spcPts val="600"/>
              </a:spcBef>
              <a:spcAft>
                <a:spcPts val="600"/>
              </a:spcAft>
            </a:pPr>
            <a:r>
              <a:rPr lang="it-IT" sz="2400" dirty="0">
                <a:solidFill>
                  <a:schemeClr val="accent2">
                    <a:lumMod val="50000"/>
                  </a:schemeClr>
                </a:solidFill>
                <a:latin typeface="Georgia" panose="02040502050405020303" pitchFamily="18" charset="0"/>
              </a:rPr>
              <a:t>(a) falso: il risarcimento del danno non patrimoniale non è mai ammesso</a:t>
            </a:r>
          </a:p>
          <a:p>
            <a:pPr algn="l">
              <a:spcBef>
                <a:spcPts val="600"/>
              </a:spcBef>
              <a:spcAft>
                <a:spcPts val="600"/>
              </a:spcAft>
            </a:pPr>
            <a:r>
              <a:rPr lang="it-IT" sz="2400" dirty="0">
                <a:solidFill>
                  <a:schemeClr val="accent2">
                    <a:lumMod val="50000"/>
                  </a:schemeClr>
                </a:solidFill>
                <a:latin typeface="Georgia" panose="02040502050405020303" pitchFamily="18" charset="0"/>
              </a:rPr>
              <a:t>(b) falso: il risarcimento del danno non patrimoniale è ammesso soltanto nei casi determinati dalla legge</a:t>
            </a:r>
          </a:p>
          <a:p>
            <a:pPr algn="l">
              <a:spcBef>
                <a:spcPts val="600"/>
              </a:spcBef>
              <a:spcAft>
                <a:spcPts val="600"/>
              </a:spcAft>
            </a:pPr>
            <a:r>
              <a:rPr lang="it-IT" sz="2400" dirty="0">
                <a:solidFill>
                  <a:schemeClr val="accent2">
                    <a:lumMod val="50000"/>
                  </a:schemeClr>
                </a:solidFill>
                <a:latin typeface="Georgia" panose="02040502050405020303" pitchFamily="18" charset="0"/>
              </a:rPr>
              <a:t>(c) falso: il risarcimento del danno non patrimoniale è ammesso nei casi determinati dalla legge e nell’ipotesi di lesione di valori della persona costituzionalmente garantiti</a:t>
            </a:r>
          </a:p>
          <a:p>
            <a:pPr algn="l">
              <a:spcBef>
                <a:spcPts val="600"/>
              </a:spcBef>
              <a:spcAft>
                <a:spcPts val="600"/>
              </a:spcAft>
            </a:pPr>
            <a:r>
              <a:rPr lang="it-IT" sz="2400" dirty="0">
                <a:solidFill>
                  <a:schemeClr val="accent2">
                    <a:lumMod val="50000"/>
                  </a:schemeClr>
                </a:solidFill>
                <a:latin typeface="Georgia" panose="02040502050405020303" pitchFamily="18" charset="0"/>
              </a:rPr>
              <a:t>(d) vero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542765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0214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E’ risarcibile il danno corrispondente alla perdita della vita, intesa come bene a sé stante (ad esempio, nell’ipotesi di decesso istantaneo della vittima dell’illecito)?</a:t>
            </a:r>
          </a:p>
          <a:p>
            <a:pPr algn="l">
              <a:spcBef>
                <a:spcPts val="600"/>
              </a:spcBef>
              <a:spcAft>
                <a:spcPts val="600"/>
              </a:spcAft>
            </a:pPr>
            <a:r>
              <a:rPr lang="it-IT" sz="2400" dirty="0">
                <a:solidFill>
                  <a:schemeClr val="accent2">
                    <a:lumMod val="50000"/>
                  </a:schemeClr>
                </a:solidFill>
                <a:latin typeface="Georgia" panose="02040502050405020303" pitchFamily="18" charset="0"/>
              </a:rPr>
              <a:t>(a) sì, e l’azione spetta ai prossimi congiunti</a:t>
            </a:r>
          </a:p>
          <a:p>
            <a:pPr algn="l">
              <a:spcBef>
                <a:spcPts val="600"/>
              </a:spcBef>
              <a:spcAft>
                <a:spcPts val="600"/>
              </a:spcAft>
            </a:pPr>
            <a:r>
              <a:rPr lang="it-IT" sz="2400" dirty="0">
                <a:solidFill>
                  <a:schemeClr val="accent2">
                    <a:lumMod val="50000"/>
                  </a:schemeClr>
                </a:solidFill>
                <a:latin typeface="Georgia" panose="02040502050405020303" pitchFamily="18" charset="0"/>
              </a:rPr>
              <a:t>(b) sì, e l’azione spetta agli eredi</a:t>
            </a:r>
          </a:p>
          <a:p>
            <a:pPr algn="l">
              <a:spcBef>
                <a:spcPts val="600"/>
              </a:spcBef>
              <a:spcAft>
                <a:spcPts val="600"/>
              </a:spcAft>
            </a:pPr>
            <a:r>
              <a:rPr lang="it-IT" sz="2400" dirty="0">
                <a:solidFill>
                  <a:schemeClr val="accent2">
                    <a:lumMod val="50000"/>
                  </a:schemeClr>
                </a:solidFill>
                <a:latin typeface="Georgia" panose="02040502050405020303" pitchFamily="18" charset="0"/>
              </a:rPr>
              <a:t>(c) no</a:t>
            </a:r>
          </a:p>
          <a:p>
            <a:pPr algn="l">
              <a:spcBef>
                <a:spcPts val="600"/>
              </a:spcBef>
              <a:spcAft>
                <a:spcPts val="600"/>
              </a:spcAft>
            </a:pPr>
            <a:r>
              <a:rPr lang="it-IT" sz="2400" dirty="0">
                <a:solidFill>
                  <a:schemeClr val="accent2">
                    <a:lumMod val="50000"/>
                  </a:schemeClr>
                </a:solidFill>
                <a:latin typeface="Georgia" panose="02040502050405020303" pitchFamily="18" charset="0"/>
              </a:rPr>
              <a:t>(d) sì, ma solo in caso di condanna penale del responsabile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8950962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38779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Da tempo, Bruno accumula spazzatura maleodorante davanti al suo garage. Anna, che abita nella proprietà confinante ed è esasperata dai cattivi odori, dà fuoco alla spazzatura. Le conseguenze di questo suo gesto sono pesantemente aggravate dal fatto che Bruno deteneva illegalmente nella cantina fuochi artificiali. Bruno lamenta i danni alla sua proprietà. I periti ritengono questi danni causalmente collegabili per il 20% al comportamento di Anna e per l’80% all’imprudenza di Bruno. In sede risarcitoria Bruno otterrà:</a:t>
            </a:r>
          </a:p>
          <a:p>
            <a:pPr algn="l">
              <a:spcBef>
                <a:spcPts val="600"/>
              </a:spcBef>
              <a:spcAft>
                <a:spcPts val="600"/>
              </a:spcAft>
            </a:pPr>
            <a:r>
              <a:rPr lang="it-IT" sz="2400" dirty="0">
                <a:solidFill>
                  <a:schemeClr val="accent2">
                    <a:lumMod val="50000"/>
                  </a:schemeClr>
                </a:solidFill>
                <a:latin typeface="Georgia" panose="02040502050405020303" pitchFamily="18" charset="0"/>
              </a:rPr>
              <a:t>(a) il risarcimento integrale del danno subito</a:t>
            </a:r>
          </a:p>
          <a:p>
            <a:pPr algn="l">
              <a:spcBef>
                <a:spcPts val="600"/>
              </a:spcBef>
              <a:spcAft>
                <a:spcPts val="600"/>
              </a:spcAft>
            </a:pPr>
            <a:r>
              <a:rPr lang="it-IT" sz="2400" dirty="0">
                <a:solidFill>
                  <a:schemeClr val="accent2">
                    <a:lumMod val="50000"/>
                  </a:schemeClr>
                </a:solidFill>
                <a:latin typeface="Georgia" panose="02040502050405020303" pitchFamily="18" charset="0"/>
              </a:rPr>
              <a:t>(b) il risarcimento del 20% del danno subito</a:t>
            </a:r>
          </a:p>
          <a:p>
            <a:pPr algn="l">
              <a:spcBef>
                <a:spcPts val="600"/>
              </a:spcBef>
              <a:spcAft>
                <a:spcPts val="600"/>
              </a:spcAft>
            </a:pPr>
            <a:r>
              <a:rPr lang="it-IT" sz="2400" dirty="0">
                <a:solidFill>
                  <a:schemeClr val="accent2">
                    <a:lumMod val="50000"/>
                  </a:schemeClr>
                </a:solidFill>
                <a:latin typeface="Georgia" panose="02040502050405020303" pitchFamily="18" charset="0"/>
              </a:rPr>
              <a:t>(c) nulla </a:t>
            </a:r>
          </a:p>
          <a:p>
            <a:pPr algn="l">
              <a:spcBef>
                <a:spcPts val="600"/>
              </a:spcBef>
              <a:spcAft>
                <a:spcPts val="600"/>
              </a:spcAft>
            </a:pPr>
            <a:r>
              <a:rPr lang="it-IT" sz="2400" dirty="0">
                <a:solidFill>
                  <a:schemeClr val="accent2">
                    <a:lumMod val="50000"/>
                  </a:schemeClr>
                </a:solidFill>
                <a:latin typeface="Georgia" panose="02040502050405020303" pitchFamily="18" charset="0"/>
              </a:rPr>
              <a:t>(d) il risarcimento del 50% del danno subito</a:t>
            </a:r>
          </a:p>
        </p:txBody>
      </p:sp>
    </p:spTree>
    <p:extLst>
      <p:ext uri="{BB962C8B-B14F-4D97-AF65-F5344CB8AC3E}">
        <p14:creationId xmlns:p14="http://schemas.microsoft.com/office/powerpoint/2010/main" val="15521840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22401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Responsabilità oggettiva</a:t>
            </a:r>
          </a:p>
          <a:p>
            <a:pPr algn="l">
              <a:spcBef>
                <a:spcPts val="600"/>
              </a:spcBef>
              <a:spcAft>
                <a:spcPts val="600"/>
              </a:spcAft>
            </a:pPr>
            <a:r>
              <a:rPr lang="it-IT" sz="2400" dirty="0">
                <a:solidFill>
                  <a:schemeClr val="accent2">
                    <a:lumMod val="50000"/>
                  </a:schemeClr>
                </a:solidFill>
                <a:latin typeface="Georgia" panose="02040502050405020303" pitchFamily="18" charset="0"/>
              </a:rPr>
              <a:t>Si danno tre tipologie di responsabilità oggettiva nel nostro ordinamento: la responsabilità vicaria, la responsabilità da custodia e la responsabilità per attività pericolose.</a:t>
            </a:r>
          </a:p>
          <a:p>
            <a:pPr algn="l">
              <a:spcBef>
                <a:spcPts val="600"/>
              </a:spcBef>
              <a:spcAft>
                <a:spcPts val="600"/>
              </a:spcAft>
            </a:pPr>
            <a:r>
              <a:rPr lang="it-IT" sz="2400" dirty="0">
                <a:solidFill>
                  <a:schemeClr val="accent2">
                    <a:lumMod val="50000"/>
                  </a:schemeClr>
                </a:solidFill>
                <a:latin typeface="Georgia" panose="02040502050405020303" pitchFamily="18" charset="0"/>
              </a:rPr>
              <a:t>La </a:t>
            </a:r>
            <a:r>
              <a:rPr lang="it-IT" sz="2400" u="sng" dirty="0">
                <a:solidFill>
                  <a:schemeClr val="accent2">
                    <a:lumMod val="50000"/>
                  </a:schemeClr>
                </a:solidFill>
                <a:latin typeface="Georgia" panose="02040502050405020303" pitchFamily="18" charset="0"/>
              </a:rPr>
              <a:t>responsabilità vicaria</a:t>
            </a:r>
            <a:r>
              <a:rPr lang="it-IT" sz="2400" dirty="0">
                <a:solidFill>
                  <a:schemeClr val="accent2">
                    <a:lumMod val="50000"/>
                  </a:schemeClr>
                </a:solidFill>
                <a:latin typeface="Georgia" panose="02040502050405020303" pitchFamily="18" charset="0"/>
              </a:rPr>
              <a:t> obbliga un soggetto a rispondere del fatto altrui. Le ipotesi principali concernono il sorvegliante dell’incapace, i genitori rispetto ai figli e i maestri rispetto agli allievi, il datore di lavoro rispetto ai dipendenti. </a:t>
            </a:r>
          </a:p>
        </p:txBody>
      </p:sp>
      <p:sp>
        <p:nvSpPr>
          <p:cNvPr id="11" name="CasellaDiTesto 10"/>
          <p:cNvSpPr txBox="1"/>
          <p:nvPr/>
        </p:nvSpPr>
        <p:spPr>
          <a:xfrm>
            <a:off x="392521" y="4783603"/>
            <a:ext cx="9915261"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2047, C.C.: “1. In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da persona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intendere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volere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dovuto</a:t>
            </a:r>
            <a:r>
              <a:rPr lang="en-US" sz="2000" dirty="0">
                <a:solidFill>
                  <a:srgbClr val="002060"/>
                </a:solidFill>
                <a:latin typeface="Georgia" charset="0"/>
                <a:ea typeface="Georgia" charset="0"/>
                <a:cs typeface="Georgia" charset="0"/>
              </a:rPr>
              <a:t> da chi è tenuto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sorveglianza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dell’incapace</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provi</a:t>
            </a:r>
            <a:r>
              <a:rPr lang="en-US" sz="2000" dirty="0">
                <a:solidFill>
                  <a:srgbClr val="002060"/>
                </a:solidFill>
                <a:latin typeface="Georgia" charset="0"/>
                <a:ea typeface="Georgia" charset="0"/>
                <a:cs typeface="Georgia" charset="0"/>
              </a:rPr>
              <a:t> di non aver </a:t>
            </a:r>
            <a:r>
              <a:rPr lang="en-US" sz="2000" dirty="0" err="1">
                <a:solidFill>
                  <a:srgbClr val="002060"/>
                </a:solidFill>
                <a:latin typeface="Georgia" charset="0"/>
                <a:ea typeface="Georgia" charset="0"/>
                <a:cs typeface="Georgia" charset="0"/>
              </a:rPr>
              <a:t>potuto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impedire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73905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77028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Dolo o colpa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Mentre nel diritto penale la regola è quella della responsabilità per dolo, nel diritto privato la regola è quella della responsabilità per colpa.</a:t>
            </a:r>
          </a:p>
          <a:p>
            <a:pPr algn="l">
              <a:spcBef>
                <a:spcPts val="600"/>
              </a:spcBef>
              <a:spcAft>
                <a:spcPts val="600"/>
              </a:spcAft>
            </a:pPr>
            <a:r>
              <a:rPr lang="it-IT" sz="2400" dirty="0">
                <a:solidFill>
                  <a:schemeClr val="accent2">
                    <a:lumMod val="50000"/>
                  </a:schemeClr>
                </a:solidFill>
                <a:latin typeface="Georgia" panose="02040502050405020303" pitchFamily="18" charset="0"/>
              </a:rPr>
              <a:t>Esistono tuttavia i c.d. </a:t>
            </a:r>
            <a:r>
              <a:rPr lang="it-IT" sz="2400" u="sng" dirty="0">
                <a:solidFill>
                  <a:schemeClr val="accent2">
                    <a:lumMod val="50000"/>
                  </a:schemeClr>
                </a:solidFill>
                <a:latin typeface="Georgia" panose="02040502050405020303" pitchFamily="18" charset="0"/>
              </a:rPr>
              <a:t>illeciti di dolo</a:t>
            </a:r>
            <a:r>
              <a:rPr lang="it-IT" sz="2400" dirty="0">
                <a:solidFill>
                  <a:schemeClr val="accent2">
                    <a:lumMod val="50000"/>
                  </a:schemeClr>
                </a:solidFill>
                <a:latin typeface="Georgia" panose="02040502050405020303" pitchFamily="18" charset="0"/>
              </a:rPr>
              <a:t> (al quale è sovente equiparata la colpa grave), ossia casi in cui l’obbligo al risarcimento sorge solo se l’azione dannosa è stata posta in essere dolosamente (o con colpa grave). </a:t>
            </a:r>
          </a:p>
        </p:txBody>
      </p:sp>
      <p:sp>
        <p:nvSpPr>
          <p:cNvPr id="4" name="CasellaDiTesto 3"/>
          <p:cNvSpPr txBox="1"/>
          <p:nvPr/>
        </p:nvSpPr>
        <p:spPr>
          <a:xfrm>
            <a:off x="392521" y="1933526"/>
            <a:ext cx="10972165"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43, C.P.: “Il </a:t>
            </a:r>
            <a:r>
              <a:rPr lang="en-US" sz="2000" dirty="0" err="1">
                <a:solidFill>
                  <a:srgbClr val="002060"/>
                </a:solidFill>
                <a:latin typeface="Georgia" charset="0"/>
                <a:ea typeface="Georgia" charset="0"/>
                <a:cs typeface="Georgia" charset="0"/>
              </a:rPr>
              <a:t>delitto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doloso</a:t>
            </a:r>
            <a:r>
              <a:rPr lang="en-US" sz="2000" dirty="0">
                <a:solidFill>
                  <a:srgbClr val="002060"/>
                </a:solidFill>
                <a:latin typeface="Georgia" charset="0"/>
                <a:ea typeface="Georgia" charset="0"/>
                <a:cs typeface="Georgia" charset="0"/>
              </a:rPr>
              <a:t>, o secondo </a:t>
            </a:r>
            <a:r>
              <a:rPr lang="en-US" sz="2000" dirty="0" err="1">
                <a:solidFill>
                  <a:srgbClr val="002060"/>
                </a:solidFill>
                <a:latin typeface="Georgia" charset="0"/>
                <a:ea typeface="Georgia" charset="0"/>
                <a:cs typeface="Georgia" charset="0"/>
              </a:rPr>
              <a:t>l’intenzione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l’evento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dannoso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pericoloso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dell’azione</a:t>
            </a:r>
            <a:r>
              <a:rPr lang="en-US" sz="2000" dirty="0">
                <a:solidFill>
                  <a:srgbClr val="002060"/>
                </a:solidFill>
                <a:latin typeface="Georgia" charset="0"/>
                <a:ea typeface="Georgia" charset="0"/>
                <a:cs typeface="Georgia" charset="0"/>
              </a:rPr>
              <a:t> od </a:t>
            </a:r>
            <a:r>
              <a:rPr lang="en-US" sz="2000" dirty="0" err="1">
                <a:solidFill>
                  <a:srgbClr val="002060"/>
                </a:solidFill>
                <a:latin typeface="Georgia" charset="0"/>
                <a:ea typeface="Georgia" charset="0"/>
                <a:cs typeface="Georgia" charset="0"/>
              </a:rPr>
              <a:t>omissione</a:t>
            </a:r>
            <a:r>
              <a:rPr lang="en-US" sz="2000" dirty="0">
                <a:solidFill>
                  <a:srgbClr val="002060"/>
                </a:solidFill>
                <a:latin typeface="Georgia" charset="0"/>
                <a:ea typeface="Georgia" charset="0"/>
                <a:cs typeface="Georgia" charset="0"/>
              </a:rPr>
              <a:t> e da cui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fa </a:t>
            </a:r>
            <a:r>
              <a:rPr lang="en-US" sz="2000" dirty="0" err="1">
                <a:solidFill>
                  <a:srgbClr val="002060"/>
                </a:solidFill>
                <a:latin typeface="Georgia" charset="0"/>
                <a:ea typeface="Georgia" charset="0"/>
                <a:cs typeface="Georgia" charset="0"/>
              </a:rPr>
              <a:t>dipendere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l’esistenza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delitto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dall’agente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preveduto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voluto</a:t>
            </a:r>
            <a:r>
              <a:rPr lang="en-US" sz="2000" dirty="0">
                <a:solidFill>
                  <a:srgbClr val="002060"/>
                </a:solidFill>
                <a:latin typeface="Georgia" charset="0"/>
                <a:ea typeface="Georgia" charset="0"/>
                <a:cs typeface="Georgia" charset="0"/>
              </a:rPr>
              <a:t> come </a:t>
            </a:r>
            <a:r>
              <a:rPr lang="en-US" sz="2000" dirty="0" err="1">
                <a:solidFill>
                  <a:srgbClr val="002060"/>
                </a:solidFill>
                <a:latin typeface="Georgia" charset="0"/>
                <a:ea typeface="Georgia" charset="0"/>
                <a:cs typeface="Georgia" charset="0"/>
              </a:rPr>
              <a:t>conseguenza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azione</a:t>
            </a:r>
            <a:r>
              <a:rPr lang="en-US" sz="2000" dirty="0">
                <a:solidFill>
                  <a:srgbClr val="002060"/>
                </a:solidFill>
                <a:latin typeface="Georgia" charset="0"/>
                <a:ea typeface="Georgia" charset="0"/>
                <a:cs typeface="Georgia" charset="0"/>
              </a:rPr>
              <a:t> od </a:t>
            </a:r>
            <a:r>
              <a:rPr lang="en-US" sz="2000" dirty="0" err="1">
                <a:solidFill>
                  <a:srgbClr val="002060"/>
                </a:solidFill>
                <a:latin typeface="Georgia" charset="0"/>
                <a:ea typeface="Georgia" charset="0"/>
                <a:cs typeface="Georgia" charset="0"/>
              </a:rPr>
              <a:t>omissione</a:t>
            </a:r>
            <a:r>
              <a:rPr lang="en-US" sz="2000" dirty="0">
                <a:solidFill>
                  <a:srgbClr val="002060"/>
                </a:solidFill>
                <a:latin typeface="Georgia" charset="0"/>
                <a:ea typeface="Georgia" charset="0"/>
                <a:cs typeface="Georgia" charset="0"/>
              </a:rPr>
              <a:t>; […]</a:t>
            </a:r>
          </a:p>
          <a:p>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colposo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contro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l’intenzione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l’evento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preveduto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dall’agente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verifica</a:t>
            </a:r>
            <a:r>
              <a:rPr lang="en-US" sz="2000" dirty="0">
                <a:solidFill>
                  <a:srgbClr val="002060"/>
                </a:solidFill>
                <a:latin typeface="Georgia" charset="0"/>
                <a:ea typeface="Georgia" charset="0"/>
                <a:cs typeface="Georgia" charset="0"/>
              </a:rPr>
              <a:t> a causa di </a:t>
            </a:r>
            <a:r>
              <a:rPr lang="en-US" sz="2000" dirty="0" err="1">
                <a:solidFill>
                  <a:srgbClr val="002060"/>
                </a:solidFill>
                <a:latin typeface="Georgia" charset="0"/>
                <a:ea typeface="Georgia" charset="0"/>
                <a:cs typeface="Georgia" charset="0"/>
              </a:rPr>
              <a:t>negligenza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imprudenza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imperizia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inosservanza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ordini</a:t>
            </a:r>
            <a:r>
              <a:rPr lang="en-US" sz="2000" dirty="0">
                <a:solidFill>
                  <a:srgbClr val="002060"/>
                </a:solidFill>
                <a:latin typeface="Georgia" charset="0"/>
                <a:ea typeface="Georgia" charset="0"/>
                <a:cs typeface="Georgia" charset="0"/>
              </a:rPr>
              <a:t> o discipline”</a:t>
            </a:r>
          </a:p>
        </p:txBody>
      </p:sp>
    </p:spTree>
    <p:extLst>
      <p:ext uri="{BB962C8B-B14F-4D97-AF65-F5344CB8AC3E}">
        <p14:creationId xmlns:p14="http://schemas.microsoft.com/office/powerpoint/2010/main" val="15771478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57015"/>
            <a:ext cx="1068715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11" name="CasellaDiTesto 10"/>
          <p:cNvSpPr txBox="1"/>
          <p:nvPr/>
        </p:nvSpPr>
        <p:spPr>
          <a:xfrm>
            <a:off x="392521" y="4134757"/>
            <a:ext cx="9523375"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2049, C.C.: “I padroni e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committenti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arrecati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domestici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commessi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nell'esercizio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incombenze</a:t>
            </a:r>
            <a:r>
              <a:rPr lang="en-US" sz="2000" dirty="0">
                <a:solidFill>
                  <a:srgbClr val="002060"/>
                </a:solidFill>
                <a:latin typeface="Georgia" charset="0"/>
                <a:ea typeface="Georgia" charset="0"/>
                <a:cs typeface="Georgia" charset="0"/>
              </a:rPr>
              <a:t> a cui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adibit</a:t>
            </a:r>
            <a:r>
              <a:rPr lang="en-US" sz="2000" dirty="0">
                <a:solidFill>
                  <a:srgbClr val="002060"/>
                </a:solidFill>
                <a:latin typeface="Georgia" charset="0"/>
                <a:ea typeface="Georgia" charset="0"/>
                <a:cs typeface="Georgia" charset="0"/>
              </a:rPr>
              <a:t>”</a:t>
            </a:r>
          </a:p>
        </p:txBody>
      </p:sp>
      <p:sp>
        <p:nvSpPr>
          <p:cNvPr id="13" name="CasellaDiTesto 12"/>
          <p:cNvSpPr txBox="1"/>
          <p:nvPr/>
        </p:nvSpPr>
        <p:spPr>
          <a:xfrm>
            <a:off x="392521" y="1457015"/>
            <a:ext cx="9523375" cy="255454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2048, C.C.: “1. Il padre e la </a:t>
            </a:r>
            <a:r>
              <a:rPr lang="en-US" sz="2000" dirty="0" err="1">
                <a:solidFill>
                  <a:srgbClr val="002060"/>
                </a:solidFill>
                <a:latin typeface="Georgia" charset="0"/>
                <a:ea typeface="Georgia" charset="0"/>
                <a:cs typeface="Georgia" charset="0"/>
              </a:rPr>
              <a:t>madre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minori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emancipati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soggette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tutela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abitano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2. I </a:t>
            </a:r>
            <a:r>
              <a:rPr lang="en-US" sz="2000" dirty="0" err="1">
                <a:solidFill>
                  <a:srgbClr val="002060"/>
                </a:solidFill>
                <a:latin typeface="Georgia" charset="0"/>
                <a:ea typeface="Georgia" charset="0"/>
                <a:cs typeface="Georgia" charset="0"/>
              </a:rPr>
              <a:t>precettori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coloro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insegnano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mestiere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un’arte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allievi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apprendisti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tempo in cui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sotto la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vigilanza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Le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indicate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commi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liberate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soltanto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provano</a:t>
            </a:r>
            <a:r>
              <a:rPr lang="en-US" sz="2000" dirty="0">
                <a:solidFill>
                  <a:srgbClr val="002060"/>
                </a:solidFill>
                <a:latin typeface="Georgia" charset="0"/>
                <a:ea typeface="Georgia" charset="0"/>
                <a:cs typeface="Georgia" charset="0"/>
              </a:rPr>
              <a:t> di non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potuto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impedire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3180085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14089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a:t>
            </a:r>
            <a:r>
              <a:rPr lang="it-IT" sz="2400" u="sng" dirty="0">
                <a:solidFill>
                  <a:schemeClr val="accent2">
                    <a:lumMod val="50000"/>
                  </a:schemeClr>
                </a:solidFill>
                <a:latin typeface="Georgia" panose="02040502050405020303" pitchFamily="18" charset="0"/>
              </a:rPr>
              <a:t>responsabilità da custodia</a:t>
            </a:r>
            <a:r>
              <a:rPr lang="it-IT" sz="2400" dirty="0">
                <a:solidFill>
                  <a:schemeClr val="accent2">
                    <a:lumMod val="50000"/>
                  </a:schemeClr>
                </a:solidFill>
                <a:latin typeface="Georgia" panose="02040502050405020303" pitchFamily="18" charset="0"/>
              </a:rPr>
              <a:t> obbliga il proprietario o custode di una cosa a rispondere dei danni cagionati a terzi dalla cosa. </a:t>
            </a:r>
          </a:p>
        </p:txBody>
      </p:sp>
      <p:sp>
        <p:nvSpPr>
          <p:cNvPr id="11" name="CasellaDiTesto 10"/>
          <p:cNvSpPr txBox="1"/>
          <p:nvPr/>
        </p:nvSpPr>
        <p:spPr>
          <a:xfrm>
            <a:off x="392521" y="2266035"/>
            <a:ext cx="1039027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2051, C.C.: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in </a:t>
            </a:r>
            <a:r>
              <a:rPr lang="en-US" sz="2000" dirty="0" err="1">
                <a:solidFill>
                  <a:srgbClr val="002060"/>
                </a:solidFill>
                <a:latin typeface="Georgia" charset="0"/>
                <a:ea typeface="Georgia" charset="0"/>
                <a:cs typeface="Georgia" charset="0"/>
              </a:rPr>
              <a:t>custodia</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fortuito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033237"/>
            <a:ext cx="1039027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2052, C.C.: “Il </a:t>
            </a:r>
            <a:r>
              <a:rPr lang="en-US" sz="2000" dirty="0" err="1">
                <a:solidFill>
                  <a:srgbClr val="002060"/>
                </a:solidFill>
                <a:latin typeface="Georgia" charset="0"/>
                <a:ea typeface="Georgia" charset="0"/>
                <a:cs typeface="Georgia" charset="0"/>
              </a:rPr>
              <a:t>proprietario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animale</a:t>
            </a:r>
            <a:r>
              <a:rPr lang="en-US" sz="2000" dirty="0">
                <a:solidFill>
                  <a:srgbClr val="002060"/>
                </a:solidFill>
                <a:latin typeface="Georgia" charset="0"/>
                <a:ea typeface="Georgia" charset="0"/>
                <a:cs typeface="Georgia" charset="0"/>
              </a:rPr>
              <a:t> o chi se ne serve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tempo in cui lo ha in </a:t>
            </a:r>
            <a:r>
              <a:rPr lang="en-US" sz="2000" dirty="0" err="1">
                <a:solidFill>
                  <a:srgbClr val="002060"/>
                </a:solidFill>
                <a:latin typeface="Georgia" charset="0"/>
                <a:ea typeface="Georgia" charset="0"/>
                <a:cs typeface="Georgia" charset="0"/>
              </a:rPr>
              <a:t>uso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dall'animale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fosse sotto la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custodia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fosse </a:t>
            </a:r>
            <a:r>
              <a:rPr lang="en-US" sz="2000" dirty="0" err="1">
                <a:solidFill>
                  <a:srgbClr val="002060"/>
                </a:solidFill>
                <a:latin typeface="Georgia" charset="0"/>
                <a:ea typeface="Georgia" charset="0"/>
                <a:cs typeface="Georgia" charset="0"/>
              </a:rPr>
              <a:t>smarrito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fuggito</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fortuito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108216"/>
            <a:ext cx="1039027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2053, C.C.: “Il </a:t>
            </a:r>
            <a:r>
              <a:rPr lang="en-US" sz="2000" dirty="0" err="1">
                <a:solidFill>
                  <a:srgbClr val="002060"/>
                </a:solidFill>
                <a:latin typeface="Georgia" charset="0"/>
                <a:ea typeface="Georgia" charset="0"/>
                <a:cs typeface="Georgia" charset="0"/>
              </a:rPr>
              <a:t>proprietario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edificio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costruzione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rovina</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non è </a:t>
            </a:r>
            <a:r>
              <a:rPr lang="en-US" sz="2000" dirty="0" err="1">
                <a:solidFill>
                  <a:srgbClr val="002060"/>
                </a:solidFill>
                <a:latin typeface="Georgia" charset="0"/>
                <a:ea typeface="Georgia" charset="0"/>
                <a:cs typeface="Georgia" charset="0"/>
              </a:rPr>
              <a:t>dovuta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difetto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manutenzione</a:t>
            </a:r>
            <a:r>
              <a:rPr lang="en-US" sz="2000" dirty="0">
                <a:solidFill>
                  <a:srgbClr val="002060"/>
                </a:solidFill>
                <a:latin typeface="Georgia" charset="0"/>
                <a:ea typeface="Georgia" charset="0"/>
                <a:cs typeface="Georgia" charset="0"/>
              </a:rPr>
              <a:t> o a </a:t>
            </a:r>
            <a:r>
              <a:rPr lang="en-US" sz="2000" dirty="0" err="1">
                <a:solidFill>
                  <a:srgbClr val="002060"/>
                </a:solidFill>
                <a:latin typeface="Georgia" charset="0"/>
                <a:ea typeface="Georgia" charset="0"/>
                <a:cs typeface="Georgia" charset="0"/>
              </a:rPr>
              <a:t>vizio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costruzione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5183195"/>
            <a:ext cx="1039027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2054, C.C.: “3. Il </a:t>
            </a:r>
            <a:r>
              <a:rPr lang="en-US" sz="2000" dirty="0" err="1">
                <a:solidFill>
                  <a:srgbClr val="002060"/>
                </a:solidFill>
                <a:latin typeface="Georgia" charset="0"/>
                <a:ea typeface="Georgia" charset="0"/>
                <a:cs typeface="Georgia" charset="0"/>
              </a:rPr>
              <a:t>proprietario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veicolo</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l’usufruttuario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l’acquirente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riservato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dominio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solido</a:t>
            </a:r>
            <a:r>
              <a:rPr lang="en-US" sz="2000" dirty="0">
                <a:solidFill>
                  <a:srgbClr val="002060"/>
                </a:solidFill>
                <a:latin typeface="Georgia" charset="0"/>
                <a:ea typeface="Georgia" charset="0"/>
                <a:cs typeface="Georgia" charset="0"/>
              </a:rPr>
              <a:t> col </a:t>
            </a:r>
            <a:r>
              <a:rPr lang="en-US" sz="2000" dirty="0" err="1">
                <a:solidFill>
                  <a:srgbClr val="002060"/>
                </a:solidFill>
                <a:latin typeface="Georgia" charset="0"/>
                <a:ea typeface="Georgia" charset="0"/>
                <a:cs typeface="Georgia" charset="0"/>
              </a:rPr>
              <a:t>conducente</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circolazione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veicolo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avvenuta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volontà</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8296129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14089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a:t>
            </a:r>
            <a:r>
              <a:rPr lang="it-IT" sz="2400" u="sng" dirty="0">
                <a:solidFill>
                  <a:schemeClr val="accent2">
                    <a:lumMod val="50000"/>
                  </a:schemeClr>
                </a:solidFill>
                <a:latin typeface="Georgia" panose="02040502050405020303" pitchFamily="18" charset="0"/>
              </a:rPr>
              <a:t>responsabilità da attività pericolosa</a:t>
            </a:r>
            <a:r>
              <a:rPr lang="it-IT" sz="2400" dirty="0">
                <a:solidFill>
                  <a:schemeClr val="accent2">
                    <a:lumMod val="50000"/>
                  </a:schemeClr>
                </a:solidFill>
                <a:latin typeface="Georgia" panose="02040502050405020303" pitchFamily="18" charset="0"/>
              </a:rPr>
              <a:t> obbliga colui il quale pratica un’attività pericolosa a rispondere dei danni derivati da quell’attività. </a:t>
            </a:r>
          </a:p>
        </p:txBody>
      </p:sp>
      <p:sp>
        <p:nvSpPr>
          <p:cNvPr id="6" name="CasellaDiTesto 5"/>
          <p:cNvSpPr txBox="1"/>
          <p:nvPr/>
        </p:nvSpPr>
        <p:spPr>
          <a:xfrm>
            <a:off x="392520" y="2310184"/>
            <a:ext cx="9903385"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2050, C.C.: “</a:t>
            </a:r>
            <a:r>
              <a:rPr lang="en-US" sz="2000" dirty="0" err="1">
                <a:solidFill>
                  <a:srgbClr val="002060"/>
                </a:solidFill>
                <a:latin typeface="Georgia" charset="0"/>
                <a:ea typeface="Georgia" charset="0"/>
                <a:cs typeface="Georgia" charset="0"/>
              </a:rPr>
              <a:t>Chiunque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svolgimento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un’attività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pericolosa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o per la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mezzi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adoperati</a:t>
            </a:r>
            <a:r>
              <a:rPr lang="en-US" sz="2000" dirty="0">
                <a:solidFill>
                  <a:srgbClr val="002060"/>
                </a:solidFill>
                <a:latin typeface="Georgia" charset="0"/>
                <a:ea typeface="Georgia" charset="0"/>
                <a:cs typeface="Georgia" charset="0"/>
              </a:rPr>
              <a:t>, è tenuto al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adottato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misure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idonee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evitare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0" y="3402970"/>
            <a:ext cx="9903385"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2054, C.C.: “2. Il </a:t>
            </a:r>
            <a:r>
              <a:rPr lang="en-US" sz="2000" dirty="0" err="1">
                <a:solidFill>
                  <a:srgbClr val="002060"/>
                </a:solidFill>
                <a:latin typeface="Georgia" charset="0"/>
                <a:ea typeface="Georgia" charset="0"/>
                <a:cs typeface="Georgia" charset="0"/>
              </a:rPr>
              <a:t>conducente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veicolo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guida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rotaie</a:t>
            </a:r>
            <a:r>
              <a:rPr lang="en-US" sz="2000" dirty="0">
                <a:solidFill>
                  <a:srgbClr val="002060"/>
                </a:solidFill>
                <a:latin typeface="Georgia" charset="0"/>
                <a:ea typeface="Georgia" charset="0"/>
                <a:cs typeface="Georgia" charset="0"/>
              </a:rPr>
              <a:t> è obbligato a </a:t>
            </a:r>
            <a:r>
              <a:rPr lang="en-US" sz="2000" dirty="0" err="1">
                <a:solidFill>
                  <a:srgbClr val="002060"/>
                </a:solidFill>
                <a:latin typeface="Georgia" charset="0"/>
                <a:ea typeface="Georgia" charset="0"/>
                <a:cs typeface="Georgia" charset="0"/>
              </a:rPr>
              <a:t>risarcire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o a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circolazione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veicolo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di aver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possibile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evitare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scontro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veicoli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presume, </a:t>
            </a:r>
            <a:r>
              <a:rPr lang="en-US" sz="2000" dirty="0" err="1">
                <a:solidFill>
                  <a:srgbClr val="002060"/>
                </a:solidFill>
                <a:latin typeface="Georgia" charset="0"/>
                <a:ea typeface="Georgia" charset="0"/>
                <a:cs typeface="Georgia" charset="0"/>
              </a:rPr>
              <a:t>fino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conducenti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concorso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ugualmente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produrre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singoli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veicoli</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0" y="5116276"/>
            <a:ext cx="9903385"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114, </a:t>
            </a:r>
            <a:r>
              <a:rPr lang="en-US" sz="2000" dirty="0" err="1">
                <a:solidFill>
                  <a:srgbClr val="002060"/>
                </a:solidFill>
                <a:latin typeface="Georgia" charset="0"/>
                <a:ea typeface="Georgia" charset="0"/>
                <a:cs typeface="Georgia" charset="0"/>
              </a:rPr>
              <a:t>Codice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Consumo</a:t>
            </a:r>
            <a:r>
              <a:rPr lang="en-US" sz="2000" dirty="0">
                <a:solidFill>
                  <a:srgbClr val="002060"/>
                </a:solidFill>
                <a:latin typeface="Georgia" charset="0"/>
                <a:ea typeface="Georgia" charset="0"/>
                <a:cs typeface="Georgia" charset="0"/>
              </a:rPr>
              <a:t>: “Il </a:t>
            </a:r>
            <a:r>
              <a:rPr lang="en-US" sz="2000" dirty="0" err="1">
                <a:solidFill>
                  <a:srgbClr val="002060"/>
                </a:solidFill>
                <a:latin typeface="Georgia" charset="0"/>
                <a:ea typeface="Georgia" charset="0"/>
                <a:cs typeface="Georgia" charset="0"/>
              </a:rPr>
              <a:t>produttore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difetti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4872151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17453"/>
            <a:ext cx="1014089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err="1">
                <a:solidFill>
                  <a:schemeClr val="accent2">
                    <a:lumMod val="50000"/>
                  </a:schemeClr>
                </a:solidFill>
                <a:latin typeface="Georgia" panose="02040502050405020303" pitchFamily="18" charset="0"/>
              </a:rPr>
              <a:t>sd</a:t>
            </a:r>
            <a:r>
              <a:rPr lang="it-IT" sz="2400" dirty="0">
                <a:solidFill>
                  <a:schemeClr val="accent2">
                    <a:lumMod val="50000"/>
                  </a:schemeClr>
                </a:solidFill>
                <a:latin typeface="Georgia" panose="02040502050405020303" pitchFamily="18" charset="0"/>
              </a:rPr>
              <a:t>. </a:t>
            </a:r>
          </a:p>
        </p:txBody>
      </p:sp>
      <p:sp>
        <p:nvSpPr>
          <p:cNvPr id="9" name="CasellaDiTesto 8"/>
          <p:cNvSpPr txBox="1"/>
          <p:nvPr/>
        </p:nvSpPr>
        <p:spPr>
          <a:xfrm>
            <a:off x="392521" y="1417453"/>
            <a:ext cx="11031541" cy="440120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118, </a:t>
            </a:r>
            <a:r>
              <a:rPr lang="en-US" sz="2000" dirty="0" err="1">
                <a:solidFill>
                  <a:srgbClr val="002060"/>
                </a:solidFill>
                <a:latin typeface="Georgia" charset="0"/>
                <a:ea typeface="Georgia" charset="0"/>
                <a:cs typeface="Georgia" charset="0"/>
              </a:rPr>
              <a:t>Codice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Consumo</a:t>
            </a:r>
            <a:r>
              <a:rPr lang="en-US" sz="2000" dirty="0">
                <a:solidFill>
                  <a:srgbClr val="002060"/>
                </a:solidFill>
                <a:latin typeface="Georgia" charset="0"/>
                <a:ea typeface="Georgia" charset="0"/>
                <a:cs typeface="Georgia" charset="0"/>
              </a:rPr>
              <a:t>: “1. La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esclusa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(a)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produttore</a:t>
            </a:r>
            <a:r>
              <a:rPr lang="en-US" sz="2000" dirty="0">
                <a:solidFill>
                  <a:srgbClr val="002060"/>
                </a:solidFill>
                <a:latin typeface="Georgia" charset="0"/>
                <a:ea typeface="Georgia" charset="0"/>
                <a:cs typeface="Georgia" charset="0"/>
              </a:rPr>
              <a:t> non ha </a:t>
            </a:r>
            <a:r>
              <a:rPr lang="en-US" sz="2000" dirty="0" err="1">
                <a:solidFill>
                  <a:srgbClr val="002060"/>
                </a:solidFill>
                <a:latin typeface="Georgia" charset="0"/>
                <a:ea typeface="Georgia" charset="0"/>
                <a:cs typeface="Georgia" charset="0"/>
              </a:rPr>
              <a:t>messo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circolazione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(b)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esisteva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produttore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messo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circolazione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(c)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produttore</a:t>
            </a:r>
            <a:r>
              <a:rPr lang="en-US" sz="2000" dirty="0">
                <a:solidFill>
                  <a:srgbClr val="002060"/>
                </a:solidFill>
                <a:latin typeface="Georgia" charset="0"/>
                <a:ea typeface="Georgia" charset="0"/>
                <a:cs typeface="Georgia" charset="0"/>
              </a:rPr>
              <a:t> non ha </a:t>
            </a:r>
            <a:r>
              <a:rPr lang="en-US" sz="2000" dirty="0" err="1">
                <a:solidFill>
                  <a:srgbClr val="002060"/>
                </a:solidFill>
                <a:latin typeface="Georgia" charset="0"/>
                <a:ea typeface="Georgia" charset="0"/>
                <a:cs typeface="Georgia" charset="0"/>
              </a:rPr>
              <a:t>fabbricato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vendita</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qualsiasi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altra</a:t>
            </a:r>
            <a:r>
              <a:rPr lang="en-US" sz="2000" dirty="0">
                <a:solidFill>
                  <a:srgbClr val="002060"/>
                </a:solidFill>
                <a:latin typeface="Georgia" charset="0"/>
                <a:ea typeface="Georgia" charset="0"/>
                <a:cs typeface="Georgia" charset="0"/>
              </a:rPr>
              <a:t> forma di </a:t>
            </a:r>
            <a:r>
              <a:rPr lang="en-US" sz="2000" dirty="0" err="1">
                <a:solidFill>
                  <a:srgbClr val="002060"/>
                </a:solidFill>
                <a:latin typeface="Georgia" charset="0"/>
                <a:ea typeface="Georgia" charset="0"/>
                <a:cs typeface="Georgia" charset="0"/>
              </a:rPr>
              <a:t>distribuzione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oneroso</a:t>
            </a:r>
            <a:r>
              <a:rPr lang="en-US" sz="2000" dirty="0">
                <a:solidFill>
                  <a:srgbClr val="002060"/>
                </a:solidFill>
                <a:latin typeface="Georgia" charset="0"/>
                <a:ea typeface="Georgia" charset="0"/>
                <a:cs typeface="Georgia" charset="0"/>
              </a:rPr>
              <a:t>, né lo ha </a:t>
            </a:r>
            <a:r>
              <a:rPr lang="en-US" sz="2000" dirty="0" err="1">
                <a:solidFill>
                  <a:srgbClr val="002060"/>
                </a:solidFill>
                <a:latin typeface="Georgia" charset="0"/>
                <a:ea typeface="Georgia" charset="0"/>
                <a:cs typeface="Georgia" charset="0"/>
              </a:rPr>
              <a:t>fabbricato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distribuito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nell'esercizio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attività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professionale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(d)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conformità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norma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imperativa</a:t>
            </a:r>
            <a:r>
              <a:rPr lang="en-US" sz="2000" dirty="0">
                <a:solidFill>
                  <a:srgbClr val="002060"/>
                </a:solidFill>
                <a:latin typeface="Georgia" charset="0"/>
                <a:ea typeface="Georgia" charset="0"/>
                <a:cs typeface="Georgia" charset="0"/>
              </a:rPr>
              <a:t> o a un </a:t>
            </a:r>
            <a:r>
              <a:rPr lang="en-US" sz="2000" dirty="0" err="1">
                <a:solidFill>
                  <a:srgbClr val="002060"/>
                </a:solidFill>
                <a:latin typeface="Georgia" charset="0"/>
                <a:ea typeface="Georgia" charset="0"/>
                <a:cs typeface="Georgia" charset="0"/>
              </a:rPr>
              <a:t>provvedimento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vincolante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(e) se lo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conoscenze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scientifiche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tecniche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produttore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messo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circolazione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permetteva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ancora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considerare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 come </a:t>
            </a:r>
            <a:r>
              <a:rPr lang="en-US" sz="2000" dirty="0" err="1">
                <a:solidFill>
                  <a:srgbClr val="002060"/>
                </a:solidFill>
                <a:latin typeface="Georgia" charset="0"/>
                <a:ea typeface="Georgia" charset="0"/>
                <a:cs typeface="Georgia" charset="0"/>
              </a:rPr>
              <a:t>difettoso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(f)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produttore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fornitore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componente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materia</a:t>
            </a:r>
            <a:r>
              <a:rPr lang="en-US" sz="2000" dirty="0">
                <a:solidFill>
                  <a:srgbClr val="002060"/>
                </a:solidFill>
                <a:latin typeface="Georgia" charset="0"/>
                <a:ea typeface="Georgia" charset="0"/>
                <a:cs typeface="Georgia" charset="0"/>
              </a:rPr>
              <a:t> prima,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concezione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prodotto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incorporata</a:t>
            </a:r>
            <a:r>
              <a:rPr lang="en-US" sz="2000" dirty="0">
                <a:solidFill>
                  <a:srgbClr val="002060"/>
                </a:solidFill>
                <a:latin typeface="Georgia" charset="0"/>
                <a:ea typeface="Georgia" charset="0"/>
                <a:cs typeface="Georgia" charset="0"/>
              </a:rPr>
              <a:t> la parte o </a:t>
            </a:r>
            <a:r>
              <a:rPr lang="en-US" sz="2000" dirty="0" err="1">
                <a:solidFill>
                  <a:srgbClr val="002060"/>
                </a:solidFill>
                <a:latin typeface="Georgia" charset="0"/>
                <a:ea typeface="Georgia" charset="0"/>
                <a:cs typeface="Georgia" charset="0"/>
              </a:rPr>
              <a:t>materia</a:t>
            </a:r>
            <a:r>
              <a:rPr lang="en-US" sz="2000" dirty="0">
                <a:solidFill>
                  <a:srgbClr val="002060"/>
                </a:solidFill>
                <a:latin typeface="Georgia" charset="0"/>
                <a:ea typeface="Georgia" charset="0"/>
                <a:cs typeface="Georgia" charset="0"/>
              </a:rPr>
              <a:t> prima o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conformità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istruzioni</a:t>
            </a:r>
            <a:r>
              <a:rPr lang="en-US" sz="2000" dirty="0">
                <a:solidFill>
                  <a:srgbClr val="002060"/>
                </a:solidFill>
                <a:latin typeface="Georgia" charset="0"/>
                <a:ea typeface="Georgia" charset="0"/>
                <a:cs typeface="Georgia" charset="0"/>
              </a:rPr>
              <a:t> date dal </a:t>
            </a:r>
            <a:r>
              <a:rPr lang="en-US" sz="2000" dirty="0" err="1">
                <a:solidFill>
                  <a:srgbClr val="002060"/>
                </a:solidFill>
                <a:latin typeface="Georgia" charset="0"/>
                <a:ea typeface="Georgia" charset="0"/>
                <a:cs typeface="Georgia" charset="0"/>
              </a:rPr>
              <a:t>produttore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ha </a:t>
            </a:r>
            <a:r>
              <a:rPr lang="en-US" sz="2000" dirty="0" err="1">
                <a:solidFill>
                  <a:srgbClr val="002060"/>
                </a:solidFill>
                <a:latin typeface="Georgia" charset="0"/>
                <a:ea typeface="Georgia" charset="0"/>
                <a:cs typeface="Georgia" charset="0"/>
              </a:rPr>
              <a:t>utilizzata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698968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106716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Durante una partita di calcio, un sedicenne colpisce violentemente – a gioco fermo – un avversario, cagionandogli una grave lesione. Raggiunti dalla richiesta di risarcimento dei danni i suoi genitori sostengono di non essere stati presenti al fatto e di non aver perciò avuto alcuna possibilità di impedirlo. Cosa deciderà il giudice?</a:t>
            </a:r>
          </a:p>
          <a:p>
            <a:pPr algn="l">
              <a:spcBef>
                <a:spcPts val="600"/>
              </a:spcBef>
              <a:spcAft>
                <a:spcPts val="600"/>
              </a:spcAft>
            </a:pPr>
            <a:r>
              <a:rPr lang="it-IT" sz="2400" dirty="0">
                <a:solidFill>
                  <a:schemeClr val="accent2">
                    <a:lumMod val="50000"/>
                  </a:schemeClr>
                </a:solidFill>
                <a:latin typeface="Georgia" panose="02040502050405020303" pitchFamily="18" charset="0"/>
              </a:rPr>
              <a:t>(a) condannerà senz’altro i genitori al risarcimento</a:t>
            </a:r>
          </a:p>
          <a:p>
            <a:pPr algn="l">
              <a:spcBef>
                <a:spcPts val="600"/>
              </a:spcBef>
              <a:spcAft>
                <a:spcPts val="600"/>
              </a:spcAft>
            </a:pPr>
            <a:r>
              <a:rPr lang="it-IT" sz="2400" dirty="0">
                <a:solidFill>
                  <a:schemeClr val="accent2">
                    <a:lumMod val="50000"/>
                  </a:schemeClr>
                </a:solidFill>
                <a:latin typeface="Georgia" panose="02040502050405020303" pitchFamily="18" charset="0"/>
              </a:rPr>
              <a:t>(b) assolverà i genitori, poiché l’evento appartiene ai rischi accettati da chi si dedica a quel tipo di attività sportiva</a:t>
            </a:r>
          </a:p>
          <a:p>
            <a:pPr algn="l">
              <a:spcBef>
                <a:spcPts val="600"/>
              </a:spcBef>
              <a:spcAft>
                <a:spcPts val="600"/>
              </a:spcAft>
            </a:pPr>
            <a:r>
              <a:rPr lang="it-IT" sz="2400" dirty="0">
                <a:solidFill>
                  <a:schemeClr val="accent2">
                    <a:lumMod val="50000"/>
                  </a:schemeClr>
                </a:solidFill>
                <a:latin typeface="Georgia" panose="02040502050405020303" pitchFamily="18" charset="0"/>
              </a:rPr>
              <a:t>(c) assolverà i genitori, i quali hanno fornito la prova liberatoria prevista dall’art. 2048 c.c.</a:t>
            </a:r>
          </a:p>
          <a:p>
            <a:pPr algn="l">
              <a:spcBef>
                <a:spcPts val="600"/>
              </a:spcBef>
              <a:spcAft>
                <a:spcPts val="600"/>
              </a:spcAft>
            </a:pPr>
            <a:r>
              <a:rPr lang="it-IT" sz="2400" dirty="0">
                <a:solidFill>
                  <a:schemeClr val="accent2">
                    <a:lumMod val="50000"/>
                  </a:schemeClr>
                </a:solidFill>
                <a:latin typeface="Georgia" panose="02040502050405020303" pitchFamily="18" charset="0"/>
              </a:rPr>
              <a:t>(d) condannerà i genitori al versamento di un’indennità</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6708282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147092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Mandato dal suo datore di lavoro a effettuare una riparazione a casa di una cliente, Mauro – apprendista sedicenne – compie un furto. Il datore di lavoro esclude la propria responsabilità, non avendo egli alcuna possibilità di sorvegliare a distanza il suo dipendente (attività che figura esplicitamente vietata dallo Statuto dei lavoratori). Ha ragione?</a:t>
            </a:r>
          </a:p>
          <a:p>
            <a:pPr algn="l">
              <a:spcBef>
                <a:spcPts val="600"/>
              </a:spcBef>
              <a:spcAft>
                <a:spcPts val="600"/>
              </a:spcAft>
            </a:pPr>
            <a:r>
              <a:rPr lang="it-IT" sz="2400" dirty="0">
                <a:solidFill>
                  <a:schemeClr val="accent2">
                    <a:lumMod val="50000"/>
                  </a:schemeClr>
                </a:solidFill>
                <a:latin typeface="Georgia" panose="02040502050405020303" pitchFamily="18" charset="0"/>
              </a:rPr>
              <a:t>(a) sì: ma solo perché l’illecito ha carattere doloso ed è, inoltre, penalmente rilevante</a:t>
            </a:r>
          </a:p>
          <a:p>
            <a:pPr algn="l">
              <a:spcBef>
                <a:spcPts val="600"/>
              </a:spcBef>
              <a:spcAft>
                <a:spcPts val="600"/>
              </a:spcAft>
            </a:pPr>
            <a:r>
              <a:rPr lang="it-IT" sz="2400" dirty="0">
                <a:solidFill>
                  <a:schemeClr val="accent2">
                    <a:lumMod val="50000"/>
                  </a:schemeClr>
                </a:solidFill>
                <a:latin typeface="Georgia" panose="02040502050405020303" pitchFamily="18" charset="0"/>
              </a:rPr>
              <a:t>(b) sì: in questi casi, oltre alla responsabilità dell’autore del reato, potrebbe essere ipotizzata solo quella dei genitori</a:t>
            </a:r>
          </a:p>
          <a:p>
            <a:pPr algn="l">
              <a:spcBef>
                <a:spcPts val="600"/>
              </a:spcBef>
              <a:spcAft>
                <a:spcPts val="600"/>
              </a:spcAft>
            </a:pPr>
            <a:r>
              <a:rPr lang="it-IT" sz="2400" dirty="0">
                <a:solidFill>
                  <a:schemeClr val="accent2">
                    <a:lumMod val="50000"/>
                  </a:schemeClr>
                </a:solidFill>
                <a:latin typeface="Georgia" panose="02040502050405020303" pitchFamily="18" charset="0"/>
              </a:rPr>
              <a:t>(c) no</a:t>
            </a:r>
          </a:p>
          <a:p>
            <a:pPr algn="l">
              <a:spcBef>
                <a:spcPts val="600"/>
              </a:spcBef>
              <a:spcAft>
                <a:spcPts val="600"/>
              </a:spcAft>
            </a:pPr>
            <a:r>
              <a:rPr lang="it-IT" sz="2400" dirty="0">
                <a:solidFill>
                  <a:schemeClr val="accent2">
                    <a:lumMod val="50000"/>
                  </a:schemeClr>
                </a:solidFill>
                <a:latin typeface="Georgia" panose="02040502050405020303" pitchFamily="18" charset="0"/>
              </a:rPr>
              <a:t>(d) in questo caso non vi è responsabilità né dell’autore diretto del danno (perché minorenne) né del datore di lavoro (impossibilitato al controllo a distanza)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3213854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4828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La ditta “Gamma” immette sul mercato un prodotto alimentare contenente un additivo universalmente considerato innocuo. Un anno dopo, viene fatta una scoperta circa gli effetti negativi (in precedenza insospettati) che derivano da quella sostanza. Il produttore è tenuto a risarcire i danni cagionati dal prodotto tra la commercializzazione e la scoperta degli effetti pregiudizievoli dello stesso?</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(a) sì, senz’altro</a:t>
            </a:r>
          </a:p>
          <a:p>
            <a:pPr algn="l">
              <a:spcBef>
                <a:spcPts val="600"/>
              </a:spcBef>
              <a:spcAft>
                <a:spcPts val="600"/>
              </a:spcAft>
            </a:pPr>
            <a:r>
              <a:rPr lang="it-IT" sz="2400" dirty="0">
                <a:solidFill>
                  <a:schemeClr val="accent2">
                    <a:lumMod val="50000"/>
                  </a:schemeClr>
                </a:solidFill>
                <a:latin typeface="Georgia" panose="02040502050405020303" pitchFamily="18" charset="0"/>
              </a:rPr>
              <a:t>(b) solo se dimostra che anche altre imprese utilizzavano, in precedenza, quell’additivo</a:t>
            </a:r>
          </a:p>
          <a:p>
            <a:pPr algn="l">
              <a:spcBef>
                <a:spcPts val="600"/>
              </a:spcBef>
              <a:spcAft>
                <a:spcPts val="600"/>
              </a:spcAft>
            </a:pPr>
            <a:r>
              <a:rPr lang="it-IT" sz="2400" dirty="0">
                <a:solidFill>
                  <a:schemeClr val="accent2">
                    <a:lumMod val="50000"/>
                  </a:schemeClr>
                </a:solidFill>
                <a:latin typeface="Georgia" panose="02040502050405020303" pitchFamily="18" charset="0"/>
              </a:rPr>
              <a:t>(c) no: in un caso del genere la responsabilità del produttore è esclusa</a:t>
            </a:r>
          </a:p>
          <a:p>
            <a:pPr algn="l">
              <a:spcBef>
                <a:spcPts val="600"/>
              </a:spcBef>
              <a:spcAft>
                <a:spcPts val="600"/>
              </a:spcAft>
            </a:pPr>
            <a:r>
              <a:rPr lang="it-IT" sz="2400" dirty="0">
                <a:solidFill>
                  <a:schemeClr val="accent2">
                    <a:lumMod val="50000"/>
                  </a:schemeClr>
                </a:solidFill>
                <a:latin typeface="Georgia" panose="02040502050405020303" pitchFamily="18" charset="0"/>
              </a:rPr>
              <a:t>(d) no: perché il produttore non è mai responsabile se utilizza materie prime che non siano state espressamente vietate con provvedimento della pubblica autorità</a:t>
            </a:r>
          </a:p>
        </p:txBody>
      </p:sp>
    </p:spTree>
    <p:extLst>
      <p:ext uri="{BB962C8B-B14F-4D97-AF65-F5344CB8AC3E}">
        <p14:creationId xmlns:p14="http://schemas.microsoft.com/office/powerpoint/2010/main" val="603986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77028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In taluni casi, è la legge a disporre che la responsabilità sorga solo per dolo (o colpa grave). Ad esempio, il magistrato, in base alla </a:t>
            </a:r>
            <a:r>
              <a:rPr lang="it-IT" sz="2400" dirty="0" err="1">
                <a:solidFill>
                  <a:schemeClr val="accent2">
                    <a:lumMod val="50000"/>
                  </a:schemeClr>
                </a:solidFill>
                <a:latin typeface="Georgia" panose="02040502050405020303" pitchFamily="18" charset="0"/>
              </a:rPr>
              <a:t>l.n</a:t>
            </a:r>
            <a:r>
              <a:rPr lang="it-IT" sz="2400" dirty="0">
                <a:solidFill>
                  <a:schemeClr val="accent2">
                    <a:lumMod val="50000"/>
                  </a:schemeClr>
                </a:solidFill>
                <a:latin typeface="Georgia" panose="02040502050405020303" pitchFamily="18" charset="0"/>
              </a:rPr>
              <a:t>. 117/1988, risponde dei danni cagionati nell’esercizio delle sue funzioni solo se li ha realizzati con dolo e colpa grave.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1800"/>
              </a:spcBef>
              <a:spcAft>
                <a:spcPts val="600"/>
              </a:spcAft>
            </a:pPr>
            <a:r>
              <a:rPr lang="it-IT" sz="2400" dirty="0">
                <a:solidFill>
                  <a:schemeClr val="accent2">
                    <a:lumMod val="50000"/>
                  </a:schemeClr>
                </a:solidFill>
                <a:latin typeface="Georgia" panose="02040502050405020303" pitchFamily="18" charset="0"/>
              </a:rPr>
              <a:t>Altre volte è la giurisprudenza a introdurre una simile limitazione. Ad esempio, secondo la giurisprudenza, il giornalista che esprime un’opinione errata o il cittadino che sporge una denuncia infondata rispondono dei danni che essi abbiano cagionato al destinatario di quell’opinione o denuncia solo se ha agito con dolo o colpa grave.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0" y="2966679"/>
            <a:ext cx="1093653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2236, C.C.: “Se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implica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soluzione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problemi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tecnici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speciale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difficoltà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d’opera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risponde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 se non in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dolo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grave”</a:t>
            </a:r>
          </a:p>
        </p:txBody>
      </p:sp>
      <p:sp>
        <p:nvSpPr>
          <p:cNvPr id="8" name="CasellaDiTesto 7"/>
          <p:cNvSpPr txBox="1"/>
          <p:nvPr/>
        </p:nvSpPr>
        <p:spPr>
          <a:xfrm>
            <a:off x="392520" y="5612897"/>
            <a:ext cx="1093653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1229, C.C.: “1. È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qualsiasi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esclude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limita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preventivamente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dolo</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grave”</a:t>
            </a:r>
          </a:p>
        </p:txBody>
      </p:sp>
    </p:spTree>
    <p:extLst>
      <p:ext uri="{BB962C8B-B14F-4D97-AF65-F5344CB8AC3E}">
        <p14:creationId xmlns:p14="http://schemas.microsoft.com/office/powerpoint/2010/main" val="734066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 termini ‘colpevole’ e ‘responsabile’ sono sinonimi. Vero o falso?</a:t>
            </a:r>
          </a:p>
          <a:p>
            <a:pPr algn="l">
              <a:spcBef>
                <a:spcPts val="600"/>
              </a:spcBef>
              <a:spcAft>
                <a:spcPts val="600"/>
              </a:spcAft>
            </a:pPr>
            <a:r>
              <a:rPr lang="it-IT" sz="2400" dirty="0">
                <a:solidFill>
                  <a:schemeClr val="accent2">
                    <a:lumMod val="50000"/>
                  </a:schemeClr>
                </a:solidFill>
                <a:latin typeface="Georgia" panose="02040502050405020303" pitchFamily="18" charset="0"/>
              </a:rPr>
              <a:t>(a) vero</a:t>
            </a:r>
          </a:p>
          <a:p>
            <a:pPr algn="l">
              <a:spcBef>
                <a:spcPts val="600"/>
              </a:spcBef>
              <a:spcAft>
                <a:spcPts val="600"/>
              </a:spcAft>
            </a:pPr>
            <a:r>
              <a:rPr lang="it-IT" sz="2400" dirty="0">
                <a:solidFill>
                  <a:schemeClr val="accent2">
                    <a:lumMod val="50000"/>
                  </a:schemeClr>
                </a:solidFill>
                <a:latin typeface="Georgia" panose="02040502050405020303" pitchFamily="18" charset="0"/>
              </a:rPr>
              <a:t>(b) falso: la colpa è uno degli elementi che concorrono al giudizio di responsabilità</a:t>
            </a:r>
          </a:p>
          <a:p>
            <a:pPr algn="l">
              <a:spcBef>
                <a:spcPts val="600"/>
              </a:spcBef>
              <a:spcAft>
                <a:spcPts val="600"/>
              </a:spcAft>
            </a:pPr>
            <a:r>
              <a:rPr lang="it-IT" sz="2400" dirty="0">
                <a:solidFill>
                  <a:schemeClr val="accent2">
                    <a:lumMod val="50000"/>
                  </a:schemeClr>
                </a:solidFill>
                <a:latin typeface="Georgia" panose="02040502050405020303" pitchFamily="18" charset="0"/>
              </a:rPr>
              <a:t>(c) vero: ma con una sfumatura: si è colpevole dal punto di vista morale; responsabile da quello giuridico</a:t>
            </a:r>
          </a:p>
          <a:p>
            <a:pPr algn="l">
              <a:spcBef>
                <a:spcPts val="600"/>
              </a:spcBef>
              <a:spcAft>
                <a:spcPts val="600"/>
              </a:spcAft>
            </a:pPr>
            <a:r>
              <a:rPr lang="it-IT" sz="2400" dirty="0">
                <a:solidFill>
                  <a:schemeClr val="accent2">
                    <a:lumMod val="50000"/>
                  </a:schemeClr>
                </a:solidFill>
                <a:latin typeface="Georgia" panose="02040502050405020303" pitchFamily="18" charset="0"/>
              </a:rPr>
              <a:t>(d) falso: colpevole è chi si comporta scorrettamente; responsabile è chi assume una condotta irreprensibile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66567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38779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L’ultimo spettacolo di un celebre attore di prosa viene pesantemente stroncato da un famoso critico, in un articolo su un quotidiano di grande diffusione. Lo spettacolo verrà cancellato dal tabellone. L’attore ne attribuisce la causa all’intervento del critico e lo cita in giudizio chiedendo il risarcimento del danno.  Dati questi presupposti l’attore</a:t>
            </a:r>
          </a:p>
          <a:p>
            <a:pPr algn="l">
              <a:spcBef>
                <a:spcPts val="600"/>
              </a:spcBef>
              <a:spcAft>
                <a:spcPts val="600"/>
              </a:spcAft>
            </a:pPr>
            <a:r>
              <a:rPr lang="it-IT" sz="2400" dirty="0">
                <a:solidFill>
                  <a:schemeClr val="accent2">
                    <a:lumMod val="50000"/>
                  </a:schemeClr>
                </a:solidFill>
                <a:latin typeface="Georgia" panose="02040502050405020303" pitchFamily="18" charset="0"/>
              </a:rPr>
              <a:t>(a) vincerà la causa, poiché il critico ha accettato il rischio di creare un danno con la propria stroncatura</a:t>
            </a:r>
          </a:p>
          <a:p>
            <a:pPr algn="l">
              <a:spcBef>
                <a:spcPts val="600"/>
              </a:spcBef>
              <a:spcAft>
                <a:spcPts val="600"/>
              </a:spcAft>
            </a:pPr>
            <a:r>
              <a:rPr lang="it-IT" sz="2400" dirty="0">
                <a:solidFill>
                  <a:schemeClr val="accent2">
                    <a:lumMod val="50000"/>
                  </a:schemeClr>
                </a:solidFill>
                <a:latin typeface="Georgia" panose="02040502050405020303" pitchFamily="18" charset="0"/>
              </a:rPr>
              <a:t>(b) potrebbe vincere la causa, ma solo se sarà in grado di dimostrare che le critiche erano mirate esclusivamente a offendere in maniera gratuita la sua reputazione</a:t>
            </a:r>
          </a:p>
          <a:p>
            <a:pPr algn="l">
              <a:spcBef>
                <a:spcPts val="600"/>
              </a:spcBef>
              <a:spcAft>
                <a:spcPts val="600"/>
              </a:spcAft>
            </a:pPr>
            <a:r>
              <a:rPr lang="it-IT" sz="2400" dirty="0">
                <a:solidFill>
                  <a:schemeClr val="accent2">
                    <a:lumMod val="50000"/>
                  </a:schemeClr>
                </a:solidFill>
                <a:latin typeface="Georgia" panose="02040502050405020303" pitchFamily="18" charset="0"/>
              </a:rPr>
              <a:t>(c) potrebbe vincere la causa dimostrando che la critica era priva di motivazioni o che quelle addotte erano pretestuose</a:t>
            </a:r>
          </a:p>
          <a:p>
            <a:pPr algn="l">
              <a:spcBef>
                <a:spcPts val="600"/>
              </a:spcBef>
              <a:spcAft>
                <a:spcPts val="600"/>
              </a:spcAft>
            </a:pPr>
            <a:r>
              <a:rPr lang="it-IT" sz="2400" dirty="0">
                <a:solidFill>
                  <a:schemeClr val="accent2">
                    <a:lumMod val="50000"/>
                  </a:schemeClr>
                </a:solidFill>
                <a:latin typeface="Georgia" panose="02040502050405020303" pitchFamily="18" charset="0"/>
              </a:rPr>
              <a:t>(d) per vincere la causa dovrà prima ottenere una condanna penale per diffamazione</a:t>
            </a:r>
          </a:p>
        </p:txBody>
      </p:sp>
    </p:spTree>
    <p:extLst>
      <p:ext uri="{BB962C8B-B14F-4D97-AF65-F5344CB8AC3E}">
        <p14:creationId xmlns:p14="http://schemas.microsoft.com/office/powerpoint/2010/main" val="1326091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Danno ingiusto</a:t>
            </a:r>
          </a:p>
          <a:p>
            <a:pPr algn="l">
              <a:spcBef>
                <a:spcPts val="600"/>
              </a:spcBef>
              <a:spcAft>
                <a:spcPts val="600"/>
              </a:spcAft>
            </a:pPr>
            <a:r>
              <a:rPr lang="it-IT" sz="2400" dirty="0">
                <a:solidFill>
                  <a:schemeClr val="accent2">
                    <a:lumMod val="50000"/>
                  </a:schemeClr>
                </a:solidFill>
                <a:latin typeface="Georgia" panose="02040502050405020303" pitchFamily="18" charset="0"/>
              </a:rPr>
              <a:t>Per molto tempo la nozione di danno ingiusto è stata intesa in senso restrittivo, ossia come inclusiva dei soli diritti soggettivi assoluti (corpo, personalità, proprietà).</a:t>
            </a:r>
          </a:p>
          <a:p>
            <a:pPr algn="l">
              <a:spcBef>
                <a:spcPts val="600"/>
              </a:spcBef>
              <a:spcAft>
                <a:spcPts val="600"/>
              </a:spcAft>
            </a:pPr>
            <a:r>
              <a:rPr lang="it-IT" sz="2400" dirty="0">
                <a:solidFill>
                  <a:schemeClr val="accent2">
                    <a:lumMod val="50000"/>
                  </a:schemeClr>
                </a:solidFill>
                <a:latin typeface="Georgia" panose="02040502050405020303" pitchFamily="18" charset="0"/>
              </a:rPr>
              <a:t>Oggi si dà alla nozione un significato più ampio, riconoscendo che essa copre anche la lesione, ad esempio, di diritti soggettivi relativi (casi Superga e </a:t>
            </a:r>
            <a:r>
              <a:rPr lang="it-IT" sz="2400" dirty="0" err="1">
                <a:solidFill>
                  <a:schemeClr val="accent2">
                    <a:lumMod val="50000"/>
                  </a:schemeClr>
                </a:solidFill>
                <a:latin typeface="Georgia" panose="02040502050405020303" pitchFamily="18" charset="0"/>
              </a:rPr>
              <a:t>Meroni</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Cass</a:t>
            </a:r>
            <a:r>
              <a:rPr lang="it-IT" sz="2400" dirty="0">
                <a:solidFill>
                  <a:schemeClr val="accent2">
                    <a:lumMod val="50000"/>
                  </a:schemeClr>
                </a:solidFill>
                <a:latin typeface="Georgia" panose="02040502050405020303" pitchFamily="18" charset="0"/>
              </a:rPr>
              <a:t>. n. 2085/1953 e </a:t>
            </a:r>
            <a:r>
              <a:rPr lang="it-IT" sz="2400" dirty="0" err="1">
                <a:solidFill>
                  <a:schemeClr val="accent2">
                    <a:lumMod val="50000"/>
                  </a:schemeClr>
                </a:solidFill>
                <a:latin typeface="Georgia" panose="02040502050405020303" pitchFamily="18" charset="0"/>
              </a:rPr>
              <a:t>Cass</a:t>
            </a:r>
            <a:r>
              <a:rPr lang="it-IT" sz="2400" dirty="0">
                <a:solidFill>
                  <a:schemeClr val="accent2">
                    <a:lumMod val="50000"/>
                  </a:schemeClr>
                </a:solidFill>
                <a:latin typeface="Georgia" panose="02040502050405020303" pitchFamily="18" charset="0"/>
              </a:rPr>
              <a:t>. n. </a:t>
            </a:r>
            <a:r>
              <a:rPr lang="it-IT" sz="2400" dirty="0" smtClean="0">
                <a:solidFill>
                  <a:schemeClr val="accent2">
                    <a:lumMod val="50000"/>
                  </a:schemeClr>
                </a:solidFill>
                <a:latin typeface="Georgia" panose="02040502050405020303" pitchFamily="18" charset="0"/>
              </a:rPr>
              <a:t>174/1971) </a:t>
            </a:r>
            <a:r>
              <a:rPr lang="it-IT" sz="2400" dirty="0">
                <a:solidFill>
                  <a:schemeClr val="accent2">
                    <a:lumMod val="50000"/>
                  </a:schemeClr>
                </a:solidFill>
                <a:latin typeface="Georgia" panose="02040502050405020303" pitchFamily="18" charset="0"/>
              </a:rPr>
              <a:t>e degli interessi legittimi nei confronti della P.A. (</a:t>
            </a:r>
            <a:r>
              <a:rPr lang="it-IT" sz="2400" dirty="0" err="1">
                <a:solidFill>
                  <a:schemeClr val="accent2">
                    <a:lumMod val="50000"/>
                  </a:schemeClr>
                </a:solidFill>
                <a:latin typeface="Georgia" panose="02040502050405020303" pitchFamily="18" charset="0"/>
              </a:rPr>
              <a:t>Cass</a:t>
            </a:r>
            <a:r>
              <a:rPr lang="it-IT" sz="2400" dirty="0">
                <a:solidFill>
                  <a:schemeClr val="accent2">
                    <a:lumMod val="50000"/>
                  </a:schemeClr>
                </a:solidFill>
                <a:latin typeface="Georgia" panose="02040502050405020303" pitchFamily="18" charset="0"/>
              </a:rPr>
              <a:t>. n. 500/1999), oltre che:</a:t>
            </a:r>
          </a:p>
          <a:p>
            <a:pPr marL="342900" indent="-342900" algn="l">
              <a:spcBef>
                <a:spcPts val="0"/>
              </a:spcBef>
              <a:buFont typeface="Wingdings" charset="2"/>
              <a:buChar char="§"/>
            </a:pPr>
            <a:r>
              <a:rPr lang="it-IT" sz="2400" dirty="0">
                <a:solidFill>
                  <a:schemeClr val="accent2">
                    <a:lumMod val="50000"/>
                  </a:schemeClr>
                </a:solidFill>
                <a:latin typeface="Georgia" panose="02040502050405020303" pitchFamily="18" charset="0"/>
              </a:rPr>
              <a:t>del diritto del coniuge a non essere tradito in modo plateale;</a:t>
            </a:r>
          </a:p>
          <a:p>
            <a:pPr marL="342900" indent="-342900" algn="l">
              <a:spcBef>
                <a:spcPts val="0"/>
              </a:spcBef>
              <a:buFont typeface="Wingdings" charset="2"/>
              <a:buChar char="§"/>
            </a:pPr>
            <a:r>
              <a:rPr lang="it-IT" sz="2400" dirty="0">
                <a:solidFill>
                  <a:schemeClr val="accent2">
                    <a:lumMod val="50000"/>
                  </a:schemeClr>
                </a:solidFill>
                <a:latin typeface="Georgia" panose="02040502050405020303" pitchFamily="18" charset="0"/>
              </a:rPr>
              <a:t>del diritto dell’investitore a fare affidamento circa il controllo svolto sui mercati dalle autorità indipendenti; </a:t>
            </a:r>
          </a:p>
          <a:p>
            <a:pPr marL="342900" indent="-342900" algn="l">
              <a:spcBef>
                <a:spcPts val="0"/>
              </a:spcBef>
              <a:buFont typeface="Wingdings" charset="2"/>
              <a:buChar char="§"/>
            </a:pPr>
            <a:r>
              <a:rPr lang="it-IT" sz="2400" dirty="0">
                <a:solidFill>
                  <a:schemeClr val="accent2">
                    <a:lumMod val="50000"/>
                  </a:schemeClr>
                </a:solidFill>
                <a:latin typeface="Georgia" panose="02040502050405020303" pitchFamily="18" charset="0"/>
              </a:rPr>
              <a:t>del diritto dei privati a che il legislatore trasponga tempestivamente e correttamente le direttive comunitarie.</a:t>
            </a:r>
          </a:p>
        </p:txBody>
      </p:sp>
    </p:spTree>
    <p:extLst>
      <p:ext uri="{BB962C8B-B14F-4D97-AF65-F5344CB8AC3E}">
        <p14:creationId xmlns:p14="http://schemas.microsoft.com/office/powerpoint/2010/main" val="1031846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54712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nozione di danno ingiusto dunque oggi opera come criterio limite, che impedisce la rilevanza giuridica di situazioni immeritevoli di tutela.</a:t>
            </a:r>
          </a:p>
          <a:p>
            <a:pPr algn="l">
              <a:spcBef>
                <a:spcPts val="600"/>
              </a:spcBef>
              <a:spcAft>
                <a:spcPts val="600"/>
              </a:spcAft>
            </a:pPr>
            <a:r>
              <a:rPr lang="it-IT" sz="2400" dirty="0">
                <a:solidFill>
                  <a:schemeClr val="accent2">
                    <a:lumMod val="50000"/>
                  </a:schemeClr>
                </a:solidFill>
                <a:latin typeface="Georgia" panose="02040502050405020303" pitchFamily="18" charset="0"/>
              </a:rPr>
              <a:t>Va da sé che, affinché si possano attivare le regole della responsabilità civile, è necessario non solo che il danno sia ingiusto, ma anche che un danno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inteso come la concreta modificazione in </a:t>
            </a:r>
            <a:r>
              <a:rPr lang="it-IT" sz="2400" dirty="0" err="1">
                <a:solidFill>
                  <a:schemeClr val="accent2">
                    <a:lumMod val="50000"/>
                  </a:schemeClr>
                </a:solidFill>
                <a:latin typeface="Georgia" panose="02040502050405020303" pitchFamily="18" charset="0"/>
              </a:rPr>
              <a:t>peius</a:t>
            </a:r>
            <a:r>
              <a:rPr lang="it-IT" sz="2400" dirty="0">
                <a:solidFill>
                  <a:schemeClr val="accent2">
                    <a:lumMod val="50000"/>
                  </a:schemeClr>
                </a:solidFill>
                <a:latin typeface="Georgia" panose="02040502050405020303" pitchFamily="18" charset="0"/>
              </a:rPr>
              <a:t> delle condizioni della vittima a seguito del fatto illecito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si sia verificato.</a:t>
            </a:r>
          </a:p>
          <a:p>
            <a:pPr algn="l">
              <a:spcBef>
                <a:spcPts val="600"/>
              </a:spcBef>
              <a:spcAft>
                <a:spcPts val="600"/>
              </a:spcAft>
            </a:pPr>
            <a:r>
              <a:rPr lang="it-IT" sz="2400" dirty="0">
                <a:solidFill>
                  <a:schemeClr val="accent2">
                    <a:lumMod val="50000"/>
                  </a:schemeClr>
                </a:solidFill>
                <a:latin typeface="Georgia" panose="02040502050405020303" pitchFamily="18" charset="0"/>
              </a:rPr>
              <a:t>E’ rilevante un danno che non si sia ancora verificato, ma che potrebbe verificarsi? In altri termini, è possibile risarcire la paura attuale che si potrà subire un danno in futuro?</a:t>
            </a:r>
          </a:p>
        </p:txBody>
      </p:sp>
    </p:spTree>
    <p:extLst>
      <p:ext uri="{BB962C8B-B14F-4D97-AF65-F5344CB8AC3E}">
        <p14:creationId xmlns:p14="http://schemas.microsoft.com/office/powerpoint/2010/main" val="1305390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Responsabilità</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civile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0214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Giulietta accusa Romeo non soltanto di averla tradita, ma di averlo fatto ripetutamente, con modalità particolarmente offensive e lesive della sua dignità. Ella chiede perciò che il marito venga condannato a risarcirle il danno. Ha ragione?</a:t>
            </a:r>
          </a:p>
          <a:p>
            <a:pPr algn="l">
              <a:spcBef>
                <a:spcPts val="600"/>
              </a:spcBef>
              <a:spcAft>
                <a:spcPts val="600"/>
              </a:spcAft>
            </a:pPr>
            <a:r>
              <a:rPr lang="it-IT" sz="2400" dirty="0">
                <a:solidFill>
                  <a:schemeClr val="accent2">
                    <a:lumMod val="50000"/>
                  </a:schemeClr>
                </a:solidFill>
                <a:latin typeface="Georgia" panose="02040502050405020303" pitchFamily="18" charset="0"/>
              </a:rPr>
              <a:t>(a) no: le conseguenze della crisi coniugale sono esclusivamente quelle legate all’addebito, disciplinate nel Libro I C.C.</a:t>
            </a:r>
          </a:p>
          <a:p>
            <a:pPr algn="l">
              <a:spcBef>
                <a:spcPts val="600"/>
              </a:spcBef>
              <a:spcAft>
                <a:spcPts val="600"/>
              </a:spcAft>
            </a:pPr>
            <a:r>
              <a:rPr lang="it-IT" sz="2400" dirty="0">
                <a:solidFill>
                  <a:schemeClr val="accent2">
                    <a:lumMod val="50000"/>
                  </a:schemeClr>
                </a:solidFill>
                <a:latin typeface="Georgia" panose="02040502050405020303" pitchFamily="18" charset="0"/>
              </a:rPr>
              <a:t>(b) no: l’infedeltà è uno dei rischi naturalmente connessi alla decisione di sposarsi e non può determinare alcun ‘danno ingiusto’</a:t>
            </a:r>
          </a:p>
          <a:p>
            <a:pPr algn="l">
              <a:spcBef>
                <a:spcPts val="600"/>
              </a:spcBef>
              <a:spcAft>
                <a:spcPts val="600"/>
              </a:spcAft>
            </a:pPr>
            <a:r>
              <a:rPr lang="it-IT" sz="2400" dirty="0">
                <a:solidFill>
                  <a:schemeClr val="accent2">
                    <a:lumMod val="50000"/>
                  </a:schemeClr>
                </a:solidFill>
                <a:latin typeface="Georgia" panose="02040502050405020303" pitchFamily="18" charset="0"/>
              </a:rPr>
              <a:t>(c) no: un comportamento del genere può essere preso in considerazione solo al fine di determinare l’assegno di mantenimento dovuto dal coniuge colpevole</a:t>
            </a:r>
          </a:p>
          <a:p>
            <a:pPr algn="l">
              <a:spcBef>
                <a:spcPts val="600"/>
              </a:spcBef>
              <a:spcAft>
                <a:spcPts val="600"/>
              </a:spcAft>
            </a:pPr>
            <a:r>
              <a:rPr lang="it-IT" sz="2400" dirty="0">
                <a:solidFill>
                  <a:schemeClr val="accent2">
                    <a:lumMod val="50000"/>
                  </a:schemeClr>
                </a:solidFill>
                <a:latin typeface="Georgia" panose="02040502050405020303" pitchFamily="18" charset="0"/>
              </a:rPr>
              <a:t>(d) sì</a:t>
            </a:r>
          </a:p>
        </p:txBody>
      </p:sp>
    </p:spTree>
    <p:extLst>
      <p:ext uri="{BB962C8B-B14F-4D97-AF65-F5344CB8AC3E}">
        <p14:creationId xmlns:p14="http://schemas.microsoft.com/office/powerpoint/2010/main" val="998876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17201</TotalTime>
  <Words>4984</Words>
  <Application>Microsoft Macintosh PowerPoint</Application>
  <PresentationFormat>Widescreen</PresentationFormat>
  <Paragraphs>259</Paragraphs>
  <Slides>36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36</vt:i4>
      </vt:variant>
    </vt:vector>
  </HeadingPairs>
  <TitlesOfParts>
    <vt:vector size="44" baseType="lpstr">
      <vt:lpstr>Calibri</vt:lpstr>
      <vt:lpstr>Georgia</vt:lpstr>
      <vt:lpstr>Mangal</vt:lpstr>
      <vt:lpstr>Trebuchet MS</vt:lpstr>
      <vt:lpstr>Wingdings</vt:lpstr>
      <vt:lpstr>Wingdings 3</vt:lpstr>
      <vt:lpstr>Arial</vt:lpstr>
      <vt:lpstr>Sfaccettatura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20th General Meeting The Common Core of European Private Law project</dc:title>
  <dc:creator>M</dc:creator>
  <cp:lastModifiedBy>M</cp:lastModifiedBy>
  <cp:revision>336</cp:revision>
  <dcterms:created xsi:type="dcterms:W3CDTF">2014-11-07T15:18:57Z</dcterms:created>
  <dcterms:modified xsi:type="dcterms:W3CDTF">2020-11-26T15:28:59Z</dcterms:modified>
</cp:coreProperties>
</file>