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2" r:id="rId3"/>
  </p:sldMasterIdLst>
  <p:notesMasterIdLst>
    <p:notesMasterId r:id="rId76"/>
  </p:notesMasterIdLst>
  <p:sldIdLst>
    <p:sldId id="270" r:id="rId4"/>
    <p:sldId id="290" r:id="rId5"/>
    <p:sldId id="352" r:id="rId6"/>
    <p:sldId id="289" r:id="rId7"/>
    <p:sldId id="344" r:id="rId8"/>
    <p:sldId id="347" r:id="rId9"/>
    <p:sldId id="308" r:id="rId10"/>
    <p:sldId id="353" r:id="rId11"/>
    <p:sldId id="302" r:id="rId12"/>
    <p:sldId id="301" r:id="rId13"/>
    <p:sldId id="300" r:id="rId14"/>
    <p:sldId id="321" r:id="rId15"/>
    <p:sldId id="325" r:id="rId16"/>
    <p:sldId id="271" r:id="rId17"/>
    <p:sldId id="350" r:id="rId18"/>
    <p:sldId id="307" r:id="rId19"/>
    <p:sldId id="324" r:id="rId20"/>
    <p:sldId id="375" r:id="rId21"/>
    <p:sldId id="272" r:id="rId22"/>
    <p:sldId id="322" r:id="rId23"/>
    <p:sldId id="273" r:id="rId24"/>
    <p:sldId id="335" r:id="rId25"/>
    <p:sldId id="327" r:id="rId26"/>
    <p:sldId id="323" r:id="rId27"/>
    <p:sldId id="275" r:id="rId28"/>
    <p:sldId id="276" r:id="rId29"/>
    <p:sldId id="329" r:id="rId30"/>
    <p:sldId id="348" r:id="rId31"/>
    <p:sldId id="277" r:id="rId32"/>
    <p:sldId id="304" r:id="rId33"/>
    <p:sldId id="278" r:id="rId34"/>
    <p:sldId id="299" r:id="rId35"/>
    <p:sldId id="345" r:id="rId36"/>
    <p:sldId id="346" r:id="rId37"/>
    <p:sldId id="330" r:id="rId38"/>
    <p:sldId id="311" r:id="rId39"/>
    <p:sldId id="312" r:id="rId40"/>
    <p:sldId id="313" r:id="rId41"/>
    <p:sldId id="314" r:id="rId42"/>
    <p:sldId id="315" r:id="rId43"/>
    <p:sldId id="316" r:id="rId44"/>
    <p:sldId id="351" r:id="rId45"/>
    <p:sldId id="364" r:id="rId46"/>
    <p:sldId id="365" r:id="rId47"/>
    <p:sldId id="319" r:id="rId48"/>
    <p:sldId id="366" r:id="rId49"/>
    <p:sldId id="367" r:id="rId50"/>
    <p:sldId id="331" r:id="rId51"/>
    <p:sldId id="342" r:id="rId52"/>
    <p:sldId id="332" r:id="rId53"/>
    <p:sldId id="333" r:id="rId54"/>
    <p:sldId id="334" r:id="rId55"/>
    <p:sldId id="349" r:id="rId56"/>
    <p:sldId id="354" r:id="rId57"/>
    <p:sldId id="355" r:id="rId58"/>
    <p:sldId id="356" r:id="rId59"/>
    <p:sldId id="357" r:id="rId60"/>
    <p:sldId id="368" r:id="rId61"/>
    <p:sldId id="369" r:id="rId62"/>
    <p:sldId id="370" r:id="rId63"/>
    <p:sldId id="371" r:id="rId64"/>
    <p:sldId id="373" r:id="rId65"/>
    <p:sldId id="374" r:id="rId66"/>
    <p:sldId id="336" r:id="rId67"/>
    <p:sldId id="358" r:id="rId68"/>
    <p:sldId id="343" r:id="rId69"/>
    <p:sldId id="337" r:id="rId70"/>
    <p:sldId id="338" r:id="rId71"/>
    <p:sldId id="339" r:id="rId72"/>
    <p:sldId id="340" r:id="rId73"/>
    <p:sldId id="359" r:id="rId74"/>
    <p:sldId id="360" r:id="rId75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33CC"/>
    <a:srgbClr val="FF00FF"/>
    <a:srgbClr val="003399"/>
    <a:srgbClr val="FFFFFF"/>
    <a:srgbClr val="FF9900"/>
    <a:srgbClr val="008000"/>
    <a:srgbClr val="66CCFF"/>
    <a:srgbClr val="0099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0226" autoAdjust="0"/>
  </p:normalViewPr>
  <p:slideViewPr>
    <p:cSldViewPr>
      <p:cViewPr varScale="1">
        <p:scale>
          <a:sx n="59" d="100"/>
          <a:sy n="59" d="100"/>
        </p:scale>
        <p:origin x="9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theme" Target="theme/theme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B226E-12A0-46C4-BE29-6CED675DB1EE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32B96-0C76-442B-B8F0-8276B2F400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87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32B96-0C76-442B-B8F0-8276B2F4005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385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32B96-0C76-442B-B8F0-8276B2F40052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842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971A-C1A0-4F2E-B5C8-ED5296469656}" type="slidenum">
              <a:rPr lang="it-IT" smtClean="0"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913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32B96-0C76-442B-B8F0-8276B2F40052}" type="slidenum">
              <a:rPr lang="it-IT" smtClean="0"/>
              <a:t>64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27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85769-ECFA-4B55-81E7-163101628B9D}" type="datetime1">
              <a:rPr lang="it-IT" smtClean="0"/>
              <a:t>02/03/2021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34666-F8AA-4109-B81B-B9935A813A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59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308A9-EF98-4356-B3B1-FC1D4C35C5D1}" type="datetime1">
              <a:rPr lang="it-IT" smtClean="0"/>
              <a:t>02/03/2021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655C-9364-4AE3-85D5-FE0BDB024F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23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A447E-7C9D-48F6-8912-4467E75F8EBB}" type="datetime1">
              <a:rPr lang="it-IT" smtClean="0"/>
              <a:t>02/03/2021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D61E9-A383-4207-BBEF-05BE0F40480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6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C7AE8-866F-4E1D-AF0A-69888B5222A6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F205C-8AF1-4581-B3D0-07F569A64B9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5656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884A2-30AC-4F45-8DE9-F9C8F94F3121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75CF8-0C67-467C-BA6B-253CE70B8CA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5736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778FAA-45F1-43E3-B077-F728BEC91353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7A1A4-9E14-4857-B436-CA6619C7AF2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8133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EC274B-398A-41EF-88D4-00ABB4EC5EE6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89E48-01D3-4E17-99FE-2AB9272DF0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05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B06D36-D959-42A2-8E0F-3AF469FA85EC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0BD0F-46C4-4F3E-8097-EDA60E60B29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9356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64CC4D-D33A-4FE8-80DC-1C02D724FB92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4D425-3F11-4176-AEF7-5DEA24C6C25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47904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5E762D-39C0-4177-913A-95B3F69581DA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0A678-ADCF-4CB7-A4DA-13108F56F51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4591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1ABA0-9C46-4F29-95FF-F39683AE018A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A919F-705C-408D-A065-13F6FA47150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848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B6F40-D17A-4D61-BA1D-90589799E200}" type="datetime1">
              <a:rPr lang="it-IT" smtClean="0"/>
              <a:t>02/03/2021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60F9-50BC-4896-9FDC-188573B0F2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73718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4CC3A-B5D0-4630-8E7B-64460298AC20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D47A0-E1F5-42D5-9F6B-50AF5E2720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9810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A8A60F-8B64-441E-8DB2-3CB70683D791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B31D0-0D37-46DC-A3DC-8E4F7B6B54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9475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594109-47C5-46AE-AF97-41918ECB1042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3E177-DD4F-4AF5-AC60-E1B87EDF960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157008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630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367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301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8074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3119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5492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32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75A77-CE35-41CC-9852-ECDEB59AFD3F}" type="datetime1">
              <a:rPr lang="it-IT" smtClean="0"/>
              <a:t>02/03/2021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5CEAA-702F-42D8-911A-F1DD0FF4D5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495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9519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161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3543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3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6986B-CABA-4064-92C9-F493FBD79D46}" type="datetime1">
              <a:rPr lang="it-IT" smtClean="0"/>
              <a:t>02/03/2021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D2314-30EF-4425-B0B0-9B06FB6515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40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22E2B-B27F-4361-9500-DA4B9E6F1289}" type="datetime1">
              <a:rPr lang="it-IT" smtClean="0"/>
              <a:t>02/03/2021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73874-7B2E-4515-9075-09F4F403D2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57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86246-1D9D-4890-895C-E0BDDC7C90B9}" type="datetime1">
              <a:rPr lang="it-IT" smtClean="0"/>
              <a:t>02/03/2021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35381-5C74-436C-97B3-97506E7788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64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0901F-BB36-4AB8-BD6E-4C72BC8A9F0B}" type="datetime1">
              <a:rPr lang="it-IT" smtClean="0"/>
              <a:t>02/03/2021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AB9B8-E8CF-4B49-B1AC-9448C72EE3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30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D82CF-4547-4B3F-BEB6-B388A9C5BE46}" type="datetime1">
              <a:rPr lang="it-IT" smtClean="0"/>
              <a:t>02/03/2021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9C3BD-9491-40EB-AAA3-5C4A82439C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237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7F9E-C219-42D3-B248-C7DCA48208C8}" type="datetime1">
              <a:rPr lang="it-IT" smtClean="0"/>
              <a:t>02/03/2021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ADE11-69E8-4464-A328-E32BE24D62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88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83A36C3A-F229-4C85-AE54-A6B823B804BF}" type="datetime1">
              <a:rPr lang="it-IT" smtClean="0"/>
              <a:t>02/03/2021</a:t>
            </a:fld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8D63AC8B-D8B4-49A0-AB3C-0502A2244B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+mn-lt"/>
              </a:defRPr>
            </a:lvl1pPr>
          </a:lstStyle>
          <a:p>
            <a:fld id="{F6E13392-34C9-4166-8436-654545D5A290}" type="datetime1">
              <a:rPr lang="it-IT" altLang="it-IT" smtClean="0"/>
              <a:t>02/03/2021</a:t>
            </a:fld>
            <a:endParaRPr lang="it-IT" alt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+mn-lt"/>
              </a:defRPr>
            </a:lvl1pPr>
          </a:lstStyle>
          <a:p>
            <a:endParaRPr lang="it-IT" altLang="it-IT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+mn-lt"/>
              </a:defRPr>
            </a:lvl1pPr>
          </a:lstStyle>
          <a:p>
            <a:fld id="{40741A01-6589-4A23-9958-342246E2F82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522EC-3342-4E47-9E9D-CDED9470BF4B}" type="datetimeFigureOut">
              <a:rPr lang="it-IT" smtClean="0"/>
              <a:t>02/03/2021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81BDD-481B-4E07-AA77-840C66C71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3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6.wmf"/><Relationship Id="rId3" Type="http://schemas.openxmlformats.org/officeDocument/2006/relationships/image" Target="../media/image27.png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4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2.wmf"/><Relationship Id="rId9" Type="http://schemas.openxmlformats.org/officeDocument/2006/relationships/image" Target="../media/image3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5.w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536" y="381000"/>
            <a:ext cx="814705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TITOLAZIONE </a:t>
            </a:r>
            <a:r>
              <a:rPr lang="it-IT" altLang="it-IT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ACIDO</a:t>
            </a:r>
            <a:r>
              <a:rPr lang="it-IT" altLang="it-IT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28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BASE</a:t>
            </a:r>
            <a:endParaRPr lang="it-IT" altLang="it-IT" sz="28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it-IT" altLang="it-IT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02.03.21</a:t>
            </a:r>
            <a:endParaRPr lang="it-IT" altLang="it-IT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it-IT" altLang="it-IT" dirty="0">
                <a:latin typeface="Arial" pitchFamily="34" charset="0"/>
                <a:cs typeface="Arial" pitchFamily="34" charset="0"/>
              </a:rPr>
              <a:t>Si vuol determinare la concentrazione di una </a:t>
            </a:r>
            <a:r>
              <a:rPr lang="it-IT" altLang="it-IT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BASE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adoperando un </a:t>
            </a:r>
            <a:r>
              <a:rPr lang="it-IT" altLang="it-IT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ACIDO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come titolante standard </a:t>
            </a:r>
            <a:r>
              <a:rPr lang="it-IT" altLang="it-IT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 viceversa</a:t>
            </a:r>
            <a:r>
              <a:rPr lang="it-IT" altLang="it-IT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95536" y="2916560"/>
            <a:ext cx="67356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Arial" pitchFamily="34" charset="0"/>
                <a:cs typeface="Arial" pitchFamily="34" charset="0"/>
              </a:rPr>
              <a:t>Al punto 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equivalente per definizione</a:t>
            </a:r>
          </a:p>
          <a:p>
            <a:pPr algn="ctr" eaLnBrk="1" hangingPunct="1"/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n° </a:t>
            </a:r>
            <a:r>
              <a:rPr lang="it-IT" altLang="it-IT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eq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it-IT" alt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acido </a:t>
            </a:r>
            <a:r>
              <a:rPr lang="it-IT" alt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= </a:t>
            </a:r>
            <a:r>
              <a:rPr lang="it-IT" altLang="it-IT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it-IT" altLang="it-IT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° </a:t>
            </a:r>
            <a:r>
              <a:rPr lang="it-IT" altLang="it-IT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eq</a:t>
            </a:r>
            <a:r>
              <a:rPr lang="it-IT" altLang="it-IT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 base</a:t>
            </a:r>
            <a:r>
              <a:rPr lang="it-IT" alt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it-IT" alt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4149080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se acido </a:t>
            </a:r>
            <a:r>
              <a:rPr lang="it-I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base sono monoprotici allora </a:t>
            </a:r>
          </a:p>
          <a:p>
            <a:r>
              <a:rPr lang="it-IT" alt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° </a:t>
            </a:r>
            <a:r>
              <a:rPr lang="it-IT" altLang="it-IT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mol</a:t>
            </a:r>
            <a:r>
              <a:rPr lang="it-IT" alt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acido </a:t>
            </a:r>
            <a:r>
              <a:rPr lang="it-IT" alt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= </a:t>
            </a:r>
            <a:r>
              <a:rPr lang="it-IT" altLang="it-IT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n° </a:t>
            </a:r>
            <a:r>
              <a:rPr lang="it-IT" altLang="it-IT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mol</a:t>
            </a:r>
            <a:r>
              <a:rPr lang="it-IT" altLang="it-IT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base</a:t>
            </a:r>
            <a:r>
              <a:rPr lang="it-IT" alt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5589240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es. </a:t>
            </a:r>
            <a:r>
              <a:rPr lang="it-IT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it-IT" dirty="0">
                <a:latin typeface="Arial" pitchFamily="34" charset="0"/>
                <a:cs typeface="Arial" pitchFamily="34" charset="0"/>
              </a:rPr>
              <a:t> + </a:t>
            </a:r>
            <a:r>
              <a:rPr lang="it-IT" dirty="0" err="1">
                <a:latin typeface="Arial" pitchFamily="34" charset="0"/>
                <a:cs typeface="Arial" pitchFamily="34" charset="0"/>
              </a:rPr>
              <a:t>NaOH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228600" y="1889125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 b="1"/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1835150" y="5084763"/>
            <a:ext cx="1841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HCl  (cm³)</a:t>
            </a:r>
            <a:endParaRPr lang="it-IT" altLang="it-IT" sz="1800"/>
          </a:p>
        </p:txBody>
      </p:sp>
      <p:sp>
        <p:nvSpPr>
          <p:cNvPr id="2056" name="Freeform 4"/>
          <p:cNvSpPr>
            <a:spLocks/>
          </p:cNvSpPr>
          <p:nvPr/>
        </p:nvSpPr>
        <p:spPr bwMode="auto">
          <a:xfrm>
            <a:off x="869950" y="1787525"/>
            <a:ext cx="3271838" cy="3024188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457200" y="928688"/>
            <a:ext cx="4089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dirty="0">
                <a:latin typeface="Arial" charset="0"/>
              </a:rPr>
              <a:t>Titolazione di</a:t>
            </a:r>
            <a:r>
              <a:rPr lang="it-IT" altLang="it-IT" sz="1800" dirty="0">
                <a:solidFill>
                  <a:schemeClr val="accent2"/>
                </a:solidFill>
                <a:latin typeface="Arial" charset="0"/>
              </a:rPr>
              <a:t> base </a:t>
            </a:r>
            <a:r>
              <a:rPr lang="it-IT" altLang="it-IT" sz="1800" b="1" dirty="0">
                <a:solidFill>
                  <a:schemeClr val="accent2"/>
                </a:solidFill>
                <a:latin typeface="Arial" charset="0"/>
              </a:rPr>
              <a:t>forte</a:t>
            </a:r>
            <a:r>
              <a:rPr lang="it-IT" altLang="it-IT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it-IT" altLang="it-IT" sz="1800" dirty="0">
                <a:latin typeface="Arial" charset="0"/>
              </a:rPr>
              <a:t>con</a:t>
            </a:r>
            <a:r>
              <a:rPr lang="it-IT" altLang="it-IT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it-IT" altLang="it-IT" sz="1800" dirty="0">
                <a:solidFill>
                  <a:srgbClr val="FF0000"/>
                </a:solidFill>
                <a:latin typeface="Arial" charset="0"/>
              </a:rPr>
              <a:t>acido </a:t>
            </a:r>
            <a:r>
              <a:rPr lang="it-IT" altLang="it-IT" sz="1800" b="1" dirty="0">
                <a:solidFill>
                  <a:srgbClr val="FF0000"/>
                </a:solidFill>
                <a:latin typeface="Arial" charset="0"/>
              </a:rPr>
              <a:t>forte</a:t>
            </a:r>
            <a:endParaRPr lang="it-IT" altLang="it-IT" sz="1800" b="1" dirty="0">
              <a:solidFill>
                <a:srgbClr val="FF0000"/>
              </a:solidFill>
            </a:endParaRPr>
          </a:p>
        </p:txBody>
      </p:sp>
      <p:sp>
        <p:nvSpPr>
          <p:cNvPr id="2058" name="Freeform 6"/>
          <p:cNvSpPr>
            <a:spLocks/>
          </p:cNvSpPr>
          <p:nvPr/>
        </p:nvSpPr>
        <p:spPr bwMode="auto">
          <a:xfrm>
            <a:off x="900113" y="2060575"/>
            <a:ext cx="2892425" cy="2462213"/>
          </a:xfrm>
          <a:custGeom>
            <a:avLst/>
            <a:gdLst>
              <a:gd name="T0" fmla="*/ 2147483647 w 221"/>
              <a:gd name="T1" fmla="*/ 0 h 171"/>
              <a:gd name="T2" fmla="*/ 2147483647 w 221"/>
              <a:gd name="T3" fmla="*/ 0 h 171"/>
              <a:gd name="T4" fmla="*/ 2147483647 w 221"/>
              <a:gd name="T5" fmla="*/ 2147483647 h 171"/>
              <a:gd name="T6" fmla="*/ 2147483647 w 221"/>
              <a:gd name="T7" fmla="*/ 2147483647 h 171"/>
              <a:gd name="T8" fmla="*/ 2147483647 w 221"/>
              <a:gd name="T9" fmla="*/ 2147483647 h 171"/>
              <a:gd name="T10" fmla="*/ 2147483647 w 221"/>
              <a:gd name="T11" fmla="*/ 2147483647 h 171"/>
              <a:gd name="T12" fmla="*/ 2147483647 w 221"/>
              <a:gd name="T13" fmla="*/ 2147483647 h 171"/>
              <a:gd name="T14" fmla="*/ 2147483647 w 221"/>
              <a:gd name="T15" fmla="*/ 2147483647 h 171"/>
              <a:gd name="T16" fmla="*/ 2147483647 w 221"/>
              <a:gd name="T17" fmla="*/ 2147483647 h 171"/>
              <a:gd name="T18" fmla="*/ 2147483647 w 221"/>
              <a:gd name="T19" fmla="*/ 2147483647 h 171"/>
              <a:gd name="T20" fmla="*/ 2147483647 w 221"/>
              <a:gd name="T21" fmla="*/ 2147483647 h 171"/>
              <a:gd name="T22" fmla="*/ 2147483647 w 221"/>
              <a:gd name="T23" fmla="*/ 2147483647 h 171"/>
              <a:gd name="T24" fmla="*/ 2147483647 w 221"/>
              <a:gd name="T25" fmla="*/ 2147483647 h 171"/>
              <a:gd name="T26" fmla="*/ 2147483647 w 221"/>
              <a:gd name="T27" fmla="*/ 2147483647 h 171"/>
              <a:gd name="T28" fmla="*/ 2147483647 w 221"/>
              <a:gd name="T29" fmla="*/ 2147483647 h 171"/>
              <a:gd name="T30" fmla="*/ 2147483647 w 221"/>
              <a:gd name="T31" fmla="*/ 2147483647 h 171"/>
              <a:gd name="T32" fmla="*/ 2147483647 w 221"/>
              <a:gd name="T33" fmla="*/ 2147483647 h 171"/>
              <a:gd name="T34" fmla="*/ 2147483647 w 221"/>
              <a:gd name="T35" fmla="*/ 2147483647 h 171"/>
              <a:gd name="T36" fmla="*/ 2147483647 w 221"/>
              <a:gd name="T37" fmla="*/ 2147483647 h 171"/>
              <a:gd name="T38" fmla="*/ 2147483647 w 221"/>
              <a:gd name="T39" fmla="*/ 2147483647 h 171"/>
              <a:gd name="T40" fmla="*/ 2147483647 w 221"/>
              <a:gd name="T41" fmla="*/ 2147483647 h 171"/>
              <a:gd name="T42" fmla="*/ 2147483647 w 221"/>
              <a:gd name="T43" fmla="*/ 2147483647 h 171"/>
              <a:gd name="T44" fmla="*/ 2147483647 w 221"/>
              <a:gd name="T45" fmla="*/ 2147483647 h 171"/>
              <a:gd name="T46" fmla="*/ 2147483647 w 221"/>
              <a:gd name="T47" fmla="*/ 2147483647 h 171"/>
              <a:gd name="T48" fmla="*/ 2147483647 w 221"/>
              <a:gd name="T49" fmla="*/ 2147483647 h 171"/>
              <a:gd name="T50" fmla="*/ 2147483647 w 221"/>
              <a:gd name="T51" fmla="*/ 2147483647 h 171"/>
              <a:gd name="T52" fmla="*/ 2147483647 w 221"/>
              <a:gd name="T53" fmla="*/ 2147483647 h 171"/>
              <a:gd name="T54" fmla="*/ 2147483647 w 221"/>
              <a:gd name="T55" fmla="*/ 2147483647 h 171"/>
              <a:gd name="T56" fmla="*/ 2147483647 w 221"/>
              <a:gd name="T57" fmla="*/ 2147483647 h 171"/>
              <a:gd name="T58" fmla="*/ 2147483647 w 221"/>
              <a:gd name="T59" fmla="*/ 2147483647 h 171"/>
              <a:gd name="T60" fmla="*/ 2147483647 w 221"/>
              <a:gd name="T61" fmla="*/ 2147483647 h 171"/>
              <a:gd name="T62" fmla="*/ 2147483647 w 221"/>
              <a:gd name="T63" fmla="*/ 2147483647 h 171"/>
              <a:gd name="T64" fmla="*/ 2147483647 w 221"/>
              <a:gd name="T65" fmla="*/ 2147483647 h 171"/>
              <a:gd name="T66" fmla="*/ 2147483647 w 221"/>
              <a:gd name="T67" fmla="*/ 2147483647 h 171"/>
              <a:gd name="T68" fmla="*/ 2147483647 w 221"/>
              <a:gd name="T69" fmla="*/ 2147483647 h 171"/>
              <a:gd name="T70" fmla="*/ 2147483647 w 221"/>
              <a:gd name="T71" fmla="*/ 2147483647 h 171"/>
              <a:gd name="T72" fmla="*/ 2147483647 w 221"/>
              <a:gd name="T73" fmla="*/ 2147483647 h 171"/>
              <a:gd name="T74" fmla="*/ 2147483647 w 221"/>
              <a:gd name="T75" fmla="*/ 2147483647 h 171"/>
              <a:gd name="T76" fmla="*/ 2147483647 w 221"/>
              <a:gd name="T77" fmla="*/ 2147483647 h 171"/>
              <a:gd name="T78" fmla="*/ 2147483647 w 221"/>
              <a:gd name="T79" fmla="*/ 2147483647 h 171"/>
              <a:gd name="T80" fmla="*/ 2147483647 w 221"/>
              <a:gd name="T81" fmla="*/ 2147483647 h 171"/>
              <a:gd name="T82" fmla="*/ 2147483647 w 221"/>
              <a:gd name="T83" fmla="*/ 2147483647 h 171"/>
              <a:gd name="T84" fmla="*/ 2147483647 w 221"/>
              <a:gd name="T85" fmla="*/ 2147483647 h 171"/>
              <a:gd name="T86" fmla="*/ 2147483647 w 221"/>
              <a:gd name="T87" fmla="*/ 2147483647 h 171"/>
              <a:gd name="T88" fmla="*/ 2147483647 w 221"/>
              <a:gd name="T89" fmla="*/ 2147483647 h 17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21"/>
              <a:gd name="T136" fmla="*/ 0 h 171"/>
              <a:gd name="T137" fmla="*/ 221 w 221"/>
              <a:gd name="T138" fmla="*/ 171 h 17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21" h="171">
                <a:moveTo>
                  <a:pt x="0" y="0"/>
                </a:moveTo>
                <a:lnTo>
                  <a:pt x="2" y="0"/>
                </a:lnTo>
                <a:lnTo>
                  <a:pt x="5" y="0"/>
                </a:lnTo>
                <a:lnTo>
                  <a:pt x="7" y="0"/>
                </a:lnTo>
                <a:lnTo>
                  <a:pt x="10" y="1"/>
                </a:lnTo>
                <a:lnTo>
                  <a:pt x="12" y="1"/>
                </a:lnTo>
                <a:lnTo>
                  <a:pt x="15" y="1"/>
                </a:lnTo>
                <a:lnTo>
                  <a:pt x="18" y="1"/>
                </a:lnTo>
                <a:lnTo>
                  <a:pt x="20" y="2"/>
                </a:lnTo>
                <a:lnTo>
                  <a:pt x="22" y="2"/>
                </a:lnTo>
                <a:lnTo>
                  <a:pt x="25" y="2"/>
                </a:lnTo>
                <a:lnTo>
                  <a:pt x="27" y="2"/>
                </a:lnTo>
                <a:lnTo>
                  <a:pt x="30" y="3"/>
                </a:lnTo>
                <a:lnTo>
                  <a:pt x="32" y="3"/>
                </a:lnTo>
                <a:lnTo>
                  <a:pt x="34" y="3"/>
                </a:lnTo>
                <a:lnTo>
                  <a:pt x="36" y="3"/>
                </a:lnTo>
                <a:lnTo>
                  <a:pt x="39" y="4"/>
                </a:lnTo>
                <a:lnTo>
                  <a:pt x="41" y="4"/>
                </a:lnTo>
                <a:lnTo>
                  <a:pt x="44" y="4"/>
                </a:lnTo>
                <a:lnTo>
                  <a:pt x="46" y="5"/>
                </a:lnTo>
                <a:lnTo>
                  <a:pt x="49" y="5"/>
                </a:lnTo>
                <a:lnTo>
                  <a:pt x="51" y="5"/>
                </a:lnTo>
                <a:lnTo>
                  <a:pt x="54" y="6"/>
                </a:lnTo>
                <a:lnTo>
                  <a:pt x="57" y="6"/>
                </a:lnTo>
                <a:lnTo>
                  <a:pt x="59" y="6"/>
                </a:lnTo>
                <a:lnTo>
                  <a:pt x="62" y="7"/>
                </a:lnTo>
                <a:lnTo>
                  <a:pt x="64" y="7"/>
                </a:lnTo>
                <a:lnTo>
                  <a:pt x="66" y="7"/>
                </a:lnTo>
                <a:lnTo>
                  <a:pt x="69" y="8"/>
                </a:lnTo>
                <a:lnTo>
                  <a:pt x="71" y="8"/>
                </a:lnTo>
                <a:lnTo>
                  <a:pt x="74" y="8"/>
                </a:lnTo>
                <a:lnTo>
                  <a:pt x="76" y="9"/>
                </a:lnTo>
                <a:lnTo>
                  <a:pt x="79" y="9"/>
                </a:lnTo>
                <a:lnTo>
                  <a:pt x="81" y="10"/>
                </a:lnTo>
                <a:lnTo>
                  <a:pt x="83" y="10"/>
                </a:lnTo>
                <a:lnTo>
                  <a:pt x="86" y="11"/>
                </a:lnTo>
                <a:lnTo>
                  <a:pt x="89" y="11"/>
                </a:lnTo>
                <a:lnTo>
                  <a:pt x="91" y="12"/>
                </a:lnTo>
                <a:lnTo>
                  <a:pt x="94" y="12"/>
                </a:lnTo>
                <a:lnTo>
                  <a:pt x="96" y="13"/>
                </a:lnTo>
                <a:lnTo>
                  <a:pt x="99" y="14"/>
                </a:lnTo>
                <a:lnTo>
                  <a:pt x="101" y="14"/>
                </a:lnTo>
                <a:lnTo>
                  <a:pt x="104" y="15"/>
                </a:lnTo>
                <a:lnTo>
                  <a:pt x="106" y="16"/>
                </a:lnTo>
                <a:lnTo>
                  <a:pt x="109" y="17"/>
                </a:lnTo>
                <a:lnTo>
                  <a:pt x="111" y="18"/>
                </a:lnTo>
                <a:lnTo>
                  <a:pt x="114" y="20"/>
                </a:lnTo>
                <a:lnTo>
                  <a:pt x="116" y="21"/>
                </a:lnTo>
                <a:lnTo>
                  <a:pt x="118" y="24"/>
                </a:lnTo>
                <a:lnTo>
                  <a:pt x="121" y="28"/>
                </a:lnTo>
                <a:lnTo>
                  <a:pt x="124" y="36"/>
                </a:lnTo>
                <a:lnTo>
                  <a:pt x="126" y="147"/>
                </a:lnTo>
                <a:lnTo>
                  <a:pt x="129" y="153"/>
                </a:lnTo>
                <a:lnTo>
                  <a:pt x="131" y="156"/>
                </a:lnTo>
                <a:lnTo>
                  <a:pt x="134" y="158"/>
                </a:lnTo>
                <a:lnTo>
                  <a:pt x="136" y="159"/>
                </a:lnTo>
                <a:lnTo>
                  <a:pt x="139" y="161"/>
                </a:lnTo>
                <a:lnTo>
                  <a:pt x="141" y="161"/>
                </a:lnTo>
                <a:lnTo>
                  <a:pt x="144" y="162"/>
                </a:lnTo>
                <a:lnTo>
                  <a:pt x="146" y="163"/>
                </a:lnTo>
                <a:lnTo>
                  <a:pt x="148" y="164"/>
                </a:lnTo>
                <a:lnTo>
                  <a:pt x="151" y="164"/>
                </a:lnTo>
                <a:lnTo>
                  <a:pt x="153" y="165"/>
                </a:lnTo>
                <a:lnTo>
                  <a:pt x="156" y="165"/>
                </a:lnTo>
                <a:lnTo>
                  <a:pt x="158" y="166"/>
                </a:lnTo>
                <a:lnTo>
                  <a:pt x="161" y="166"/>
                </a:lnTo>
                <a:lnTo>
                  <a:pt x="164" y="166"/>
                </a:lnTo>
                <a:lnTo>
                  <a:pt x="166" y="167"/>
                </a:lnTo>
                <a:lnTo>
                  <a:pt x="169" y="167"/>
                </a:lnTo>
                <a:lnTo>
                  <a:pt x="172" y="167"/>
                </a:lnTo>
                <a:lnTo>
                  <a:pt x="174" y="168"/>
                </a:lnTo>
                <a:lnTo>
                  <a:pt x="176" y="168"/>
                </a:lnTo>
                <a:lnTo>
                  <a:pt x="179" y="168"/>
                </a:lnTo>
                <a:lnTo>
                  <a:pt x="181" y="169"/>
                </a:lnTo>
                <a:lnTo>
                  <a:pt x="184" y="169"/>
                </a:lnTo>
                <a:lnTo>
                  <a:pt x="186" y="169"/>
                </a:lnTo>
                <a:lnTo>
                  <a:pt x="189" y="169"/>
                </a:lnTo>
                <a:lnTo>
                  <a:pt x="191" y="169"/>
                </a:lnTo>
                <a:lnTo>
                  <a:pt x="194" y="170"/>
                </a:lnTo>
                <a:lnTo>
                  <a:pt x="196" y="170"/>
                </a:lnTo>
                <a:lnTo>
                  <a:pt x="198" y="170"/>
                </a:lnTo>
                <a:lnTo>
                  <a:pt x="201" y="170"/>
                </a:lnTo>
                <a:lnTo>
                  <a:pt x="204" y="170"/>
                </a:lnTo>
                <a:lnTo>
                  <a:pt x="206" y="170"/>
                </a:lnTo>
                <a:lnTo>
                  <a:pt x="209" y="171"/>
                </a:lnTo>
                <a:lnTo>
                  <a:pt x="211" y="171"/>
                </a:lnTo>
                <a:lnTo>
                  <a:pt x="214" y="171"/>
                </a:lnTo>
                <a:lnTo>
                  <a:pt x="216" y="171"/>
                </a:lnTo>
                <a:lnTo>
                  <a:pt x="218" y="171"/>
                </a:lnTo>
                <a:lnTo>
                  <a:pt x="221" y="171"/>
                </a:lnTo>
              </a:path>
            </a:pathLst>
          </a:custGeom>
          <a:noFill/>
          <a:ln w="25400" cap="flat">
            <a:solidFill>
              <a:srgbClr val="008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9" name="Line 7"/>
          <p:cNvSpPr>
            <a:spLocks noChangeShapeType="1"/>
          </p:cNvSpPr>
          <p:nvPr/>
        </p:nvSpPr>
        <p:spPr bwMode="auto">
          <a:xfrm flipV="1">
            <a:off x="869950" y="478313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0" name="Line 8"/>
          <p:cNvSpPr>
            <a:spLocks noChangeShapeType="1"/>
          </p:cNvSpPr>
          <p:nvPr/>
        </p:nvSpPr>
        <p:spPr bwMode="auto">
          <a:xfrm flipV="1">
            <a:off x="1196975" y="478313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1" name="Line 9"/>
          <p:cNvSpPr>
            <a:spLocks noChangeShapeType="1"/>
          </p:cNvSpPr>
          <p:nvPr/>
        </p:nvSpPr>
        <p:spPr bwMode="auto">
          <a:xfrm flipV="1">
            <a:off x="1524000" y="4754563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1403350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 flipV="1">
            <a:off x="1851025" y="478313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 flipV="1">
            <a:off x="2179638" y="4754563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205898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066" name="Line 14"/>
          <p:cNvSpPr>
            <a:spLocks noChangeShapeType="1"/>
          </p:cNvSpPr>
          <p:nvPr/>
        </p:nvSpPr>
        <p:spPr bwMode="auto">
          <a:xfrm flipV="1">
            <a:off x="2506663" y="478313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7" name="Line 15"/>
          <p:cNvSpPr>
            <a:spLocks noChangeShapeType="1"/>
          </p:cNvSpPr>
          <p:nvPr/>
        </p:nvSpPr>
        <p:spPr bwMode="auto">
          <a:xfrm flipV="1">
            <a:off x="2833688" y="4754563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271303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 flipV="1">
            <a:off x="3160713" y="478313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0" name="Line 18"/>
          <p:cNvSpPr>
            <a:spLocks noChangeShapeType="1"/>
          </p:cNvSpPr>
          <p:nvPr/>
        </p:nvSpPr>
        <p:spPr bwMode="auto">
          <a:xfrm flipV="1">
            <a:off x="3487738" y="4754563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336708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072" name="Line 20"/>
          <p:cNvSpPr>
            <a:spLocks noChangeShapeType="1"/>
          </p:cNvSpPr>
          <p:nvPr/>
        </p:nvSpPr>
        <p:spPr bwMode="auto">
          <a:xfrm flipV="1">
            <a:off x="3814763" y="478313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3" name="Line 21"/>
          <p:cNvSpPr>
            <a:spLocks noChangeShapeType="1"/>
          </p:cNvSpPr>
          <p:nvPr/>
        </p:nvSpPr>
        <p:spPr bwMode="auto">
          <a:xfrm flipH="1" flipV="1">
            <a:off x="4137025" y="4754563"/>
            <a:ext cx="4763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402113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608013" y="46974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869950" y="437991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608013" y="42656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078" name="Line 26"/>
          <p:cNvSpPr>
            <a:spLocks noChangeShapeType="1"/>
          </p:cNvSpPr>
          <p:nvPr/>
        </p:nvSpPr>
        <p:spPr bwMode="auto">
          <a:xfrm>
            <a:off x="869950" y="394811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608013" y="38338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080" name="Line 28"/>
          <p:cNvSpPr>
            <a:spLocks noChangeShapeType="1"/>
          </p:cNvSpPr>
          <p:nvPr/>
        </p:nvSpPr>
        <p:spPr bwMode="auto">
          <a:xfrm>
            <a:off x="869950" y="351631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608013" y="34020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082" name="Line 30"/>
          <p:cNvSpPr>
            <a:spLocks noChangeShapeType="1"/>
          </p:cNvSpPr>
          <p:nvPr/>
        </p:nvSpPr>
        <p:spPr bwMode="auto">
          <a:xfrm>
            <a:off x="869950" y="30829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608013" y="29702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>
            <a:off x="869950" y="26511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85" name="Rectangle 33"/>
          <p:cNvSpPr>
            <a:spLocks noChangeArrowheads="1"/>
          </p:cNvSpPr>
          <p:nvPr/>
        </p:nvSpPr>
        <p:spPr bwMode="auto">
          <a:xfrm>
            <a:off x="608013" y="25384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086" name="Line 34"/>
          <p:cNvSpPr>
            <a:spLocks noChangeShapeType="1"/>
          </p:cNvSpPr>
          <p:nvPr/>
        </p:nvSpPr>
        <p:spPr bwMode="auto">
          <a:xfrm>
            <a:off x="869950" y="22193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87" name="Rectangle 35"/>
          <p:cNvSpPr>
            <a:spLocks noChangeArrowheads="1"/>
          </p:cNvSpPr>
          <p:nvPr/>
        </p:nvSpPr>
        <p:spPr bwMode="auto">
          <a:xfrm>
            <a:off x="608013" y="2106613"/>
            <a:ext cx="225425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088" name="Line 36"/>
          <p:cNvSpPr>
            <a:spLocks noChangeShapeType="1"/>
          </p:cNvSpPr>
          <p:nvPr/>
        </p:nvSpPr>
        <p:spPr bwMode="auto">
          <a:xfrm>
            <a:off x="869950" y="17875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89" name="Rectangle 37"/>
          <p:cNvSpPr>
            <a:spLocks noChangeArrowheads="1"/>
          </p:cNvSpPr>
          <p:nvPr/>
        </p:nvSpPr>
        <p:spPr bwMode="auto">
          <a:xfrm>
            <a:off x="608013" y="167322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2125" name="Rectangle 73"/>
          <p:cNvSpPr>
            <a:spLocks noChangeArrowheads="1"/>
          </p:cNvSpPr>
          <p:nvPr/>
        </p:nvSpPr>
        <p:spPr bwMode="auto">
          <a:xfrm>
            <a:off x="4870450" y="866775"/>
            <a:ext cx="427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Arial" charset="0"/>
              </a:rPr>
              <a:t>Titolazione di</a:t>
            </a:r>
            <a:r>
              <a:rPr lang="it-IT" altLang="it-IT" sz="1800">
                <a:solidFill>
                  <a:srgbClr val="FF0000"/>
                </a:solidFill>
                <a:latin typeface="Arial" charset="0"/>
              </a:rPr>
              <a:t> acido </a:t>
            </a:r>
            <a:r>
              <a:rPr lang="it-IT" altLang="it-IT" sz="1800" b="1">
                <a:solidFill>
                  <a:srgbClr val="FF0000"/>
                </a:solidFill>
                <a:latin typeface="Arial" charset="0"/>
              </a:rPr>
              <a:t>forte</a:t>
            </a:r>
            <a:r>
              <a:rPr lang="it-IT" altLang="it-IT" sz="18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altLang="it-IT" sz="1800">
                <a:latin typeface="Arial" charset="0"/>
              </a:rPr>
              <a:t>con</a:t>
            </a:r>
            <a:r>
              <a:rPr lang="it-IT" altLang="it-IT" sz="18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altLang="it-IT" sz="1800">
                <a:solidFill>
                  <a:srgbClr val="0033CC"/>
                </a:solidFill>
                <a:latin typeface="Arial" charset="0"/>
              </a:rPr>
              <a:t>base </a:t>
            </a:r>
            <a:r>
              <a:rPr lang="it-IT" altLang="it-IT" sz="1800" b="1">
                <a:solidFill>
                  <a:srgbClr val="0033CC"/>
                </a:solidFill>
                <a:latin typeface="Arial" charset="0"/>
              </a:rPr>
              <a:t>forte</a:t>
            </a:r>
          </a:p>
        </p:txBody>
      </p:sp>
      <p:sp>
        <p:nvSpPr>
          <p:cNvPr id="2126" name="Text Box 74"/>
          <p:cNvSpPr txBox="1">
            <a:spLocks noChangeArrowheads="1"/>
          </p:cNvSpPr>
          <p:nvPr/>
        </p:nvSpPr>
        <p:spPr bwMode="auto">
          <a:xfrm>
            <a:off x="608013" y="1252538"/>
            <a:ext cx="195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 err="1">
                <a:solidFill>
                  <a:schemeClr val="accent2"/>
                </a:solidFill>
              </a:rPr>
              <a:t>NaOH</a:t>
            </a:r>
            <a:r>
              <a:rPr lang="it-IT" altLang="it-IT" sz="1800" dirty="0">
                <a:solidFill>
                  <a:schemeClr val="accent2"/>
                </a:solidFill>
              </a:rPr>
              <a:t> </a:t>
            </a:r>
            <a:r>
              <a:rPr lang="it-IT" altLang="it-IT" sz="1800" dirty="0"/>
              <a:t>+</a:t>
            </a:r>
            <a:r>
              <a:rPr lang="it-IT" altLang="it-IT" sz="1800" dirty="0">
                <a:solidFill>
                  <a:schemeClr val="accent2"/>
                </a:solidFill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</a:rPr>
              <a:t>HCl</a:t>
            </a:r>
            <a:endParaRPr lang="it-IT" altLang="it-IT" sz="1800" dirty="0">
              <a:solidFill>
                <a:srgbClr val="FF0000"/>
              </a:solidFill>
            </a:endParaRPr>
          </a:p>
        </p:txBody>
      </p:sp>
      <p:sp>
        <p:nvSpPr>
          <p:cNvPr id="2132" name="Rectangle 82"/>
          <p:cNvSpPr>
            <a:spLocks noChangeArrowheads="1"/>
          </p:cNvSpPr>
          <p:nvPr/>
        </p:nvSpPr>
        <p:spPr bwMode="auto">
          <a:xfrm>
            <a:off x="3200400" y="3413125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</a:p>
        </p:txBody>
      </p:sp>
      <p:pic>
        <p:nvPicPr>
          <p:cNvPr id="2147" name="Picture 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1196975"/>
            <a:ext cx="558800" cy="233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33" name="Rectangle 84"/>
          <p:cNvSpPr>
            <a:spLocks noChangeArrowheads="1"/>
          </p:cNvSpPr>
          <p:nvPr/>
        </p:nvSpPr>
        <p:spPr bwMode="auto">
          <a:xfrm>
            <a:off x="3132138" y="191611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endParaRPr lang="it-IT" altLang="it-IT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" name="Picture 1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357563"/>
            <a:ext cx="484188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0" name="Rectangle 38"/>
          <p:cNvSpPr>
            <a:spLocks noChangeArrowheads="1"/>
          </p:cNvSpPr>
          <p:nvPr/>
        </p:nvSpPr>
        <p:spPr bwMode="auto">
          <a:xfrm>
            <a:off x="4598988" y="190500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 b="1"/>
          </a:p>
        </p:txBody>
      </p:sp>
      <p:sp>
        <p:nvSpPr>
          <p:cNvPr id="2092" name="Freeform 40"/>
          <p:cNvSpPr>
            <a:spLocks/>
          </p:cNvSpPr>
          <p:nvPr/>
        </p:nvSpPr>
        <p:spPr bwMode="auto">
          <a:xfrm>
            <a:off x="5213350" y="1803400"/>
            <a:ext cx="3271838" cy="3024188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93" name="Freeform 41"/>
          <p:cNvSpPr>
            <a:spLocks/>
          </p:cNvSpPr>
          <p:nvPr/>
        </p:nvSpPr>
        <p:spPr bwMode="auto">
          <a:xfrm>
            <a:off x="5219700" y="2133600"/>
            <a:ext cx="2827338" cy="2462213"/>
          </a:xfrm>
          <a:custGeom>
            <a:avLst/>
            <a:gdLst>
              <a:gd name="T0" fmla="*/ 2147483647 w 216"/>
              <a:gd name="T1" fmla="*/ 2147483647 h 171"/>
              <a:gd name="T2" fmla="*/ 2147483647 w 216"/>
              <a:gd name="T3" fmla="*/ 2147483647 h 171"/>
              <a:gd name="T4" fmla="*/ 2147483647 w 216"/>
              <a:gd name="T5" fmla="*/ 2147483647 h 171"/>
              <a:gd name="T6" fmla="*/ 2147483647 w 216"/>
              <a:gd name="T7" fmla="*/ 2147483647 h 171"/>
              <a:gd name="T8" fmla="*/ 2147483647 w 216"/>
              <a:gd name="T9" fmla="*/ 2147483647 h 171"/>
              <a:gd name="T10" fmla="*/ 2147483647 w 216"/>
              <a:gd name="T11" fmla="*/ 2147483647 h 171"/>
              <a:gd name="T12" fmla="*/ 2147483647 w 216"/>
              <a:gd name="T13" fmla="*/ 2147483647 h 171"/>
              <a:gd name="T14" fmla="*/ 2147483647 w 216"/>
              <a:gd name="T15" fmla="*/ 2147483647 h 171"/>
              <a:gd name="T16" fmla="*/ 2147483647 w 216"/>
              <a:gd name="T17" fmla="*/ 2147483647 h 171"/>
              <a:gd name="T18" fmla="*/ 2147483647 w 216"/>
              <a:gd name="T19" fmla="*/ 2147483647 h 171"/>
              <a:gd name="T20" fmla="*/ 2147483647 w 216"/>
              <a:gd name="T21" fmla="*/ 2147483647 h 171"/>
              <a:gd name="T22" fmla="*/ 2147483647 w 216"/>
              <a:gd name="T23" fmla="*/ 2147483647 h 171"/>
              <a:gd name="T24" fmla="*/ 2147483647 w 216"/>
              <a:gd name="T25" fmla="*/ 2147483647 h 171"/>
              <a:gd name="T26" fmla="*/ 2147483647 w 216"/>
              <a:gd name="T27" fmla="*/ 2147483647 h 171"/>
              <a:gd name="T28" fmla="*/ 2147483647 w 216"/>
              <a:gd name="T29" fmla="*/ 2147483647 h 171"/>
              <a:gd name="T30" fmla="*/ 2147483647 w 216"/>
              <a:gd name="T31" fmla="*/ 2147483647 h 171"/>
              <a:gd name="T32" fmla="*/ 2147483647 w 216"/>
              <a:gd name="T33" fmla="*/ 2147483647 h 171"/>
              <a:gd name="T34" fmla="*/ 2147483647 w 216"/>
              <a:gd name="T35" fmla="*/ 2147483647 h 171"/>
              <a:gd name="T36" fmla="*/ 2147483647 w 216"/>
              <a:gd name="T37" fmla="*/ 2147483647 h 171"/>
              <a:gd name="T38" fmla="*/ 2147483647 w 216"/>
              <a:gd name="T39" fmla="*/ 2147483647 h 171"/>
              <a:gd name="T40" fmla="*/ 2147483647 w 216"/>
              <a:gd name="T41" fmla="*/ 2147483647 h 171"/>
              <a:gd name="T42" fmla="*/ 2147483647 w 216"/>
              <a:gd name="T43" fmla="*/ 2147483647 h 171"/>
              <a:gd name="T44" fmla="*/ 2147483647 w 216"/>
              <a:gd name="T45" fmla="*/ 2147483647 h 171"/>
              <a:gd name="T46" fmla="*/ 2147483647 w 216"/>
              <a:gd name="T47" fmla="*/ 2147483647 h 171"/>
              <a:gd name="T48" fmla="*/ 2147483647 w 216"/>
              <a:gd name="T49" fmla="*/ 2147483647 h 171"/>
              <a:gd name="T50" fmla="*/ 2147483647 w 216"/>
              <a:gd name="T51" fmla="*/ 2147483647 h 171"/>
              <a:gd name="T52" fmla="*/ 2147483647 w 216"/>
              <a:gd name="T53" fmla="*/ 2147483647 h 171"/>
              <a:gd name="T54" fmla="*/ 2147483647 w 216"/>
              <a:gd name="T55" fmla="*/ 2147483647 h 171"/>
              <a:gd name="T56" fmla="*/ 2147483647 w 216"/>
              <a:gd name="T57" fmla="*/ 2147483647 h 171"/>
              <a:gd name="T58" fmla="*/ 2147483647 w 216"/>
              <a:gd name="T59" fmla="*/ 2147483647 h 171"/>
              <a:gd name="T60" fmla="*/ 2147483647 w 216"/>
              <a:gd name="T61" fmla="*/ 2147483647 h 171"/>
              <a:gd name="T62" fmla="*/ 2147483647 w 216"/>
              <a:gd name="T63" fmla="*/ 2147483647 h 171"/>
              <a:gd name="T64" fmla="*/ 2147483647 w 216"/>
              <a:gd name="T65" fmla="*/ 2147483647 h 171"/>
              <a:gd name="T66" fmla="*/ 2147483647 w 216"/>
              <a:gd name="T67" fmla="*/ 2147483647 h 171"/>
              <a:gd name="T68" fmla="*/ 2147483647 w 216"/>
              <a:gd name="T69" fmla="*/ 2147483647 h 171"/>
              <a:gd name="T70" fmla="*/ 2147483647 w 216"/>
              <a:gd name="T71" fmla="*/ 2147483647 h 171"/>
              <a:gd name="T72" fmla="*/ 2147483647 w 216"/>
              <a:gd name="T73" fmla="*/ 2147483647 h 171"/>
              <a:gd name="T74" fmla="*/ 2147483647 w 216"/>
              <a:gd name="T75" fmla="*/ 2147483647 h 171"/>
              <a:gd name="T76" fmla="*/ 2147483647 w 216"/>
              <a:gd name="T77" fmla="*/ 2147483647 h 171"/>
              <a:gd name="T78" fmla="*/ 2147483647 w 216"/>
              <a:gd name="T79" fmla="*/ 2147483647 h 171"/>
              <a:gd name="T80" fmla="*/ 2147483647 w 216"/>
              <a:gd name="T81" fmla="*/ 2147483647 h 171"/>
              <a:gd name="T82" fmla="*/ 2147483647 w 216"/>
              <a:gd name="T83" fmla="*/ 2147483647 h 171"/>
              <a:gd name="T84" fmla="*/ 2147483647 w 216"/>
              <a:gd name="T85" fmla="*/ 0 h 171"/>
              <a:gd name="T86" fmla="*/ 2147483647 w 216"/>
              <a:gd name="T87" fmla="*/ 0 h 17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16"/>
              <a:gd name="T133" fmla="*/ 0 h 171"/>
              <a:gd name="T134" fmla="*/ 216 w 216"/>
              <a:gd name="T135" fmla="*/ 171 h 17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16" h="171">
                <a:moveTo>
                  <a:pt x="0" y="171"/>
                </a:moveTo>
                <a:lnTo>
                  <a:pt x="2" y="171"/>
                </a:lnTo>
                <a:lnTo>
                  <a:pt x="4" y="171"/>
                </a:lnTo>
                <a:lnTo>
                  <a:pt x="6" y="171"/>
                </a:lnTo>
                <a:lnTo>
                  <a:pt x="9" y="171"/>
                </a:lnTo>
                <a:lnTo>
                  <a:pt x="11" y="170"/>
                </a:lnTo>
                <a:lnTo>
                  <a:pt x="14" y="170"/>
                </a:lnTo>
                <a:lnTo>
                  <a:pt x="16" y="170"/>
                </a:lnTo>
                <a:lnTo>
                  <a:pt x="19" y="169"/>
                </a:lnTo>
                <a:lnTo>
                  <a:pt x="21" y="169"/>
                </a:lnTo>
                <a:lnTo>
                  <a:pt x="24" y="169"/>
                </a:lnTo>
                <a:lnTo>
                  <a:pt x="26" y="169"/>
                </a:lnTo>
                <a:lnTo>
                  <a:pt x="29" y="168"/>
                </a:lnTo>
                <a:lnTo>
                  <a:pt x="32" y="168"/>
                </a:lnTo>
                <a:lnTo>
                  <a:pt x="34" y="168"/>
                </a:lnTo>
                <a:lnTo>
                  <a:pt x="36" y="168"/>
                </a:lnTo>
                <a:lnTo>
                  <a:pt x="39" y="167"/>
                </a:lnTo>
                <a:lnTo>
                  <a:pt x="41" y="167"/>
                </a:lnTo>
                <a:lnTo>
                  <a:pt x="44" y="167"/>
                </a:lnTo>
                <a:lnTo>
                  <a:pt x="46" y="166"/>
                </a:lnTo>
                <a:lnTo>
                  <a:pt x="49" y="166"/>
                </a:lnTo>
                <a:lnTo>
                  <a:pt x="51" y="166"/>
                </a:lnTo>
                <a:lnTo>
                  <a:pt x="54" y="165"/>
                </a:lnTo>
                <a:lnTo>
                  <a:pt x="56" y="165"/>
                </a:lnTo>
                <a:lnTo>
                  <a:pt x="58" y="165"/>
                </a:lnTo>
                <a:lnTo>
                  <a:pt x="61" y="164"/>
                </a:lnTo>
                <a:lnTo>
                  <a:pt x="64" y="164"/>
                </a:lnTo>
                <a:lnTo>
                  <a:pt x="66" y="164"/>
                </a:lnTo>
                <a:lnTo>
                  <a:pt x="68" y="163"/>
                </a:lnTo>
                <a:lnTo>
                  <a:pt x="71" y="163"/>
                </a:lnTo>
                <a:lnTo>
                  <a:pt x="73" y="163"/>
                </a:lnTo>
                <a:lnTo>
                  <a:pt x="76" y="162"/>
                </a:lnTo>
                <a:lnTo>
                  <a:pt x="78" y="162"/>
                </a:lnTo>
                <a:lnTo>
                  <a:pt x="81" y="161"/>
                </a:lnTo>
                <a:lnTo>
                  <a:pt x="83" y="161"/>
                </a:lnTo>
                <a:lnTo>
                  <a:pt x="86" y="160"/>
                </a:lnTo>
                <a:lnTo>
                  <a:pt x="88" y="160"/>
                </a:lnTo>
                <a:lnTo>
                  <a:pt x="90" y="159"/>
                </a:lnTo>
                <a:lnTo>
                  <a:pt x="93" y="159"/>
                </a:lnTo>
                <a:lnTo>
                  <a:pt x="95" y="158"/>
                </a:lnTo>
                <a:lnTo>
                  <a:pt x="98" y="158"/>
                </a:lnTo>
                <a:lnTo>
                  <a:pt x="100" y="157"/>
                </a:lnTo>
                <a:lnTo>
                  <a:pt x="103" y="156"/>
                </a:lnTo>
                <a:lnTo>
                  <a:pt x="105" y="155"/>
                </a:lnTo>
                <a:lnTo>
                  <a:pt x="108" y="154"/>
                </a:lnTo>
                <a:lnTo>
                  <a:pt x="110" y="153"/>
                </a:lnTo>
                <a:lnTo>
                  <a:pt x="112" y="152"/>
                </a:lnTo>
                <a:lnTo>
                  <a:pt x="115" y="151"/>
                </a:lnTo>
                <a:lnTo>
                  <a:pt x="117" y="149"/>
                </a:lnTo>
                <a:lnTo>
                  <a:pt x="120" y="146"/>
                </a:lnTo>
                <a:lnTo>
                  <a:pt x="122" y="141"/>
                </a:lnTo>
                <a:lnTo>
                  <a:pt x="125" y="37"/>
                </a:lnTo>
                <a:lnTo>
                  <a:pt x="127" y="21"/>
                </a:lnTo>
                <a:lnTo>
                  <a:pt x="130" y="17"/>
                </a:lnTo>
                <a:lnTo>
                  <a:pt x="132" y="14"/>
                </a:lnTo>
                <a:lnTo>
                  <a:pt x="135" y="12"/>
                </a:lnTo>
                <a:lnTo>
                  <a:pt x="137" y="11"/>
                </a:lnTo>
                <a:lnTo>
                  <a:pt x="139" y="10"/>
                </a:lnTo>
                <a:lnTo>
                  <a:pt x="142" y="9"/>
                </a:lnTo>
                <a:lnTo>
                  <a:pt x="145" y="8"/>
                </a:lnTo>
                <a:lnTo>
                  <a:pt x="147" y="8"/>
                </a:lnTo>
                <a:lnTo>
                  <a:pt x="150" y="7"/>
                </a:lnTo>
                <a:lnTo>
                  <a:pt x="152" y="7"/>
                </a:lnTo>
                <a:lnTo>
                  <a:pt x="155" y="6"/>
                </a:lnTo>
                <a:lnTo>
                  <a:pt x="157" y="6"/>
                </a:lnTo>
                <a:lnTo>
                  <a:pt x="160" y="5"/>
                </a:lnTo>
                <a:lnTo>
                  <a:pt x="162" y="5"/>
                </a:lnTo>
                <a:lnTo>
                  <a:pt x="164" y="4"/>
                </a:lnTo>
                <a:lnTo>
                  <a:pt x="167" y="4"/>
                </a:lnTo>
                <a:lnTo>
                  <a:pt x="170" y="4"/>
                </a:lnTo>
                <a:lnTo>
                  <a:pt x="172" y="3"/>
                </a:lnTo>
                <a:lnTo>
                  <a:pt x="175" y="3"/>
                </a:lnTo>
                <a:lnTo>
                  <a:pt x="177" y="3"/>
                </a:lnTo>
                <a:lnTo>
                  <a:pt x="179" y="3"/>
                </a:lnTo>
                <a:lnTo>
                  <a:pt x="182" y="2"/>
                </a:lnTo>
                <a:lnTo>
                  <a:pt x="184" y="2"/>
                </a:lnTo>
                <a:lnTo>
                  <a:pt x="187" y="2"/>
                </a:lnTo>
                <a:lnTo>
                  <a:pt x="189" y="2"/>
                </a:lnTo>
                <a:lnTo>
                  <a:pt x="192" y="2"/>
                </a:lnTo>
                <a:lnTo>
                  <a:pt x="194" y="1"/>
                </a:lnTo>
                <a:lnTo>
                  <a:pt x="197" y="1"/>
                </a:lnTo>
                <a:lnTo>
                  <a:pt x="199" y="1"/>
                </a:lnTo>
                <a:lnTo>
                  <a:pt x="202" y="1"/>
                </a:lnTo>
                <a:lnTo>
                  <a:pt x="204" y="1"/>
                </a:lnTo>
                <a:lnTo>
                  <a:pt x="207" y="1"/>
                </a:lnTo>
                <a:lnTo>
                  <a:pt x="209" y="0"/>
                </a:lnTo>
                <a:lnTo>
                  <a:pt x="212" y="0"/>
                </a:lnTo>
                <a:lnTo>
                  <a:pt x="214" y="0"/>
                </a:lnTo>
                <a:lnTo>
                  <a:pt x="216" y="0"/>
                </a:lnTo>
              </a:path>
            </a:pathLst>
          </a:custGeom>
          <a:noFill/>
          <a:ln w="25400" cap="flat">
            <a:solidFill>
              <a:srgbClr val="008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94" name="Line 42"/>
          <p:cNvSpPr>
            <a:spLocks noChangeShapeType="1"/>
          </p:cNvSpPr>
          <p:nvPr/>
        </p:nvSpPr>
        <p:spPr bwMode="auto">
          <a:xfrm flipV="1">
            <a:off x="5213350" y="4799013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95" name="Line 43"/>
          <p:cNvSpPr>
            <a:spLocks noChangeShapeType="1"/>
          </p:cNvSpPr>
          <p:nvPr/>
        </p:nvSpPr>
        <p:spPr bwMode="auto">
          <a:xfrm flipH="1" flipV="1">
            <a:off x="5535613" y="4806950"/>
            <a:ext cx="4762" cy="206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96" name="Line 44"/>
          <p:cNvSpPr>
            <a:spLocks noChangeShapeType="1"/>
          </p:cNvSpPr>
          <p:nvPr/>
        </p:nvSpPr>
        <p:spPr bwMode="auto">
          <a:xfrm flipV="1">
            <a:off x="5867400" y="4770438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97" name="Rectangle 45"/>
          <p:cNvSpPr>
            <a:spLocks noChangeArrowheads="1"/>
          </p:cNvSpPr>
          <p:nvPr/>
        </p:nvSpPr>
        <p:spPr bwMode="auto">
          <a:xfrm>
            <a:off x="5761038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098" name="Line 46"/>
          <p:cNvSpPr>
            <a:spLocks noChangeShapeType="1"/>
          </p:cNvSpPr>
          <p:nvPr/>
        </p:nvSpPr>
        <p:spPr bwMode="auto">
          <a:xfrm flipV="1">
            <a:off x="6194425" y="4799013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99" name="Line 47"/>
          <p:cNvSpPr>
            <a:spLocks noChangeShapeType="1"/>
          </p:cNvSpPr>
          <p:nvPr/>
        </p:nvSpPr>
        <p:spPr bwMode="auto">
          <a:xfrm flipH="1" flipV="1">
            <a:off x="6516688" y="4770438"/>
            <a:ext cx="6350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00" name="Rectangle 48"/>
          <p:cNvSpPr>
            <a:spLocks noChangeArrowheads="1"/>
          </p:cNvSpPr>
          <p:nvPr/>
        </p:nvSpPr>
        <p:spPr bwMode="auto">
          <a:xfrm>
            <a:off x="641667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101" name="Line 49"/>
          <p:cNvSpPr>
            <a:spLocks noChangeShapeType="1"/>
          </p:cNvSpPr>
          <p:nvPr/>
        </p:nvSpPr>
        <p:spPr bwMode="auto">
          <a:xfrm flipV="1">
            <a:off x="6850063" y="47990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02" name="Line 50"/>
          <p:cNvSpPr>
            <a:spLocks noChangeShapeType="1"/>
          </p:cNvSpPr>
          <p:nvPr/>
        </p:nvSpPr>
        <p:spPr bwMode="auto">
          <a:xfrm flipV="1">
            <a:off x="7177088" y="47704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03" name="Rectangle 51"/>
          <p:cNvSpPr>
            <a:spLocks noChangeArrowheads="1"/>
          </p:cNvSpPr>
          <p:nvPr/>
        </p:nvSpPr>
        <p:spPr bwMode="auto">
          <a:xfrm>
            <a:off x="707072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104" name="Line 52"/>
          <p:cNvSpPr>
            <a:spLocks noChangeShapeType="1"/>
          </p:cNvSpPr>
          <p:nvPr/>
        </p:nvSpPr>
        <p:spPr bwMode="auto">
          <a:xfrm flipV="1">
            <a:off x="7504113" y="47990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05" name="Line 53"/>
          <p:cNvSpPr>
            <a:spLocks noChangeShapeType="1"/>
          </p:cNvSpPr>
          <p:nvPr/>
        </p:nvSpPr>
        <p:spPr bwMode="auto">
          <a:xfrm flipV="1">
            <a:off x="7831138" y="47704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06" name="Rectangle 54"/>
          <p:cNvSpPr>
            <a:spLocks noChangeArrowheads="1"/>
          </p:cNvSpPr>
          <p:nvPr/>
        </p:nvSpPr>
        <p:spPr bwMode="auto">
          <a:xfrm>
            <a:off x="772477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107" name="Line 55"/>
          <p:cNvSpPr>
            <a:spLocks noChangeShapeType="1"/>
          </p:cNvSpPr>
          <p:nvPr/>
        </p:nvSpPr>
        <p:spPr bwMode="auto">
          <a:xfrm flipV="1">
            <a:off x="8158163" y="47990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08" name="Line 56"/>
          <p:cNvSpPr>
            <a:spLocks noChangeShapeType="1"/>
          </p:cNvSpPr>
          <p:nvPr/>
        </p:nvSpPr>
        <p:spPr bwMode="auto">
          <a:xfrm flipV="1">
            <a:off x="8485188" y="47704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09" name="Rectangle 57"/>
          <p:cNvSpPr>
            <a:spLocks noChangeArrowheads="1"/>
          </p:cNvSpPr>
          <p:nvPr/>
        </p:nvSpPr>
        <p:spPr bwMode="auto">
          <a:xfrm>
            <a:off x="837882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110" name="Rectangle 58"/>
          <p:cNvSpPr>
            <a:spLocks noChangeArrowheads="1"/>
          </p:cNvSpPr>
          <p:nvPr/>
        </p:nvSpPr>
        <p:spPr bwMode="auto">
          <a:xfrm>
            <a:off x="4951413" y="46990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111" name="Line 59"/>
          <p:cNvSpPr>
            <a:spLocks noChangeShapeType="1"/>
          </p:cNvSpPr>
          <p:nvPr/>
        </p:nvSpPr>
        <p:spPr bwMode="auto">
          <a:xfrm>
            <a:off x="5213350" y="4395788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12" name="Rectangle 60"/>
          <p:cNvSpPr>
            <a:spLocks noChangeArrowheads="1"/>
          </p:cNvSpPr>
          <p:nvPr/>
        </p:nvSpPr>
        <p:spPr bwMode="auto">
          <a:xfrm>
            <a:off x="4951413" y="42672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113" name="Line 61"/>
          <p:cNvSpPr>
            <a:spLocks noChangeShapeType="1"/>
          </p:cNvSpPr>
          <p:nvPr/>
        </p:nvSpPr>
        <p:spPr bwMode="auto">
          <a:xfrm>
            <a:off x="5213350" y="3963988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14" name="Rectangle 62"/>
          <p:cNvSpPr>
            <a:spLocks noChangeArrowheads="1"/>
          </p:cNvSpPr>
          <p:nvPr/>
        </p:nvSpPr>
        <p:spPr bwMode="auto">
          <a:xfrm>
            <a:off x="4951413" y="38354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115" name="Line 63"/>
          <p:cNvSpPr>
            <a:spLocks noChangeShapeType="1"/>
          </p:cNvSpPr>
          <p:nvPr/>
        </p:nvSpPr>
        <p:spPr bwMode="auto">
          <a:xfrm>
            <a:off x="5213350" y="3532188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16" name="Rectangle 64"/>
          <p:cNvSpPr>
            <a:spLocks noChangeArrowheads="1"/>
          </p:cNvSpPr>
          <p:nvPr/>
        </p:nvSpPr>
        <p:spPr bwMode="auto">
          <a:xfrm>
            <a:off x="4951413" y="34036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117" name="Line 65"/>
          <p:cNvSpPr>
            <a:spLocks noChangeShapeType="1"/>
          </p:cNvSpPr>
          <p:nvPr/>
        </p:nvSpPr>
        <p:spPr bwMode="auto">
          <a:xfrm>
            <a:off x="5213350" y="30988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18" name="Rectangle 66"/>
          <p:cNvSpPr>
            <a:spLocks noChangeArrowheads="1"/>
          </p:cNvSpPr>
          <p:nvPr/>
        </p:nvSpPr>
        <p:spPr bwMode="auto">
          <a:xfrm>
            <a:off x="4951413" y="29718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119" name="Line 67"/>
          <p:cNvSpPr>
            <a:spLocks noChangeShapeType="1"/>
          </p:cNvSpPr>
          <p:nvPr/>
        </p:nvSpPr>
        <p:spPr bwMode="auto">
          <a:xfrm>
            <a:off x="5213350" y="26670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20" name="Rectangle 68"/>
          <p:cNvSpPr>
            <a:spLocks noChangeArrowheads="1"/>
          </p:cNvSpPr>
          <p:nvPr/>
        </p:nvSpPr>
        <p:spPr bwMode="auto">
          <a:xfrm>
            <a:off x="4951413" y="25400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121" name="Line 69"/>
          <p:cNvSpPr>
            <a:spLocks noChangeShapeType="1"/>
          </p:cNvSpPr>
          <p:nvPr/>
        </p:nvSpPr>
        <p:spPr bwMode="auto">
          <a:xfrm>
            <a:off x="5213350" y="22352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22" name="Rectangle 70"/>
          <p:cNvSpPr>
            <a:spLocks noChangeArrowheads="1"/>
          </p:cNvSpPr>
          <p:nvPr/>
        </p:nvSpPr>
        <p:spPr bwMode="auto">
          <a:xfrm>
            <a:off x="4951413" y="21082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123" name="Line 71"/>
          <p:cNvSpPr>
            <a:spLocks noChangeShapeType="1"/>
          </p:cNvSpPr>
          <p:nvPr/>
        </p:nvSpPr>
        <p:spPr bwMode="auto">
          <a:xfrm>
            <a:off x="5213350" y="18034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24" name="Rectangle 72"/>
          <p:cNvSpPr>
            <a:spLocks noChangeArrowheads="1"/>
          </p:cNvSpPr>
          <p:nvPr/>
        </p:nvSpPr>
        <p:spPr bwMode="auto">
          <a:xfrm>
            <a:off x="4951413" y="16748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2127" name="Text Box 75"/>
          <p:cNvSpPr txBox="1">
            <a:spLocks noChangeArrowheads="1"/>
          </p:cNvSpPr>
          <p:nvPr/>
        </p:nvSpPr>
        <p:spPr bwMode="auto">
          <a:xfrm>
            <a:off x="5029200" y="1268413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endParaRPr lang="it-IT" altLang="it-IT" sz="18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9" name="Rectangle 3"/>
          <p:cNvSpPr>
            <a:spLocks noChangeArrowheads="1"/>
          </p:cNvSpPr>
          <p:nvPr/>
        </p:nvSpPr>
        <p:spPr bwMode="auto">
          <a:xfrm>
            <a:off x="5940425" y="5084763"/>
            <a:ext cx="2095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NaOH  (cm³)</a:t>
            </a:r>
            <a:endParaRPr lang="it-IT" altLang="it-IT" sz="1800"/>
          </a:p>
        </p:txBody>
      </p:sp>
      <p:pic>
        <p:nvPicPr>
          <p:cNvPr id="2148" name="Picture 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356" y="1490663"/>
            <a:ext cx="558800" cy="233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34" name="Text Box 87"/>
          <p:cNvSpPr txBox="1">
            <a:spLocks noChangeArrowheads="1"/>
          </p:cNvSpPr>
          <p:nvPr/>
        </p:nvSpPr>
        <p:spPr bwMode="auto">
          <a:xfrm>
            <a:off x="8219281" y="3821113"/>
            <a:ext cx="1008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endParaRPr lang="it-IT" altLang="it-IT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5" name="Text Box 88"/>
          <p:cNvSpPr txBox="1">
            <a:spLocks noChangeArrowheads="1"/>
          </p:cNvSpPr>
          <p:nvPr/>
        </p:nvSpPr>
        <p:spPr bwMode="auto">
          <a:xfrm>
            <a:off x="8100219" y="1859597"/>
            <a:ext cx="1085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endParaRPr lang="it-IT" altLang="it-IT" sz="1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1" name="Picture 1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506" y="3605213"/>
            <a:ext cx="482600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  <p:bldP spid="20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39975" y="1557338"/>
            <a:ext cx="496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   HCl  +    NaOH ---&gt; NaCl + H</a:t>
            </a:r>
            <a:r>
              <a:rPr lang="it-IT" altLang="it-IT" baseline="-25000"/>
              <a:t>2</a:t>
            </a:r>
            <a:r>
              <a:rPr lang="it-IT" altLang="it-IT"/>
              <a:t>O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5116513" y="2276475"/>
          <a:ext cx="4027487" cy="356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06" name="CorelPhotoPaint.Image.7" r:id="rId3" imgW="10693080" imgH="7860960" progId="CorelPhotoPaint.Image.7">
                  <p:embed/>
                </p:oleObj>
              </mc:Choice>
              <mc:Fallback>
                <p:oleObj name="CorelPhotoPaint.Image.7" r:id="rId3" imgW="10693080" imgH="7860960" progId="CorelPhotoPaint.Image.7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2276475"/>
                        <a:ext cx="4027487" cy="35655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bg1"/>
                          </a:gs>
                          <a:gs pos="100000">
                            <a:srgbClr val="99CCFF"/>
                          </a:gs>
                        </a:gsLst>
                        <a:lin ang="27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64799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equival.iniz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	    Co         </a:t>
            </a:r>
            <a:r>
              <a:rPr lang="it-IT" alt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0               0         0</a:t>
            </a:r>
            <a:endParaRPr lang="it-IT" alt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27" name="Object 10"/>
          <p:cNvGraphicFramePr>
            <a:graphicFrameLocks noChangeAspect="1"/>
          </p:cNvGraphicFramePr>
          <p:nvPr/>
        </p:nvGraphicFramePr>
        <p:xfrm>
          <a:off x="6948488" y="5516563"/>
          <a:ext cx="4238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07" name="CorelPhotoPaint.Image.7" r:id="rId5" imgW="1800000" imgH="3057143" progId="CorelPhotoPaint.Image.7">
                  <p:embed/>
                </p:oleObj>
              </mc:Choice>
              <mc:Fallback>
                <p:oleObj name="CorelPhotoPaint.Image.7" r:id="rId5" imgW="1800000" imgH="3057143" progId="CorelPhotoPaint.Image.7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5516563"/>
                        <a:ext cx="4238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7466013" y="5805488"/>
            <a:ext cx="1677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altLang="it-IT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</p:txBody>
      </p:sp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7300509" y="32654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alt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(x)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468313" y="2617788"/>
            <a:ext cx="4608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aggiunta </a:t>
            </a:r>
            <a:r>
              <a:rPr lang="it-IT" altLang="it-IT" sz="16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difetto)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x</a:t>
            </a:r>
            <a:endParaRPr lang="it-IT" altLang="it-IT" sz="16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468312" y="3265488"/>
            <a:ext cx="6335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all’equilibrio	    Co-x      </a:t>
            </a:r>
            <a:r>
              <a:rPr lang="it-IT" altLang="it-IT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altLang="it-IT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</a:t>
            </a:r>
            <a:r>
              <a:rPr lang="it-IT" altLang="it-IT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         </a:t>
            </a:r>
            <a:r>
              <a:rPr lang="it-IT" altLang="it-IT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it-IT" altLang="it-IT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5313" name="Picture 1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5037138"/>
            <a:ext cx="968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5" name="Picture 1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5281613"/>
            <a:ext cx="968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CasellaDiTesto 14"/>
          <p:cNvSpPr txBox="1">
            <a:spLocks noChangeArrowheads="1"/>
          </p:cNvSpPr>
          <p:nvPr/>
        </p:nvSpPr>
        <p:spPr bwMode="auto">
          <a:xfrm>
            <a:off x="323528" y="451836"/>
            <a:ext cx="8496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Es.: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TITOLAZIONE DI </a:t>
            </a:r>
            <a:r>
              <a:rPr lang="it-IT" alt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 forte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it-IT" altLang="it-IT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forte</a:t>
            </a:r>
            <a:endParaRPr lang="it-IT" altLang="it-IT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468313" y="5300663"/>
            <a:ext cx="56878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Si raggiunge il punto equivalente quando gli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equivalenti aggiunti x = Co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468313" y="4418013"/>
            <a:ext cx="626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al punto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.   0	       0	             Co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9" grpId="0"/>
      <p:bldP spid="55310" grpId="0"/>
      <p:bldP spid="13" grpId="0"/>
      <p:bldP spid="10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sellaDiTesto 1"/>
          <p:cNvSpPr txBox="1">
            <a:spLocks noChangeArrowheads="1"/>
          </p:cNvSpPr>
          <p:nvPr/>
        </p:nvSpPr>
        <p:spPr bwMode="auto">
          <a:xfrm>
            <a:off x="520700" y="50632"/>
            <a:ext cx="8353176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prossimità del punto equivalente si osserva una grande variazione di concentrazione della specie che si sta titolando.</a:t>
            </a:r>
          </a:p>
          <a:p>
            <a:pPr eaLnBrk="1" hangingPunct="1"/>
            <a:r>
              <a:rPr lang="it-IT" altLang="it-IT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Nel caso di titolazioni </a:t>
            </a:r>
            <a:r>
              <a:rPr lang="it-IT" altLang="it-IT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acido</a:t>
            </a:r>
            <a:r>
              <a:rPr lang="it-IT" altLang="it-IT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-base si osserva una </a:t>
            </a:r>
            <a:r>
              <a:rPr lang="it-IT" altLang="it-IT" b="1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grande</a:t>
            </a:r>
            <a:r>
              <a:rPr lang="it-IT" altLang="it-IT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b="1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variazione della [</a:t>
            </a:r>
            <a:r>
              <a:rPr lang="it-IT" altLang="it-IT" b="1" dirty="0" err="1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it-IT" altLang="it-IT" b="1" baseline="-25000" dirty="0" err="1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it-IT" altLang="it-IT" b="1" dirty="0" err="1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altLang="it-IT" b="1" baseline="30000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it-IT" altLang="it-IT" b="1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 e quindi del </a:t>
            </a:r>
            <a:r>
              <a:rPr lang="it-IT" altLang="it-IT" b="1" dirty="0" err="1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b="1" dirty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della soluzione.</a:t>
            </a:r>
          </a:p>
        </p:txBody>
      </p:sp>
      <p:sp>
        <p:nvSpPr>
          <p:cNvPr id="15540" name="Rectangle 2"/>
          <p:cNvSpPr>
            <a:spLocks noChangeArrowheads="1"/>
          </p:cNvSpPr>
          <p:nvPr/>
        </p:nvSpPr>
        <p:spPr bwMode="auto">
          <a:xfrm>
            <a:off x="520700" y="2913063"/>
            <a:ext cx="304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 b="1"/>
          </a:p>
        </p:txBody>
      </p:sp>
      <p:sp>
        <p:nvSpPr>
          <p:cNvPr id="15541" name="Rectangle 3"/>
          <p:cNvSpPr>
            <a:spLocks noChangeArrowheads="1"/>
          </p:cNvSpPr>
          <p:nvPr/>
        </p:nvSpPr>
        <p:spPr bwMode="auto">
          <a:xfrm>
            <a:off x="2419350" y="6092825"/>
            <a:ext cx="1841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HCl  (cm³)</a:t>
            </a:r>
            <a:endParaRPr lang="it-IT" altLang="it-IT" sz="1800"/>
          </a:p>
        </p:txBody>
      </p:sp>
      <p:sp>
        <p:nvSpPr>
          <p:cNvPr id="15542" name="Freeform 4"/>
          <p:cNvSpPr>
            <a:spLocks/>
          </p:cNvSpPr>
          <p:nvPr/>
        </p:nvSpPr>
        <p:spPr bwMode="auto">
          <a:xfrm>
            <a:off x="1162050" y="2811463"/>
            <a:ext cx="3271838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43" name="Freeform 6"/>
          <p:cNvSpPr>
            <a:spLocks/>
          </p:cNvSpPr>
          <p:nvPr/>
        </p:nvSpPr>
        <p:spPr bwMode="auto">
          <a:xfrm>
            <a:off x="1160463" y="3065463"/>
            <a:ext cx="2892425" cy="2462212"/>
          </a:xfrm>
          <a:custGeom>
            <a:avLst/>
            <a:gdLst>
              <a:gd name="T0" fmla="*/ 2147483647 w 221"/>
              <a:gd name="T1" fmla="*/ 0 h 171"/>
              <a:gd name="T2" fmla="*/ 2147483647 w 221"/>
              <a:gd name="T3" fmla="*/ 0 h 171"/>
              <a:gd name="T4" fmla="*/ 2147483647 w 221"/>
              <a:gd name="T5" fmla="*/ 2147483647 h 171"/>
              <a:gd name="T6" fmla="*/ 2147483647 w 221"/>
              <a:gd name="T7" fmla="*/ 2147483647 h 171"/>
              <a:gd name="T8" fmla="*/ 2147483647 w 221"/>
              <a:gd name="T9" fmla="*/ 2147483647 h 171"/>
              <a:gd name="T10" fmla="*/ 2147483647 w 221"/>
              <a:gd name="T11" fmla="*/ 2147483647 h 171"/>
              <a:gd name="T12" fmla="*/ 2147483647 w 221"/>
              <a:gd name="T13" fmla="*/ 2147483647 h 171"/>
              <a:gd name="T14" fmla="*/ 2147483647 w 221"/>
              <a:gd name="T15" fmla="*/ 2147483647 h 171"/>
              <a:gd name="T16" fmla="*/ 2147483647 w 221"/>
              <a:gd name="T17" fmla="*/ 2147483647 h 171"/>
              <a:gd name="T18" fmla="*/ 2147483647 w 221"/>
              <a:gd name="T19" fmla="*/ 2147483647 h 171"/>
              <a:gd name="T20" fmla="*/ 2147483647 w 221"/>
              <a:gd name="T21" fmla="*/ 2147483647 h 171"/>
              <a:gd name="T22" fmla="*/ 2147483647 w 221"/>
              <a:gd name="T23" fmla="*/ 2147483647 h 171"/>
              <a:gd name="T24" fmla="*/ 2147483647 w 221"/>
              <a:gd name="T25" fmla="*/ 2147483647 h 171"/>
              <a:gd name="T26" fmla="*/ 2147483647 w 221"/>
              <a:gd name="T27" fmla="*/ 2147483647 h 171"/>
              <a:gd name="T28" fmla="*/ 2147483647 w 221"/>
              <a:gd name="T29" fmla="*/ 2147483647 h 171"/>
              <a:gd name="T30" fmla="*/ 2147483647 w 221"/>
              <a:gd name="T31" fmla="*/ 2147483647 h 171"/>
              <a:gd name="T32" fmla="*/ 2147483647 w 221"/>
              <a:gd name="T33" fmla="*/ 2147483647 h 171"/>
              <a:gd name="T34" fmla="*/ 2147483647 w 221"/>
              <a:gd name="T35" fmla="*/ 2147483647 h 171"/>
              <a:gd name="T36" fmla="*/ 2147483647 w 221"/>
              <a:gd name="T37" fmla="*/ 2147483647 h 171"/>
              <a:gd name="T38" fmla="*/ 2147483647 w 221"/>
              <a:gd name="T39" fmla="*/ 2147483647 h 171"/>
              <a:gd name="T40" fmla="*/ 2147483647 w 221"/>
              <a:gd name="T41" fmla="*/ 2147483647 h 171"/>
              <a:gd name="T42" fmla="*/ 2147483647 w 221"/>
              <a:gd name="T43" fmla="*/ 2147483647 h 171"/>
              <a:gd name="T44" fmla="*/ 2147483647 w 221"/>
              <a:gd name="T45" fmla="*/ 2147483647 h 171"/>
              <a:gd name="T46" fmla="*/ 2147483647 w 221"/>
              <a:gd name="T47" fmla="*/ 2147483647 h 171"/>
              <a:gd name="T48" fmla="*/ 2147483647 w 221"/>
              <a:gd name="T49" fmla="*/ 2147483647 h 171"/>
              <a:gd name="T50" fmla="*/ 2147483647 w 221"/>
              <a:gd name="T51" fmla="*/ 2147483647 h 171"/>
              <a:gd name="T52" fmla="*/ 2147483647 w 221"/>
              <a:gd name="T53" fmla="*/ 2147483647 h 171"/>
              <a:gd name="T54" fmla="*/ 2147483647 w 221"/>
              <a:gd name="T55" fmla="*/ 2147483647 h 171"/>
              <a:gd name="T56" fmla="*/ 2147483647 w 221"/>
              <a:gd name="T57" fmla="*/ 2147483647 h 171"/>
              <a:gd name="T58" fmla="*/ 2147483647 w 221"/>
              <a:gd name="T59" fmla="*/ 2147483647 h 171"/>
              <a:gd name="T60" fmla="*/ 2147483647 w 221"/>
              <a:gd name="T61" fmla="*/ 2147483647 h 171"/>
              <a:gd name="T62" fmla="*/ 2147483647 w 221"/>
              <a:gd name="T63" fmla="*/ 2147483647 h 171"/>
              <a:gd name="T64" fmla="*/ 2147483647 w 221"/>
              <a:gd name="T65" fmla="*/ 2147483647 h 171"/>
              <a:gd name="T66" fmla="*/ 2147483647 w 221"/>
              <a:gd name="T67" fmla="*/ 2147483647 h 171"/>
              <a:gd name="T68" fmla="*/ 2147483647 w 221"/>
              <a:gd name="T69" fmla="*/ 2147483647 h 171"/>
              <a:gd name="T70" fmla="*/ 2147483647 w 221"/>
              <a:gd name="T71" fmla="*/ 2147483647 h 171"/>
              <a:gd name="T72" fmla="*/ 2147483647 w 221"/>
              <a:gd name="T73" fmla="*/ 2147483647 h 171"/>
              <a:gd name="T74" fmla="*/ 2147483647 w 221"/>
              <a:gd name="T75" fmla="*/ 2147483647 h 171"/>
              <a:gd name="T76" fmla="*/ 2147483647 w 221"/>
              <a:gd name="T77" fmla="*/ 2147483647 h 171"/>
              <a:gd name="T78" fmla="*/ 2147483647 w 221"/>
              <a:gd name="T79" fmla="*/ 2147483647 h 171"/>
              <a:gd name="T80" fmla="*/ 2147483647 w 221"/>
              <a:gd name="T81" fmla="*/ 2147483647 h 171"/>
              <a:gd name="T82" fmla="*/ 2147483647 w 221"/>
              <a:gd name="T83" fmla="*/ 2147483647 h 171"/>
              <a:gd name="T84" fmla="*/ 2147483647 w 221"/>
              <a:gd name="T85" fmla="*/ 2147483647 h 171"/>
              <a:gd name="T86" fmla="*/ 2147483647 w 221"/>
              <a:gd name="T87" fmla="*/ 2147483647 h 171"/>
              <a:gd name="T88" fmla="*/ 2147483647 w 221"/>
              <a:gd name="T89" fmla="*/ 2147483647 h 17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21"/>
              <a:gd name="T136" fmla="*/ 0 h 171"/>
              <a:gd name="T137" fmla="*/ 221 w 221"/>
              <a:gd name="T138" fmla="*/ 171 h 17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21" h="171">
                <a:moveTo>
                  <a:pt x="0" y="0"/>
                </a:moveTo>
                <a:lnTo>
                  <a:pt x="2" y="0"/>
                </a:lnTo>
                <a:lnTo>
                  <a:pt x="5" y="0"/>
                </a:lnTo>
                <a:lnTo>
                  <a:pt x="7" y="0"/>
                </a:lnTo>
                <a:lnTo>
                  <a:pt x="10" y="1"/>
                </a:lnTo>
                <a:lnTo>
                  <a:pt x="12" y="1"/>
                </a:lnTo>
                <a:lnTo>
                  <a:pt x="15" y="1"/>
                </a:lnTo>
                <a:lnTo>
                  <a:pt x="18" y="1"/>
                </a:lnTo>
                <a:lnTo>
                  <a:pt x="20" y="2"/>
                </a:lnTo>
                <a:lnTo>
                  <a:pt x="22" y="2"/>
                </a:lnTo>
                <a:lnTo>
                  <a:pt x="25" y="2"/>
                </a:lnTo>
                <a:lnTo>
                  <a:pt x="27" y="2"/>
                </a:lnTo>
                <a:lnTo>
                  <a:pt x="30" y="3"/>
                </a:lnTo>
                <a:lnTo>
                  <a:pt x="32" y="3"/>
                </a:lnTo>
                <a:lnTo>
                  <a:pt x="34" y="3"/>
                </a:lnTo>
                <a:lnTo>
                  <a:pt x="36" y="3"/>
                </a:lnTo>
                <a:lnTo>
                  <a:pt x="39" y="4"/>
                </a:lnTo>
                <a:lnTo>
                  <a:pt x="41" y="4"/>
                </a:lnTo>
                <a:lnTo>
                  <a:pt x="44" y="4"/>
                </a:lnTo>
                <a:lnTo>
                  <a:pt x="46" y="5"/>
                </a:lnTo>
                <a:lnTo>
                  <a:pt x="49" y="5"/>
                </a:lnTo>
                <a:lnTo>
                  <a:pt x="51" y="5"/>
                </a:lnTo>
                <a:lnTo>
                  <a:pt x="54" y="6"/>
                </a:lnTo>
                <a:lnTo>
                  <a:pt x="57" y="6"/>
                </a:lnTo>
                <a:lnTo>
                  <a:pt x="59" y="6"/>
                </a:lnTo>
                <a:lnTo>
                  <a:pt x="62" y="7"/>
                </a:lnTo>
                <a:lnTo>
                  <a:pt x="64" y="7"/>
                </a:lnTo>
                <a:lnTo>
                  <a:pt x="66" y="7"/>
                </a:lnTo>
                <a:lnTo>
                  <a:pt x="69" y="8"/>
                </a:lnTo>
                <a:lnTo>
                  <a:pt x="71" y="8"/>
                </a:lnTo>
                <a:lnTo>
                  <a:pt x="74" y="8"/>
                </a:lnTo>
                <a:lnTo>
                  <a:pt x="76" y="9"/>
                </a:lnTo>
                <a:lnTo>
                  <a:pt x="79" y="9"/>
                </a:lnTo>
                <a:lnTo>
                  <a:pt x="81" y="10"/>
                </a:lnTo>
                <a:lnTo>
                  <a:pt x="83" y="10"/>
                </a:lnTo>
                <a:lnTo>
                  <a:pt x="86" y="11"/>
                </a:lnTo>
                <a:lnTo>
                  <a:pt x="89" y="11"/>
                </a:lnTo>
                <a:lnTo>
                  <a:pt x="91" y="12"/>
                </a:lnTo>
                <a:lnTo>
                  <a:pt x="94" y="12"/>
                </a:lnTo>
                <a:lnTo>
                  <a:pt x="96" y="13"/>
                </a:lnTo>
                <a:lnTo>
                  <a:pt x="99" y="14"/>
                </a:lnTo>
                <a:lnTo>
                  <a:pt x="101" y="14"/>
                </a:lnTo>
                <a:lnTo>
                  <a:pt x="104" y="15"/>
                </a:lnTo>
                <a:lnTo>
                  <a:pt x="106" y="16"/>
                </a:lnTo>
                <a:lnTo>
                  <a:pt x="109" y="17"/>
                </a:lnTo>
                <a:lnTo>
                  <a:pt x="111" y="18"/>
                </a:lnTo>
                <a:lnTo>
                  <a:pt x="114" y="20"/>
                </a:lnTo>
                <a:lnTo>
                  <a:pt x="116" y="21"/>
                </a:lnTo>
                <a:lnTo>
                  <a:pt x="118" y="24"/>
                </a:lnTo>
                <a:lnTo>
                  <a:pt x="121" y="28"/>
                </a:lnTo>
                <a:lnTo>
                  <a:pt x="124" y="36"/>
                </a:lnTo>
                <a:lnTo>
                  <a:pt x="126" y="147"/>
                </a:lnTo>
                <a:lnTo>
                  <a:pt x="129" y="153"/>
                </a:lnTo>
                <a:lnTo>
                  <a:pt x="131" y="156"/>
                </a:lnTo>
                <a:lnTo>
                  <a:pt x="134" y="158"/>
                </a:lnTo>
                <a:lnTo>
                  <a:pt x="136" y="159"/>
                </a:lnTo>
                <a:lnTo>
                  <a:pt x="139" y="161"/>
                </a:lnTo>
                <a:lnTo>
                  <a:pt x="141" y="161"/>
                </a:lnTo>
                <a:lnTo>
                  <a:pt x="144" y="162"/>
                </a:lnTo>
                <a:lnTo>
                  <a:pt x="146" y="163"/>
                </a:lnTo>
                <a:lnTo>
                  <a:pt x="148" y="164"/>
                </a:lnTo>
                <a:lnTo>
                  <a:pt x="151" y="164"/>
                </a:lnTo>
                <a:lnTo>
                  <a:pt x="153" y="165"/>
                </a:lnTo>
                <a:lnTo>
                  <a:pt x="156" y="165"/>
                </a:lnTo>
                <a:lnTo>
                  <a:pt x="158" y="166"/>
                </a:lnTo>
                <a:lnTo>
                  <a:pt x="161" y="166"/>
                </a:lnTo>
                <a:lnTo>
                  <a:pt x="164" y="166"/>
                </a:lnTo>
                <a:lnTo>
                  <a:pt x="166" y="167"/>
                </a:lnTo>
                <a:lnTo>
                  <a:pt x="169" y="167"/>
                </a:lnTo>
                <a:lnTo>
                  <a:pt x="172" y="167"/>
                </a:lnTo>
                <a:lnTo>
                  <a:pt x="174" y="168"/>
                </a:lnTo>
                <a:lnTo>
                  <a:pt x="176" y="168"/>
                </a:lnTo>
                <a:lnTo>
                  <a:pt x="179" y="168"/>
                </a:lnTo>
                <a:lnTo>
                  <a:pt x="181" y="169"/>
                </a:lnTo>
                <a:lnTo>
                  <a:pt x="184" y="169"/>
                </a:lnTo>
                <a:lnTo>
                  <a:pt x="186" y="169"/>
                </a:lnTo>
                <a:lnTo>
                  <a:pt x="189" y="169"/>
                </a:lnTo>
                <a:lnTo>
                  <a:pt x="191" y="169"/>
                </a:lnTo>
                <a:lnTo>
                  <a:pt x="194" y="170"/>
                </a:lnTo>
                <a:lnTo>
                  <a:pt x="196" y="170"/>
                </a:lnTo>
                <a:lnTo>
                  <a:pt x="198" y="170"/>
                </a:lnTo>
                <a:lnTo>
                  <a:pt x="201" y="170"/>
                </a:lnTo>
                <a:lnTo>
                  <a:pt x="204" y="170"/>
                </a:lnTo>
                <a:lnTo>
                  <a:pt x="206" y="170"/>
                </a:lnTo>
                <a:lnTo>
                  <a:pt x="209" y="171"/>
                </a:lnTo>
                <a:lnTo>
                  <a:pt x="211" y="171"/>
                </a:lnTo>
                <a:lnTo>
                  <a:pt x="214" y="171"/>
                </a:lnTo>
                <a:lnTo>
                  <a:pt x="216" y="171"/>
                </a:lnTo>
                <a:lnTo>
                  <a:pt x="218" y="171"/>
                </a:lnTo>
                <a:lnTo>
                  <a:pt x="221" y="171"/>
                </a:ln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44" name="Line 7"/>
          <p:cNvSpPr>
            <a:spLocks noChangeShapeType="1"/>
          </p:cNvSpPr>
          <p:nvPr/>
        </p:nvSpPr>
        <p:spPr bwMode="auto">
          <a:xfrm flipV="1">
            <a:off x="1162050" y="58070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45" name="Line 8"/>
          <p:cNvSpPr>
            <a:spLocks noChangeShapeType="1"/>
          </p:cNvSpPr>
          <p:nvPr/>
        </p:nvSpPr>
        <p:spPr bwMode="auto">
          <a:xfrm flipV="1">
            <a:off x="1489075" y="58070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46" name="Line 9"/>
          <p:cNvSpPr>
            <a:spLocks noChangeShapeType="1"/>
          </p:cNvSpPr>
          <p:nvPr/>
        </p:nvSpPr>
        <p:spPr bwMode="auto">
          <a:xfrm flipV="1">
            <a:off x="1816100" y="577850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47" name="Rectangle 10"/>
          <p:cNvSpPr>
            <a:spLocks noChangeArrowheads="1"/>
          </p:cNvSpPr>
          <p:nvPr/>
        </p:nvSpPr>
        <p:spPr bwMode="auto">
          <a:xfrm>
            <a:off x="1695450" y="58928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15548" name="Line 11"/>
          <p:cNvSpPr>
            <a:spLocks noChangeShapeType="1"/>
          </p:cNvSpPr>
          <p:nvPr/>
        </p:nvSpPr>
        <p:spPr bwMode="auto">
          <a:xfrm flipV="1">
            <a:off x="2143125" y="58070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49" name="Line 12"/>
          <p:cNvSpPr>
            <a:spLocks noChangeShapeType="1"/>
          </p:cNvSpPr>
          <p:nvPr/>
        </p:nvSpPr>
        <p:spPr bwMode="auto">
          <a:xfrm flipV="1">
            <a:off x="2471738" y="577850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50" name="Rectangle 13"/>
          <p:cNvSpPr>
            <a:spLocks noChangeArrowheads="1"/>
          </p:cNvSpPr>
          <p:nvPr/>
        </p:nvSpPr>
        <p:spPr bwMode="auto">
          <a:xfrm>
            <a:off x="2351088" y="58928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15551" name="Line 14"/>
          <p:cNvSpPr>
            <a:spLocks noChangeShapeType="1"/>
          </p:cNvSpPr>
          <p:nvPr/>
        </p:nvSpPr>
        <p:spPr bwMode="auto">
          <a:xfrm flipV="1">
            <a:off x="2798763" y="58070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52" name="Line 15"/>
          <p:cNvSpPr>
            <a:spLocks noChangeShapeType="1"/>
          </p:cNvSpPr>
          <p:nvPr/>
        </p:nvSpPr>
        <p:spPr bwMode="auto">
          <a:xfrm flipV="1">
            <a:off x="3125788" y="577850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53" name="Rectangle 16"/>
          <p:cNvSpPr>
            <a:spLocks noChangeArrowheads="1"/>
          </p:cNvSpPr>
          <p:nvPr/>
        </p:nvSpPr>
        <p:spPr bwMode="auto">
          <a:xfrm>
            <a:off x="3005138" y="58928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15554" name="Line 17"/>
          <p:cNvSpPr>
            <a:spLocks noChangeShapeType="1"/>
          </p:cNvSpPr>
          <p:nvPr/>
        </p:nvSpPr>
        <p:spPr bwMode="auto">
          <a:xfrm flipV="1">
            <a:off x="3452813" y="58070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55" name="Line 18"/>
          <p:cNvSpPr>
            <a:spLocks noChangeShapeType="1"/>
          </p:cNvSpPr>
          <p:nvPr/>
        </p:nvSpPr>
        <p:spPr bwMode="auto">
          <a:xfrm flipV="1">
            <a:off x="3779838" y="577850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56" name="Rectangle 19"/>
          <p:cNvSpPr>
            <a:spLocks noChangeArrowheads="1"/>
          </p:cNvSpPr>
          <p:nvPr/>
        </p:nvSpPr>
        <p:spPr bwMode="auto">
          <a:xfrm>
            <a:off x="3659188" y="58928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15557" name="Line 20"/>
          <p:cNvSpPr>
            <a:spLocks noChangeShapeType="1"/>
          </p:cNvSpPr>
          <p:nvPr/>
        </p:nvSpPr>
        <p:spPr bwMode="auto">
          <a:xfrm flipV="1">
            <a:off x="4106863" y="58070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58" name="Line 21"/>
          <p:cNvSpPr>
            <a:spLocks noChangeShapeType="1"/>
          </p:cNvSpPr>
          <p:nvPr/>
        </p:nvSpPr>
        <p:spPr bwMode="auto">
          <a:xfrm flipH="1" flipV="1">
            <a:off x="4429125" y="5778500"/>
            <a:ext cx="4763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59" name="Rectangle 22"/>
          <p:cNvSpPr>
            <a:spLocks noChangeArrowheads="1"/>
          </p:cNvSpPr>
          <p:nvPr/>
        </p:nvSpPr>
        <p:spPr bwMode="auto">
          <a:xfrm>
            <a:off x="4313238" y="58928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15560" name="Rectangle 23"/>
          <p:cNvSpPr>
            <a:spLocks noChangeArrowheads="1"/>
          </p:cNvSpPr>
          <p:nvPr/>
        </p:nvSpPr>
        <p:spPr bwMode="auto">
          <a:xfrm>
            <a:off x="900113" y="572135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15561" name="Line 24"/>
          <p:cNvSpPr>
            <a:spLocks noChangeShapeType="1"/>
          </p:cNvSpPr>
          <p:nvPr/>
        </p:nvSpPr>
        <p:spPr bwMode="auto">
          <a:xfrm>
            <a:off x="1162050" y="540385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62" name="Rectangle 25"/>
          <p:cNvSpPr>
            <a:spLocks noChangeArrowheads="1"/>
          </p:cNvSpPr>
          <p:nvPr/>
        </p:nvSpPr>
        <p:spPr bwMode="auto">
          <a:xfrm>
            <a:off x="900113" y="528955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15563" name="Line 26"/>
          <p:cNvSpPr>
            <a:spLocks noChangeShapeType="1"/>
          </p:cNvSpPr>
          <p:nvPr/>
        </p:nvSpPr>
        <p:spPr bwMode="auto">
          <a:xfrm>
            <a:off x="1162050" y="497205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64" name="Rectangle 27"/>
          <p:cNvSpPr>
            <a:spLocks noChangeArrowheads="1"/>
          </p:cNvSpPr>
          <p:nvPr/>
        </p:nvSpPr>
        <p:spPr bwMode="auto">
          <a:xfrm>
            <a:off x="900113" y="485775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15565" name="Line 28"/>
          <p:cNvSpPr>
            <a:spLocks noChangeShapeType="1"/>
          </p:cNvSpPr>
          <p:nvPr/>
        </p:nvSpPr>
        <p:spPr bwMode="auto">
          <a:xfrm>
            <a:off x="1162050" y="454025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66" name="Rectangle 29"/>
          <p:cNvSpPr>
            <a:spLocks noChangeArrowheads="1"/>
          </p:cNvSpPr>
          <p:nvPr/>
        </p:nvSpPr>
        <p:spPr bwMode="auto">
          <a:xfrm>
            <a:off x="900113" y="442595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15567" name="Line 30"/>
          <p:cNvSpPr>
            <a:spLocks noChangeShapeType="1"/>
          </p:cNvSpPr>
          <p:nvPr/>
        </p:nvSpPr>
        <p:spPr bwMode="auto">
          <a:xfrm>
            <a:off x="1162050" y="410686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68" name="Rectangle 31"/>
          <p:cNvSpPr>
            <a:spLocks noChangeArrowheads="1"/>
          </p:cNvSpPr>
          <p:nvPr/>
        </p:nvSpPr>
        <p:spPr bwMode="auto">
          <a:xfrm>
            <a:off x="900113" y="399415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15569" name="Line 32"/>
          <p:cNvSpPr>
            <a:spLocks noChangeShapeType="1"/>
          </p:cNvSpPr>
          <p:nvPr/>
        </p:nvSpPr>
        <p:spPr bwMode="auto">
          <a:xfrm>
            <a:off x="1162050" y="367506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70" name="Rectangle 33"/>
          <p:cNvSpPr>
            <a:spLocks noChangeArrowheads="1"/>
          </p:cNvSpPr>
          <p:nvPr/>
        </p:nvSpPr>
        <p:spPr bwMode="auto">
          <a:xfrm>
            <a:off x="900113" y="35623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15571" name="Line 34"/>
          <p:cNvSpPr>
            <a:spLocks noChangeShapeType="1"/>
          </p:cNvSpPr>
          <p:nvPr/>
        </p:nvSpPr>
        <p:spPr bwMode="auto">
          <a:xfrm>
            <a:off x="1162050" y="324326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72" name="Rectangle 35"/>
          <p:cNvSpPr>
            <a:spLocks noChangeArrowheads="1"/>
          </p:cNvSpPr>
          <p:nvPr/>
        </p:nvSpPr>
        <p:spPr bwMode="auto">
          <a:xfrm>
            <a:off x="900113" y="3130550"/>
            <a:ext cx="225425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15573" name="Line 36"/>
          <p:cNvSpPr>
            <a:spLocks noChangeShapeType="1"/>
          </p:cNvSpPr>
          <p:nvPr/>
        </p:nvSpPr>
        <p:spPr bwMode="auto">
          <a:xfrm>
            <a:off x="1162050" y="281146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574" name="Rectangle 37"/>
          <p:cNvSpPr>
            <a:spLocks noChangeArrowheads="1"/>
          </p:cNvSpPr>
          <p:nvPr/>
        </p:nvSpPr>
        <p:spPr bwMode="auto">
          <a:xfrm>
            <a:off x="900113" y="26971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15575" name="Text Box 74"/>
          <p:cNvSpPr txBox="1">
            <a:spLocks noChangeArrowheads="1"/>
          </p:cNvSpPr>
          <p:nvPr/>
        </p:nvSpPr>
        <p:spPr bwMode="auto">
          <a:xfrm>
            <a:off x="900113" y="2276475"/>
            <a:ext cx="1954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 err="1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NaOH</a:t>
            </a:r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sz="1800" dirty="0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HCl</a:t>
            </a:r>
            <a:endParaRPr lang="it-IT" altLang="it-IT" sz="1800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576" name="Rectangle 82"/>
          <p:cNvSpPr>
            <a:spLocks noChangeArrowheads="1"/>
          </p:cNvSpPr>
          <p:nvPr/>
        </p:nvSpPr>
        <p:spPr bwMode="auto">
          <a:xfrm>
            <a:off x="3492500" y="4437063"/>
            <a:ext cx="78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chemeClr val="accent2"/>
                </a:solidFill>
              </a:rPr>
              <a:t>NaOH</a:t>
            </a:r>
          </a:p>
        </p:txBody>
      </p:sp>
      <p:pic>
        <p:nvPicPr>
          <p:cNvPr id="15577" name="Picture 2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3" y="2220913"/>
            <a:ext cx="558800" cy="233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78" name="Rectangle 84"/>
          <p:cNvSpPr>
            <a:spLocks noChangeArrowheads="1"/>
          </p:cNvSpPr>
          <p:nvPr/>
        </p:nvSpPr>
        <p:spPr bwMode="auto">
          <a:xfrm>
            <a:off x="3424238" y="294005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>
                <a:solidFill>
                  <a:srgbClr val="FF0000"/>
                </a:solidFill>
              </a:rPr>
              <a:t>HCl</a:t>
            </a:r>
          </a:p>
        </p:txBody>
      </p:sp>
      <p:pic>
        <p:nvPicPr>
          <p:cNvPr id="15579" name="Picture 2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4381500"/>
            <a:ext cx="484188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80" name="AutoShape 220"/>
          <p:cNvSpPr>
            <a:spLocks noChangeArrowheads="1"/>
          </p:cNvSpPr>
          <p:nvPr/>
        </p:nvSpPr>
        <p:spPr bwMode="auto">
          <a:xfrm rot="-8020067">
            <a:off x="2662238" y="4178300"/>
            <a:ext cx="288925" cy="288925"/>
          </a:xfrm>
          <a:prstGeom prst="star4">
            <a:avLst>
              <a:gd name="adj" fmla="val 889"/>
            </a:avLst>
          </a:prstGeom>
          <a:solidFill>
            <a:srgbClr val="008000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5581" name="Line 221"/>
          <p:cNvSpPr>
            <a:spLocks noChangeShapeType="1"/>
          </p:cNvSpPr>
          <p:nvPr/>
        </p:nvSpPr>
        <p:spPr bwMode="auto">
          <a:xfrm>
            <a:off x="2792413" y="4365625"/>
            <a:ext cx="0" cy="1439863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5582" name="Line 222"/>
          <p:cNvSpPr>
            <a:spLocks noChangeShapeType="1"/>
          </p:cNvSpPr>
          <p:nvPr/>
        </p:nvSpPr>
        <p:spPr bwMode="auto">
          <a:xfrm flipH="1" flipV="1">
            <a:off x="1152525" y="4316413"/>
            <a:ext cx="1592263" cy="7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5584" name="Text Box 224"/>
          <p:cNvSpPr txBox="1">
            <a:spLocks noChangeArrowheads="1"/>
          </p:cNvSpPr>
          <p:nvPr/>
        </p:nvSpPr>
        <p:spPr bwMode="auto">
          <a:xfrm>
            <a:off x="4294187" y="3035915"/>
            <a:ext cx="45796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Il punto equivalente corrisponde al flesso della curva di titolazione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1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43" grpId="0" animBg="1"/>
      <p:bldP spid="15580" grpId="0" animBg="1"/>
      <p:bldP spid="15581" grpId="0" animBg="1"/>
      <p:bldP spid="15582" grpId="0" animBg="1"/>
      <p:bldP spid="155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1375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In questo esempio i dati in tabella sono relativi alla variazione del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di una soluzione di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25.00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it-IT" alt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0.100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quando vengono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titolati con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una soluzione di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0.100 M. Il punto equivalente è raggiunto quando vengono aggiunti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25.00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di soluzione di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8166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73889"/>
              </p:ext>
            </p:extLst>
          </p:nvPr>
        </p:nvGraphicFramePr>
        <p:xfrm>
          <a:off x="468313" y="2708275"/>
          <a:ext cx="2879725" cy="3778252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</a:t>
                      </a: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kumimoji="0" lang="it-IT" alt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NaOH</a:t>
                      </a:r>
                      <a:endParaRPr kumimoji="0" lang="it-IT" alt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511" name="Text Box 167"/>
          <p:cNvSpPr txBox="1">
            <a:spLocks noChangeArrowheads="1"/>
          </p:cNvSpPr>
          <p:nvPr/>
        </p:nvSpPr>
        <p:spPr bwMode="auto">
          <a:xfrm>
            <a:off x="3276600" y="4076700"/>
            <a:ext cx="24479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altLang="it-IT" sz="20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 0.02 </a:t>
            </a:r>
            <a:r>
              <a:rPr lang="it-IT" alt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it-IT" alt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meno di 1 </a:t>
            </a:r>
            <a:r>
              <a:rPr lang="it-IT" alt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goccia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/>
            <a:r>
              <a:rPr lang="it-IT" altLang="it-IT" sz="2000" dirty="0" err="1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it-IT" altLang="it-I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4.60</a:t>
            </a:r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3707904" y="5877272"/>
            <a:ext cx="2592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[H</a:t>
            </a:r>
            <a:r>
              <a:rPr lang="it-IT" alt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]  =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40000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61" name="AutoShape 33"/>
          <p:cNvSpPr>
            <a:spLocks/>
          </p:cNvSpPr>
          <p:nvPr/>
        </p:nvSpPr>
        <p:spPr bwMode="auto">
          <a:xfrm>
            <a:off x="3492500" y="4149725"/>
            <a:ext cx="142875" cy="1439863"/>
          </a:xfrm>
          <a:prstGeom prst="rightBrace">
            <a:avLst>
              <a:gd name="adj1" fmla="val 83982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sp>
        <p:nvSpPr>
          <p:cNvPr id="48162" name="AutoShape 34"/>
          <p:cNvSpPr>
            <a:spLocks noChangeArrowheads="1"/>
          </p:cNvSpPr>
          <p:nvPr/>
        </p:nvSpPr>
        <p:spPr bwMode="auto">
          <a:xfrm>
            <a:off x="0" y="4797425"/>
            <a:ext cx="433388" cy="144463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pic>
        <p:nvPicPr>
          <p:cNvPr id="48211" name="Picture 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2522538"/>
            <a:ext cx="388937" cy="2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12" name="Rectangle 38"/>
          <p:cNvSpPr>
            <a:spLocks noChangeArrowheads="1"/>
          </p:cNvSpPr>
          <p:nvPr/>
        </p:nvSpPr>
        <p:spPr bwMode="auto">
          <a:xfrm>
            <a:off x="5580063" y="2924175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48213" name="Freeform 40"/>
          <p:cNvSpPr>
            <a:spLocks/>
          </p:cNvSpPr>
          <p:nvPr/>
        </p:nvSpPr>
        <p:spPr bwMode="auto">
          <a:xfrm>
            <a:off x="6367463" y="2886075"/>
            <a:ext cx="2279650" cy="2627313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14" name="Freeform 41"/>
          <p:cNvSpPr>
            <a:spLocks/>
          </p:cNvSpPr>
          <p:nvPr/>
        </p:nvSpPr>
        <p:spPr bwMode="auto">
          <a:xfrm>
            <a:off x="6367463" y="3186113"/>
            <a:ext cx="1970087" cy="2138362"/>
          </a:xfrm>
          <a:custGeom>
            <a:avLst/>
            <a:gdLst>
              <a:gd name="T0" fmla="*/ 2147483647 w 216"/>
              <a:gd name="T1" fmla="*/ 2147483647 h 171"/>
              <a:gd name="T2" fmla="*/ 2147483647 w 216"/>
              <a:gd name="T3" fmla="*/ 2147483647 h 171"/>
              <a:gd name="T4" fmla="*/ 2147483647 w 216"/>
              <a:gd name="T5" fmla="*/ 2147483647 h 171"/>
              <a:gd name="T6" fmla="*/ 2147483647 w 216"/>
              <a:gd name="T7" fmla="*/ 2147483647 h 171"/>
              <a:gd name="T8" fmla="*/ 2147483647 w 216"/>
              <a:gd name="T9" fmla="*/ 2147483647 h 171"/>
              <a:gd name="T10" fmla="*/ 2147483647 w 216"/>
              <a:gd name="T11" fmla="*/ 2147483647 h 171"/>
              <a:gd name="T12" fmla="*/ 2147483647 w 216"/>
              <a:gd name="T13" fmla="*/ 2147483647 h 171"/>
              <a:gd name="T14" fmla="*/ 2147483647 w 216"/>
              <a:gd name="T15" fmla="*/ 2147483647 h 171"/>
              <a:gd name="T16" fmla="*/ 2147483647 w 216"/>
              <a:gd name="T17" fmla="*/ 2147483647 h 171"/>
              <a:gd name="T18" fmla="*/ 2147483647 w 216"/>
              <a:gd name="T19" fmla="*/ 2147483647 h 171"/>
              <a:gd name="T20" fmla="*/ 2147483647 w 216"/>
              <a:gd name="T21" fmla="*/ 2147483647 h 171"/>
              <a:gd name="T22" fmla="*/ 2147483647 w 216"/>
              <a:gd name="T23" fmla="*/ 2147483647 h 171"/>
              <a:gd name="T24" fmla="*/ 2147483647 w 216"/>
              <a:gd name="T25" fmla="*/ 2147483647 h 171"/>
              <a:gd name="T26" fmla="*/ 2147483647 w 216"/>
              <a:gd name="T27" fmla="*/ 2147483647 h 171"/>
              <a:gd name="T28" fmla="*/ 2147483647 w 216"/>
              <a:gd name="T29" fmla="*/ 2147483647 h 171"/>
              <a:gd name="T30" fmla="*/ 2147483647 w 216"/>
              <a:gd name="T31" fmla="*/ 2147483647 h 171"/>
              <a:gd name="T32" fmla="*/ 2147483647 w 216"/>
              <a:gd name="T33" fmla="*/ 2147483647 h 171"/>
              <a:gd name="T34" fmla="*/ 2147483647 w 216"/>
              <a:gd name="T35" fmla="*/ 2147483647 h 171"/>
              <a:gd name="T36" fmla="*/ 2147483647 w 216"/>
              <a:gd name="T37" fmla="*/ 2147483647 h 171"/>
              <a:gd name="T38" fmla="*/ 2147483647 w 216"/>
              <a:gd name="T39" fmla="*/ 2147483647 h 171"/>
              <a:gd name="T40" fmla="*/ 2147483647 w 216"/>
              <a:gd name="T41" fmla="*/ 2147483647 h 171"/>
              <a:gd name="T42" fmla="*/ 2147483647 w 216"/>
              <a:gd name="T43" fmla="*/ 2147483647 h 171"/>
              <a:gd name="T44" fmla="*/ 2147483647 w 216"/>
              <a:gd name="T45" fmla="*/ 2147483647 h 171"/>
              <a:gd name="T46" fmla="*/ 2147483647 w 216"/>
              <a:gd name="T47" fmla="*/ 2147483647 h 171"/>
              <a:gd name="T48" fmla="*/ 2147483647 w 216"/>
              <a:gd name="T49" fmla="*/ 2147483647 h 171"/>
              <a:gd name="T50" fmla="*/ 2147483647 w 216"/>
              <a:gd name="T51" fmla="*/ 2147483647 h 171"/>
              <a:gd name="T52" fmla="*/ 2147483647 w 216"/>
              <a:gd name="T53" fmla="*/ 2147483647 h 171"/>
              <a:gd name="T54" fmla="*/ 2147483647 w 216"/>
              <a:gd name="T55" fmla="*/ 2147483647 h 171"/>
              <a:gd name="T56" fmla="*/ 2147483647 w 216"/>
              <a:gd name="T57" fmla="*/ 2147483647 h 171"/>
              <a:gd name="T58" fmla="*/ 2147483647 w 216"/>
              <a:gd name="T59" fmla="*/ 2147483647 h 171"/>
              <a:gd name="T60" fmla="*/ 2147483647 w 216"/>
              <a:gd name="T61" fmla="*/ 2147483647 h 171"/>
              <a:gd name="T62" fmla="*/ 2147483647 w 216"/>
              <a:gd name="T63" fmla="*/ 2147483647 h 171"/>
              <a:gd name="T64" fmla="*/ 2147483647 w 216"/>
              <a:gd name="T65" fmla="*/ 2147483647 h 171"/>
              <a:gd name="T66" fmla="*/ 2147483647 w 216"/>
              <a:gd name="T67" fmla="*/ 2147483647 h 171"/>
              <a:gd name="T68" fmla="*/ 2147483647 w 216"/>
              <a:gd name="T69" fmla="*/ 2147483647 h 171"/>
              <a:gd name="T70" fmla="*/ 2147483647 w 216"/>
              <a:gd name="T71" fmla="*/ 2147483647 h 171"/>
              <a:gd name="T72" fmla="*/ 2147483647 w 216"/>
              <a:gd name="T73" fmla="*/ 2147483647 h 171"/>
              <a:gd name="T74" fmla="*/ 2147483647 w 216"/>
              <a:gd name="T75" fmla="*/ 2147483647 h 171"/>
              <a:gd name="T76" fmla="*/ 2147483647 w 216"/>
              <a:gd name="T77" fmla="*/ 2147483647 h 171"/>
              <a:gd name="T78" fmla="*/ 2147483647 w 216"/>
              <a:gd name="T79" fmla="*/ 2147483647 h 171"/>
              <a:gd name="T80" fmla="*/ 2147483647 w 216"/>
              <a:gd name="T81" fmla="*/ 2147483647 h 171"/>
              <a:gd name="T82" fmla="*/ 2147483647 w 216"/>
              <a:gd name="T83" fmla="*/ 2147483647 h 171"/>
              <a:gd name="T84" fmla="*/ 2147483647 w 216"/>
              <a:gd name="T85" fmla="*/ 0 h 171"/>
              <a:gd name="T86" fmla="*/ 2147483647 w 216"/>
              <a:gd name="T87" fmla="*/ 0 h 17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16"/>
              <a:gd name="T133" fmla="*/ 0 h 171"/>
              <a:gd name="T134" fmla="*/ 216 w 216"/>
              <a:gd name="T135" fmla="*/ 171 h 17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16" h="171">
                <a:moveTo>
                  <a:pt x="0" y="171"/>
                </a:moveTo>
                <a:lnTo>
                  <a:pt x="2" y="171"/>
                </a:lnTo>
                <a:lnTo>
                  <a:pt x="4" y="171"/>
                </a:lnTo>
                <a:lnTo>
                  <a:pt x="6" y="171"/>
                </a:lnTo>
                <a:lnTo>
                  <a:pt x="9" y="171"/>
                </a:lnTo>
                <a:lnTo>
                  <a:pt x="11" y="170"/>
                </a:lnTo>
                <a:lnTo>
                  <a:pt x="14" y="170"/>
                </a:lnTo>
                <a:lnTo>
                  <a:pt x="16" y="170"/>
                </a:lnTo>
                <a:lnTo>
                  <a:pt x="19" y="169"/>
                </a:lnTo>
                <a:lnTo>
                  <a:pt x="21" y="169"/>
                </a:lnTo>
                <a:lnTo>
                  <a:pt x="24" y="169"/>
                </a:lnTo>
                <a:lnTo>
                  <a:pt x="26" y="169"/>
                </a:lnTo>
                <a:lnTo>
                  <a:pt x="29" y="168"/>
                </a:lnTo>
                <a:lnTo>
                  <a:pt x="32" y="168"/>
                </a:lnTo>
                <a:lnTo>
                  <a:pt x="34" y="168"/>
                </a:lnTo>
                <a:lnTo>
                  <a:pt x="36" y="168"/>
                </a:lnTo>
                <a:lnTo>
                  <a:pt x="39" y="167"/>
                </a:lnTo>
                <a:lnTo>
                  <a:pt x="41" y="167"/>
                </a:lnTo>
                <a:lnTo>
                  <a:pt x="44" y="167"/>
                </a:lnTo>
                <a:lnTo>
                  <a:pt x="46" y="166"/>
                </a:lnTo>
                <a:lnTo>
                  <a:pt x="49" y="166"/>
                </a:lnTo>
                <a:lnTo>
                  <a:pt x="51" y="166"/>
                </a:lnTo>
                <a:lnTo>
                  <a:pt x="54" y="165"/>
                </a:lnTo>
                <a:lnTo>
                  <a:pt x="56" y="165"/>
                </a:lnTo>
                <a:lnTo>
                  <a:pt x="58" y="165"/>
                </a:lnTo>
                <a:lnTo>
                  <a:pt x="61" y="164"/>
                </a:lnTo>
                <a:lnTo>
                  <a:pt x="64" y="164"/>
                </a:lnTo>
                <a:lnTo>
                  <a:pt x="66" y="164"/>
                </a:lnTo>
                <a:lnTo>
                  <a:pt x="68" y="163"/>
                </a:lnTo>
                <a:lnTo>
                  <a:pt x="71" y="163"/>
                </a:lnTo>
                <a:lnTo>
                  <a:pt x="73" y="163"/>
                </a:lnTo>
                <a:lnTo>
                  <a:pt x="76" y="162"/>
                </a:lnTo>
                <a:lnTo>
                  <a:pt x="78" y="162"/>
                </a:lnTo>
                <a:lnTo>
                  <a:pt x="81" y="161"/>
                </a:lnTo>
                <a:lnTo>
                  <a:pt x="83" y="161"/>
                </a:lnTo>
                <a:lnTo>
                  <a:pt x="86" y="160"/>
                </a:lnTo>
                <a:lnTo>
                  <a:pt x="88" y="160"/>
                </a:lnTo>
                <a:lnTo>
                  <a:pt x="90" y="159"/>
                </a:lnTo>
                <a:lnTo>
                  <a:pt x="93" y="159"/>
                </a:lnTo>
                <a:lnTo>
                  <a:pt x="95" y="158"/>
                </a:lnTo>
                <a:lnTo>
                  <a:pt x="98" y="158"/>
                </a:lnTo>
                <a:lnTo>
                  <a:pt x="100" y="157"/>
                </a:lnTo>
                <a:lnTo>
                  <a:pt x="103" y="156"/>
                </a:lnTo>
                <a:lnTo>
                  <a:pt x="105" y="155"/>
                </a:lnTo>
                <a:lnTo>
                  <a:pt x="108" y="154"/>
                </a:lnTo>
                <a:lnTo>
                  <a:pt x="110" y="153"/>
                </a:lnTo>
                <a:lnTo>
                  <a:pt x="112" y="152"/>
                </a:lnTo>
                <a:lnTo>
                  <a:pt x="115" y="151"/>
                </a:lnTo>
                <a:lnTo>
                  <a:pt x="117" y="149"/>
                </a:lnTo>
                <a:lnTo>
                  <a:pt x="120" y="146"/>
                </a:lnTo>
                <a:lnTo>
                  <a:pt x="122" y="141"/>
                </a:lnTo>
                <a:lnTo>
                  <a:pt x="125" y="37"/>
                </a:lnTo>
                <a:lnTo>
                  <a:pt x="127" y="21"/>
                </a:lnTo>
                <a:lnTo>
                  <a:pt x="130" y="17"/>
                </a:lnTo>
                <a:lnTo>
                  <a:pt x="132" y="14"/>
                </a:lnTo>
                <a:lnTo>
                  <a:pt x="135" y="12"/>
                </a:lnTo>
                <a:lnTo>
                  <a:pt x="137" y="11"/>
                </a:lnTo>
                <a:lnTo>
                  <a:pt x="139" y="10"/>
                </a:lnTo>
                <a:lnTo>
                  <a:pt x="142" y="9"/>
                </a:lnTo>
                <a:lnTo>
                  <a:pt x="145" y="8"/>
                </a:lnTo>
                <a:lnTo>
                  <a:pt x="147" y="8"/>
                </a:lnTo>
                <a:lnTo>
                  <a:pt x="150" y="7"/>
                </a:lnTo>
                <a:lnTo>
                  <a:pt x="152" y="7"/>
                </a:lnTo>
                <a:lnTo>
                  <a:pt x="155" y="6"/>
                </a:lnTo>
                <a:lnTo>
                  <a:pt x="157" y="6"/>
                </a:lnTo>
                <a:lnTo>
                  <a:pt x="160" y="5"/>
                </a:lnTo>
                <a:lnTo>
                  <a:pt x="162" y="5"/>
                </a:lnTo>
                <a:lnTo>
                  <a:pt x="164" y="4"/>
                </a:lnTo>
                <a:lnTo>
                  <a:pt x="167" y="4"/>
                </a:lnTo>
                <a:lnTo>
                  <a:pt x="170" y="4"/>
                </a:lnTo>
                <a:lnTo>
                  <a:pt x="172" y="3"/>
                </a:lnTo>
                <a:lnTo>
                  <a:pt x="175" y="3"/>
                </a:lnTo>
                <a:lnTo>
                  <a:pt x="177" y="3"/>
                </a:lnTo>
                <a:lnTo>
                  <a:pt x="179" y="3"/>
                </a:lnTo>
                <a:lnTo>
                  <a:pt x="182" y="2"/>
                </a:lnTo>
                <a:lnTo>
                  <a:pt x="184" y="2"/>
                </a:lnTo>
                <a:lnTo>
                  <a:pt x="187" y="2"/>
                </a:lnTo>
                <a:lnTo>
                  <a:pt x="189" y="2"/>
                </a:lnTo>
                <a:lnTo>
                  <a:pt x="192" y="2"/>
                </a:lnTo>
                <a:lnTo>
                  <a:pt x="194" y="1"/>
                </a:lnTo>
                <a:lnTo>
                  <a:pt x="197" y="1"/>
                </a:lnTo>
                <a:lnTo>
                  <a:pt x="199" y="1"/>
                </a:lnTo>
                <a:lnTo>
                  <a:pt x="202" y="1"/>
                </a:lnTo>
                <a:lnTo>
                  <a:pt x="204" y="1"/>
                </a:lnTo>
                <a:lnTo>
                  <a:pt x="207" y="1"/>
                </a:lnTo>
                <a:lnTo>
                  <a:pt x="209" y="0"/>
                </a:lnTo>
                <a:lnTo>
                  <a:pt x="212" y="0"/>
                </a:lnTo>
                <a:lnTo>
                  <a:pt x="214" y="0"/>
                </a:lnTo>
                <a:lnTo>
                  <a:pt x="216" y="0"/>
                </a:lnTo>
              </a:path>
            </a:pathLst>
          </a:custGeom>
          <a:noFill/>
          <a:ln w="25400" cap="flat">
            <a:solidFill>
              <a:srgbClr val="008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15" name="Line 42"/>
          <p:cNvSpPr>
            <a:spLocks noChangeShapeType="1"/>
          </p:cNvSpPr>
          <p:nvPr/>
        </p:nvSpPr>
        <p:spPr bwMode="auto">
          <a:xfrm flipV="1">
            <a:off x="6367463" y="5487988"/>
            <a:ext cx="1587" cy="254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16" name="Line 43"/>
          <p:cNvSpPr>
            <a:spLocks noChangeShapeType="1"/>
          </p:cNvSpPr>
          <p:nvPr/>
        </p:nvSpPr>
        <p:spPr bwMode="auto">
          <a:xfrm flipH="1" flipV="1">
            <a:off x="6592888" y="5494338"/>
            <a:ext cx="3175" cy="190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17" name="Line 44"/>
          <p:cNvSpPr>
            <a:spLocks noChangeShapeType="1"/>
          </p:cNvSpPr>
          <p:nvPr/>
        </p:nvSpPr>
        <p:spPr bwMode="auto">
          <a:xfrm flipV="1">
            <a:off x="6823075" y="5462588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18" name="Rectangle 45"/>
          <p:cNvSpPr>
            <a:spLocks noChangeArrowheads="1"/>
          </p:cNvSpPr>
          <p:nvPr/>
        </p:nvSpPr>
        <p:spPr bwMode="auto">
          <a:xfrm>
            <a:off x="6750050" y="55626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48219" name="Line 46"/>
          <p:cNvSpPr>
            <a:spLocks noChangeShapeType="1"/>
          </p:cNvSpPr>
          <p:nvPr/>
        </p:nvSpPr>
        <p:spPr bwMode="auto">
          <a:xfrm flipV="1">
            <a:off x="7051675" y="5487988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20" name="Line 47"/>
          <p:cNvSpPr>
            <a:spLocks noChangeShapeType="1"/>
          </p:cNvSpPr>
          <p:nvPr/>
        </p:nvSpPr>
        <p:spPr bwMode="auto">
          <a:xfrm flipH="1" flipV="1">
            <a:off x="7275513" y="5462588"/>
            <a:ext cx="4762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21" name="Rectangle 48"/>
          <p:cNvSpPr>
            <a:spLocks noChangeArrowheads="1"/>
          </p:cNvSpPr>
          <p:nvPr/>
        </p:nvSpPr>
        <p:spPr bwMode="auto">
          <a:xfrm>
            <a:off x="7207250" y="55626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48222" name="Line 49"/>
          <p:cNvSpPr>
            <a:spLocks noChangeShapeType="1"/>
          </p:cNvSpPr>
          <p:nvPr/>
        </p:nvSpPr>
        <p:spPr bwMode="auto">
          <a:xfrm flipV="1">
            <a:off x="7507288" y="5487988"/>
            <a:ext cx="1587" cy="254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23" name="Line 50"/>
          <p:cNvSpPr>
            <a:spLocks noChangeShapeType="1"/>
          </p:cNvSpPr>
          <p:nvPr/>
        </p:nvSpPr>
        <p:spPr bwMode="auto">
          <a:xfrm flipV="1">
            <a:off x="7735888" y="5462588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24" name="Rectangle 51"/>
          <p:cNvSpPr>
            <a:spLocks noChangeArrowheads="1"/>
          </p:cNvSpPr>
          <p:nvPr/>
        </p:nvSpPr>
        <p:spPr bwMode="auto">
          <a:xfrm>
            <a:off x="7661275" y="55626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48225" name="Line 52"/>
          <p:cNvSpPr>
            <a:spLocks noChangeShapeType="1"/>
          </p:cNvSpPr>
          <p:nvPr/>
        </p:nvSpPr>
        <p:spPr bwMode="auto">
          <a:xfrm flipV="1">
            <a:off x="7962900" y="5487988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26" name="Line 53"/>
          <p:cNvSpPr>
            <a:spLocks noChangeShapeType="1"/>
          </p:cNvSpPr>
          <p:nvPr/>
        </p:nvSpPr>
        <p:spPr bwMode="auto">
          <a:xfrm flipV="1">
            <a:off x="8191500" y="5462588"/>
            <a:ext cx="0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27" name="Rectangle 54"/>
          <p:cNvSpPr>
            <a:spLocks noChangeArrowheads="1"/>
          </p:cNvSpPr>
          <p:nvPr/>
        </p:nvSpPr>
        <p:spPr bwMode="auto">
          <a:xfrm>
            <a:off x="8116888" y="55626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48228" name="Line 55"/>
          <p:cNvSpPr>
            <a:spLocks noChangeShapeType="1"/>
          </p:cNvSpPr>
          <p:nvPr/>
        </p:nvSpPr>
        <p:spPr bwMode="auto">
          <a:xfrm flipV="1">
            <a:off x="8418513" y="5487988"/>
            <a:ext cx="1587" cy="254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29" name="Line 56"/>
          <p:cNvSpPr>
            <a:spLocks noChangeShapeType="1"/>
          </p:cNvSpPr>
          <p:nvPr/>
        </p:nvSpPr>
        <p:spPr bwMode="auto">
          <a:xfrm flipV="1">
            <a:off x="8647113" y="5462588"/>
            <a:ext cx="0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30" name="Rectangle 57"/>
          <p:cNvSpPr>
            <a:spLocks noChangeArrowheads="1"/>
          </p:cNvSpPr>
          <p:nvPr/>
        </p:nvSpPr>
        <p:spPr bwMode="auto">
          <a:xfrm>
            <a:off x="8570913" y="55626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48231" name="Rectangle 58"/>
          <p:cNvSpPr>
            <a:spLocks noChangeArrowheads="1"/>
          </p:cNvSpPr>
          <p:nvPr/>
        </p:nvSpPr>
        <p:spPr bwMode="auto">
          <a:xfrm>
            <a:off x="6011863" y="5373688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48232" name="Line 59"/>
          <p:cNvSpPr>
            <a:spLocks noChangeShapeType="1"/>
          </p:cNvSpPr>
          <p:nvPr/>
        </p:nvSpPr>
        <p:spPr bwMode="auto">
          <a:xfrm>
            <a:off x="6367463" y="5137150"/>
            <a:ext cx="365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33" name="Rectangle 60"/>
          <p:cNvSpPr>
            <a:spLocks noChangeArrowheads="1"/>
          </p:cNvSpPr>
          <p:nvPr/>
        </p:nvSpPr>
        <p:spPr bwMode="auto">
          <a:xfrm>
            <a:off x="6011863" y="5013325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48234" name="Line 61"/>
          <p:cNvSpPr>
            <a:spLocks noChangeShapeType="1"/>
          </p:cNvSpPr>
          <p:nvPr/>
        </p:nvSpPr>
        <p:spPr bwMode="auto">
          <a:xfrm>
            <a:off x="6367463" y="4762500"/>
            <a:ext cx="365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35" name="Rectangle 62"/>
          <p:cNvSpPr>
            <a:spLocks noChangeArrowheads="1"/>
          </p:cNvSpPr>
          <p:nvPr/>
        </p:nvSpPr>
        <p:spPr bwMode="auto">
          <a:xfrm>
            <a:off x="6011863" y="465296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48236" name="Line 63"/>
          <p:cNvSpPr>
            <a:spLocks noChangeShapeType="1"/>
          </p:cNvSpPr>
          <p:nvPr/>
        </p:nvSpPr>
        <p:spPr bwMode="auto">
          <a:xfrm>
            <a:off x="6367463" y="4387850"/>
            <a:ext cx="365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37" name="Rectangle 64"/>
          <p:cNvSpPr>
            <a:spLocks noChangeArrowheads="1"/>
          </p:cNvSpPr>
          <p:nvPr/>
        </p:nvSpPr>
        <p:spPr bwMode="auto">
          <a:xfrm>
            <a:off x="6011863" y="42926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48238" name="Line 65"/>
          <p:cNvSpPr>
            <a:spLocks noChangeShapeType="1"/>
          </p:cNvSpPr>
          <p:nvPr/>
        </p:nvSpPr>
        <p:spPr bwMode="auto">
          <a:xfrm>
            <a:off x="6367463" y="4011613"/>
            <a:ext cx="365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39" name="Rectangle 66"/>
          <p:cNvSpPr>
            <a:spLocks noChangeArrowheads="1"/>
          </p:cNvSpPr>
          <p:nvPr/>
        </p:nvSpPr>
        <p:spPr bwMode="auto">
          <a:xfrm>
            <a:off x="6011863" y="3933825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48240" name="Line 67"/>
          <p:cNvSpPr>
            <a:spLocks noChangeShapeType="1"/>
          </p:cNvSpPr>
          <p:nvPr/>
        </p:nvSpPr>
        <p:spPr bwMode="auto">
          <a:xfrm>
            <a:off x="6367463" y="3635375"/>
            <a:ext cx="365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41" name="Rectangle 68"/>
          <p:cNvSpPr>
            <a:spLocks noChangeArrowheads="1"/>
          </p:cNvSpPr>
          <p:nvPr/>
        </p:nvSpPr>
        <p:spPr bwMode="auto">
          <a:xfrm>
            <a:off x="6011863" y="35004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48242" name="Line 69"/>
          <p:cNvSpPr>
            <a:spLocks noChangeShapeType="1"/>
          </p:cNvSpPr>
          <p:nvPr/>
        </p:nvSpPr>
        <p:spPr bwMode="auto">
          <a:xfrm>
            <a:off x="6367463" y="3260725"/>
            <a:ext cx="365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43" name="Rectangle 70"/>
          <p:cNvSpPr>
            <a:spLocks noChangeArrowheads="1"/>
          </p:cNvSpPr>
          <p:nvPr/>
        </p:nvSpPr>
        <p:spPr bwMode="auto">
          <a:xfrm>
            <a:off x="6011863" y="31416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48244" name="Line 71"/>
          <p:cNvSpPr>
            <a:spLocks noChangeShapeType="1"/>
          </p:cNvSpPr>
          <p:nvPr/>
        </p:nvSpPr>
        <p:spPr bwMode="auto">
          <a:xfrm>
            <a:off x="6367463" y="2886075"/>
            <a:ext cx="365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8245" name="Rectangle 72"/>
          <p:cNvSpPr>
            <a:spLocks noChangeArrowheads="1"/>
          </p:cNvSpPr>
          <p:nvPr/>
        </p:nvSpPr>
        <p:spPr bwMode="auto">
          <a:xfrm>
            <a:off x="6011863" y="27813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48247" name="Text Box 87"/>
          <p:cNvSpPr txBox="1">
            <a:spLocks noChangeArrowheads="1"/>
          </p:cNvSpPr>
          <p:nvPr/>
        </p:nvSpPr>
        <p:spPr bwMode="auto">
          <a:xfrm>
            <a:off x="8027988" y="4581525"/>
            <a:ext cx="70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>
                <a:solidFill>
                  <a:srgbClr val="FF0000"/>
                </a:solidFill>
              </a:rPr>
              <a:t>HCl</a:t>
            </a:r>
          </a:p>
        </p:txBody>
      </p:sp>
      <p:sp>
        <p:nvSpPr>
          <p:cNvPr id="48248" name="Text Box 88"/>
          <p:cNvSpPr txBox="1">
            <a:spLocks noChangeArrowheads="1"/>
          </p:cNvSpPr>
          <p:nvPr/>
        </p:nvSpPr>
        <p:spPr bwMode="auto">
          <a:xfrm>
            <a:off x="7812088" y="2636838"/>
            <a:ext cx="1104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>
                <a:solidFill>
                  <a:srgbClr val="0000FF"/>
                </a:solidFill>
              </a:rPr>
              <a:t>NaOH</a:t>
            </a:r>
          </a:p>
        </p:txBody>
      </p:sp>
      <p:sp>
        <p:nvSpPr>
          <p:cNvPr id="48249" name="Rectangle 3"/>
          <p:cNvSpPr>
            <a:spLocks noChangeArrowheads="1"/>
          </p:cNvSpPr>
          <p:nvPr/>
        </p:nvSpPr>
        <p:spPr bwMode="auto">
          <a:xfrm>
            <a:off x="6732588" y="5876925"/>
            <a:ext cx="2095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NaOH  (cm³)</a:t>
            </a:r>
            <a:endParaRPr lang="it-IT" altLang="it-IT" sz="1800"/>
          </a:p>
        </p:txBody>
      </p:sp>
      <p:pic>
        <p:nvPicPr>
          <p:cNvPr id="48250" name="Picture 1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850" y="4359275"/>
            <a:ext cx="334963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11" grpId="0"/>
      <p:bldP spid="11298" grpId="0"/>
      <p:bldP spid="48161" grpId="0" animBg="1"/>
      <p:bldP spid="4816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97552" y="2276872"/>
            <a:ext cx="81359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 stimare il punto di titolazione, al quale avviene una forte variazione del valore di pH, si possono adoperare </a:t>
            </a:r>
          </a:p>
          <a:p>
            <a:pPr eaLnBrk="1" hangingPunct="1"/>
            <a:r>
              <a:rPr lang="it-IT" altLang="it-IT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1) gli indicatori acido-base</a:t>
            </a:r>
            <a:r>
              <a:rPr lang="it-IT" altLang="it-IT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</a:p>
          <a:p>
            <a:pPr eaLnBrk="1" hangingPunct="1"/>
            <a:r>
              <a:rPr lang="it-IT" altLang="it-IT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2) il pH-metro</a:t>
            </a:r>
            <a:r>
              <a:rPr lang="it-IT" altLang="it-IT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23850" y="404813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latin typeface="Arial" panose="020B0604020202020204" pitchFamily="34" charset="0"/>
                <a:cs typeface="Arial" panose="020B0604020202020204" pitchFamily="34" charset="0"/>
              </a:rPr>
              <a:t>Come sfruttare tale proprietà per capire quando  si è raggiunto il punto equivalente ?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3528" y="260648"/>
            <a:ext cx="8305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INDICATORI ACIDO-BASE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sono acidi o basi deboli organici, di struttura più o meno complessa, che hanno la proprietà di </a:t>
            </a:r>
            <a:endParaRPr lang="it-IT" alt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avere </a:t>
            </a:r>
            <a:r>
              <a:rPr lang="it-IT" altLang="it-IT" b="1" dirty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colori </a:t>
            </a:r>
            <a:r>
              <a:rPr lang="it-IT" altLang="it-IT" b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diversi</a:t>
            </a:r>
            <a:r>
              <a:rPr lang="it-IT" altLang="it-IT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per la forma</a:t>
            </a:r>
            <a:r>
              <a:rPr lang="it-IT" alt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indissociata</a:t>
            </a: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altLang="it-IT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</a:t>
            </a: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(acida)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alt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per quella</a:t>
            </a:r>
            <a:r>
              <a:rPr lang="it-IT" alt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dissociata </a:t>
            </a:r>
            <a:r>
              <a:rPr lang="it-IT" altLang="it-IT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</a:t>
            </a:r>
            <a:r>
              <a:rPr lang="it-IT" altLang="it-IT" b="1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altLang="it-IT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(basica)</a:t>
            </a:r>
            <a:r>
              <a:rPr lang="it-IT" alt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che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sono tra loro all'equilibrio.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23528" y="4149080"/>
            <a:ext cx="81369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Ne esistono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 centinaia sia naturali che sintetici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4931718" y="3250041"/>
            <a:ext cx="914400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2780928"/>
            <a:ext cx="2438611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22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2195513" y="3500438"/>
            <a:ext cx="936625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403350" y="2563813"/>
            <a:ext cx="382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err="1">
                <a:solidFill>
                  <a:srgbClr val="FF0000"/>
                </a:solidFill>
              </a:rPr>
              <a:t>Hin</a:t>
            </a:r>
            <a:r>
              <a:rPr lang="it-IT" altLang="it-IT" dirty="0"/>
              <a:t> + H</a:t>
            </a:r>
            <a:r>
              <a:rPr lang="it-IT" altLang="it-IT" baseline="-30000" dirty="0"/>
              <a:t>2</a:t>
            </a:r>
            <a:r>
              <a:rPr lang="it-IT" altLang="it-IT" dirty="0"/>
              <a:t>O </a:t>
            </a:r>
            <a:r>
              <a:rPr lang="it-IT" altLang="it-IT" dirty="0" smtClean="0">
                <a:sym typeface="tci1" pitchFamily="2" charset="2"/>
              </a:rPr>
              <a:t>    </a:t>
            </a:r>
            <a:r>
              <a:rPr lang="it-IT" altLang="it-IT" dirty="0" smtClean="0"/>
              <a:t>   H</a:t>
            </a:r>
            <a:r>
              <a:rPr lang="it-IT" altLang="it-IT" baseline="-30000" dirty="0" smtClean="0"/>
              <a:t>3</a:t>
            </a:r>
            <a:r>
              <a:rPr lang="it-IT" altLang="it-IT" dirty="0" smtClean="0"/>
              <a:t>O</a:t>
            </a:r>
            <a:r>
              <a:rPr lang="it-IT" altLang="it-IT" baseline="30000" dirty="0"/>
              <a:t>+</a:t>
            </a:r>
            <a:r>
              <a:rPr lang="it-IT" altLang="it-IT" dirty="0"/>
              <a:t> + </a:t>
            </a:r>
            <a:r>
              <a:rPr lang="it-IT" altLang="it-IT" dirty="0">
                <a:solidFill>
                  <a:srgbClr val="0033CC"/>
                </a:solidFill>
              </a:rPr>
              <a:t>in</a:t>
            </a:r>
            <a:r>
              <a:rPr lang="it-IT" altLang="it-IT" baseline="30000" dirty="0">
                <a:solidFill>
                  <a:srgbClr val="0033CC"/>
                </a:solidFill>
              </a:rPr>
              <a:t>-</a:t>
            </a:r>
            <a:r>
              <a:rPr lang="it-IT" altLang="it-IT" dirty="0">
                <a:solidFill>
                  <a:srgbClr val="0033CC"/>
                </a:solidFill>
              </a:rPr>
              <a:t> </a:t>
            </a:r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77427"/>
              </p:ext>
            </p:extLst>
          </p:nvPr>
        </p:nvGraphicFramePr>
        <p:xfrm>
          <a:off x="6011864" y="2349502"/>
          <a:ext cx="2232544" cy="899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2" name="Equation" r:id="rId3" imgW="1269720" imgH="507960" progId="Equation.DSMT4">
                  <p:embed/>
                </p:oleObj>
              </mc:Choice>
              <mc:Fallback>
                <p:oleObj name="Equation" r:id="rId3" imgW="1269720" imgH="507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4" y="2349502"/>
                        <a:ext cx="2232544" cy="8992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3708400" y="3284538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624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33527"/>
              </p:ext>
            </p:extLst>
          </p:nvPr>
        </p:nvGraphicFramePr>
        <p:xfrm>
          <a:off x="1397000" y="3441700"/>
          <a:ext cx="16891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3" name="Equation" r:id="rId5" imgW="1066680" imgH="533160" progId="Equation.DSMT4">
                  <p:embed/>
                </p:oleObj>
              </mc:Choice>
              <mc:Fallback>
                <p:oleObj name="Equation" r:id="rId5" imgW="1066680" imgH="5331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3441700"/>
                        <a:ext cx="16891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611560" y="4581128"/>
            <a:ext cx="82089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che cosa dipende il </a:t>
            </a:r>
            <a:r>
              <a:rPr lang="it-IT" altLang="it-IT" dirty="0" smtClean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rapporto               cioè il colore della </a:t>
            </a:r>
            <a:endParaRPr lang="it-IT" altLang="it-IT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4" name="Ovale 12"/>
          <p:cNvSpPr>
            <a:spLocks noChangeArrowheads="1"/>
          </p:cNvSpPr>
          <p:nvPr/>
        </p:nvSpPr>
        <p:spPr bwMode="auto">
          <a:xfrm>
            <a:off x="1281113" y="3427413"/>
            <a:ext cx="857250" cy="60801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3085" name="Ovale 13"/>
          <p:cNvSpPr>
            <a:spLocks noChangeArrowheads="1"/>
          </p:cNvSpPr>
          <p:nvPr/>
        </p:nvSpPr>
        <p:spPr bwMode="auto">
          <a:xfrm>
            <a:off x="6357938" y="1862138"/>
            <a:ext cx="1285875" cy="60801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46313"/>
              </p:ext>
            </p:extLst>
          </p:nvPr>
        </p:nvGraphicFramePr>
        <p:xfrm>
          <a:off x="5364163" y="4437063"/>
          <a:ext cx="6445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4" name="Equation" r:id="rId7" imgW="406080" imgH="507960" progId="Equation.DSMT4">
                  <p:embed/>
                </p:oleObj>
              </mc:Choice>
              <mc:Fallback>
                <p:oleObj name="Equation" r:id="rId7" imgW="40608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437063"/>
                        <a:ext cx="644525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5" name="Line 33"/>
          <p:cNvSpPr>
            <a:spLocks noChangeShapeType="1"/>
          </p:cNvSpPr>
          <p:nvPr/>
        </p:nvSpPr>
        <p:spPr bwMode="auto">
          <a:xfrm flipV="1">
            <a:off x="5651500" y="3789363"/>
            <a:ext cx="0" cy="503237"/>
          </a:xfrm>
          <a:prstGeom prst="line">
            <a:avLst/>
          </a:prstGeom>
          <a:noFill/>
          <a:ln w="19050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 flipH="1">
            <a:off x="3419475" y="3789363"/>
            <a:ext cx="2232025" cy="0"/>
          </a:xfrm>
          <a:prstGeom prst="line">
            <a:avLst/>
          </a:prstGeom>
          <a:noFill/>
          <a:ln w="19050">
            <a:solidFill>
              <a:srgbClr val="FF00FF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42392" y="145856"/>
            <a:ext cx="823406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Si consideri l'equilibrio di dissociazione di un indicatore che sia un acido debole</a:t>
            </a:r>
            <a:r>
              <a:rPr lang="it-IT" alt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ad esempio</a:t>
            </a:r>
          </a:p>
          <a:p>
            <a:r>
              <a:rPr lang="it-IT" alt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sia rosso in forma </a:t>
            </a:r>
            <a:r>
              <a:rPr lang="it-IT" altLang="it-IT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indissociata</a:t>
            </a:r>
            <a:r>
              <a:rPr lang="it-IT" alt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it-IT" alt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sia blu in forma dissociata in-</a:t>
            </a:r>
            <a:endParaRPr lang="it-IT" altLang="it-IT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2951326" y="2742883"/>
            <a:ext cx="361623" cy="99060"/>
            <a:chOff x="2953077" y="1862138"/>
            <a:chExt cx="361623" cy="99060"/>
          </a:xfrm>
        </p:grpSpPr>
        <p:cxnSp>
          <p:nvCxnSpPr>
            <p:cNvPr id="7" name="Connettore 2 6"/>
            <p:cNvCxnSpPr/>
            <p:nvPr/>
          </p:nvCxnSpPr>
          <p:spPr bwMode="auto">
            <a:xfrm>
              <a:off x="2953077" y="1862138"/>
              <a:ext cx="361623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22" name="Connettore 2 21"/>
            <p:cNvCxnSpPr/>
            <p:nvPr/>
          </p:nvCxnSpPr>
          <p:spPr bwMode="auto">
            <a:xfrm flipH="1">
              <a:off x="2953077" y="1961198"/>
              <a:ext cx="361623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sp>
        <p:nvSpPr>
          <p:cNvPr id="3" name="CasellaDiTesto 2"/>
          <p:cNvSpPr txBox="1"/>
          <p:nvPr/>
        </p:nvSpPr>
        <p:spPr>
          <a:xfrm>
            <a:off x="6156176" y="5013176"/>
            <a:ext cx="1742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soluzione? 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" grpId="0" animBg="1"/>
      <p:bldP spid="62471" grpId="0" autoUpdateAnimBg="0"/>
      <p:bldP spid="62475" grpId="0"/>
      <p:bldP spid="3105" grpId="0" animBg="1"/>
      <p:bldP spid="3106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51521" y="188640"/>
            <a:ext cx="842493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MA ATTENZIONE !!!</a:t>
            </a:r>
          </a:p>
          <a:p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di equilibrio sono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indipendenti da qualunque parametro sperimentale (</a:t>
            </a: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concentrazione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, pressione, volume,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, presenza di catalizzatore,...)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  <a:p>
            <a:r>
              <a:rPr lang="it-IT" altLang="it-IT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Dipendono solo da </a:t>
            </a:r>
          </a:p>
          <a:p>
            <a:r>
              <a:rPr lang="it-IT" altLang="it-IT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la natura del composto; </a:t>
            </a:r>
          </a:p>
          <a:p>
            <a:r>
              <a:rPr lang="it-IT" altLang="it-IT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la temperatura. </a:t>
            </a:r>
            <a:endParaRPr lang="it-IT" altLang="it-IT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07504" y="620688"/>
            <a:ext cx="7416824" cy="1728787"/>
          </a:xfrm>
          <a:prstGeom prst="rect">
            <a:avLst/>
          </a:prstGeom>
          <a:solidFill>
            <a:srgbClr val="CCFFFF">
              <a:alpha val="64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79513" y="764158"/>
            <a:ext cx="741637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Una volta che si sono prefissati: </a:t>
            </a:r>
          </a:p>
          <a:p>
            <a:r>
              <a:rPr lang="it-IT" altLang="it-IT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it-IT" altLang="it-IT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l’indicatore</a:t>
            </a:r>
            <a:r>
              <a:rPr lang="it-IT" altLang="it-IT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(quindi fissata la natura del composto)</a:t>
            </a:r>
          </a:p>
          <a:p>
            <a:r>
              <a:rPr lang="it-IT" altLang="it-IT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it-IT" altLang="it-IT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temperatura</a:t>
            </a:r>
            <a:r>
              <a:rPr lang="it-IT" altLang="it-IT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cui si lavora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71927" y="2492945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b="1"/>
              <a:t>la K</a:t>
            </a:r>
            <a:r>
              <a:rPr lang="it-IT" altLang="it-IT" b="1" baseline="-25000"/>
              <a:t>in</a:t>
            </a:r>
            <a:r>
              <a:rPr lang="it-IT" altLang="it-IT" b="1"/>
              <a:t> non varia</a:t>
            </a:r>
          </a:p>
        </p:txBody>
      </p:sp>
      <p:sp>
        <p:nvSpPr>
          <p:cNvPr id="6" name="Line 15"/>
          <p:cNvSpPr>
            <a:spLocks noChangeShapeType="1"/>
          </p:cNvSpPr>
          <p:nvPr/>
        </p:nvSpPr>
        <p:spPr bwMode="auto">
          <a:xfrm>
            <a:off x="7524452" y="155632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" name="Line 16"/>
          <p:cNvSpPr>
            <a:spLocks noChangeShapeType="1"/>
          </p:cNvSpPr>
          <p:nvPr/>
        </p:nvSpPr>
        <p:spPr bwMode="auto">
          <a:xfrm>
            <a:off x="8027690" y="1556320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826790" y="3285108"/>
            <a:ext cx="720725" cy="792162"/>
          </a:xfrm>
          <a:prstGeom prst="rect">
            <a:avLst/>
          </a:prstGeom>
          <a:solidFill>
            <a:srgbClr val="FFFF99">
              <a:alpha val="6000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graphicFrame>
        <p:nvGraphicFramePr>
          <p:cNvPr id="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584964"/>
              </p:ext>
            </p:extLst>
          </p:nvPr>
        </p:nvGraphicFramePr>
        <p:xfrm>
          <a:off x="899815" y="3285108"/>
          <a:ext cx="16891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9" name="Equation" r:id="rId3" imgW="1066680" imgH="533160" progId="Equation.DSMT4">
                  <p:embed/>
                </p:oleObj>
              </mc:Choice>
              <mc:Fallback>
                <p:oleObj name="Equation" r:id="rId3" imgW="1066680" imgH="533160" progId="Equation.DSMT4">
                  <p:embed/>
                  <p:pic>
                    <p:nvPicPr>
                      <p:cNvPr id="624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815" y="3285108"/>
                        <a:ext cx="16891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e 12"/>
          <p:cNvSpPr>
            <a:spLocks noChangeArrowheads="1"/>
          </p:cNvSpPr>
          <p:nvPr/>
        </p:nvSpPr>
        <p:spPr bwMode="auto">
          <a:xfrm>
            <a:off x="1641177" y="3067620"/>
            <a:ext cx="857250" cy="6080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131840" y="3501008"/>
            <a:ext cx="58326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il rapporto, cioè il colore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dipende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solo dalla </a:t>
            </a:r>
            <a:r>
              <a:rPr lang="it-IT" altLang="it-IT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it-IT" altLang="it-IT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altLang="it-IT" b="1" baseline="-250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="1" baseline="30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altLang="it-IT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cioè dal</a:t>
            </a:r>
            <a:r>
              <a:rPr lang="it-IT" altLang="it-IT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della soluzione.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55352" y="2635820"/>
            <a:ext cx="935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b="1"/>
              <a:t>ergo</a:t>
            </a: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2050752" y="4220145"/>
            <a:ext cx="0" cy="360363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2050752" y="4580508"/>
            <a:ext cx="1512888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H="1" flipV="1">
            <a:off x="3563640" y="4332004"/>
            <a:ext cx="10160" cy="248503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1690390" y="3285108"/>
            <a:ext cx="18732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3563640" y="328510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74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 noTextEdit="1"/>
          </p:cNvSpPr>
          <p:nvPr/>
        </p:nvSpPr>
        <p:spPr bwMode="auto">
          <a:xfrm>
            <a:off x="4079770" y="3333441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19988" y="2132856"/>
            <a:ext cx="8924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altLang="it-IT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altLang="it-IT" baseline="-30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= [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altLang="it-IT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altLang="it-IT" baseline="-300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autoprot.H2O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+ [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altLang="it-IT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altLang="it-IT" baseline="-300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</a:t>
            </a:r>
            <a:r>
              <a:rPr lang="it-IT" altLang="it-IT" baseline="-30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altLang="it-IT" baseline="-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+ [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altLang="it-IT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altLang="it-IT" baseline="-30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 o base presenti</a:t>
            </a:r>
            <a:endParaRPr lang="it-IT" altLang="it-IT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5288" y="193521"/>
            <a:ext cx="79211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una soluzione </a:t>
            </a:r>
            <a:r>
              <a:rPr lang="it-IT" altLang="it-IT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c’e’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un unico valore di </a:t>
            </a:r>
            <a:r>
              <a:rPr lang="it-IT" altLang="it-IT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che è dato dalla somma di tanti contributi!!!</a:t>
            </a:r>
            <a:endParaRPr lang="it-IT" altLang="it-IT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7584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490335"/>
              </p:ext>
            </p:extLst>
          </p:nvPr>
        </p:nvGraphicFramePr>
        <p:xfrm>
          <a:off x="2920895" y="3698566"/>
          <a:ext cx="19446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5" name="Equation" r:id="rId3" imgW="1066680" imgH="533160" progId="Equation.DSMT4">
                  <p:embed/>
                </p:oleObj>
              </mc:Choice>
              <mc:Fallback>
                <p:oleObj name="Equation" r:id="rId3" imgW="1066680" imgH="53316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0895" y="3698566"/>
                        <a:ext cx="1944688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057295" y="1971366"/>
            <a:ext cx="1025525" cy="1008062"/>
            <a:chOff x="646" y="3158"/>
            <a:chExt cx="646" cy="635"/>
          </a:xfrm>
        </p:grpSpPr>
        <p:sp>
          <p:nvSpPr>
            <p:cNvPr id="4108" name="Line 14"/>
            <p:cNvSpPr>
              <a:spLocks noChangeShapeType="1"/>
            </p:cNvSpPr>
            <p:nvPr/>
          </p:nvSpPr>
          <p:spPr bwMode="auto">
            <a:xfrm>
              <a:off x="657" y="3158"/>
              <a:ext cx="635" cy="6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4109" name="Line 15"/>
            <p:cNvSpPr>
              <a:spLocks noChangeShapeType="1"/>
            </p:cNvSpPr>
            <p:nvPr/>
          </p:nvSpPr>
          <p:spPr bwMode="auto">
            <a:xfrm rot="5400000">
              <a:off x="646" y="3158"/>
              <a:ext cx="635" cy="6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360758" y="1971366"/>
            <a:ext cx="1025525" cy="1008062"/>
            <a:chOff x="646" y="3158"/>
            <a:chExt cx="646" cy="635"/>
          </a:xfrm>
        </p:grpSpPr>
        <p:sp>
          <p:nvSpPr>
            <p:cNvPr id="4106" name="Line 18"/>
            <p:cNvSpPr>
              <a:spLocks noChangeShapeType="1"/>
            </p:cNvSpPr>
            <p:nvPr/>
          </p:nvSpPr>
          <p:spPr bwMode="auto">
            <a:xfrm>
              <a:off x="657" y="3158"/>
              <a:ext cx="635" cy="6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4107" name="Line 19"/>
            <p:cNvSpPr>
              <a:spLocks noChangeShapeType="1"/>
            </p:cNvSpPr>
            <p:nvPr/>
          </p:nvSpPr>
          <p:spPr bwMode="auto">
            <a:xfrm rot="5400000">
              <a:off x="646" y="3158"/>
              <a:ext cx="635" cy="6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6012160" y="1844824"/>
            <a:ext cx="3024336" cy="10795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6917650" y="2925018"/>
            <a:ext cx="0" cy="360363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580350" y="3285381"/>
            <a:ext cx="63373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 flipV="1">
            <a:off x="580350" y="2709118"/>
            <a:ext cx="0" cy="576263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01533" y="4922528"/>
            <a:ext cx="82073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Ad ogni valore di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in soluzione sono presenti entrambe le specie 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alt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Modificando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si modifica il rapporto </a:t>
            </a:r>
            <a:r>
              <a:rPr lang="it-IT" alt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[in-]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alt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e quindi il colore della soluzione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01533" y="1179203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altLang="it-IT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it-IT" altLang="it-IT" baseline="-25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</a:t>
            </a:r>
            <a:r>
              <a:rPr lang="it-IT" altLang="it-IT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è data dalla somma di vari contributi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7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4112" grpId="0" animBg="1"/>
      <p:bldP spid="4113" grpId="0" animBg="1"/>
      <p:bldP spid="4114" grpId="0" animBg="1"/>
      <p:bldP spid="4115" grpId="0" animBg="1"/>
      <p:bldP spid="41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718237" y="2636912"/>
            <a:ext cx="710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Acidi forti:	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HClO</a:t>
            </a:r>
            <a:r>
              <a:rPr lang="it-IT" altLang="it-IT" baseline="-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HI, HNO</a:t>
            </a:r>
            <a:r>
              <a:rPr lang="it-IT" altLang="it-IT" baseline="-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</a:t>
            </a:r>
            <a:r>
              <a:rPr lang="it-IT" altLang="it-IT" baseline="-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it-IT" altLang="it-IT" baseline="-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it-IT" alt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18237" y="3501008"/>
            <a:ext cx="7243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Basi forti:	</a:t>
            </a:r>
            <a:r>
              <a:rPr lang="it-IT" altLang="it-IT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KOH, </a:t>
            </a:r>
            <a:r>
              <a:rPr lang="it-IT" altLang="it-IT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LiOH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RbOH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CsOH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			Ca(OH)</a:t>
            </a:r>
            <a:r>
              <a:rPr lang="it-IT" altLang="it-IT" baseline="-30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(OH)</a:t>
            </a:r>
            <a:r>
              <a:rPr lang="it-IT" altLang="it-IT" baseline="-25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altLang="it-IT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(OH)</a:t>
            </a:r>
            <a:r>
              <a:rPr lang="it-IT" altLang="it-IT" baseline="-25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baseline="-250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CasellaDiTesto 5"/>
          <p:cNvSpPr txBox="1">
            <a:spLocks noChangeArrowheads="1"/>
          </p:cNvSpPr>
          <p:nvPr/>
        </p:nvSpPr>
        <p:spPr bwMode="auto">
          <a:xfrm>
            <a:off x="323528" y="157412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ELETTROLITI </a:t>
            </a:r>
            <a:r>
              <a:rPr lang="it-IT" altLang="it-IT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</a:t>
            </a:r>
            <a:r>
              <a:rPr lang="it-IT" altLang="it-IT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alt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sostanze che in soluzione acquosa si dissociano </a:t>
            </a:r>
            <a:r>
              <a:rPr lang="it-IT" altLang="it-IT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completamente</a:t>
            </a:r>
            <a:r>
              <a:rPr lang="it-IT" alt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ioni</a:t>
            </a:r>
            <a:r>
              <a:rPr lang="it-IT" altLang="it-IT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altLang="it-IT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76470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acido o una base possono essere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elettroliti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forti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deboli</a:t>
            </a:r>
          </a:p>
        </p:txBody>
      </p:sp>
      <p:sp>
        <p:nvSpPr>
          <p:cNvPr id="3" name="Rettangolo 2"/>
          <p:cNvSpPr/>
          <p:nvPr/>
        </p:nvSpPr>
        <p:spPr>
          <a:xfrm>
            <a:off x="323528" y="500288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Ad es. in </a:t>
            </a:r>
            <a:r>
              <a:rPr lang="it-IT" alt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soluz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 acquosa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non esiste la molecola di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perché è </a:t>
            </a:r>
            <a:r>
              <a:rPr lang="it-IT" alt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elett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 forte che si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dissocia completamente in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ioni H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e Cl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" name="Rettangolo 3"/>
          <p:cNvSpPr/>
          <p:nvPr/>
        </p:nvSpPr>
        <p:spPr>
          <a:xfrm>
            <a:off x="2483768" y="5943763"/>
            <a:ext cx="2686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 bwMode="auto">
          <a:xfrm>
            <a:off x="3347864" y="6163519"/>
            <a:ext cx="361623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5" name="CasellaDiTesto 4"/>
          <p:cNvSpPr txBox="1"/>
          <p:nvPr/>
        </p:nvSpPr>
        <p:spPr>
          <a:xfrm>
            <a:off x="718237" y="4332005"/>
            <a:ext cx="6733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tutte sostanze pericolose, tossiche e corrosive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50825" y="1844675"/>
            <a:ext cx="80073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Se in una soluzione sono presenti 2 specie con colori diversi, l'occhio umano riesce a percepire con chiarezza uno solo dei due colori quando una delle due specie è almeno </a:t>
            </a:r>
            <a:r>
              <a:rPr lang="it-IT" altLang="it-IT" b="1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 volte più concentrata dell'altra. </a:t>
            </a:r>
          </a:p>
        </p:txBody>
      </p:sp>
      <p:sp>
        <p:nvSpPr>
          <p:cNvPr id="45077" name="Text Box 2"/>
          <p:cNvSpPr txBox="1">
            <a:spLocks noChangeArrowheads="1"/>
          </p:cNvSpPr>
          <p:nvPr/>
        </p:nvSpPr>
        <p:spPr bwMode="auto">
          <a:xfrm>
            <a:off x="250825" y="3860800"/>
            <a:ext cx="8353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Nei casi intermedi, il colore percepito è una mescolanza dei colori delle due specie 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VARIAZIONE DI COLORE DELL'INDICATORE È DETTA </a:t>
            </a:r>
            <a:r>
              <a:rPr lang="it-IT" altLang="it-IT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VIRAGGIO</a:t>
            </a:r>
            <a:r>
              <a:rPr lang="it-IT" altLang="it-IT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5" grpId="0"/>
      <p:bldP spid="450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932363" y="2636838"/>
            <a:ext cx="3960812" cy="3767137"/>
            <a:chOff x="0" y="0"/>
            <a:chExt cx="1467" cy="3937"/>
          </a:xfrm>
        </p:grpSpPr>
        <p:grpSp>
          <p:nvGrpSpPr>
            <p:cNvPr id="5129" name="Group 30"/>
            <p:cNvGrpSpPr>
              <a:grpSpLocks/>
            </p:cNvGrpSpPr>
            <p:nvPr/>
          </p:nvGrpSpPr>
          <p:grpSpPr bwMode="auto">
            <a:xfrm>
              <a:off x="0" y="0"/>
              <a:ext cx="364" cy="633"/>
              <a:chOff x="0" y="0"/>
              <a:chExt cx="364" cy="633"/>
            </a:xfrm>
          </p:grpSpPr>
          <p:sp>
            <p:nvSpPr>
              <p:cNvPr id="5208" name="Rectangle 2"/>
              <p:cNvSpPr>
                <a:spLocks noChangeArrowheads="1"/>
              </p:cNvSpPr>
              <p:nvPr/>
            </p:nvSpPr>
            <p:spPr bwMode="auto">
              <a:xfrm>
                <a:off x="28" y="0"/>
                <a:ext cx="308" cy="63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de-DE" altLang="it-IT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pH</a:t>
                </a:r>
                <a:endParaRPr lang="it-IT" altLang="it-IT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9" name="Rectangle 2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64" cy="63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0" name="Group 32"/>
            <p:cNvGrpSpPr>
              <a:grpSpLocks/>
            </p:cNvGrpSpPr>
            <p:nvPr/>
          </p:nvGrpSpPr>
          <p:grpSpPr bwMode="auto">
            <a:xfrm>
              <a:off x="364" y="0"/>
              <a:ext cx="567" cy="633"/>
              <a:chOff x="364" y="0"/>
              <a:chExt cx="567" cy="633"/>
            </a:xfrm>
          </p:grpSpPr>
          <p:sp>
            <p:nvSpPr>
              <p:cNvPr id="5206" name="Rectangle 3"/>
              <p:cNvSpPr>
                <a:spLocks noChangeArrowheads="1"/>
              </p:cNvSpPr>
              <p:nvPr/>
            </p:nvSpPr>
            <p:spPr bwMode="auto">
              <a:xfrm>
                <a:off x="392" y="0"/>
                <a:ext cx="511" cy="63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de-DE" altLang="it-IT" sz="2000" b="1">
                    <a:latin typeface="Arial" panose="020B0604020202020204" pitchFamily="34" charset="0"/>
                    <a:cs typeface="Arial" panose="020B0604020202020204" pitchFamily="34" charset="0"/>
                  </a:rPr>
                  <a:t>[H</a:t>
                </a:r>
                <a:r>
                  <a:rPr lang="de-DE" altLang="it-IT" sz="2000" b="1" baseline="-3000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de-DE" altLang="it-IT" sz="2000" b="1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de-DE" altLang="it-IT" sz="2000" b="1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de-DE" altLang="it-IT" sz="2000" b="1"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7" name="Rectangle 31"/>
              <p:cNvSpPr>
                <a:spLocks noChangeArrowheads="1"/>
              </p:cNvSpPr>
              <p:nvPr/>
            </p:nvSpPr>
            <p:spPr bwMode="auto">
              <a:xfrm>
                <a:off x="364" y="0"/>
                <a:ext cx="567" cy="63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1" name="Group 34"/>
            <p:cNvGrpSpPr>
              <a:grpSpLocks/>
            </p:cNvGrpSpPr>
            <p:nvPr/>
          </p:nvGrpSpPr>
          <p:grpSpPr bwMode="auto">
            <a:xfrm>
              <a:off x="931" y="0"/>
              <a:ext cx="536" cy="633"/>
              <a:chOff x="931" y="0"/>
              <a:chExt cx="536" cy="633"/>
            </a:xfrm>
          </p:grpSpPr>
          <p:sp>
            <p:nvSpPr>
              <p:cNvPr id="5204" name="Rectangle 4"/>
              <p:cNvSpPr>
                <a:spLocks noChangeArrowheads="1"/>
              </p:cNvSpPr>
              <p:nvPr/>
            </p:nvSpPr>
            <p:spPr bwMode="auto">
              <a:xfrm>
                <a:off x="959" y="0"/>
                <a:ext cx="508" cy="63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de-DE" altLang="it-IT" sz="2000" b="1" dirty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[in</a:t>
                </a:r>
                <a:r>
                  <a:rPr lang="de-DE" altLang="it-IT" sz="2000" b="1" baseline="30000" dirty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de-DE" altLang="it-IT" sz="2000" b="1" dirty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:r>
                  <a:rPr lang="de-DE" altLang="it-IT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/ </a:t>
                </a:r>
                <a:r>
                  <a:rPr lang="de-DE" altLang="it-IT" sz="20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[Hin</a:t>
                </a:r>
                <a:r>
                  <a:rPr lang="de-DE" altLang="it-IT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:endParaRPr lang="it-IT" altLang="it-IT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5" name="Rectangle 33"/>
              <p:cNvSpPr>
                <a:spLocks noChangeArrowheads="1"/>
              </p:cNvSpPr>
              <p:nvPr/>
            </p:nvSpPr>
            <p:spPr bwMode="auto">
              <a:xfrm>
                <a:off x="931" y="0"/>
                <a:ext cx="536" cy="63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2" name="Group 36"/>
            <p:cNvGrpSpPr>
              <a:grpSpLocks/>
            </p:cNvGrpSpPr>
            <p:nvPr/>
          </p:nvGrpSpPr>
          <p:grpSpPr bwMode="auto">
            <a:xfrm>
              <a:off x="0" y="633"/>
              <a:ext cx="364" cy="413"/>
              <a:chOff x="0" y="633"/>
              <a:chExt cx="364" cy="413"/>
            </a:xfrm>
          </p:grpSpPr>
          <p:sp>
            <p:nvSpPr>
              <p:cNvPr id="5202" name="Rectangle 5"/>
              <p:cNvSpPr>
                <a:spLocks noChangeArrowheads="1"/>
              </p:cNvSpPr>
              <p:nvPr/>
            </p:nvSpPr>
            <p:spPr bwMode="auto">
              <a:xfrm>
                <a:off x="28" y="633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3" name="Rectangle 35"/>
              <p:cNvSpPr>
                <a:spLocks noChangeArrowheads="1"/>
              </p:cNvSpPr>
              <p:nvPr/>
            </p:nvSpPr>
            <p:spPr bwMode="auto">
              <a:xfrm>
                <a:off x="0" y="633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3" name="Group 38"/>
            <p:cNvGrpSpPr>
              <a:grpSpLocks/>
            </p:cNvGrpSpPr>
            <p:nvPr/>
          </p:nvGrpSpPr>
          <p:grpSpPr bwMode="auto">
            <a:xfrm>
              <a:off x="364" y="633"/>
              <a:ext cx="567" cy="413"/>
              <a:chOff x="364" y="633"/>
              <a:chExt cx="567" cy="413"/>
            </a:xfrm>
          </p:grpSpPr>
          <p:sp>
            <p:nvSpPr>
              <p:cNvPr id="5200" name="Rectangle 6"/>
              <p:cNvSpPr>
                <a:spLocks noChangeArrowheads="1"/>
              </p:cNvSpPr>
              <p:nvPr/>
            </p:nvSpPr>
            <p:spPr bwMode="auto">
              <a:xfrm>
                <a:off x="392" y="633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-1</a:t>
                </a: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1" name="Rectangle 37"/>
              <p:cNvSpPr>
                <a:spLocks noChangeArrowheads="1"/>
              </p:cNvSpPr>
              <p:nvPr/>
            </p:nvSpPr>
            <p:spPr bwMode="auto">
              <a:xfrm>
                <a:off x="364" y="633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4" name="Group 40"/>
            <p:cNvGrpSpPr>
              <a:grpSpLocks/>
            </p:cNvGrpSpPr>
            <p:nvPr/>
          </p:nvGrpSpPr>
          <p:grpSpPr bwMode="auto">
            <a:xfrm>
              <a:off x="931" y="633"/>
              <a:ext cx="536" cy="413"/>
              <a:chOff x="931" y="633"/>
              <a:chExt cx="536" cy="413"/>
            </a:xfrm>
          </p:grpSpPr>
          <p:sp>
            <p:nvSpPr>
              <p:cNvPr id="5198" name="Rectangle 7"/>
              <p:cNvSpPr>
                <a:spLocks noChangeArrowheads="1"/>
              </p:cNvSpPr>
              <p:nvPr/>
            </p:nvSpPr>
            <p:spPr bwMode="auto">
              <a:xfrm>
                <a:off x="959" y="633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0.001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9" name="Rectangle 39"/>
              <p:cNvSpPr>
                <a:spLocks noChangeArrowheads="1"/>
              </p:cNvSpPr>
              <p:nvPr/>
            </p:nvSpPr>
            <p:spPr bwMode="auto">
              <a:xfrm>
                <a:off x="931" y="633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5" name="Group 42"/>
            <p:cNvGrpSpPr>
              <a:grpSpLocks/>
            </p:cNvGrpSpPr>
            <p:nvPr/>
          </p:nvGrpSpPr>
          <p:grpSpPr bwMode="auto">
            <a:xfrm>
              <a:off x="0" y="1046"/>
              <a:ext cx="364" cy="413"/>
              <a:chOff x="0" y="1046"/>
              <a:chExt cx="364" cy="413"/>
            </a:xfrm>
          </p:grpSpPr>
          <p:sp>
            <p:nvSpPr>
              <p:cNvPr id="5196" name="Rectangle 8"/>
              <p:cNvSpPr>
                <a:spLocks noChangeArrowheads="1"/>
              </p:cNvSpPr>
              <p:nvPr/>
            </p:nvSpPr>
            <p:spPr bwMode="auto">
              <a:xfrm>
                <a:off x="28" y="1046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7" name="Rectangle 41"/>
              <p:cNvSpPr>
                <a:spLocks noChangeArrowheads="1"/>
              </p:cNvSpPr>
              <p:nvPr/>
            </p:nvSpPr>
            <p:spPr bwMode="auto">
              <a:xfrm>
                <a:off x="0" y="1046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6" name="Group 44"/>
            <p:cNvGrpSpPr>
              <a:grpSpLocks/>
            </p:cNvGrpSpPr>
            <p:nvPr/>
          </p:nvGrpSpPr>
          <p:grpSpPr bwMode="auto">
            <a:xfrm>
              <a:off x="364" y="1046"/>
              <a:ext cx="567" cy="413"/>
              <a:chOff x="364" y="1046"/>
              <a:chExt cx="567" cy="413"/>
            </a:xfrm>
          </p:grpSpPr>
          <p:sp>
            <p:nvSpPr>
              <p:cNvPr id="5194" name="Rectangle 9"/>
              <p:cNvSpPr>
                <a:spLocks noChangeArrowheads="1"/>
              </p:cNvSpPr>
              <p:nvPr/>
            </p:nvSpPr>
            <p:spPr bwMode="auto">
              <a:xfrm>
                <a:off x="392" y="1046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-2</a:t>
                </a: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5" name="Rectangle 43"/>
              <p:cNvSpPr>
                <a:spLocks noChangeArrowheads="1"/>
              </p:cNvSpPr>
              <p:nvPr/>
            </p:nvSpPr>
            <p:spPr bwMode="auto">
              <a:xfrm>
                <a:off x="364" y="1046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7" name="Group 46"/>
            <p:cNvGrpSpPr>
              <a:grpSpLocks/>
            </p:cNvGrpSpPr>
            <p:nvPr/>
          </p:nvGrpSpPr>
          <p:grpSpPr bwMode="auto">
            <a:xfrm>
              <a:off x="931" y="1046"/>
              <a:ext cx="536" cy="413"/>
              <a:chOff x="931" y="1046"/>
              <a:chExt cx="536" cy="413"/>
            </a:xfrm>
          </p:grpSpPr>
          <p:sp>
            <p:nvSpPr>
              <p:cNvPr id="5192" name="Rectangle 10"/>
              <p:cNvSpPr>
                <a:spLocks noChangeArrowheads="1"/>
              </p:cNvSpPr>
              <p:nvPr/>
            </p:nvSpPr>
            <p:spPr bwMode="auto">
              <a:xfrm>
                <a:off x="959" y="1046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0.01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3" name="Rectangle 45"/>
              <p:cNvSpPr>
                <a:spLocks noChangeArrowheads="1"/>
              </p:cNvSpPr>
              <p:nvPr/>
            </p:nvSpPr>
            <p:spPr bwMode="auto">
              <a:xfrm>
                <a:off x="931" y="1046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8" name="Group 48"/>
            <p:cNvGrpSpPr>
              <a:grpSpLocks/>
            </p:cNvGrpSpPr>
            <p:nvPr/>
          </p:nvGrpSpPr>
          <p:grpSpPr bwMode="auto">
            <a:xfrm>
              <a:off x="0" y="1459"/>
              <a:ext cx="364" cy="413"/>
              <a:chOff x="0" y="1459"/>
              <a:chExt cx="364" cy="413"/>
            </a:xfrm>
          </p:grpSpPr>
          <p:sp>
            <p:nvSpPr>
              <p:cNvPr id="5190" name="Rectangle 11"/>
              <p:cNvSpPr>
                <a:spLocks noChangeArrowheads="1"/>
              </p:cNvSpPr>
              <p:nvPr/>
            </p:nvSpPr>
            <p:spPr bwMode="auto">
              <a:xfrm>
                <a:off x="28" y="1459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1" name="Rectangle 47"/>
              <p:cNvSpPr>
                <a:spLocks noChangeArrowheads="1"/>
              </p:cNvSpPr>
              <p:nvPr/>
            </p:nvSpPr>
            <p:spPr bwMode="auto">
              <a:xfrm>
                <a:off x="0" y="1459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39" name="Group 50"/>
            <p:cNvGrpSpPr>
              <a:grpSpLocks/>
            </p:cNvGrpSpPr>
            <p:nvPr/>
          </p:nvGrpSpPr>
          <p:grpSpPr bwMode="auto">
            <a:xfrm>
              <a:off x="364" y="1459"/>
              <a:ext cx="567" cy="413"/>
              <a:chOff x="364" y="1459"/>
              <a:chExt cx="567" cy="413"/>
            </a:xfrm>
          </p:grpSpPr>
          <p:sp>
            <p:nvSpPr>
              <p:cNvPr id="5188" name="Rectangle 12"/>
              <p:cNvSpPr>
                <a:spLocks noChangeArrowheads="1"/>
              </p:cNvSpPr>
              <p:nvPr/>
            </p:nvSpPr>
            <p:spPr bwMode="auto">
              <a:xfrm>
                <a:off x="392" y="1459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-3</a:t>
                </a: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89" name="Rectangle 49"/>
              <p:cNvSpPr>
                <a:spLocks noChangeArrowheads="1"/>
              </p:cNvSpPr>
              <p:nvPr/>
            </p:nvSpPr>
            <p:spPr bwMode="auto">
              <a:xfrm>
                <a:off x="364" y="1459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0" name="Group 52"/>
            <p:cNvGrpSpPr>
              <a:grpSpLocks/>
            </p:cNvGrpSpPr>
            <p:nvPr/>
          </p:nvGrpSpPr>
          <p:grpSpPr bwMode="auto">
            <a:xfrm>
              <a:off x="931" y="1459"/>
              <a:ext cx="536" cy="413"/>
              <a:chOff x="931" y="1459"/>
              <a:chExt cx="536" cy="413"/>
            </a:xfrm>
          </p:grpSpPr>
          <p:sp>
            <p:nvSpPr>
              <p:cNvPr id="5186" name="Rectangle 13"/>
              <p:cNvSpPr>
                <a:spLocks noChangeArrowheads="1"/>
              </p:cNvSpPr>
              <p:nvPr/>
            </p:nvSpPr>
            <p:spPr bwMode="auto">
              <a:xfrm>
                <a:off x="959" y="1459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0.1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87" name="Rectangle 51"/>
              <p:cNvSpPr>
                <a:spLocks noChangeArrowheads="1"/>
              </p:cNvSpPr>
              <p:nvPr/>
            </p:nvSpPr>
            <p:spPr bwMode="auto">
              <a:xfrm>
                <a:off x="931" y="1459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1" name="Group 54"/>
            <p:cNvGrpSpPr>
              <a:grpSpLocks/>
            </p:cNvGrpSpPr>
            <p:nvPr/>
          </p:nvGrpSpPr>
          <p:grpSpPr bwMode="auto">
            <a:xfrm>
              <a:off x="0" y="1872"/>
              <a:ext cx="364" cy="413"/>
              <a:chOff x="0" y="1872"/>
              <a:chExt cx="364" cy="413"/>
            </a:xfrm>
          </p:grpSpPr>
          <p:sp>
            <p:nvSpPr>
              <p:cNvPr id="5184" name="Rectangle 14"/>
              <p:cNvSpPr>
                <a:spLocks noChangeArrowheads="1"/>
              </p:cNvSpPr>
              <p:nvPr/>
            </p:nvSpPr>
            <p:spPr bwMode="auto">
              <a:xfrm>
                <a:off x="28" y="1872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185" name="Rectangle 53"/>
              <p:cNvSpPr>
                <a:spLocks noChangeArrowheads="1"/>
              </p:cNvSpPr>
              <p:nvPr/>
            </p:nvSpPr>
            <p:spPr bwMode="auto">
              <a:xfrm>
                <a:off x="0" y="1872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2" name="Group 56"/>
            <p:cNvGrpSpPr>
              <a:grpSpLocks/>
            </p:cNvGrpSpPr>
            <p:nvPr/>
          </p:nvGrpSpPr>
          <p:grpSpPr bwMode="auto">
            <a:xfrm>
              <a:off x="364" y="1872"/>
              <a:ext cx="567" cy="413"/>
              <a:chOff x="364" y="1872"/>
              <a:chExt cx="567" cy="413"/>
            </a:xfrm>
          </p:grpSpPr>
          <p:sp>
            <p:nvSpPr>
              <p:cNvPr id="5182" name="Rectangle 15"/>
              <p:cNvSpPr>
                <a:spLocks noChangeArrowheads="1"/>
              </p:cNvSpPr>
              <p:nvPr/>
            </p:nvSpPr>
            <p:spPr bwMode="auto">
              <a:xfrm>
                <a:off x="392" y="1872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5183" name="Rectangle 55"/>
              <p:cNvSpPr>
                <a:spLocks noChangeArrowheads="1"/>
              </p:cNvSpPr>
              <p:nvPr/>
            </p:nvSpPr>
            <p:spPr bwMode="auto">
              <a:xfrm>
                <a:off x="364" y="1872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3" name="Group 58"/>
            <p:cNvGrpSpPr>
              <a:grpSpLocks/>
            </p:cNvGrpSpPr>
            <p:nvPr/>
          </p:nvGrpSpPr>
          <p:grpSpPr bwMode="auto">
            <a:xfrm>
              <a:off x="931" y="1872"/>
              <a:ext cx="536" cy="413"/>
              <a:chOff x="931" y="1872"/>
              <a:chExt cx="536" cy="413"/>
            </a:xfrm>
          </p:grpSpPr>
          <p:sp>
            <p:nvSpPr>
              <p:cNvPr id="5180" name="Rectangle 16"/>
              <p:cNvSpPr>
                <a:spLocks noChangeArrowheads="1"/>
              </p:cNvSpPr>
              <p:nvPr/>
            </p:nvSpPr>
            <p:spPr bwMode="auto">
              <a:xfrm>
                <a:off x="959" y="1872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66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5181" name="Rectangle 57"/>
              <p:cNvSpPr>
                <a:spLocks noChangeArrowheads="1"/>
              </p:cNvSpPr>
              <p:nvPr/>
            </p:nvSpPr>
            <p:spPr bwMode="auto">
              <a:xfrm>
                <a:off x="931" y="1872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4" name="Group 60"/>
            <p:cNvGrpSpPr>
              <a:grpSpLocks/>
            </p:cNvGrpSpPr>
            <p:nvPr/>
          </p:nvGrpSpPr>
          <p:grpSpPr bwMode="auto">
            <a:xfrm>
              <a:off x="0" y="2285"/>
              <a:ext cx="364" cy="413"/>
              <a:chOff x="0" y="2285"/>
              <a:chExt cx="364" cy="413"/>
            </a:xfrm>
          </p:grpSpPr>
          <p:sp>
            <p:nvSpPr>
              <p:cNvPr id="5178" name="Rectangle 17"/>
              <p:cNvSpPr>
                <a:spLocks noChangeArrowheads="1"/>
              </p:cNvSpPr>
              <p:nvPr/>
            </p:nvSpPr>
            <p:spPr bwMode="auto">
              <a:xfrm>
                <a:off x="28" y="2285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9" name="Rectangle 59"/>
              <p:cNvSpPr>
                <a:spLocks noChangeArrowheads="1"/>
              </p:cNvSpPr>
              <p:nvPr/>
            </p:nvSpPr>
            <p:spPr bwMode="auto">
              <a:xfrm>
                <a:off x="0" y="2285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5" name="Group 62"/>
            <p:cNvGrpSpPr>
              <a:grpSpLocks/>
            </p:cNvGrpSpPr>
            <p:nvPr/>
          </p:nvGrpSpPr>
          <p:grpSpPr bwMode="auto">
            <a:xfrm>
              <a:off x="364" y="2285"/>
              <a:ext cx="567" cy="413"/>
              <a:chOff x="364" y="2285"/>
              <a:chExt cx="567" cy="413"/>
            </a:xfrm>
          </p:grpSpPr>
          <p:sp>
            <p:nvSpPr>
              <p:cNvPr id="5176" name="Rectangle 18"/>
              <p:cNvSpPr>
                <a:spLocks noChangeArrowheads="1"/>
              </p:cNvSpPr>
              <p:nvPr/>
            </p:nvSpPr>
            <p:spPr bwMode="auto">
              <a:xfrm>
                <a:off x="392" y="2285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-5</a:t>
                </a: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7" name="Rectangle 61"/>
              <p:cNvSpPr>
                <a:spLocks noChangeArrowheads="1"/>
              </p:cNvSpPr>
              <p:nvPr/>
            </p:nvSpPr>
            <p:spPr bwMode="auto">
              <a:xfrm>
                <a:off x="364" y="2285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6" name="Group 64"/>
            <p:cNvGrpSpPr>
              <a:grpSpLocks/>
            </p:cNvGrpSpPr>
            <p:nvPr/>
          </p:nvGrpSpPr>
          <p:grpSpPr bwMode="auto">
            <a:xfrm>
              <a:off x="931" y="2285"/>
              <a:ext cx="536" cy="413"/>
              <a:chOff x="931" y="2285"/>
              <a:chExt cx="536" cy="413"/>
            </a:xfrm>
          </p:grpSpPr>
          <p:sp>
            <p:nvSpPr>
              <p:cNvPr id="5174" name="Rectangle 19"/>
              <p:cNvSpPr>
                <a:spLocks noChangeArrowheads="1"/>
              </p:cNvSpPr>
              <p:nvPr/>
            </p:nvSpPr>
            <p:spPr bwMode="auto">
              <a:xfrm>
                <a:off x="959" y="2285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3333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5" name="Rectangle 63"/>
              <p:cNvSpPr>
                <a:spLocks noChangeArrowheads="1"/>
              </p:cNvSpPr>
              <p:nvPr/>
            </p:nvSpPr>
            <p:spPr bwMode="auto">
              <a:xfrm>
                <a:off x="931" y="2285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7" name="Group 66"/>
            <p:cNvGrpSpPr>
              <a:grpSpLocks/>
            </p:cNvGrpSpPr>
            <p:nvPr/>
          </p:nvGrpSpPr>
          <p:grpSpPr bwMode="auto">
            <a:xfrm>
              <a:off x="0" y="2698"/>
              <a:ext cx="364" cy="413"/>
              <a:chOff x="0" y="2698"/>
              <a:chExt cx="364" cy="413"/>
            </a:xfrm>
          </p:grpSpPr>
          <p:sp>
            <p:nvSpPr>
              <p:cNvPr id="5172" name="Rectangle 20"/>
              <p:cNvSpPr>
                <a:spLocks noChangeArrowheads="1"/>
              </p:cNvSpPr>
              <p:nvPr/>
            </p:nvSpPr>
            <p:spPr bwMode="auto">
              <a:xfrm>
                <a:off x="28" y="2698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3" name="Rectangle 65"/>
              <p:cNvSpPr>
                <a:spLocks noChangeArrowheads="1"/>
              </p:cNvSpPr>
              <p:nvPr/>
            </p:nvSpPr>
            <p:spPr bwMode="auto">
              <a:xfrm>
                <a:off x="0" y="2698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8" name="Group 68"/>
            <p:cNvGrpSpPr>
              <a:grpSpLocks/>
            </p:cNvGrpSpPr>
            <p:nvPr/>
          </p:nvGrpSpPr>
          <p:grpSpPr bwMode="auto">
            <a:xfrm>
              <a:off x="364" y="2698"/>
              <a:ext cx="567" cy="413"/>
              <a:chOff x="364" y="2698"/>
              <a:chExt cx="567" cy="413"/>
            </a:xfrm>
          </p:grpSpPr>
          <p:sp>
            <p:nvSpPr>
              <p:cNvPr id="5170" name="Rectangle 21"/>
              <p:cNvSpPr>
                <a:spLocks noChangeArrowheads="1"/>
              </p:cNvSpPr>
              <p:nvPr/>
            </p:nvSpPr>
            <p:spPr bwMode="auto">
              <a:xfrm>
                <a:off x="392" y="2698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-6</a:t>
                </a: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1" name="Rectangle 67"/>
              <p:cNvSpPr>
                <a:spLocks noChangeArrowheads="1"/>
              </p:cNvSpPr>
              <p:nvPr/>
            </p:nvSpPr>
            <p:spPr bwMode="auto">
              <a:xfrm>
                <a:off x="364" y="2698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49" name="Group 70"/>
            <p:cNvGrpSpPr>
              <a:grpSpLocks/>
            </p:cNvGrpSpPr>
            <p:nvPr/>
          </p:nvGrpSpPr>
          <p:grpSpPr bwMode="auto">
            <a:xfrm>
              <a:off x="931" y="2698"/>
              <a:ext cx="536" cy="413"/>
              <a:chOff x="931" y="2698"/>
              <a:chExt cx="536" cy="413"/>
            </a:xfrm>
          </p:grpSpPr>
          <p:sp>
            <p:nvSpPr>
              <p:cNvPr id="5168" name="Rectangle 22"/>
              <p:cNvSpPr>
                <a:spLocks noChangeArrowheads="1"/>
              </p:cNvSpPr>
              <p:nvPr/>
            </p:nvSpPr>
            <p:spPr bwMode="auto">
              <a:xfrm>
                <a:off x="959" y="2698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3333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9" name="Rectangle 69"/>
              <p:cNvSpPr>
                <a:spLocks noChangeArrowheads="1"/>
              </p:cNvSpPr>
              <p:nvPr/>
            </p:nvSpPr>
            <p:spPr bwMode="auto">
              <a:xfrm>
                <a:off x="931" y="2698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50" name="Group 72"/>
            <p:cNvGrpSpPr>
              <a:grpSpLocks/>
            </p:cNvGrpSpPr>
            <p:nvPr/>
          </p:nvGrpSpPr>
          <p:grpSpPr bwMode="auto">
            <a:xfrm>
              <a:off x="0" y="3111"/>
              <a:ext cx="364" cy="413"/>
              <a:chOff x="0" y="3111"/>
              <a:chExt cx="364" cy="413"/>
            </a:xfrm>
          </p:grpSpPr>
          <p:sp>
            <p:nvSpPr>
              <p:cNvPr id="5166" name="Rectangle 23"/>
              <p:cNvSpPr>
                <a:spLocks noChangeArrowheads="1"/>
              </p:cNvSpPr>
              <p:nvPr/>
            </p:nvSpPr>
            <p:spPr bwMode="auto">
              <a:xfrm>
                <a:off x="28" y="3111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7" name="Rectangle 71"/>
              <p:cNvSpPr>
                <a:spLocks noChangeArrowheads="1"/>
              </p:cNvSpPr>
              <p:nvPr/>
            </p:nvSpPr>
            <p:spPr bwMode="auto">
              <a:xfrm>
                <a:off x="0" y="3111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51" name="Group 74"/>
            <p:cNvGrpSpPr>
              <a:grpSpLocks/>
            </p:cNvGrpSpPr>
            <p:nvPr/>
          </p:nvGrpSpPr>
          <p:grpSpPr bwMode="auto">
            <a:xfrm>
              <a:off x="364" y="3111"/>
              <a:ext cx="567" cy="413"/>
              <a:chOff x="364" y="3111"/>
              <a:chExt cx="567" cy="413"/>
            </a:xfrm>
          </p:grpSpPr>
          <p:sp>
            <p:nvSpPr>
              <p:cNvPr id="5164" name="Rectangle 24"/>
              <p:cNvSpPr>
                <a:spLocks noChangeArrowheads="1"/>
              </p:cNvSpPr>
              <p:nvPr/>
            </p:nvSpPr>
            <p:spPr bwMode="auto">
              <a:xfrm>
                <a:off x="392" y="3111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-7</a:t>
                </a: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5" name="Rectangle 73"/>
              <p:cNvSpPr>
                <a:spLocks noChangeArrowheads="1"/>
              </p:cNvSpPr>
              <p:nvPr/>
            </p:nvSpPr>
            <p:spPr bwMode="auto">
              <a:xfrm>
                <a:off x="364" y="3111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52" name="Group 76"/>
            <p:cNvGrpSpPr>
              <a:grpSpLocks/>
            </p:cNvGrpSpPr>
            <p:nvPr/>
          </p:nvGrpSpPr>
          <p:grpSpPr bwMode="auto">
            <a:xfrm>
              <a:off x="931" y="3111"/>
              <a:ext cx="536" cy="413"/>
              <a:chOff x="931" y="3111"/>
              <a:chExt cx="536" cy="413"/>
            </a:xfrm>
          </p:grpSpPr>
          <p:sp>
            <p:nvSpPr>
              <p:cNvPr id="5162" name="Rectangle 25"/>
              <p:cNvSpPr>
                <a:spLocks noChangeArrowheads="1"/>
              </p:cNvSpPr>
              <p:nvPr/>
            </p:nvSpPr>
            <p:spPr bwMode="auto">
              <a:xfrm>
                <a:off x="959" y="3111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3333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1000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3" name="Rectangle 75"/>
              <p:cNvSpPr>
                <a:spLocks noChangeArrowheads="1"/>
              </p:cNvSpPr>
              <p:nvPr/>
            </p:nvSpPr>
            <p:spPr bwMode="auto">
              <a:xfrm>
                <a:off x="931" y="3111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53" name="Group 78"/>
            <p:cNvGrpSpPr>
              <a:grpSpLocks/>
            </p:cNvGrpSpPr>
            <p:nvPr/>
          </p:nvGrpSpPr>
          <p:grpSpPr bwMode="auto">
            <a:xfrm>
              <a:off x="0" y="3524"/>
              <a:ext cx="364" cy="413"/>
              <a:chOff x="0" y="3524"/>
              <a:chExt cx="364" cy="413"/>
            </a:xfrm>
          </p:grpSpPr>
          <p:sp>
            <p:nvSpPr>
              <p:cNvPr id="5160" name="Rectangle 26"/>
              <p:cNvSpPr>
                <a:spLocks noChangeArrowheads="1"/>
              </p:cNvSpPr>
              <p:nvPr/>
            </p:nvSpPr>
            <p:spPr bwMode="auto">
              <a:xfrm>
                <a:off x="28" y="3524"/>
                <a:ext cx="308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1" name="Rectangle 77"/>
              <p:cNvSpPr>
                <a:spLocks noChangeArrowheads="1"/>
              </p:cNvSpPr>
              <p:nvPr/>
            </p:nvSpPr>
            <p:spPr bwMode="auto">
              <a:xfrm>
                <a:off x="0" y="3524"/>
                <a:ext cx="364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54" name="Group 80"/>
            <p:cNvGrpSpPr>
              <a:grpSpLocks/>
            </p:cNvGrpSpPr>
            <p:nvPr/>
          </p:nvGrpSpPr>
          <p:grpSpPr bwMode="auto">
            <a:xfrm>
              <a:off x="364" y="3524"/>
              <a:ext cx="567" cy="413"/>
              <a:chOff x="364" y="3524"/>
              <a:chExt cx="567" cy="413"/>
            </a:xfrm>
          </p:grpSpPr>
          <p:sp>
            <p:nvSpPr>
              <p:cNvPr id="5158" name="Rectangle 27"/>
              <p:cNvSpPr>
                <a:spLocks noChangeArrowheads="1"/>
              </p:cNvSpPr>
              <p:nvPr/>
            </p:nvSpPr>
            <p:spPr bwMode="auto">
              <a:xfrm>
                <a:off x="392" y="3524"/>
                <a:ext cx="511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</a:t>
                </a:r>
                <a:r>
                  <a:rPr lang="it-IT" altLang="it-IT" sz="200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altLang="it-IT" sz="20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-8</a:t>
                </a: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ct val="0"/>
                  </a:spcBef>
                </a:pPr>
                <a:endParaRPr lang="it-IT" altLang="it-IT" sz="2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9" name="Rectangle 79"/>
              <p:cNvSpPr>
                <a:spLocks noChangeArrowheads="1"/>
              </p:cNvSpPr>
              <p:nvPr/>
            </p:nvSpPr>
            <p:spPr bwMode="auto">
              <a:xfrm>
                <a:off x="364" y="3524"/>
                <a:ext cx="567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55" name="Group 82"/>
            <p:cNvGrpSpPr>
              <a:grpSpLocks/>
            </p:cNvGrpSpPr>
            <p:nvPr/>
          </p:nvGrpSpPr>
          <p:grpSpPr bwMode="auto">
            <a:xfrm>
              <a:off x="931" y="3524"/>
              <a:ext cx="536" cy="413"/>
              <a:chOff x="931" y="3524"/>
              <a:chExt cx="536" cy="413"/>
            </a:xfrm>
          </p:grpSpPr>
          <p:sp>
            <p:nvSpPr>
              <p:cNvPr id="5156" name="Rectangle 28"/>
              <p:cNvSpPr>
                <a:spLocks noChangeArrowheads="1"/>
              </p:cNvSpPr>
              <p:nvPr/>
            </p:nvSpPr>
            <p:spPr bwMode="auto">
              <a:xfrm>
                <a:off x="959" y="3524"/>
                <a:ext cx="480" cy="413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</a:pPr>
                <a:r>
                  <a:rPr lang="it-IT" altLang="it-IT" sz="2000" dirty="0">
                    <a:solidFill>
                      <a:srgbClr val="3333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10000</a:t>
                </a:r>
              </a:p>
              <a:p>
                <a:pPr algn="just">
                  <a:spcBef>
                    <a:spcPct val="0"/>
                  </a:spcBef>
                </a:pPr>
                <a:endParaRPr lang="it-IT" alt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7" name="Rectangle 81"/>
              <p:cNvSpPr>
                <a:spLocks noChangeArrowheads="1"/>
              </p:cNvSpPr>
              <p:nvPr/>
            </p:nvSpPr>
            <p:spPr bwMode="auto">
              <a:xfrm>
                <a:off x="931" y="3524"/>
                <a:ext cx="536" cy="413"/>
              </a:xfrm>
              <a:prstGeom prst="rect">
                <a:avLst/>
              </a:prstGeom>
              <a:noFill/>
              <a:ln w="7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 algn="ctr" eaLnBrk="1" hangingPunct="1"/>
                <a:endParaRPr lang="it-IT" altLang="it-IT" sz="20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19541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50189"/>
              </p:ext>
            </p:extLst>
          </p:nvPr>
        </p:nvGraphicFramePr>
        <p:xfrm>
          <a:off x="468313" y="5013325"/>
          <a:ext cx="1909762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9" name="Equation" r:id="rId3" imgW="1066680" imgH="533160" progId="Equation.DSMT4">
                  <p:embed/>
                </p:oleObj>
              </mc:Choice>
              <mc:Fallback>
                <p:oleObj name="Equation" r:id="rId3" imgW="1066680" imgH="533160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013325"/>
                        <a:ext cx="1909762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46" name="Text Box 90"/>
          <p:cNvSpPr txBox="1">
            <a:spLocks noChangeArrowheads="1"/>
          </p:cNvSpPr>
          <p:nvPr/>
        </p:nvSpPr>
        <p:spPr bwMode="auto">
          <a:xfrm>
            <a:off x="250825" y="1628775"/>
            <a:ext cx="7993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Esempio 1: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Scelto un indicatore con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pK</a:t>
            </a:r>
            <a:r>
              <a:rPr lang="it-IT" alt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= 4.0  ---&gt; 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t-IT" alt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= 10</a:t>
            </a:r>
            <a:r>
              <a:rPr lang="it-IT" alt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-4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valutare il rapporto          al variare del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42" name="Text Box 86"/>
          <p:cNvSpPr txBox="1">
            <a:spLocks noChangeArrowheads="1"/>
          </p:cNvSpPr>
          <p:nvPr/>
        </p:nvSpPr>
        <p:spPr bwMode="auto">
          <a:xfrm>
            <a:off x="468313" y="3429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[H</a:t>
            </a:r>
            <a:r>
              <a:rPr lang="it-IT" altLang="it-IT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altLang="it-IT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] = 10</a:t>
            </a:r>
            <a:r>
              <a:rPr lang="it-IT" altLang="it-IT" baseline="30000">
                <a:latin typeface="Arial" panose="020B0604020202020204" pitchFamily="34" charset="0"/>
                <a:cs typeface="Arial" panose="020B0604020202020204" pitchFamily="34" charset="0"/>
              </a:rPr>
              <a:t>-pH</a:t>
            </a:r>
          </a:p>
        </p:txBody>
      </p:sp>
      <p:sp>
        <p:nvSpPr>
          <p:cNvPr id="19543" name="Text Box 87"/>
          <p:cNvSpPr txBox="1">
            <a:spLocks noChangeArrowheads="1"/>
          </p:cNvSpPr>
          <p:nvPr/>
        </p:nvSpPr>
        <p:spPr bwMode="auto">
          <a:xfrm>
            <a:off x="468313" y="4005263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t-IT" altLang="it-IT" baseline="-2500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 = 10</a:t>
            </a:r>
            <a:r>
              <a:rPr lang="it-IT" altLang="it-IT" baseline="30000">
                <a:latin typeface="Arial" panose="020B0604020202020204" pitchFamily="34" charset="0"/>
                <a:cs typeface="Arial" panose="020B0604020202020204" pitchFamily="34" charset="0"/>
              </a:rPr>
              <a:t>-pKin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16" name="Text Box 96"/>
          <p:cNvSpPr txBox="1">
            <a:spLocks noChangeArrowheads="1"/>
          </p:cNvSpPr>
          <p:nvPr/>
        </p:nvSpPr>
        <p:spPr bwMode="auto">
          <a:xfrm>
            <a:off x="250825" y="26035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A quale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un indicatore vira?</a:t>
            </a:r>
          </a:p>
        </p:txBody>
      </p:sp>
      <p:sp>
        <p:nvSpPr>
          <p:cNvPr id="5217" name="Text Box 97"/>
          <p:cNvSpPr txBox="1">
            <a:spLocks noChangeArrowheads="1"/>
          </p:cNvSpPr>
          <p:nvPr/>
        </p:nvSpPr>
        <p:spPr bwMode="auto">
          <a:xfrm>
            <a:off x="250825" y="692150"/>
            <a:ext cx="84976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Dipende sia dalla natura dell’indicatore (cioè dal suo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t-IT" alt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) che dal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della soluzione in cui viene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aggiunto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</p:txBody>
      </p:sp>
      <p:graphicFrame>
        <p:nvGraphicFramePr>
          <p:cNvPr id="5218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275828"/>
              </p:ext>
            </p:extLst>
          </p:nvPr>
        </p:nvGraphicFramePr>
        <p:xfrm>
          <a:off x="3635896" y="1988840"/>
          <a:ext cx="59372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60" name="Equation" r:id="rId5" imgW="406080" imgH="507960" progId="Equation.DSMT4">
                  <p:embed/>
                </p:oleObj>
              </mc:Choice>
              <mc:Fallback>
                <p:oleObj name="Equation" r:id="rId5" imgW="406080" imgH="507960" progId="Equation.DSMT4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988840"/>
                        <a:ext cx="593725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46" grpId="0"/>
      <p:bldP spid="19542" grpId="0" autoUpdateAnimBg="0"/>
      <p:bldP spid="1954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9750" y="620713"/>
            <a:ext cx="8280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Esempio 2: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Stesso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si cambia l’indicatore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4 becher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contengono la stessa soluzione a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= 5.0. A ciascun becher sono aggiunte alcune gocce di un diverso indicatore. Sapendo che 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pK</a:t>
            </a:r>
            <a:r>
              <a:rPr lang="it-IT" alt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sono rispettivamente 3.0, 4.0, 5.0 e 7.0, determinare nei vari casi il rapporto </a:t>
            </a:r>
          </a:p>
        </p:txBody>
      </p:sp>
      <p:graphicFrame>
        <p:nvGraphicFramePr>
          <p:cNvPr id="63494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318729"/>
              </p:ext>
            </p:extLst>
          </p:nvPr>
        </p:nvGraphicFramePr>
        <p:xfrm>
          <a:off x="4788024" y="4005064"/>
          <a:ext cx="3827462" cy="1366838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pK</a:t>
                      </a:r>
                      <a:r>
                        <a:rPr kumimoji="0" lang="it-IT" altLang="it-IT" sz="2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endParaRPr kumimoji="0" lang="it-IT" altLang="it-IT" sz="2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5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altLang="it-IT" sz="2400" kern="1200" dirty="0" smtClean="0">
                          <a:solidFill>
                            <a:srgbClr val="6633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541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515282"/>
              </p:ext>
            </p:extLst>
          </p:nvPr>
        </p:nvGraphicFramePr>
        <p:xfrm>
          <a:off x="1403350" y="3933825"/>
          <a:ext cx="1909763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34" name="Equation" r:id="rId3" imgW="1066680" imgH="533160" progId="Equation.DSMT4">
                  <p:embed/>
                </p:oleObj>
              </mc:Choice>
              <mc:Fallback>
                <p:oleObj name="Equation" r:id="rId3" imgW="1066680" imgH="533160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933825"/>
                        <a:ext cx="1909763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943433"/>
              </p:ext>
            </p:extLst>
          </p:nvPr>
        </p:nvGraphicFramePr>
        <p:xfrm>
          <a:off x="7524328" y="2276872"/>
          <a:ext cx="59372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35" name="Equation" r:id="rId5" imgW="406080" imgH="507960" progId="Equation.DSMT4">
                  <p:embed/>
                </p:oleObj>
              </mc:Choice>
              <mc:Fallback>
                <p:oleObj name="Equation" r:id="rId5" imgW="4060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276872"/>
                        <a:ext cx="593725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242275"/>
              </p:ext>
            </p:extLst>
          </p:nvPr>
        </p:nvGraphicFramePr>
        <p:xfrm>
          <a:off x="4860032" y="4581128"/>
          <a:ext cx="59372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336" name="Equation" r:id="rId7" imgW="406080" imgH="507960" progId="Equation.DSMT4">
                  <p:embed/>
                </p:oleObj>
              </mc:Choice>
              <mc:Fallback>
                <p:oleObj name="Equation" r:id="rId7" imgW="4060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581128"/>
                        <a:ext cx="593725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588224" y="6165304"/>
            <a:ext cx="1905000" cy="457200"/>
          </a:xfrm>
        </p:spPr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95288" y="692150"/>
            <a:ext cx="82089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Dagli esempi si evince che l’intervallo di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al quale avviene il viraggio dipende dalla natura dell’indicatore, cioè dal suo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pK</a:t>
            </a:r>
            <a:r>
              <a:rPr lang="it-IT" alt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95536" y="2708920"/>
            <a:ext cx="8135937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Nell’esempio precedente, infatti, a parità di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- nei primi due indicatori prevale la forma dissociata </a:t>
            </a:r>
            <a:r>
              <a:rPr lang="it-IT" altLang="it-IT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altLang="it-IT" baseline="30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- nel terzo le due forme hanno la stessa concentrazione</a:t>
            </a:r>
          </a:p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- nel quarto prevale la forma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indissociata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</a:t>
            </a:r>
            <a:endParaRPr lang="it-IT" alt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93" name="Group 13"/>
          <p:cNvGrpSpPr>
            <a:grpSpLocks/>
          </p:cNvGrpSpPr>
          <p:nvPr/>
        </p:nvGrpSpPr>
        <p:grpSpPr bwMode="auto">
          <a:xfrm>
            <a:off x="1042988" y="2636838"/>
            <a:ext cx="4583113" cy="889000"/>
            <a:chOff x="315" y="2432"/>
            <a:chExt cx="2887" cy="560"/>
          </a:xfrm>
        </p:grpSpPr>
        <p:graphicFrame>
          <p:nvGraphicFramePr>
            <p:cNvPr id="20498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2598514"/>
                </p:ext>
              </p:extLst>
            </p:nvPr>
          </p:nvGraphicFramePr>
          <p:xfrm>
            <a:off x="2420" y="2432"/>
            <a:ext cx="782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94" name="Equation" r:id="rId3" imgW="711000" imgH="507960" progId="Equation.DSMT4">
                    <p:embed/>
                  </p:oleObj>
                </mc:Choice>
                <mc:Fallback>
                  <p:oleObj name="Equation" r:id="rId3" imgW="711000" imgH="50796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0" y="2432"/>
                          <a:ext cx="782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0" name="Text Box 20"/>
            <p:cNvSpPr txBox="1">
              <a:spLocks noChangeArrowheads="1"/>
            </p:cNvSpPr>
            <p:nvPr/>
          </p:nvSpPr>
          <p:spPr bwMode="auto">
            <a:xfrm>
              <a:off x="315" y="2576"/>
              <a:ext cx="19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della forma basica se</a:t>
              </a:r>
              <a:r>
                <a:rPr lang="it-IT" altLang="it-IT" dirty="0">
                  <a:solidFill>
                    <a:srgbClr val="3333FF"/>
                  </a:solidFill>
                </a:rPr>
                <a:t>  </a:t>
              </a:r>
            </a:p>
          </p:txBody>
        </p:sp>
      </p:grpSp>
      <p:grpSp>
        <p:nvGrpSpPr>
          <p:cNvPr id="46092" name="Group 12"/>
          <p:cNvGrpSpPr>
            <a:grpSpLocks/>
          </p:cNvGrpSpPr>
          <p:nvPr/>
        </p:nvGrpSpPr>
        <p:grpSpPr bwMode="auto">
          <a:xfrm>
            <a:off x="1042988" y="1570038"/>
            <a:ext cx="4583113" cy="889000"/>
            <a:chOff x="315" y="1760"/>
            <a:chExt cx="2887" cy="560"/>
          </a:xfrm>
        </p:grpSpPr>
        <p:graphicFrame>
          <p:nvGraphicFramePr>
            <p:cNvPr id="2049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0604154"/>
                </p:ext>
              </p:extLst>
            </p:nvPr>
          </p:nvGraphicFramePr>
          <p:xfrm>
            <a:off x="2420" y="1760"/>
            <a:ext cx="782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95" name="Equation" r:id="rId5" imgW="711000" imgH="507960" progId="Equation.DSMT4">
                    <p:embed/>
                  </p:oleObj>
                </mc:Choice>
                <mc:Fallback>
                  <p:oleObj name="Equation" r:id="rId5" imgW="711000" imgH="50796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0" y="1760"/>
                          <a:ext cx="782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1" name="Text Box 21"/>
            <p:cNvSpPr txBox="1">
              <a:spLocks noChangeArrowheads="1"/>
            </p:cNvSpPr>
            <p:nvPr/>
          </p:nvSpPr>
          <p:spPr bwMode="auto">
            <a:xfrm>
              <a:off x="315" y="1904"/>
              <a:ext cx="17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della forma acida se</a:t>
              </a:r>
            </a:p>
          </p:txBody>
        </p:sp>
      </p:grp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309563" y="922338"/>
            <a:ext cx="5313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Un indicatore assume nettamente il colore</a:t>
            </a:r>
          </a:p>
        </p:txBody>
      </p:sp>
      <p:graphicFrame>
        <p:nvGraphicFramePr>
          <p:cNvPr id="46094" name="Object 14"/>
          <p:cNvGraphicFramePr>
            <a:graphicFrameLocks noChangeAspect="1"/>
          </p:cNvGraphicFramePr>
          <p:nvPr/>
        </p:nvGraphicFramePr>
        <p:xfrm>
          <a:off x="4514850" y="21097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96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1097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724400"/>
            <a:ext cx="1763712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49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920135"/>
              </p:ext>
            </p:extLst>
          </p:nvPr>
        </p:nvGraphicFramePr>
        <p:xfrm>
          <a:off x="960438" y="1789113"/>
          <a:ext cx="12414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1" name="Equation" r:id="rId4" imgW="711000" imgH="507960" progId="Equation.DSMT4">
                  <p:embed/>
                </p:oleObj>
              </mc:Choice>
              <mc:Fallback>
                <p:oleObj name="Equation" r:id="rId4" imgW="711000" imgH="5079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1789113"/>
                        <a:ext cx="124142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706234"/>
              </p:ext>
            </p:extLst>
          </p:nvPr>
        </p:nvGraphicFramePr>
        <p:xfrm>
          <a:off x="962025" y="3321050"/>
          <a:ext cx="12414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2" name="Equation" r:id="rId6" imgW="711000" imgH="507960" progId="Equation.DSMT4">
                  <p:embed/>
                </p:oleObj>
              </mc:Choice>
              <mc:Fallback>
                <p:oleObj name="Equation" r:id="rId6" imgW="711000" imgH="5079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3321050"/>
                        <a:ext cx="124142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96875" y="3521075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se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2413000" y="3376613"/>
            <a:ext cx="56165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la soluzione ha il colore della forma acida </a:t>
            </a:r>
            <a:r>
              <a:rPr lang="it-IT" altLang="it-IT" dirty="0" err="1"/>
              <a:t>indissociata</a:t>
            </a:r>
            <a:r>
              <a:rPr lang="it-IT" altLang="it-IT" dirty="0"/>
              <a:t> </a:t>
            </a:r>
            <a:r>
              <a:rPr lang="it-IT" altLang="it-IT" dirty="0" err="1">
                <a:solidFill>
                  <a:srgbClr val="FF0000"/>
                </a:solidFill>
              </a:rPr>
              <a:t>Hin</a:t>
            </a:r>
            <a:r>
              <a:rPr lang="it-IT" altLang="it-IT" dirty="0">
                <a:solidFill>
                  <a:srgbClr val="0033CC"/>
                </a:solidFill>
              </a:rPr>
              <a:t> </a:t>
            </a:r>
            <a:r>
              <a:rPr lang="it-IT" altLang="it-IT" dirty="0"/>
              <a:t>e</a:t>
            </a:r>
          </a:p>
        </p:txBody>
      </p:sp>
      <p:graphicFrame>
        <p:nvGraphicFramePr>
          <p:cNvPr id="19541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741769"/>
              </p:ext>
            </p:extLst>
          </p:nvPr>
        </p:nvGraphicFramePr>
        <p:xfrm>
          <a:off x="683568" y="188640"/>
          <a:ext cx="1909762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3" name="Equation" r:id="rId8" imgW="1066680" imgH="533160" progId="Equation.DSMT4">
                  <p:embed/>
                </p:oleObj>
              </mc:Choice>
              <mc:Fallback>
                <p:oleObj name="Equation" r:id="rId8" imgW="1066680" imgH="533160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88640"/>
                        <a:ext cx="1909762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96875" y="1989138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se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2411413" y="1844675"/>
            <a:ext cx="56165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la soluzione ha il colore della forma basica dissociata</a:t>
            </a:r>
            <a:r>
              <a:rPr lang="it-IT" altLang="it-IT" dirty="0">
                <a:solidFill>
                  <a:srgbClr val="FF0000"/>
                </a:solidFill>
              </a:rPr>
              <a:t> </a:t>
            </a:r>
            <a:r>
              <a:rPr lang="it-IT" altLang="it-IT" dirty="0">
                <a:solidFill>
                  <a:srgbClr val="3333FF"/>
                </a:solidFill>
              </a:rPr>
              <a:t>in</a:t>
            </a:r>
            <a:r>
              <a:rPr lang="it-IT" altLang="it-IT" baseline="30000" dirty="0">
                <a:solidFill>
                  <a:srgbClr val="3333FF"/>
                </a:solidFill>
              </a:rPr>
              <a:t>-</a:t>
            </a:r>
            <a:r>
              <a:rPr lang="it-IT" altLang="it-IT" baseline="30000" dirty="0">
                <a:solidFill>
                  <a:srgbClr val="FF0000"/>
                </a:solidFill>
              </a:rPr>
              <a:t>  </a:t>
            </a:r>
            <a:r>
              <a:rPr lang="it-IT" altLang="it-IT" dirty="0"/>
              <a:t>e</a:t>
            </a:r>
          </a:p>
        </p:txBody>
      </p:sp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4572000" y="2205038"/>
          <a:ext cx="172878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4" name="Equation" r:id="rId10" imgW="990360" imgH="393480" progId="Equation.3">
                  <p:embed/>
                </p:oleObj>
              </mc:Choice>
              <mc:Fallback>
                <p:oleObj name="Equation" r:id="rId10" imgW="99036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05038"/>
                        <a:ext cx="172878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8"/>
          <p:cNvGraphicFramePr>
            <a:graphicFrameLocks noChangeAspect="1"/>
          </p:cNvGraphicFramePr>
          <p:nvPr/>
        </p:nvGraphicFramePr>
        <p:xfrm>
          <a:off x="4859338" y="3860800"/>
          <a:ext cx="18621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5" name="Equation" r:id="rId12" imgW="1066680" imgH="241200" progId="Equation.3">
                  <p:embed/>
                </p:oleObj>
              </mc:Choice>
              <mc:Fallback>
                <p:oleObj name="Equation" r:id="rId12" imgW="1066680" imgH="24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860800"/>
                        <a:ext cx="18621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549275"/>
            <a:ext cx="81534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/>
              <a:t>Ricordando che </a:t>
            </a:r>
            <a:r>
              <a:rPr lang="it-IT" altLang="it-IT" dirty="0" err="1">
                <a:solidFill>
                  <a:srgbClr val="00B050"/>
                </a:solidFill>
              </a:rPr>
              <a:t>pH</a:t>
            </a:r>
            <a:r>
              <a:rPr lang="it-IT" altLang="it-IT" dirty="0">
                <a:solidFill>
                  <a:srgbClr val="00B050"/>
                </a:solidFill>
              </a:rPr>
              <a:t> =  -log[</a:t>
            </a:r>
            <a:r>
              <a:rPr lang="it-IT" altLang="it-IT" dirty="0" err="1">
                <a:solidFill>
                  <a:srgbClr val="00B050"/>
                </a:solidFill>
              </a:rPr>
              <a:t>H</a:t>
            </a:r>
            <a:r>
              <a:rPr lang="it-IT" altLang="it-IT" baseline="-30000" dirty="0" err="1">
                <a:solidFill>
                  <a:srgbClr val="00B050"/>
                </a:solidFill>
              </a:rPr>
              <a:t>3</a:t>
            </a:r>
            <a:r>
              <a:rPr lang="it-IT" altLang="it-IT" dirty="0" err="1">
                <a:solidFill>
                  <a:srgbClr val="00B050"/>
                </a:solidFill>
              </a:rPr>
              <a:t>O</a:t>
            </a:r>
            <a:r>
              <a:rPr lang="it-IT" altLang="it-IT" baseline="30000" dirty="0">
                <a:solidFill>
                  <a:srgbClr val="00B050"/>
                </a:solidFill>
              </a:rPr>
              <a:t>+</a:t>
            </a:r>
            <a:r>
              <a:rPr lang="it-IT" altLang="it-IT" dirty="0">
                <a:solidFill>
                  <a:srgbClr val="00B050"/>
                </a:solidFill>
              </a:rPr>
              <a:t>]:</a:t>
            </a:r>
          </a:p>
          <a:p>
            <a:pPr algn="just" eaLnBrk="1" hangingPunct="1"/>
            <a:r>
              <a:rPr lang="it-IT" altLang="it-IT" dirty="0"/>
              <a:t> </a:t>
            </a:r>
          </a:p>
          <a:p>
            <a:pPr algn="just" eaLnBrk="1" hangingPunct="1"/>
            <a:r>
              <a:rPr lang="it-IT" altLang="it-IT" dirty="0"/>
              <a:t>a </a:t>
            </a:r>
            <a:r>
              <a:rPr lang="it-IT" altLang="it-IT" dirty="0" err="1"/>
              <a:t>pH</a:t>
            </a:r>
            <a:r>
              <a:rPr lang="it-IT" altLang="it-IT" dirty="0"/>
              <a:t> = +</a:t>
            </a:r>
            <a:r>
              <a:rPr lang="it-IT" altLang="it-IT" dirty="0" err="1"/>
              <a:t>1-log</a:t>
            </a:r>
            <a:r>
              <a:rPr lang="it-IT" altLang="it-IT" dirty="0"/>
              <a:t> </a:t>
            </a:r>
            <a:r>
              <a:rPr lang="it-IT" altLang="it-IT" dirty="0" err="1"/>
              <a:t>K</a:t>
            </a:r>
            <a:r>
              <a:rPr lang="it-IT" altLang="it-IT" baseline="-25000" dirty="0" err="1"/>
              <a:t>in</a:t>
            </a:r>
            <a:r>
              <a:rPr lang="it-IT" altLang="it-IT" baseline="-25000" dirty="0"/>
              <a:t> </a:t>
            </a:r>
            <a:r>
              <a:rPr lang="it-IT" altLang="it-IT" dirty="0"/>
              <a:t> 	la soluzione ha il colore della forma </a:t>
            </a:r>
            <a:r>
              <a:rPr lang="en-US" altLang="it-IT" dirty="0" err="1">
                <a:solidFill>
                  <a:srgbClr val="FF0000"/>
                </a:solidFill>
              </a:rPr>
              <a:t>basica</a:t>
            </a:r>
            <a:endParaRPr lang="it-IT" altLang="it-IT" dirty="0">
              <a:solidFill>
                <a:srgbClr val="0033CC"/>
              </a:solidFill>
            </a:endParaRPr>
          </a:p>
          <a:p>
            <a:pPr algn="just" eaLnBrk="1" hangingPunct="1"/>
            <a:r>
              <a:rPr lang="en-US" altLang="it-IT" dirty="0"/>
              <a:t>a pH = -1-log K</a:t>
            </a:r>
            <a:r>
              <a:rPr lang="en-US" altLang="it-IT" baseline="-25000" dirty="0"/>
              <a:t>in</a:t>
            </a:r>
            <a:r>
              <a:rPr lang="en-US" altLang="it-IT" dirty="0"/>
              <a:t> 	"      "                     "                 " 	</a:t>
            </a:r>
            <a:r>
              <a:rPr lang="it-IT" altLang="it-IT" dirty="0">
                <a:solidFill>
                  <a:srgbClr val="0033CC"/>
                </a:solidFill>
              </a:rPr>
              <a:t>acida</a:t>
            </a:r>
            <a:endParaRPr lang="it-IT" altLang="it-IT" dirty="0">
              <a:solidFill>
                <a:srgbClr val="FF0000"/>
              </a:solidFill>
            </a:endParaRPr>
          </a:p>
          <a:p>
            <a:pPr algn="just" eaLnBrk="1" hangingPunct="1"/>
            <a:r>
              <a:rPr lang="it-IT" altLang="it-IT" dirty="0"/>
              <a:t>Il viraggio dell' indicatore avviene pertanto in un intervallo di </a:t>
            </a:r>
          </a:p>
          <a:p>
            <a:pPr algn="just" eaLnBrk="1" hangingPunct="1"/>
            <a:r>
              <a:rPr lang="it-IT" altLang="it-IT" dirty="0" err="1"/>
              <a:t>pH</a:t>
            </a:r>
            <a:r>
              <a:rPr lang="it-IT" altLang="it-IT" dirty="0"/>
              <a:t> = </a:t>
            </a:r>
            <a:r>
              <a:rPr lang="it-IT" altLang="it-IT" dirty="0" err="1"/>
              <a:t>pK</a:t>
            </a:r>
            <a:r>
              <a:rPr lang="it-IT" altLang="it-IT" baseline="-25000" dirty="0" err="1"/>
              <a:t>in</a:t>
            </a:r>
            <a:r>
              <a:rPr lang="it-IT" altLang="it-IT" dirty="0"/>
              <a:t> ±1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95288" y="5749925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L’intervallo al quale avviene il viraggio dipende sia dal pH che dalla natura dell’indicatore cioè del suo pK</a:t>
            </a:r>
            <a:r>
              <a:rPr lang="it-IT" altLang="it-IT" baseline="-25000"/>
              <a:t>in</a:t>
            </a:r>
            <a:r>
              <a:rPr lang="it-IT" altLang="it-IT"/>
              <a:t>.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5288" y="4092575"/>
            <a:ext cx="80645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In termini di pH </a:t>
            </a:r>
          </a:p>
          <a:p>
            <a:r>
              <a:rPr lang="it-IT" altLang="it-IT"/>
              <a:t>il viraggio avviene gradualmente al variare del pH e si completa in </a:t>
            </a:r>
            <a:r>
              <a:rPr lang="it-IT" altLang="it-IT" u="sng"/>
              <a:t>circa</a:t>
            </a:r>
            <a:r>
              <a:rPr lang="it-IT" altLang="it-IT"/>
              <a:t> </a:t>
            </a:r>
            <a:r>
              <a:rPr lang="it-IT" altLang="it-IT" b="1">
                <a:solidFill>
                  <a:srgbClr val="FF0000"/>
                </a:solidFill>
              </a:rPr>
              <a:t>2</a:t>
            </a:r>
            <a:r>
              <a:rPr lang="it-IT" altLang="it-IT"/>
              <a:t> unità di tale variazione.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42486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L’indicatore deve essere scelto a seconda del valore di pH al quale si osserva il punto equivalente.</a:t>
            </a:r>
          </a:p>
          <a:p>
            <a:r>
              <a:rPr lang="it-IT" altLang="it-IT"/>
              <a:t>Bisogna che la variazione di pH nell’intorno del punto equivalente</a:t>
            </a:r>
          </a:p>
          <a:p>
            <a:r>
              <a:rPr lang="it-IT" altLang="it-IT"/>
              <a:t>faccia virare l’indicatore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39552" y="980728"/>
            <a:ext cx="820891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 SUGLI INDICATORI</a:t>
            </a:r>
            <a:endParaRPr lang="it-IT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altLang="it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vicinanza del punto equivalente si osserva una grande variazione di </a:t>
            </a:r>
            <a:r>
              <a:rPr lang="it-IT" altLang="it-IT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altLang="it-IT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 </a:t>
            </a:r>
            <a:r>
              <a:rPr lang="it-IT" altLang="it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variazione fa virare l’indicatore.</a:t>
            </a:r>
          </a:p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Quando l’indicatore vira vuol dire che la titolazione è avvenuta.</a:t>
            </a:r>
          </a:p>
          <a:p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È necessario individuare con la maggior accuratezza e precisione possibili il volume al quale si osserva il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viraggio.</a:t>
            </a:r>
          </a:p>
          <a:p>
            <a:r>
              <a:rPr lang="it-IT" alt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Ogni indicatore vira 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un intervallo di circa </a:t>
            </a:r>
            <a:r>
              <a:rPr lang="it-IT" alt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alt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dal 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suo 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 al suo </a:t>
            </a:r>
            <a:r>
              <a:rPr lang="it-IT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</a:t>
            </a:r>
            <a:r>
              <a:rPr lang="it-IT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alt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it-IT" alt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non ad un </a:t>
            </a:r>
            <a:r>
              <a:rPr lang="it-IT" altLang="it-IT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 preciso</a:t>
            </a:r>
            <a:r>
              <a:rPr lang="it-IT" alt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7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68" name="Group 5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021931"/>
              </p:ext>
            </p:extLst>
          </p:nvPr>
        </p:nvGraphicFramePr>
        <p:xfrm>
          <a:off x="304800" y="762000"/>
          <a:ext cx="8587680" cy="4627562"/>
        </p:xfrm>
        <a:graphic>
          <a:graphicData uri="http://schemas.openxmlformats.org/drawingml/2006/table">
            <a:tbl>
              <a:tblPr/>
              <a:tblGrid>
                <a:gridCol w="3172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8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941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NOME COMUNE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int. viraggio pH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colore nella forma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acida</a:t>
                      </a: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basica</a:t>
                      </a:r>
                      <a:r>
                        <a:rPr kumimoji="0" lang="it-IT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Violetto di metile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0.5           1.5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giallo                blu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Metilarancio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3.1           4.4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arancione          giallo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Verde di </a:t>
                      </a: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bromocresolo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3.8           5.4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giallo/verde      blu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Rosso di metile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4.2           6.3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rosso                 giallo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Tornasole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5.0           8.0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rosso                 blu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Blu di bromotimolo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6.0           7.6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giallo                blu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Fenolftaleina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8.0           9.6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incolore            rosa intenso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Giallo di alizarina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10.1       12.0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giallo                rosso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985" name="Text Box 433"/>
          <p:cNvSpPr txBox="1">
            <a:spLocks noChangeArrowheads="1"/>
          </p:cNvSpPr>
          <p:nvPr/>
        </p:nvSpPr>
        <p:spPr bwMode="auto">
          <a:xfrm>
            <a:off x="609600" y="2286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TABELLA CON ALCUNI INDICATORI</a:t>
            </a:r>
          </a:p>
        </p:txBody>
      </p:sp>
      <p:sp>
        <p:nvSpPr>
          <p:cNvPr id="20525" name="Text Box 441"/>
          <p:cNvSpPr txBox="1">
            <a:spLocks noChangeArrowheads="1"/>
          </p:cNvSpPr>
          <p:nvPr/>
        </p:nvSpPr>
        <p:spPr bwMode="auto">
          <a:xfrm>
            <a:off x="974725" y="4918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0527" name="Text Box 498"/>
          <p:cNvSpPr txBox="1">
            <a:spLocks noChangeArrowheads="1"/>
          </p:cNvSpPr>
          <p:nvPr/>
        </p:nvSpPr>
        <p:spPr bwMode="auto">
          <a:xfrm>
            <a:off x="304800" y="5562600"/>
            <a:ext cx="518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Ci sono leggere discordanze nei valori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764704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In genere tutti i sali sono elettroliti forti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15616" y="148478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, CH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COONa, NH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6985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49275"/>
            <a:ext cx="6192837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755650" y="3644900"/>
            <a:ext cx="5329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cartine imbevute di indicatore universale</a:t>
            </a:r>
          </a:p>
        </p:txBody>
      </p:sp>
      <p:pic>
        <p:nvPicPr>
          <p:cNvPr id="2150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836613"/>
            <a:ext cx="30384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9"/>
          <p:cNvSpPr txBox="1">
            <a:spLocks noChangeArrowheads="1"/>
          </p:cNvSpPr>
          <p:nvPr/>
        </p:nvSpPr>
        <p:spPr bwMode="auto">
          <a:xfrm>
            <a:off x="755650" y="4581525"/>
            <a:ext cx="511175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Molto pratico</a:t>
            </a:r>
          </a:p>
          <a:p>
            <a:pPr eaLnBrk="1" hangingPunct="1"/>
            <a:r>
              <a:rPr lang="it-IT" altLang="it-IT"/>
              <a:t>scarsa sensibilità: 0.5 - 1 unità di pH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01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Per una titolazione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acido forte - base forte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conc.tra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0.1 o 0.05 M, la variazione di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nell'intorno del punto di equivalenza è molto grande e si possono usare tutti quegli indicatori con intervallo di viraggio compreso tra 5 e 9.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027"/>
          <p:cNvSpPr txBox="1">
            <a:spLocks noChangeArrowheads="1"/>
          </p:cNvSpPr>
          <p:nvPr/>
        </p:nvSpPr>
        <p:spPr bwMode="auto">
          <a:xfrm>
            <a:off x="1305123" y="565274"/>
            <a:ext cx="4795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b="1" dirty="0" smtClean="0">
                <a:latin typeface="Arial" pitchFamily="34" charset="0"/>
                <a:cs typeface="Arial" pitchFamily="34" charset="0"/>
              </a:rPr>
              <a:t>SCELTA DELL’INDICATORE</a:t>
            </a:r>
            <a:endParaRPr lang="it-IT" alt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1028"/>
          <p:cNvSpPr>
            <a:spLocks noChangeArrowheads="1"/>
          </p:cNvSpPr>
          <p:nvPr/>
        </p:nvSpPr>
        <p:spPr bwMode="auto">
          <a:xfrm>
            <a:off x="1570236" y="1849561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23556" name="Rectangle 1029"/>
          <p:cNvSpPr>
            <a:spLocks noChangeArrowheads="1"/>
          </p:cNvSpPr>
          <p:nvPr/>
        </p:nvSpPr>
        <p:spPr bwMode="auto">
          <a:xfrm>
            <a:off x="2335411" y="5029324"/>
            <a:ext cx="2565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del titolante (cm³)</a:t>
            </a:r>
            <a:endParaRPr lang="it-IT" altLang="it-IT" sz="1800"/>
          </a:p>
        </p:txBody>
      </p:sp>
      <p:sp>
        <p:nvSpPr>
          <p:cNvPr id="23557" name="Freeform 1030"/>
          <p:cNvSpPr>
            <a:spLocks/>
          </p:cNvSpPr>
          <p:nvPr/>
        </p:nvSpPr>
        <p:spPr bwMode="auto">
          <a:xfrm>
            <a:off x="2184599" y="1644774"/>
            <a:ext cx="3271837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58" name="Freeform 1031"/>
          <p:cNvSpPr>
            <a:spLocks/>
          </p:cNvSpPr>
          <p:nvPr/>
        </p:nvSpPr>
        <p:spPr bwMode="auto">
          <a:xfrm>
            <a:off x="2184599" y="1990849"/>
            <a:ext cx="2919412" cy="2246312"/>
          </a:xfrm>
          <a:custGeom>
            <a:avLst/>
            <a:gdLst>
              <a:gd name="T0" fmla="*/ 0 w 223"/>
              <a:gd name="T1" fmla="*/ 2147483647 h 156"/>
              <a:gd name="T2" fmla="*/ 2147483647 w 223"/>
              <a:gd name="T3" fmla="*/ 2147483647 h 156"/>
              <a:gd name="T4" fmla="*/ 2147483647 w 223"/>
              <a:gd name="T5" fmla="*/ 2147483647 h 156"/>
              <a:gd name="T6" fmla="*/ 2147483647 w 223"/>
              <a:gd name="T7" fmla="*/ 2147483647 h 156"/>
              <a:gd name="T8" fmla="*/ 2147483647 w 223"/>
              <a:gd name="T9" fmla="*/ 2147483647 h 156"/>
              <a:gd name="T10" fmla="*/ 2147483647 w 223"/>
              <a:gd name="T11" fmla="*/ 2147483647 h 156"/>
              <a:gd name="T12" fmla="*/ 2147483647 w 223"/>
              <a:gd name="T13" fmla="*/ 2147483647 h 156"/>
              <a:gd name="T14" fmla="*/ 2147483647 w 223"/>
              <a:gd name="T15" fmla="*/ 2147483647 h 156"/>
              <a:gd name="T16" fmla="*/ 2147483647 w 223"/>
              <a:gd name="T17" fmla="*/ 2147483647 h 156"/>
              <a:gd name="T18" fmla="*/ 2147483647 w 223"/>
              <a:gd name="T19" fmla="*/ 2147483647 h 156"/>
              <a:gd name="T20" fmla="*/ 2147483647 w 223"/>
              <a:gd name="T21" fmla="*/ 2147483647 h 156"/>
              <a:gd name="T22" fmla="*/ 2147483647 w 223"/>
              <a:gd name="T23" fmla="*/ 2147483647 h 156"/>
              <a:gd name="T24" fmla="*/ 2147483647 w 223"/>
              <a:gd name="T25" fmla="*/ 2147483647 h 156"/>
              <a:gd name="T26" fmla="*/ 2147483647 w 223"/>
              <a:gd name="T27" fmla="*/ 2147483647 h 156"/>
              <a:gd name="T28" fmla="*/ 2147483647 w 223"/>
              <a:gd name="T29" fmla="*/ 2147483647 h 156"/>
              <a:gd name="T30" fmla="*/ 2147483647 w 223"/>
              <a:gd name="T31" fmla="*/ 2147483647 h 156"/>
              <a:gd name="T32" fmla="*/ 2147483647 w 223"/>
              <a:gd name="T33" fmla="*/ 2147483647 h 156"/>
              <a:gd name="T34" fmla="*/ 2147483647 w 223"/>
              <a:gd name="T35" fmla="*/ 2147483647 h 156"/>
              <a:gd name="T36" fmla="*/ 2147483647 w 223"/>
              <a:gd name="T37" fmla="*/ 2147483647 h 156"/>
              <a:gd name="T38" fmla="*/ 2147483647 w 223"/>
              <a:gd name="T39" fmla="*/ 2147483647 h 156"/>
              <a:gd name="T40" fmla="*/ 2147483647 w 223"/>
              <a:gd name="T41" fmla="*/ 2147483647 h 156"/>
              <a:gd name="T42" fmla="*/ 2147483647 w 223"/>
              <a:gd name="T43" fmla="*/ 2147483647 h 156"/>
              <a:gd name="T44" fmla="*/ 2147483647 w 223"/>
              <a:gd name="T45" fmla="*/ 2147483647 h 156"/>
              <a:gd name="T46" fmla="*/ 2147483647 w 223"/>
              <a:gd name="T47" fmla="*/ 2147483647 h 156"/>
              <a:gd name="T48" fmla="*/ 2147483647 w 223"/>
              <a:gd name="T49" fmla="*/ 2147483647 h 156"/>
              <a:gd name="T50" fmla="*/ 2147483647 w 223"/>
              <a:gd name="T51" fmla="*/ 2147483647 h 156"/>
              <a:gd name="T52" fmla="*/ 2147483647 w 223"/>
              <a:gd name="T53" fmla="*/ 2147483647 h 156"/>
              <a:gd name="T54" fmla="*/ 2147483647 w 223"/>
              <a:gd name="T55" fmla="*/ 2147483647 h 156"/>
              <a:gd name="T56" fmla="*/ 2147483647 w 223"/>
              <a:gd name="T57" fmla="*/ 2147483647 h 156"/>
              <a:gd name="T58" fmla="*/ 2147483647 w 223"/>
              <a:gd name="T59" fmla="*/ 2147483647 h 156"/>
              <a:gd name="T60" fmla="*/ 2147483647 w 223"/>
              <a:gd name="T61" fmla="*/ 2147483647 h 156"/>
              <a:gd name="T62" fmla="*/ 2147483647 w 223"/>
              <a:gd name="T63" fmla="*/ 2147483647 h 156"/>
              <a:gd name="T64" fmla="*/ 2147483647 w 223"/>
              <a:gd name="T65" fmla="*/ 2147483647 h 156"/>
              <a:gd name="T66" fmla="*/ 2147483647 w 223"/>
              <a:gd name="T67" fmla="*/ 2147483647 h 156"/>
              <a:gd name="T68" fmla="*/ 2147483647 w 223"/>
              <a:gd name="T69" fmla="*/ 2147483647 h 156"/>
              <a:gd name="T70" fmla="*/ 2147483647 w 223"/>
              <a:gd name="T71" fmla="*/ 2147483647 h 156"/>
              <a:gd name="T72" fmla="*/ 2147483647 w 223"/>
              <a:gd name="T73" fmla="*/ 2147483647 h 156"/>
              <a:gd name="T74" fmla="*/ 2147483647 w 223"/>
              <a:gd name="T75" fmla="*/ 2147483647 h 156"/>
              <a:gd name="T76" fmla="*/ 2147483647 w 223"/>
              <a:gd name="T77" fmla="*/ 2147483647 h 156"/>
              <a:gd name="T78" fmla="*/ 2147483647 w 223"/>
              <a:gd name="T79" fmla="*/ 2147483647 h 156"/>
              <a:gd name="T80" fmla="*/ 2147483647 w 223"/>
              <a:gd name="T81" fmla="*/ 2147483647 h 156"/>
              <a:gd name="T82" fmla="*/ 2147483647 w 223"/>
              <a:gd name="T83" fmla="*/ 2147483647 h 156"/>
              <a:gd name="T84" fmla="*/ 2147483647 w 223"/>
              <a:gd name="T85" fmla="*/ 0 h 156"/>
              <a:gd name="T86" fmla="*/ 2147483647 w 223"/>
              <a:gd name="T87" fmla="*/ 0 h 156"/>
              <a:gd name="T88" fmla="*/ 2147483647 w 223"/>
              <a:gd name="T89" fmla="*/ 0 h 156"/>
              <a:gd name="T90" fmla="*/ 2147483647 w 223"/>
              <a:gd name="T91" fmla="*/ 0 h 15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23"/>
              <a:gd name="T139" fmla="*/ 0 h 156"/>
              <a:gd name="T140" fmla="*/ 223 w 223"/>
              <a:gd name="T141" fmla="*/ 156 h 15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23" h="156">
                <a:moveTo>
                  <a:pt x="0" y="156"/>
                </a:moveTo>
                <a:lnTo>
                  <a:pt x="4" y="155"/>
                </a:lnTo>
                <a:lnTo>
                  <a:pt x="9" y="153"/>
                </a:lnTo>
                <a:lnTo>
                  <a:pt x="15" y="152"/>
                </a:lnTo>
                <a:lnTo>
                  <a:pt x="20" y="150"/>
                </a:lnTo>
                <a:lnTo>
                  <a:pt x="25" y="149"/>
                </a:lnTo>
                <a:lnTo>
                  <a:pt x="30" y="148"/>
                </a:lnTo>
                <a:lnTo>
                  <a:pt x="35" y="147"/>
                </a:lnTo>
                <a:lnTo>
                  <a:pt x="39" y="146"/>
                </a:lnTo>
                <a:lnTo>
                  <a:pt x="44" y="145"/>
                </a:lnTo>
                <a:lnTo>
                  <a:pt x="49" y="144"/>
                </a:lnTo>
                <a:lnTo>
                  <a:pt x="54" y="143"/>
                </a:lnTo>
                <a:lnTo>
                  <a:pt x="60" y="142"/>
                </a:lnTo>
                <a:lnTo>
                  <a:pt x="65" y="141"/>
                </a:lnTo>
                <a:lnTo>
                  <a:pt x="70" y="140"/>
                </a:lnTo>
                <a:lnTo>
                  <a:pt x="75" y="139"/>
                </a:lnTo>
                <a:lnTo>
                  <a:pt x="79" y="138"/>
                </a:lnTo>
                <a:lnTo>
                  <a:pt x="84" y="137"/>
                </a:lnTo>
                <a:lnTo>
                  <a:pt x="89" y="135"/>
                </a:lnTo>
                <a:lnTo>
                  <a:pt x="93" y="134"/>
                </a:lnTo>
                <a:lnTo>
                  <a:pt x="99" y="133"/>
                </a:lnTo>
                <a:lnTo>
                  <a:pt x="104" y="131"/>
                </a:lnTo>
                <a:lnTo>
                  <a:pt x="109" y="129"/>
                </a:lnTo>
                <a:lnTo>
                  <a:pt x="115" y="125"/>
                </a:lnTo>
                <a:lnTo>
                  <a:pt x="119" y="121"/>
                </a:lnTo>
                <a:lnTo>
                  <a:pt x="124" y="105"/>
                </a:lnTo>
                <a:lnTo>
                  <a:pt x="129" y="17"/>
                </a:lnTo>
                <a:lnTo>
                  <a:pt x="135" y="13"/>
                </a:lnTo>
                <a:lnTo>
                  <a:pt x="140" y="10"/>
                </a:lnTo>
                <a:lnTo>
                  <a:pt x="145" y="8"/>
                </a:lnTo>
                <a:lnTo>
                  <a:pt x="150" y="7"/>
                </a:lnTo>
                <a:lnTo>
                  <a:pt x="155" y="6"/>
                </a:lnTo>
                <a:lnTo>
                  <a:pt x="160" y="5"/>
                </a:lnTo>
                <a:lnTo>
                  <a:pt x="164" y="4"/>
                </a:lnTo>
                <a:lnTo>
                  <a:pt x="170" y="4"/>
                </a:lnTo>
                <a:lnTo>
                  <a:pt x="174" y="3"/>
                </a:lnTo>
                <a:lnTo>
                  <a:pt x="180" y="3"/>
                </a:lnTo>
                <a:lnTo>
                  <a:pt x="184" y="2"/>
                </a:lnTo>
                <a:lnTo>
                  <a:pt x="189" y="2"/>
                </a:lnTo>
                <a:lnTo>
                  <a:pt x="195" y="1"/>
                </a:lnTo>
                <a:lnTo>
                  <a:pt x="200" y="1"/>
                </a:lnTo>
                <a:lnTo>
                  <a:pt x="204" y="1"/>
                </a:lnTo>
                <a:lnTo>
                  <a:pt x="209" y="0"/>
                </a:lnTo>
                <a:lnTo>
                  <a:pt x="214" y="0"/>
                </a:lnTo>
                <a:lnTo>
                  <a:pt x="219" y="0"/>
                </a:lnTo>
                <a:lnTo>
                  <a:pt x="223" y="0"/>
                </a:lnTo>
              </a:path>
            </a:pathLst>
          </a:custGeom>
          <a:noFill/>
          <a:ln w="190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59" name="Line 1032"/>
          <p:cNvSpPr>
            <a:spLocks noChangeShapeType="1"/>
          </p:cNvSpPr>
          <p:nvPr/>
        </p:nvSpPr>
        <p:spPr bwMode="auto">
          <a:xfrm flipV="1">
            <a:off x="2511624" y="4640386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0" name="Line 1033"/>
          <p:cNvSpPr>
            <a:spLocks noChangeShapeType="1"/>
          </p:cNvSpPr>
          <p:nvPr/>
        </p:nvSpPr>
        <p:spPr bwMode="auto">
          <a:xfrm flipV="1">
            <a:off x="2838649" y="4611811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1" name="Rectangle 1034"/>
          <p:cNvSpPr>
            <a:spLocks noChangeArrowheads="1"/>
          </p:cNvSpPr>
          <p:nvPr/>
        </p:nvSpPr>
        <p:spPr bwMode="auto">
          <a:xfrm>
            <a:off x="2786261" y="472611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3562" name="Line 1035"/>
          <p:cNvSpPr>
            <a:spLocks noChangeShapeType="1"/>
          </p:cNvSpPr>
          <p:nvPr/>
        </p:nvSpPr>
        <p:spPr bwMode="auto">
          <a:xfrm flipV="1">
            <a:off x="3165674" y="4640386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3" name="Line 1036"/>
          <p:cNvSpPr>
            <a:spLocks noChangeShapeType="1"/>
          </p:cNvSpPr>
          <p:nvPr/>
        </p:nvSpPr>
        <p:spPr bwMode="auto">
          <a:xfrm flipV="1">
            <a:off x="3494286" y="461181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4" name="Rectangle 1037"/>
          <p:cNvSpPr>
            <a:spLocks noChangeArrowheads="1"/>
          </p:cNvSpPr>
          <p:nvPr/>
        </p:nvSpPr>
        <p:spPr bwMode="auto">
          <a:xfrm>
            <a:off x="3441899" y="472611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3565" name="Line 1038"/>
          <p:cNvSpPr>
            <a:spLocks noChangeShapeType="1"/>
          </p:cNvSpPr>
          <p:nvPr/>
        </p:nvSpPr>
        <p:spPr bwMode="auto">
          <a:xfrm flipV="1">
            <a:off x="3821311" y="4640386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6" name="Line 1039"/>
          <p:cNvSpPr>
            <a:spLocks noChangeShapeType="1"/>
          </p:cNvSpPr>
          <p:nvPr/>
        </p:nvSpPr>
        <p:spPr bwMode="auto">
          <a:xfrm flipV="1">
            <a:off x="4148336" y="461181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7" name="Rectangle 1040"/>
          <p:cNvSpPr>
            <a:spLocks noChangeArrowheads="1"/>
          </p:cNvSpPr>
          <p:nvPr/>
        </p:nvSpPr>
        <p:spPr bwMode="auto">
          <a:xfrm>
            <a:off x="4095949" y="472611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3568" name="Line 1041"/>
          <p:cNvSpPr>
            <a:spLocks noChangeShapeType="1"/>
          </p:cNvSpPr>
          <p:nvPr/>
        </p:nvSpPr>
        <p:spPr bwMode="auto">
          <a:xfrm flipV="1">
            <a:off x="4475361" y="4640386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9" name="Line 1042"/>
          <p:cNvSpPr>
            <a:spLocks noChangeShapeType="1"/>
          </p:cNvSpPr>
          <p:nvPr/>
        </p:nvSpPr>
        <p:spPr bwMode="auto">
          <a:xfrm flipV="1">
            <a:off x="4802386" y="461181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0" name="Rectangle 1043"/>
          <p:cNvSpPr>
            <a:spLocks noChangeArrowheads="1"/>
          </p:cNvSpPr>
          <p:nvPr/>
        </p:nvSpPr>
        <p:spPr bwMode="auto">
          <a:xfrm>
            <a:off x="4749999" y="472611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3571" name="Line 1044"/>
          <p:cNvSpPr>
            <a:spLocks noChangeShapeType="1"/>
          </p:cNvSpPr>
          <p:nvPr/>
        </p:nvSpPr>
        <p:spPr bwMode="auto">
          <a:xfrm flipV="1">
            <a:off x="5129411" y="4640386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2" name="Line 1045"/>
          <p:cNvSpPr>
            <a:spLocks noChangeShapeType="1"/>
          </p:cNvSpPr>
          <p:nvPr/>
        </p:nvSpPr>
        <p:spPr bwMode="auto">
          <a:xfrm flipV="1">
            <a:off x="5456436" y="461181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3" name="Rectangle 1046"/>
          <p:cNvSpPr>
            <a:spLocks noChangeArrowheads="1"/>
          </p:cNvSpPr>
          <p:nvPr/>
        </p:nvSpPr>
        <p:spPr bwMode="auto">
          <a:xfrm>
            <a:off x="5404049" y="472611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3574" name="Line 1047"/>
          <p:cNvSpPr>
            <a:spLocks noChangeShapeType="1"/>
          </p:cNvSpPr>
          <p:nvPr/>
        </p:nvSpPr>
        <p:spPr bwMode="auto">
          <a:xfrm>
            <a:off x="2184599" y="466896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5" name="Rectangle 1048"/>
          <p:cNvSpPr>
            <a:spLocks noChangeArrowheads="1"/>
          </p:cNvSpPr>
          <p:nvPr/>
        </p:nvSpPr>
        <p:spPr bwMode="auto">
          <a:xfrm>
            <a:off x="1922661" y="459593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3576" name="Line 1049"/>
          <p:cNvSpPr>
            <a:spLocks noChangeShapeType="1"/>
          </p:cNvSpPr>
          <p:nvPr/>
        </p:nvSpPr>
        <p:spPr bwMode="auto">
          <a:xfrm>
            <a:off x="2184599" y="423716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7" name="Rectangle 1050"/>
          <p:cNvSpPr>
            <a:spLocks noChangeArrowheads="1"/>
          </p:cNvSpPr>
          <p:nvPr/>
        </p:nvSpPr>
        <p:spPr bwMode="auto">
          <a:xfrm>
            <a:off x="1922661" y="416413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3578" name="Line 1051"/>
          <p:cNvSpPr>
            <a:spLocks noChangeShapeType="1"/>
          </p:cNvSpPr>
          <p:nvPr/>
        </p:nvSpPr>
        <p:spPr bwMode="auto">
          <a:xfrm>
            <a:off x="2184599" y="380536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9" name="Rectangle 1052"/>
          <p:cNvSpPr>
            <a:spLocks noChangeArrowheads="1"/>
          </p:cNvSpPr>
          <p:nvPr/>
        </p:nvSpPr>
        <p:spPr bwMode="auto">
          <a:xfrm>
            <a:off x="1922661" y="373233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3580" name="Line 1053"/>
          <p:cNvSpPr>
            <a:spLocks noChangeShapeType="1"/>
          </p:cNvSpPr>
          <p:nvPr/>
        </p:nvSpPr>
        <p:spPr bwMode="auto">
          <a:xfrm>
            <a:off x="2184599" y="337356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1" name="Rectangle 1054"/>
          <p:cNvSpPr>
            <a:spLocks noChangeArrowheads="1"/>
          </p:cNvSpPr>
          <p:nvPr/>
        </p:nvSpPr>
        <p:spPr bwMode="auto">
          <a:xfrm>
            <a:off x="1922661" y="330053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3582" name="Line 1055"/>
          <p:cNvSpPr>
            <a:spLocks noChangeShapeType="1"/>
          </p:cNvSpPr>
          <p:nvPr/>
        </p:nvSpPr>
        <p:spPr bwMode="auto">
          <a:xfrm flipV="1">
            <a:off x="2184599" y="2938586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3" name="Rectangle 1056"/>
          <p:cNvSpPr>
            <a:spLocks noChangeArrowheads="1"/>
          </p:cNvSpPr>
          <p:nvPr/>
        </p:nvSpPr>
        <p:spPr bwMode="auto">
          <a:xfrm>
            <a:off x="1922661" y="286873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3584" name="Line 1057"/>
          <p:cNvSpPr>
            <a:spLocks noChangeShapeType="1"/>
          </p:cNvSpPr>
          <p:nvPr/>
        </p:nvSpPr>
        <p:spPr bwMode="auto">
          <a:xfrm>
            <a:off x="2184599" y="250837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5" name="Rectangle 1058"/>
          <p:cNvSpPr>
            <a:spLocks noChangeArrowheads="1"/>
          </p:cNvSpPr>
          <p:nvPr/>
        </p:nvSpPr>
        <p:spPr bwMode="auto">
          <a:xfrm>
            <a:off x="1922661" y="2436936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3586" name="Line 1059"/>
          <p:cNvSpPr>
            <a:spLocks noChangeShapeType="1"/>
          </p:cNvSpPr>
          <p:nvPr/>
        </p:nvSpPr>
        <p:spPr bwMode="auto">
          <a:xfrm>
            <a:off x="2184599" y="207657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7" name="Rectangle 1060"/>
          <p:cNvSpPr>
            <a:spLocks noChangeArrowheads="1"/>
          </p:cNvSpPr>
          <p:nvPr/>
        </p:nvSpPr>
        <p:spPr bwMode="auto">
          <a:xfrm>
            <a:off x="1922661" y="2005136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3588" name="Line 1061"/>
          <p:cNvSpPr>
            <a:spLocks noChangeShapeType="1"/>
          </p:cNvSpPr>
          <p:nvPr/>
        </p:nvSpPr>
        <p:spPr bwMode="auto">
          <a:xfrm flipV="1">
            <a:off x="2184599" y="1643186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9" name="Rectangle 1062"/>
          <p:cNvSpPr>
            <a:spLocks noChangeArrowheads="1"/>
          </p:cNvSpPr>
          <p:nvPr/>
        </p:nvSpPr>
        <p:spPr bwMode="auto">
          <a:xfrm>
            <a:off x="1922661" y="1571749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23590" name="Freeform 1063"/>
          <p:cNvSpPr>
            <a:spLocks/>
          </p:cNvSpPr>
          <p:nvPr/>
        </p:nvSpPr>
        <p:spPr bwMode="auto">
          <a:xfrm>
            <a:off x="2184599" y="1976561"/>
            <a:ext cx="3036887" cy="2476500"/>
          </a:xfrm>
          <a:custGeom>
            <a:avLst/>
            <a:gdLst>
              <a:gd name="T0" fmla="*/ 0 w 232"/>
              <a:gd name="T1" fmla="*/ 2147483647 h 172"/>
              <a:gd name="T2" fmla="*/ 2147483647 w 232"/>
              <a:gd name="T3" fmla="*/ 2147483647 h 172"/>
              <a:gd name="T4" fmla="*/ 2147483647 w 232"/>
              <a:gd name="T5" fmla="*/ 2147483647 h 172"/>
              <a:gd name="T6" fmla="*/ 2147483647 w 232"/>
              <a:gd name="T7" fmla="*/ 2147483647 h 172"/>
              <a:gd name="T8" fmla="*/ 2147483647 w 232"/>
              <a:gd name="T9" fmla="*/ 2147483647 h 172"/>
              <a:gd name="T10" fmla="*/ 2147483647 w 232"/>
              <a:gd name="T11" fmla="*/ 2147483647 h 172"/>
              <a:gd name="T12" fmla="*/ 2147483647 w 232"/>
              <a:gd name="T13" fmla="*/ 2147483647 h 172"/>
              <a:gd name="T14" fmla="*/ 2147483647 w 232"/>
              <a:gd name="T15" fmla="*/ 2147483647 h 172"/>
              <a:gd name="T16" fmla="*/ 2147483647 w 232"/>
              <a:gd name="T17" fmla="*/ 2147483647 h 172"/>
              <a:gd name="T18" fmla="*/ 2147483647 w 232"/>
              <a:gd name="T19" fmla="*/ 2147483647 h 172"/>
              <a:gd name="T20" fmla="*/ 2147483647 w 232"/>
              <a:gd name="T21" fmla="*/ 2147483647 h 172"/>
              <a:gd name="T22" fmla="*/ 2147483647 w 232"/>
              <a:gd name="T23" fmla="*/ 2147483647 h 172"/>
              <a:gd name="T24" fmla="*/ 2147483647 w 232"/>
              <a:gd name="T25" fmla="*/ 2147483647 h 172"/>
              <a:gd name="T26" fmla="*/ 2147483647 w 232"/>
              <a:gd name="T27" fmla="*/ 2147483647 h 172"/>
              <a:gd name="T28" fmla="*/ 2147483647 w 232"/>
              <a:gd name="T29" fmla="*/ 2147483647 h 172"/>
              <a:gd name="T30" fmla="*/ 2147483647 w 232"/>
              <a:gd name="T31" fmla="*/ 2147483647 h 172"/>
              <a:gd name="T32" fmla="*/ 2147483647 w 232"/>
              <a:gd name="T33" fmla="*/ 2147483647 h 172"/>
              <a:gd name="T34" fmla="*/ 2147483647 w 232"/>
              <a:gd name="T35" fmla="*/ 2147483647 h 172"/>
              <a:gd name="T36" fmla="*/ 2147483647 w 232"/>
              <a:gd name="T37" fmla="*/ 2147483647 h 172"/>
              <a:gd name="T38" fmla="*/ 2147483647 w 232"/>
              <a:gd name="T39" fmla="*/ 2147483647 h 172"/>
              <a:gd name="T40" fmla="*/ 2147483647 w 232"/>
              <a:gd name="T41" fmla="*/ 2147483647 h 172"/>
              <a:gd name="T42" fmla="*/ 2147483647 w 232"/>
              <a:gd name="T43" fmla="*/ 2147483647 h 172"/>
              <a:gd name="T44" fmla="*/ 2147483647 w 232"/>
              <a:gd name="T45" fmla="*/ 2147483647 h 172"/>
              <a:gd name="T46" fmla="*/ 2147483647 w 232"/>
              <a:gd name="T47" fmla="*/ 2147483647 h 172"/>
              <a:gd name="T48" fmla="*/ 2147483647 w 232"/>
              <a:gd name="T49" fmla="*/ 2147483647 h 172"/>
              <a:gd name="T50" fmla="*/ 2147483647 w 232"/>
              <a:gd name="T51" fmla="*/ 2147483647 h 172"/>
              <a:gd name="T52" fmla="*/ 2147483647 w 232"/>
              <a:gd name="T53" fmla="*/ 2147483647 h 172"/>
              <a:gd name="T54" fmla="*/ 2147483647 w 232"/>
              <a:gd name="T55" fmla="*/ 2147483647 h 172"/>
              <a:gd name="T56" fmla="*/ 2147483647 w 232"/>
              <a:gd name="T57" fmla="*/ 2147483647 h 172"/>
              <a:gd name="T58" fmla="*/ 2147483647 w 232"/>
              <a:gd name="T59" fmla="*/ 2147483647 h 172"/>
              <a:gd name="T60" fmla="*/ 2147483647 w 232"/>
              <a:gd name="T61" fmla="*/ 2147483647 h 172"/>
              <a:gd name="T62" fmla="*/ 2147483647 w 232"/>
              <a:gd name="T63" fmla="*/ 2147483647 h 172"/>
              <a:gd name="T64" fmla="*/ 2147483647 w 232"/>
              <a:gd name="T65" fmla="*/ 2147483647 h 172"/>
              <a:gd name="T66" fmla="*/ 2147483647 w 232"/>
              <a:gd name="T67" fmla="*/ 2147483647 h 172"/>
              <a:gd name="T68" fmla="*/ 2147483647 w 232"/>
              <a:gd name="T69" fmla="*/ 2147483647 h 172"/>
              <a:gd name="T70" fmla="*/ 2147483647 w 232"/>
              <a:gd name="T71" fmla="*/ 2147483647 h 172"/>
              <a:gd name="T72" fmla="*/ 2147483647 w 232"/>
              <a:gd name="T73" fmla="*/ 2147483647 h 172"/>
              <a:gd name="T74" fmla="*/ 2147483647 w 232"/>
              <a:gd name="T75" fmla="*/ 2147483647 h 172"/>
              <a:gd name="T76" fmla="*/ 2147483647 w 232"/>
              <a:gd name="T77" fmla="*/ 2147483647 h 172"/>
              <a:gd name="T78" fmla="*/ 2147483647 w 232"/>
              <a:gd name="T79" fmla="*/ 2147483647 h 172"/>
              <a:gd name="T80" fmla="*/ 2147483647 w 232"/>
              <a:gd name="T81" fmla="*/ 2147483647 h 172"/>
              <a:gd name="T82" fmla="*/ 2147483647 w 232"/>
              <a:gd name="T83" fmla="*/ 2147483647 h 172"/>
              <a:gd name="T84" fmla="*/ 2147483647 w 232"/>
              <a:gd name="T85" fmla="*/ 2147483647 h 172"/>
              <a:gd name="T86" fmla="*/ 2147483647 w 232"/>
              <a:gd name="T87" fmla="*/ 2147483647 h 172"/>
              <a:gd name="T88" fmla="*/ 2147483647 w 232"/>
              <a:gd name="T89" fmla="*/ 2147483647 h 172"/>
              <a:gd name="T90" fmla="*/ 2147483647 w 232"/>
              <a:gd name="T91" fmla="*/ 2147483647 h 172"/>
              <a:gd name="T92" fmla="*/ 2147483647 w 232"/>
              <a:gd name="T93" fmla="*/ 2147483647 h 172"/>
              <a:gd name="T94" fmla="*/ 2147483647 w 232"/>
              <a:gd name="T95" fmla="*/ 0 h 17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2"/>
              <a:gd name="T145" fmla="*/ 0 h 172"/>
              <a:gd name="T146" fmla="*/ 232 w 232"/>
              <a:gd name="T147" fmla="*/ 172 h 17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2" h="172">
                <a:moveTo>
                  <a:pt x="0" y="172"/>
                </a:moveTo>
                <a:lnTo>
                  <a:pt x="4" y="172"/>
                </a:lnTo>
                <a:lnTo>
                  <a:pt x="9" y="171"/>
                </a:lnTo>
                <a:lnTo>
                  <a:pt x="15" y="171"/>
                </a:lnTo>
                <a:lnTo>
                  <a:pt x="20" y="170"/>
                </a:lnTo>
                <a:lnTo>
                  <a:pt x="25" y="170"/>
                </a:lnTo>
                <a:lnTo>
                  <a:pt x="31" y="169"/>
                </a:lnTo>
                <a:lnTo>
                  <a:pt x="35" y="169"/>
                </a:lnTo>
                <a:lnTo>
                  <a:pt x="40" y="168"/>
                </a:lnTo>
                <a:lnTo>
                  <a:pt x="45" y="168"/>
                </a:lnTo>
                <a:lnTo>
                  <a:pt x="50" y="167"/>
                </a:lnTo>
                <a:lnTo>
                  <a:pt x="55" y="166"/>
                </a:lnTo>
                <a:lnTo>
                  <a:pt x="59" y="166"/>
                </a:lnTo>
                <a:lnTo>
                  <a:pt x="64" y="165"/>
                </a:lnTo>
                <a:lnTo>
                  <a:pt x="69" y="164"/>
                </a:lnTo>
                <a:lnTo>
                  <a:pt x="74" y="164"/>
                </a:lnTo>
                <a:lnTo>
                  <a:pt x="78" y="163"/>
                </a:lnTo>
                <a:lnTo>
                  <a:pt x="84" y="162"/>
                </a:lnTo>
                <a:lnTo>
                  <a:pt x="89" y="161"/>
                </a:lnTo>
                <a:lnTo>
                  <a:pt x="94" y="160"/>
                </a:lnTo>
                <a:lnTo>
                  <a:pt x="99" y="158"/>
                </a:lnTo>
                <a:lnTo>
                  <a:pt x="104" y="157"/>
                </a:lnTo>
                <a:lnTo>
                  <a:pt x="109" y="155"/>
                </a:lnTo>
                <a:lnTo>
                  <a:pt x="114" y="152"/>
                </a:lnTo>
                <a:lnTo>
                  <a:pt x="119" y="148"/>
                </a:lnTo>
                <a:lnTo>
                  <a:pt x="124" y="135"/>
                </a:lnTo>
                <a:lnTo>
                  <a:pt x="128" y="20"/>
                </a:lnTo>
                <a:lnTo>
                  <a:pt x="133" y="15"/>
                </a:lnTo>
                <a:lnTo>
                  <a:pt x="138" y="12"/>
                </a:lnTo>
                <a:lnTo>
                  <a:pt x="143" y="10"/>
                </a:lnTo>
                <a:lnTo>
                  <a:pt x="147" y="9"/>
                </a:lnTo>
                <a:lnTo>
                  <a:pt x="153" y="7"/>
                </a:lnTo>
                <a:lnTo>
                  <a:pt x="158" y="6"/>
                </a:lnTo>
                <a:lnTo>
                  <a:pt x="163" y="6"/>
                </a:lnTo>
                <a:lnTo>
                  <a:pt x="168" y="5"/>
                </a:lnTo>
                <a:lnTo>
                  <a:pt x="173" y="4"/>
                </a:lnTo>
                <a:lnTo>
                  <a:pt x="178" y="4"/>
                </a:lnTo>
                <a:lnTo>
                  <a:pt x="183" y="3"/>
                </a:lnTo>
                <a:lnTo>
                  <a:pt x="188" y="3"/>
                </a:lnTo>
                <a:lnTo>
                  <a:pt x="193" y="2"/>
                </a:lnTo>
                <a:lnTo>
                  <a:pt x="199" y="2"/>
                </a:lnTo>
                <a:lnTo>
                  <a:pt x="203" y="2"/>
                </a:lnTo>
                <a:lnTo>
                  <a:pt x="208" y="1"/>
                </a:lnTo>
                <a:lnTo>
                  <a:pt x="213" y="1"/>
                </a:lnTo>
                <a:lnTo>
                  <a:pt x="218" y="1"/>
                </a:lnTo>
                <a:lnTo>
                  <a:pt x="222" y="1"/>
                </a:lnTo>
                <a:lnTo>
                  <a:pt x="227" y="1"/>
                </a:lnTo>
                <a:lnTo>
                  <a:pt x="232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0216" name="Rectangle 1064"/>
          <p:cNvSpPr>
            <a:spLocks noChangeArrowheads="1"/>
          </p:cNvSpPr>
          <p:nvPr/>
        </p:nvSpPr>
        <p:spPr bwMode="auto">
          <a:xfrm>
            <a:off x="2186186" y="2611561"/>
            <a:ext cx="1716088" cy="315913"/>
          </a:xfrm>
          <a:prstGeom prst="rect">
            <a:avLst/>
          </a:prstGeom>
          <a:solidFill>
            <a:srgbClr val="FF0066">
              <a:alpha val="50195"/>
            </a:srgbClr>
          </a:solidFill>
          <a:ln w="1587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50217" name="Rectangle 1065"/>
          <p:cNvSpPr>
            <a:spLocks noChangeArrowheads="1"/>
          </p:cNvSpPr>
          <p:nvPr/>
        </p:nvSpPr>
        <p:spPr bwMode="auto">
          <a:xfrm>
            <a:off x="2187774" y="3068761"/>
            <a:ext cx="1714500" cy="288925"/>
          </a:xfrm>
          <a:prstGeom prst="rect">
            <a:avLst/>
          </a:prstGeom>
          <a:solidFill>
            <a:srgbClr val="0000FF">
              <a:alpha val="50195"/>
            </a:srgbClr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50218" name="Text Box 1066"/>
          <p:cNvSpPr txBox="1">
            <a:spLocks noChangeArrowheads="1"/>
          </p:cNvSpPr>
          <p:nvPr/>
        </p:nvSpPr>
        <p:spPr bwMode="auto">
          <a:xfrm>
            <a:off x="3972124" y="2576636"/>
            <a:ext cx="4037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Fenolftaleina: viraggio </a:t>
            </a:r>
            <a:r>
              <a:rPr lang="it-IT" altLang="it-IT" sz="1800" dirty="0" err="1" smtClean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sz="1800" dirty="0" smtClean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tra 8.0 </a:t>
            </a:r>
            <a:r>
              <a:rPr lang="it-IT" altLang="it-IT" sz="1800" dirty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- 9.6</a:t>
            </a:r>
          </a:p>
        </p:txBody>
      </p:sp>
      <p:sp>
        <p:nvSpPr>
          <p:cNvPr id="50219" name="Text Box 1067"/>
          <p:cNvSpPr txBox="1">
            <a:spLocks noChangeArrowheads="1"/>
          </p:cNvSpPr>
          <p:nvPr/>
        </p:nvSpPr>
        <p:spPr bwMode="auto">
          <a:xfrm>
            <a:off x="3983236" y="3011611"/>
            <a:ext cx="4477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Blu </a:t>
            </a:r>
            <a:r>
              <a:rPr lang="it-IT" altLang="it-IT" sz="1800" dirty="0" err="1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bromotimolo</a:t>
            </a:r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viraggio </a:t>
            </a:r>
            <a:r>
              <a:rPr lang="it-IT" altLang="it-IT" sz="1800" dirty="0" err="1" smtClean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sz="1800" dirty="0" smtClean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tra 6.0 </a:t>
            </a:r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7.6</a:t>
            </a:r>
          </a:p>
        </p:txBody>
      </p:sp>
      <p:sp>
        <p:nvSpPr>
          <p:cNvPr id="50220" name="Rectangle 1068"/>
          <p:cNvSpPr>
            <a:spLocks noChangeArrowheads="1"/>
          </p:cNvSpPr>
          <p:nvPr/>
        </p:nvSpPr>
        <p:spPr bwMode="auto">
          <a:xfrm>
            <a:off x="2187774" y="3700586"/>
            <a:ext cx="1709737" cy="306388"/>
          </a:xfrm>
          <a:prstGeom prst="rect">
            <a:avLst/>
          </a:prstGeom>
          <a:solidFill>
            <a:srgbClr val="FF6600">
              <a:alpha val="50195"/>
            </a:srgbClr>
          </a:solidFill>
          <a:ln w="158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50221" name="Text Box 1069"/>
          <p:cNvSpPr txBox="1">
            <a:spLocks noChangeArrowheads="1"/>
          </p:cNvSpPr>
          <p:nvPr/>
        </p:nvSpPr>
        <p:spPr bwMode="auto">
          <a:xfrm>
            <a:off x="3995936" y="3645024"/>
            <a:ext cx="40135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Metilarancio: viraggio </a:t>
            </a:r>
            <a:r>
              <a:rPr lang="it-IT" altLang="it-IT" sz="1800" dirty="0" err="1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sz="1800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tra 3.1 </a:t>
            </a:r>
            <a:r>
              <a:rPr lang="it-IT" altLang="it-IT" sz="1800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4.4</a:t>
            </a:r>
          </a:p>
        </p:txBody>
      </p:sp>
      <p:sp>
        <p:nvSpPr>
          <p:cNvPr id="23597" name="Rectangle 1070"/>
          <p:cNvSpPr>
            <a:spLocks noChangeArrowheads="1"/>
          </p:cNvSpPr>
          <p:nvPr/>
        </p:nvSpPr>
        <p:spPr bwMode="auto">
          <a:xfrm>
            <a:off x="5225062" y="1070099"/>
            <a:ext cx="25106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Acido forte 0.1 M</a:t>
            </a:r>
          </a:p>
        </p:txBody>
      </p:sp>
      <p:sp>
        <p:nvSpPr>
          <p:cNvPr id="23598" name="Rectangle 1071"/>
          <p:cNvSpPr>
            <a:spLocks noChangeArrowheads="1"/>
          </p:cNvSpPr>
          <p:nvPr/>
        </p:nvSpPr>
        <p:spPr bwMode="auto">
          <a:xfrm>
            <a:off x="5187840" y="1644774"/>
            <a:ext cx="28216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Acido debole 0.1 M</a:t>
            </a:r>
          </a:p>
        </p:txBody>
      </p:sp>
      <p:sp>
        <p:nvSpPr>
          <p:cNvPr id="2" name="Rettangolo 1"/>
          <p:cNvSpPr/>
          <p:nvPr/>
        </p:nvSpPr>
        <p:spPr bwMode="auto">
          <a:xfrm>
            <a:off x="2623716" y="793874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13818" y="5661247"/>
            <a:ext cx="53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puo'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scegliere l'indicatore a caso?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6" grpId="0" animBg="1"/>
      <p:bldP spid="50217" grpId="0" animBg="1"/>
      <p:bldP spid="50218" grpId="0" autoUpdateAnimBg="0"/>
      <p:bldP spid="50219" grpId="0" autoUpdateAnimBg="0"/>
      <p:bldP spid="50220" grpId="0" animBg="1"/>
      <p:bldP spid="50221" grpId="0" autoUpdateAnimBg="0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806337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itchFamily="34" charset="0"/>
                <a:cs typeface="Arial" pitchFamily="34" charset="0"/>
              </a:rPr>
              <a:t>Non si </a:t>
            </a:r>
            <a:r>
              <a:rPr lang="it-IT" b="1" dirty="0" err="1">
                <a:latin typeface="Arial" pitchFamily="34" charset="0"/>
                <a:cs typeface="Arial" pitchFamily="34" charset="0"/>
              </a:rPr>
              <a:t>puo’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 scegliere l’indicatore a caso, </a:t>
            </a:r>
          </a:p>
          <a:p>
            <a:r>
              <a:rPr lang="it-IT" b="1" dirty="0">
                <a:latin typeface="Arial" pitchFamily="34" charset="0"/>
                <a:cs typeface="Arial" pitchFamily="34" charset="0"/>
              </a:rPr>
              <a:t>bisogna che il suo intervallo di viraggio cada all’interno della variazione di </a:t>
            </a:r>
            <a:r>
              <a:rPr lang="it-IT" b="1" dirty="0" err="1">
                <a:latin typeface="Arial" pitchFamily="34" charset="0"/>
                <a:cs typeface="Arial" pitchFamily="34" charset="0"/>
              </a:rPr>
              <a:t>pH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 in vicinanza del punto equivalente.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11560" y="2734836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Ad es.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dal </a:t>
            </a:r>
            <a:r>
              <a:rPr lang="it-IT" dirty="0">
                <a:latin typeface="Arial" pitchFamily="34" charset="0"/>
                <a:cs typeface="Arial" pitchFamily="34" charset="0"/>
              </a:rPr>
              <a:t>caso precedente si osserva che non si può scegliere il </a:t>
            </a:r>
            <a:r>
              <a:rPr lang="it-IT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metilarancio</a:t>
            </a:r>
            <a:r>
              <a:rPr lang="it-IT" dirty="0">
                <a:latin typeface="Arial" pitchFamily="34" charset="0"/>
                <a:cs typeface="Arial" pitchFamily="34" charset="0"/>
              </a:rPr>
              <a:t> per titolare un </a:t>
            </a:r>
            <a:r>
              <a:rPr lang="it-IT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acido debole</a:t>
            </a:r>
          </a:p>
        </p:txBody>
      </p:sp>
      <p:grpSp>
        <p:nvGrpSpPr>
          <p:cNvPr id="4" name="Gruppo 3"/>
          <p:cNvGrpSpPr/>
          <p:nvPr/>
        </p:nvGrpSpPr>
        <p:grpSpPr>
          <a:xfrm>
            <a:off x="4991945" y="3812164"/>
            <a:ext cx="2732570" cy="2475466"/>
            <a:chOff x="2438400" y="1627188"/>
            <a:chExt cx="4003731" cy="3642241"/>
          </a:xfrm>
        </p:grpSpPr>
        <p:sp>
          <p:nvSpPr>
            <p:cNvPr id="5" name="Rectangle 1028"/>
            <p:cNvSpPr>
              <a:spLocks noChangeArrowheads="1"/>
            </p:cNvSpPr>
            <p:nvPr/>
          </p:nvSpPr>
          <p:spPr bwMode="auto">
            <a:xfrm>
              <a:off x="2438400" y="1905000"/>
              <a:ext cx="19556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pH</a:t>
              </a:r>
              <a:endParaRPr lang="it-IT" altLang="it-IT" sz="1200"/>
            </a:p>
          </p:txBody>
        </p:sp>
        <p:sp>
          <p:nvSpPr>
            <p:cNvPr id="6" name="Rectangle 1029"/>
            <p:cNvSpPr>
              <a:spLocks noChangeArrowheads="1"/>
            </p:cNvSpPr>
            <p:nvPr/>
          </p:nvSpPr>
          <p:spPr bwMode="auto">
            <a:xfrm>
              <a:off x="3203575" y="5084763"/>
              <a:ext cx="172322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volume del titolante (cm³)</a:t>
              </a:r>
              <a:endParaRPr lang="it-IT" altLang="it-IT" sz="1200"/>
            </a:p>
          </p:txBody>
        </p:sp>
        <p:sp>
          <p:nvSpPr>
            <p:cNvPr id="7" name="Freeform 1030"/>
            <p:cNvSpPr>
              <a:spLocks/>
            </p:cNvSpPr>
            <p:nvPr/>
          </p:nvSpPr>
          <p:spPr bwMode="auto">
            <a:xfrm>
              <a:off x="3052763" y="1700213"/>
              <a:ext cx="3271837" cy="3024187"/>
            </a:xfrm>
            <a:custGeom>
              <a:avLst/>
              <a:gdLst>
                <a:gd name="T0" fmla="*/ 0 w 250"/>
                <a:gd name="T1" fmla="*/ 0 h 210"/>
                <a:gd name="T2" fmla="*/ 0 w 250"/>
                <a:gd name="T3" fmla="*/ 2147483647 h 210"/>
                <a:gd name="T4" fmla="*/ 2147483647 w 250"/>
                <a:gd name="T5" fmla="*/ 2147483647 h 210"/>
                <a:gd name="T6" fmla="*/ 0 60000 65536"/>
                <a:gd name="T7" fmla="*/ 0 60000 65536"/>
                <a:gd name="T8" fmla="*/ 0 60000 65536"/>
                <a:gd name="T9" fmla="*/ 0 w 250"/>
                <a:gd name="T10" fmla="*/ 0 h 210"/>
                <a:gd name="T11" fmla="*/ 250 w 250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" h="210">
                  <a:moveTo>
                    <a:pt x="0" y="0"/>
                  </a:moveTo>
                  <a:lnTo>
                    <a:pt x="0" y="210"/>
                  </a:lnTo>
                  <a:lnTo>
                    <a:pt x="250" y="2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reeform 1031"/>
            <p:cNvSpPr>
              <a:spLocks/>
            </p:cNvSpPr>
            <p:nvPr/>
          </p:nvSpPr>
          <p:spPr bwMode="auto">
            <a:xfrm>
              <a:off x="3052763" y="2046288"/>
              <a:ext cx="2919412" cy="2246312"/>
            </a:xfrm>
            <a:custGeom>
              <a:avLst/>
              <a:gdLst>
                <a:gd name="T0" fmla="*/ 0 w 223"/>
                <a:gd name="T1" fmla="*/ 2147483647 h 156"/>
                <a:gd name="T2" fmla="*/ 2147483647 w 223"/>
                <a:gd name="T3" fmla="*/ 2147483647 h 156"/>
                <a:gd name="T4" fmla="*/ 2147483647 w 223"/>
                <a:gd name="T5" fmla="*/ 2147483647 h 156"/>
                <a:gd name="T6" fmla="*/ 2147483647 w 223"/>
                <a:gd name="T7" fmla="*/ 2147483647 h 156"/>
                <a:gd name="T8" fmla="*/ 2147483647 w 223"/>
                <a:gd name="T9" fmla="*/ 2147483647 h 156"/>
                <a:gd name="T10" fmla="*/ 2147483647 w 223"/>
                <a:gd name="T11" fmla="*/ 2147483647 h 156"/>
                <a:gd name="T12" fmla="*/ 2147483647 w 223"/>
                <a:gd name="T13" fmla="*/ 2147483647 h 156"/>
                <a:gd name="T14" fmla="*/ 2147483647 w 223"/>
                <a:gd name="T15" fmla="*/ 2147483647 h 156"/>
                <a:gd name="T16" fmla="*/ 2147483647 w 223"/>
                <a:gd name="T17" fmla="*/ 2147483647 h 156"/>
                <a:gd name="T18" fmla="*/ 2147483647 w 223"/>
                <a:gd name="T19" fmla="*/ 2147483647 h 156"/>
                <a:gd name="T20" fmla="*/ 2147483647 w 223"/>
                <a:gd name="T21" fmla="*/ 2147483647 h 156"/>
                <a:gd name="T22" fmla="*/ 2147483647 w 223"/>
                <a:gd name="T23" fmla="*/ 2147483647 h 156"/>
                <a:gd name="T24" fmla="*/ 2147483647 w 223"/>
                <a:gd name="T25" fmla="*/ 2147483647 h 156"/>
                <a:gd name="T26" fmla="*/ 2147483647 w 223"/>
                <a:gd name="T27" fmla="*/ 2147483647 h 156"/>
                <a:gd name="T28" fmla="*/ 2147483647 w 223"/>
                <a:gd name="T29" fmla="*/ 2147483647 h 156"/>
                <a:gd name="T30" fmla="*/ 2147483647 w 223"/>
                <a:gd name="T31" fmla="*/ 2147483647 h 156"/>
                <a:gd name="T32" fmla="*/ 2147483647 w 223"/>
                <a:gd name="T33" fmla="*/ 2147483647 h 156"/>
                <a:gd name="T34" fmla="*/ 2147483647 w 223"/>
                <a:gd name="T35" fmla="*/ 2147483647 h 156"/>
                <a:gd name="T36" fmla="*/ 2147483647 w 223"/>
                <a:gd name="T37" fmla="*/ 2147483647 h 156"/>
                <a:gd name="T38" fmla="*/ 2147483647 w 223"/>
                <a:gd name="T39" fmla="*/ 2147483647 h 156"/>
                <a:gd name="T40" fmla="*/ 2147483647 w 223"/>
                <a:gd name="T41" fmla="*/ 2147483647 h 156"/>
                <a:gd name="T42" fmla="*/ 2147483647 w 223"/>
                <a:gd name="T43" fmla="*/ 2147483647 h 156"/>
                <a:gd name="T44" fmla="*/ 2147483647 w 223"/>
                <a:gd name="T45" fmla="*/ 2147483647 h 156"/>
                <a:gd name="T46" fmla="*/ 2147483647 w 223"/>
                <a:gd name="T47" fmla="*/ 2147483647 h 156"/>
                <a:gd name="T48" fmla="*/ 2147483647 w 223"/>
                <a:gd name="T49" fmla="*/ 2147483647 h 156"/>
                <a:gd name="T50" fmla="*/ 2147483647 w 223"/>
                <a:gd name="T51" fmla="*/ 2147483647 h 156"/>
                <a:gd name="T52" fmla="*/ 2147483647 w 223"/>
                <a:gd name="T53" fmla="*/ 2147483647 h 156"/>
                <a:gd name="T54" fmla="*/ 2147483647 w 223"/>
                <a:gd name="T55" fmla="*/ 2147483647 h 156"/>
                <a:gd name="T56" fmla="*/ 2147483647 w 223"/>
                <a:gd name="T57" fmla="*/ 2147483647 h 156"/>
                <a:gd name="T58" fmla="*/ 2147483647 w 223"/>
                <a:gd name="T59" fmla="*/ 2147483647 h 156"/>
                <a:gd name="T60" fmla="*/ 2147483647 w 223"/>
                <a:gd name="T61" fmla="*/ 2147483647 h 156"/>
                <a:gd name="T62" fmla="*/ 2147483647 w 223"/>
                <a:gd name="T63" fmla="*/ 2147483647 h 156"/>
                <a:gd name="T64" fmla="*/ 2147483647 w 223"/>
                <a:gd name="T65" fmla="*/ 2147483647 h 156"/>
                <a:gd name="T66" fmla="*/ 2147483647 w 223"/>
                <a:gd name="T67" fmla="*/ 2147483647 h 156"/>
                <a:gd name="T68" fmla="*/ 2147483647 w 223"/>
                <a:gd name="T69" fmla="*/ 2147483647 h 156"/>
                <a:gd name="T70" fmla="*/ 2147483647 w 223"/>
                <a:gd name="T71" fmla="*/ 2147483647 h 156"/>
                <a:gd name="T72" fmla="*/ 2147483647 w 223"/>
                <a:gd name="T73" fmla="*/ 2147483647 h 156"/>
                <a:gd name="T74" fmla="*/ 2147483647 w 223"/>
                <a:gd name="T75" fmla="*/ 2147483647 h 156"/>
                <a:gd name="T76" fmla="*/ 2147483647 w 223"/>
                <a:gd name="T77" fmla="*/ 2147483647 h 156"/>
                <a:gd name="T78" fmla="*/ 2147483647 w 223"/>
                <a:gd name="T79" fmla="*/ 2147483647 h 156"/>
                <a:gd name="T80" fmla="*/ 2147483647 w 223"/>
                <a:gd name="T81" fmla="*/ 2147483647 h 156"/>
                <a:gd name="T82" fmla="*/ 2147483647 w 223"/>
                <a:gd name="T83" fmla="*/ 2147483647 h 156"/>
                <a:gd name="T84" fmla="*/ 2147483647 w 223"/>
                <a:gd name="T85" fmla="*/ 0 h 156"/>
                <a:gd name="T86" fmla="*/ 2147483647 w 223"/>
                <a:gd name="T87" fmla="*/ 0 h 156"/>
                <a:gd name="T88" fmla="*/ 2147483647 w 223"/>
                <a:gd name="T89" fmla="*/ 0 h 156"/>
                <a:gd name="T90" fmla="*/ 2147483647 w 223"/>
                <a:gd name="T91" fmla="*/ 0 h 15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23"/>
                <a:gd name="T139" fmla="*/ 0 h 156"/>
                <a:gd name="T140" fmla="*/ 223 w 223"/>
                <a:gd name="T141" fmla="*/ 156 h 15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23" h="156">
                  <a:moveTo>
                    <a:pt x="0" y="156"/>
                  </a:moveTo>
                  <a:lnTo>
                    <a:pt x="4" y="155"/>
                  </a:lnTo>
                  <a:lnTo>
                    <a:pt x="9" y="153"/>
                  </a:lnTo>
                  <a:lnTo>
                    <a:pt x="15" y="152"/>
                  </a:lnTo>
                  <a:lnTo>
                    <a:pt x="20" y="150"/>
                  </a:lnTo>
                  <a:lnTo>
                    <a:pt x="25" y="149"/>
                  </a:lnTo>
                  <a:lnTo>
                    <a:pt x="30" y="148"/>
                  </a:lnTo>
                  <a:lnTo>
                    <a:pt x="35" y="147"/>
                  </a:lnTo>
                  <a:lnTo>
                    <a:pt x="39" y="146"/>
                  </a:lnTo>
                  <a:lnTo>
                    <a:pt x="44" y="145"/>
                  </a:lnTo>
                  <a:lnTo>
                    <a:pt x="49" y="144"/>
                  </a:lnTo>
                  <a:lnTo>
                    <a:pt x="54" y="143"/>
                  </a:lnTo>
                  <a:lnTo>
                    <a:pt x="60" y="142"/>
                  </a:lnTo>
                  <a:lnTo>
                    <a:pt x="65" y="141"/>
                  </a:lnTo>
                  <a:lnTo>
                    <a:pt x="70" y="140"/>
                  </a:lnTo>
                  <a:lnTo>
                    <a:pt x="75" y="139"/>
                  </a:lnTo>
                  <a:lnTo>
                    <a:pt x="79" y="138"/>
                  </a:lnTo>
                  <a:lnTo>
                    <a:pt x="84" y="137"/>
                  </a:lnTo>
                  <a:lnTo>
                    <a:pt x="89" y="135"/>
                  </a:lnTo>
                  <a:lnTo>
                    <a:pt x="93" y="134"/>
                  </a:lnTo>
                  <a:lnTo>
                    <a:pt x="99" y="133"/>
                  </a:lnTo>
                  <a:lnTo>
                    <a:pt x="104" y="131"/>
                  </a:lnTo>
                  <a:lnTo>
                    <a:pt x="109" y="129"/>
                  </a:lnTo>
                  <a:lnTo>
                    <a:pt x="115" y="125"/>
                  </a:lnTo>
                  <a:lnTo>
                    <a:pt x="119" y="121"/>
                  </a:lnTo>
                  <a:lnTo>
                    <a:pt x="124" y="105"/>
                  </a:lnTo>
                  <a:lnTo>
                    <a:pt x="129" y="17"/>
                  </a:lnTo>
                  <a:lnTo>
                    <a:pt x="135" y="13"/>
                  </a:lnTo>
                  <a:lnTo>
                    <a:pt x="140" y="10"/>
                  </a:lnTo>
                  <a:lnTo>
                    <a:pt x="145" y="8"/>
                  </a:lnTo>
                  <a:lnTo>
                    <a:pt x="150" y="7"/>
                  </a:lnTo>
                  <a:lnTo>
                    <a:pt x="155" y="6"/>
                  </a:lnTo>
                  <a:lnTo>
                    <a:pt x="160" y="5"/>
                  </a:lnTo>
                  <a:lnTo>
                    <a:pt x="164" y="4"/>
                  </a:lnTo>
                  <a:lnTo>
                    <a:pt x="170" y="4"/>
                  </a:lnTo>
                  <a:lnTo>
                    <a:pt x="174" y="3"/>
                  </a:lnTo>
                  <a:lnTo>
                    <a:pt x="180" y="3"/>
                  </a:lnTo>
                  <a:lnTo>
                    <a:pt x="184" y="2"/>
                  </a:lnTo>
                  <a:lnTo>
                    <a:pt x="189" y="2"/>
                  </a:lnTo>
                  <a:lnTo>
                    <a:pt x="195" y="1"/>
                  </a:lnTo>
                  <a:lnTo>
                    <a:pt x="200" y="1"/>
                  </a:lnTo>
                  <a:lnTo>
                    <a:pt x="204" y="1"/>
                  </a:lnTo>
                  <a:lnTo>
                    <a:pt x="209" y="0"/>
                  </a:lnTo>
                  <a:lnTo>
                    <a:pt x="214" y="0"/>
                  </a:lnTo>
                  <a:lnTo>
                    <a:pt x="219" y="0"/>
                  </a:lnTo>
                  <a:lnTo>
                    <a:pt x="223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" name="Line 1032"/>
            <p:cNvSpPr>
              <a:spLocks noChangeShapeType="1"/>
            </p:cNvSpPr>
            <p:nvPr/>
          </p:nvSpPr>
          <p:spPr bwMode="auto">
            <a:xfrm flipV="1">
              <a:off x="3379788" y="4695825"/>
              <a:ext cx="1587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10" name="Line 1033"/>
            <p:cNvSpPr>
              <a:spLocks noChangeShapeType="1"/>
            </p:cNvSpPr>
            <p:nvPr/>
          </p:nvSpPr>
          <p:spPr bwMode="auto">
            <a:xfrm flipV="1">
              <a:off x="3706813" y="4667250"/>
              <a:ext cx="1587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11" name="Rectangle 1034"/>
            <p:cNvSpPr>
              <a:spLocks noChangeArrowheads="1"/>
            </p:cNvSpPr>
            <p:nvPr/>
          </p:nvSpPr>
          <p:spPr bwMode="auto">
            <a:xfrm>
              <a:off x="3654425" y="478155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it-IT" altLang="it-IT" sz="1200"/>
            </a:p>
          </p:txBody>
        </p:sp>
        <p:sp>
          <p:nvSpPr>
            <p:cNvPr id="12" name="Line 1035"/>
            <p:cNvSpPr>
              <a:spLocks noChangeShapeType="1"/>
            </p:cNvSpPr>
            <p:nvPr/>
          </p:nvSpPr>
          <p:spPr bwMode="auto">
            <a:xfrm flipV="1">
              <a:off x="4033838" y="4695825"/>
              <a:ext cx="1587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13" name="Line 1036"/>
            <p:cNvSpPr>
              <a:spLocks noChangeShapeType="1"/>
            </p:cNvSpPr>
            <p:nvPr/>
          </p:nvSpPr>
          <p:spPr bwMode="auto">
            <a:xfrm flipV="1">
              <a:off x="4362450" y="466725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14" name="Rectangle 1037"/>
            <p:cNvSpPr>
              <a:spLocks noChangeArrowheads="1"/>
            </p:cNvSpPr>
            <p:nvPr/>
          </p:nvSpPr>
          <p:spPr bwMode="auto">
            <a:xfrm>
              <a:off x="4310063" y="478155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20</a:t>
              </a:r>
              <a:endParaRPr lang="it-IT" altLang="it-IT" sz="1200"/>
            </a:p>
          </p:txBody>
        </p:sp>
        <p:sp>
          <p:nvSpPr>
            <p:cNvPr id="15" name="Line 1038"/>
            <p:cNvSpPr>
              <a:spLocks noChangeShapeType="1"/>
            </p:cNvSpPr>
            <p:nvPr/>
          </p:nvSpPr>
          <p:spPr bwMode="auto">
            <a:xfrm flipV="1">
              <a:off x="4689475" y="4695825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16" name="Line 1039"/>
            <p:cNvSpPr>
              <a:spLocks noChangeShapeType="1"/>
            </p:cNvSpPr>
            <p:nvPr/>
          </p:nvSpPr>
          <p:spPr bwMode="auto">
            <a:xfrm flipV="1">
              <a:off x="5016500" y="466725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17" name="Rectangle 1040"/>
            <p:cNvSpPr>
              <a:spLocks noChangeArrowheads="1"/>
            </p:cNvSpPr>
            <p:nvPr/>
          </p:nvSpPr>
          <p:spPr bwMode="auto">
            <a:xfrm>
              <a:off x="4964113" y="478155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30</a:t>
              </a:r>
              <a:endParaRPr lang="it-IT" altLang="it-IT" sz="1200"/>
            </a:p>
          </p:txBody>
        </p:sp>
        <p:sp>
          <p:nvSpPr>
            <p:cNvPr id="18" name="Line 1041"/>
            <p:cNvSpPr>
              <a:spLocks noChangeShapeType="1"/>
            </p:cNvSpPr>
            <p:nvPr/>
          </p:nvSpPr>
          <p:spPr bwMode="auto">
            <a:xfrm flipV="1">
              <a:off x="5343525" y="4695825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19" name="Line 1042"/>
            <p:cNvSpPr>
              <a:spLocks noChangeShapeType="1"/>
            </p:cNvSpPr>
            <p:nvPr/>
          </p:nvSpPr>
          <p:spPr bwMode="auto">
            <a:xfrm flipV="1">
              <a:off x="5670550" y="466725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0" name="Rectangle 1043"/>
            <p:cNvSpPr>
              <a:spLocks noChangeArrowheads="1"/>
            </p:cNvSpPr>
            <p:nvPr/>
          </p:nvSpPr>
          <p:spPr bwMode="auto">
            <a:xfrm>
              <a:off x="5618163" y="478155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40</a:t>
              </a:r>
              <a:endParaRPr lang="it-IT" altLang="it-IT" sz="1200"/>
            </a:p>
          </p:txBody>
        </p:sp>
        <p:sp>
          <p:nvSpPr>
            <p:cNvPr id="21" name="Line 1044"/>
            <p:cNvSpPr>
              <a:spLocks noChangeShapeType="1"/>
            </p:cNvSpPr>
            <p:nvPr/>
          </p:nvSpPr>
          <p:spPr bwMode="auto">
            <a:xfrm flipV="1">
              <a:off x="5997575" y="4695825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2" name="Line 1045"/>
            <p:cNvSpPr>
              <a:spLocks noChangeShapeType="1"/>
            </p:cNvSpPr>
            <p:nvPr/>
          </p:nvSpPr>
          <p:spPr bwMode="auto">
            <a:xfrm flipV="1">
              <a:off x="6324600" y="4667250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3" name="Rectangle 1046"/>
            <p:cNvSpPr>
              <a:spLocks noChangeArrowheads="1"/>
            </p:cNvSpPr>
            <p:nvPr/>
          </p:nvSpPr>
          <p:spPr bwMode="auto">
            <a:xfrm>
              <a:off x="6272213" y="478155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50</a:t>
              </a:r>
              <a:endParaRPr lang="it-IT" altLang="it-IT" sz="1200"/>
            </a:p>
          </p:txBody>
        </p:sp>
        <p:sp>
          <p:nvSpPr>
            <p:cNvPr id="24" name="Line 1047"/>
            <p:cNvSpPr>
              <a:spLocks noChangeShapeType="1"/>
            </p:cNvSpPr>
            <p:nvPr/>
          </p:nvSpPr>
          <p:spPr bwMode="auto">
            <a:xfrm>
              <a:off x="3052763" y="4724400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5" name="Rectangle 1048"/>
            <p:cNvSpPr>
              <a:spLocks noChangeArrowheads="1"/>
            </p:cNvSpPr>
            <p:nvPr/>
          </p:nvSpPr>
          <p:spPr bwMode="auto">
            <a:xfrm>
              <a:off x="2790825" y="4651375"/>
              <a:ext cx="12824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 0</a:t>
              </a:r>
              <a:endParaRPr lang="it-IT" altLang="it-IT" sz="1200"/>
            </a:p>
          </p:txBody>
        </p:sp>
        <p:sp>
          <p:nvSpPr>
            <p:cNvPr id="26" name="Line 1049"/>
            <p:cNvSpPr>
              <a:spLocks noChangeShapeType="1"/>
            </p:cNvSpPr>
            <p:nvPr/>
          </p:nvSpPr>
          <p:spPr bwMode="auto">
            <a:xfrm>
              <a:off x="3052763" y="4292600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7" name="Rectangle 1050"/>
            <p:cNvSpPr>
              <a:spLocks noChangeArrowheads="1"/>
            </p:cNvSpPr>
            <p:nvPr/>
          </p:nvSpPr>
          <p:spPr bwMode="auto">
            <a:xfrm>
              <a:off x="2790825" y="4219575"/>
              <a:ext cx="12824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 2</a:t>
              </a:r>
              <a:endParaRPr lang="it-IT" altLang="it-IT" sz="1200"/>
            </a:p>
          </p:txBody>
        </p:sp>
        <p:sp>
          <p:nvSpPr>
            <p:cNvPr id="28" name="Line 1051"/>
            <p:cNvSpPr>
              <a:spLocks noChangeShapeType="1"/>
            </p:cNvSpPr>
            <p:nvPr/>
          </p:nvSpPr>
          <p:spPr bwMode="auto">
            <a:xfrm>
              <a:off x="3052763" y="3860800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9" name="Rectangle 1052"/>
            <p:cNvSpPr>
              <a:spLocks noChangeArrowheads="1"/>
            </p:cNvSpPr>
            <p:nvPr/>
          </p:nvSpPr>
          <p:spPr bwMode="auto">
            <a:xfrm>
              <a:off x="2790825" y="3787775"/>
              <a:ext cx="12824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 4</a:t>
              </a:r>
              <a:endParaRPr lang="it-IT" altLang="it-IT" sz="1200"/>
            </a:p>
          </p:txBody>
        </p:sp>
        <p:sp>
          <p:nvSpPr>
            <p:cNvPr id="30" name="Line 1053"/>
            <p:cNvSpPr>
              <a:spLocks noChangeShapeType="1"/>
            </p:cNvSpPr>
            <p:nvPr/>
          </p:nvSpPr>
          <p:spPr bwMode="auto">
            <a:xfrm>
              <a:off x="3052763" y="3429000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31" name="Rectangle 1054"/>
            <p:cNvSpPr>
              <a:spLocks noChangeArrowheads="1"/>
            </p:cNvSpPr>
            <p:nvPr/>
          </p:nvSpPr>
          <p:spPr bwMode="auto">
            <a:xfrm>
              <a:off x="2790825" y="3355975"/>
              <a:ext cx="12824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 6</a:t>
              </a:r>
              <a:endParaRPr lang="it-IT" altLang="it-IT" sz="1200"/>
            </a:p>
          </p:txBody>
        </p:sp>
        <p:sp>
          <p:nvSpPr>
            <p:cNvPr id="32" name="Line 1055"/>
            <p:cNvSpPr>
              <a:spLocks noChangeShapeType="1"/>
            </p:cNvSpPr>
            <p:nvPr/>
          </p:nvSpPr>
          <p:spPr bwMode="auto">
            <a:xfrm flipV="1">
              <a:off x="3052763" y="2994025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33" name="Rectangle 1056"/>
            <p:cNvSpPr>
              <a:spLocks noChangeArrowheads="1"/>
            </p:cNvSpPr>
            <p:nvPr/>
          </p:nvSpPr>
          <p:spPr bwMode="auto">
            <a:xfrm>
              <a:off x="2790825" y="2924175"/>
              <a:ext cx="12824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 dirty="0">
                  <a:solidFill>
                    <a:srgbClr val="000000"/>
                  </a:solidFill>
                  <a:latin typeface="Arial" charset="0"/>
                </a:rPr>
                <a:t> 8</a:t>
              </a:r>
              <a:endParaRPr lang="it-IT" altLang="it-IT" sz="1200" dirty="0"/>
            </a:p>
          </p:txBody>
        </p:sp>
        <p:sp>
          <p:nvSpPr>
            <p:cNvPr id="34" name="Line 1057"/>
            <p:cNvSpPr>
              <a:spLocks noChangeShapeType="1"/>
            </p:cNvSpPr>
            <p:nvPr/>
          </p:nvSpPr>
          <p:spPr bwMode="auto">
            <a:xfrm>
              <a:off x="3052763" y="2563813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35" name="Rectangle 1058"/>
            <p:cNvSpPr>
              <a:spLocks noChangeArrowheads="1"/>
            </p:cNvSpPr>
            <p:nvPr/>
          </p:nvSpPr>
          <p:spPr bwMode="auto">
            <a:xfrm>
              <a:off x="2790825" y="249237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it-IT" altLang="it-IT" sz="1200"/>
            </a:p>
          </p:txBody>
        </p:sp>
        <p:sp>
          <p:nvSpPr>
            <p:cNvPr id="36" name="Line 1059"/>
            <p:cNvSpPr>
              <a:spLocks noChangeShapeType="1"/>
            </p:cNvSpPr>
            <p:nvPr/>
          </p:nvSpPr>
          <p:spPr bwMode="auto">
            <a:xfrm>
              <a:off x="3052763" y="2132013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37" name="Rectangle 1060"/>
            <p:cNvSpPr>
              <a:spLocks noChangeArrowheads="1"/>
            </p:cNvSpPr>
            <p:nvPr/>
          </p:nvSpPr>
          <p:spPr bwMode="auto">
            <a:xfrm>
              <a:off x="2790825" y="206057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it-IT" altLang="it-IT" sz="1200"/>
            </a:p>
          </p:txBody>
        </p:sp>
        <p:sp>
          <p:nvSpPr>
            <p:cNvPr id="38" name="Line 1061"/>
            <p:cNvSpPr>
              <a:spLocks noChangeShapeType="1"/>
            </p:cNvSpPr>
            <p:nvPr/>
          </p:nvSpPr>
          <p:spPr bwMode="auto">
            <a:xfrm flipV="1">
              <a:off x="3052763" y="1698625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39" name="Rectangle 1062"/>
            <p:cNvSpPr>
              <a:spLocks noChangeArrowheads="1"/>
            </p:cNvSpPr>
            <p:nvPr/>
          </p:nvSpPr>
          <p:spPr bwMode="auto">
            <a:xfrm>
              <a:off x="2790825" y="162718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it-IT" altLang="it-IT" sz="1200">
                  <a:solidFill>
                    <a:srgbClr val="000000"/>
                  </a:solidFill>
                  <a:latin typeface="Arial" charset="0"/>
                </a:rPr>
                <a:t>14</a:t>
              </a:r>
              <a:endParaRPr lang="it-IT" altLang="it-IT" sz="1200"/>
            </a:p>
          </p:txBody>
        </p:sp>
        <p:sp>
          <p:nvSpPr>
            <p:cNvPr id="40" name="Freeform 1063"/>
            <p:cNvSpPr>
              <a:spLocks/>
            </p:cNvSpPr>
            <p:nvPr/>
          </p:nvSpPr>
          <p:spPr bwMode="auto">
            <a:xfrm>
              <a:off x="3052763" y="2032000"/>
              <a:ext cx="3036887" cy="2476500"/>
            </a:xfrm>
            <a:custGeom>
              <a:avLst/>
              <a:gdLst>
                <a:gd name="T0" fmla="*/ 0 w 232"/>
                <a:gd name="T1" fmla="*/ 2147483647 h 172"/>
                <a:gd name="T2" fmla="*/ 2147483647 w 232"/>
                <a:gd name="T3" fmla="*/ 2147483647 h 172"/>
                <a:gd name="T4" fmla="*/ 2147483647 w 232"/>
                <a:gd name="T5" fmla="*/ 2147483647 h 172"/>
                <a:gd name="T6" fmla="*/ 2147483647 w 232"/>
                <a:gd name="T7" fmla="*/ 2147483647 h 172"/>
                <a:gd name="T8" fmla="*/ 2147483647 w 232"/>
                <a:gd name="T9" fmla="*/ 2147483647 h 172"/>
                <a:gd name="T10" fmla="*/ 2147483647 w 232"/>
                <a:gd name="T11" fmla="*/ 2147483647 h 172"/>
                <a:gd name="T12" fmla="*/ 2147483647 w 232"/>
                <a:gd name="T13" fmla="*/ 2147483647 h 172"/>
                <a:gd name="T14" fmla="*/ 2147483647 w 232"/>
                <a:gd name="T15" fmla="*/ 2147483647 h 172"/>
                <a:gd name="T16" fmla="*/ 2147483647 w 232"/>
                <a:gd name="T17" fmla="*/ 2147483647 h 172"/>
                <a:gd name="T18" fmla="*/ 2147483647 w 232"/>
                <a:gd name="T19" fmla="*/ 2147483647 h 172"/>
                <a:gd name="T20" fmla="*/ 2147483647 w 232"/>
                <a:gd name="T21" fmla="*/ 2147483647 h 172"/>
                <a:gd name="T22" fmla="*/ 2147483647 w 232"/>
                <a:gd name="T23" fmla="*/ 2147483647 h 172"/>
                <a:gd name="T24" fmla="*/ 2147483647 w 232"/>
                <a:gd name="T25" fmla="*/ 2147483647 h 172"/>
                <a:gd name="T26" fmla="*/ 2147483647 w 232"/>
                <a:gd name="T27" fmla="*/ 2147483647 h 172"/>
                <a:gd name="T28" fmla="*/ 2147483647 w 232"/>
                <a:gd name="T29" fmla="*/ 2147483647 h 172"/>
                <a:gd name="T30" fmla="*/ 2147483647 w 232"/>
                <a:gd name="T31" fmla="*/ 2147483647 h 172"/>
                <a:gd name="T32" fmla="*/ 2147483647 w 232"/>
                <a:gd name="T33" fmla="*/ 2147483647 h 172"/>
                <a:gd name="T34" fmla="*/ 2147483647 w 232"/>
                <a:gd name="T35" fmla="*/ 2147483647 h 172"/>
                <a:gd name="T36" fmla="*/ 2147483647 w 232"/>
                <a:gd name="T37" fmla="*/ 2147483647 h 172"/>
                <a:gd name="T38" fmla="*/ 2147483647 w 232"/>
                <a:gd name="T39" fmla="*/ 2147483647 h 172"/>
                <a:gd name="T40" fmla="*/ 2147483647 w 232"/>
                <a:gd name="T41" fmla="*/ 2147483647 h 172"/>
                <a:gd name="T42" fmla="*/ 2147483647 w 232"/>
                <a:gd name="T43" fmla="*/ 2147483647 h 172"/>
                <a:gd name="T44" fmla="*/ 2147483647 w 232"/>
                <a:gd name="T45" fmla="*/ 2147483647 h 172"/>
                <a:gd name="T46" fmla="*/ 2147483647 w 232"/>
                <a:gd name="T47" fmla="*/ 2147483647 h 172"/>
                <a:gd name="T48" fmla="*/ 2147483647 w 232"/>
                <a:gd name="T49" fmla="*/ 2147483647 h 172"/>
                <a:gd name="T50" fmla="*/ 2147483647 w 232"/>
                <a:gd name="T51" fmla="*/ 2147483647 h 172"/>
                <a:gd name="T52" fmla="*/ 2147483647 w 232"/>
                <a:gd name="T53" fmla="*/ 2147483647 h 172"/>
                <a:gd name="T54" fmla="*/ 2147483647 w 232"/>
                <a:gd name="T55" fmla="*/ 2147483647 h 172"/>
                <a:gd name="T56" fmla="*/ 2147483647 w 232"/>
                <a:gd name="T57" fmla="*/ 2147483647 h 172"/>
                <a:gd name="T58" fmla="*/ 2147483647 w 232"/>
                <a:gd name="T59" fmla="*/ 2147483647 h 172"/>
                <a:gd name="T60" fmla="*/ 2147483647 w 232"/>
                <a:gd name="T61" fmla="*/ 2147483647 h 172"/>
                <a:gd name="T62" fmla="*/ 2147483647 w 232"/>
                <a:gd name="T63" fmla="*/ 2147483647 h 172"/>
                <a:gd name="T64" fmla="*/ 2147483647 w 232"/>
                <a:gd name="T65" fmla="*/ 2147483647 h 172"/>
                <a:gd name="T66" fmla="*/ 2147483647 w 232"/>
                <a:gd name="T67" fmla="*/ 2147483647 h 172"/>
                <a:gd name="T68" fmla="*/ 2147483647 w 232"/>
                <a:gd name="T69" fmla="*/ 2147483647 h 172"/>
                <a:gd name="T70" fmla="*/ 2147483647 w 232"/>
                <a:gd name="T71" fmla="*/ 2147483647 h 172"/>
                <a:gd name="T72" fmla="*/ 2147483647 w 232"/>
                <a:gd name="T73" fmla="*/ 2147483647 h 172"/>
                <a:gd name="T74" fmla="*/ 2147483647 w 232"/>
                <a:gd name="T75" fmla="*/ 2147483647 h 172"/>
                <a:gd name="T76" fmla="*/ 2147483647 w 232"/>
                <a:gd name="T77" fmla="*/ 2147483647 h 172"/>
                <a:gd name="T78" fmla="*/ 2147483647 w 232"/>
                <a:gd name="T79" fmla="*/ 2147483647 h 172"/>
                <a:gd name="T80" fmla="*/ 2147483647 w 232"/>
                <a:gd name="T81" fmla="*/ 2147483647 h 172"/>
                <a:gd name="T82" fmla="*/ 2147483647 w 232"/>
                <a:gd name="T83" fmla="*/ 2147483647 h 172"/>
                <a:gd name="T84" fmla="*/ 2147483647 w 232"/>
                <a:gd name="T85" fmla="*/ 2147483647 h 172"/>
                <a:gd name="T86" fmla="*/ 2147483647 w 232"/>
                <a:gd name="T87" fmla="*/ 2147483647 h 172"/>
                <a:gd name="T88" fmla="*/ 2147483647 w 232"/>
                <a:gd name="T89" fmla="*/ 2147483647 h 172"/>
                <a:gd name="T90" fmla="*/ 2147483647 w 232"/>
                <a:gd name="T91" fmla="*/ 2147483647 h 172"/>
                <a:gd name="T92" fmla="*/ 2147483647 w 232"/>
                <a:gd name="T93" fmla="*/ 2147483647 h 172"/>
                <a:gd name="T94" fmla="*/ 2147483647 w 232"/>
                <a:gd name="T95" fmla="*/ 0 h 1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32"/>
                <a:gd name="T145" fmla="*/ 0 h 172"/>
                <a:gd name="T146" fmla="*/ 232 w 232"/>
                <a:gd name="T147" fmla="*/ 172 h 17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32" h="172">
                  <a:moveTo>
                    <a:pt x="0" y="172"/>
                  </a:moveTo>
                  <a:lnTo>
                    <a:pt x="4" y="172"/>
                  </a:lnTo>
                  <a:lnTo>
                    <a:pt x="9" y="171"/>
                  </a:lnTo>
                  <a:lnTo>
                    <a:pt x="15" y="171"/>
                  </a:lnTo>
                  <a:lnTo>
                    <a:pt x="20" y="170"/>
                  </a:lnTo>
                  <a:lnTo>
                    <a:pt x="25" y="170"/>
                  </a:lnTo>
                  <a:lnTo>
                    <a:pt x="31" y="169"/>
                  </a:lnTo>
                  <a:lnTo>
                    <a:pt x="35" y="169"/>
                  </a:lnTo>
                  <a:lnTo>
                    <a:pt x="40" y="168"/>
                  </a:lnTo>
                  <a:lnTo>
                    <a:pt x="45" y="168"/>
                  </a:lnTo>
                  <a:lnTo>
                    <a:pt x="50" y="167"/>
                  </a:lnTo>
                  <a:lnTo>
                    <a:pt x="55" y="166"/>
                  </a:lnTo>
                  <a:lnTo>
                    <a:pt x="59" y="166"/>
                  </a:lnTo>
                  <a:lnTo>
                    <a:pt x="64" y="165"/>
                  </a:lnTo>
                  <a:lnTo>
                    <a:pt x="69" y="164"/>
                  </a:lnTo>
                  <a:lnTo>
                    <a:pt x="74" y="164"/>
                  </a:lnTo>
                  <a:lnTo>
                    <a:pt x="78" y="163"/>
                  </a:lnTo>
                  <a:lnTo>
                    <a:pt x="84" y="162"/>
                  </a:lnTo>
                  <a:lnTo>
                    <a:pt x="89" y="161"/>
                  </a:lnTo>
                  <a:lnTo>
                    <a:pt x="94" y="160"/>
                  </a:lnTo>
                  <a:lnTo>
                    <a:pt x="99" y="158"/>
                  </a:lnTo>
                  <a:lnTo>
                    <a:pt x="104" y="157"/>
                  </a:lnTo>
                  <a:lnTo>
                    <a:pt x="109" y="155"/>
                  </a:lnTo>
                  <a:lnTo>
                    <a:pt x="114" y="152"/>
                  </a:lnTo>
                  <a:lnTo>
                    <a:pt x="119" y="148"/>
                  </a:lnTo>
                  <a:lnTo>
                    <a:pt x="124" y="135"/>
                  </a:lnTo>
                  <a:lnTo>
                    <a:pt x="128" y="20"/>
                  </a:lnTo>
                  <a:lnTo>
                    <a:pt x="133" y="15"/>
                  </a:lnTo>
                  <a:lnTo>
                    <a:pt x="138" y="12"/>
                  </a:lnTo>
                  <a:lnTo>
                    <a:pt x="143" y="10"/>
                  </a:lnTo>
                  <a:lnTo>
                    <a:pt x="147" y="9"/>
                  </a:lnTo>
                  <a:lnTo>
                    <a:pt x="153" y="7"/>
                  </a:lnTo>
                  <a:lnTo>
                    <a:pt x="158" y="6"/>
                  </a:lnTo>
                  <a:lnTo>
                    <a:pt x="163" y="6"/>
                  </a:lnTo>
                  <a:lnTo>
                    <a:pt x="168" y="5"/>
                  </a:lnTo>
                  <a:lnTo>
                    <a:pt x="173" y="4"/>
                  </a:lnTo>
                  <a:lnTo>
                    <a:pt x="178" y="4"/>
                  </a:lnTo>
                  <a:lnTo>
                    <a:pt x="183" y="3"/>
                  </a:lnTo>
                  <a:lnTo>
                    <a:pt x="188" y="3"/>
                  </a:lnTo>
                  <a:lnTo>
                    <a:pt x="193" y="2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8" y="1"/>
                  </a:lnTo>
                  <a:lnTo>
                    <a:pt x="213" y="1"/>
                  </a:lnTo>
                  <a:lnTo>
                    <a:pt x="218" y="1"/>
                  </a:lnTo>
                  <a:lnTo>
                    <a:pt x="222" y="1"/>
                  </a:lnTo>
                  <a:lnTo>
                    <a:pt x="227" y="1"/>
                  </a:lnTo>
                  <a:lnTo>
                    <a:pt x="232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" name="Rectangle 1064"/>
            <p:cNvSpPr>
              <a:spLocks noChangeArrowheads="1"/>
            </p:cNvSpPr>
            <p:nvPr/>
          </p:nvSpPr>
          <p:spPr bwMode="auto">
            <a:xfrm>
              <a:off x="3054350" y="2667000"/>
              <a:ext cx="1716088" cy="315913"/>
            </a:xfrm>
            <a:prstGeom prst="rect">
              <a:avLst/>
            </a:prstGeom>
            <a:solidFill>
              <a:srgbClr val="FF0066">
                <a:alpha val="50195"/>
              </a:srgbClr>
            </a:solidFill>
            <a:ln w="158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ctr" eaLnBrk="1" hangingPunct="1"/>
              <a:endParaRPr lang="it-IT" altLang="it-IT" b="1"/>
            </a:p>
          </p:txBody>
        </p:sp>
        <p:sp>
          <p:nvSpPr>
            <p:cNvPr id="42" name="Rectangle 1065"/>
            <p:cNvSpPr>
              <a:spLocks noChangeArrowheads="1"/>
            </p:cNvSpPr>
            <p:nvPr/>
          </p:nvSpPr>
          <p:spPr bwMode="auto">
            <a:xfrm>
              <a:off x="3055938" y="3124200"/>
              <a:ext cx="1714500" cy="288925"/>
            </a:xfrm>
            <a:prstGeom prst="rect">
              <a:avLst/>
            </a:prstGeom>
            <a:solidFill>
              <a:srgbClr val="0000FF">
                <a:alpha val="50195"/>
              </a:srgbClr>
            </a:solidFill>
            <a:ln w="158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ctr" eaLnBrk="1" hangingPunct="1"/>
              <a:endParaRPr lang="it-IT" altLang="it-IT" b="1"/>
            </a:p>
          </p:txBody>
        </p:sp>
        <p:sp>
          <p:nvSpPr>
            <p:cNvPr id="43" name="Rectangle 1068"/>
            <p:cNvSpPr>
              <a:spLocks noChangeArrowheads="1"/>
            </p:cNvSpPr>
            <p:nvPr/>
          </p:nvSpPr>
          <p:spPr bwMode="auto">
            <a:xfrm>
              <a:off x="3055938" y="3756025"/>
              <a:ext cx="1709737" cy="306388"/>
            </a:xfrm>
            <a:prstGeom prst="rect">
              <a:avLst/>
            </a:prstGeom>
            <a:solidFill>
              <a:srgbClr val="FF6600">
                <a:alpha val="50195"/>
              </a:srgbClr>
            </a:solidFill>
            <a:ln w="1587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ctr" eaLnBrk="1" hangingPunct="1"/>
              <a:endParaRPr lang="it-IT" altLang="it-IT" b="1"/>
            </a:p>
          </p:txBody>
        </p:sp>
      </p:grpSp>
      <p:sp>
        <p:nvSpPr>
          <p:cNvPr id="44" name="CasellaDiTesto 43"/>
          <p:cNvSpPr txBox="1"/>
          <p:nvPr/>
        </p:nvSpPr>
        <p:spPr>
          <a:xfrm>
            <a:off x="6925302" y="4697152"/>
            <a:ext cx="1823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acido debole</a:t>
            </a:r>
          </a:p>
        </p:txBody>
      </p:sp>
      <p:sp>
        <p:nvSpPr>
          <p:cNvPr id="45" name="CasellaDiTesto 44"/>
          <p:cNvSpPr txBox="1"/>
          <p:nvPr/>
        </p:nvSpPr>
        <p:spPr>
          <a:xfrm>
            <a:off x="611560" y="397930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Il </a:t>
            </a:r>
            <a:r>
              <a:rPr lang="it-IT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metilarancio</a:t>
            </a:r>
            <a:r>
              <a:rPr lang="it-IT" dirty="0">
                <a:latin typeface="Arial" pitchFamily="34" charset="0"/>
                <a:cs typeface="Arial" pitchFamily="34" charset="0"/>
              </a:rPr>
              <a:t> vira di colore prima che sia raggiunto il punto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equivalente e quindi si commette un errore per difetto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Segnaposto numero diapositiva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56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112474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itchFamily="34" charset="0"/>
                <a:cs typeface="Arial" pitchFamily="34" charset="0"/>
              </a:rPr>
              <a:t>Come varia la forma delle curve di titolazione con la concentrazione </a:t>
            </a:r>
            <a:r>
              <a:rPr lang="it-IT" b="1" dirty="0" smtClean="0">
                <a:latin typeface="Arial" pitchFamily="34" charset="0"/>
                <a:cs typeface="Arial" pitchFamily="34" charset="0"/>
              </a:rPr>
              <a:t>e/o 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con la forza di un acido o di una base?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3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385888"/>
            <a:ext cx="558800" cy="233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228600" y="1889125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 b="1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547813" y="5084763"/>
            <a:ext cx="1841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HCl  (cm³)</a:t>
            </a:r>
            <a:endParaRPr lang="it-IT" altLang="it-IT" sz="1800"/>
          </a:p>
        </p:txBody>
      </p:sp>
      <p:sp>
        <p:nvSpPr>
          <p:cNvPr id="53253" name="Freeform 4"/>
          <p:cNvSpPr>
            <a:spLocks/>
          </p:cNvSpPr>
          <p:nvPr/>
        </p:nvSpPr>
        <p:spPr bwMode="auto">
          <a:xfrm>
            <a:off x="869950" y="1787525"/>
            <a:ext cx="3271838" cy="3024188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457200" y="820738"/>
            <a:ext cx="4089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Arial" charset="0"/>
              </a:rPr>
              <a:t>Titolazione di</a:t>
            </a:r>
            <a:r>
              <a:rPr lang="it-IT" altLang="it-IT" sz="1800">
                <a:solidFill>
                  <a:schemeClr val="accent2"/>
                </a:solidFill>
                <a:latin typeface="Arial" charset="0"/>
              </a:rPr>
              <a:t> base </a:t>
            </a:r>
            <a:r>
              <a:rPr lang="it-IT" altLang="it-IT" sz="1800" b="1">
                <a:solidFill>
                  <a:schemeClr val="accent2"/>
                </a:solidFill>
                <a:latin typeface="Arial" charset="0"/>
              </a:rPr>
              <a:t>forte</a:t>
            </a:r>
            <a:r>
              <a:rPr lang="it-IT" altLang="it-IT" sz="18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it-IT" altLang="it-IT" sz="1800">
                <a:latin typeface="Arial" charset="0"/>
              </a:rPr>
              <a:t>con</a:t>
            </a:r>
            <a:r>
              <a:rPr lang="it-IT" altLang="it-IT" sz="18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it-IT" altLang="it-IT" sz="1800">
                <a:solidFill>
                  <a:srgbClr val="FF0000"/>
                </a:solidFill>
                <a:latin typeface="Arial" charset="0"/>
              </a:rPr>
              <a:t>acido </a:t>
            </a:r>
            <a:r>
              <a:rPr lang="it-IT" altLang="it-IT" sz="1800" b="1">
                <a:solidFill>
                  <a:srgbClr val="FF0000"/>
                </a:solidFill>
                <a:latin typeface="Arial" charset="0"/>
              </a:rPr>
              <a:t>forte</a:t>
            </a:r>
            <a:endParaRPr lang="it-IT" altLang="it-IT" sz="1800" b="1">
              <a:solidFill>
                <a:srgbClr val="FF0000"/>
              </a:solidFill>
            </a:endParaRPr>
          </a:p>
        </p:txBody>
      </p:sp>
      <p:sp>
        <p:nvSpPr>
          <p:cNvPr id="53255" name="Freeform 6"/>
          <p:cNvSpPr>
            <a:spLocks/>
          </p:cNvSpPr>
          <p:nvPr/>
        </p:nvSpPr>
        <p:spPr bwMode="auto">
          <a:xfrm>
            <a:off x="868363" y="2041525"/>
            <a:ext cx="2892425" cy="2462213"/>
          </a:xfrm>
          <a:custGeom>
            <a:avLst/>
            <a:gdLst>
              <a:gd name="T0" fmla="*/ 2147483647 w 221"/>
              <a:gd name="T1" fmla="*/ 0 h 171"/>
              <a:gd name="T2" fmla="*/ 2147483647 w 221"/>
              <a:gd name="T3" fmla="*/ 0 h 171"/>
              <a:gd name="T4" fmla="*/ 2147483647 w 221"/>
              <a:gd name="T5" fmla="*/ 2147483647 h 171"/>
              <a:gd name="T6" fmla="*/ 2147483647 w 221"/>
              <a:gd name="T7" fmla="*/ 2147483647 h 171"/>
              <a:gd name="T8" fmla="*/ 2147483647 w 221"/>
              <a:gd name="T9" fmla="*/ 2147483647 h 171"/>
              <a:gd name="T10" fmla="*/ 2147483647 w 221"/>
              <a:gd name="T11" fmla="*/ 2147483647 h 171"/>
              <a:gd name="T12" fmla="*/ 2147483647 w 221"/>
              <a:gd name="T13" fmla="*/ 2147483647 h 171"/>
              <a:gd name="T14" fmla="*/ 2147483647 w 221"/>
              <a:gd name="T15" fmla="*/ 2147483647 h 171"/>
              <a:gd name="T16" fmla="*/ 2147483647 w 221"/>
              <a:gd name="T17" fmla="*/ 2147483647 h 171"/>
              <a:gd name="T18" fmla="*/ 2147483647 w 221"/>
              <a:gd name="T19" fmla="*/ 2147483647 h 171"/>
              <a:gd name="T20" fmla="*/ 2147483647 w 221"/>
              <a:gd name="T21" fmla="*/ 2147483647 h 171"/>
              <a:gd name="T22" fmla="*/ 2147483647 w 221"/>
              <a:gd name="T23" fmla="*/ 2147483647 h 171"/>
              <a:gd name="T24" fmla="*/ 2147483647 w 221"/>
              <a:gd name="T25" fmla="*/ 2147483647 h 171"/>
              <a:gd name="T26" fmla="*/ 2147483647 w 221"/>
              <a:gd name="T27" fmla="*/ 2147483647 h 171"/>
              <a:gd name="T28" fmla="*/ 2147483647 w 221"/>
              <a:gd name="T29" fmla="*/ 2147483647 h 171"/>
              <a:gd name="T30" fmla="*/ 2147483647 w 221"/>
              <a:gd name="T31" fmla="*/ 2147483647 h 171"/>
              <a:gd name="T32" fmla="*/ 2147483647 w 221"/>
              <a:gd name="T33" fmla="*/ 2147483647 h 171"/>
              <a:gd name="T34" fmla="*/ 2147483647 w 221"/>
              <a:gd name="T35" fmla="*/ 2147483647 h 171"/>
              <a:gd name="T36" fmla="*/ 2147483647 w 221"/>
              <a:gd name="T37" fmla="*/ 2147483647 h 171"/>
              <a:gd name="T38" fmla="*/ 2147483647 w 221"/>
              <a:gd name="T39" fmla="*/ 2147483647 h 171"/>
              <a:gd name="T40" fmla="*/ 2147483647 w 221"/>
              <a:gd name="T41" fmla="*/ 2147483647 h 171"/>
              <a:gd name="T42" fmla="*/ 2147483647 w 221"/>
              <a:gd name="T43" fmla="*/ 2147483647 h 171"/>
              <a:gd name="T44" fmla="*/ 2147483647 w 221"/>
              <a:gd name="T45" fmla="*/ 2147483647 h 171"/>
              <a:gd name="T46" fmla="*/ 2147483647 w 221"/>
              <a:gd name="T47" fmla="*/ 2147483647 h 171"/>
              <a:gd name="T48" fmla="*/ 2147483647 w 221"/>
              <a:gd name="T49" fmla="*/ 2147483647 h 171"/>
              <a:gd name="T50" fmla="*/ 2147483647 w 221"/>
              <a:gd name="T51" fmla="*/ 2147483647 h 171"/>
              <a:gd name="T52" fmla="*/ 2147483647 w 221"/>
              <a:gd name="T53" fmla="*/ 2147483647 h 171"/>
              <a:gd name="T54" fmla="*/ 2147483647 w 221"/>
              <a:gd name="T55" fmla="*/ 2147483647 h 171"/>
              <a:gd name="T56" fmla="*/ 2147483647 w 221"/>
              <a:gd name="T57" fmla="*/ 2147483647 h 171"/>
              <a:gd name="T58" fmla="*/ 2147483647 w 221"/>
              <a:gd name="T59" fmla="*/ 2147483647 h 171"/>
              <a:gd name="T60" fmla="*/ 2147483647 w 221"/>
              <a:gd name="T61" fmla="*/ 2147483647 h 171"/>
              <a:gd name="T62" fmla="*/ 2147483647 w 221"/>
              <a:gd name="T63" fmla="*/ 2147483647 h 171"/>
              <a:gd name="T64" fmla="*/ 2147483647 w 221"/>
              <a:gd name="T65" fmla="*/ 2147483647 h 171"/>
              <a:gd name="T66" fmla="*/ 2147483647 w 221"/>
              <a:gd name="T67" fmla="*/ 2147483647 h 171"/>
              <a:gd name="T68" fmla="*/ 2147483647 w 221"/>
              <a:gd name="T69" fmla="*/ 2147483647 h 171"/>
              <a:gd name="T70" fmla="*/ 2147483647 w 221"/>
              <a:gd name="T71" fmla="*/ 2147483647 h 171"/>
              <a:gd name="T72" fmla="*/ 2147483647 w 221"/>
              <a:gd name="T73" fmla="*/ 2147483647 h 171"/>
              <a:gd name="T74" fmla="*/ 2147483647 w 221"/>
              <a:gd name="T75" fmla="*/ 2147483647 h 171"/>
              <a:gd name="T76" fmla="*/ 2147483647 w 221"/>
              <a:gd name="T77" fmla="*/ 2147483647 h 171"/>
              <a:gd name="T78" fmla="*/ 2147483647 w 221"/>
              <a:gd name="T79" fmla="*/ 2147483647 h 171"/>
              <a:gd name="T80" fmla="*/ 2147483647 w 221"/>
              <a:gd name="T81" fmla="*/ 2147483647 h 171"/>
              <a:gd name="T82" fmla="*/ 2147483647 w 221"/>
              <a:gd name="T83" fmla="*/ 2147483647 h 171"/>
              <a:gd name="T84" fmla="*/ 2147483647 w 221"/>
              <a:gd name="T85" fmla="*/ 2147483647 h 171"/>
              <a:gd name="T86" fmla="*/ 2147483647 w 221"/>
              <a:gd name="T87" fmla="*/ 2147483647 h 171"/>
              <a:gd name="T88" fmla="*/ 2147483647 w 221"/>
              <a:gd name="T89" fmla="*/ 2147483647 h 17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21"/>
              <a:gd name="T136" fmla="*/ 0 h 171"/>
              <a:gd name="T137" fmla="*/ 221 w 221"/>
              <a:gd name="T138" fmla="*/ 171 h 17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21" h="171">
                <a:moveTo>
                  <a:pt x="0" y="0"/>
                </a:moveTo>
                <a:lnTo>
                  <a:pt x="2" y="0"/>
                </a:lnTo>
                <a:lnTo>
                  <a:pt x="5" y="0"/>
                </a:lnTo>
                <a:lnTo>
                  <a:pt x="7" y="0"/>
                </a:lnTo>
                <a:lnTo>
                  <a:pt x="10" y="1"/>
                </a:lnTo>
                <a:lnTo>
                  <a:pt x="12" y="1"/>
                </a:lnTo>
                <a:lnTo>
                  <a:pt x="15" y="1"/>
                </a:lnTo>
                <a:lnTo>
                  <a:pt x="18" y="1"/>
                </a:lnTo>
                <a:lnTo>
                  <a:pt x="20" y="2"/>
                </a:lnTo>
                <a:lnTo>
                  <a:pt x="22" y="2"/>
                </a:lnTo>
                <a:lnTo>
                  <a:pt x="25" y="2"/>
                </a:lnTo>
                <a:lnTo>
                  <a:pt x="27" y="2"/>
                </a:lnTo>
                <a:lnTo>
                  <a:pt x="30" y="3"/>
                </a:lnTo>
                <a:lnTo>
                  <a:pt x="32" y="3"/>
                </a:lnTo>
                <a:lnTo>
                  <a:pt x="34" y="3"/>
                </a:lnTo>
                <a:lnTo>
                  <a:pt x="36" y="3"/>
                </a:lnTo>
                <a:lnTo>
                  <a:pt x="39" y="4"/>
                </a:lnTo>
                <a:lnTo>
                  <a:pt x="41" y="4"/>
                </a:lnTo>
                <a:lnTo>
                  <a:pt x="44" y="4"/>
                </a:lnTo>
                <a:lnTo>
                  <a:pt x="46" y="5"/>
                </a:lnTo>
                <a:lnTo>
                  <a:pt x="49" y="5"/>
                </a:lnTo>
                <a:lnTo>
                  <a:pt x="51" y="5"/>
                </a:lnTo>
                <a:lnTo>
                  <a:pt x="54" y="6"/>
                </a:lnTo>
                <a:lnTo>
                  <a:pt x="57" y="6"/>
                </a:lnTo>
                <a:lnTo>
                  <a:pt x="59" y="6"/>
                </a:lnTo>
                <a:lnTo>
                  <a:pt x="62" y="7"/>
                </a:lnTo>
                <a:lnTo>
                  <a:pt x="64" y="7"/>
                </a:lnTo>
                <a:lnTo>
                  <a:pt x="66" y="7"/>
                </a:lnTo>
                <a:lnTo>
                  <a:pt x="69" y="8"/>
                </a:lnTo>
                <a:lnTo>
                  <a:pt x="71" y="8"/>
                </a:lnTo>
                <a:lnTo>
                  <a:pt x="74" y="8"/>
                </a:lnTo>
                <a:lnTo>
                  <a:pt x="76" y="9"/>
                </a:lnTo>
                <a:lnTo>
                  <a:pt x="79" y="9"/>
                </a:lnTo>
                <a:lnTo>
                  <a:pt x="81" y="10"/>
                </a:lnTo>
                <a:lnTo>
                  <a:pt x="83" y="10"/>
                </a:lnTo>
                <a:lnTo>
                  <a:pt x="86" y="11"/>
                </a:lnTo>
                <a:lnTo>
                  <a:pt x="89" y="11"/>
                </a:lnTo>
                <a:lnTo>
                  <a:pt x="91" y="12"/>
                </a:lnTo>
                <a:lnTo>
                  <a:pt x="94" y="12"/>
                </a:lnTo>
                <a:lnTo>
                  <a:pt x="96" y="13"/>
                </a:lnTo>
                <a:lnTo>
                  <a:pt x="99" y="14"/>
                </a:lnTo>
                <a:lnTo>
                  <a:pt x="101" y="14"/>
                </a:lnTo>
                <a:lnTo>
                  <a:pt x="104" y="15"/>
                </a:lnTo>
                <a:lnTo>
                  <a:pt x="106" y="16"/>
                </a:lnTo>
                <a:lnTo>
                  <a:pt x="109" y="17"/>
                </a:lnTo>
                <a:lnTo>
                  <a:pt x="111" y="18"/>
                </a:lnTo>
                <a:lnTo>
                  <a:pt x="114" y="20"/>
                </a:lnTo>
                <a:lnTo>
                  <a:pt x="116" y="21"/>
                </a:lnTo>
                <a:lnTo>
                  <a:pt x="118" y="24"/>
                </a:lnTo>
                <a:lnTo>
                  <a:pt x="121" y="28"/>
                </a:lnTo>
                <a:lnTo>
                  <a:pt x="124" y="36"/>
                </a:lnTo>
                <a:lnTo>
                  <a:pt x="126" y="147"/>
                </a:lnTo>
                <a:lnTo>
                  <a:pt x="129" y="153"/>
                </a:lnTo>
                <a:lnTo>
                  <a:pt x="131" y="156"/>
                </a:lnTo>
                <a:lnTo>
                  <a:pt x="134" y="158"/>
                </a:lnTo>
                <a:lnTo>
                  <a:pt x="136" y="159"/>
                </a:lnTo>
                <a:lnTo>
                  <a:pt x="139" y="161"/>
                </a:lnTo>
                <a:lnTo>
                  <a:pt x="141" y="161"/>
                </a:lnTo>
                <a:lnTo>
                  <a:pt x="144" y="162"/>
                </a:lnTo>
                <a:lnTo>
                  <a:pt x="146" y="163"/>
                </a:lnTo>
                <a:lnTo>
                  <a:pt x="148" y="164"/>
                </a:lnTo>
                <a:lnTo>
                  <a:pt x="151" y="164"/>
                </a:lnTo>
                <a:lnTo>
                  <a:pt x="153" y="165"/>
                </a:lnTo>
                <a:lnTo>
                  <a:pt x="156" y="165"/>
                </a:lnTo>
                <a:lnTo>
                  <a:pt x="158" y="166"/>
                </a:lnTo>
                <a:lnTo>
                  <a:pt x="161" y="166"/>
                </a:lnTo>
                <a:lnTo>
                  <a:pt x="164" y="166"/>
                </a:lnTo>
                <a:lnTo>
                  <a:pt x="166" y="167"/>
                </a:lnTo>
                <a:lnTo>
                  <a:pt x="169" y="167"/>
                </a:lnTo>
                <a:lnTo>
                  <a:pt x="172" y="167"/>
                </a:lnTo>
                <a:lnTo>
                  <a:pt x="174" y="168"/>
                </a:lnTo>
                <a:lnTo>
                  <a:pt x="176" y="168"/>
                </a:lnTo>
                <a:lnTo>
                  <a:pt x="179" y="168"/>
                </a:lnTo>
                <a:lnTo>
                  <a:pt x="181" y="169"/>
                </a:lnTo>
                <a:lnTo>
                  <a:pt x="184" y="169"/>
                </a:lnTo>
                <a:lnTo>
                  <a:pt x="186" y="169"/>
                </a:lnTo>
                <a:lnTo>
                  <a:pt x="189" y="169"/>
                </a:lnTo>
                <a:lnTo>
                  <a:pt x="191" y="169"/>
                </a:lnTo>
                <a:lnTo>
                  <a:pt x="194" y="170"/>
                </a:lnTo>
                <a:lnTo>
                  <a:pt x="196" y="170"/>
                </a:lnTo>
                <a:lnTo>
                  <a:pt x="198" y="170"/>
                </a:lnTo>
                <a:lnTo>
                  <a:pt x="201" y="170"/>
                </a:lnTo>
                <a:lnTo>
                  <a:pt x="204" y="170"/>
                </a:lnTo>
                <a:lnTo>
                  <a:pt x="206" y="170"/>
                </a:lnTo>
                <a:lnTo>
                  <a:pt x="209" y="171"/>
                </a:lnTo>
                <a:lnTo>
                  <a:pt x="211" y="171"/>
                </a:lnTo>
                <a:lnTo>
                  <a:pt x="214" y="171"/>
                </a:lnTo>
                <a:lnTo>
                  <a:pt x="216" y="171"/>
                </a:lnTo>
                <a:lnTo>
                  <a:pt x="218" y="171"/>
                </a:lnTo>
                <a:lnTo>
                  <a:pt x="221" y="171"/>
                </a:lnTo>
              </a:path>
            </a:pathLst>
          </a:custGeom>
          <a:noFill/>
          <a:ln w="25400" cap="flat">
            <a:solidFill>
              <a:srgbClr val="008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56" name="Line 7"/>
          <p:cNvSpPr>
            <a:spLocks noChangeShapeType="1"/>
          </p:cNvSpPr>
          <p:nvPr/>
        </p:nvSpPr>
        <p:spPr bwMode="auto">
          <a:xfrm flipV="1">
            <a:off x="869950" y="478313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57" name="Line 8"/>
          <p:cNvSpPr>
            <a:spLocks noChangeShapeType="1"/>
          </p:cNvSpPr>
          <p:nvPr/>
        </p:nvSpPr>
        <p:spPr bwMode="auto">
          <a:xfrm flipV="1">
            <a:off x="1196975" y="478313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58" name="Line 9"/>
          <p:cNvSpPr>
            <a:spLocks noChangeShapeType="1"/>
          </p:cNvSpPr>
          <p:nvPr/>
        </p:nvSpPr>
        <p:spPr bwMode="auto">
          <a:xfrm flipV="1">
            <a:off x="1524000" y="4754563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59" name="Rectangle 10"/>
          <p:cNvSpPr>
            <a:spLocks noChangeArrowheads="1"/>
          </p:cNvSpPr>
          <p:nvPr/>
        </p:nvSpPr>
        <p:spPr bwMode="auto">
          <a:xfrm>
            <a:off x="1403350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53260" name="Line 11"/>
          <p:cNvSpPr>
            <a:spLocks noChangeShapeType="1"/>
          </p:cNvSpPr>
          <p:nvPr/>
        </p:nvSpPr>
        <p:spPr bwMode="auto">
          <a:xfrm flipV="1">
            <a:off x="1851025" y="478313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61" name="Line 12"/>
          <p:cNvSpPr>
            <a:spLocks noChangeShapeType="1"/>
          </p:cNvSpPr>
          <p:nvPr/>
        </p:nvSpPr>
        <p:spPr bwMode="auto">
          <a:xfrm flipV="1">
            <a:off x="2179638" y="4754563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62" name="Rectangle 13"/>
          <p:cNvSpPr>
            <a:spLocks noChangeArrowheads="1"/>
          </p:cNvSpPr>
          <p:nvPr/>
        </p:nvSpPr>
        <p:spPr bwMode="auto">
          <a:xfrm>
            <a:off x="205898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53263" name="Line 14"/>
          <p:cNvSpPr>
            <a:spLocks noChangeShapeType="1"/>
          </p:cNvSpPr>
          <p:nvPr/>
        </p:nvSpPr>
        <p:spPr bwMode="auto">
          <a:xfrm flipV="1">
            <a:off x="2506663" y="478313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64" name="Line 15"/>
          <p:cNvSpPr>
            <a:spLocks noChangeShapeType="1"/>
          </p:cNvSpPr>
          <p:nvPr/>
        </p:nvSpPr>
        <p:spPr bwMode="auto">
          <a:xfrm flipV="1">
            <a:off x="2833688" y="4754563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65" name="Rectangle 16"/>
          <p:cNvSpPr>
            <a:spLocks noChangeArrowheads="1"/>
          </p:cNvSpPr>
          <p:nvPr/>
        </p:nvSpPr>
        <p:spPr bwMode="auto">
          <a:xfrm>
            <a:off x="271303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53266" name="Line 17"/>
          <p:cNvSpPr>
            <a:spLocks noChangeShapeType="1"/>
          </p:cNvSpPr>
          <p:nvPr/>
        </p:nvSpPr>
        <p:spPr bwMode="auto">
          <a:xfrm flipV="1">
            <a:off x="3160713" y="478313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67" name="Line 18"/>
          <p:cNvSpPr>
            <a:spLocks noChangeShapeType="1"/>
          </p:cNvSpPr>
          <p:nvPr/>
        </p:nvSpPr>
        <p:spPr bwMode="auto">
          <a:xfrm flipV="1">
            <a:off x="3487738" y="4754563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68" name="Rectangle 19"/>
          <p:cNvSpPr>
            <a:spLocks noChangeArrowheads="1"/>
          </p:cNvSpPr>
          <p:nvPr/>
        </p:nvSpPr>
        <p:spPr bwMode="auto">
          <a:xfrm>
            <a:off x="336708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53269" name="Line 20"/>
          <p:cNvSpPr>
            <a:spLocks noChangeShapeType="1"/>
          </p:cNvSpPr>
          <p:nvPr/>
        </p:nvSpPr>
        <p:spPr bwMode="auto">
          <a:xfrm flipV="1">
            <a:off x="3814763" y="478313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70" name="Line 21"/>
          <p:cNvSpPr>
            <a:spLocks noChangeShapeType="1"/>
          </p:cNvSpPr>
          <p:nvPr/>
        </p:nvSpPr>
        <p:spPr bwMode="auto">
          <a:xfrm flipH="1" flipV="1">
            <a:off x="4137025" y="4754563"/>
            <a:ext cx="4763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71" name="Rectangle 22"/>
          <p:cNvSpPr>
            <a:spLocks noChangeArrowheads="1"/>
          </p:cNvSpPr>
          <p:nvPr/>
        </p:nvSpPr>
        <p:spPr bwMode="auto">
          <a:xfrm>
            <a:off x="4021138" y="48688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53272" name="Rectangle 23"/>
          <p:cNvSpPr>
            <a:spLocks noChangeArrowheads="1"/>
          </p:cNvSpPr>
          <p:nvPr/>
        </p:nvSpPr>
        <p:spPr bwMode="auto">
          <a:xfrm>
            <a:off x="608013" y="46974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53273" name="Line 24"/>
          <p:cNvSpPr>
            <a:spLocks noChangeShapeType="1"/>
          </p:cNvSpPr>
          <p:nvPr/>
        </p:nvSpPr>
        <p:spPr bwMode="auto">
          <a:xfrm>
            <a:off x="869950" y="437991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74" name="Rectangle 25"/>
          <p:cNvSpPr>
            <a:spLocks noChangeArrowheads="1"/>
          </p:cNvSpPr>
          <p:nvPr/>
        </p:nvSpPr>
        <p:spPr bwMode="auto">
          <a:xfrm>
            <a:off x="608013" y="42656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53275" name="Line 26"/>
          <p:cNvSpPr>
            <a:spLocks noChangeShapeType="1"/>
          </p:cNvSpPr>
          <p:nvPr/>
        </p:nvSpPr>
        <p:spPr bwMode="auto">
          <a:xfrm>
            <a:off x="869950" y="394811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76" name="Rectangle 27"/>
          <p:cNvSpPr>
            <a:spLocks noChangeArrowheads="1"/>
          </p:cNvSpPr>
          <p:nvPr/>
        </p:nvSpPr>
        <p:spPr bwMode="auto">
          <a:xfrm>
            <a:off x="608013" y="38338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53277" name="Line 28"/>
          <p:cNvSpPr>
            <a:spLocks noChangeShapeType="1"/>
          </p:cNvSpPr>
          <p:nvPr/>
        </p:nvSpPr>
        <p:spPr bwMode="auto">
          <a:xfrm>
            <a:off x="869950" y="3516313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78" name="Rectangle 29"/>
          <p:cNvSpPr>
            <a:spLocks noChangeArrowheads="1"/>
          </p:cNvSpPr>
          <p:nvPr/>
        </p:nvSpPr>
        <p:spPr bwMode="auto">
          <a:xfrm>
            <a:off x="608013" y="3402013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53279" name="Line 30"/>
          <p:cNvSpPr>
            <a:spLocks noChangeShapeType="1"/>
          </p:cNvSpPr>
          <p:nvPr/>
        </p:nvSpPr>
        <p:spPr bwMode="auto">
          <a:xfrm>
            <a:off x="869950" y="30829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80" name="Rectangle 31"/>
          <p:cNvSpPr>
            <a:spLocks noChangeArrowheads="1"/>
          </p:cNvSpPr>
          <p:nvPr/>
        </p:nvSpPr>
        <p:spPr bwMode="auto">
          <a:xfrm>
            <a:off x="611188" y="29972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53281" name="Line 32"/>
          <p:cNvSpPr>
            <a:spLocks noChangeShapeType="1"/>
          </p:cNvSpPr>
          <p:nvPr/>
        </p:nvSpPr>
        <p:spPr bwMode="auto">
          <a:xfrm>
            <a:off x="869950" y="26511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82" name="Rectangle 33"/>
          <p:cNvSpPr>
            <a:spLocks noChangeArrowheads="1"/>
          </p:cNvSpPr>
          <p:nvPr/>
        </p:nvSpPr>
        <p:spPr bwMode="auto">
          <a:xfrm>
            <a:off x="608013" y="25384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53283" name="Line 34"/>
          <p:cNvSpPr>
            <a:spLocks noChangeShapeType="1"/>
          </p:cNvSpPr>
          <p:nvPr/>
        </p:nvSpPr>
        <p:spPr bwMode="auto">
          <a:xfrm>
            <a:off x="869950" y="22193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84" name="Rectangle 35"/>
          <p:cNvSpPr>
            <a:spLocks noChangeArrowheads="1"/>
          </p:cNvSpPr>
          <p:nvPr/>
        </p:nvSpPr>
        <p:spPr bwMode="auto">
          <a:xfrm>
            <a:off x="608013" y="2106613"/>
            <a:ext cx="225425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53285" name="Line 36"/>
          <p:cNvSpPr>
            <a:spLocks noChangeShapeType="1"/>
          </p:cNvSpPr>
          <p:nvPr/>
        </p:nvSpPr>
        <p:spPr bwMode="auto">
          <a:xfrm>
            <a:off x="869950" y="1787525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86" name="Rectangle 37"/>
          <p:cNvSpPr>
            <a:spLocks noChangeArrowheads="1"/>
          </p:cNvSpPr>
          <p:nvPr/>
        </p:nvSpPr>
        <p:spPr bwMode="auto">
          <a:xfrm>
            <a:off x="608013" y="167322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53287" name="Rectangle 38"/>
          <p:cNvSpPr>
            <a:spLocks noChangeArrowheads="1"/>
          </p:cNvSpPr>
          <p:nvPr/>
        </p:nvSpPr>
        <p:spPr bwMode="auto">
          <a:xfrm>
            <a:off x="4598988" y="190500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 b="1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 b="1"/>
          </a:p>
        </p:txBody>
      </p:sp>
      <p:sp>
        <p:nvSpPr>
          <p:cNvPr id="53288" name="Freeform 40"/>
          <p:cNvSpPr>
            <a:spLocks/>
          </p:cNvSpPr>
          <p:nvPr/>
        </p:nvSpPr>
        <p:spPr bwMode="auto">
          <a:xfrm>
            <a:off x="5213350" y="1803400"/>
            <a:ext cx="3271838" cy="3024188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89" name="Freeform 41"/>
          <p:cNvSpPr>
            <a:spLocks/>
          </p:cNvSpPr>
          <p:nvPr/>
        </p:nvSpPr>
        <p:spPr bwMode="auto">
          <a:xfrm>
            <a:off x="5213350" y="2149475"/>
            <a:ext cx="2827338" cy="2462213"/>
          </a:xfrm>
          <a:custGeom>
            <a:avLst/>
            <a:gdLst>
              <a:gd name="T0" fmla="*/ 2147483647 w 216"/>
              <a:gd name="T1" fmla="*/ 2147483647 h 171"/>
              <a:gd name="T2" fmla="*/ 2147483647 w 216"/>
              <a:gd name="T3" fmla="*/ 2147483647 h 171"/>
              <a:gd name="T4" fmla="*/ 2147483647 w 216"/>
              <a:gd name="T5" fmla="*/ 2147483647 h 171"/>
              <a:gd name="T6" fmla="*/ 2147483647 w 216"/>
              <a:gd name="T7" fmla="*/ 2147483647 h 171"/>
              <a:gd name="T8" fmla="*/ 2147483647 w 216"/>
              <a:gd name="T9" fmla="*/ 2147483647 h 171"/>
              <a:gd name="T10" fmla="*/ 2147483647 w 216"/>
              <a:gd name="T11" fmla="*/ 2147483647 h 171"/>
              <a:gd name="T12" fmla="*/ 2147483647 w 216"/>
              <a:gd name="T13" fmla="*/ 2147483647 h 171"/>
              <a:gd name="T14" fmla="*/ 2147483647 w 216"/>
              <a:gd name="T15" fmla="*/ 2147483647 h 171"/>
              <a:gd name="T16" fmla="*/ 2147483647 w 216"/>
              <a:gd name="T17" fmla="*/ 2147483647 h 171"/>
              <a:gd name="T18" fmla="*/ 2147483647 w 216"/>
              <a:gd name="T19" fmla="*/ 2147483647 h 171"/>
              <a:gd name="T20" fmla="*/ 2147483647 w 216"/>
              <a:gd name="T21" fmla="*/ 2147483647 h 171"/>
              <a:gd name="T22" fmla="*/ 2147483647 w 216"/>
              <a:gd name="T23" fmla="*/ 2147483647 h 171"/>
              <a:gd name="T24" fmla="*/ 2147483647 w 216"/>
              <a:gd name="T25" fmla="*/ 2147483647 h 171"/>
              <a:gd name="T26" fmla="*/ 2147483647 w 216"/>
              <a:gd name="T27" fmla="*/ 2147483647 h 171"/>
              <a:gd name="T28" fmla="*/ 2147483647 w 216"/>
              <a:gd name="T29" fmla="*/ 2147483647 h 171"/>
              <a:gd name="T30" fmla="*/ 2147483647 w 216"/>
              <a:gd name="T31" fmla="*/ 2147483647 h 171"/>
              <a:gd name="T32" fmla="*/ 2147483647 w 216"/>
              <a:gd name="T33" fmla="*/ 2147483647 h 171"/>
              <a:gd name="T34" fmla="*/ 2147483647 w 216"/>
              <a:gd name="T35" fmla="*/ 2147483647 h 171"/>
              <a:gd name="T36" fmla="*/ 2147483647 w 216"/>
              <a:gd name="T37" fmla="*/ 2147483647 h 171"/>
              <a:gd name="T38" fmla="*/ 2147483647 w 216"/>
              <a:gd name="T39" fmla="*/ 2147483647 h 171"/>
              <a:gd name="T40" fmla="*/ 2147483647 w 216"/>
              <a:gd name="T41" fmla="*/ 2147483647 h 171"/>
              <a:gd name="T42" fmla="*/ 2147483647 w 216"/>
              <a:gd name="T43" fmla="*/ 2147483647 h 171"/>
              <a:gd name="T44" fmla="*/ 2147483647 w 216"/>
              <a:gd name="T45" fmla="*/ 2147483647 h 171"/>
              <a:gd name="T46" fmla="*/ 2147483647 w 216"/>
              <a:gd name="T47" fmla="*/ 2147483647 h 171"/>
              <a:gd name="T48" fmla="*/ 2147483647 w 216"/>
              <a:gd name="T49" fmla="*/ 2147483647 h 171"/>
              <a:gd name="T50" fmla="*/ 2147483647 w 216"/>
              <a:gd name="T51" fmla="*/ 2147483647 h 171"/>
              <a:gd name="T52" fmla="*/ 2147483647 w 216"/>
              <a:gd name="T53" fmla="*/ 2147483647 h 171"/>
              <a:gd name="T54" fmla="*/ 2147483647 w 216"/>
              <a:gd name="T55" fmla="*/ 2147483647 h 171"/>
              <a:gd name="T56" fmla="*/ 2147483647 w 216"/>
              <a:gd name="T57" fmla="*/ 2147483647 h 171"/>
              <a:gd name="T58" fmla="*/ 2147483647 w 216"/>
              <a:gd name="T59" fmla="*/ 2147483647 h 171"/>
              <a:gd name="T60" fmla="*/ 2147483647 w 216"/>
              <a:gd name="T61" fmla="*/ 2147483647 h 171"/>
              <a:gd name="T62" fmla="*/ 2147483647 w 216"/>
              <a:gd name="T63" fmla="*/ 2147483647 h 171"/>
              <a:gd name="T64" fmla="*/ 2147483647 w 216"/>
              <a:gd name="T65" fmla="*/ 2147483647 h 171"/>
              <a:gd name="T66" fmla="*/ 2147483647 w 216"/>
              <a:gd name="T67" fmla="*/ 2147483647 h 171"/>
              <a:gd name="T68" fmla="*/ 2147483647 w 216"/>
              <a:gd name="T69" fmla="*/ 2147483647 h 171"/>
              <a:gd name="T70" fmla="*/ 2147483647 w 216"/>
              <a:gd name="T71" fmla="*/ 2147483647 h 171"/>
              <a:gd name="T72" fmla="*/ 2147483647 w 216"/>
              <a:gd name="T73" fmla="*/ 2147483647 h 171"/>
              <a:gd name="T74" fmla="*/ 2147483647 w 216"/>
              <a:gd name="T75" fmla="*/ 2147483647 h 171"/>
              <a:gd name="T76" fmla="*/ 2147483647 w 216"/>
              <a:gd name="T77" fmla="*/ 2147483647 h 171"/>
              <a:gd name="T78" fmla="*/ 2147483647 w 216"/>
              <a:gd name="T79" fmla="*/ 2147483647 h 171"/>
              <a:gd name="T80" fmla="*/ 2147483647 w 216"/>
              <a:gd name="T81" fmla="*/ 2147483647 h 171"/>
              <a:gd name="T82" fmla="*/ 2147483647 w 216"/>
              <a:gd name="T83" fmla="*/ 2147483647 h 171"/>
              <a:gd name="T84" fmla="*/ 2147483647 w 216"/>
              <a:gd name="T85" fmla="*/ 0 h 171"/>
              <a:gd name="T86" fmla="*/ 2147483647 w 216"/>
              <a:gd name="T87" fmla="*/ 0 h 17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16"/>
              <a:gd name="T133" fmla="*/ 0 h 171"/>
              <a:gd name="T134" fmla="*/ 216 w 216"/>
              <a:gd name="T135" fmla="*/ 171 h 17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16" h="171">
                <a:moveTo>
                  <a:pt x="0" y="171"/>
                </a:moveTo>
                <a:lnTo>
                  <a:pt x="2" y="171"/>
                </a:lnTo>
                <a:lnTo>
                  <a:pt x="4" y="171"/>
                </a:lnTo>
                <a:lnTo>
                  <a:pt x="6" y="171"/>
                </a:lnTo>
                <a:lnTo>
                  <a:pt x="9" y="171"/>
                </a:lnTo>
                <a:lnTo>
                  <a:pt x="11" y="170"/>
                </a:lnTo>
                <a:lnTo>
                  <a:pt x="14" y="170"/>
                </a:lnTo>
                <a:lnTo>
                  <a:pt x="16" y="170"/>
                </a:lnTo>
                <a:lnTo>
                  <a:pt x="19" y="169"/>
                </a:lnTo>
                <a:lnTo>
                  <a:pt x="21" y="169"/>
                </a:lnTo>
                <a:lnTo>
                  <a:pt x="24" y="169"/>
                </a:lnTo>
                <a:lnTo>
                  <a:pt x="26" y="169"/>
                </a:lnTo>
                <a:lnTo>
                  <a:pt x="29" y="168"/>
                </a:lnTo>
                <a:lnTo>
                  <a:pt x="32" y="168"/>
                </a:lnTo>
                <a:lnTo>
                  <a:pt x="34" y="168"/>
                </a:lnTo>
                <a:lnTo>
                  <a:pt x="36" y="168"/>
                </a:lnTo>
                <a:lnTo>
                  <a:pt x="39" y="167"/>
                </a:lnTo>
                <a:lnTo>
                  <a:pt x="41" y="167"/>
                </a:lnTo>
                <a:lnTo>
                  <a:pt x="44" y="167"/>
                </a:lnTo>
                <a:lnTo>
                  <a:pt x="46" y="166"/>
                </a:lnTo>
                <a:lnTo>
                  <a:pt x="49" y="166"/>
                </a:lnTo>
                <a:lnTo>
                  <a:pt x="51" y="166"/>
                </a:lnTo>
                <a:lnTo>
                  <a:pt x="54" y="165"/>
                </a:lnTo>
                <a:lnTo>
                  <a:pt x="56" y="165"/>
                </a:lnTo>
                <a:lnTo>
                  <a:pt x="58" y="165"/>
                </a:lnTo>
                <a:lnTo>
                  <a:pt x="61" y="164"/>
                </a:lnTo>
                <a:lnTo>
                  <a:pt x="64" y="164"/>
                </a:lnTo>
                <a:lnTo>
                  <a:pt x="66" y="164"/>
                </a:lnTo>
                <a:lnTo>
                  <a:pt x="68" y="163"/>
                </a:lnTo>
                <a:lnTo>
                  <a:pt x="71" y="163"/>
                </a:lnTo>
                <a:lnTo>
                  <a:pt x="73" y="163"/>
                </a:lnTo>
                <a:lnTo>
                  <a:pt x="76" y="162"/>
                </a:lnTo>
                <a:lnTo>
                  <a:pt x="78" y="162"/>
                </a:lnTo>
                <a:lnTo>
                  <a:pt x="81" y="161"/>
                </a:lnTo>
                <a:lnTo>
                  <a:pt x="83" y="161"/>
                </a:lnTo>
                <a:lnTo>
                  <a:pt x="86" y="160"/>
                </a:lnTo>
                <a:lnTo>
                  <a:pt x="88" y="160"/>
                </a:lnTo>
                <a:lnTo>
                  <a:pt x="90" y="159"/>
                </a:lnTo>
                <a:lnTo>
                  <a:pt x="93" y="159"/>
                </a:lnTo>
                <a:lnTo>
                  <a:pt x="95" y="158"/>
                </a:lnTo>
                <a:lnTo>
                  <a:pt x="98" y="158"/>
                </a:lnTo>
                <a:lnTo>
                  <a:pt x="100" y="157"/>
                </a:lnTo>
                <a:lnTo>
                  <a:pt x="103" y="156"/>
                </a:lnTo>
                <a:lnTo>
                  <a:pt x="105" y="155"/>
                </a:lnTo>
                <a:lnTo>
                  <a:pt x="108" y="154"/>
                </a:lnTo>
                <a:lnTo>
                  <a:pt x="110" y="153"/>
                </a:lnTo>
                <a:lnTo>
                  <a:pt x="112" y="152"/>
                </a:lnTo>
                <a:lnTo>
                  <a:pt x="115" y="151"/>
                </a:lnTo>
                <a:lnTo>
                  <a:pt x="117" y="149"/>
                </a:lnTo>
                <a:lnTo>
                  <a:pt x="120" y="146"/>
                </a:lnTo>
                <a:lnTo>
                  <a:pt x="122" y="141"/>
                </a:lnTo>
                <a:lnTo>
                  <a:pt x="125" y="37"/>
                </a:lnTo>
                <a:lnTo>
                  <a:pt x="127" y="21"/>
                </a:lnTo>
                <a:lnTo>
                  <a:pt x="130" y="17"/>
                </a:lnTo>
                <a:lnTo>
                  <a:pt x="132" y="14"/>
                </a:lnTo>
                <a:lnTo>
                  <a:pt x="135" y="12"/>
                </a:lnTo>
                <a:lnTo>
                  <a:pt x="137" y="11"/>
                </a:lnTo>
                <a:lnTo>
                  <a:pt x="139" y="10"/>
                </a:lnTo>
                <a:lnTo>
                  <a:pt x="142" y="9"/>
                </a:lnTo>
                <a:lnTo>
                  <a:pt x="145" y="8"/>
                </a:lnTo>
                <a:lnTo>
                  <a:pt x="147" y="8"/>
                </a:lnTo>
                <a:lnTo>
                  <a:pt x="150" y="7"/>
                </a:lnTo>
                <a:lnTo>
                  <a:pt x="152" y="7"/>
                </a:lnTo>
                <a:lnTo>
                  <a:pt x="155" y="6"/>
                </a:lnTo>
                <a:lnTo>
                  <a:pt x="157" y="6"/>
                </a:lnTo>
                <a:lnTo>
                  <a:pt x="160" y="5"/>
                </a:lnTo>
                <a:lnTo>
                  <a:pt x="162" y="5"/>
                </a:lnTo>
                <a:lnTo>
                  <a:pt x="164" y="4"/>
                </a:lnTo>
                <a:lnTo>
                  <a:pt x="167" y="4"/>
                </a:lnTo>
                <a:lnTo>
                  <a:pt x="170" y="4"/>
                </a:lnTo>
                <a:lnTo>
                  <a:pt x="172" y="3"/>
                </a:lnTo>
                <a:lnTo>
                  <a:pt x="175" y="3"/>
                </a:lnTo>
                <a:lnTo>
                  <a:pt x="177" y="3"/>
                </a:lnTo>
                <a:lnTo>
                  <a:pt x="179" y="3"/>
                </a:lnTo>
                <a:lnTo>
                  <a:pt x="182" y="2"/>
                </a:lnTo>
                <a:lnTo>
                  <a:pt x="184" y="2"/>
                </a:lnTo>
                <a:lnTo>
                  <a:pt x="187" y="2"/>
                </a:lnTo>
                <a:lnTo>
                  <a:pt x="189" y="2"/>
                </a:lnTo>
                <a:lnTo>
                  <a:pt x="192" y="2"/>
                </a:lnTo>
                <a:lnTo>
                  <a:pt x="194" y="1"/>
                </a:lnTo>
                <a:lnTo>
                  <a:pt x="197" y="1"/>
                </a:lnTo>
                <a:lnTo>
                  <a:pt x="199" y="1"/>
                </a:lnTo>
                <a:lnTo>
                  <a:pt x="202" y="1"/>
                </a:lnTo>
                <a:lnTo>
                  <a:pt x="204" y="1"/>
                </a:lnTo>
                <a:lnTo>
                  <a:pt x="207" y="1"/>
                </a:lnTo>
                <a:lnTo>
                  <a:pt x="209" y="0"/>
                </a:lnTo>
                <a:lnTo>
                  <a:pt x="212" y="0"/>
                </a:lnTo>
                <a:lnTo>
                  <a:pt x="214" y="0"/>
                </a:lnTo>
                <a:lnTo>
                  <a:pt x="216" y="0"/>
                </a:lnTo>
              </a:path>
            </a:pathLst>
          </a:custGeom>
          <a:noFill/>
          <a:ln w="25400" cap="flat">
            <a:solidFill>
              <a:srgbClr val="008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0" name="Line 42"/>
          <p:cNvSpPr>
            <a:spLocks noChangeShapeType="1"/>
          </p:cNvSpPr>
          <p:nvPr/>
        </p:nvSpPr>
        <p:spPr bwMode="auto">
          <a:xfrm flipV="1">
            <a:off x="5213350" y="4799013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1" name="Line 43"/>
          <p:cNvSpPr>
            <a:spLocks noChangeShapeType="1"/>
          </p:cNvSpPr>
          <p:nvPr/>
        </p:nvSpPr>
        <p:spPr bwMode="auto">
          <a:xfrm flipH="1" flipV="1">
            <a:off x="5535613" y="4806950"/>
            <a:ext cx="4762" cy="206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2" name="Line 44"/>
          <p:cNvSpPr>
            <a:spLocks noChangeShapeType="1"/>
          </p:cNvSpPr>
          <p:nvPr/>
        </p:nvSpPr>
        <p:spPr bwMode="auto">
          <a:xfrm flipV="1">
            <a:off x="5867400" y="4770438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3" name="Rectangle 45"/>
          <p:cNvSpPr>
            <a:spLocks noChangeArrowheads="1"/>
          </p:cNvSpPr>
          <p:nvPr/>
        </p:nvSpPr>
        <p:spPr bwMode="auto">
          <a:xfrm>
            <a:off x="5761038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53294" name="Line 46"/>
          <p:cNvSpPr>
            <a:spLocks noChangeShapeType="1"/>
          </p:cNvSpPr>
          <p:nvPr/>
        </p:nvSpPr>
        <p:spPr bwMode="auto">
          <a:xfrm flipV="1">
            <a:off x="6194425" y="4799013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5" name="Line 47"/>
          <p:cNvSpPr>
            <a:spLocks noChangeShapeType="1"/>
          </p:cNvSpPr>
          <p:nvPr/>
        </p:nvSpPr>
        <p:spPr bwMode="auto">
          <a:xfrm flipH="1" flipV="1">
            <a:off x="6516688" y="4770438"/>
            <a:ext cx="6350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6" name="Rectangle 48"/>
          <p:cNvSpPr>
            <a:spLocks noChangeArrowheads="1"/>
          </p:cNvSpPr>
          <p:nvPr/>
        </p:nvSpPr>
        <p:spPr bwMode="auto">
          <a:xfrm>
            <a:off x="641667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53297" name="Line 49"/>
          <p:cNvSpPr>
            <a:spLocks noChangeShapeType="1"/>
          </p:cNvSpPr>
          <p:nvPr/>
        </p:nvSpPr>
        <p:spPr bwMode="auto">
          <a:xfrm flipV="1">
            <a:off x="6850063" y="47990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8" name="Line 50"/>
          <p:cNvSpPr>
            <a:spLocks noChangeShapeType="1"/>
          </p:cNvSpPr>
          <p:nvPr/>
        </p:nvSpPr>
        <p:spPr bwMode="auto">
          <a:xfrm flipV="1">
            <a:off x="7177088" y="47704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99" name="Rectangle 51"/>
          <p:cNvSpPr>
            <a:spLocks noChangeArrowheads="1"/>
          </p:cNvSpPr>
          <p:nvPr/>
        </p:nvSpPr>
        <p:spPr bwMode="auto">
          <a:xfrm>
            <a:off x="707072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53300" name="Line 52"/>
          <p:cNvSpPr>
            <a:spLocks noChangeShapeType="1"/>
          </p:cNvSpPr>
          <p:nvPr/>
        </p:nvSpPr>
        <p:spPr bwMode="auto">
          <a:xfrm flipV="1">
            <a:off x="7504113" y="47990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01" name="Line 53"/>
          <p:cNvSpPr>
            <a:spLocks noChangeShapeType="1"/>
          </p:cNvSpPr>
          <p:nvPr/>
        </p:nvSpPr>
        <p:spPr bwMode="auto">
          <a:xfrm flipV="1">
            <a:off x="7831138" y="47704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02" name="Rectangle 54"/>
          <p:cNvSpPr>
            <a:spLocks noChangeArrowheads="1"/>
          </p:cNvSpPr>
          <p:nvPr/>
        </p:nvSpPr>
        <p:spPr bwMode="auto">
          <a:xfrm>
            <a:off x="772477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53303" name="Line 55"/>
          <p:cNvSpPr>
            <a:spLocks noChangeShapeType="1"/>
          </p:cNvSpPr>
          <p:nvPr/>
        </p:nvSpPr>
        <p:spPr bwMode="auto">
          <a:xfrm flipV="1">
            <a:off x="8158163" y="47990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04" name="Line 56"/>
          <p:cNvSpPr>
            <a:spLocks noChangeShapeType="1"/>
          </p:cNvSpPr>
          <p:nvPr/>
        </p:nvSpPr>
        <p:spPr bwMode="auto">
          <a:xfrm flipV="1">
            <a:off x="8485188" y="47704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05" name="Rectangle 57"/>
          <p:cNvSpPr>
            <a:spLocks noChangeArrowheads="1"/>
          </p:cNvSpPr>
          <p:nvPr/>
        </p:nvSpPr>
        <p:spPr bwMode="auto">
          <a:xfrm>
            <a:off x="8378825" y="48847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53306" name="Rectangle 58"/>
          <p:cNvSpPr>
            <a:spLocks noChangeArrowheads="1"/>
          </p:cNvSpPr>
          <p:nvPr/>
        </p:nvSpPr>
        <p:spPr bwMode="auto">
          <a:xfrm>
            <a:off x="4951413" y="46990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53307" name="Line 59"/>
          <p:cNvSpPr>
            <a:spLocks noChangeShapeType="1"/>
          </p:cNvSpPr>
          <p:nvPr/>
        </p:nvSpPr>
        <p:spPr bwMode="auto">
          <a:xfrm>
            <a:off x="5213350" y="4395788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08" name="Rectangle 60"/>
          <p:cNvSpPr>
            <a:spLocks noChangeArrowheads="1"/>
          </p:cNvSpPr>
          <p:nvPr/>
        </p:nvSpPr>
        <p:spPr bwMode="auto">
          <a:xfrm>
            <a:off x="4951413" y="42672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53309" name="Line 61"/>
          <p:cNvSpPr>
            <a:spLocks noChangeShapeType="1"/>
          </p:cNvSpPr>
          <p:nvPr/>
        </p:nvSpPr>
        <p:spPr bwMode="auto">
          <a:xfrm>
            <a:off x="5213350" y="3963988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10" name="Rectangle 62"/>
          <p:cNvSpPr>
            <a:spLocks noChangeArrowheads="1"/>
          </p:cNvSpPr>
          <p:nvPr/>
        </p:nvSpPr>
        <p:spPr bwMode="auto">
          <a:xfrm>
            <a:off x="4951413" y="38354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53311" name="Line 63"/>
          <p:cNvSpPr>
            <a:spLocks noChangeShapeType="1"/>
          </p:cNvSpPr>
          <p:nvPr/>
        </p:nvSpPr>
        <p:spPr bwMode="auto">
          <a:xfrm>
            <a:off x="5213350" y="3532188"/>
            <a:ext cx="523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12" name="Rectangle 64"/>
          <p:cNvSpPr>
            <a:spLocks noChangeArrowheads="1"/>
          </p:cNvSpPr>
          <p:nvPr/>
        </p:nvSpPr>
        <p:spPr bwMode="auto">
          <a:xfrm>
            <a:off x="4951413" y="34036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53313" name="Line 65"/>
          <p:cNvSpPr>
            <a:spLocks noChangeShapeType="1"/>
          </p:cNvSpPr>
          <p:nvPr/>
        </p:nvSpPr>
        <p:spPr bwMode="auto">
          <a:xfrm>
            <a:off x="5213350" y="30988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14" name="Rectangle 66"/>
          <p:cNvSpPr>
            <a:spLocks noChangeArrowheads="1"/>
          </p:cNvSpPr>
          <p:nvPr/>
        </p:nvSpPr>
        <p:spPr bwMode="auto">
          <a:xfrm>
            <a:off x="4951413" y="2971800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53315" name="Line 67"/>
          <p:cNvSpPr>
            <a:spLocks noChangeShapeType="1"/>
          </p:cNvSpPr>
          <p:nvPr/>
        </p:nvSpPr>
        <p:spPr bwMode="auto">
          <a:xfrm>
            <a:off x="5213350" y="26670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16" name="Rectangle 68"/>
          <p:cNvSpPr>
            <a:spLocks noChangeArrowheads="1"/>
          </p:cNvSpPr>
          <p:nvPr/>
        </p:nvSpPr>
        <p:spPr bwMode="auto">
          <a:xfrm>
            <a:off x="4951413" y="25400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53317" name="Line 69"/>
          <p:cNvSpPr>
            <a:spLocks noChangeShapeType="1"/>
          </p:cNvSpPr>
          <p:nvPr/>
        </p:nvSpPr>
        <p:spPr bwMode="auto">
          <a:xfrm>
            <a:off x="5213350" y="22352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18" name="Rectangle 70"/>
          <p:cNvSpPr>
            <a:spLocks noChangeArrowheads="1"/>
          </p:cNvSpPr>
          <p:nvPr/>
        </p:nvSpPr>
        <p:spPr bwMode="auto">
          <a:xfrm>
            <a:off x="4951413" y="21082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53319" name="Line 71"/>
          <p:cNvSpPr>
            <a:spLocks noChangeShapeType="1"/>
          </p:cNvSpPr>
          <p:nvPr/>
        </p:nvSpPr>
        <p:spPr bwMode="auto">
          <a:xfrm>
            <a:off x="5213350" y="1803400"/>
            <a:ext cx="523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320" name="Rectangle 72"/>
          <p:cNvSpPr>
            <a:spLocks noChangeArrowheads="1"/>
          </p:cNvSpPr>
          <p:nvPr/>
        </p:nvSpPr>
        <p:spPr bwMode="auto">
          <a:xfrm>
            <a:off x="4951413" y="16748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53321" name="Rectangle 73"/>
          <p:cNvSpPr>
            <a:spLocks noChangeArrowheads="1"/>
          </p:cNvSpPr>
          <p:nvPr/>
        </p:nvSpPr>
        <p:spPr bwMode="auto">
          <a:xfrm>
            <a:off x="4870450" y="817563"/>
            <a:ext cx="427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Arial" charset="0"/>
              </a:rPr>
              <a:t>Titolazione di</a:t>
            </a:r>
            <a:r>
              <a:rPr lang="it-IT" altLang="it-IT" sz="1800">
                <a:solidFill>
                  <a:srgbClr val="FF0000"/>
                </a:solidFill>
                <a:latin typeface="Arial" charset="0"/>
              </a:rPr>
              <a:t> acido </a:t>
            </a:r>
            <a:r>
              <a:rPr lang="it-IT" altLang="it-IT" sz="1800" b="1">
                <a:solidFill>
                  <a:srgbClr val="FF0000"/>
                </a:solidFill>
                <a:latin typeface="Arial" charset="0"/>
              </a:rPr>
              <a:t>forte</a:t>
            </a:r>
            <a:r>
              <a:rPr lang="it-IT" altLang="it-IT" sz="18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altLang="it-IT" sz="1800">
                <a:latin typeface="Arial" charset="0"/>
              </a:rPr>
              <a:t>con</a:t>
            </a:r>
            <a:r>
              <a:rPr lang="it-IT" altLang="it-IT" sz="18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altLang="it-IT" sz="1800">
                <a:solidFill>
                  <a:srgbClr val="0033CC"/>
                </a:solidFill>
                <a:latin typeface="Arial" charset="0"/>
              </a:rPr>
              <a:t>base </a:t>
            </a:r>
            <a:r>
              <a:rPr lang="it-IT" altLang="it-IT" sz="1800" b="1">
                <a:solidFill>
                  <a:srgbClr val="0033CC"/>
                </a:solidFill>
                <a:latin typeface="Arial" charset="0"/>
              </a:rPr>
              <a:t>forte</a:t>
            </a:r>
          </a:p>
        </p:txBody>
      </p:sp>
      <p:sp>
        <p:nvSpPr>
          <p:cNvPr id="53322" name="Text Box 74"/>
          <p:cNvSpPr txBox="1">
            <a:spLocks noChangeArrowheads="1"/>
          </p:cNvSpPr>
          <p:nvPr/>
        </p:nvSpPr>
        <p:spPr bwMode="auto">
          <a:xfrm>
            <a:off x="608013" y="1252538"/>
            <a:ext cx="1954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chemeClr val="accent2"/>
                </a:solidFill>
              </a:rPr>
              <a:t>NaOH </a:t>
            </a:r>
            <a:r>
              <a:rPr lang="it-IT" altLang="it-IT" sz="1800"/>
              <a:t>+</a:t>
            </a:r>
            <a:r>
              <a:rPr lang="it-IT" altLang="it-IT" sz="1800">
                <a:solidFill>
                  <a:schemeClr val="accent2"/>
                </a:solidFill>
              </a:rPr>
              <a:t> </a:t>
            </a:r>
            <a:r>
              <a:rPr lang="it-IT" altLang="it-IT" sz="1800">
                <a:solidFill>
                  <a:srgbClr val="FF0000"/>
                </a:solidFill>
              </a:rPr>
              <a:t>HCl</a:t>
            </a:r>
          </a:p>
        </p:txBody>
      </p:sp>
      <p:sp>
        <p:nvSpPr>
          <p:cNvPr id="53323" name="Text Box 75"/>
          <p:cNvSpPr txBox="1">
            <a:spLocks noChangeArrowheads="1"/>
          </p:cNvSpPr>
          <p:nvPr/>
        </p:nvSpPr>
        <p:spPr bwMode="auto">
          <a:xfrm>
            <a:off x="5029200" y="1268413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FF0000"/>
                </a:solidFill>
              </a:rPr>
              <a:t>HCl </a:t>
            </a:r>
            <a:r>
              <a:rPr lang="it-IT" altLang="it-IT" sz="1800"/>
              <a:t>+</a:t>
            </a:r>
            <a:r>
              <a:rPr lang="it-IT" altLang="it-IT" sz="1800">
                <a:solidFill>
                  <a:srgbClr val="FF0000"/>
                </a:solidFill>
              </a:rPr>
              <a:t> </a:t>
            </a:r>
            <a:r>
              <a:rPr lang="it-IT" altLang="it-IT" sz="1800">
                <a:solidFill>
                  <a:srgbClr val="0033CC"/>
                </a:solidFill>
              </a:rPr>
              <a:t>NaOH</a:t>
            </a:r>
          </a:p>
        </p:txBody>
      </p:sp>
      <p:sp>
        <p:nvSpPr>
          <p:cNvPr id="53324" name="Rectangle 82"/>
          <p:cNvSpPr>
            <a:spLocks noChangeArrowheads="1"/>
          </p:cNvSpPr>
          <p:nvPr/>
        </p:nvSpPr>
        <p:spPr bwMode="auto">
          <a:xfrm>
            <a:off x="3200400" y="3413125"/>
            <a:ext cx="78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chemeClr val="accent2"/>
                </a:solidFill>
              </a:rPr>
              <a:t>NaOH</a:t>
            </a:r>
          </a:p>
        </p:txBody>
      </p:sp>
      <p:sp>
        <p:nvSpPr>
          <p:cNvPr id="53325" name="Text Box 87"/>
          <p:cNvSpPr txBox="1">
            <a:spLocks noChangeArrowheads="1"/>
          </p:cNvSpPr>
          <p:nvPr/>
        </p:nvSpPr>
        <p:spPr bwMode="auto">
          <a:xfrm>
            <a:off x="7524750" y="3716338"/>
            <a:ext cx="1008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>
                <a:solidFill>
                  <a:srgbClr val="FF0000"/>
                </a:solidFill>
              </a:rPr>
              <a:t>HCl</a:t>
            </a:r>
          </a:p>
        </p:txBody>
      </p:sp>
      <p:sp>
        <p:nvSpPr>
          <p:cNvPr id="53326" name="Text Box 88"/>
          <p:cNvSpPr txBox="1">
            <a:spLocks noChangeArrowheads="1"/>
          </p:cNvSpPr>
          <p:nvPr/>
        </p:nvSpPr>
        <p:spPr bwMode="auto">
          <a:xfrm>
            <a:off x="7524750" y="1557338"/>
            <a:ext cx="935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>
                <a:solidFill>
                  <a:srgbClr val="0000FF"/>
                </a:solidFill>
              </a:rPr>
              <a:t>NaOH</a:t>
            </a:r>
          </a:p>
        </p:txBody>
      </p:sp>
      <p:sp>
        <p:nvSpPr>
          <p:cNvPr id="53327" name="Rectangle 3"/>
          <p:cNvSpPr>
            <a:spLocks noChangeArrowheads="1"/>
          </p:cNvSpPr>
          <p:nvPr/>
        </p:nvSpPr>
        <p:spPr bwMode="auto">
          <a:xfrm>
            <a:off x="6011863" y="5084763"/>
            <a:ext cx="2095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NaOH  (cm³)</a:t>
            </a:r>
            <a:endParaRPr lang="it-IT" altLang="it-IT" sz="1800"/>
          </a:p>
        </p:txBody>
      </p:sp>
      <p:pic>
        <p:nvPicPr>
          <p:cNvPr id="53328" name="Picture 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1196975"/>
            <a:ext cx="558800" cy="233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329" name="Rectangle 84"/>
          <p:cNvSpPr>
            <a:spLocks noChangeArrowheads="1"/>
          </p:cNvSpPr>
          <p:nvPr/>
        </p:nvSpPr>
        <p:spPr bwMode="auto">
          <a:xfrm>
            <a:off x="3132138" y="191611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800">
                <a:solidFill>
                  <a:srgbClr val="FF0000"/>
                </a:solidFill>
              </a:rPr>
              <a:t>HCl</a:t>
            </a:r>
          </a:p>
        </p:txBody>
      </p:sp>
      <p:pic>
        <p:nvPicPr>
          <p:cNvPr id="53330" name="Picture 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357563"/>
            <a:ext cx="484188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331" name="Picture 8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975" y="3500438"/>
            <a:ext cx="482600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98" name="Text Box 78"/>
          <p:cNvSpPr txBox="1">
            <a:spLocks noChangeArrowheads="1"/>
          </p:cNvSpPr>
          <p:nvPr/>
        </p:nvSpPr>
        <p:spPr bwMode="auto">
          <a:xfrm>
            <a:off x="381000" y="3124200"/>
            <a:ext cx="327025" cy="412750"/>
          </a:xfrm>
          <a:prstGeom prst="rect">
            <a:avLst/>
          </a:prstGeom>
          <a:noFill/>
          <a:ln w="15875">
            <a:solidFill>
              <a:srgbClr val="0000FF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53333" name="Line 76"/>
          <p:cNvSpPr>
            <a:spLocks noChangeShapeType="1"/>
          </p:cNvSpPr>
          <p:nvPr/>
        </p:nvSpPr>
        <p:spPr bwMode="auto">
          <a:xfrm>
            <a:off x="868363" y="3319463"/>
            <a:ext cx="1638300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53334" name="Line 77"/>
          <p:cNvSpPr>
            <a:spLocks noChangeShapeType="1"/>
          </p:cNvSpPr>
          <p:nvPr/>
        </p:nvSpPr>
        <p:spPr bwMode="auto">
          <a:xfrm>
            <a:off x="5218113" y="3306763"/>
            <a:ext cx="1614487" cy="0"/>
          </a:xfrm>
          <a:prstGeom prst="line">
            <a:avLst/>
          </a:prstGeom>
          <a:noFill/>
          <a:ln w="15875">
            <a:solidFill>
              <a:srgbClr val="FF0000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56399" name="Rectangle 79"/>
          <p:cNvSpPr>
            <a:spLocks noChangeArrowheads="1"/>
          </p:cNvSpPr>
          <p:nvPr/>
        </p:nvSpPr>
        <p:spPr bwMode="auto">
          <a:xfrm>
            <a:off x="4648200" y="3124200"/>
            <a:ext cx="327025" cy="412750"/>
          </a:xfrm>
          <a:prstGeom prst="rect">
            <a:avLst/>
          </a:prstGeom>
          <a:noFill/>
          <a:ln w="158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5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 animBg="1"/>
      <p:bldP spid="53289" grpId="0" animBg="1"/>
      <p:bldP spid="56398" grpId="0" animBg="1"/>
      <p:bldP spid="53333" grpId="0" animBg="1"/>
      <p:bldP spid="53334" grpId="0" animBg="1"/>
      <p:bldP spid="5639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2286000" y="1981200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3348038" y="5157788"/>
            <a:ext cx="2501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della base  (cm³)</a:t>
            </a:r>
            <a:endParaRPr lang="it-IT" altLang="it-IT" sz="1800"/>
          </a:p>
        </p:txBody>
      </p:sp>
      <p:sp>
        <p:nvSpPr>
          <p:cNvPr id="25604" name="Freeform 6"/>
          <p:cNvSpPr>
            <a:spLocks/>
          </p:cNvSpPr>
          <p:nvPr/>
        </p:nvSpPr>
        <p:spPr bwMode="auto">
          <a:xfrm>
            <a:off x="3052763" y="1700213"/>
            <a:ext cx="3271837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5" name="Line 9"/>
          <p:cNvSpPr>
            <a:spLocks noChangeShapeType="1"/>
          </p:cNvSpPr>
          <p:nvPr/>
        </p:nvSpPr>
        <p:spPr bwMode="auto">
          <a:xfrm flipV="1">
            <a:off x="3052763" y="469582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 flipV="1">
            <a:off x="3379788" y="469582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7" name="Line 11"/>
          <p:cNvSpPr>
            <a:spLocks noChangeShapeType="1"/>
          </p:cNvSpPr>
          <p:nvPr/>
        </p:nvSpPr>
        <p:spPr bwMode="auto">
          <a:xfrm flipV="1">
            <a:off x="3706813" y="466725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08" name="Rectangle 12"/>
          <p:cNvSpPr>
            <a:spLocks noChangeArrowheads="1"/>
          </p:cNvSpPr>
          <p:nvPr/>
        </p:nvSpPr>
        <p:spPr bwMode="auto">
          <a:xfrm>
            <a:off x="3654425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5609" name="Line 13"/>
          <p:cNvSpPr>
            <a:spLocks noChangeShapeType="1"/>
          </p:cNvSpPr>
          <p:nvPr/>
        </p:nvSpPr>
        <p:spPr bwMode="auto">
          <a:xfrm flipV="1">
            <a:off x="4033838" y="469582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0" name="Line 14"/>
          <p:cNvSpPr>
            <a:spLocks noChangeShapeType="1"/>
          </p:cNvSpPr>
          <p:nvPr/>
        </p:nvSpPr>
        <p:spPr bwMode="auto">
          <a:xfrm flipV="1">
            <a:off x="436245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1" name="Rectangle 15"/>
          <p:cNvSpPr>
            <a:spLocks noChangeArrowheads="1"/>
          </p:cNvSpPr>
          <p:nvPr/>
        </p:nvSpPr>
        <p:spPr bwMode="auto">
          <a:xfrm>
            <a:off x="431006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5612" name="Line 16"/>
          <p:cNvSpPr>
            <a:spLocks noChangeShapeType="1"/>
          </p:cNvSpPr>
          <p:nvPr/>
        </p:nvSpPr>
        <p:spPr bwMode="auto">
          <a:xfrm flipV="1">
            <a:off x="4689475" y="469582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3" name="Line 17"/>
          <p:cNvSpPr>
            <a:spLocks noChangeShapeType="1"/>
          </p:cNvSpPr>
          <p:nvPr/>
        </p:nvSpPr>
        <p:spPr bwMode="auto">
          <a:xfrm flipV="1">
            <a:off x="501650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4" name="Rectangle 18"/>
          <p:cNvSpPr>
            <a:spLocks noChangeArrowheads="1"/>
          </p:cNvSpPr>
          <p:nvPr/>
        </p:nvSpPr>
        <p:spPr bwMode="auto">
          <a:xfrm>
            <a:off x="496411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5615" name="Line 19"/>
          <p:cNvSpPr>
            <a:spLocks noChangeShapeType="1"/>
          </p:cNvSpPr>
          <p:nvPr/>
        </p:nvSpPr>
        <p:spPr bwMode="auto">
          <a:xfrm flipV="1">
            <a:off x="5343525" y="469582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6" name="Line 20"/>
          <p:cNvSpPr>
            <a:spLocks noChangeShapeType="1"/>
          </p:cNvSpPr>
          <p:nvPr/>
        </p:nvSpPr>
        <p:spPr bwMode="auto">
          <a:xfrm flipV="1">
            <a:off x="567055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7" name="Rectangle 21"/>
          <p:cNvSpPr>
            <a:spLocks noChangeArrowheads="1"/>
          </p:cNvSpPr>
          <p:nvPr/>
        </p:nvSpPr>
        <p:spPr bwMode="auto">
          <a:xfrm>
            <a:off x="561816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5618" name="Line 22"/>
          <p:cNvSpPr>
            <a:spLocks noChangeShapeType="1"/>
          </p:cNvSpPr>
          <p:nvPr/>
        </p:nvSpPr>
        <p:spPr bwMode="auto">
          <a:xfrm flipV="1">
            <a:off x="5997575" y="469582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9" name="Line 23"/>
          <p:cNvSpPr>
            <a:spLocks noChangeShapeType="1"/>
          </p:cNvSpPr>
          <p:nvPr/>
        </p:nvSpPr>
        <p:spPr bwMode="auto">
          <a:xfrm flipV="1">
            <a:off x="632460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0" name="Rectangle 24"/>
          <p:cNvSpPr>
            <a:spLocks noChangeArrowheads="1"/>
          </p:cNvSpPr>
          <p:nvPr/>
        </p:nvSpPr>
        <p:spPr bwMode="auto">
          <a:xfrm>
            <a:off x="627221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5621" name="Line 25"/>
          <p:cNvSpPr>
            <a:spLocks noChangeShapeType="1"/>
          </p:cNvSpPr>
          <p:nvPr/>
        </p:nvSpPr>
        <p:spPr bwMode="auto">
          <a:xfrm>
            <a:off x="3052763" y="47244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2" name="Rectangle 26"/>
          <p:cNvSpPr>
            <a:spLocks noChangeArrowheads="1"/>
          </p:cNvSpPr>
          <p:nvPr/>
        </p:nvSpPr>
        <p:spPr bwMode="auto">
          <a:xfrm>
            <a:off x="2790825" y="46513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5623" name="Line 27"/>
          <p:cNvSpPr>
            <a:spLocks noChangeShapeType="1"/>
          </p:cNvSpPr>
          <p:nvPr/>
        </p:nvSpPr>
        <p:spPr bwMode="auto">
          <a:xfrm>
            <a:off x="3052763" y="42926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4" name="Rectangle 28"/>
          <p:cNvSpPr>
            <a:spLocks noChangeArrowheads="1"/>
          </p:cNvSpPr>
          <p:nvPr/>
        </p:nvSpPr>
        <p:spPr bwMode="auto">
          <a:xfrm>
            <a:off x="2790825" y="42195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5625" name="Line 29"/>
          <p:cNvSpPr>
            <a:spLocks noChangeShapeType="1"/>
          </p:cNvSpPr>
          <p:nvPr/>
        </p:nvSpPr>
        <p:spPr bwMode="auto">
          <a:xfrm>
            <a:off x="3052763" y="38608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6" name="Rectangle 30"/>
          <p:cNvSpPr>
            <a:spLocks noChangeArrowheads="1"/>
          </p:cNvSpPr>
          <p:nvPr/>
        </p:nvSpPr>
        <p:spPr bwMode="auto">
          <a:xfrm>
            <a:off x="2790825" y="37877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5627" name="Line 31"/>
          <p:cNvSpPr>
            <a:spLocks noChangeShapeType="1"/>
          </p:cNvSpPr>
          <p:nvPr/>
        </p:nvSpPr>
        <p:spPr bwMode="auto">
          <a:xfrm>
            <a:off x="3052763" y="34290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8" name="Rectangle 32"/>
          <p:cNvSpPr>
            <a:spLocks noChangeArrowheads="1"/>
          </p:cNvSpPr>
          <p:nvPr/>
        </p:nvSpPr>
        <p:spPr bwMode="auto">
          <a:xfrm>
            <a:off x="2790825" y="33559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5629" name="Line 33"/>
          <p:cNvSpPr>
            <a:spLocks noChangeShapeType="1"/>
          </p:cNvSpPr>
          <p:nvPr/>
        </p:nvSpPr>
        <p:spPr bwMode="auto">
          <a:xfrm>
            <a:off x="3052763" y="29956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0" name="Rectangle 34"/>
          <p:cNvSpPr>
            <a:spLocks noChangeArrowheads="1"/>
          </p:cNvSpPr>
          <p:nvPr/>
        </p:nvSpPr>
        <p:spPr bwMode="auto">
          <a:xfrm>
            <a:off x="2790825" y="29241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5631" name="Line 35"/>
          <p:cNvSpPr>
            <a:spLocks noChangeShapeType="1"/>
          </p:cNvSpPr>
          <p:nvPr/>
        </p:nvSpPr>
        <p:spPr bwMode="auto">
          <a:xfrm>
            <a:off x="3052763" y="25638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2" name="Rectangle 36"/>
          <p:cNvSpPr>
            <a:spLocks noChangeArrowheads="1"/>
          </p:cNvSpPr>
          <p:nvPr/>
        </p:nvSpPr>
        <p:spPr bwMode="auto">
          <a:xfrm>
            <a:off x="2790825" y="24923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5633" name="Line 37"/>
          <p:cNvSpPr>
            <a:spLocks noChangeShapeType="1"/>
          </p:cNvSpPr>
          <p:nvPr/>
        </p:nvSpPr>
        <p:spPr bwMode="auto">
          <a:xfrm>
            <a:off x="3052763" y="21320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4" name="Rectangle 38"/>
          <p:cNvSpPr>
            <a:spLocks noChangeArrowheads="1"/>
          </p:cNvSpPr>
          <p:nvPr/>
        </p:nvSpPr>
        <p:spPr bwMode="auto">
          <a:xfrm>
            <a:off x="2790825" y="20605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5635" name="Line 39"/>
          <p:cNvSpPr>
            <a:spLocks noChangeShapeType="1"/>
          </p:cNvSpPr>
          <p:nvPr/>
        </p:nvSpPr>
        <p:spPr bwMode="auto">
          <a:xfrm>
            <a:off x="3052763" y="17002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36" name="Rectangle 40"/>
          <p:cNvSpPr>
            <a:spLocks noChangeArrowheads="1"/>
          </p:cNvSpPr>
          <p:nvPr/>
        </p:nvSpPr>
        <p:spPr bwMode="auto">
          <a:xfrm>
            <a:off x="2790825" y="162718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7211" name="Freeform 43"/>
          <p:cNvSpPr>
            <a:spLocks/>
          </p:cNvSpPr>
          <p:nvPr/>
        </p:nvSpPr>
        <p:spPr bwMode="auto">
          <a:xfrm>
            <a:off x="3073400" y="2452688"/>
            <a:ext cx="2997200" cy="1612900"/>
          </a:xfrm>
          <a:custGeom>
            <a:avLst/>
            <a:gdLst>
              <a:gd name="T0" fmla="*/ 0 w 229"/>
              <a:gd name="T1" fmla="*/ 2147483647 h 112"/>
              <a:gd name="T2" fmla="*/ 2147483647 w 229"/>
              <a:gd name="T3" fmla="*/ 2147483647 h 112"/>
              <a:gd name="T4" fmla="*/ 2147483647 w 229"/>
              <a:gd name="T5" fmla="*/ 2147483647 h 112"/>
              <a:gd name="T6" fmla="*/ 2147483647 w 229"/>
              <a:gd name="T7" fmla="*/ 2147483647 h 112"/>
              <a:gd name="T8" fmla="*/ 2147483647 w 229"/>
              <a:gd name="T9" fmla="*/ 2147483647 h 112"/>
              <a:gd name="T10" fmla="*/ 2147483647 w 229"/>
              <a:gd name="T11" fmla="*/ 2147483647 h 112"/>
              <a:gd name="T12" fmla="*/ 2147483647 w 229"/>
              <a:gd name="T13" fmla="*/ 2147483647 h 112"/>
              <a:gd name="T14" fmla="*/ 2147483647 w 229"/>
              <a:gd name="T15" fmla="*/ 2147483647 h 112"/>
              <a:gd name="T16" fmla="*/ 2147483647 w 229"/>
              <a:gd name="T17" fmla="*/ 2147483647 h 112"/>
              <a:gd name="T18" fmla="*/ 2147483647 w 229"/>
              <a:gd name="T19" fmla="*/ 2147483647 h 112"/>
              <a:gd name="T20" fmla="*/ 2147483647 w 229"/>
              <a:gd name="T21" fmla="*/ 2147483647 h 112"/>
              <a:gd name="T22" fmla="*/ 2147483647 w 229"/>
              <a:gd name="T23" fmla="*/ 2147483647 h 112"/>
              <a:gd name="T24" fmla="*/ 2147483647 w 229"/>
              <a:gd name="T25" fmla="*/ 2147483647 h 112"/>
              <a:gd name="T26" fmla="*/ 2147483647 w 229"/>
              <a:gd name="T27" fmla="*/ 2147483647 h 112"/>
              <a:gd name="T28" fmla="*/ 2147483647 w 229"/>
              <a:gd name="T29" fmla="*/ 2147483647 h 112"/>
              <a:gd name="T30" fmla="*/ 2147483647 w 229"/>
              <a:gd name="T31" fmla="*/ 2147483647 h 112"/>
              <a:gd name="T32" fmla="*/ 2147483647 w 229"/>
              <a:gd name="T33" fmla="*/ 2147483647 h 112"/>
              <a:gd name="T34" fmla="*/ 2147483647 w 229"/>
              <a:gd name="T35" fmla="*/ 2147483647 h 112"/>
              <a:gd name="T36" fmla="*/ 2147483647 w 229"/>
              <a:gd name="T37" fmla="*/ 2147483647 h 112"/>
              <a:gd name="T38" fmla="*/ 2147483647 w 229"/>
              <a:gd name="T39" fmla="*/ 2147483647 h 112"/>
              <a:gd name="T40" fmla="*/ 2147483647 w 229"/>
              <a:gd name="T41" fmla="*/ 2147483647 h 112"/>
              <a:gd name="T42" fmla="*/ 2147483647 w 229"/>
              <a:gd name="T43" fmla="*/ 2147483647 h 112"/>
              <a:gd name="T44" fmla="*/ 2147483647 w 229"/>
              <a:gd name="T45" fmla="*/ 2147483647 h 112"/>
              <a:gd name="T46" fmla="*/ 2147483647 w 229"/>
              <a:gd name="T47" fmla="*/ 2147483647 h 112"/>
              <a:gd name="T48" fmla="*/ 2147483647 w 229"/>
              <a:gd name="T49" fmla="*/ 2147483647 h 112"/>
              <a:gd name="T50" fmla="*/ 2147483647 w 229"/>
              <a:gd name="T51" fmla="*/ 2147483647 h 112"/>
              <a:gd name="T52" fmla="*/ 2147483647 w 229"/>
              <a:gd name="T53" fmla="*/ 2147483647 h 112"/>
              <a:gd name="T54" fmla="*/ 2147483647 w 229"/>
              <a:gd name="T55" fmla="*/ 2147483647 h 112"/>
              <a:gd name="T56" fmla="*/ 2147483647 w 229"/>
              <a:gd name="T57" fmla="*/ 2147483647 h 112"/>
              <a:gd name="T58" fmla="*/ 2147483647 w 229"/>
              <a:gd name="T59" fmla="*/ 2147483647 h 112"/>
              <a:gd name="T60" fmla="*/ 2147483647 w 229"/>
              <a:gd name="T61" fmla="*/ 2147483647 h 112"/>
              <a:gd name="T62" fmla="*/ 2147483647 w 229"/>
              <a:gd name="T63" fmla="*/ 2147483647 h 112"/>
              <a:gd name="T64" fmla="*/ 2147483647 w 229"/>
              <a:gd name="T65" fmla="*/ 2147483647 h 112"/>
              <a:gd name="T66" fmla="*/ 2147483647 w 229"/>
              <a:gd name="T67" fmla="*/ 2147483647 h 112"/>
              <a:gd name="T68" fmla="*/ 2147483647 w 229"/>
              <a:gd name="T69" fmla="*/ 2147483647 h 112"/>
              <a:gd name="T70" fmla="*/ 2147483647 w 229"/>
              <a:gd name="T71" fmla="*/ 2147483647 h 112"/>
              <a:gd name="T72" fmla="*/ 2147483647 w 229"/>
              <a:gd name="T73" fmla="*/ 2147483647 h 112"/>
              <a:gd name="T74" fmla="*/ 2147483647 w 229"/>
              <a:gd name="T75" fmla="*/ 2147483647 h 112"/>
              <a:gd name="T76" fmla="*/ 2147483647 w 229"/>
              <a:gd name="T77" fmla="*/ 2147483647 h 112"/>
              <a:gd name="T78" fmla="*/ 2147483647 w 229"/>
              <a:gd name="T79" fmla="*/ 2147483647 h 112"/>
              <a:gd name="T80" fmla="*/ 2147483647 w 229"/>
              <a:gd name="T81" fmla="*/ 2147483647 h 112"/>
              <a:gd name="T82" fmla="*/ 2147483647 w 229"/>
              <a:gd name="T83" fmla="*/ 2147483647 h 112"/>
              <a:gd name="T84" fmla="*/ 2147483647 w 229"/>
              <a:gd name="T85" fmla="*/ 2147483647 h 112"/>
              <a:gd name="T86" fmla="*/ 2147483647 w 229"/>
              <a:gd name="T87" fmla="*/ 2147483647 h 112"/>
              <a:gd name="T88" fmla="*/ 2147483647 w 229"/>
              <a:gd name="T89" fmla="*/ 2147483647 h 112"/>
              <a:gd name="T90" fmla="*/ 2147483647 w 229"/>
              <a:gd name="T91" fmla="*/ 2147483647 h 112"/>
              <a:gd name="T92" fmla="*/ 2147483647 w 229"/>
              <a:gd name="T93" fmla="*/ 0 h 11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29"/>
              <a:gd name="T142" fmla="*/ 0 h 112"/>
              <a:gd name="T143" fmla="*/ 229 w 229"/>
              <a:gd name="T144" fmla="*/ 112 h 11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29" h="112">
                <a:moveTo>
                  <a:pt x="0" y="112"/>
                </a:moveTo>
                <a:lnTo>
                  <a:pt x="5" y="112"/>
                </a:lnTo>
                <a:lnTo>
                  <a:pt x="9" y="111"/>
                </a:lnTo>
                <a:lnTo>
                  <a:pt x="14" y="111"/>
                </a:lnTo>
                <a:lnTo>
                  <a:pt x="19" y="110"/>
                </a:lnTo>
                <a:lnTo>
                  <a:pt x="24" y="110"/>
                </a:lnTo>
                <a:lnTo>
                  <a:pt x="29" y="109"/>
                </a:lnTo>
                <a:lnTo>
                  <a:pt x="34" y="109"/>
                </a:lnTo>
                <a:lnTo>
                  <a:pt x="38" y="108"/>
                </a:lnTo>
                <a:lnTo>
                  <a:pt x="43" y="108"/>
                </a:lnTo>
                <a:lnTo>
                  <a:pt x="48" y="107"/>
                </a:lnTo>
                <a:lnTo>
                  <a:pt x="54" y="106"/>
                </a:lnTo>
                <a:lnTo>
                  <a:pt x="59" y="106"/>
                </a:lnTo>
                <a:lnTo>
                  <a:pt x="64" y="105"/>
                </a:lnTo>
                <a:lnTo>
                  <a:pt x="70" y="104"/>
                </a:lnTo>
                <a:lnTo>
                  <a:pt x="75" y="103"/>
                </a:lnTo>
                <a:lnTo>
                  <a:pt x="80" y="102"/>
                </a:lnTo>
                <a:lnTo>
                  <a:pt x="85" y="102"/>
                </a:lnTo>
                <a:lnTo>
                  <a:pt x="90" y="101"/>
                </a:lnTo>
                <a:lnTo>
                  <a:pt x="95" y="99"/>
                </a:lnTo>
                <a:lnTo>
                  <a:pt x="100" y="98"/>
                </a:lnTo>
                <a:lnTo>
                  <a:pt x="104" y="97"/>
                </a:lnTo>
                <a:lnTo>
                  <a:pt x="110" y="94"/>
                </a:lnTo>
                <a:lnTo>
                  <a:pt x="115" y="92"/>
                </a:lnTo>
                <a:lnTo>
                  <a:pt x="119" y="87"/>
                </a:lnTo>
                <a:lnTo>
                  <a:pt x="124" y="58"/>
                </a:lnTo>
                <a:lnTo>
                  <a:pt x="129" y="19"/>
                </a:lnTo>
                <a:lnTo>
                  <a:pt x="134" y="14"/>
                </a:lnTo>
                <a:lnTo>
                  <a:pt x="138" y="12"/>
                </a:lnTo>
                <a:lnTo>
                  <a:pt x="144" y="10"/>
                </a:lnTo>
                <a:lnTo>
                  <a:pt x="149" y="8"/>
                </a:lnTo>
                <a:lnTo>
                  <a:pt x="154" y="7"/>
                </a:lnTo>
                <a:lnTo>
                  <a:pt x="159" y="6"/>
                </a:lnTo>
                <a:lnTo>
                  <a:pt x="163" y="6"/>
                </a:lnTo>
                <a:lnTo>
                  <a:pt x="168" y="5"/>
                </a:lnTo>
                <a:lnTo>
                  <a:pt x="174" y="4"/>
                </a:lnTo>
                <a:lnTo>
                  <a:pt x="179" y="4"/>
                </a:lnTo>
                <a:lnTo>
                  <a:pt x="184" y="3"/>
                </a:lnTo>
                <a:lnTo>
                  <a:pt x="188" y="3"/>
                </a:lnTo>
                <a:lnTo>
                  <a:pt x="193" y="3"/>
                </a:lnTo>
                <a:lnTo>
                  <a:pt x="198" y="2"/>
                </a:lnTo>
                <a:lnTo>
                  <a:pt x="203" y="2"/>
                </a:lnTo>
                <a:lnTo>
                  <a:pt x="208" y="2"/>
                </a:lnTo>
                <a:lnTo>
                  <a:pt x="213" y="1"/>
                </a:lnTo>
                <a:lnTo>
                  <a:pt x="218" y="1"/>
                </a:lnTo>
                <a:lnTo>
                  <a:pt x="223" y="1"/>
                </a:lnTo>
                <a:lnTo>
                  <a:pt x="229" y="0"/>
                </a:lnTo>
              </a:path>
            </a:pathLst>
          </a:custGeom>
          <a:noFill/>
          <a:ln w="190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213" name="Freeform 45"/>
          <p:cNvSpPr>
            <a:spLocks/>
          </p:cNvSpPr>
          <p:nvPr/>
        </p:nvSpPr>
        <p:spPr bwMode="auto">
          <a:xfrm>
            <a:off x="3052763" y="2032000"/>
            <a:ext cx="3036887" cy="2476500"/>
          </a:xfrm>
          <a:custGeom>
            <a:avLst/>
            <a:gdLst>
              <a:gd name="T0" fmla="*/ 0 w 232"/>
              <a:gd name="T1" fmla="*/ 2147483647 h 172"/>
              <a:gd name="T2" fmla="*/ 2147483647 w 232"/>
              <a:gd name="T3" fmla="*/ 2147483647 h 172"/>
              <a:gd name="T4" fmla="*/ 2147483647 w 232"/>
              <a:gd name="T5" fmla="*/ 2147483647 h 172"/>
              <a:gd name="T6" fmla="*/ 2147483647 w 232"/>
              <a:gd name="T7" fmla="*/ 2147483647 h 172"/>
              <a:gd name="T8" fmla="*/ 2147483647 w 232"/>
              <a:gd name="T9" fmla="*/ 2147483647 h 172"/>
              <a:gd name="T10" fmla="*/ 2147483647 w 232"/>
              <a:gd name="T11" fmla="*/ 2147483647 h 172"/>
              <a:gd name="T12" fmla="*/ 2147483647 w 232"/>
              <a:gd name="T13" fmla="*/ 2147483647 h 172"/>
              <a:gd name="T14" fmla="*/ 2147483647 w 232"/>
              <a:gd name="T15" fmla="*/ 2147483647 h 172"/>
              <a:gd name="T16" fmla="*/ 2147483647 w 232"/>
              <a:gd name="T17" fmla="*/ 2147483647 h 172"/>
              <a:gd name="T18" fmla="*/ 2147483647 w 232"/>
              <a:gd name="T19" fmla="*/ 2147483647 h 172"/>
              <a:gd name="T20" fmla="*/ 2147483647 w 232"/>
              <a:gd name="T21" fmla="*/ 2147483647 h 172"/>
              <a:gd name="T22" fmla="*/ 2147483647 w 232"/>
              <a:gd name="T23" fmla="*/ 2147483647 h 172"/>
              <a:gd name="T24" fmla="*/ 2147483647 w 232"/>
              <a:gd name="T25" fmla="*/ 2147483647 h 172"/>
              <a:gd name="T26" fmla="*/ 2147483647 w 232"/>
              <a:gd name="T27" fmla="*/ 2147483647 h 172"/>
              <a:gd name="T28" fmla="*/ 2147483647 w 232"/>
              <a:gd name="T29" fmla="*/ 2147483647 h 172"/>
              <a:gd name="T30" fmla="*/ 2147483647 w 232"/>
              <a:gd name="T31" fmla="*/ 2147483647 h 172"/>
              <a:gd name="T32" fmla="*/ 2147483647 w 232"/>
              <a:gd name="T33" fmla="*/ 2147483647 h 172"/>
              <a:gd name="T34" fmla="*/ 2147483647 w 232"/>
              <a:gd name="T35" fmla="*/ 2147483647 h 172"/>
              <a:gd name="T36" fmla="*/ 2147483647 w 232"/>
              <a:gd name="T37" fmla="*/ 2147483647 h 172"/>
              <a:gd name="T38" fmla="*/ 2147483647 w 232"/>
              <a:gd name="T39" fmla="*/ 2147483647 h 172"/>
              <a:gd name="T40" fmla="*/ 2147483647 w 232"/>
              <a:gd name="T41" fmla="*/ 2147483647 h 172"/>
              <a:gd name="T42" fmla="*/ 2147483647 w 232"/>
              <a:gd name="T43" fmla="*/ 2147483647 h 172"/>
              <a:gd name="T44" fmla="*/ 2147483647 w 232"/>
              <a:gd name="T45" fmla="*/ 2147483647 h 172"/>
              <a:gd name="T46" fmla="*/ 2147483647 w 232"/>
              <a:gd name="T47" fmla="*/ 2147483647 h 172"/>
              <a:gd name="T48" fmla="*/ 2147483647 w 232"/>
              <a:gd name="T49" fmla="*/ 2147483647 h 172"/>
              <a:gd name="T50" fmla="*/ 2147483647 w 232"/>
              <a:gd name="T51" fmla="*/ 2147483647 h 172"/>
              <a:gd name="T52" fmla="*/ 2147483647 w 232"/>
              <a:gd name="T53" fmla="*/ 2147483647 h 172"/>
              <a:gd name="T54" fmla="*/ 2147483647 w 232"/>
              <a:gd name="T55" fmla="*/ 2147483647 h 172"/>
              <a:gd name="T56" fmla="*/ 2147483647 w 232"/>
              <a:gd name="T57" fmla="*/ 2147483647 h 172"/>
              <a:gd name="T58" fmla="*/ 2147483647 w 232"/>
              <a:gd name="T59" fmla="*/ 2147483647 h 172"/>
              <a:gd name="T60" fmla="*/ 2147483647 w 232"/>
              <a:gd name="T61" fmla="*/ 2147483647 h 172"/>
              <a:gd name="T62" fmla="*/ 2147483647 w 232"/>
              <a:gd name="T63" fmla="*/ 2147483647 h 172"/>
              <a:gd name="T64" fmla="*/ 2147483647 w 232"/>
              <a:gd name="T65" fmla="*/ 2147483647 h 172"/>
              <a:gd name="T66" fmla="*/ 2147483647 w 232"/>
              <a:gd name="T67" fmla="*/ 2147483647 h 172"/>
              <a:gd name="T68" fmla="*/ 2147483647 w 232"/>
              <a:gd name="T69" fmla="*/ 2147483647 h 172"/>
              <a:gd name="T70" fmla="*/ 2147483647 w 232"/>
              <a:gd name="T71" fmla="*/ 2147483647 h 172"/>
              <a:gd name="T72" fmla="*/ 2147483647 w 232"/>
              <a:gd name="T73" fmla="*/ 2147483647 h 172"/>
              <a:gd name="T74" fmla="*/ 2147483647 w 232"/>
              <a:gd name="T75" fmla="*/ 2147483647 h 172"/>
              <a:gd name="T76" fmla="*/ 2147483647 w 232"/>
              <a:gd name="T77" fmla="*/ 2147483647 h 172"/>
              <a:gd name="T78" fmla="*/ 2147483647 w 232"/>
              <a:gd name="T79" fmla="*/ 2147483647 h 172"/>
              <a:gd name="T80" fmla="*/ 2147483647 w 232"/>
              <a:gd name="T81" fmla="*/ 2147483647 h 172"/>
              <a:gd name="T82" fmla="*/ 2147483647 w 232"/>
              <a:gd name="T83" fmla="*/ 2147483647 h 172"/>
              <a:gd name="T84" fmla="*/ 2147483647 w 232"/>
              <a:gd name="T85" fmla="*/ 2147483647 h 172"/>
              <a:gd name="T86" fmla="*/ 2147483647 w 232"/>
              <a:gd name="T87" fmla="*/ 2147483647 h 172"/>
              <a:gd name="T88" fmla="*/ 2147483647 w 232"/>
              <a:gd name="T89" fmla="*/ 2147483647 h 172"/>
              <a:gd name="T90" fmla="*/ 2147483647 w 232"/>
              <a:gd name="T91" fmla="*/ 2147483647 h 172"/>
              <a:gd name="T92" fmla="*/ 2147483647 w 232"/>
              <a:gd name="T93" fmla="*/ 2147483647 h 172"/>
              <a:gd name="T94" fmla="*/ 2147483647 w 232"/>
              <a:gd name="T95" fmla="*/ 0 h 17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2"/>
              <a:gd name="T145" fmla="*/ 0 h 172"/>
              <a:gd name="T146" fmla="*/ 232 w 232"/>
              <a:gd name="T147" fmla="*/ 172 h 17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2" h="172">
                <a:moveTo>
                  <a:pt x="0" y="172"/>
                </a:moveTo>
                <a:lnTo>
                  <a:pt x="4" y="172"/>
                </a:lnTo>
                <a:lnTo>
                  <a:pt x="9" y="171"/>
                </a:lnTo>
                <a:lnTo>
                  <a:pt x="15" y="171"/>
                </a:lnTo>
                <a:lnTo>
                  <a:pt x="20" y="170"/>
                </a:lnTo>
                <a:lnTo>
                  <a:pt x="25" y="170"/>
                </a:lnTo>
                <a:lnTo>
                  <a:pt x="31" y="169"/>
                </a:lnTo>
                <a:lnTo>
                  <a:pt x="35" y="169"/>
                </a:lnTo>
                <a:lnTo>
                  <a:pt x="40" y="168"/>
                </a:lnTo>
                <a:lnTo>
                  <a:pt x="45" y="168"/>
                </a:lnTo>
                <a:lnTo>
                  <a:pt x="50" y="167"/>
                </a:lnTo>
                <a:lnTo>
                  <a:pt x="55" y="166"/>
                </a:lnTo>
                <a:lnTo>
                  <a:pt x="59" y="166"/>
                </a:lnTo>
                <a:lnTo>
                  <a:pt x="64" y="165"/>
                </a:lnTo>
                <a:lnTo>
                  <a:pt x="69" y="164"/>
                </a:lnTo>
                <a:lnTo>
                  <a:pt x="74" y="164"/>
                </a:lnTo>
                <a:lnTo>
                  <a:pt x="78" y="163"/>
                </a:lnTo>
                <a:lnTo>
                  <a:pt x="84" y="162"/>
                </a:lnTo>
                <a:lnTo>
                  <a:pt x="89" y="161"/>
                </a:lnTo>
                <a:lnTo>
                  <a:pt x="94" y="160"/>
                </a:lnTo>
                <a:lnTo>
                  <a:pt x="99" y="158"/>
                </a:lnTo>
                <a:lnTo>
                  <a:pt x="104" y="157"/>
                </a:lnTo>
                <a:lnTo>
                  <a:pt x="109" y="155"/>
                </a:lnTo>
                <a:lnTo>
                  <a:pt x="114" y="152"/>
                </a:lnTo>
                <a:lnTo>
                  <a:pt x="119" y="148"/>
                </a:lnTo>
                <a:lnTo>
                  <a:pt x="124" y="135"/>
                </a:lnTo>
                <a:lnTo>
                  <a:pt x="128" y="20"/>
                </a:lnTo>
                <a:lnTo>
                  <a:pt x="133" y="15"/>
                </a:lnTo>
                <a:lnTo>
                  <a:pt x="138" y="12"/>
                </a:lnTo>
                <a:lnTo>
                  <a:pt x="143" y="10"/>
                </a:lnTo>
                <a:lnTo>
                  <a:pt x="147" y="9"/>
                </a:lnTo>
                <a:lnTo>
                  <a:pt x="153" y="7"/>
                </a:lnTo>
                <a:lnTo>
                  <a:pt x="158" y="6"/>
                </a:lnTo>
                <a:lnTo>
                  <a:pt x="163" y="6"/>
                </a:lnTo>
                <a:lnTo>
                  <a:pt x="168" y="5"/>
                </a:lnTo>
                <a:lnTo>
                  <a:pt x="173" y="4"/>
                </a:lnTo>
                <a:lnTo>
                  <a:pt x="178" y="4"/>
                </a:lnTo>
                <a:lnTo>
                  <a:pt x="183" y="3"/>
                </a:lnTo>
                <a:lnTo>
                  <a:pt x="188" y="3"/>
                </a:lnTo>
                <a:lnTo>
                  <a:pt x="193" y="2"/>
                </a:lnTo>
                <a:lnTo>
                  <a:pt x="199" y="2"/>
                </a:lnTo>
                <a:lnTo>
                  <a:pt x="203" y="2"/>
                </a:lnTo>
                <a:lnTo>
                  <a:pt x="208" y="1"/>
                </a:lnTo>
                <a:lnTo>
                  <a:pt x="213" y="1"/>
                </a:lnTo>
                <a:lnTo>
                  <a:pt x="218" y="1"/>
                </a:lnTo>
                <a:lnTo>
                  <a:pt x="222" y="1"/>
                </a:lnTo>
                <a:lnTo>
                  <a:pt x="227" y="1"/>
                </a:lnTo>
                <a:lnTo>
                  <a:pt x="232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251" name="Text Box 83"/>
          <p:cNvSpPr txBox="1">
            <a:spLocks noChangeArrowheads="1"/>
          </p:cNvSpPr>
          <p:nvPr/>
        </p:nvSpPr>
        <p:spPr bwMode="auto">
          <a:xfrm>
            <a:off x="5638800" y="13716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Acido e base 0.1 M</a:t>
            </a:r>
          </a:p>
        </p:txBody>
      </p:sp>
      <p:sp>
        <p:nvSpPr>
          <p:cNvPr id="7253" name="Text Box 85"/>
          <p:cNvSpPr txBox="1">
            <a:spLocks noChangeArrowheads="1"/>
          </p:cNvSpPr>
          <p:nvPr/>
        </p:nvSpPr>
        <p:spPr bwMode="auto">
          <a:xfrm>
            <a:off x="5638800" y="2667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solidFill>
                  <a:schemeClr val="accent2"/>
                </a:solidFill>
              </a:rPr>
              <a:t>Acido e base 0.001 M</a:t>
            </a:r>
          </a:p>
        </p:txBody>
      </p:sp>
      <p:sp>
        <p:nvSpPr>
          <p:cNvPr id="7254" name="Text Box 86"/>
          <p:cNvSpPr txBox="1">
            <a:spLocks noChangeArrowheads="1"/>
          </p:cNvSpPr>
          <p:nvPr/>
        </p:nvSpPr>
        <p:spPr bwMode="auto">
          <a:xfrm>
            <a:off x="533400" y="304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/>
              <a:t>Acido e base </a:t>
            </a: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</a:rPr>
              <a:t>entrambi forti</a:t>
            </a:r>
            <a:r>
              <a:rPr lang="it-IT"/>
              <a:t>: effetto della </a:t>
            </a:r>
            <a:r>
              <a:rPr lang="it-IT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concentrazione</a:t>
            </a:r>
          </a:p>
        </p:txBody>
      </p:sp>
      <p:sp>
        <p:nvSpPr>
          <p:cNvPr id="7256" name="Rectangle 88"/>
          <p:cNvSpPr>
            <a:spLocks noChangeArrowheads="1"/>
          </p:cNvSpPr>
          <p:nvPr/>
        </p:nvSpPr>
        <p:spPr bwMode="auto">
          <a:xfrm>
            <a:off x="2438400" y="3048000"/>
            <a:ext cx="327025" cy="382588"/>
          </a:xfrm>
          <a:prstGeom prst="rect">
            <a:avLst/>
          </a:prstGeom>
          <a:noFill/>
          <a:ln w="158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</a:t>
            </a:r>
          </a:p>
        </p:txBody>
      </p:sp>
      <p:sp>
        <p:nvSpPr>
          <p:cNvPr id="7259" name="Line 91"/>
          <p:cNvSpPr>
            <a:spLocks noChangeShapeType="1"/>
          </p:cNvSpPr>
          <p:nvPr/>
        </p:nvSpPr>
        <p:spPr bwMode="auto">
          <a:xfrm>
            <a:off x="3048000" y="3200400"/>
            <a:ext cx="1641475" cy="0"/>
          </a:xfrm>
          <a:prstGeom prst="line">
            <a:avLst/>
          </a:prstGeom>
          <a:noFill/>
          <a:ln w="15875">
            <a:solidFill>
              <a:srgbClr val="339966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798054" y="558924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3333FF"/>
                </a:solidFill>
              </a:rPr>
              <a:t>Al diminuire della concentrazione diminuisce la variazione di </a:t>
            </a:r>
            <a:r>
              <a:rPr lang="it-IT" dirty="0" err="1" smtClean="0">
                <a:solidFill>
                  <a:srgbClr val="3333FF"/>
                </a:solidFill>
              </a:rPr>
              <a:t>pH</a:t>
            </a:r>
            <a:r>
              <a:rPr lang="it-IT" dirty="0" smtClean="0">
                <a:solidFill>
                  <a:srgbClr val="3333FF"/>
                </a:solidFill>
              </a:rPr>
              <a:t> in prossimità del punto equivalente che è però sempre a </a:t>
            </a:r>
            <a:r>
              <a:rPr lang="it-IT" dirty="0" err="1" smtClean="0">
                <a:solidFill>
                  <a:srgbClr val="3333FF"/>
                </a:solidFill>
              </a:rPr>
              <a:t>pH</a:t>
            </a:r>
            <a:r>
              <a:rPr lang="it-IT" dirty="0" smtClean="0">
                <a:solidFill>
                  <a:srgbClr val="3333FF"/>
                </a:solidFill>
              </a:rPr>
              <a:t> = 7.00</a:t>
            </a:r>
            <a:endParaRPr lang="it-IT" dirty="0">
              <a:solidFill>
                <a:srgbClr val="3333FF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1" grpId="0" animBg="1"/>
      <p:bldP spid="7213" grpId="0" animBg="1"/>
      <p:bldP spid="7251" grpId="0" autoUpdateAnimBg="0"/>
      <p:bldP spid="7253" grpId="0" autoUpdateAnimBg="0"/>
      <p:bldP spid="7256" grpId="0" animBg="1" autoUpdateAnimBg="0"/>
      <p:bldP spid="725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2438400" y="2133600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4038600" y="5029200"/>
            <a:ext cx="2032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NaOH (cm³)</a:t>
            </a:r>
            <a:endParaRPr lang="it-IT" altLang="it-IT" sz="1800"/>
          </a:p>
        </p:txBody>
      </p:sp>
      <p:sp>
        <p:nvSpPr>
          <p:cNvPr id="26628" name="Freeform 7"/>
          <p:cNvSpPr>
            <a:spLocks/>
          </p:cNvSpPr>
          <p:nvPr/>
        </p:nvSpPr>
        <p:spPr bwMode="auto">
          <a:xfrm>
            <a:off x="3052763" y="1700213"/>
            <a:ext cx="3271837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29" name="Freeform 9"/>
          <p:cNvSpPr>
            <a:spLocks/>
          </p:cNvSpPr>
          <p:nvPr/>
        </p:nvSpPr>
        <p:spPr bwMode="auto">
          <a:xfrm>
            <a:off x="3052763" y="2046288"/>
            <a:ext cx="2919412" cy="2246312"/>
          </a:xfrm>
          <a:custGeom>
            <a:avLst/>
            <a:gdLst>
              <a:gd name="T0" fmla="*/ 0 w 223"/>
              <a:gd name="T1" fmla="*/ 2147483647 h 156"/>
              <a:gd name="T2" fmla="*/ 2147483647 w 223"/>
              <a:gd name="T3" fmla="*/ 2147483647 h 156"/>
              <a:gd name="T4" fmla="*/ 2147483647 w 223"/>
              <a:gd name="T5" fmla="*/ 2147483647 h 156"/>
              <a:gd name="T6" fmla="*/ 2147483647 w 223"/>
              <a:gd name="T7" fmla="*/ 2147483647 h 156"/>
              <a:gd name="T8" fmla="*/ 2147483647 w 223"/>
              <a:gd name="T9" fmla="*/ 2147483647 h 156"/>
              <a:gd name="T10" fmla="*/ 2147483647 w 223"/>
              <a:gd name="T11" fmla="*/ 2147483647 h 156"/>
              <a:gd name="T12" fmla="*/ 2147483647 w 223"/>
              <a:gd name="T13" fmla="*/ 2147483647 h 156"/>
              <a:gd name="T14" fmla="*/ 2147483647 w 223"/>
              <a:gd name="T15" fmla="*/ 2147483647 h 156"/>
              <a:gd name="T16" fmla="*/ 2147483647 w 223"/>
              <a:gd name="T17" fmla="*/ 2147483647 h 156"/>
              <a:gd name="T18" fmla="*/ 2147483647 w 223"/>
              <a:gd name="T19" fmla="*/ 2147483647 h 156"/>
              <a:gd name="T20" fmla="*/ 2147483647 w 223"/>
              <a:gd name="T21" fmla="*/ 2147483647 h 156"/>
              <a:gd name="T22" fmla="*/ 2147483647 w 223"/>
              <a:gd name="T23" fmla="*/ 2147483647 h 156"/>
              <a:gd name="T24" fmla="*/ 2147483647 w 223"/>
              <a:gd name="T25" fmla="*/ 2147483647 h 156"/>
              <a:gd name="T26" fmla="*/ 2147483647 w 223"/>
              <a:gd name="T27" fmla="*/ 2147483647 h 156"/>
              <a:gd name="T28" fmla="*/ 2147483647 w 223"/>
              <a:gd name="T29" fmla="*/ 2147483647 h 156"/>
              <a:gd name="T30" fmla="*/ 2147483647 w 223"/>
              <a:gd name="T31" fmla="*/ 2147483647 h 156"/>
              <a:gd name="T32" fmla="*/ 2147483647 w 223"/>
              <a:gd name="T33" fmla="*/ 2147483647 h 156"/>
              <a:gd name="T34" fmla="*/ 2147483647 w 223"/>
              <a:gd name="T35" fmla="*/ 2147483647 h 156"/>
              <a:gd name="T36" fmla="*/ 2147483647 w 223"/>
              <a:gd name="T37" fmla="*/ 2147483647 h 156"/>
              <a:gd name="T38" fmla="*/ 2147483647 w 223"/>
              <a:gd name="T39" fmla="*/ 2147483647 h 156"/>
              <a:gd name="T40" fmla="*/ 2147483647 w 223"/>
              <a:gd name="T41" fmla="*/ 2147483647 h 156"/>
              <a:gd name="T42" fmla="*/ 2147483647 w 223"/>
              <a:gd name="T43" fmla="*/ 2147483647 h 156"/>
              <a:gd name="T44" fmla="*/ 2147483647 w 223"/>
              <a:gd name="T45" fmla="*/ 2147483647 h 156"/>
              <a:gd name="T46" fmla="*/ 2147483647 w 223"/>
              <a:gd name="T47" fmla="*/ 2147483647 h 156"/>
              <a:gd name="T48" fmla="*/ 2147483647 w 223"/>
              <a:gd name="T49" fmla="*/ 2147483647 h 156"/>
              <a:gd name="T50" fmla="*/ 2147483647 w 223"/>
              <a:gd name="T51" fmla="*/ 2147483647 h 156"/>
              <a:gd name="T52" fmla="*/ 2147483647 w 223"/>
              <a:gd name="T53" fmla="*/ 2147483647 h 156"/>
              <a:gd name="T54" fmla="*/ 2147483647 w 223"/>
              <a:gd name="T55" fmla="*/ 2147483647 h 156"/>
              <a:gd name="T56" fmla="*/ 2147483647 w 223"/>
              <a:gd name="T57" fmla="*/ 2147483647 h 156"/>
              <a:gd name="T58" fmla="*/ 2147483647 w 223"/>
              <a:gd name="T59" fmla="*/ 2147483647 h 156"/>
              <a:gd name="T60" fmla="*/ 2147483647 w 223"/>
              <a:gd name="T61" fmla="*/ 2147483647 h 156"/>
              <a:gd name="T62" fmla="*/ 2147483647 w 223"/>
              <a:gd name="T63" fmla="*/ 2147483647 h 156"/>
              <a:gd name="T64" fmla="*/ 2147483647 w 223"/>
              <a:gd name="T65" fmla="*/ 2147483647 h 156"/>
              <a:gd name="T66" fmla="*/ 2147483647 w 223"/>
              <a:gd name="T67" fmla="*/ 2147483647 h 156"/>
              <a:gd name="T68" fmla="*/ 2147483647 w 223"/>
              <a:gd name="T69" fmla="*/ 2147483647 h 156"/>
              <a:gd name="T70" fmla="*/ 2147483647 w 223"/>
              <a:gd name="T71" fmla="*/ 2147483647 h 156"/>
              <a:gd name="T72" fmla="*/ 2147483647 w 223"/>
              <a:gd name="T73" fmla="*/ 2147483647 h 156"/>
              <a:gd name="T74" fmla="*/ 2147483647 w 223"/>
              <a:gd name="T75" fmla="*/ 2147483647 h 156"/>
              <a:gd name="T76" fmla="*/ 2147483647 w 223"/>
              <a:gd name="T77" fmla="*/ 2147483647 h 156"/>
              <a:gd name="T78" fmla="*/ 2147483647 w 223"/>
              <a:gd name="T79" fmla="*/ 2147483647 h 156"/>
              <a:gd name="T80" fmla="*/ 2147483647 w 223"/>
              <a:gd name="T81" fmla="*/ 2147483647 h 156"/>
              <a:gd name="T82" fmla="*/ 2147483647 w 223"/>
              <a:gd name="T83" fmla="*/ 2147483647 h 156"/>
              <a:gd name="T84" fmla="*/ 2147483647 w 223"/>
              <a:gd name="T85" fmla="*/ 0 h 156"/>
              <a:gd name="T86" fmla="*/ 2147483647 w 223"/>
              <a:gd name="T87" fmla="*/ 0 h 156"/>
              <a:gd name="T88" fmla="*/ 2147483647 w 223"/>
              <a:gd name="T89" fmla="*/ 0 h 156"/>
              <a:gd name="T90" fmla="*/ 2147483647 w 223"/>
              <a:gd name="T91" fmla="*/ 0 h 15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23"/>
              <a:gd name="T139" fmla="*/ 0 h 156"/>
              <a:gd name="T140" fmla="*/ 223 w 223"/>
              <a:gd name="T141" fmla="*/ 156 h 15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23" h="156">
                <a:moveTo>
                  <a:pt x="0" y="156"/>
                </a:moveTo>
                <a:lnTo>
                  <a:pt x="4" y="155"/>
                </a:lnTo>
                <a:lnTo>
                  <a:pt x="9" y="153"/>
                </a:lnTo>
                <a:lnTo>
                  <a:pt x="15" y="152"/>
                </a:lnTo>
                <a:lnTo>
                  <a:pt x="20" y="150"/>
                </a:lnTo>
                <a:lnTo>
                  <a:pt x="25" y="149"/>
                </a:lnTo>
                <a:lnTo>
                  <a:pt x="30" y="148"/>
                </a:lnTo>
                <a:lnTo>
                  <a:pt x="35" y="147"/>
                </a:lnTo>
                <a:lnTo>
                  <a:pt x="39" y="146"/>
                </a:lnTo>
                <a:lnTo>
                  <a:pt x="44" y="145"/>
                </a:lnTo>
                <a:lnTo>
                  <a:pt x="49" y="144"/>
                </a:lnTo>
                <a:lnTo>
                  <a:pt x="54" y="143"/>
                </a:lnTo>
                <a:lnTo>
                  <a:pt x="60" y="142"/>
                </a:lnTo>
                <a:lnTo>
                  <a:pt x="65" y="141"/>
                </a:lnTo>
                <a:lnTo>
                  <a:pt x="70" y="140"/>
                </a:lnTo>
                <a:lnTo>
                  <a:pt x="75" y="139"/>
                </a:lnTo>
                <a:lnTo>
                  <a:pt x="79" y="138"/>
                </a:lnTo>
                <a:lnTo>
                  <a:pt x="84" y="137"/>
                </a:lnTo>
                <a:lnTo>
                  <a:pt x="89" y="135"/>
                </a:lnTo>
                <a:lnTo>
                  <a:pt x="93" y="134"/>
                </a:lnTo>
                <a:lnTo>
                  <a:pt x="99" y="133"/>
                </a:lnTo>
                <a:lnTo>
                  <a:pt x="104" y="131"/>
                </a:lnTo>
                <a:lnTo>
                  <a:pt x="109" y="129"/>
                </a:lnTo>
                <a:lnTo>
                  <a:pt x="115" y="125"/>
                </a:lnTo>
                <a:lnTo>
                  <a:pt x="119" y="121"/>
                </a:lnTo>
                <a:lnTo>
                  <a:pt x="124" y="105"/>
                </a:lnTo>
                <a:lnTo>
                  <a:pt x="129" y="17"/>
                </a:lnTo>
                <a:lnTo>
                  <a:pt x="135" y="13"/>
                </a:lnTo>
                <a:lnTo>
                  <a:pt x="140" y="10"/>
                </a:lnTo>
                <a:lnTo>
                  <a:pt x="145" y="8"/>
                </a:lnTo>
                <a:lnTo>
                  <a:pt x="150" y="7"/>
                </a:lnTo>
                <a:lnTo>
                  <a:pt x="155" y="6"/>
                </a:lnTo>
                <a:lnTo>
                  <a:pt x="160" y="5"/>
                </a:lnTo>
                <a:lnTo>
                  <a:pt x="164" y="4"/>
                </a:lnTo>
                <a:lnTo>
                  <a:pt x="170" y="4"/>
                </a:lnTo>
                <a:lnTo>
                  <a:pt x="174" y="3"/>
                </a:lnTo>
                <a:lnTo>
                  <a:pt x="180" y="3"/>
                </a:lnTo>
                <a:lnTo>
                  <a:pt x="184" y="2"/>
                </a:lnTo>
                <a:lnTo>
                  <a:pt x="189" y="2"/>
                </a:lnTo>
                <a:lnTo>
                  <a:pt x="195" y="1"/>
                </a:lnTo>
                <a:lnTo>
                  <a:pt x="200" y="1"/>
                </a:lnTo>
                <a:lnTo>
                  <a:pt x="204" y="1"/>
                </a:lnTo>
                <a:lnTo>
                  <a:pt x="209" y="0"/>
                </a:lnTo>
                <a:lnTo>
                  <a:pt x="214" y="0"/>
                </a:lnTo>
                <a:lnTo>
                  <a:pt x="219" y="0"/>
                </a:lnTo>
                <a:lnTo>
                  <a:pt x="223" y="0"/>
                </a:lnTo>
              </a:path>
            </a:pathLst>
          </a:custGeom>
          <a:noFill/>
          <a:ln w="1905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0" name="Line 11"/>
          <p:cNvSpPr>
            <a:spLocks noChangeShapeType="1"/>
          </p:cNvSpPr>
          <p:nvPr/>
        </p:nvSpPr>
        <p:spPr bwMode="auto">
          <a:xfrm flipV="1">
            <a:off x="3379788" y="469582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1" name="Line 12"/>
          <p:cNvSpPr>
            <a:spLocks noChangeShapeType="1"/>
          </p:cNvSpPr>
          <p:nvPr/>
        </p:nvSpPr>
        <p:spPr bwMode="auto">
          <a:xfrm flipV="1">
            <a:off x="3706813" y="466725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2" name="Rectangle 13"/>
          <p:cNvSpPr>
            <a:spLocks noChangeArrowheads="1"/>
          </p:cNvSpPr>
          <p:nvPr/>
        </p:nvSpPr>
        <p:spPr bwMode="auto">
          <a:xfrm>
            <a:off x="3654425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6633" name="Line 14"/>
          <p:cNvSpPr>
            <a:spLocks noChangeShapeType="1"/>
          </p:cNvSpPr>
          <p:nvPr/>
        </p:nvSpPr>
        <p:spPr bwMode="auto">
          <a:xfrm flipV="1">
            <a:off x="4033838" y="469582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4" name="Line 15"/>
          <p:cNvSpPr>
            <a:spLocks noChangeShapeType="1"/>
          </p:cNvSpPr>
          <p:nvPr/>
        </p:nvSpPr>
        <p:spPr bwMode="auto">
          <a:xfrm flipH="1" flipV="1">
            <a:off x="4360863" y="466725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5" name="Rectangle 16"/>
          <p:cNvSpPr>
            <a:spLocks noChangeArrowheads="1"/>
          </p:cNvSpPr>
          <p:nvPr/>
        </p:nvSpPr>
        <p:spPr bwMode="auto">
          <a:xfrm>
            <a:off x="431006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6636" name="Line 17"/>
          <p:cNvSpPr>
            <a:spLocks noChangeShapeType="1"/>
          </p:cNvSpPr>
          <p:nvPr/>
        </p:nvSpPr>
        <p:spPr bwMode="auto">
          <a:xfrm flipV="1">
            <a:off x="4689475" y="469582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7" name="Line 18"/>
          <p:cNvSpPr>
            <a:spLocks noChangeShapeType="1"/>
          </p:cNvSpPr>
          <p:nvPr/>
        </p:nvSpPr>
        <p:spPr bwMode="auto">
          <a:xfrm flipV="1">
            <a:off x="501650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8" name="Rectangle 19"/>
          <p:cNvSpPr>
            <a:spLocks noChangeArrowheads="1"/>
          </p:cNvSpPr>
          <p:nvPr/>
        </p:nvSpPr>
        <p:spPr bwMode="auto">
          <a:xfrm>
            <a:off x="496411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6639" name="Line 20"/>
          <p:cNvSpPr>
            <a:spLocks noChangeShapeType="1"/>
          </p:cNvSpPr>
          <p:nvPr/>
        </p:nvSpPr>
        <p:spPr bwMode="auto">
          <a:xfrm flipV="1">
            <a:off x="5343525" y="469582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0" name="Line 21"/>
          <p:cNvSpPr>
            <a:spLocks noChangeShapeType="1"/>
          </p:cNvSpPr>
          <p:nvPr/>
        </p:nvSpPr>
        <p:spPr bwMode="auto">
          <a:xfrm flipV="1">
            <a:off x="567055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1" name="Rectangle 22"/>
          <p:cNvSpPr>
            <a:spLocks noChangeArrowheads="1"/>
          </p:cNvSpPr>
          <p:nvPr/>
        </p:nvSpPr>
        <p:spPr bwMode="auto">
          <a:xfrm>
            <a:off x="561816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6642" name="Line 23"/>
          <p:cNvSpPr>
            <a:spLocks noChangeShapeType="1"/>
          </p:cNvSpPr>
          <p:nvPr/>
        </p:nvSpPr>
        <p:spPr bwMode="auto">
          <a:xfrm flipV="1">
            <a:off x="5997575" y="469582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3" name="Line 24"/>
          <p:cNvSpPr>
            <a:spLocks noChangeShapeType="1"/>
          </p:cNvSpPr>
          <p:nvPr/>
        </p:nvSpPr>
        <p:spPr bwMode="auto">
          <a:xfrm flipV="1">
            <a:off x="632460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4" name="Rectangle 25"/>
          <p:cNvSpPr>
            <a:spLocks noChangeArrowheads="1"/>
          </p:cNvSpPr>
          <p:nvPr/>
        </p:nvSpPr>
        <p:spPr bwMode="auto">
          <a:xfrm>
            <a:off x="627221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6645" name="Rectangle 27"/>
          <p:cNvSpPr>
            <a:spLocks noChangeArrowheads="1"/>
          </p:cNvSpPr>
          <p:nvPr/>
        </p:nvSpPr>
        <p:spPr bwMode="auto">
          <a:xfrm>
            <a:off x="2790825" y="46513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6646" name="Line 28"/>
          <p:cNvSpPr>
            <a:spLocks noChangeShapeType="1"/>
          </p:cNvSpPr>
          <p:nvPr/>
        </p:nvSpPr>
        <p:spPr bwMode="auto">
          <a:xfrm>
            <a:off x="3052763" y="42926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7" name="Rectangle 29"/>
          <p:cNvSpPr>
            <a:spLocks noChangeArrowheads="1"/>
          </p:cNvSpPr>
          <p:nvPr/>
        </p:nvSpPr>
        <p:spPr bwMode="auto">
          <a:xfrm>
            <a:off x="2790825" y="42195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6648" name="Line 30"/>
          <p:cNvSpPr>
            <a:spLocks noChangeShapeType="1"/>
          </p:cNvSpPr>
          <p:nvPr/>
        </p:nvSpPr>
        <p:spPr bwMode="auto">
          <a:xfrm>
            <a:off x="3052763" y="38608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49" name="Rectangle 31"/>
          <p:cNvSpPr>
            <a:spLocks noChangeArrowheads="1"/>
          </p:cNvSpPr>
          <p:nvPr/>
        </p:nvSpPr>
        <p:spPr bwMode="auto">
          <a:xfrm>
            <a:off x="2790825" y="37877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6650" name="Line 32"/>
          <p:cNvSpPr>
            <a:spLocks noChangeShapeType="1"/>
          </p:cNvSpPr>
          <p:nvPr/>
        </p:nvSpPr>
        <p:spPr bwMode="auto">
          <a:xfrm>
            <a:off x="3052763" y="3429000"/>
            <a:ext cx="52387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51" name="Rectangle 33"/>
          <p:cNvSpPr>
            <a:spLocks noChangeArrowheads="1"/>
          </p:cNvSpPr>
          <p:nvPr/>
        </p:nvSpPr>
        <p:spPr bwMode="auto">
          <a:xfrm>
            <a:off x="2790825" y="33559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6652" name="Line 34"/>
          <p:cNvSpPr>
            <a:spLocks noChangeShapeType="1"/>
          </p:cNvSpPr>
          <p:nvPr/>
        </p:nvSpPr>
        <p:spPr bwMode="auto">
          <a:xfrm>
            <a:off x="3052763" y="29956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53" name="Rectangle 35"/>
          <p:cNvSpPr>
            <a:spLocks noChangeArrowheads="1"/>
          </p:cNvSpPr>
          <p:nvPr/>
        </p:nvSpPr>
        <p:spPr bwMode="auto">
          <a:xfrm>
            <a:off x="2790825" y="29241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6654" name="Line 36"/>
          <p:cNvSpPr>
            <a:spLocks noChangeShapeType="1"/>
          </p:cNvSpPr>
          <p:nvPr/>
        </p:nvSpPr>
        <p:spPr bwMode="auto">
          <a:xfrm>
            <a:off x="3052763" y="25638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55" name="Rectangle 37"/>
          <p:cNvSpPr>
            <a:spLocks noChangeArrowheads="1"/>
          </p:cNvSpPr>
          <p:nvPr/>
        </p:nvSpPr>
        <p:spPr bwMode="auto">
          <a:xfrm>
            <a:off x="2790825" y="24923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6656" name="Line 38"/>
          <p:cNvSpPr>
            <a:spLocks noChangeShapeType="1"/>
          </p:cNvSpPr>
          <p:nvPr/>
        </p:nvSpPr>
        <p:spPr bwMode="auto">
          <a:xfrm>
            <a:off x="3052763" y="21320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57" name="Rectangle 39"/>
          <p:cNvSpPr>
            <a:spLocks noChangeArrowheads="1"/>
          </p:cNvSpPr>
          <p:nvPr/>
        </p:nvSpPr>
        <p:spPr bwMode="auto">
          <a:xfrm>
            <a:off x="2790825" y="20605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6658" name="Line 40"/>
          <p:cNvSpPr>
            <a:spLocks noChangeShapeType="1"/>
          </p:cNvSpPr>
          <p:nvPr/>
        </p:nvSpPr>
        <p:spPr bwMode="auto">
          <a:xfrm>
            <a:off x="3052763" y="17002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59" name="Rectangle 41"/>
          <p:cNvSpPr>
            <a:spLocks noChangeArrowheads="1"/>
          </p:cNvSpPr>
          <p:nvPr/>
        </p:nvSpPr>
        <p:spPr bwMode="auto">
          <a:xfrm>
            <a:off x="2790825" y="162718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3052763" y="2032000"/>
            <a:ext cx="3036887" cy="2476500"/>
          </a:xfrm>
          <a:custGeom>
            <a:avLst/>
            <a:gdLst>
              <a:gd name="T0" fmla="*/ 0 w 232"/>
              <a:gd name="T1" fmla="*/ 2147483647 h 172"/>
              <a:gd name="T2" fmla="*/ 2147483647 w 232"/>
              <a:gd name="T3" fmla="*/ 2147483647 h 172"/>
              <a:gd name="T4" fmla="*/ 2147483647 w 232"/>
              <a:gd name="T5" fmla="*/ 2147483647 h 172"/>
              <a:gd name="T6" fmla="*/ 2147483647 w 232"/>
              <a:gd name="T7" fmla="*/ 2147483647 h 172"/>
              <a:gd name="T8" fmla="*/ 2147483647 w 232"/>
              <a:gd name="T9" fmla="*/ 2147483647 h 172"/>
              <a:gd name="T10" fmla="*/ 2147483647 w 232"/>
              <a:gd name="T11" fmla="*/ 2147483647 h 172"/>
              <a:gd name="T12" fmla="*/ 2147483647 w 232"/>
              <a:gd name="T13" fmla="*/ 2147483647 h 172"/>
              <a:gd name="T14" fmla="*/ 2147483647 w 232"/>
              <a:gd name="T15" fmla="*/ 2147483647 h 172"/>
              <a:gd name="T16" fmla="*/ 2147483647 w 232"/>
              <a:gd name="T17" fmla="*/ 2147483647 h 172"/>
              <a:gd name="T18" fmla="*/ 2147483647 w 232"/>
              <a:gd name="T19" fmla="*/ 2147483647 h 172"/>
              <a:gd name="T20" fmla="*/ 2147483647 w 232"/>
              <a:gd name="T21" fmla="*/ 2147483647 h 172"/>
              <a:gd name="T22" fmla="*/ 2147483647 w 232"/>
              <a:gd name="T23" fmla="*/ 2147483647 h 172"/>
              <a:gd name="T24" fmla="*/ 2147483647 w 232"/>
              <a:gd name="T25" fmla="*/ 2147483647 h 172"/>
              <a:gd name="T26" fmla="*/ 2147483647 w 232"/>
              <a:gd name="T27" fmla="*/ 2147483647 h 172"/>
              <a:gd name="T28" fmla="*/ 2147483647 w 232"/>
              <a:gd name="T29" fmla="*/ 2147483647 h 172"/>
              <a:gd name="T30" fmla="*/ 2147483647 w 232"/>
              <a:gd name="T31" fmla="*/ 2147483647 h 172"/>
              <a:gd name="T32" fmla="*/ 2147483647 w 232"/>
              <a:gd name="T33" fmla="*/ 2147483647 h 172"/>
              <a:gd name="T34" fmla="*/ 2147483647 w 232"/>
              <a:gd name="T35" fmla="*/ 2147483647 h 172"/>
              <a:gd name="T36" fmla="*/ 2147483647 w 232"/>
              <a:gd name="T37" fmla="*/ 2147483647 h 172"/>
              <a:gd name="T38" fmla="*/ 2147483647 w 232"/>
              <a:gd name="T39" fmla="*/ 2147483647 h 172"/>
              <a:gd name="T40" fmla="*/ 2147483647 w 232"/>
              <a:gd name="T41" fmla="*/ 2147483647 h 172"/>
              <a:gd name="T42" fmla="*/ 2147483647 w 232"/>
              <a:gd name="T43" fmla="*/ 2147483647 h 172"/>
              <a:gd name="T44" fmla="*/ 2147483647 w 232"/>
              <a:gd name="T45" fmla="*/ 2147483647 h 172"/>
              <a:gd name="T46" fmla="*/ 2147483647 w 232"/>
              <a:gd name="T47" fmla="*/ 2147483647 h 172"/>
              <a:gd name="T48" fmla="*/ 2147483647 w 232"/>
              <a:gd name="T49" fmla="*/ 2147483647 h 172"/>
              <a:gd name="T50" fmla="*/ 2147483647 w 232"/>
              <a:gd name="T51" fmla="*/ 2147483647 h 172"/>
              <a:gd name="T52" fmla="*/ 2147483647 w 232"/>
              <a:gd name="T53" fmla="*/ 2147483647 h 172"/>
              <a:gd name="T54" fmla="*/ 2147483647 w 232"/>
              <a:gd name="T55" fmla="*/ 2147483647 h 172"/>
              <a:gd name="T56" fmla="*/ 2147483647 w 232"/>
              <a:gd name="T57" fmla="*/ 2147483647 h 172"/>
              <a:gd name="T58" fmla="*/ 2147483647 w 232"/>
              <a:gd name="T59" fmla="*/ 2147483647 h 172"/>
              <a:gd name="T60" fmla="*/ 2147483647 w 232"/>
              <a:gd name="T61" fmla="*/ 2147483647 h 172"/>
              <a:gd name="T62" fmla="*/ 2147483647 w 232"/>
              <a:gd name="T63" fmla="*/ 2147483647 h 172"/>
              <a:gd name="T64" fmla="*/ 2147483647 w 232"/>
              <a:gd name="T65" fmla="*/ 2147483647 h 172"/>
              <a:gd name="T66" fmla="*/ 2147483647 w 232"/>
              <a:gd name="T67" fmla="*/ 2147483647 h 172"/>
              <a:gd name="T68" fmla="*/ 2147483647 w 232"/>
              <a:gd name="T69" fmla="*/ 2147483647 h 172"/>
              <a:gd name="T70" fmla="*/ 2147483647 w 232"/>
              <a:gd name="T71" fmla="*/ 2147483647 h 172"/>
              <a:gd name="T72" fmla="*/ 2147483647 w 232"/>
              <a:gd name="T73" fmla="*/ 2147483647 h 172"/>
              <a:gd name="T74" fmla="*/ 2147483647 w 232"/>
              <a:gd name="T75" fmla="*/ 2147483647 h 172"/>
              <a:gd name="T76" fmla="*/ 2147483647 w 232"/>
              <a:gd name="T77" fmla="*/ 2147483647 h 172"/>
              <a:gd name="T78" fmla="*/ 2147483647 w 232"/>
              <a:gd name="T79" fmla="*/ 2147483647 h 172"/>
              <a:gd name="T80" fmla="*/ 2147483647 w 232"/>
              <a:gd name="T81" fmla="*/ 2147483647 h 172"/>
              <a:gd name="T82" fmla="*/ 2147483647 w 232"/>
              <a:gd name="T83" fmla="*/ 2147483647 h 172"/>
              <a:gd name="T84" fmla="*/ 2147483647 w 232"/>
              <a:gd name="T85" fmla="*/ 2147483647 h 172"/>
              <a:gd name="T86" fmla="*/ 2147483647 w 232"/>
              <a:gd name="T87" fmla="*/ 2147483647 h 172"/>
              <a:gd name="T88" fmla="*/ 2147483647 w 232"/>
              <a:gd name="T89" fmla="*/ 2147483647 h 172"/>
              <a:gd name="T90" fmla="*/ 2147483647 w 232"/>
              <a:gd name="T91" fmla="*/ 2147483647 h 172"/>
              <a:gd name="T92" fmla="*/ 2147483647 w 232"/>
              <a:gd name="T93" fmla="*/ 2147483647 h 172"/>
              <a:gd name="T94" fmla="*/ 2147483647 w 232"/>
              <a:gd name="T95" fmla="*/ 0 h 17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2"/>
              <a:gd name="T145" fmla="*/ 0 h 172"/>
              <a:gd name="T146" fmla="*/ 232 w 232"/>
              <a:gd name="T147" fmla="*/ 172 h 17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2" h="172">
                <a:moveTo>
                  <a:pt x="0" y="172"/>
                </a:moveTo>
                <a:lnTo>
                  <a:pt x="4" y="172"/>
                </a:lnTo>
                <a:lnTo>
                  <a:pt x="9" y="171"/>
                </a:lnTo>
                <a:lnTo>
                  <a:pt x="15" y="171"/>
                </a:lnTo>
                <a:lnTo>
                  <a:pt x="20" y="170"/>
                </a:lnTo>
                <a:lnTo>
                  <a:pt x="25" y="170"/>
                </a:lnTo>
                <a:lnTo>
                  <a:pt x="31" y="169"/>
                </a:lnTo>
                <a:lnTo>
                  <a:pt x="35" y="169"/>
                </a:lnTo>
                <a:lnTo>
                  <a:pt x="40" y="168"/>
                </a:lnTo>
                <a:lnTo>
                  <a:pt x="45" y="168"/>
                </a:lnTo>
                <a:lnTo>
                  <a:pt x="50" y="167"/>
                </a:lnTo>
                <a:lnTo>
                  <a:pt x="55" y="166"/>
                </a:lnTo>
                <a:lnTo>
                  <a:pt x="59" y="166"/>
                </a:lnTo>
                <a:lnTo>
                  <a:pt x="64" y="165"/>
                </a:lnTo>
                <a:lnTo>
                  <a:pt x="69" y="164"/>
                </a:lnTo>
                <a:lnTo>
                  <a:pt x="74" y="164"/>
                </a:lnTo>
                <a:lnTo>
                  <a:pt x="78" y="163"/>
                </a:lnTo>
                <a:lnTo>
                  <a:pt x="84" y="162"/>
                </a:lnTo>
                <a:lnTo>
                  <a:pt x="89" y="161"/>
                </a:lnTo>
                <a:lnTo>
                  <a:pt x="94" y="160"/>
                </a:lnTo>
                <a:lnTo>
                  <a:pt x="99" y="158"/>
                </a:lnTo>
                <a:lnTo>
                  <a:pt x="104" y="157"/>
                </a:lnTo>
                <a:lnTo>
                  <a:pt x="109" y="155"/>
                </a:lnTo>
                <a:lnTo>
                  <a:pt x="114" y="152"/>
                </a:lnTo>
                <a:lnTo>
                  <a:pt x="119" y="148"/>
                </a:lnTo>
                <a:lnTo>
                  <a:pt x="124" y="135"/>
                </a:lnTo>
                <a:lnTo>
                  <a:pt x="128" y="20"/>
                </a:lnTo>
                <a:lnTo>
                  <a:pt x="133" y="15"/>
                </a:lnTo>
                <a:lnTo>
                  <a:pt x="138" y="12"/>
                </a:lnTo>
                <a:lnTo>
                  <a:pt x="143" y="10"/>
                </a:lnTo>
                <a:lnTo>
                  <a:pt x="147" y="9"/>
                </a:lnTo>
                <a:lnTo>
                  <a:pt x="153" y="7"/>
                </a:lnTo>
                <a:lnTo>
                  <a:pt x="158" y="6"/>
                </a:lnTo>
                <a:lnTo>
                  <a:pt x="163" y="6"/>
                </a:lnTo>
                <a:lnTo>
                  <a:pt x="168" y="5"/>
                </a:lnTo>
                <a:lnTo>
                  <a:pt x="173" y="4"/>
                </a:lnTo>
                <a:lnTo>
                  <a:pt x="178" y="4"/>
                </a:lnTo>
                <a:lnTo>
                  <a:pt x="183" y="3"/>
                </a:lnTo>
                <a:lnTo>
                  <a:pt x="188" y="3"/>
                </a:lnTo>
                <a:lnTo>
                  <a:pt x="193" y="2"/>
                </a:lnTo>
                <a:lnTo>
                  <a:pt x="199" y="2"/>
                </a:lnTo>
                <a:lnTo>
                  <a:pt x="203" y="2"/>
                </a:lnTo>
                <a:lnTo>
                  <a:pt x="208" y="1"/>
                </a:lnTo>
                <a:lnTo>
                  <a:pt x="213" y="1"/>
                </a:lnTo>
                <a:lnTo>
                  <a:pt x="218" y="1"/>
                </a:lnTo>
                <a:lnTo>
                  <a:pt x="222" y="1"/>
                </a:lnTo>
                <a:lnTo>
                  <a:pt x="227" y="1"/>
                </a:lnTo>
                <a:lnTo>
                  <a:pt x="232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61" name="Text Box 42"/>
          <p:cNvSpPr txBox="1">
            <a:spLocks noChangeArrowheads="1"/>
          </p:cNvSpPr>
          <p:nvPr/>
        </p:nvSpPr>
        <p:spPr bwMode="auto">
          <a:xfrm>
            <a:off x="4859338" y="3357563"/>
            <a:ext cx="2351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>
                <a:solidFill>
                  <a:schemeClr val="accent2"/>
                </a:solidFill>
              </a:rPr>
              <a:t>Acido debole 0.1 M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4859338" y="3933825"/>
            <a:ext cx="2203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>
                <a:solidFill>
                  <a:srgbClr val="FF3300"/>
                </a:solidFill>
              </a:rPr>
              <a:t>Acido forte 0.1 M</a:t>
            </a:r>
          </a:p>
        </p:txBody>
      </p:sp>
      <p:sp>
        <p:nvSpPr>
          <p:cNvPr id="26663" name="Text Box 44"/>
          <p:cNvSpPr txBox="1">
            <a:spLocks noChangeArrowheads="1"/>
          </p:cNvSpPr>
          <p:nvPr/>
        </p:nvSpPr>
        <p:spPr bwMode="auto">
          <a:xfrm>
            <a:off x="533400" y="228600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Confronto di curve di titolazione di acido </a:t>
            </a:r>
            <a:r>
              <a:rPr lang="it-IT" altLang="it-IT" b="1">
                <a:solidFill>
                  <a:srgbClr val="FF0000"/>
                </a:solidFill>
              </a:rPr>
              <a:t>forte</a:t>
            </a:r>
            <a:r>
              <a:rPr lang="it-IT" altLang="it-IT"/>
              <a:t> e </a:t>
            </a:r>
            <a:r>
              <a:rPr lang="it-IT" altLang="it-IT" b="1">
                <a:solidFill>
                  <a:schemeClr val="accent2"/>
                </a:solidFill>
              </a:rPr>
              <a:t>debole</a:t>
            </a:r>
            <a:r>
              <a:rPr lang="it-IT" altLang="it-IT"/>
              <a:t> entrambi titolati con base forte</a:t>
            </a:r>
          </a:p>
        </p:txBody>
      </p:sp>
      <p:sp>
        <p:nvSpPr>
          <p:cNvPr id="11310" name="Line 46"/>
          <p:cNvSpPr>
            <a:spLocks noChangeShapeType="1"/>
          </p:cNvSpPr>
          <p:nvPr/>
        </p:nvSpPr>
        <p:spPr bwMode="auto">
          <a:xfrm flipV="1">
            <a:off x="3048000" y="3198813"/>
            <a:ext cx="1639888" cy="1587"/>
          </a:xfrm>
          <a:prstGeom prst="line">
            <a:avLst/>
          </a:prstGeom>
          <a:noFill/>
          <a:ln w="15875">
            <a:solidFill>
              <a:srgbClr val="FF0000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3048000" y="2867025"/>
            <a:ext cx="1660525" cy="1588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2195513" y="3065463"/>
            <a:ext cx="381000" cy="473075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2133600" y="2590800"/>
            <a:ext cx="533400" cy="473075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chemeClr val="accent2"/>
                </a:solidFill>
              </a:rPr>
              <a:t>&gt;7</a:t>
            </a:r>
          </a:p>
        </p:txBody>
      </p:sp>
      <p:sp>
        <p:nvSpPr>
          <p:cNvPr id="26668" name="Freeform 55"/>
          <p:cNvSpPr>
            <a:spLocks/>
          </p:cNvSpPr>
          <p:nvPr/>
        </p:nvSpPr>
        <p:spPr bwMode="auto">
          <a:xfrm>
            <a:off x="3052763" y="1704975"/>
            <a:ext cx="3271837" cy="3024188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69" name="Freeform 57"/>
          <p:cNvSpPr>
            <a:spLocks/>
          </p:cNvSpPr>
          <p:nvPr/>
        </p:nvSpPr>
        <p:spPr bwMode="auto">
          <a:xfrm>
            <a:off x="3071813" y="2036763"/>
            <a:ext cx="3024187" cy="2073275"/>
          </a:xfrm>
          <a:custGeom>
            <a:avLst/>
            <a:gdLst>
              <a:gd name="T0" fmla="*/ 0 w 231"/>
              <a:gd name="T1" fmla="*/ 2147483647 h 144"/>
              <a:gd name="T2" fmla="*/ 2147483647 w 231"/>
              <a:gd name="T3" fmla="*/ 2147483647 h 144"/>
              <a:gd name="T4" fmla="*/ 2147483647 w 231"/>
              <a:gd name="T5" fmla="*/ 2147483647 h 144"/>
              <a:gd name="T6" fmla="*/ 2147483647 w 231"/>
              <a:gd name="T7" fmla="*/ 2147483647 h 144"/>
              <a:gd name="T8" fmla="*/ 2147483647 w 231"/>
              <a:gd name="T9" fmla="*/ 2147483647 h 144"/>
              <a:gd name="T10" fmla="*/ 2147483647 w 231"/>
              <a:gd name="T11" fmla="*/ 2147483647 h 144"/>
              <a:gd name="T12" fmla="*/ 2147483647 w 231"/>
              <a:gd name="T13" fmla="*/ 2147483647 h 144"/>
              <a:gd name="T14" fmla="*/ 2147483647 w 231"/>
              <a:gd name="T15" fmla="*/ 2147483647 h 144"/>
              <a:gd name="T16" fmla="*/ 2147483647 w 231"/>
              <a:gd name="T17" fmla="*/ 2147483647 h 144"/>
              <a:gd name="T18" fmla="*/ 2147483647 w 231"/>
              <a:gd name="T19" fmla="*/ 2147483647 h 144"/>
              <a:gd name="T20" fmla="*/ 2147483647 w 231"/>
              <a:gd name="T21" fmla="*/ 2147483647 h 144"/>
              <a:gd name="T22" fmla="*/ 2147483647 w 231"/>
              <a:gd name="T23" fmla="*/ 2147483647 h 144"/>
              <a:gd name="T24" fmla="*/ 2147483647 w 231"/>
              <a:gd name="T25" fmla="*/ 2147483647 h 144"/>
              <a:gd name="T26" fmla="*/ 2147483647 w 231"/>
              <a:gd name="T27" fmla="*/ 2147483647 h 144"/>
              <a:gd name="T28" fmla="*/ 2147483647 w 231"/>
              <a:gd name="T29" fmla="*/ 2147483647 h 144"/>
              <a:gd name="T30" fmla="*/ 2147483647 w 231"/>
              <a:gd name="T31" fmla="*/ 2147483647 h 144"/>
              <a:gd name="T32" fmla="*/ 2147483647 w 231"/>
              <a:gd name="T33" fmla="*/ 2147483647 h 144"/>
              <a:gd name="T34" fmla="*/ 2147483647 w 231"/>
              <a:gd name="T35" fmla="*/ 2147483647 h 144"/>
              <a:gd name="T36" fmla="*/ 2147483647 w 231"/>
              <a:gd name="T37" fmla="*/ 2147483647 h 144"/>
              <a:gd name="T38" fmla="*/ 2147483647 w 231"/>
              <a:gd name="T39" fmla="*/ 2147483647 h 144"/>
              <a:gd name="T40" fmla="*/ 2147483647 w 231"/>
              <a:gd name="T41" fmla="*/ 2147483647 h 144"/>
              <a:gd name="T42" fmla="*/ 2147483647 w 231"/>
              <a:gd name="T43" fmla="*/ 2147483647 h 144"/>
              <a:gd name="T44" fmla="*/ 2147483647 w 231"/>
              <a:gd name="T45" fmla="*/ 2147483647 h 144"/>
              <a:gd name="T46" fmla="*/ 2147483647 w 231"/>
              <a:gd name="T47" fmla="*/ 2147483647 h 144"/>
              <a:gd name="T48" fmla="*/ 2147483647 w 231"/>
              <a:gd name="T49" fmla="*/ 2147483647 h 144"/>
              <a:gd name="T50" fmla="*/ 2147483647 w 231"/>
              <a:gd name="T51" fmla="*/ 2147483647 h 144"/>
              <a:gd name="T52" fmla="*/ 2147483647 w 231"/>
              <a:gd name="T53" fmla="*/ 2147483647 h 144"/>
              <a:gd name="T54" fmla="*/ 2147483647 w 231"/>
              <a:gd name="T55" fmla="*/ 2147483647 h 144"/>
              <a:gd name="T56" fmla="*/ 2147483647 w 231"/>
              <a:gd name="T57" fmla="*/ 2147483647 h 144"/>
              <a:gd name="T58" fmla="*/ 2147483647 w 231"/>
              <a:gd name="T59" fmla="*/ 2147483647 h 144"/>
              <a:gd name="T60" fmla="*/ 2147483647 w 231"/>
              <a:gd name="T61" fmla="*/ 2147483647 h 144"/>
              <a:gd name="T62" fmla="*/ 2147483647 w 231"/>
              <a:gd name="T63" fmla="*/ 2147483647 h 144"/>
              <a:gd name="T64" fmla="*/ 2147483647 w 231"/>
              <a:gd name="T65" fmla="*/ 2147483647 h 144"/>
              <a:gd name="T66" fmla="*/ 2147483647 w 231"/>
              <a:gd name="T67" fmla="*/ 2147483647 h 144"/>
              <a:gd name="T68" fmla="*/ 2147483647 w 231"/>
              <a:gd name="T69" fmla="*/ 2147483647 h 144"/>
              <a:gd name="T70" fmla="*/ 2147483647 w 231"/>
              <a:gd name="T71" fmla="*/ 2147483647 h 144"/>
              <a:gd name="T72" fmla="*/ 2147483647 w 231"/>
              <a:gd name="T73" fmla="*/ 2147483647 h 144"/>
              <a:gd name="T74" fmla="*/ 2147483647 w 231"/>
              <a:gd name="T75" fmla="*/ 2147483647 h 144"/>
              <a:gd name="T76" fmla="*/ 2147483647 w 231"/>
              <a:gd name="T77" fmla="*/ 2147483647 h 144"/>
              <a:gd name="T78" fmla="*/ 2147483647 w 231"/>
              <a:gd name="T79" fmla="*/ 2147483647 h 144"/>
              <a:gd name="T80" fmla="*/ 2147483647 w 231"/>
              <a:gd name="T81" fmla="*/ 2147483647 h 144"/>
              <a:gd name="T82" fmla="*/ 2147483647 w 231"/>
              <a:gd name="T83" fmla="*/ 2147483647 h 144"/>
              <a:gd name="T84" fmla="*/ 2147483647 w 231"/>
              <a:gd name="T85" fmla="*/ 2147483647 h 144"/>
              <a:gd name="T86" fmla="*/ 2147483647 w 231"/>
              <a:gd name="T87" fmla="*/ 2147483647 h 144"/>
              <a:gd name="T88" fmla="*/ 2147483647 w 231"/>
              <a:gd name="T89" fmla="*/ 2147483647 h 144"/>
              <a:gd name="T90" fmla="*/ 2147483647 w 231"/>
              <a:gd name="T91" fmla="*/ 2147483647 h 144"/>
              <a:gd name="T92" fmla="*/ 2147483647 w 231"/>
              <a:gd name="T93" fmla="*/ 2147483647 h 144"/>
              <a:gd name="T94" fmla="*/ 2147483647 w 231"/>
              <a:gd name="T95" fmla="*/ 0 h 14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1"/>
              <a:gd name="T145" fmla="*/ 0 h 144"/>
              <a:gd name="T146" fmla="*/ 231 w 231"/>
              <a:gd name="T147" fmla="*/ 144 h 14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1" h="144">
                <a:moveTo>
                  <a:pt x="0" y="144"/>
                </a:moveTo>
                <a:lnTo>
                  <a:pt x="4" y="137"/>
                </a:lnTo>
                <a:lnTo>
                  <a:pt x="10" y="132"/>
                </a:lnTo>
                <a:lnTo>
                  <a:pt x="14" y="130"/>
                </a:lnTo>
                <a:lnTo>
                  <a:pt x="20" y="127"/>
                </a:lnTo>
                <a:lnTo>
                  <a:pt x="24" y="126"/>
                </a:lnTo>
                <a:lnTo>
                  <a:pt x="30" y="124"/>
                </a:lnTo>
                <a:lnTo>
                  <a:pt x="34" y="123"/>
                </a:lnTo>
                <a:lnTo>
                  <a:pt x="39" y="122"/>
                </a:lnTo>
                <a:lnTo>
                  <a:pt x="44" y="120"/>
                </a:lnTo>
                <a:lnTo>
                  <a:pt x="49" y="119"/>
                </a:lnTo>
                <a:lnTo>
                  <a:pt x="54" y="118"/>
                </a:lnTo>
                <a:lnTo>
                  <a:pt x="59" y="117"/>
                </a:lnTo>
                <a:lnTo>
                  <a:pt x="64" y="116"/>
                </a:lnTo>
                <a:lnTo>
                  <a:pt x="68" y="115"/>
                </a:lnTo>
                <a:lnTo>
                  <a:pt x="73" y="114"/>
                </a:lnTo>
                <a:lnTo>
                  <a:pt x="78" y="113"/>
                </a:lnTo>
                <a:lnTo>
                  <a:pt x="82" y="112"/>
                </a:lnTo>
                <a:lnTo>
                  <a:pt x="87" y="111"/>
                </a:lnTo>
                <a:lnTo>
                  <a:pt x="93" y="110"/>
                </a:lnTo>
                <a:lnTo>
                  <a:pt x="97" y="108"/>
                </a:lnTo>
                <a:lnTo>
                  <a:pt x="102" y="107"/>
                </a:lnTo>
                <a:lnTo>
                  <a:pt x="108" y="104"/>
                </a:lnTo>
                <a:lnTo>
                  <a:pt x="112" y="102"/>
                </a:lnTo>
                <a:lnTo>
                  <a:pt x="117" y="99"/>
                </a:lnTo>
                <a:lnTo>
                  <a:pt x="122" y="90"/>
                </a:lnTo>
                <a:lnTo>
                  <a:pt x="127" y="23"/>
                </a:lnTo>
                <a:lnTo>
                  <a:pt x="132" y="15"/>
                </a:lnTo>
                <a:lnTo>
                  <a:pt x="138" y="12"/>
                </a:lnTo>
                <a:lnTo>
                  <a:pt x="142" y="10"/>
                </a:lnTo>
                <a:lnTo>
                  <a:pt x="147" y="9"/>
                </a:lnTo>
                <a:lnTo>
                  <a:pt x="152" y="8"/>
                </a:lnTo>
                <a:lnTo>
                  <a:pt x="157" y="7"/>
                </a:lnTo>
                <a:lnTo>
                  <a:pt x="162" y="6"/>
                </a:lnTo>
                <a:lnTo>
                  <a:pt x="167" y="5"/>
                </a:lnTo>
                <a:lnTo>
                  <a:pt x="172" y="4"/>
                </a:lnTo>
                <a:lnTo>
                  <a:pt x="176" y="4"/>
                </a:lnTo>
                <a:lnTo>
                  <a:pt x="181" y="3"/>
                </a:lnTo>
                <a:lnTo>
                  <a:pt x="186" y="3"/>
                </a:lnTo>
                <a:lnTo>
                  <a:pt x="191" y="3"/>
                </a:lnTo>
                <a:lnTo>
                  <a:pt x="196" y="2"/>
                </a:lnTo>
                <a:lnTo>
                  <a:pt x="201" y="2"/>
                </a:lnTo>
                <a:lnTo>
                  <a:pt x="206" y="2"/>
                </a:lnTo>
                <a:lnTo>
                  <a:pt x="211" y="1"/>
                </a:lnTo>
                <a:lnTo>
                  <a:pt x="216" y="1"/>
                </a:lnTo>
                <a:lnTo>
                  <a:pt x="221" y="1"/>
                </a:lnTo>
                <a:lnTo>
                  <a:pt x="226" y="1"/>
                </a:lnTo>
                <a:lnTo>
                  <a:pt x="231" y="0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0" name="Line 59"/>
          <p:cNvSpPr>
            <a:spLocks noChangeShapeType="1"/>
          </p:cNvSpPr>
          <p:nvPr/>
        </p:nvSpPr>
        <p:spPr bwMode="auto">
          <a:xfrm flipV="1">
            <a:off x="3379788" y="470058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1" name="Line 60"/>
          <p:cNvSpPr>
            <a:spLocks noChangeShapeType="1"/>
          </p:cNvSpPr>
          <p:nvPr/>
        </p:nvSpPr>
        <p:spPr bwMode="auto">
          <a:xfrm flipV="1">
            <a:off x="3706813" y="4672013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2" name="Line 62"/>
          <p:cNvSpPr>
            <a:spLocks noChangeShapeType="1"/>
          </p:cNvSpPr>
          <p:nvPr/>
        </p:nvSpPr>
        <p:spPr bwMode="auto">
          <a:xfrm flipV="1">
            <a:off x="4033838" y="4700588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3" name="Line 63"/>
          <p:cNvSpPr>
            <a:spLocks noChangeShapeType="1"/>
          </p:cNvSpPr>
          <p:nvPr/>
        </p:nvSpPr>
        <p:spPr bwMode="auto">
          <a:xfrm flipV="1">
            <a:off x="4362450" y="4672013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4" name="Line 65"/>
          <p:cNvSpPr>
            <a:spLocks noChangeShapeType="1"/>
          </p:cNvSpPr>
          <p:nvPr/>
        </p:nvSpPr>
        <p:spPr bwMode="auto">
          <a:xfrm flipV="1">
            <a:off x="4689475" y="470058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5" name="Line 66"/>
          <p:cNvSpPr>
            <a:spLocks noChangeShapeType="1"/>
          </p:cNvSpPr>
          <p:nvPr/>
        </p:nvSpPr>
        <p:spPr bwMode="auto">
          <a:xfrm flipV="1">
            <a:off x="5016500" y="4672013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6" name="Line 68"/>
          <p:cNvSpPr>
            <a:spLocks noChangeShapeType="1"/>
          </p:cNvSpPr>
          <p:nvPr/>
        </p:nvSpPr>
        <p:spPr bwMode="auto">
          <a:xfrm flipV="1">
            <a:off x="5343525" y="470058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7" name="Line 69"/>
          <p:cNvSpPr>
            <a:spLocks noChangeShapeType="1"/>
          </p:cNvSpPr>
          <p:nvPr/>
        </p:nvSpPr>
        <p:spPr bwMode="auto">
          <a:xfrm flipV="1">
            <a:off x="5670550" y="4672013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8" name="Line 71"/>
          <p:cNvSpPr>
            <a:spLocks noChangeShapeType="1"/>
          </p:cNvSpPr>
          <p:nvPr/>
        </p:nvSpPr>
        <p:spPr bwMode="auto">
          <a:xfrm flipV="1">
            <a:off x="5997575" y="4700588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79" name="Line 72"/>
          <p:cNvSpPr>
            <a:spLocks noChangeShapeType="1"/>
          </p:cNvSpPr>
          <p:nvPr/>
        </p:nvSpPr>
        <p:spPr bwMode="auto">
          <a:xfrm flipV="1">
            <a:off x="6324600" y="4672013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80" name="Rectangle 73"/>
          <p:cNvSpPr>
            <a:spLocks noChangeArrowheads="1"/>
          </p:cNvSpPr>
          <p:nvPr/>
        </p:nvSpPr>
        <p:spPr bwMode="auto">
          <a:xfrm>
            <a:off x="6272213" y="47863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6681" name="Rectangle 75"/>
          <p:cNvSpPr>
            <a:spLocks noChangeArrowheads="1"/>
          </p:cNvSpPr>
          <p:nvPr/>
        </p:nvSpPr>
        <p:spPr bwMode="auto">
          <a:xfrm>
            <a:off x="2790825" y="4656138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300">
                <a:solidFill>
                  <a:srgbClr val="000000"/>
                </a:solidFill>
                <a:latin typeface="Arial" charset="0"/>
              </a:rPr>
              <a:t> </a:t>
            </a:r>
            <a:endParaRPr lang="it-IT" altLang="it-IT"/>
          </a:p>
        </p:txBody>
      </p:sp>
      <p:sp>
        <p:nvSpPr>
          <p:cNvPr id="26682" name="Line 76"/>
          <p:cNvSpPr>
            <a:spLocks noChangeShapeType="1"/>
          </p:cNvSpPr>
          <p:nvPr/>
        </p:nvSpPr>
        <p:spPr bwMode="auto">
          <a:xfrm>
            <a:off x="3052763" y="42973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83" name="Line 78"/>
          <p:cNvSpPr>
            <a:spLocks noChangeShapeType="1"/>
          </p:cNvSpPr>
          <p:nvPr/>
        </p:nvSpPr>
        <p:spPr bwMode="auto">
          <a:xfrm>
            <a:off x="3052763" y="38655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84" name="Line 80"/>
          <p:cNvSpPr>
            <a:spLocks noChangeShapeType="1"/>
          </p:cNvSpPr>
          <p:nvPr/>
        </p:nvSpPr>
        <p:spPr bwMode="auto">
          <a:xfrm>
            <a:off x="3052763" y="34337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85" name="Line 82"/>
          <p:cNvSpPr>
            <a:spLocks noChangeShapeType="1"/>
          </p:cNvSpPr>
          <p:nvPr/>
        </p:nvSpPr>
        <p:spPr bwMode="auto">
          <a:xfrm>
            <a:off x="3052763" y="300037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86" name="Rectangle 83"/>
          <p:cNvSpPr>
            <a:spLocks noChangeArrowheads="1"/>
          </p:cNvSpPr>
          <p:nvPr/>
        </p:nvSpPr>
        <p:spPr bwMode="auto">
          <a:xfrm>
            <a:off x="2790825" y="2928938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300">
                <a:solidFill>
                  <a:srgbClr val="000000"/>
                </a:solidFill>
                <a:latin typeface="Arial" charset="0"/>
              </a:rPr>
              <a:t> </a:t>
            </a:r>
            <a:endParaRPr lang="it-IT" altLang="it-IT"/>
          </a:p>
        </p:txBody>
      </p:sp>
      <p:sp>
        <p:nvSpPr>
          <p:cNvPr id="26687" name="Line 84"/>
          <p:cNvSpPr>
            <a:spLocks noChangeShapeType="1"/>
          </p:cNvSpPr>
          <p:nvPr/>
        </p:nvSpPr>
        <p:spPr bwMode="auto">
          <a:xfrm>
            <a:off x="3052763" y="256857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88" name="Line 86"/>
          <p:cNvSpPr>
            <a:spLocks noChangeShapeType="1"/>
          </p:cNvSpPr>
          <p:nvPr/>
        </p:nvSpPr>
        <p:spPr bwMode="auto">
          <a:xfrm>
            <a:off x="3052763" y="213677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89" name="Rectangle 87"/>
          <p:cNvSpPr>
            <a:spLocks noChangeArrowheads="1"/>
          </p:cNvSpPr>
          <p:nvPr/>
        </p:nvSpPr>
        <p:spPr bwMode="auto">
          <a:xfrm>
            <a:off x="2790825" y="20653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6690" name="Line 88"/>
          <p:cNvSpPr>
            <a:spLocks noChangeShapeType="1"/>
          </p:cNvSpPr>
          <p:nvPr/>
        </p:nvSpPr>
        <p:spPr bwMode="auto">
          <a:xfrm>
            <a:off x="3052763" y="170497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26661" grpId="0"/>
      <p:bldP spid="11307" grpId="0"/>
      <p:bldP spid="11310" grpId="0" animBg="1"/>
      <p:bldP spid="11312" grpId="0" animBg="1"/>
      <p:bldP spid="11313" grpId="0" animBg="1"/>
      <p:bldP spid="11314" grpId="0" animBg="1"/>
      <p:bldP spid="2666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79200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Si può sapere se un acido o una base è </a:t>
            </a:r>
            <a:r>
              <a:rPr lang="it-IT" altLang="it-IT">
                <a:solidFill>
                  <a:srgbClr val="FF0000"/>
                </a:solidFill>
              </a:rPr>
              <a:t>forte</a:t>
            </a:r>
            <a:r>
              <a:rPr lang="it-IT" altLang="it-IT"/>
              <a:t> o </a:t>
            </a:r>
            <a:r>
              <a:rPr lang="it-IT" altLang="it-IT">
                <a:solidFill>
                  <a:srgbClr val="0033CC"/>
                </a:solidFill>
              </a:rPr>
              <a:t>debole</a:t>
            </a:r>
            <a:r>
              <a:rPr lang="it-IT" altLang="it-IT"/>
              <a:t> dalla sola misura del pH?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635375" y="1268413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rgbClr val="D60093"/>
                </a:solidFill>
              </a:rPr>
              <a:t>NO !!!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8313" y="2060575"/>
            <a:ext cx="79200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smtClean="0"/>
              <a:t>Infatti una </a:t>
            </a:r>
            <a:r>
              <a:rPr lang="it-IT" altLang="it-IT" dirty="0"/>
              <a:t>soluzione di un acido debole ma </a:t>
            </a:r>
            <a:r>
              <a:rPr lang="it-IT" altLang="it-IT" dirty="0" smtClean="0"/>
              <a:t>molto concentrato </a:t>
            </a:r>
            <a:r>
              <a:rPr lang="it-IT" altLang="it-IT" dirty="0"/>
              <a:t>può avere </a:t>
            </a:r>
            <a:r>
              <a:rPr lang="it-IT" altLang="it-IT" dirty="0" err="1"/>
              <a:t>pH</a:t>
            </a:r>
            <a:r>
              <a:rPr lang="it-IT" altLang="it-IT" dirty="0"/>
              <a:t> &lt; di quella di un acido forte ma </a:t>
            </a:r>
            <a:r>
              <a:rPr lang="it-IT" altLang="it-IT" dirty="0" smtClean="0"/>
              <a:t>molto diluito</a:t>
            </a:r>
            <a:r>
              <a:rPr lang="it-IT" altLang="it-IT" dirty="0"/>
              <a:t>.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68313" y="3500438"/>
            <a:ext cx="799306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Es.	Soluzione CH</a:t>
            </a:r>
            <a:r>
              <a:rPr lang="it-IT" altLang="it-IT" baseline="-25000" dirty="0"/>
              <a:t>3</a:t>
            </a:r>
            <a:r>
              <a:rPr lang="it-IT" altLang="it-IT" dirty="0"/>
              <a:t>COOH (acido debole) </a:t>
            </a:r>
            <a:r>
              <a:rPr lang="it-IT" altLang="it-IT" dirty="0" err="1"/>
              <a:t>concentraz</a:t>
            </a:r>
            <a:r>
              <a:rPr lang="it-IT" altLang="it-IT" dirty="0"/>
              <a:t>. 1 M  </a:t>
            </a:r>
          </a:p>
          <a:p>
            <a:pPr eaLnBrk="1" hangingPunct="1"/>
            <a:r>
              <a:rPr lang="it-IT" altLang="it-IT" dirty="0"/>
              <a:t>ha </a:t>
            </a:r>
            <a:r>
              <a:rPr lang="it-IT" altLang="it-IT" dirty="0" err="1"/>
              <a:t>pH</a:t>
            </a:r>
            <a:r>
              <a:rPr lang="it-IT" altLang="it-IT" dirty="0"/>
              <a:t> 	= 2.4</a:t>
            </a:r>
          </a:p>
          <a:p>
            <a:pPr eaLnBrk="1" hangingPunct="1"/>
            <a:r>
              <a:rPr lang="it-IT" altLang="it-IT" dirty="0"/>
              <a:t>	Soluzione </a:t>
            </a:r>
            <a:r>
              <a:rPr lang="it-IT" altLang="it-IT" dirty="0" err="1"/>
              <a:t>HCl</a:t>
            </a:r>
            <a:r>
              <a:rPr lang="it-IT" altLang="it-IT" dirty="0"/>
              <a:t> (acido forte) </a:t>
            </a:r>
            <a:r>
              <a:rPr lang="it-IT" altLang="it-IT" dirty="0" err="1"/>
              <a:t>concentraz</a:t>
            </a:r>
            <a:r>
              <a:rPr lang="it-IT" altLang="it-IT" dirty="0"/>
              <a:t>. </a:t>
            </a:r>
            <a:r>
              <a:rPr lang="it-IT" altLang="it-IT" dirty="0" smtClean="0"/>
              <a:t>1.0 </a:t>
            </a:r>
            <a:r>
              <a:rPr lang="it-IT" altLang="it-IT" dirty="0" smtClean="0">
                <a:sym typeface="Symbol"/>
              </a:rPr>
              <a:t></a:t>
            </a:r>
            <a:r>
              <a:rPr lang="it-IT" altLang="it-IT" dirty="0" smtClean="0"/>
              <a:t>10</a:t>
            </a:r>
            <a:r>
              <a:rPr lang="it-IT" altLang="it-IT" baseline="30000" dirty="0" smtClean="0"/>
              <a:t>-5</a:t>
            </a:r>
            <a:r>
              <a:rPr lang="it-IT" altLang="it-IT" dirty="0" smtClean="0"/>
              <a:t> </a:t>
            </a:r>
            <a:r>
              <a:rPr lang="it-IT" altLang="it-IT" dirty="0"/>
              <a:t>M</a:t>
            </a:r>
          </a:p>
          <a:p>
            <a:pPr eaLnBrk="1" hangingPunct="1"/>
            <a:r>
              <a:rPr lang="it-IT" altLang="it-IT" dirty="0"/>
              <a:t>ha </a:t>
            </a:r>
            <a:r>
              <a:rPr lang="it-IT" altLang="it-IT" dirty="0" err="1"/>
              <a:t>pH</a:t>
            </a:r>
            <a:r>
              <a:rPr lang="it-IT" altLang="it-IT" dirty="0"/>
              <a:t> = 5.0</a:t>
            </a:r>
          </a:p>
          <a:p>
            <a:pPr eaLnBrk="1" hangingPunct="1"/>
            <a:r>
              <a:rPr lang="it-IT" altLang="it-IT" dirty="0"/>
              <a:t>	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  <p:bldP spid="26634" grpId="0"/>
      <p:bldP spid="2663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208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Si </a:t>
            </a:r>
            <a:r>
              <a:rPr lang="it-IT" altLang="it-IT" b="1"/>
              <a:t>deve titolare</a:t>
            </a:r>
            <a:r>
              <a:rPr lang="it-IT" altLang="it-IT"/>
              <a:t> e </a:t>
            </a:r>
            <a:r>
              <a:rPr lang="it-IT" altLang="it-IT" b="1"/>
              <a:t>osservare la forma delle curve di titolazione</a:t>
            </a:r>
            <a:r>
              <a:rPr lang="it-IT" altLang="it-IT"/>
              <a:t>: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355850" y="1487488"/>
            <a:ext cx="292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3956050" y="4383088"/>
            <a:ext cx="2032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NaOH (cm³)</a:t>
            </a:r>
            <a:endParaRPr lang="it-IT" altLang="it-IT" sz="1800"/>
          </a:p>
        </p:txBody>
      </p:sp>
      <p:sp>
        <p:nvSpPr>
          <p:cNvPr id="28677" name="Freeform 7"/>
          <p:cNvSpPr>
            <a:spLocks/>
          </p:cNvSpPr>
          <p:nvPr/>
        </p:nvSpPr>
        <p:spPr bwMode="auto">
          <a:xfrm>
            <a:off x="2970213" y="1054100"/>
            <a:ext cx="3271837" cy="3024188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78" name="Freeform 8"/>
          <p:cNvSpPr>
            <a:spLocks/>
          </p:cNvSpPr>
          <p:nvPr/>
        </p:nvSpPr>
        <p:spPr bwMode="auto">
          <a:xfrm>
            <a:off x="2970213" y="1400175"/>
            <a:ext cx="2919412" cy="2246313"/>
          </a:xfrm>
          <a:custGeom>
            <a:avLst/>
            <a:gdLst>
              <a:gd name="T0" fmla="*/ 0 w 223"/>
              <a:gd name="T1" fmla="*/ 2147483647 h 156"/>
              <a:gd name="T2" fmla="*/ 2147483647 w 223"/>
              <a:gd name="T3" fmla="*/ 2147483647 h 156"/>
              <a:gd name="T4" fmla="*/ 2147483647 w 223"/>
              <a:gd name="T5" fmla="*/ 2147483647 h 156"/>
              <a:gd name="T6" fmla="*/ 2147483647 w 223"/>
              <a:gd name="T7" fmla="*/ 2147483647 h 156"/>
              <a:gd name="T8" fmla="*/ 2147483647 w 223"/>
              <a:gd name="T9" fmla="*/ 2147483647 h 156"/>
              <a:gd name="T10" fmla="*/ 2147483647 w 223"/>
              <a:gd name="T11" fmla="*/ 2147483647 h 156"/>
              <a:gd name="T12" fmla="*/ 2147483647 w 223"/>
              <a:gd name="T13" fmla="*/ 2147483647 h 156"/>
              <a:gd name="T14" fmla="*/ 2147483647 w 223"/>
              <a:gd name="T15" fmla="*/ 2147483647 h 156"/>
              <a:gd name="T16" fmla="*/ 2147483647 w 223"/>
              <a:gd name="T17" fmla="*/ 2147483647 h 156"/>
              <a:gd name="T18" fmla="*/ 2147483647 w 223"/>
              <a:gd name="T19" fmla="*/ 2147483647 h 156"/>
              <a:gd name="T20" fmla="*/ 2147483647 w 223"/>
              <a:gd name="T21" fmla="*/ 2147483647 h 156"/>
              <a:gd name="T22" fmla="*/ 2147483647 w 223"/>
              <a:gd name="T23" fmla="*/ 2147483647 h 156"/>
              <a:gd name="T24" fmla="*/ 2147483647 w 223"/>
              <a:gd name="T25" fmla="*/ 2147483647 h 156"/>
              <a:gd name="T26" fmla="*/ 2147483647 w 223"/>
              <a:gd name="T27" fmla="*/ 2147483647 h 156"/>
              <a:gd name="T28" fmla="*/ 2147483647 w 223"/>
              <a:gd name="T29" fmla="*/ 2147483647 h 156"/>
              <a:gd name="T30" fmla="*/ 2147483647 w 223"/>
              <a:gd name="T31" fmla="*/ 2147483647 h 156"/>
              <a:gd name="T32" fmla="*/ 2147483647 w 223"/>
              <a:gd name="T33" fmla="*/ 2147483647 h 156"/>
              <a:gd name="T34" fmla="*/ 2147483647 w 223"/>
              <a:gd name="T35" fmla="*/ 2147483647 h 156"/>
              <a:gd name="T36" fmla="*/ 2147483647 w 223"/>
              <a:gd name="T37" fmla="*/ 2147483647 h 156"/>
              <a:gd name="T38" fmla="*/ 2147483647 w 223"/>
              <a:gd name="T39" fmla="*/ 2147483647 h 156"/>
              <a:gd name="T40" fmla="*/ 2147483647 w 223"/>
              <a:gd name="T41" fmla="*/ 2147483647 h 156"/>
              <a:gd name="T42" fmla="*/ 2147483647 w 223"/>
              <a:gd name="T43" fmla="*/ 2147483647 h 156"/>
              <a:gd name="T44" fmla="*/ 2147483647 w 223"/>
              <a:gd name="T45" fmla="*/ 2147483647 h 156"/>
              <a:gd name="T46" fmla="*/ 2147483647 w 223"/>
              <a:gd name="T47" fmla="*/ 2147483647 h 156"/>
              <a:gd name="T48" fmla="*/ 2147483647 w 223"/>
              <a:gd name="T49" fmla="*/ 2147483647 h 156"/>
              <a:gd name="T50" fmla="*/ 2147483647 w 223"/>
              <a:gd name="T51" fmla="*/ 2147483647 h 156"/>
              <a:gd name="T52" fmla="*/ 2147483647 w 223"/>
              <a:gd name="T53" fmla="*/ 2147483647 h 156"/>
              <a:gd name="T54" fmla="*/ 2147483647 w 223"/>
              <a:gd name="T55" fmla="*/ 2147483647 h 156"/>
              <a:gd name="T56" fmla="*/ 2147483647 w 223"/>
              <a:gd name="T57" fmla="*/ 2147483647 h 156"/>
              <a:gd name="T58" fmla="*/ 2147483647 w 223"/>
              <a:gd name="T59" fmla="*/ 2147483647 h 156"/>
              <a:gd name="T60" fmla="*/ 2147483647 w 223"/>
              <a:gd name="T61" fmla="*/ 2147483647 h 156"/>
              <a:gd name="T62" fmla="*/ 2147483647 w 223"/>
              <a:gd name="T63" fmla="*/ 2147483647 h 156"/>
              <a:gd name="T64" fmla="*/ 2147483647 w 223"/>
              <a:gd name="T65" fmla="*/ 2147483647 h 156"/>
              <a:gd name="T66" fmla="*/ 2147483647 w 223"/>
              <a:gd name="T67" fmla="*/ 2147483647 h 156"/>
              <a:gd name="T68" fmla="*/ 2147483647 w 223"/>
              <a:gd name="T69" fmla="*/ 2147483647 h 156"/>
              <a:gd name="T70" fmla="*/ 2147483647 w 223"/>
              <a:gd name="T71" fmla="*/ 2147483647 h 156"/>
              <a:gd name="T72" fmla="*/ 2147483647 w 223"/>
              <a:gd name="T73" fmla="*/ 2147483647 h 156"/>
              <a:gd name="T74" fmla="*/ 2147483647 w 223"/>
              <a:gd name="T75" fmla="*/ 2147483647 h 156"/>
              <a:gd name="T76" fmla="*/ 2147483647 w 223"/>
              <a:gd name="T77" fmla="*/ 2147483647 h 156"/>
              <a:gd name="T78" fmla="*/ 2147483647 w 223"/>
              <a:gd name="T79" fmla="*/ 2147483647 h 156"/>
              <a:gd name="T80" fmla="*/ 2147483647 w 223"/>
              <a:gd name="T81" fmla="*/ 2147483647 h 156"/>
              <a:gd name="T82" fmla="*/ 2147483647 w 223"/>
              <a:gd name="T83" fmla="*/ 2147483647 h 156"/>
              <a:gd name="T84" fmla="*/ 2147483647 w 223"/>
              <a:gd name="T85" fmla="*/ 0 h 156"/>
              <a:gd name="T86" fmla="*/ 2147483647 w 223"/>
              <a:gd name="T87" fmla="*/ 0 h 156"/>
              <a:gd name="T88" fmla="*/ 2147483647 w 223"/>
              <a:gd name="T89" fmla="*/ 0 h 156"/>
              <a:gd name="T90" fmla="*/ 2147483647 w 223"/>
              <a:gd name="T91" fmla="*/ 0 h 15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23"/>
              <a:gd name="T139" fmla="*/ 0 h 156"/>
              <a:gd name="T140" fmla="*/ 223 w 223"/>
              <a:gd name="T141" fmla="*/ 156 h 15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23" h="156">
                <a:moveTo>
                  <a:pt x="0" y="156"/>
                </a:moveTo>
                <a:lnTo>
                  <a:pt x="4" y="155"/>
                </a:lnTo>
                <a:lnTo>
                  <a:pt x="9" y="153"/>
                </a:lnTo>
                <a:lnTo>
                  <a:pt x="15" y="152"/>
                </a:lnTo>
                <a:lnTo>
                  <a:pt x="20" y="150"/>
                </a:lnTo>
                <a:lnTo>
                  <a:pt x="25" y="149"/>
                </a:lnTo>
                <a:lnTo>
                  <a:pt x="30" y="148"/>
                </a:lnTo>
                <a:lnTo>
                  <a:pt x="35" y="147"/>
                </a:lnTo>
                <a:lnTo>
                  <a:pt x="39" y="146"/>
                </a:lnTo>
                <a:lnTo>
                  <a:pt x="44" y="145"/>
                </a:lnTo>
                <a:lnTo>
                  <a:pt x="49" y="144"/>
                </a:lnTo>
                <a:lnTo>
                  <a:pt x="54" y="143"/>
                </a:lnTo>
                <a:lnTo>
                  <a:pt x="60" y="142"/>
                </a:lnTo>
                <a:lnTo>
                  <a:pt x="65" y="141"/>
                </a:lnTo>
                <a:lnTo>
                  <a:pt x="70" y="140"/>
                </a:lnTo>
                <a:lnTo>
                  <a:pt x="75" y="139"/>
                </a:lnTo>
                <a:lnTo>
                  <a:pt x="79" y="138"/>
                </a:lnTo>
                <a:lnTo>
                  <a:pt x="84" y="137"/>
                </a:lnTo>
                <a:lnTo>
                  <a:pt x="89" y="135"/>
                </a:lnTo>
                <a:lnTo>
                  <a:pt x="93" y="134"/>
                </a:lnTo>
                <a:lnTo>
                  <a:pt x="99" y="133"/>
                </a:lnTo>
                <a:lnTo>
                  <a:pt x="104" y="131"/>
                </a:lnTo>
                <a:lnTo>
                  <a:pt x="109" y="129"/>
                </a:lnTo>
                <a:lnTo>
                  <a:pt x="115" y="125"/>
                </a:lnTo>
                <a:lnTo>
                  <a:pt x="119" y="121"/>
                </a:lnTo>
                <a:lnTo>
                  <a:pt x="124" y="105"/>
                </a:lnTo>
                <a:lnTo>
                  <a:pt x="129" y="17"/>
                </a:lnTo>
                <a:lnTo>
                  <a:pt x="135" y="13"/>
                </a:lnTo>
                <a:lnTo>
                  <a:pt x="140" y="10"/>
                </a:lnTo>
                <a:lnTo>
                  <a:pt x="145" y="8"/>
                </a:lnTo>
                <a:lnTo>
                  <a:pt x="150" y="7"/>
                </a:lnTo>
                <a:lnTo>
                  <a:pt x="155" y="6"/>
                </a:lnTo>
                <a:lnTo>
                  <a:pt x="160" y="5"/>
                </a:lnTo>
                <a:lnTo>
                  <a:pt x="164" y="4"/>
                </a:lnTo>
                <a:lnTo>
                  <a:pt x="170" y="4"/>
                </a:lnTo>
                <a:lnTo>
                  <a:pt x="174" y="3"/>
                </a:lnTo>
                <a:lnTo>
                  <a:pt x="180" y="3"/>
                </a:lnTo>
                <a:lnTo>
                  <a:pt x="184" y="2"/>
                </a:lnTo>
                <a:lnTo>
                  <a:pt x="189" y="2"/>
                </a:lnTo>
                <a:lnTo>
                  <a:pt x="195" y="1"/>
                </a:lnTo>
                <a:lnTo>
                  <a:pt x="200" y="1"/>
                </a:lnTo>
                <a:lnTo>
                  <a:pt x="204" y="1"/>
                </a:lnTo>
                <a:lnTo>
                  <a:pt x="209" y="0"/>
                </a:lnTo>
                <a:lnTo>
                  <a:pt x="214" y="0"/>
                </a:lnTo>
                <a:lnTo>
                  <a:pt x="219" y="0"/>
                </a:lnTo>
                <a:lnTo>
                  <a:pt x="223" y="0"/>
                </a:lnTo>
              </a:path>
            </a:pathLst>
          </a:custGeom>
          <a:noFill/>
          <a:ln w="19050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79" name="Line 9"/>
          <p:cNvSpPr>
            <a:spLocks noChangeShapeType="1"/>
          </p:cNvSpPr>
          <p:nvPr/>
        </p:nvSpPr>
        <p:spPr bwMode="auto">
          <a:xfrm flipV="1">
            <a:off x="3297238" y="40497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80" name="Line 10"/>
          <p:cNvSpPr>
            <a:spLocks noChangeShapeType="1"/>
          </p:cNvSpPr>
          <p:nvPr/>
        </p:nvSpPr>
        <p:spPr bwMode="auto">
          <a:xfrm flipV="1">
            <a:off x="3624263" y="40211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81" name="Rectangle 11"/>
          <p:cNvSpPr>
            <a:spLocks noChangeArrowheads="1"/>
          </p:cNvSpPr>
          <p:nvPr/>
        </p:nvSpPr>
        <p:spPr bwMode="auto">
          <a:xfrm>
            <a:off x="3571875" y="41354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8682" name="Line 12"/>
          <p:cNvSpPr>
            <a:spLocks noChangeShapeType="1"/>
          </p:cNvSpPr>
          <p:nvPr/>
        </p:nvSpPr>
        <p:spPr bwMode="auto">
          <a:xfrm flipV="1">
            <a:off x="3951288" y="4049713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83" name="Line 13"/>
          <p:cNvSpPr>
            <a:spLocks noChangeShapeType="1"/>
          </p:cNvSpPr>
          <p:nvPr/>
        </p:nvSpPr>
        <p:spPr bwMode="auto">
          <a:xfrm flipH="1" flipV="1">
            <a:off x="4278313" y="4021138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84" name="Rectangle 14"/>
          <p:cNvSpPr>
            <a:spLocks noChangeArrowheads="1"/>
          </p:cNvSpPr>
          <p:nvPr/>
        </p:nvSpPr>
        <p:spPr bwMode="auto">
          <a:xfrm>
            <a:off x="4227513" y="41354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8685" name="Line 15"/>
          <p:cNvSpPr>
            <a:spLocks noChangeShapeType="1"/>
          </p:cNvSpPr>
          <p:nvPr/>
        </p:nvSpPr>
        <p:spPr bwMode="auto">
          <a:xfrm flipV="1">
            <a:off x="4606925" y="4049713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86" name="Line 16"/>
          <p:cNvSpPr>
            <a:spLocks noChangeShapeType="1"/>
          </p:cNvSpPr>
          <p:nvPr/>
        </p:nvSpPr>
        <p:spPr bwMode="auto">
          <a:xfrm flipV="1">
            <a:off x="4933950" y="4021138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87" name="Rectangle 17"/>
          <p:cNvSpPr>
            <a:spLocks noChangeArrowheads="1"/>
          </p:cNvSpPr>
          <p:nvPr/>
        </p:nvSpPr>
        <p:spPr bwMode="auto">
          <a:xfrm>
            <a:off x="4881563" y="41354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8688" name="Line 18"/>
          <p:cNvSpPr>
            <a:spLocks noChangeShapeType="1"/>
          </p:cNvSpPr>
          <p:nvPr/>
        </p:nvSpPr>
        <p:spPr bwMode="auto">
          <a:xfrm flipV="1">
            <a:off x="5260975" y="4049713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89" name="Line 19"/>
          <p:cNvSpPr>
            <a:spLocks noChangeShapeType="1"/>
          </p:cNvSpPr>
          <p:nvPr/>
        </p:nvSpPr>
        <p:spPr bwMode="auto">
          <a:xfrm flipV="1">
            <a:off x="5588000" y="4021138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90" name="Rectangle 20"/>
          <p:cNvSpPr>
            <a:spLocks noChangeArrowheads="1"/>
          </p:cNvSpPr>
          <p:nvPr/>
        </p:nvSpPr>
        <p:spPr bwMode="auto">
          <a:xfrm>
            <a:off x="5535613" y="41354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8691" name="Line 21"/>
          <p:cNvSpPr>
            <a:spLocks noChangeShapeType="1"/>
          </p:cNvSpPr>
          <p:nvPr/>
        </p:nvSpPr>
        <p:spPr bwMode="auto">
          <a:xfrm flipV="1">
            <a:off x="5915025" y="4049713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92" name="Line 22"/>
          <p:cNvSpPr>
            <a:spLocks noChangeShapeType="1"/>
          </p:cNvSpPr>
          <p:nvPr/>
        </p:nvSpPr>
        <p:spPr bwMode="auto">
          <a:xfrm flipV="1">
            <a:off x="6242050" y="4021138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93" name="Rectangle 23"/>
          <p:cNvSpPr>
            <a:spLocks noChangeArrowheads="1"/>
          </p:cNvSpPr>
          <p:nvPr/>
        </p:nvSpPr>
        <p:spPr bwMode="auto">
          <a:xfrm>
            <a:off x="6189663" y="413543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8694" name="Rectangle 24"/>
          <p:cNvSpPr>
            <a:spLocks noChangeArrowheads="1"/>
          </p:cNvSpPr>
          <p:nvPr/>
        </p:nvSpPr>
        <p:spPr bwMode="auto">
          <a:xfrm>
            <a:off x="2708275" y="400526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8695" name="Line 25"/>
          <p:cNvSpPr>
            <a:spLocks noChangeShapeType="1"/>
          </p:cNvSpPr>
          <p:nvPr/>
        </p:nvSpPr>
        <p:spPr bwMode="auto">
          <a:xfrm>
            <a:off x="2970213" y="3646488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96" name="Rectangle 26"/>
          <p:cNvSpPr>
            <a:spLocks noChangeArrowheads="1"/>
          </p:cNvSpPr>
          <p:nvPr/>
        </p:nvSpPr>
        <p:spPr bwMode="auto">
          <a:xfrm>
            <a:off x="2708275" y="357346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8697" name="Line 27"/>
          <p:cNvSpPr>
            <a:spLocks noChangeShapeType="1"/>
          </p:cNvSpPr>
          <p:nvPr/>
        </p:nvSpPr>
        <p:spPr bwMode="auto">
          <a:xfrm>
            <a:off x="2970213" y="3214688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698" name="Rectangle 28"/>
          <p:cNvSpPr>
            <a:spLocks noChangeArrowheads="1"/>
          </p:cNvSpPr>
          <p:nvPr/>
        </p:nvSpPr>
        <p:spPr bwMode="auto">
          <a:xfrm>
            <a:off x="2708275" y="314166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8699" name="Line 29"/>
          <p:cNvSpPr>
            <a:spLocks noChangeShapeType="1"/>
          </p:cNvSpPr>
          <p:nvPr/>
        </p:nvSpPr>
        <p:spPr bwMode="auto">
          <a:xfrm>
            <a:off x="2970213" y="2782888"/>
            <a:ext cx="52387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00" name="Rectangle 30"/>
          <p:cNvSpPr>
            <a:spLocks noChangeArrowheads="1"/>
          </p:cNvSpPr>
          <p:nvPr/>
        </p:nvSpPr>
        <p:spPr bwMode="auto">
          <a:xfrm>
            <a:off x="2708275" y="270986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8701" name="Line 31"/>
          <p:cNvSpPr>
            <a:spLocks noChangeShapeType="1"/>
          </p:cNvSpPr>
          <p:nvPr/>
        </p:nvSpPr>
        <p:spPr bwMode="auto">
          <a:xfrm>
            <a:off x="2970213" y="23495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02" name="Rectangle 32"/>
          <p:cNvSpPr>
            <a:spLocks noChangeArrowheads="1"/>
          </p:cNvSpPr>
          <p:nvPr/>
        </p:nvSpPr>
        <p:spPr bwMode="auto">
          <a:xfrm>
            <a:off x="2708275" y="227806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8703" name="Line 33"/>
          <p:cNvSpPr>
            <a:spLocks noChangeShapeType="1"/>
          </p:cNvSpPr>
          <p:nvPr/>
        </p:nvSpPr>
        <p:spPr bwMode="auto">
          <a:xfrm>
            <a:off x="2970213" y="19177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04" name="Rectangle 34"/>
          <p:cNvSpPr>
            <a:spLocks noChangeArrowheads="1"/>
          </p:cNvSpPr>
          <p:nvPr/>
        </p:nvSpPr>
        <p:spPr bwMode="auto">
          <a:xfrm>
            <a:off x="2708275" y="18462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8705" name="Line 35"/>
          <p:cNvSpPr>
            <a:spLocks noChangeShapeType="1"/>
          </p:cNvSpPr>
          <p:nvPr/>
        </p:nvSpPr>
        <p:spPr bwMode="auto">
          <a:xfrm>
            <a:off x="2970213" y="14859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06" name="Rectangle 36"/>
          <p:cNvSpPr>
            <a:spLocks noChangeArrowheads="1"/>
          </p:cNvSpPr>
          <p:nvPr/>
        </p:nvSpPr>
        <p:spPr bwMode="auto">
          <a:xfrm>
            <a:off x="2708275" y="14144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8707" name="Line 37"/>
          <p:cNvSpPr>
            <a:spLocks noChangeShapeType="1"/>
          </p:cNvSpPr>
          <p:nvPr/>
        </p:nvSpPr>
        <p:spPr bwMode="auto">
          <a:xfrm>
            <a:off x="2970213" y="10541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08" name="Rectangle 38"/>
          <p:cNvSpPr>
            <a:spLocks noChangeArrowheads="1"/>
          </p:cNvSpPr>
          <p:nvPr/>
        </p:nvSpPr>
        <p:spPr bwMode="auto">
          <a:xfrm>
            <a:off x="2708275" y="9810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28709" name="Freeform 39"/>
          <p:cNvSpPr>
            <a:spLocks/>
          </p:cNvSpPr>
          <p:nvPr/>
        </p:nvSpPr>
        <p:spPr bwMode="auto">
          <a:xfrm>
            <a:off x="2970213" y="1385888"/>
            <a:ext cx="3036887" cy="2476500"/>
          </a:xfrm>
          <a:custGeom>
            <a:avLst/>
            <a:gdLst>
              <a:gd name="T0" fmla="*/ 0 w 232"/>
              <a:gd name="T1" fmla="*/ 2147483647 h 172"/>
              <a:gd name="T2" fmla="*/ 2147483647 w 232"/>
              <a:gd name="T3" fmla="*/ 2147483647 h 172"/>
              <a:gd name="T4" fmla="*/ 2147483647 w 232"/>
              <a:gd name="T5" fmla="*/ 2147483647 h 172"/>
              <a:gd name="T6" fmla="*/ 2147483647 w 232"/>
              <a:gd name="T7" fmla="*/ 2147483647 h 172"/>
              <a:gd name="T8" fmla="*/ 2147483647 w 232"/>
              <a:gd name="T9" fmla="*/ 2147483647 h 172"/>
              <a:gd name="T10" fmla="*/ 2147483647 w 232"/>
              <a:gd name="T11" fmla="*/ 2147483647 h 172"/>
              <a:gd name="T12" fmla="*/ 2147483647 w 232"/>
              <a:gd name="T13" fmla="*/ 2147483647 h 172"/>
              <a:gd name="T14" fmla="*/ 2147483647 w 232"/>
              <a:gd name="T15" fmla="*/ 2147483647 h 172"/>
              <a:gd name="T16" fmla="*/ 2147483647 w 232"/>
              <a:gd name="T17" fmla="*/ 2147483647 h 172"/>
              <a:gd name="T18" fmla="*/ 2147483647 w 232"/>
              <a:gd name="T19" fmla="*/ 2147483647 h 172"/>
              <a:gd name="T20" fmla="*/ 2147483647 w 232"/>
              <a:gd name="T21" fmla="*/ 2147483647 h 172"/>
              <a:gd name="T22" fmla="*/ 2147483647 w 232"/>
              <a:gd name="T23" fmla="*/ 2147483647 h 172"/>
              <a:gd name="T24" fmla="*/ 2147483647 w 232"/>
              <a:gd name="T25" fmla="*/ 2147483647 h 172"/>
              <a:gd name="T26" fmla="*/ 2147483647 w 232"/>
              <a:gd name="T27" fmla="*/ 2147483647 h 172"/>
              <a:gd name="T28" fmla="*/ 2147483647 w 232"/>
              <a:gd name="T29" fmla="*/ 2147483647 h 172"/>
              <a:gd name="T30" fmla="*/ 2147483647 w 232"/>
              <a:gd name="T31" fmla="*/ 2147483647 h 172"/>
              <a:gd name="T32" fmla="*/ 2147483647 w 232"/>
              <a:gd name="T33" fmla="*/ 2147483647 h 172"/>
              <a:gd name="T34" fmla="*/ 2147483647 w 232"/>
              <a:gd name="T35" fmla="*/ 2147483647 h 172"/>
              <a:gd name="T36" fmla="*/ 2147483647 w 232"/>
              <a:gd name="T37" fmla="*/ 2147483647 h 172"/>
              <a:gd name="T38" fmla="*/ 2147483647 w 232"/>
              <a:gd name="T39" fmla="*/ 2147483647 h 172"/>
              <a:gd name="T40" fmla="*/ 2147483647 w 232"/>
              <a:gd name="T41" fmla="*/ 2147483647 h 172"/>
              <a:gd name="T42" fmla="*/ 2147483647 w 232"/>
              <a:gd name="T43" fmla="*/ 2147483647 h 172"/>
              <a:gd name="T44" fmla="*/ 2147483647 w 232"/>
              <a:gd name="T45" fmla="*/ 2147483647 h 172"/>
              <a:gd name="T46" fmla="*/ 2147483647 w 232"/>
              <a:gd name="T47" fmla="*/ 2147483647 h 172"/>
              <a:gd name="T48" fmla="*/ 2147483647 w 232"/>
              <a:gd name="T49" fmla="*/ 2147483647 h 172"/>
              <a:gd name="T50" fmla="*/ 2147483647 w 232"/>
              <a:gd name="T51" fmla="*/ 2147483647 h 172"/>
              <a:gd name="T52" fmla="*/ 2147483647 w 232"/>
              <a:gd name="T53" fmla="*/ 2147483647 h 172"/>
              <a:gd name="T54" fmla="*/ 2147483647 w 232"/>
              <a:gd name="T55" fmla="*/ 2147483647 h 172"/>
              <a:gd name="T56" fmla="*/ 2147483647 w 232"/>
              <a:gd name="T57" fmla="*/ 2147483647 h 172"/>
              <a:gd name="T58" fmla="*/ 2147483647 w 232"/>
              <a:gd name="T59" fmla="*/ 2147483647 h 172"/>
              <a:gd name="T60" fmla="*/ 2147483647 w 232"/>
              <a:gd name="T61" fmla="*/ 2147483647 h 172"/>
              <a:gd name="T62" fmla="*/ 2147483647 w 232"/>
              <a:gd name="T63" fmla="*/ 2147483647 h 172"/>
              <a:gd name="T64" fmla="*/ 2147483647 w 232"/>
              <a:gd name="T65" fmla="*/ 2147483647 h 172"/>
              <a:gd name="T66" fmla="*/ 2147483647 w 232"/>
              <a:gd name="T67" fmla="*/ 2147483647 h 172"/>
              <a:gd name="T68" fmla="*/ 2147483647 w 232"/>
              <a:gd name="T69" fmla="*/ 2147483647 h 172"/>
              <a:gd name="T70" fmla="*/ 2147483647 w 232"/>
              <a:gd name="T71" fmla="*/ 2147483647 h 172"/>
              <a:gd name="T72" fmla="*/ 2147483647 w 232"/>
              <a:gd name="T73" fmla="*/ 2147483647 h 172"/>
              <a:gd name="T74" fmla="*/ 2147483647 w 232"/>
              <a:gd name="T75" fmla="*/ 2147483647 h 172"/>
              <a:gd name="T76" fmla="*/ 2147483647 w 232"/>
              <a:gd name="T77" fmla="*/ 2147483647 h 172"/>
              <a:gd name="T78" fmla="*/ 2147483647 w 232"/>
              <a:gd name="T79" fmla="*/ 2147483647 h 172"/>
              <a:gd name="T80" fmla="*/ 2147483647 w 232"/>
              <a:gd name="T81" fmla="*/ 2147483647 h 172"/>
              <a:gd name="T82" fmla="*/ 2147483647 w 232"/>
              <a:gd name="T83" fmla="*/ 2147483647 h 172"/>
              <a:gd name="T84" fmla="*/ 2147483647 w 232"/>
              <a:gd name="T85" fmla="*/ 2147483647 h 172"/>
              <a:gd name="T86" fmla="*/ 2147483647 w 232"/>
              <a:gd name="T87" fmla="*/ 2147483647 h 172"/>
              <a:gd name="T88" fmla="*/ 2147483647 w 232"/>
              <a:gd name="T89" fmla="*/ 2147483647 h 172"/>
              <a:gd name="T90" fmla="*/ 2147483647 w 232"/>
              <a:gd name="T91" fmla="*/ 2147483647 h 172"/>
              <a:gd name="T92" fmla="*/ 2147483647 w 232"/>
              <a:gd name="T93" fmla="*/ 2147483647 h 172"/>
              <a:gd name="T94" fmla="*/ 2147483647 w 232"/>
              <a:gd name="T95" fmla="*/ 0 h 17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2"/>
              <a:gd name="T145" fmla="*/ 0 h 172"/>
              <a:gd name="T146" fmla="*/ 232 w 232"/>
              <a:gd name="T147" fmla="*/ 172 h 17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2" h="172">
                <a:moveTo>
                  <a:pt x="0" y="172"/>
                </a:moveTo>
                <a:lnTo>
                  <a:pt x="4" y="172"/>
                </a:lnTo>
                <a:lnTo>
                  <a:pt x="9" y="171"/>
                </a:lnTo>
                <a:lnTo>
                  <a:pt x="15" y="171"/>
                </a:lnTo>
                <a:lnTo>
                  <a:pt x="20" y="170"/>
                </a:lnTo>
                <a:lnTo>
                  <a:pt x="25" y="170"/>
                </a:lnTo>
                <a:lnTo>
                  <a:pt x="31" y="169"/>
                </a:lnTo>
                <a:lnTo>
                  <a:pt x="35" y="169"/>
                </a:lnTo>
                <a:lnTo>
                  <a:pt x="40" y="168"/>
                </a:lnTo>
                <a:lnTo>
                  <a:pt x="45" y="168"/>
                </a:lnTo>
                <a:lnTo>
                  <a:pt x="50" y="167"/>
                </a:lnTo>
                <a:lnTo>
                  <a:pt x="55" y="166"/>
                </a:lnTo>
                <a:lnTo>
                  <a:pt x="59" y="166"/>
                </a:lnTo>
                <a:lnTo>
                  <a:pt x="64" y="165"/>
                </a:lnTo>
                <a:lnTo>
                  <a:pt x="69" y="164"/>
                </a:lnTo>
                <a:lnTo>
                  <a:pt x="74" y="164"/>
                </a:lnTo>
                <a:lnTo>
                  <a:pt x="78" y="163"/>
                </a:lnTo>
                <a:lnTo>
                  <a:pt x="84" y="162"/>
                </a:lnTo>
                <a:lnTo>
                  <a:pt x="89" y="161"/>
                </a:lnTo>
                <a:lnTo>
                  <a:pt x="94" y="160"/>
                </a:lnTo>
                <a:lnTo>
                  <a:pt x="99" y="158"/>
                </a:lnTo>
                <a:lnTo>
                  <a:pt x="104" y="157"/>
                </a:lnTo>
                <a:lnTo>
                  <a:pt x="109" y="155"/>
                </a:lnTo>
                <a:lnTo>
                  <a:pt x="114" y="152"/>
                </a:lnTo>
                <a:lnTo>
                  <a:pt x="119" y="148"/>
                </a:lnTo>
                <a:lnTo>
                  <a:pt x="124" y="135"/>
                </a:lnTo>
                <a:lnTo>
                  <a:pt x="128" y="20"/>
                </a:lnTo>
                <a:lnTo>
                  <a:pt x="133" y="15"/>
                </a:lnTo>
                <a:lnTo>
                  <a:pt x="138" y="12"/>
                </a:lnTo>
                <a:lnTo>
                  <a:pt x="143" y="10"/>
                </a:lnTo>
                <a:lnTo>
                  <a:pt x="147" y="9"/>
                </a:lnTo>
                <a:lnTo>
                  <a:pt x="153" y="7"/>
                </a:lnTo>
                <a:lnTo>
                  <a:pt x="158" y="6"/>
                </a:lnTo>
                <a:lnTo>
                  <a:pt x="163" y="6"/>
                </a:lnTo>
                <a:lnTo>
                  <a:pt x="168" y="5"/>
                </a:lnTo>
                <a:lnTo>
                  <a:pt x="173" y="4"/>
                </a:lnTo>
                <a:lnTo>
                  <a:pt x="178" y="4"/>
                </a:lnTo>
                <a:lnTo>
                  <a:pt x="183" y="3"/>
                </a:lnTo>
                <a:lnTo>
                  <a:pt x="188" y="3"/>
                </a:lnTo>
                <a:lnTo>
                  <a:pt x="193" y="2"/>
                </a:lnTo>
                <a:lnTo>
                  <a:pt x="199" y="2"/>
                </a:lnTo>
                <a:lnTo>
                  <a:pt x="203" y="2"/>
                </a:lnTo>
                <a:lnTo>
                  <a:pt x="208" y="1"/>
                </a:lnTo>
                <a:lnTo>
                  <a:pt x="213" y="1"/>
                </a:lnTo>
                <a:lnTo>
                  <a:pt x="218" y="1"/>
                </a:lnTo>
                <a:lnTo>
                  <a:pt x="222" y="1"/>
                </a:lnTo>
                <a:lnTo>
                  <a:pt x="227" y="1"/>
                </a:lnTo>
                <a:lnTo>
                  <a:pt x="232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10" name="Text Box 40"/>
          <p:cNvSpPr txBox="1">
            <a:spLocks noChangeArrowheads="1"/>
          </p:cNvSpPr>
          <p:nvPr/>
        </p:nvSpPr>
        <p:spPr bwMode="auto">
          <a:xfrm>
            <a:off x="6156325" y="1628775"/>
            <a:ext cx="2351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>
                <a:solidFill>
                  <a:schemeClr val="accent2"/>
                </a:solidFill>
              </a:rPr>
              <a:t>Acido debole 0.1 M</a:t>
            </a:r>
          </a:p>
        </p:txBody>
      </p:sp>
      <p:sp>
        <p:nvSpPr>
          <p:cNvPr id="28711" name="Text Box 41"/>
          <p:cNvSpPr txBox="1">
            <a:spLocks noChangeArrowheads="1"/>
          </p:cNvSpPr>
          <p:nvPr/>
        </p:nvSpPr>
        <p:spPr bwMode="auto">
          <a:xfrm>
            <a:off x="6156325" y="1196975"/>
            <a:ext cx="2203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>
                <a:solidFill>
                  <a:srgbClr val="FF3300"/>
                </a:solidFill>
              </a:rPr>
              <a:t>Acido forte 0.1 M</a:t>
            </a:r>
          </a:p>
        </p:txBody>
      </p:sp>
      <p:sp>
        <p:nvSpPr>
          <p:cNvPr id="28712" name="Line 42"/>
          <p:cNvSpPr>
            <a:spLocks noChangeShapeType="1"/>
          </p:cNvSpPr>
          <p:nvPr/>
        </p:nvSpPr>
        <p:spPr bwMode="auto">
          <a:xfrm flipV="1">
            <a:off x="2965450" y="2552700"/>
            <a:ext cx="1639888" cy="1588"/>
          </a:xfrm>
          <a:prstGeom prst="line">
            <a:avLst/>
          </a:prstGeom>
          <a:noFill/>
          <a:ln w="15875">
            <a:solidFill>
              <a:srgbClr val="FF0000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8713" name="Line 43"/>
          <p:cNvSpPr>
            <a:spLocks noChangeShapeType="1"/>
          </p:cNvSpPr>
          <p:nvPr/>
        </p:nvSpPr>
        <p:spPr bwMode="auto">
          <a:xfrm>
            <a:off x="2965450" y="2220913"/>
            <a:ext cx="1660525" cy="1587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8714" name="Text Box 44"/>
          <p:cNvSpPr txBox="1">
            <a:spLocks noChangeArrowheads="1"/>
          </p:cNvSpPr>
          <p:nvPr/>
        </p:nvSpPr>
        <p:spPr bwMode="auto">
          <a:xfrm>
            <a:off x="2051050" y="2401888"/>
            <a:ext cx="381000" cy="473075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8715" name="Text Box 45"/>
          <p:cNvSpPr txBox="1">
            <a:spLocks noChangeArrowheads="1"/>
          </p:cNvSpPr>
          <p:nvPr/>
        </p:nvSpPr>
        <p:spPr bwMode="auto">
          <a:xfrm>
            <a:off x="2051050" y="1944688"/>
            <a:ext cx="533400" cy="473075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chemeClr val="accent2"/>
                </a:solidFill>
              </a:rPr>
              <a:t>&gt;7</a:t>
            </a:r>
          </a:p>
        </p:txBody>
      </p:sp>
      <p:sp>
        <p:nvSpPr>
          <p:cNvPr id="28716" name="Freeform 46"/>
          <p:cNvSpPr>
            <a:spLocks/>
          </p:cNvSpPr>
          <p:nvPr/>
        </p:nvSpPr>
        <p:spPr bwMode="auto">
          <a:xfrm>
            <a:off x="2970213" y="1058863"/>
            <a:ext cx="3271837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17" name="Freeform 47"/>
          <p:cNvSpPr>
            <a:spLocks/>
          </p:cNvSpPr>
          <p:nvPr/>
        </p:nvSpPr>
        <p:spPr bwMode="auto">
          <a:xfrm>
            <a:off x="2989263" y="1390650"/>
            <a:ext cx="3024187" cy="2073275"/>
          </a:xfrm>
          <a:custGeom>
            <a:avLst/>
            <a:gdLst>
              <a:gd name="T0" fmla="*/ 0 w 231"/>
              <a:gd name="T1" fmla="*/ 2147483647 h 144"/>
              <a:gd name="T2" fmla="*/ 2147483647 w 231"/>
              <a:gd name="T3" fmla="*/ 2147483647 h 144"/>
              <a:gd name="T4" fmla="*/ 2147483647 w 231"/>
              <a:gd name="T5" fmla="*/ 2147483647 h 144"/>
              <a:gd name="T6" fmla="*/ 2147483647 w 231"/>
              <a:gd name="T7" fmla="*/ 2147483647 h 144"/>
              <a:gd name="T8" fmla="*/ 2147483647 w 231"/>
              <a:gd name="T9" fmla="*/ 2147483647 h 144"/>
              <a:gd name="T10" fmla="*/ 2147483647 w 231"/>
              <a:gd name="T11" fmla="*/ 2147483647 h 144"/>
              <a:gd name="T12" fmla="*/ 2147483647 w 231"/>
              <a:gd name="T13" fmla="*/ 2147483647 h 144"/>
              <a:gd name="T14" fmla="*/ 2147483647 w 231"/>
              <a:gd name="T15" fmla="*/ 2147483647 h 144"/>
              <a:gd name="T16" fmla="*/ 2147483647 w 231"/>
              <a:gd name="T17" fmla="*/ 2147483647 h 144"/>
              <a:gd name="T18" fmla="*/ 2147483647 w 231"/>
              <a:gd name="T19" fmla="*/ 2147483647 h 144"/>
              <a:gd name="T20" fmla="*/ 2147483647 w 231"/>
              <a:gd name="T21" fmla="*/ 2147483647 h 144"/>
              <a:gd name="T22" fmla="*/ 2147483647 w 231"/>
              <a:gd name="T23" fmla="*/ 2147483647 h 144"/>
              <a:gd name="T24" fmla="*/ 2147483647 w 231"/>
              <a:gd name="T25" fmla="*/ 2147483647 h 144"/>
              <a:gd name="T26" fmla="*/ 2147483647 w 231"/>
              <a:gd name="T27" fmla="*/ 2147483647 h 144"/>
              <a:gd name="T28" fmla="*/ 2147483647 w 231"/>
              <a:gd name="T29" fmla="*/ 2147483647 h 144"/>
              <a:gd name="T30" fmla="*/ 2147483647 w 231"/>
              <a:gd name="T31" fmla="*/ 2147483647 h 144"/>
              <a:gd name="T32" fmla="*/ 2147483647 w 231"/>
              <a:gd name="T33" fmla="*/ 2147483647 h 144"/>
              <a:gd name="T34" fmla="*/ 2147483647 w 231"/>
              <a:gd name="T35" fmla="*/ 2147483647 h 144"/>
              <a:gd name="T36" fmla="*/ 2147483647 w 231"/>
              <a:gd name="T37" fmla="*/ 2147483647 h 144"/>
              <a:gd name="T38" fmla="*/ 2147483647 w 231"/>
              <a:gd name="T39" fmla="*/ 2147483647 h 144"/>
              <a:gd name="T40" fmla="*/ 2147483647 w 231"/>
              <a:gd name="T41" fmla="*/ 2147483647 h 144"/>
              <a:gd name="T42" fmla="*/ 2147483647 w 231"/>
              <a:gd name="T43" fmla="*/ 2147483647 h 144"/>
              <a:gd name="T44" fmla="*/ 2147483647 w 231"/>
              <a:gd name="T45" fmla="*/ 2147483647 h 144"/>
              <a:gd name="T46" fmla="*/ 2147483647 w 231"/>
              <a:gd name="T47" fmla="*/ 2147483647 h 144"/>
              <a:gd name="T48" fmla="*/ 2147483647 w 231"/>
              <a:gd name="T49" fmla="*/ 2147483647 h 144"/>
              <a:gd name="T50" fmla="*/ 2147483647 w 231"/>
              <a:gd name="T51" fmla="*/ 2147483647 h 144"/>
              <a:gd name="T52" fmla="*/ 2147483647 w 231"/>
              <a:gd name="T53" fmla="*/ 2147483647 h 144"/>
              <a:gd name="T54" fmla="*/ 2147483647 w 231"/>
              <a:gd name="T55" fmla="*/ 2147483647 h 144"/>
              <a:gd name="T56" fmla="*/ 2147483647 w 231"/>
              <a:gd name="T57" fmla="*/ 2147483647 h 144"/>
              <a:gd name="T58" fmla="*/ 2147483647 w 231"/>
              <a:gd name="T59" fmla="*/ 2147483647 h 144"/>
              <a:gd name="T60" fmla="*/ 2147483647 w 231"/>
              <a:gd name="T61" fmla="*/ 2147483647 h 144"/>
              <a:gd name="T62" fmla="*/ 2147483647 w 231"/>
              <a:gd name="T63" fmla="*/ 2147483647 h 144"/>
              <a:gd name="T64" fmla="*/ 2147483647 w 231"/>
              <a:gd name="T65" fmla="*/ 2147483647 h 144"/>
              <a:gd name="T66" fmla="*/ 2147483647 w 231"/>
              <a:gd name="T67" fmla="*/ 2147483647 h 144"/>
              <a:gd name="T68" fmla="*/ 2147483647 w 231"/>
              <a:gd name="T69" fmla="*/ 2147483647 h 144"/>
              <a:gd name="T70" fmla="*/ 2147483647 w 231"/>
              <a:gd name="T71" fmla="*/ 2147483647 h 144"/>
              <a:gd name="T72" fmla="*/ 2147483647 w 231"/>
              <a:gd name="T73" fmla="*/ 2147483647 h 144"/>
              <a:gd name="T74" fmla="*/ 2147483647 w 231"/>
              <a:gd name="T75" fmla="*/ 2147483647 h 144"/>
              <a:gd name="T76" fmla="*/ 2147483647 w 231"/>
              <a:gd name="T77" fmla="*/ 2147483647 h 144"/>
              <a:gd name="T78" fmla="*/ 2147483647 w 231"/>
              <a:gd name="T79" fmla="*/ 2147483647 h 144"/>
              <a:gd name="T80" fmla="*/ 2147483647 w 231"/>
              <a:gd name="T81" fmla="*/ 2147483647 h 144"/>
              <a:gd name="T82" fmla="*/ 2147483647 w 231"/>
              <a:gd name="T83" fmla="*/ 2147483647 h 144"/>
              <a:gd name="T84" fmla="*/ 2147483647 w 231"/>
              <a:gd name="T85" fmla="*/ 2147483647 h 144"/>
              <a:gd name="T86" fmla="*/ 2147483647 w 231"/>
              <a:gd name="T87" fmla="*/ 2147483647 h 144"/>
              <a:gd name="T88" fmla="*/ 2147483647 w 231"/>
              <a:gd name="T89" fmla="*/ 2147483647 h 144"/>
              <a:gd name="T90" fmla="*/ 2147483647 w 231"/>
              <a:gd name="T91" fmla="*/ 2147483647 h 144"/>
              <a:gd name="T92" fmla="*/ 2147483647 w 231"/>
              <a:gd name="T93" fmla="*/ 2147483647 h 144"/>
              <a:gd name="T94" fmla="*/ 2147483647 w 231"/>
              <a:gd name="T95" fmla="*/ 0 h 14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1"/>
              <a:gd name="T145" fmla="*/ 0 h 144"/>
              <a:gd name="T146" fmla="*/ 231 w 231"/>
              <a:gd name="T147" fmla="*/ 144 h 14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1" h="144">
                <a:moveTo>
                  <a:pt x="0" y="144"/>
                </a:moveTo>
                <a:lnTo>
                  <a:pt x="4" y="137"/>
                </a:lnTo>
                <a:lnTo>
                  <a:pt x="10" y="132"/>
                </a:lnTo>
                <a:lnTo>
                  <a:pt x="14" y="130"/>
                </a:lnTo>
                <a:lnTo>
                  <a:pt x="20" y="127"/>
                </a:lnTo>
                <a:lnTo>
                  <a:pt x="24" y="126"/>
                </a:lnTo>
                <a:lnTo>
                  <a:pt x="30" y="124"/>
                </a:lnTo>
                <a:lnTo>
                  <a:pt x="34" y="123"/>
                </a:lnTo>
                <a:lnTo>
                  <a:pt x="39" y="122"/>
                </a:lnTo>
                <a:lnTo>
                  <a:pt x="44" y="120"/>
                </a:lnTo>
                <a:lnTo>
                  <a:pt x="49" y="119"/>
                </a:lnTo>
                <a:lnTo>
                  <a:pt x="54" y="118"/>
                </a:lnTo>
                <a:lnTo>
                  <a:pt x="59" y="117"/>
                </a:lnTo>
                <a:lnTo>
                  <a:pt x="64" y="116"/>
                </a:lnTo>
                <a:lnTo>
                  <a:pt x="68" y="115"/>
                </a:lnTo>
                <a:lnTo>
                  <a:pt x="73" y="114"/>
                </a:lnTo>
                <a:lnTo>
                  <a:pt x="78" y="113"/>
                </a:lnTo>
                <a:lnTo>
                  <a:pt x="82" y="112"/>
                </a:lnTo>
                <a:lnTo>
                  <a:pt x="87" y="111"/>
                </a:lnTo>
                <a:lnTo>
                  <a:pt x="93" y="110"/>
                </a:lnTo>
                <a:lnTo>
                  <a:pt x="97" y="108"/>
                </a:lnTo>
                <a:lnTo>
                  <a:pt x="102" y="107"/>
                </a:lnTo>
                <a:lnTo>
                  <a:pt x="108" y="104"/>
                </a:lnTo>
                <a:lnTo>
                  <a:pt x="112" y="102"/>
                </a:lnTo>
                <a:lnTo>
                  <a:pt x="117" y="99"/>
                </a:lnTo>
                <a:lnTo>
                  <a:pt x="122" y="90"/>
                </a:lnTo>
                <a:lnTo>
                  <a:pt x="127" y="23"/>
                </a:lnTo>
                <a:lnTo>
                  <a:pt x="132" y="15"/>
                </a:lnTo>
                <a:lnTo>
                  <a:pt x="138" y="12"/>
                </a:lnTo>
                <a:lnTo>
                  <a:pt x="142" y="10"/>
                </a:lnTo>
                <a:lnTo>
                  <a:pt x="147" y="9"/>
                </a:lnTo>
                <a:lnTo>
                  <a:pt x="152" y="8"/>
                </a:lnTo>
                <a:lnTo>
                  <a:pt x="157" y="7"/>
                </a:lnTo>
                <a:lnTo>
                  <a:pt x="162" y="6"/>
                </a:lnTo>
                <a:lnTo>
                  <a:pt x="167" y="5"/>
                </a:lnTo>
                <a:lnTo>
                  <a:pt x="172" y="4"/>
                </a:lnTo>
                <a:lnTo>
                  <a:pt x="176" y="4"/>
                </a:lnTo>
                <a:lnTo>
                  <a:pt x="181" y="3"/>
                </a:lnTo>
                <a:lnTo>
                  <a:pt x="186" y="3"/>
                </a:lnTo>
                <a:lnTo>
                  <a:pt x="191" y="3"/>
                </a:lnTo>
                <a:lnTo>
                  <a:pt x="196" y="2"/>
                </a:lnTo>
                <a:lnTo>
                  <a:pt x="201" y="2"/>
                </a:lnTo>
                <a:lnTo>
                  <a:pt x="206" y="2"/>
                </a:lnTo>
                <a:lnTo>
                  <a:pt x="211" y="1"/>
                </a:lnTo>
                <a:lnTo>
                  <a:pt x="216" y="1"/>
                </a:lnTo>
                <a:lnTo>
                  <a:pt x="221" y="1"/>
                </a:lnTo>
                <a:lnTo>
                  <a:pt x="226" y="1"/>
                </a:lnTo>
                <a:lnTo>
                  <a:pt x="231" y="0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18" name="Line 48"/>
          <p:cNvSpPr>
            <a:spLocks noChangeShapeType="1"/>
          </p:cNvSpPr>
          <p:nvPr/>
        </p:nvSpPr>
        <p:spPr bwMode="auto">
          <a:xfrm flipV="1">
            <a:off x="3297238" y="40544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19" name="Line 49"/>
          <p:cNvSpPr>
            <a:spLocks noChangeShapeType="1"/>
          </p:cNvSpPr>
          <p:nvPr/>
        </p:nvSpPr>
        <p:spPr bwMode="auto">
          <a:xfrm flipV="1">
            <a:off x="3624263" y="402590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0" name="Line 50"/>
          <p:cNvSpPr>
            <a:spLocks noChangeShapeType="1"/>
          </p:cNvSpPr>
          <p:nvPr/>
        </p:nvSpPr>
        <p:spPr bwMode="auto">
          <a:xfrm flipV="1">
            <a:off x="3951288" y="405447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1" name="Line 51"/>
          <p:cNvSpPr>
            <a:spLocks noChangeShapeType="1"/>
          </p:cNvSpPr>
          <p:nvPr/>
        </p:nvSpPr>
        <p:spPr bwMode="auto">
          <a:xfrm flipV="1">
            <a:off x="4279900" y="402590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2" name="Line 52"/>
          <p:cNvSpPr>
            <a:spLocks noChangeShapeType="1"/>
          </p:cNvSpPr>
          <p:nvPr/>
        </p:nvSpPr>
        <p:spPr bwMode="auto">
          <a:xfrm flipV="1">
            <a:off x="4606925" y="40544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3" name="Line 53"/>
          <p:cNvSpPr>
            <a:spLocks noChangeShapeType="1"/>
          </p:cNvSpPr>
          <p:nvPr/>
        </p:nvSpPr>
        <p:spPr bwMode="auto">
          <a:xfrm flipV="1">
            <a:off x="4933950" y="402590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4" name="Line 54"/>
          <p:cNvSpPr>
            <a:spLocks noChangeShapeType="1"/>
          </p:cNvSpPr>
          <p:nvPr/>
        </p:nvSpPr>
        <p:spPr bwMode="auto">
          <a:xfrm flipV="1">
            <a:off x="5260975" y="40544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5" name="Line 55"/>
          <p:cNvSpPr>
            <a:spLocks noChangeShapeType="1"/>
          </p:cNvSpPr>
          <p:nvPr/>
        </p:nvSpPr>
        <p:spPr bwMode="auto">
          <a:xfrm flipV="1">
            <a:off x="5588000" y="402590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6" name="Line 56"/>
          <p:cNvSpPr>
            <a:spLocks noChangeShapeType="1"/>
          </p:cNvSpPr>
          <p:nvPr/>
        </p:nvSpPr>
        <p:spPr bwMode="auto">
          <a:xfrm flipV="1">
            <a:off x="5915025" y="405447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7" name="Line 57"/>
          <p:cNvSpPr>
            <a:spLocks noChangeShapeType="1"/>
          </p:cNvSpPr>
          <p:nvPr/>
        </p:nvSpPr>
        <p:spPr bwMode="auto">
          <a:xfrm flipV="1">
            <a:off x="6242050" y="402590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28" name="Rectangle 58"/>
          <p:cNvSpPr>
            <a:spLocks noChangeArrowheads="1"/>
          </p:cNvSpPr>
          <p:nvPr/>
        </p:nvSpPr>
        <p:spPr bwMode="auto">
          <a:xfrm>
            <a:off x="6189663" y="41402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8729" name="Rectangle 59"/>
          <p:cNvSpPr>
            <a:spLocks noChangeArrowheads="1"/>
          </p:cNvSpPr>
          <p:nvPr/>
        </p:nvSpPr>
        <p:spPr bwMode="auto">
          <a:xfrm>
            <a:off x="2708275" y="4010025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300">
                <a:solidFill>
                  <a:srgbClr val="000000"/>
                </a:solidFill>
                <a:latin typeface="Arial" charset="0"/>
              </a:rPr>
              <a:t> </a:t>
            </a:r>
            <a:endParaRPr lang="it-IT" altLang="it-IT"/>
          </a:p>
        </p:txBody>
      </p:sp>
      <p:sp>
        <p:nvSpPr>
          <p:cNvPr id="28730" name="Line 60"/>
          <p:cNvSpPr>
            <a:spLocks noChangeShapeType="1"/>
          </p:cNvSpPr>
          <p:nvPr/>
        </p:nvSpPr>
        <p:spPr bwMode="auto">
          <a:xfrm>
            <a:off x="2970213" y="365125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31" name="Line 61"/>
          <p:cNvSpPr>
            <a:spLocks noChangeShapeType="1"/>
          </p:cNvSpPr>
          <p:nvPr/>
        </p:nvSpPr>
        <p:spPr bwMode="auto">
          <a:xfrm>
            <a:off x="2970213" y="321945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32" name="Line 62"/>
          <p:cNvSpPr>
            <a:spLocks noChangeShapeType="1"/>
          </p:cNvSpPr>
          <p:nvPr/>
        </p:nvSpPr>
        <p:spPr bwMode="auto">
          <a:xfrm>
            <a:off x="2970213" y="278765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33" name="Line 63"/>
          <p:cNvSpPr>
            <a:spLocks noChangeShapeType="1"/>
          </p:cNvSpPr>
          <p:nvPr/>
        </p:nvSpPr>
        <p:spPr bwMode="auto">
          <a:xfrm>
            <a:off x="2970213" y="23542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34" name="Rectangle 64"/>
          <p:cNvSpPr>
            <a:spLocks noChangeArrowheads="1"/>
          </p:cNvSpPr>
          <p:nvPr/>
        </p:nvSpPr>
        <p:spPr bwMode="auto">
          <a:xfrm>
            <a:off x="2708275" y="2282825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300">
                <a:solidFill>
                  <a:srgbClr val="000000"/>
                </a:solidFill>
                <a:latin typeface="Arial" charset="0"/>
              </a:rPr>
              <a:t> </a:t>
            </a:r>
            <a:endParaRPr lang="it-IT" altLang="it-IT"/>
          </a:p>
        </p:txBody>
      </p:sp>
      <p:sp>
        <p:nvSpPr>
          <p:cNvPr id="28735" name="Line 65"/>
          <p:cNvSpPr>
            <a:spLocks noChangeShapeType="1"/>
          </p:cNvSpPr>
          <p:nvPr/>
        </p:nvSpPr>
        <p:spPr bwMode="auto">
          <a:xfrm>
            <a:off x="2970213" y="19224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36" name="Line 66"/>
          <p:cNvSpPr>
            <a:spLocks noChangeShapeType="1"/>
          </p:cNvSpPr>
          <p:nvPr/>
        </p:nvSpPr>
        <p:spPr bwMode="auto">
          <a:xfrm>
            <a:off x="2970213" y="14906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37" name="Rectangle 67"/>
          <p:cNvSpPr>
            <a:spLocks noChangeArrowheads="1"/>
          </p:cNvSpPr>
          <p:nvPr/>
        </p:nvSpPr>
        <p:spPr bwMode="auto">
          <a:xfrm>
            <a:off x="2708275" y="14192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8738" name="Line 68"/>
          <p:cNvSpPr>
            <a:spLocks noChangeShapeType="1"/>
          </p:cNvSpPr>
          <p:nvPr/>
        </p:nvSpPr>
        <p:spPr bwMode="auto">
          <a:xfrm>
            <a:off x="2970213" y="10588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17" name="Text Box 69"/>
          <p:cNvSpPr txBox="1">
            <a:spLocks noChangeArrowheads="1"/>
          </p:cNvSpPr>
          <p:nvPr/>
        </p:nvSpPr>
        <p:spPr bwMode="auto">
          <a:xfrm>
            <a:off x="611188" y="4797425"/>
            <a:ext cx="3313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rgbClr val="996633"/>
                </a:solidFill>
              </a:rPr>
              <a:t>1 – forma iniziale</a:t>
            </a:r>
          </a:p>
        </p:txBody>
      </p:sp>
      <p:sp>
        <p:nvSpPr>
          <p:cNvPr id="27719" name="Line 71"/>
          <p:cNvSpPr>
            <a:spLocks noChangeShapeType="1"/>
          </p:cNvSpPr>
          <p:nvPr/>
        </p:nvSpPr>
        <p:spPr bwMode="auto">
          <a:xfrm flipV="1">
            <a:off x="2268538" y="3357563"/>
            <a:ext cx="1008062" cy="1511300"/>
          </a:xfrm>
          <a:prstGeom prst="line">
            <a:avLst/>
          </a:prstGeom>
          <a:noFill/>
          <a:ln w="31750">
            <a:solidFill>
              <a:srgbClr val="0000FF"/>
            </a:solidFill>
            <a:prstDash val="lgDash"/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7721" name="Line 73"/>
          <p:cNvSpPr>
            <a:spLocks noChangeShapeType="1"/>
          </p:cNvSpPr>
          <p:nvPr/>
        </p:nvSpPr>
        <p:spPr bwMode="auto">
          <a:xfrm flipH="1">
            <a:off x="401638" y="5589588"/>
            <a:ext cx="215900" cy="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7722" name="Line 74"/>
          <p:cNvSpPr>
            <a:spLocks noChangeShapeType="1"/>
          </p:cNvSpPr>
          <p:nvPr/>
        </p:nvSpPr>
        <p:spPr bwMode="auto">
          <a:xfrm flipV="1">
            <a:off x="395288" y="2565400"/>
            <a:ext cx="0" cy="3024188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7723" name="Line 75"/>
          <p:cNvSpPr>
            <a:spLocks noChangeShapeType="1"/>
          </p:cNvSpPr>
          <p:nvPr/>
        </p:nvSpPr>
        <p:spPr bwMode="auto">
          <a:xfrm>
            <a:off x="395288" y="2565400"/>
            <a:ext cx="1439862" cy="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7725" name="AutoShape 77"/>
          <p:cNvSpPr>
            <a:spLocks/>
          </p:cNvSpPr>
          <p:nvPr/>
        </p:nvSpPr>
        <p:spPr bwMode="auto">
          <a:xfrm>
            <a:off x="5003800" y="1700213"/>
            <a:ext cx="217488" cy="1871662"/>
          </a:xfrm>
          <a:prstGeom prst="rightBrace">
            <a:avLst>
              <a:gd name="adj1" fmla="val 71715"/>
              <a:gd name="adj2" fmla="val 50000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7727" name="Line 79"/>
          <p:cNvSpPr>
            <a:spLocks noChangeShapeType="1"/>
          </p:cNvSpPr>
          <p:nvPr/>
        </p:nvSpPr>
        <p:spPr bwMode="auto">
          <a:xfrm flipV="1">
            <a:off x="2771775" y="3789363"/>
            <a:ext cx="1008063" cy="1008062"/>
          </a:xfrm>
          <a:prstGeom prst="line">
            <a:avLst/>
          </a:prstGeom>
          <a:noFill/>
          <a:ln w="31750">
            <a:solidFill>
              <a:srgbClr val="FF0000"/>
            </a:solidFill>
            <a:prstDash val="lgDash"/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7728" name="AutoShape 80"/>
          <p:cNvSpPr>
            <a:spLocks/>
          </p:cNvSpPr>
          <p:nvPr/>
        </p:nvSpPr>
        <p:spPr bwMode="auto">
          <a:xfrm>
            <a:off x="4716463" y="1773238"/>
            <a:ext cx="215900" cy="1008062"/>
          </a:xfrm>
          <a:prstGeom prst="rightBrace">
            <a:avLst>
              <a:gd name="adj1" fmla="val 38909"/>
              <a:gd name="adj2" fmla="val 50000"/>
            </a:avLst>
          </a:prstGeom>
          <a:noFill/>
          <a:ln w="158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611188" y="5373688"/>
            <a:ext cx="3529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rgbClr val="FF66CC"/>
                </a:solidFill>
              </a:rPr>
              <a:t>2 – pH di titolazione</a:t>
            </a:r>
          </a:p>
        </p:txBody>
      </p:sp>
      <p:sp>
        <p:nvSpPr>
          <p:cNvPr id="27731" name="Rectangle 83"/>
          <p:cNvSpPr>
            <a:spLocks noChangeArrowheads="1"/>
          </p:cNvSpPr>
          <p:nvPr/>
        </p:nvSpPr>
        <p:spPr bwMode="auto">
          <a:xfrm>
            <a:off x="611188" y="5876925"/>
            <a:ext cx="7885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/>
              <a:t>3 – variazione del pH in prossimità del punto di titolazione </a:t>
            </a:r>
            <a:endParaRPr lang="it-IT" altLang="it-IT"/>
          </a:p>
        </p:txBody>
      </p:sp>
      <p:sp>
        <p:nvSpPr>
          <p:cNvPr id="27732" name="Line 84"/>
          <p:cNvSpPr>
            <a:spLocks noChangeShapeType="1"/>
          </p:cNvSpPr>
          <p:nvPr/>
        </p:nvSpPr>
        <p:spPr bwMode="auto">
          <a:xfrm flipV="1">
            <a:off x="7956550" y="2565400"/>
            <a:ext cx="0" cy="3311525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7733" name="Line 85"/>
          <p:cNvSpPr>
            <a:spLocks noChangeShapeType="1"/>
          </p:cNvSpPr>
          <p:nvPr/>
        </p:nvSpPr>
        <p:spPr bwMode="auto">
          <a:xfrm flipH="1">
            <a:off x="5508625" y="2565400"/>
            <a:ext cx="2447925" cy="0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39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7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77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7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7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7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7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7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7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7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2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17" grpId="0"/>
      <p:bldP spid="27719" grpId="0" animBg="1"/>
      <p:bldP spid="27721" grpId="0" animBg="1"/>
      <p:bldP spid="27722" grpId="0" animBg="1"/>
      <p:bldP spid="27723" grpId="0" animBg="1"/>
      <p:bldP spid="27725" grpId="0" animBg="1"/>
      <p:bldP spid="27727" grpId="0" animBg="1"/>
      <p:bldP spid="27728" grpId="0" animBg="1"/>
      <p:bldP spid="27730" grpId="0"/>
      <p:bldP spid="27731" grpId="0"/>
      <p:bldP spid="27732" grpId="0" animBg="1"/>
      <p:bldP spid="277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CasellaDiTesto 5"/>
          <p:cNvSpPr txBox="1">
            <a:spLocks noChangeArrowheads="1"/>
          </p:cNvSpPr>
          <p:nvPr/>
        </p:nvSpPr>
        <p:spPr bwMode="auto">
          <a:xfrm>
            <a:off x="467544" y="1052736"/>
            <a:ext cx="71437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ELETTROLITI  DEBOLI:</a:t>
            </a:r>
            <a:r>
              <a:rPr lang="it-IT" alt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sostanze che in soluzione acquosa si dissociano </a:t>
            </a:r>
            <a:r>
              <a:rPr lang="it-IT" altLang="it-IT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parzialmente</a:t>
            </a:r>
            <a:r>
              <a:rPr lang="it-IT" altLang="it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ioni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2362200" y="1981200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3708400" y="5084763"/>
            <a:ext cx="2006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acido  (cm³)</a:t>
            </a:r>
            <a:endParaRPr lang="it-IT" altLang="it-IT" sz="1800"/>
          </a:p>
        </p:txBody>
      </p:sp>
      <p:sp>
        <p:nvSpPr>
          <p:cNvPr id="29700" name="Freeform 6"/>
          <p:cNvSpPr>
            <a:spLocks/>
          </p:cNvSpPr>
          <p:nvPr/>
        </p:nvSpPr>
        <p:spPr bwMode="auto">
          <a:xfrm>
            <a:off x="3052763" y="1700213"/>
            <a:ext cx="3271837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3052763" y="1930400"/>
            <a:ext cx="2984500" cy="2462213"/>
          </a:xfrm>
          <a:custGeom>
            <a:avLst/>
            <a:gdLst>
              <a:gd name="T0" fmla="*/ 0 w 228"/>
              <a:gd name="T1" fmla="*/ 0 h 171"/>
              <a:gd name="T2" fmla="*/ 2147483647 w 228"/>
              <a:gd name="T3" fmla="*/ 0 h 171"/>
              <a:gd name="T4" fmla="*/ 2147483647 w 228"/>
              <a:gd name="T5" fmla="*/ 2147483647 h 171"/>
              <a:gd name="T6" fmla="*/ 2147483647 w 228"/>
              <a:gd name="T7" fmla="*/ 2147483647 h 171"/>
              <a:gd name="T8" fmla="*/ 2147483647 w 228"/>
              <a:gd name="T9" fmla="*/ 2147483647 h 171"/>
              <a:gd name="T10" fmla="*/ 2147483647 w 228"/>
              <a:gd name="T11" fmla="*/ 2147483647 h 171"/>
              <a:gd name="T12" fmla="*/ 2147483647 w 228"/>
              <a:gd name="T13" fmla="*/ 2147483647 h 171"/>
              <a:gd name="T14" fmla="*/ 2147483647 w 228"/>
              <a:gd name="T15" fmla="*/ 2147483647 h 171"/>
              <a:gd name="T16" fmla="*/ 2147483647 w 228"/>
              <a:gd name="T17" fmla="*/ 2147483647 h 171"/>
              <a:gd name="T18" fmla="*/ 2147483647 w 228"/>
              <a:gd name="T19" fmla="*/ 2147483647 h 171"/>
              <a:gd name="T20" fmla="*/ 2147483647 w 228"/>
              <a:gd name="T21" fmla="*/ 2147483647 h 171"/>
              <a:gd name="T22" fmla="*/ 2147483647 w 228"/>
              <a:gd name="T23" fmla="*/ 2147483647 h 171"/>
              <a:gd name="T24" fmla="*/ 2147483647 w 228"/>
              <a:gd name="T25" fmla="*/ 2147483647 h 171"/>
              <a:gd name="T26" fmla="*/ 2147483647 w 228"/>
              <a:gd name="T27" fmla="*/ 2147483647 h 171"/>
              <a:gd name="T28" fmla="*/ 2147483647 w 228"/>
              <a:gd name="T29" fmla="*/ 2147483647 h 171"/>
              <a:gd name="T30" fmla="*/ 2147483647 w 228"/>
              <a:gd name="T31" fmla="*/ 2147483647 h 171"/>
              <a:gd name="T32" fmla="*/ 2147483647 w 228"/>
              <a:gd name="T33" fmla="*/ 2147483647 h 171"/>
              <a:gd name="T34" fmla="*/ 2147483647 w 228"/>
              <a:gd name="T35" fmla="*/ 2147483647 h 171"/>
              <a:gd name="T36" fmla="*/ 2147483647 w 228"/>
              <a:gd name="T37" fmla="*/ 2147483647 h 171"/>
              <a:gd name="T38" fmla="*/ 2147483647 w 228"/>
              <a:gd name="T39" fmla="*/ 2147483647 h 171"/>
              <a:gd name="T40" fmla="*/ 2147483647 w 228"/>
              <a:gd name="T41" fmla="*/ 2147483647 h 171"/>
              <a:gd name="T42" fmla="*/ 2147483647 w 228"/>
              <a:gd name="T43" fmla="*/ 2147483647 h 171"/>
              <a:gd name="T44" fmla="*/ 2147483647 w 228"/>
              <a:gd name="T45" fmla="*/ 2147483647 h 171"/>
              <a:gd name="T46" fmla="*/ 2147483647 w 228"/>
              <a:gd name="T47" fmla="*/ 2147483647 h 171"/>
              <a:gd name="T48" fmla="*/ 2147483647 w 228"/>
              <a:gd name="T49" fmla="*/ 2147483647 h 171"/>
              <a:gd name="T50" fmla="*/ 2147483647 w 228"/>
              <a:gd name="T51" fmla="*/ 2147483647 h 171"/>
              <a:gd name="T52" fmla="*/ 2147483647 w 228"/>
              <a:gd name="T53" fmla="*/ 2147483647 h 171"/>
              <a:gd name="T54" fmla="*/ 2147483647 w 228"/>
              <a:gd name="T55" fmla="*/ 2147483647 h 171"/>
              <a:gd name="T56" fmla="*/ 2147483647 w 228"/>
              <a:gd name="T57" fmla="*/ 2147483647 h 171"/>
              <a:gd name="T58" fmla="*/ 2147483647 w 228"/>
              <a:gd name="T59" fmla="*/ 2147483647 h 171"/>
              <a:gd name="T60" fmla="*/ 2147483647 w 228"/>
              <a:gd name="T61" fmla="*/ 2147483647 h 171"/>
              <a:gd name="T62" fmla="*/ 2147483647 w 228"/>
              <a:gd name="T63" fmla="*/ 2147483647 h 171"/>
              <a:gd name="T64" fmla="*/ 2147483647 w 228"/>
              <a:gd name="T65" fmla="*/ 2147483647 h 171"/>
              <a:gd name="T66" fmla="*/ 2147483647 w 228"/>
              <a:gd name="T67" fmla="*/ 2147483647 h 171"/>
              <a:gd name="T68" fmla="*/ 2147483647 w 228"/>
              <a:gd name="T69" fmla="*/ 2147483647 h 171"/>
              <a:gd name="T70" fmla="*/ 2147483647 w 228"/>
              <a:gd name="T71" fmla="*/ 2147483647 h 171"/>
              <a:gd name="T72" fmla="*/ 2147483647 w 228"/>
              <a:gd name="T73" fmla="*/ 2147483647 h 171"/>
              <a:gd name="T74" fmla="*/ 2147483647 w 228"/>
              <a:gd name="T75" fmla="*/ 2147483647 h 171"/>
              <a:gd name="T76" fmla="*/ 2147483647 w 228"/>
              <a:gd name="T77" fmla="*/ 2147483647 h 171"/>
              <a:gd name="T78" fmla="*/ 2147483647 w 228"/>
              <a:gd name="T79" fmla="*/ 2147483647 h 171"/>
              <a:gd name="T80" fmla="*/ 2147483647 w 228"/>
              <a:gd name="T81" fmla="*/ 2147483647 h 171"/>
              <a:gd name="T82" fmla="*/ 2147483647 w 228"/>
              <a:gd name="T83" fmla="*/ 2147483647 h 171"/>
              <a:gd name="T84" fmla="*/ 2147483647 w 228"/>
              <a:gd name="T85" fmla="*/ 2147483647 h 171"/>
              <a:gd name="T86" fmla="*/ 2147483647 w 228"/>
              <a:gd name="T87" fmla="*/ 2147483647 h 171"/>
              <a:gd name="T88" fmla="*/ 2147483647 w 228"/>
              <a:gd name="T89" fmla="*/ 2147483647 h 171"/>
              <a:gd name="T90" fmla="*/ 2147483647 w 228"/>
              <a:gd name="T91" fmla="*/ 2147483647 h 171"/>
              <a:gd name="T92" fmla="*/ 2147483647 w 228"/>
              <a:gd name="T93" fmla="*/ 2147483647 h 17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28"/>
              <a:gd name="T142" fmla="*/ 0 h 171"/>
              <a:gd name="T143" fmla="*/ 228 w 228"/>
              <a:gd name="T144" fmla="*/ 171 h 17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28" h="171">
                <a:moveTo>
                  <a:pt x="0" y="0"/>
                </a:moveTo>
                <a:lnTo>
                  <a:pt x="5" y="0"/>
                </a:lnTo>
                <a:lnTo>
                  <a:pt x="10" y="1"/>
                </a:lnTo>
                <a:lnTo>
                  <a:pt x="14" y="1"/>
                </a:lnTo>
                <a:lnTo>
                  <a:pt x="19" y="2"/>
                </a:lnTo>
                <a:lnTo>
                  <a:pt x="24" y="2"/>
                </a:lnTo>
                <a:lnTo>
                  <a:pt x="29" y="3"/>
                </a:lnTo>
                <a:lnTo>
                  <a:pt x="34" y="3"/>
                </a:lnTo>
                <a:lnTo>
                  <a:pt x="39" y="4"/>
                </a:lnTo>
                <a:lnTo>
                  <a:pt x="44" y="4"/>
                </a:lnTo>
                <a:lnTo>
                  <a:pt x="49" y="5"/>
                </a:lnTo>
                <a:lnTo>
                  <a:pt x="54" y="6"/>
                </a:lnTo>
                <a:lnTo>
                  <a:pt x="59" y="6"/>
                </a:lnTo>
                <a:lnTo>
                  <a:pt x="65" y="7"/>
                </a:lnTo>
                <a:lnTo>
                  <a:pt x="69" y="8"/>
                </a:lnTo>
                <a:lnTo>
                  <a:pt x="74" y="8"/>
                </a:lnTo>
                <a:lnTo>
                  <a:pt x="79" y="9"/>
                </a:lnTo>
                <a:lnTo>
                  <a:pt x="84" y="10"/>
                </a:lnTo>
                <a:lnTo>
                  <a:pt x="89" y="11"/>
                </a:lnTo>
                <a:lnTo>
                  <a:pt x="94" y="12"/>
                </a:lnTo>
                <a:lnTo>
                  <a:pt x="99" y="14"/>
                </a:lnTo>
                <a:lnTo>
                  <a:pt x="104" y="15"/>
                </a:lnTo>
                <a:lnTo>
                  <a:pt x="109" y="17"/>
                </a:lnTo>
                <a:lnTo>
                  <a:pt x="114" y="20"/>
                </a:lnTo>
                <a:lnTo>
                  <a:pt x="118" y="23"/>
                </a:lnTo>
                <a:lnTo>
                  <a:pt x="124" y="37"/>
                </a:lnTo>
                <a:lnTo>
                  <a:pt x="129" y="153"/>
                </a:lnTo>
                <a:lnTo>
                  <a:pt x="134" y="158"/>
                </a:lnTo>
                <a:lnTo>
                  <a:pt x="139" y="161"/>
                </a:lnTo>
                <a:lnTo>
                  <a:pt x="145" y="163"/>
                </a:lnTo>
                <a:lnTo>
                  <a:pt x="149" y="164"/>
                </a:lnTo>
                <a:lnTo>
                  <a:pt x="154" y="165"/>
                </a:lnTo>
                <a:lnTo>
                  <a:pt x="159" y="166"/>
                </a:lnTo>
                <a:lnTo>
                  <a:pt x="164" y="166"/>
                </a:lnTo>
                <a:lnTo>
                  <a:pt x="169" y="167"/>
                </a:lnTo>
                <a:lnTo>
                  <a:pt x="173" y="168"/>
                </a:lnTo>
                <a:lnTo>
                  <a:pt x="178" y="168"/>
                </a:lnTo>
                <a:lnTo>
                  <a:pt x="183" y="169"/>
                </a:lnTo>
                <a:lnTo>
                  <a:pt x="188" y="169"/>
                </a:lnTo>
                <a:lnTo>
                  <a:pt x="193" y="169"/>
                </a:lnTo>
                <a:lnTo>
                  <a:pt x="198" y="170"/>
                </a:lnTo>
                <a:lnTo>
                  <a:pt x="203" y="170"/>
                </a:lnTo>
                <a:lnTo>
                  <a:pt x="208" y="170"/>
                </a:lnTo>
                <a:lnTo>
                  <a:pt x="213" y="171"/>
                </a:lnTo>
                <a:lnTo>
                  <a:pt x="218" y="171"/>
                </a:lnTo>
                <a:lnTo>
                  <a:pt x="223" y="171"/>
                </a:lnTo>
                <a:lnTo>
                  <a:pt x="228" y="171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02" name="Line 10"/>
          <p:cNvSpPr>
            <a:spLocks noChangeShapeType="1"/>
          </p:cNvSpPr>
          <p:nvPr/>
        </p:nvSpPr>
        <p:spPr bwMode="auto">
          <a:xfrm flipV="1">
            <a:off x="3379788" y="469582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03" name="Line 11"/>
          <p:cNvSpPr>
            <a:spLocks noChangeShapeType="1"/>
          </p:cNvSpPr>
          <p:nvPr/>
        </p:nvSpPr>
        <p:spPr bwMode="auto">
          <a:xfrm flipV="1">
            <a:off x="3706813" y="466725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04" name="Rectangle 12"/>
          <p:cNvSpPr>
            <a:spLocks noChangeArrowheads="1"/>
          </p:cNvSpPr>
          <p:nvPr/>
        </p:nvSpPr>
        <p:spPr bwMode="auto">
          <a:xfrm>
            <a:off x="3654425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9705" name="Line 13"/>
          <p:cNvSpPr>
            <a:spLocks noChangeShapeType="1"/>
          </p:cNvSpPr>
          <p:nvPr/>
        </p:nvSpPr>
        <p:spPr bwMode="auto">
          <a:xfrm flipV="1">
            <a:off x="4033838" y="4695825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06" name="Line 14"/>
          <p:cNvSpPr>
            <a:spLocks noChangeShapeType="1"/>
          </p:cNvSpPr>
          <p:nvPr/>
        </p:nvSpPr>
        <p:spPr bwMode="auto">
          <a:xfrm flipV="1">
            <a:off x="436245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07" name="Rectangle 15"/>
          <p:cNvSpPr>
            <a:spLocks noChangeArrowheads="1"/>
          </p:cNvSpPr>
          <p:nvPr/>
        </p:nvSpPr>
        <p:spPr bwMode="auto">
          <a:xfrm>
            <a:off x="431006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9708" name="Line 16"/>
          <p:cNvSpPr>
            <a:spLocks noChangeShapeType="1"/>
          </p:cNvSpPr>
          <p:nvPr/>
        </p:nvSpPr>
        <p:spPr bwMode="auto">
          <a:xfrm flipV="1">
            <a:off x="4689475" y="4695825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09" name="Line 17"/>
          <p:cNvSpPr>
            <a:spLocks noChangeShapeType="1"/>
          </p:cNvSpPr>
          <p:nvPr/>
        </p:nvSpPr>
        <p:spPr bwMode="auto">
          <a:xfrm flipV="1">
            <a:off x="501650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10" name="Rectangle 18"/>
          <p:cNvSpPr>
            <a:spLocks noChangeArrowheads="1"/>
          </p:cNvSpPr>
          <p:nvPr/>
        </p:nvSpPr>
        <p:spPr bwMode="auto">
          <a:xfrm>
            <a:off x="496411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9711" name="Line 19"/>
          <p:cNvSpPr>
            <a:spLocks noChangeShapeType="1"/>
          </p:cNvSpPr>
          <p:nvPr/>
        </p:nvSpPr>
        <p:spPr bwMode="auto">
          <a:xfrm flipH="1" flipV="1">
            <a:off x="5341938" y="4700588"/>
            <a:ext cx="1587" cy="238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12" name="Line 20"/>
          <p:cNvSpPr>
            <a:spLocks noChangeShapeType="1"/>
          </p:cNvSpPr>
          <p:nvPr/>
        </p:nvSpPr>
        <p:spPr bwMode="auto">
          <a:xfrm flipH="1" flipV="1">
            <a:off x="5668963" y="4667250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13" name="Rectangle 21"/>
          <p:cNvSpPr>
            <a:spLocks noChangeArrowheads="1"/>
          </p:cNvSpPr>
          <p:nvPr/>
        </p:nvSpPr>
        <p:spPr bwMode="auto">
          <a:xfrm>
            <a:off x="561816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9714" name="Line 22"/>
          <p:cNvSpPr>
            <a:spLocks noChangeShapeType="1"/>
          </p:cNvSpPr>
          <p:nvPr/>
        </p:nvSpPr>
        <p:spPr bwMode="auto">
          <a:xfrm flipV="1">
            <a:off x="5997575" y="4699000"/>
            <a:ext cx="0" cy="254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15" name="Line 23"/>
          <p:cNvSpPr>
            <a:spLocks noChangeShapeType="1"/>
          </p:cNvSpPr>
          <p:nvPr/>
        </p:nvSpPr>
        <p:spPr bwMode="auto">
          <a:xfrm flipV="1">
            <a:off x="6324600" y="4667250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16" name="Rectangle 24"/>
          <p:cNvSpPr>
            <a:spLocks noChangeArrowheads="1"/>
          </p:cNvSpPr>
          <p:nvPr/>
        </p:nvSpPr>
        <p:spPr bwMode="auto">
          <a:xfrm>
            <a:off x="6272213" y="478155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9717" name="Line 25"/>
          <p:cNvSpPr>
            <a:spLocks noChangeShapeType="1"/>
          </p:cNvSpPr>
          <p:nvPr/>
        </p:nvSpPr>
        <p:spPr bwMode="auto">
          <a:xfrm>
            <a:off x="3052763" y="47244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18" name="Rectangle 26"/>
          <p:cNvSpPr>
            <a:spLocks noChangeArrowheads="1"/>
          </p:cNvSpPr>
          <p:nvPr/>
        </p:nvSpPr>
        <p:spPr bwMode="auto">
          <a:xfrm>
            <a:off x="2790825" y="46513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9719" name="Line 27"/>
          <p:cNvSpPr>
            <a:spLocks noChangeShapeType="1"/>
          </p:cNvSpPr>
          <p:nvPr/>
        </p:nvSpPr>
        <p:spPr bwMode="auto">
          <a:xfrm>
            <a:off x="3052763" y="42926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20" name="Rectangle 28"/>
          <p:cNvSpPr>
            <a:spLocks noChangeArrowheads="1"/>
          </p:cNvSpPr>
          <p:nvPr/>
        </p:nvSpPr>
        <p:spPr bwMode="auto">
          <a:xfrm>
            <a:off x="2790825" y="42195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9721" name="Line 29"/>
          <p:cNvSpPr>
            <a:spLocks noChangeShapeType="1"/>
          </p:cNvSpPr>
          <p:nvPr/>
        </p:nvSpPr>
        <p:spPr bwMode="auto">
          <a:xfrm flipV="1">
            <a:off x="3052763" y="38592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22" name="Rectangle 30"/>
          <p:cNvSpPr>
            <a:spLocks noChangeArrowheads="1"/>
          </p:cNvSpPr>
          <p:nvPr/>
        </p:nvSpPr>
        <p:spPr bwMode="auto">
          <a:xfrm>
            <a:off x="2790825" y="37877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9723" name="Line 31"/>
          <p:cNvSpPr>
            <a:spLocks noChangeShapeType="1"/>
          </p:cNvSpPr>
          <p:nvPr/>
        </p:nvSpPr>
        <p:spPr bwMode="auto">
          <a:xfrm>
            <a:off x="3052763" y="34290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24" name="Rectangle 32"/>
          <p:cNvSpPr>
            <a:spLocks noChangeArrowheads="1"/>
          </p:cNvSpPr>
          <p:nvPr/>
        </p:nvSpPr>
        <p:spPr bwMode="auto">
          <a:xfrm>
            <a:off x="2790825" y="33559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9725" name="Line 33"/>
          <p:cNvSpPr>
            <a:spLocks noChangeShapeType="1"/>
          </p:cNvSpPr>
          <p:nvPr/>
        </p:nvSpPr>
        <p:spPr bwMode="auto">
          <a:xfrm flipV="1">
            <a:off x="3052763" y="299402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26" name="Rectangle 34"/>
          <p:cNvSpPr>
            <a:spLocks noChangeArrowheads="1"/>
          </p:cNvSpPr>
          <p:nvPr/>
        </p:nvSpPr>
        <p:spPr bwMode="auto">
          <a:xfrm>
            <a:off x="2790825" y="292417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9727" name="Line 35"/>
          <p:cNvSpPr>
            <a:spLocks noChangeShapeType="1"/>
          </p:cNvSpPr>
          <p:nvPr/>
        </p:nvSpPr>
        <p:spPr bwMode="auto">
          <a:xfrm>
            <a:off x="3052763" y="25638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28" name="Rectangle 36"/>
          <p:cNvSpPr>
            <a:spLocks noChangeArrowheads="1"/>
          </p:cNvSpPr>
          <p:nvPr/>
        </p:nvSpPr>
        <p:spPr bwMode="auto">
          <a:xfrm>
            <a:off x="2790825" y="24923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9729" name="Line 37"/>
          <p:cNvSpPr>
            <a:spLocks noChangeShapeType="1"/>
          </p:cNvSpPr>
          <p:nvPr/>
        </p:nvSpPr>
        <p:spPr bwMode="auto">
          <a:xfrm>
            <a:off x="3052763" y="21320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30" name="Rectangle 38"/>
          <p:cNvSpPr>
            <a:spLocks noChangeArrowheads="1"/>
          </p:cNvSpPr>
          <p:nvPr/>
        </p:nvSpPr>
        <p:spPr bwMode="auto">
          <a:xfrm>
            <a:off x="2790825" y="20605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9731" name="Line 39"/>
          <p:cNvSpPr>
            <a:spLocks noChangeShapeType="1"/>
          </p:cNvSpPr>
          <p:nvPr/>
        </p:nvSpPr>
        <p:spPr bwMode="auto">
          <a:xfrm>
            <a:off x="3052763" y="17002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32" name="Rectangle 40"/>
          <p:cNvSpPr>
            <a:spLocks noChangeArrowheads="1"/>
          </p:cNvSpPr>
          <p:nvPr/>
        </p:nvSpPr>
        <p:spPr bwMode="auto">
          <a:xfrm>
            <a:off x="2790825" y="162718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29733" name="Freeform 41"/>
          <p:cNvSpPr>
            <a:spLocks/>
          </p:cNvSpPr>
          <p:nvPr/>
        </p:nvSpPr>
        <p:spPr bwMode="auto">
          <a:xfrm>
            <a:off x="3062288" y="2362200"/>
            <a:ext cx="2959100" cy="2030413"/>
          </a:xfrm>
          <a:custGeom>
            <a:avLst/>
            <a:gdLst>
              <a:gd name="T0" fmla="*/ 0 w 226"/>
              <a:gd name="T1" fmla="*/ 0 h 141"/>
              <a:gd name="T2" fmla="*/ 2147483647 w 226"/>
              <a:gd name="T3" fmla="*/ 2147483647 h 141"/>
              <a:gd name="T4" fmla="*/ 2147483647 w 226"/>
              <a:gd name="T5" fmla="*/ 2147483647 h 141"/>
              <a:gd name="T6" fmla="*/ 2147483647 w 226"/>
              <a:gd name="T7" fmla="*/ 2147483647 h 141"/>
              <a:gd name="T8" fmla="*/ 2147483647 w 226"/>
              <a:gd name="T9" fmla="*/ 2147483647 h 141"/>
              <a:gd name="T10" fmla="*/ 2147483647 w 226"/>
              <a:gd name="T11" fmla="*/ 2147483647 h 141"/>
              <a:gd name="T12" fmla="*/ 2147483647 w 226"/>
              <a:gd name="T13" fmla="*/ 2147483647 h 141"/>
              <a:gd name="T14" fmla="*/ 2147483647 w 226"/>
              <a:gd name="T15" fmla="*/ 2147483647 h 141"/>
              <a:gd name="T16" fmla="*/ 2147483647 w 226"/>
              <a:gd name="T17" fmla="*/ 2147483647 h 141"/>
              <a:gd name="T18" fmla="*/ 2147483647 w 226"/>
              <a:gd name="T19" fmla="*/ 2147483647 h 141"/>
              <a:gd name="T20" fmla="*/ 2147483647 w 226"/>
              <a:gd name="T21" fmla="*/ 2147483647 h 141"/>
              <a:gd name="T22" fmla="*/ 2147483647 w 226"/>
              <a:gd name="T23" fmla="*/ 2147483647 h 141"/>
              <a:gd name="T24" fmla="*/ 2147483647 w 226"/>
              <a:gd name="T25" fmla="*/ 2147483647 h 141"/>
              <a:gd name="T26" fmla="*/ 2147483647 w 226"/>
              <a:gd name="T27" fmla="*/ 2147483647 h 141"/>
              <a:gd name="T28" fmla="*/ 2147483647 w 226"/>
              <a:gd name="T29" fmla="*/ 2147483647 h 141"/>
              <a:gd name="T30" fmla="*/ 2147483647 w 226"/>
              <a:gd name="T31" fmla="*/ 2147483647 h 141"/>
              <a:gd name="T32" fmla="*/ 2147483647 w 226"/>
              <a:gd name="T33" fmla="*/ 2147483647 h 141"/>
              <a:gd name="T34" fmla="*/ 2147483647 w 226"/>
              <a:gd name="T35" fmla="*/ 2147483647 h 141"/>
              <a:gd name="T36" fmla="*/ 2147483647 w 226"/>
              <a:gd name="T37" fmla="*/ 2147483647 h 141"/>
              <a:gd name="T38" fmla="*/ 2147483647 w 226"/>
              <a:gd name="T39" fmla="*/ 2147483647 h 141"/>
              <a:gd name="T40" fmla="*/ 2147483647 w 226"/>
              <a:gd name="T41" fmla="*/ 2147483647 h 141"/>
              <a:gd name="T42" fmla="*/ 2147483647 w 226"/>
              <a:gd name="T43" fmla="*/ 2147483647 h 141"/>
              <a:gd name="T44" fmla="*/ 2147483647 w 226"/>
              <a:gd name="T45" fmla="*/ 2147483647 h 141"/>
              <a:gd name="T46" fmla="*/ 2147483647 w 226"/>
              <a:gd name="T47" fmla="*/ 2147483647 h 141"/>
              <a:gd name="T48" fmla="*/ 2147483647 w 226"/>
              <a:gd name="T49" fmla="*/ 2147483647 h 141"/>
              <a:gd name="T50" fmla="*/ 2147483647 w 226"/>
              <a:gd name="T51" fmla="*/ 2147483647 h 141"/>
              <a:gd name="T52" fmla="*/ 2147483647 w 226"/>
              <a:gd name="T53" fmla="*/ 2147483647 h 141"/>
              <a:gd name="T54" fmla="*/ 2147483647 w 226"/>
              <a:gd name="T55" fmla="*/ 2147483647 h 141"/>
              <a:gd name="T56" fmla="*/ 2147483647 w 226"/>
              <a:gd name="T57" fmla="*/ 2147483647 h 141"/>
              <a:gd name="T58" fmla="*/ 2147483647 w 226"/>
              <a:gd name="T59" fmla="*/ 2147483647 h 141"/>
              <a:gd name="T60" fmla="*/ 2147483647 w 226"/>
              <a:gd name="T61" fmla="*/ 2147483647 h 141"/>
              <a:gd name="T62" fmla="*/ 2147483647 w 226"/>
              <a:gd name="T63" fmla="*/ 2147483647 h 141"/>
              <a:gd name="T64" fmla="*/ 2147483647 w 226"/>
              <a:gd name="T65" fmla="*/ 2147483647 h 141"/>
              <a:gd name="T66" fmla="*/ 2147483647 w 226"/>
              <a:gd name="T67" fmla="*/ 2147483647 h 141"/>
              <a:gd name="T68" fmla="*/ 2147483647 w 226"/>
              <a:gd name="T69" fmla="*/ 2147483647 h 141"/>
              <a:gd name="T70" fmla="*/ 2147483647 w 226"/>
              <a:gd name="T71" fmla="*/ 2147483647 h 141"/>
              <a:gd name="T72" fmla="*/ 2147483647 w 226"/>
              <a:gd name="T73" fmla="*/ 2147483647 h 141"/>
              <a:gd name="T74" fmla="*/ 2147483647 w 226"/>
              <a:gd name="T75" fmla="*/ 2147483647 h 141"/>
              <a:gd name="T76" fmla="*/ 2147483647 w 226"/>
              <a:gd name="T77" fmla="*/ 2147483647 h 141"/>
              <a:gd name="T78" fmla="*/ 2147483647 w 226"/>
              <a:gd name="T79" fmla="*/ 2147483647 h 141"/>
              <a:gd name="T80" fmla="*/ 2147483647 w 226"/>
              <a:gd name="T81" fmla="*/ 2147483647 h 141"/>
              <a:gd name="T82" fmla="*/ 2147483647 w 226"/>
              <a:gd name="T83" fmla="*/ 2147483647 h 141"/>
              <a:gd name="T84" fmla="*/ 2147483647 w 226"/>
              <a:gd name="T85" fmla="*/ 2147483647 h 141"/>
              <a:gd name="T86" fmla="*/ 2147483647 w 226"/>
              <a:gd name="T87" fmla="*/ 2147483647 h 141"/>
              <a:gd name="T88" fmla="*/ 2147483647 w 226"/>
              <a:gd name="T89" fmla="*/ 2147483647 h 141"/>
              <a:gd name="T90" fmla="*/ 2147483647 w 226"/>
              <a:gd name="T91" fmla="*/ 2147483647 h 141"/>
              <a:gd name="T92" fmla="*/ 2147483647 w 226"/>
              <a:gd name="T93" fmla="*/ 2147483647 h 14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26"/>
              <a:gd name="T142" fmla="*/ 0 h 141"/>
              <a:gd name="T143" fmla="*/ 226 w 226"/>
              <a:gd name="T144" fmla="*/ 141 h 14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26" h="141">
                <a:moveTo>
                  <a:pt x="0" y="0"/>
                </a:moveTo>
                <a:lnTo>
                  <a:pt x="4" y="9"/>
                </a:lnTo>
                <a:lnTo>
                  <a:pt x="9" y="13"/>
                </a:lnTo>
                <a:lnTo>
                  <a:pt x="14" y="16"/>
                </a:lnTo>
                <a:lnTo>
                  <a:pt x="20" y="19"/>
                </a:lnTo>
                <a:lnTo>
                  <a:pt x="25" y="21"/>
                </a:lnTo>
                <a:lnTo>
                  <a:pt x="30" y="22"/>
                </a:lnTo>
                <a:lnTo>
                  <a:pt x="35" y="23"/>
                </a:lnTo>
                <a:lnTo>
                  <a:pt x="40" y="25"/>
                </a:lnTo>
                <a:lnTo>
                  <a:pt x="45" y="26"/>
                </a:lnTo>
                <a:lnTo>
                  <a:pt x="50" y="27"/>
                </a:lnTo>
                <a:lnTo>
                  <a:pt x="55" y="28"/>
                </a:lnTo>
                <a:lnTo>
                  <a:pt x="60" y="29"/>
                </a:lnTo>
                <a:lnTo>
                  <a:pt x="65" y="30"/>
                </a:lnTo>
                <a:lnTo>
                  <a:pt x="70" y="31"/>
                </a:lnTo>
                <a:lnTo>
                  <a:pt x="75" y="32"/>
                </a:lnTo>
                <a:lnTo>
                  <a:pt x="79" y="33"/>
                </a:lnTo>
                <a:lnTo>
                  <a:pt x="84" y="34"/>
                </a:lnTo>
                <a:lnTo>
                  <a:pt x="89" y="36"/>
                </a:lnTo>
                <a:lnTo>
                  <a:pt x="94" y="37"/>
                </a:lnTo>
                <a:lnTo>
                  <a:pt x="98" y="38"/>
                </a:lnTo>
                <a:lnTo>
                  <a:pt x="104" y="40"/>
                </a:lnTo>
                <a:lnTo>
                  <a:pt x="108" y="42"/>
                </a:lnTo>
                <a:lnTo>
                  <a:pt x="113" y="44"/>
                </a:lnTo>
                <a:lnTo>
                  <a:pt x="118" y="48"/>
                </a:lnTo>
                <a:lnTo>
                  <a:pt x="122" y="56"/>
                </a:lnTo>
                <a:lnTo>
                  <a:pt x="127" y="119"/>
                </a:lnTo>
                <a:lnTo>
                  <a:pt x="132" y="126"/>
                </a:lnTo>
                <a:lnTo>
                  <a:pt x="136" y="129"/>
                </a:lnTo>
                <a:lnTo>
                  <a:pt x="141" y="131"/>
                </a:lnTo>
                <a:lnTo>
                  <a:pt x="146" y="133"/>
                </a:lnTo>
                <a:lnTo>
                  <a:pt x="151" y="134"/>
                </a:lnTo>
                <a:lnTo>
                  <a:pt x="156" y="135"/>
                </a:lnTo>
                <a:lnTo>
                  <a:pt x="161" y="136"/>
                </a:lnTo>
                <a:lnTo>
                  <a:pt x="166" y="137"/>
                </a:lnTo>
                <a:lnTo>
                  <a:pt x="171" y="137"/>
                </a:lnTo>
                <a:lnTo>
                  <a:pt x="175" y="138"/>
                </a:lnTo>
                <a:lnTo>
                  <a:pt x="181" y="138"/>
                </a:lnTo>
                <a:lnTo>
                  <a:pt x="186" y="139"/>
                </a:lnTo>
                <a:lnTo>
                  <a:pt x="191" y="139"/>
                </a:lnTo>
                <a:lnTo>
                  <a:pt x="197" y="140"/>
                </a:lnTo>
                <a:lnTo>
                  <a:pt x="202" y="140"/>
                </a:lnTo>
                <a:lnTo>
                  <a:pt x="207" y="140"/>
                </a:lnTo>
                <a:lnTo>
                  <a:pt x="212" y="141"/>
                </a:lnTo>
                <a:lnTo>
                  <a:pt x="217" y="141"/>
                </a:lnTo>
                <a:lnTo>
                  <a:pt x="222" y="141"/>
                </a:lnTo>
                <a:lnTo>
                  <a:pt x="226" y="141"/>
                </a:lnTo>
              </a:path>
            </a:pathLst>
          </a:custGeom>
          <a:noFill/>
          <a:ln w="190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3055938" y="3227388"/>
            <a:ext cx="1649412" cy="0"/>
          </a:xfrm>
          <a:prstGeom prst="line">
            <a:avLst/>
          </a:prstGeom>
          <a:noFill/>
          <a:ln w="15875">
            <a:solidFill>
              <a:srgbClr val="FF0000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3052763" y="3619500"/>
            <a:ext cx="1627187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9736" name="Text Box 44"/>
          <p:cNvSpPr txBox="1">
            <a:spLocks noChangeArrowheads="1"/>
          </p:cNvSpPr>
          <p:nvPr/>
        </p:nvSpPr>
        <p:spPr bwMode="auto">
          <a:xfrm>
            <a:off x="381000" y="2286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Confronto di curve di titolazione di base </a:t>
            </a:r>
            <a:r>
              <a:rPr lang="it-IT" altLang="it-IT" b="1">
                <a:solidFill>
                  <a:srgbClr val="FF0000"/>
                </a:solidFill>
              </a:rPr>
              <a:t>forte</a:t>
            </a:r>
            <a:r>
              <a:rPr lang="it-IT" altLang="it-IT">
                <a:solidFill>
                  <a:srgbClr val="FF0000"/>
                </a:solidFill>
              </a:rPr>
              <a:t> </a:t>
            </a:r>
            <a:r>
              <a:rPr lang="it-IT" altLang="it-IT"/>
              <a:t>e </a:t>
            </a:r>
            <a:r>
              <a:rPr lang="it-IT" altLang="it-IT" b="1">
                <a:solidFill>
                  <a:schemeClr val="accent2"/>
                </a:solidFill>
              </a:rPr>
              <a:t>debole</a:t>
            </a:r>
            <a:r>
              <a:rPr lang="it-IT" altLang="it-IT"/>
              <a:t> entrambi titolati con acido forte</a:t>
            </a: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4859338" y="27813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>
                <a:solidFill>
                  <a:schemeClr val="accent2"/>
                </a:solidFill>
              </a:rPr>
              <a:t>Base debole 0.1 M</a:t>
            </a:r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4716463" y="21336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>
                <a:solidFill>
                  <a:srgbClr val="FF0000"/>
                </a:solidFill>
              </a:rPr>
              <a:t>Base forte 0.1 M</a:t>
            </a: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2438400" y="2971800"/>
            <a:ext cx="352425" cy="473075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2133600" y="3505200"/>
            <a:ext cx="525463" cy="473075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>
                <a:solidFill>
                  <a:schemeClr val="accent2"/>
                </a:solidFill>
              </a:rPr>
              <a:t>&lt;7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40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29733" grpId="0" animBg="1"/>
      <p:bldP spid="13354" grpId="0" animBg="1"/>
      <p:bldP spid="13355" grpId="0" animBg="1"/>
      <p:bldP spid="13359" grpId="0"/>
      <p:bldP spid="13360" grpId="0" animBg="1"/>
      <p:bldP spid="1336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1537320" y="1419200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5652120" y="5229200"/>
            <a:ext cx="1320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(cm³</a:t>
            </a:r>
            <a:r>
              <a:rPr lang="it-IT" altLang="it-IT" sz="1500">
                <a:solidFill>
                  <a:srgbClr val="000000"/>
                </a:solidFill>
                <a:latin typeface="Arial" charset="0"/>
              </a:rPr>
              <a:t>)</a:t>
            </a:r>
            <a:endParaRPr lang="it-IT" altLang="it-IT"/>
          </a:p>
        </p:txBody>
      </p:sp>
      <p:sp>
        <p:nvSpPr>
          <p:cNvPr id="30724" name="Freeform 6"/>
          <p:cNvSpPr>
            <a:spLocks/>
          </p:cNvSpPr>
          <p:nvPr/>
        </p:nvSpPr>
        <p:spPr bwMode="auto">
          <a:xfrm>
            <a:off x="2308845" y="1192188"/>
            <a:ext cx="3937000" cy="3636962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25" name="Freeform 8"/>
          <p:cNvSpPr>
            <a:spLocks/>
          </p:cNvSpPr>
          <p:nvPr/>
        </p:nvSpPr>
        <p:spPr bwMode="auto">
          <a:xfrm>
            <a:off x="2308845" y="1625575"/>
            <a:ext cx="3652838" cy="2805113"/>
          </a:xfrm>
          <a:custGeom>
            <a:avLst/>
            <a:gdLst>
              <a:gd name="T0" fmla="*/ 0 w 232"/>
              <a:gd name="T1" fmla="*/ 2147483647 h 162"/>
              <a:gd name="T2" fmla="*/ 2147483647 w 232"/>
              <a:gd name="T3" fmla="*/ 2147483647 h 162"/>
              <a:gd name="T4" fmla="*/ 2147483647 w 232"/>
              <a:gd name="T5" fmla="*/ 2147483647 h 162"/>
              <a:gd name="T6" fmla="*/ 2147483647 w 232"/>
              <a:gd name="T7" fmla="*/ 2147483647 h 162"/>
              <a:gd name="T8" fmla="*/ 2147483647 w 232"/>
              <a:gd name="T9" fmla="*/ 2147483647 h 162"/>
              <a:gd name="T10" fmla="*/ 2147483647 w 232"/>
              <a:gd name="T11" fmla="*/ 2147483647 h 162"/>
              <a:gd name="T12" fmla="*/ 2147483647 w 232"/>
              <a:gd name="T13" fmla="*/ 2147483647 h 162"/>
              <a:gd name="T14" fmla="*/ 2147483647 w 232"/>
              <a:gd name="T15" fmla="*/ 2147483647 h 162"/>
              <a:gd name="T16" fmla="*/ 2147483647 w 232"/>
              <a:gd name="T17" fmla="*/ 2147483647 h 162"/>
              <a:gd name="T18" fmla="*/ 2147483647 w 232"/>
              <a:gd name="T19" fmla="*/ 2147483647 h 162"/>
              <a:gd name="T20" fmla="*/ 2147483647 w 232"/>
              <a:gd name="T21" fmla="*/ 2147483647 h 162"/>
              <a:gd name="T22" fmla="*/ 2147483647 w 232"/>
              <a:gd name="T23" fmla="*/ 2147483647 h 162"/>
              <a:gd name="T24" fmla="*/ 2147483647 w 232"/>
              <a:gd name="T25" fmla="*/ 2147483647 h 162"/>
              <a:gd name="T26" fmla="*/ 2147483647 w 232"/>
              <a:gd name="T27" fmla="*/ 2147483647 h 162"/>
              <a:gd name="T28" fmla="*/ 2147483647 w 232"/>
              <a:gd name="T29" fmla="*/ 2147483647 h 162"/>
              <a:gd name="T30" fmla="*/ 2147483647 w 232"/>
              <a:gd name="T31" fmla="*/ 2147483647 h 162"/>
              <a:gd name="T32" fmla="*/ 2147483647 w 232"/>
              <a:gd name="T33" fmla="*/ 2147483647 h 162"/>
              <a:gd name="T34" fmla="*/ 2147483647 w 232"/>
              <a:gd name="T35" fmla="*/ 2147483647 h 162"/>
              <a:gd name="T36" fmla="*/ 2147483647 w 232"/>
              <a:gd name="T37" fmla="*/ 2147483647 h 162"/>
              <a:gd name="T38" fmla="*/ 2147483647 w 232"/>
              <a:gd name="T39" fmla="*/ 2147483647 h 162"/>
              <a:gd name="T40" fmla="*/ 2147483647 w 232"/>
              <a:gd name="T41" fmla="*/ 2147483647 h 162"/>
              <a:gd name="T42" fmla="*/ 2147483647 w 232"/>
              <a:gd name="T43" fmla="*/ 2147483647 h 162"/>
              <a:gd name="T44" fmla="*/ 2147483647 w 232"/>
              <a:gd name="T45" fmla="*/ 2147483647 h 162"/>
              <a:gd name="T46" fmla="*/ 2147483647 w 232"/>
              <a:gd name="T47" fmla="*/ 2147483647 h 162"/>
              <a:gd name="T48" fmla="*/ 2147483647 w 232"/>
              <a:gd name="T49" fmla="*/ 2147483647 h 162"/>
              <a:gd name="T50" fmla="*/ 2147483647 w 232"/>
              <a:gd name="T51" fmla="*/ 2147483647 h 162"/>
              <a:gd name="T52" fmla="*/ 2147483647 w 232"/>
              <a:gd name="T53" fmla="*/ 2147483647 h 162"/>
              <a:gd name="T54" fmla="*/ 2147483647 w 232"/>
              <a:gd name="T55" fmla="*/ 2147483647 h 162"/>
              <a:gd name="T56" fmla="*/ 2147483647 w 232"/>
              <a:gd name="T57" fmla="*/ 2147483647 h 162"/>
              <a:gd name="T58" fmla="*/ 2147483647 w 232"/>
              <a:gd name="T59" fmla="*/ 2147483647 h 162"/>
              <a:gd name="T60" fmla="*/ 2147483647 w 232"/>
              <a:gd name="T61" fmla="*/ 2147483647 h 162"/>
              <a:gd name="T62" fmla="*/ 2147483647 w 232"/>
              <a:gd name="T63" fmla="*/ 2147483647 h 162"/>
              <a:gd name="T64" fmla="*/ 2147483647 w 232"/>
              <a:gd name="T65" fmla="*/ 2147483647 h 162"/>
              <a:gd name="T66" fmla="*/ 2147483647 w 232"/>
              <a:gd name="T67" fmla="*/ 2147483647 h 162"/>
              <a:gd name="T68" fmla="*/ 2147483647 w 232"/>
              <a:gd name="T69" fmla="*/ 2147483647 h 162"/>
              <a:gd name="T70" fmla="*/ 2147483647 w 232"/>
              <a:gd name="T71" fmla="*/ 2147483647 h 162"/>
              <a:gd name="T72" fmla="*/ 2147483647 w 232"/>
              <a:gd name="T73" fmla="*/ 2147483647 h 162"/>
              <a:gd name="T74" fmla="*/ 2147483647 w 232"/>
              <a:gd name="T75" fmla="*/ 2147483647 h 162"/>
              <a:gd name="T76" fmla="*/ 2147483647 w 232"/>
              <a:gd name="T77" fmla="*/ 2147483647 h 162"/>
              <a:gd name="T78" fmla="*/ 2147483647 w 232"/>
              <a:gd name="T79" fmla="*/ 2147483647 h 162"/>
              <a:gd name="T80" fmla="*/ 2147483647 w 232"/>
              <a:gd name="T81" fmla="*/ 2147483647 h 162"/>
              <a:gd name="T82" fmla="*/ 2147483647 w 232"/>
              <a:gd name="T83" fmla="*/ 2147483647 h 162"/>
              <a:gd name="T84" fmla="*/ 2147483647 w 232"/>
              <a:gd name="T85" fmla="*/ 2147483647 h 162"/>
              <a:gd name="T86" fmla="*/ 2147483647 w 232"/>
              <a:gd name="T87" fmla="*/ 2147483647 h 162"/>
              <a:gd name="T88" fmla="*/ 2147483647 w 232"/>
              <a:gd name="T89" fmla="*/ 2147483647 h 162"/>
              <a:gd name="T90" fmla="*/ 2147483647 w 232"/>
              <a:gd name="T91" fmla="*/ 2147483647 h 162"/>
              <a:gd name="T92" fmla="*/ 2147483647 w 232"/>
              <a:gd name="T93" fmla="*/ 0 h 162"/>
              <a:gd name="T94" fmla="*/ 2147483647 w 232"/>
              <a:gd name="T95" fmla="*/ 0 h 16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2"/>
              <a:gd name="T145" fmla="*/ 0 h 162"/>
              <a:gd name="T146" fmla="*/ 232 w 232"/>
              <a:gd name="T147" fmla="*/ 162 h 16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2" h="162">
                <a:moveTo>
                  <a:pt x="0" y="162"/>
                </a:moveTo>
                <a:lnTo>
                  <a:pt x="4" y="161"/>
                </a:lnTo>
                <a:lnTo>
                  <a:pt x="9" y="160"/>
                </a:lnTo>
                <a:lnTo>
                  <a:pt x="13" y="159"/>
                </a:lnTo>
                <a:lnTo>
                  <a:pt x="19" y="158"/>
                </a:lnTo>
                <a:lnTo>
                  <a:pt x="23" y="157"/>
                </a:lnTo>
                <a:lnTo>
                  <a:pt x="28" y="156"/>
                </a:lnTo>
                <a:lnTo>
                  <a:pt x="34" y="154"/>
                </a:lnTo>
                <a:lnTo>
                  <a:pt x="39" y="153"/>
                </a:lnTo>
                <a:lnTo>
                  <a:pt x="43" y="152"/>
                </a:lnTo>
                <a:lnTo>
                  <a:pt x="49" y="150"/>
                </a:lnTo>
                <a:lnTo>
                  <a:pt x="54" y="149"/>
                </a:lnTo>
                <a:lnTo>
                  <a:pt x="58" y="147"/>
                </a:lnTo>
                <a:lnTo>
                  <a:pt x="63" y="145"/>
                </a:lnTo>
                <a:lnTo>
                  <a:pt x="69" y="142"/>
                </a:lnTo>
                <a:lnTo>
                  <a:pt x="74" y="137"/>
                </a:lnTo>
                <a:lnTo>
                  <a:pt x="79" y="126"/>
                </a:lnTo>
                <a:lnTo>
                  <a:pt x="84" y="114"/>
                </a:lnTo>
                <a:lnTo>
                  <a:pt x="89" y="109"/>
                </a:lnTo>
                <a:lnTo>
                  <a:pt x="93" y="106"/>
                </a:lnTo>
                <a:lnTo>
                  <a:pt x="98" y="103"/>
                </a:lnTo>
                <a:lnTo>
                  <a:pt x="103" y="101"/>
                </a:lnTo>
                <a:lnTo>
                  <a:pt x="108" y="99"/>
                </a:lnTo>
                <a:lnTo>
                  <a:pt x="114" y="97"/>
                </a:lnTo>
                <a:lnTo>
                  <a:pt x="119" y="96"/>
                </a:lnTo>
                <a:lnTo>
                  <a:pt x="123" y="94"/>
                </a:lnTo>
                <a:lnTo>
                  <a:pt x="128" y="93"/>
                </a:lnTo>
                <a:lnTo>
                  <a:pt x="133" y="91"/>
                </a:lnTo>
                <a:lnTo>
                  <a:pt x="138" y="89"/>
                </a:lnTo>
                <a:lnTo>
                  <a:pt x="143" y="87"/>
                </a:lnTo>
                <a:lnTo>
                  <a:pt x="147" y="84"/>
                </a:lnTo>
                <a:lnTo>
                  <a:pt x="152" y="80"/>
                </a:lnTo>
                <a:lnTo>
                  <a:pt x="158" y="71"/>
                </a:lnTo>
                <a:lnTo>
                  <a:pt x="163" y="18"/>
                </a:lnTo>
                <a:lnTo>
                  <a:pt x="168" y="13"/>
                </a:lnTo>
                <a:lnTo>
                  <a:pt x="173" y="10"/>
                </a:lnTo>
                <a:lnTo>
                  <a:pt x="178" y="8"/>
                </a:lnTo>
                <a:lnTo>
                  <a:pt x="182" y="6"/>
                </a:lnTo>
                <a:lnTo>
                  <a:pt x="187" y="5"/>
                </a:lnTo>
                <a:lnTo>
                  <a:pt x="193" y="4"/>
                </a:lnTo>
                <a:lnTo>
                  <a:pt x="198" y="3"/>
                </a:lnTo>
                <a:lnTo>
                  <a:pt x="203" y="3"/>
                </a:lnTo>
                <a:lnTo>
                  <a:pt x="209" y="2"/>
                </a:lnTo>
                <a:lnTo>
                  <a:pt x="214" y="2"/>
                </a:lnTo>
                <a:lnTo>
                  <a:pt x="218" y="1"/>
                </a:lnTo>
                <a:lnTo>
                  <a:pt x="223" y="1"/>
                </a:lnTo>
                <a:lnTo>
                  <a:pt x="227" y="0"/>
                </a:lnTo>
                <a:lnTo>
                  <a:pt x="232" y="0"/>
                </a:lnTo>
              </a:path>
            </a:pathLst>
          </a:custGeom>
          <a:noFill/>
          <a:ln w="190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26" name="Line 10"/>
          <p:cNvSpPr>
            <a:spLocks noChangeShapeType="1"/>
          </p:cNvSpPr>
          <p:nvPr/>
        </p:nvSpPr>
        <p:spPr bwMode="auto">
          <a:xfrm flipV="1">
            <a:off x="2702545" y="4795813"/>
            <a:ext cx="1588" cy="333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27" name="Line 11"/>
          <p:cNvSpPr>
            <a:spLocks noChangeShapeType="1"/>
          </p:cNvSpPr>
          <p:nvPr/>
        </p:nvSpPr>
        <p:spPr bwMode="auto">
          <a:xfrm flipH="1" flipV="1">
            <a:off x="3094658" y="4760888"/>
            <a:ext cx="1587" cy="682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28" name="Rectangle 12"/>
          <p:cNvSpPr>
            <a:spLocks noChangeArrowheads="1"/>
          </p:cNvSpPr>
          <p:nvPr/>
        </p:nvSpPr>
        <p:spPr bwMode="auto">
          <a:xfrm>
            <a:off x="3032745" y="48990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30729" name="Line 13"/>
          <p:cNvSpPr>
            <a:spLocks noChangeShapeType="1"/>
          </p:cNvSpPr>
          <p:nvPr/>
        </p:nvSpPr>
        <p:spPr bwMode="auto">
          <a:xfrm flipH="1" flipV="1">
            <a:off x="3488358" y="4791050"/>
            <a:ext cx="1587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30" name="Line 14"/>
          <p:cNvSpPr>
            <a:spLocks noChangeShapeType="1"/>
          </p:cNvSpPr>
          <p:nvPr/>
        </p:nvSpPr>
        <p:spPr bwMode="auto">
          <a:xfrm flipH="1" flipV="1">
            <a:off x="3878883" y="4760888"/>
            <a:ext cx="4762" cy="682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31" name="Rectangle 15"/>
          <p:cNvSpPr>
            <a:spLocks noChangeArrowheads="1"/>
          </p:cNvSpPr>
          <p:nvPr/>
        </p:nvSpPr>
        <p:spPr bwMode="auto">
          <a:xfrm>
            <a:off x="3820145" y="48990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30732" name="Line 16"/>
          <p:cNvSpPr>
            <a:spLocks noChangeShapeType="1"/>
          </p:cNvSpPr>
          <p:nvPr/>
        </p:nvSpPr>
        <p:spPr bwMode="auto">
          <a:xfrm flipH="1" flipV="1">
            <a:off x="4275758" y="4795813"/>
            <a:ext cx="1587" cy="333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33" name="Line 17"/>
          <p:cNvSpPr>
            <a:spLocks noChangeShapeType="1"/>
          </p:cNvSpPr>
          <p:nvPr/>
        </p:nvSpPr>
        <p:spPr bwMode="auto">
          <a:xfrm flipV="1">
            <a:off x="4671045" y="4760888"/>
            <a:ext cx="1588" cy="682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34" name="Rectangle 18"/>
          <p:cNvSpPr>
            <a:spLocks noChangeArrowheads="1"/>
          </p:cNvSpPr>
          <p:nvPr/>
        </p:nvSpPr>
        <p:spPr bwMode="auto">
          <a:xfrm>
            <a:off x="4607545" y="48990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30735" name="Line 19"/>
          <p:cNvSpPr>
            <a:spLocks noChangeShapeType="1"/>
          </p:cNvSpPr>
          <p:nvPr/>
        </p:nvSpPr>
        <p:spPr bwMode="auto">
          <a:xfrm flipV="1">
            <a:off x="5064745" y="4795813"/>
            <a:ext cx="1588" cy="333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36" name="Line 20"/>
          <p:cNvSpPr>
            <a:spLocks noChangeShapeType="1"/>
          </p:cNvSpPr>
          <p:nvPr/>
        </p:nvSpPr>
        <p:spPr bwMode="auto">
          <a:xfrm flipV="1">
            <a:off x="5458445" y="4760888"/>
            <a:ext cx="1588" cy="682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37" name="Rectangle 21"/>
          <p:cNvSpPr>
            <a:spLocks noChangeArrowheads="1"/>
          </p:cNvSpPr>
          <p:nvPr/>
        </p:nvSpPr>
        <p:spPr bwMode="auto">
          <a:xfrm>
            <a:off x="5394945" y="48990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30738" name="Line 22"/>
          <p:cNvSpPr>
            <a:spLocks noChangeShapeType="1"/>
          </p:cNvSpPr>
          <p:nvPr/>
        </p:nvSpPr>
        <p:spPr bwMode="auto">
          <a:xfrm flipH="1" flipV="1">
            <a:off x="5847383" y="4789463"/>
            <a:ext cx="4762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39" name="Line 23"/>
          <p:cNvSpPr>
            <a:spLocks noChangeShapeType="1"/>
          </p:cNvSpPr>
          <p:nvPr/>
        </p:nvSpPr>
        <p:spPr bwMode="auto">
          <a:xfrm flipV="1">
            <a:off x="6245845" y="4760888"/>
            <a:ext cx="1588" cy="682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40" name="Rectangle 24"/>
          <p:cNvSpPr>
            <a:spLocks noChangeArrowheads="1"/>
          </p:cNvSpPr>
          <p:nvPr/>
        </p:nvSpPr>
        <p:spPr bwMode="auto">
          <a:xfrm>
            <a:off x="6182345" y="4899000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30741" name="Line 25"/>
          <p:cNvSpPr>
            <a:spLocks noChangeShapeType="1"/>
          </p:cNvSpPr>
          <p:nvPr/>
        </p:nvSpPr>
        <p:spPr bwMode="auto">
          <a:xfrm>
            <a:off x="2308845" y="4829150"/>
            <a:ext cx="635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42" name="Rectangle 26"/>
          <p:cNvSpPr>
            <a:spLocks noChangeArrowheads="1"/>
          </p:cNvSpPr>
          <p:nvPr/>
        </p:nvSpPr>
        <p:spPr bwMode="auto">
          <a:xfrm>
            <a:off x="1994520" y="4743425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30743" name="Line 27"/>
          <p:cNvSpPr>
            <a:spLocks noChangeShapeType="1"/>
          </p:cNvSpPr>
          <p:nvPr/>
        </p:nvSpPr>
        <p:spPr bwMode="auto">
          <a:xfrm>
            <a:off x="2308845" y="4310038"/>
            <a:ext cx="635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44" name="Rectangle 28"/>
          <p:cNvSpPr>
            <a:spLocks noChangeArrowheads="1"/>
          </p:cNvSpPr>
          <p:nvPr/>
        </p:nvSpPr>
        <p:spPr bwMode="auto">
          <a:xfrm>
            <a:off x="1994520" y="422431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30745" name="Line 29"/>
          <p:cNvSpPr>
            <a:spLocks noChangeShapeType="1"/>
          </p:cNvSpPr>
          <p:nvPr/>
        </p:nvSpPr>
        <p:spPr bwMode="auto">
          <a:xfrm>
            <a:off x="2308845" y="3790925"/>
            <a:ext cx="635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46" name="Rectangle 30"/>
          <p:cNvSpPr>
            <a:spLocks noChangeArrowheads="1"/>
          </p:cNvSpPr>
          <p:nvPr/>
        </p:nvSpPr>
        <p:spPr bwMode="auto">
          <a:xfrm>
            <a:off x="1994520" y="3703613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30747" name="Line 31"/>
          <p:cNvSpPr>
            <a:spLocks noChangeShapeType="1"/>
          </p:cNvSpPr>
          <p:nvPr/>
        </p:nvSpPr>
        <p:spPr bwMode="auto">
          <a:xfrm flipV="1">
            <a:off x="2308845" y="3268638"/>
            <a:ext cx="57150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48" name="Rectangle 32"/>
          <p:cNvSpPr>
            <a:spLocks noChangeArrowheads="1"/>
          </p:cNvSpPr>
          <p:nvPr/>
        </p:nvSpPr>
        <p:spPr bwMode="auto">
          <a:xfrm>
            <a:off x="1994520" y="3184500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30749" name="Line 33"/>
          <p:cNvSpPr>
            <a:spLocks noChangeShapeType="1"/>
          </p:cNvSpPr>
          <p:nvPr/>
        </p:nvSpPr>
        <p:spPr bwMode="auto">
          <a:xfrm>
            <a:off x="2308845" y="2751113"/>
            <a:ext cx="635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50" name="Rectangle 34"/>
          <p:cNvSpPr>
            <a:spLocks noChangeArrowheads="1"/>
          </p:cNvSpPr>
          <p:nvPr/>
        </p:nvSpPr>
        <p:spPr bwMode="auto">
          <a:xfrm>
            <a:off x="1994520" y="2665388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30751" name="Line 35"/>
          <p:cNvSpPr>
            <a:spLocks noChangeShapeType="1"/>
          </p:cNvSpPr>
          <p:nvPr/>
        </p:nvSpPr>
        <p:spPr bwMode="auto">
          <a:xfrm>
            <a:off x="2308845" y="2232000"/>
            <a:ext cx="7143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52" name="Rectangle 36"/>
          <p:cNvSpPr>
            <a:spLocks noChangeArrowheads="1"/>
          </p:cNvSpPr>
          <p:nvPr/>
        </p:nvSpPr>
        <p:spPr bwMode="auto">
          <a:xfrm>
            <a:off x="1994520" y="214468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30753" name="Line 37"/>
          <p:cNvSpPr>
            <a:spLocks noChangeShapeType="1"/>
          </p:cNvSpPr>
          <p:nvPr/>
        </p:nvSpPr>
        <p:spPr bwMode="auto">
          <a:xfrm>
            <a:off x="2308845" y="1712888"/>
            <a:ext cx="635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54" name="Rectangle 38"/>
          <p:cNvSpPr>
            <a:spLocks noChangeArrowheads="1"/>
          </p:cNvSpPr>
          <p:nvPr/>
        </p:nvSpPr>
        <p:spPr bwMode="auto">
          <a:xfrm>
            <a:off x="1994520" y="16255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30755" name="Line 39"/>
          <p:cNvSpPr>
            <a:spLocks noChangeShapeType="1"/>
          </p:cNvSpPr>
          <p:nvPr/>
        </p:nvSpPr>
        <p:spPr bwMode="auto">
          <a:xfrm flipV="1">
            <a:off x="2308845" y="1189013"/>
            <a:ext cx="66675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56" name="Rectangle 40"/>
          <p:cNvSpPr>
            <a:spLocks noChangeArrowheads="1"/>
          </p:cNvSpPr>
          <p:nvPr/>
        </p:nvSpPr>
        <p:spPr bwMode="auto">
          <a:xfrm>
            <a:off x="1994520" y="110646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1143000" y="304800"/>
            <a:ext cx="6705600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/>
              <a:t>Titolazione di acido </a:t>
            </a: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</a:rPr>
              <a:t>biprotico </a:t>
            </a:r>
            <a:r>
              <a:rPr lang="it-IT"/>
              <a:t>H</a:t>
            </a:r>
            <a:r>
              <a:rPr lang="it-IT" baseline="-25000"/>
              <a:t>2</a:t>
            </a:r>
            <a:r>
              <a:rPr lang="it-IT"/>
              <a:t>A con base forte</a:t>
            </a:r>
          </a:p>
        </p:txBody>
      </p:sp>
      <p:sp>
        <p:nvSpPr>
          <p:cNvPr id="30758" name="Line 42"/>
          <p:cNvSpPr>
            <a:spLocks noChangeShapeType="1"/>
          </p:cNvSpPr>
          <p:nvPr/>
        </p:nvSpPr>
        <p:spPr bwMode="auto">
          <a:xfrm>
            <a:off x="3575670" y="3770288"/>
            <a:ext cx="0" cy="1066800"/>
          </a:xfrm>
          <a:prstGeom prst="line">
            <a:avLst/>
          </a:prstGeom>
          <a:noFill/>
          <a:ln w="15875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0759" name="Line 43"/>
          <p:cNvSpPr>
            <a:spLocks noChangeShapeType="1"/>
          </p:cNvSpPr>
          <p:nvPr/>
        </p:nvSpPr>
        <p:spPr bwMode="auto">
          <a:xfrm>
            <a:off x="4852020" y="2319313"/>
            <a:ext cx="0" cy="2514600"/>
          </a:xfrm>
          <a:prstGeom prst="line">
            <a:avLst/>
          </a:prstGeom>
          <a:noFill/>
          <a:ln w="15875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0760" name="Text Box 44"/>
          <p:cNvSpPr txBox="1">
            <a:spLocks noChangeArrowheads="1"/>
          </p:cNvSpPr>
          <p:nvPr/>
        </p:nvSpPr>
        <p:spPr bwMode="auto">
          <a:xfrm>
            <a:off x="3289920" y="5000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solidFill>
                  <a:srgbClr val="FF0000"/>
                </a:solidFill>
              </a:rPr>
              <a:t>V</a:t>
            </a:r>
            <a:r>
              <a:rPr lang="it-IT" altLang="it-IT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761" name="Text Box 45"/>
          <p:cNvSpPr txBox="1">
            <a:spLocks noChangeArrowheads="1"/>
          </p:cNvSpPr>
          <p:nvPr/>
        </p:nvSpPr>
        <p:spPr bwMode="auto">
          <a:xfrm>
            <a:off x="4813920" y="50006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>
                <a:solidFill>
                  <a:srgbClr val="009900"/>
                </a:solidFill>
              </a:rPr>
              <a:t>V</a:t>
            </a:r>
            <a:r>
              <a:rPr lang="it-IT" altLang="it-IT" baseline="-25000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41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58" grpId="0" animBg="1"/>
      <p:bldP spid="30759" grpId="0" animBg="1"/>
      <p:bldP spid="30760" grpId="0"/>
      <p:bldP spid="3076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404664"/>
            <a:ext cx="5532230" cy="439248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009493" y="5229200"/>
            <a:ext cx="732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Curva di titolazione per un amminoacido: istidina</a:t>
            </a:r>
            <a:endParaRPr lang="it-IT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09493" y="5949280"/>
            <a:ext cx="687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it-IT" dirty="0"/>
              <a:t>Verrà trattata nei corsi successivi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5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nettore diritto 29"/>
          <p:cNvCxnSpPr/>
          <p:nvPr/>
        </p:nvCxnSpPr>
        <p:spPr>
          <a:xfrm>
            <a:off x="7470994" y="1433429"/>
            <a:ext cx="28109" cy="14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556792"/>
            <a:ext cx="3805140" cy="3487860"/>
          </a:xfrm>
          <a:prstGeom prst="rect">
            <a:avLst/>
          </a:prstGeom>
        </p:spPr>
      </p:pic>
      <p:cxnSp>
        <p:nvCxnSpPr>
          <p:cNvPr id="5" name="Connettore diritto 4"/>
          <p:cNvCxnSpPr/>
          <p:nvPr/>
        </p:nvCxnSpPr>
        <p:spPr>
          <a:xfrm flipH="1">
            <a:off x="4468385" y="1716334"/>
            <a:ext cx="1679464" cy="931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/>
          <p:cNvCxnSpPr/>
          <p:nvPr/>
        </p:nvCxnSpPr>
        <p:spPr>
          <a:xfrm flipH="1">
            <a:off x="4475005" y="3012649"/>
            <a:ext cx="1554535" cy="8695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/>
          <p:cNvCxnSpPr/>
          <p:nvPr/>
        </p:nvCxnSpPr>
        <p:spPr>
          <a:xfrm>
            <a:off x="4908113" y="2059129"/>
            <a:ext cx="936132" cy="1742090"/>
          </a:xfrm>
          <a:prstGeom prst="line">
            <a:avLst/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/>
          <p:cNvCxnSpPr/>
          <p:nvPr/>
        </p:nvCxnSpPr>
        <p:spPr>
          <a:xfrm flipH="1">
            <a:off x="5004048" y="2636912"/>
            <a:ext cx="523858" cy="2921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H="1" flipV="1">
            <a:off x="3597893" y="3790761"/>
            <a:ext cx="793570" cy="2357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H="1">
            <a:off x="5154628" y="2825750"/>
            <a:ext cx="11943" cy="1889641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932040" y="2564904"/>
            <a:ext cx="3529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>
                <a:solidFill>
                  <a:prstClr val="black"/>
                </a:solidFill>
                <a:latin typeface="Calibri" panose="020F0502020204030204"/>
                <a:cs typeface="+mn-cs"/>
              </a:rPr>
              <a:t>O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416922" y="2758701"/>
            <a:ext cx="4005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>
                <a:solidFill>
                  <a:prstClr val="black"/>
                </a:solidFill>
                <a:latin typeface="Calibri" panose="020F0502020204030204"/>
                <a:cs typeface="+mn-cs"/>
              </a:rPr>
              <a:t>M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194178" y="4466199"/>
            <a:ext cx="3453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>
                <a:solidFill>
                  <a:prstClr val="black"/>
                </a:solidFill>
                <a:latin typeface="Calibri" panose="020F0502020204030204"/>
                <a:cs typeface="+mn-cs"/>
              </a:rPr>
              <a:t>V</a:t>
            </a:r>
            <a:r>
              <a:rPr lang="it-IT" sz="1350" baseline="-25000" dirty="0">
                <a:solidFill>
                  <a:prstClr val="black"/>
                </a:solidFill>
                <a:latin typeface="Calibri" panose="020F0502020204030204"/>
                <a:cs typeface="+mn-cs"/>
              </a:rPr>
              <a:t>0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4383678" y="3795047"/>
            <a:ext cx="5111" cy="928758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445231" y="4244551"/>
            <a:ext cx="40845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V</a:t>
            </a:r>
            <a:r>
              <a:rPr lang="it-IT" sz="1350" baseline="-250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0</a:t>
            </a:r>
            <a:endParaRPr lang="it-IT" sz="135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cxnSp>
        <p:nvCxnSpPr>
          <p:cNvPr id="32" name="Connettore diritto 31"/>
          <p:cNvCxnSpPr/>
          <p:nvPr/>
        </p:nvCxnSpPr>
        <p:spPr>
          <a:xfrm>
            <a:off x="4455226" y="4529901"/>
            <a:ext cx="25590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4462643" y="4503231"/>
            <a:ext cx="17649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>
                <a:solidFill>
                  <a:prstClr val="black"/>
                </a:solidFill>
                <a:latin typeface="Calibri" panose="020F0502020204030204"/>
                <a:cs typeface="+mn-cs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3542880" y="3487231"/>
            <a:ext cx="48831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pH</a:t>
            </a:r>
            <a:endParaRPr lang="it-IT" sz="135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cxnSp>
        <p:nvCxnSpPr>
          <p:cNvPr id="40" name="Connettore 2 39"/>
          <p:cNvCxnSpPr/>
          <p:nvPr/>
        </p:nvCxnSpPr>
        <p:spPr>
          <a:xfrm flipH="1">
            <a:off x="3582938" y="2833886"/>
            <a:ext cx="1598662" cy="0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683568" y="19291"/>
            <a:ext cx="7704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b="1" dirty="0"/>
              <a:t>Determinazione grafica del punto finale di titolazione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683568" y="476672"/>
            <a:ext cx="4014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it-IT" altLang="it-IT" dirty="0">
                <a:solidFill>
                  <a:srgbClr val="FF0000"/>
                </a:solidFill>
              </a:rPr>
              <a:t>Metodo delle tangenti parallele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683568" y="908720"/>
            <a:ext cx="6984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smtClean="0">
                <a:solidFill>
                  <a:srgbClr val="FF0066"/>
                </a:solidFill>
              </a:rPr>
              <a:t>Permette la determinazione </a:t>
            </a:r>
            <a:r>
              <a:rPr lang="it-IT" altLang="it-IT" dirty="0">
                <a:solidFill>
                  <a:srgbClr val="FF0066"/>
                </a:solidFill>
              </a:rPr>
              <a:t>della concentrazione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1475656" y="2924944"/>
            <a:ext cx="1774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FF"/>
                </a:solidFill>
              </a:rPr>
              <a:t>2 cm = 1 </a:t>
            </a:r>
            <a:r>
              <a:rPr lang="it-IT" dirty="0" err="1" smtClean="0">
                <a:solidFill>
                  <a:srgbClr val="FF00FF"/>
                </a:solidFill>
              </a:rPr>
              <a:t>pH</a:t>
            </a:r>
            <a:endParaRPr lang="it-IT" dirty="0">
              <a:solidFill>
                <a:srgbClr val="FF00FF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3131840" y="5157192"/>
            <a:ext cx="2062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FF"/>
                </a:solidFill>
              </a:rPr>
              <a:t>1 cm = 1 </a:t>
            </a:r>
            <a:r>
              <a:rPr lang="it-IT" dirty="0" err="1" smtClean="0">
                <a:solidFill>
                  <a:srgbClr val="FF00FF"/>
                </a:solidFill>
              </a:rPr>
              <a:t>mL</a:t>
            </a:r>
            <a:endParaRPr lang="it-IT" dirty="0">
              <a:solidFill>
                <a:srgbClr val="FF00FF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95536" y="558924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Al volume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aggiunto V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acido dunque corrisponde al punto equivalete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6156176" y="5013176"/>
            <a:ext cx="1520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2699792" y="1916832"/>
            <a:ext cx="481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6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8" grpId="0"/>
      <p:bldP spid="33" grpId="0"/>
      <p:bldP spid="37" grpId="0"/>
      <p:bldP spid="1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83671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solo caso della titolazione di un acido debole, cioè di CH</a:t>
            </a:r>
            <a:r>
              <a:rPr lang="it-IT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non per </a:t>
            </a:r>
            <a:r>
              <a:rPr lang="it-IT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, cosa rappresenta il valore di V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/ 2 e il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che si legge in corrispondenza ad esso?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8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43207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Calcolo del </a:t>
            </a:r>
            <a:r>
              <a:rPr lang="it-IT" altLang="it-I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it-IT" alt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di un acido debole</a:t>
            </a:r>
          </a:p>
        </p:txBody>
      </p:sp>
      <p:sp>
        <p:nvSpPr>
          <p:cNvPr id="8214" name="Text Box 24"/>
          <p:cNvSpPr txBox="1">
            <a:spLocks noChangeArrowheads="1"/>
          </p:cNvSpPr>
          <p:nvPr/>
        </p:nvSpPr>
        <p:spPr bwMode="auto">
          <a:xfrm>
            <a:off x="714375" y="836613"/>
            <a:ext cx="3455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/>
              <a:t>HA   +   OH</a:t>
            </a:r>
            <a:r>
              <a:rPr lang="it-IT" altLang="it-IT" sz="1800" baseline="30000"/>
              <a:t>-</a:t>
            </a:r>
            <a:r>
              <a:rPr lang="it-IT" altLang="it-IT" sz="1800"/>
              <a:t>         A</a:t>
            </a:r>
            <a:r>
              <a:rPr lang="it-IT" altLang="it-IT" sz="1800" baseline="30000"/>
              <a:t>-</a:t>
            </a:r>
            <a:r>
              <a:rPr lang="it-IT" altLang="it-IT" sz="1800"/>
              <a:t>   +   H</a:t>
            </a:r>
            <a:r>
              <a:rPr lang="it-IT" altLang="it-IT" sz="1800" baseline="-25000"/>
              <a:t>2</a:t>
            </a:r>
            <a:r>
              <a:rPr lang="it-IT" altLang="it-IT" sz="1800"/>
              <a:t>O</a:t>
            </a:r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2119313" y="1031875"/>
            <a:ext cx="2873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16" name="Text Box 26"/>
          <p:cNvSpPr txBox="1">
            <a:spLocks noChangeArrowheads="1"/>
          </p:cNvSpPr>
          <p:nvPr/>
        </p:nvSpPr>
        <p:spPr bwMode="auto">
          <a:xfrm>
            <a:off x="468313" y="1989138"/>
            <a:ext cx="2879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 </a:t>
            </a:r>
            <a:endParaRPr lang="it-IT" altLang="it-IT" baseline="-25000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-131763" y="979488"/>
            <a:ext cx="3671888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FF0000"/>
                </a:solidFill>
              </a:rPr>
              <a:t>   iniz. </a:t>
            </a:r>
            <a:r>
              <a:rPr lang="it-IT" altLang="it-IT">
                <a:solidFill>
                  <a:srgbClr val="FF0000"/>
                </a:solidFill>
              </a:rPr>
              <a:t>   </a:t>
            </a:r>
            <a:r>
              <a:rPr lang="it-IT" altLang="it-IT" sz="1800">
                <a:solidFill>
                  <a:srgbClr val="FF0000"/>
                </a:solidFill>
              </a:rPr>
              <a:t>C</a:t>
            </a:r>
            <a:r>
              <a:rPr lang="it-IT" altLang="it-IT" sz="1800" baseline="-25000">
                <a:solidFill>
                  <a:srgbClr val="FF0000"/>
                </a:solidFill>
              </a:rPr>
              <a:t>0</a:t>
            </a:r>
            <a:r>
              <a:rPr lang="it-IT" altLang="it-IT" sz="1800" baseline="-25000"/>
              <a:t>  </a:t>
            </a:r>
            <a:r>
              <a:rPr lang="it-IT" altLang="it-IT" sz="1800"/>
              <a:t>     </a:t>
            </a:r>
          </a:p>
          <a:p>
            <a:pPr eaLnBrk="1" hangingPunct="1"/>
            <a:r>
              <a:rPr lang="it-IT" altLang="it-IT" sz="1800">
                <a:solidFill>
                  <a:srgbClr val="0033CC"/>
                </a:solidFill>
              </a:rPr>
              <a:t>   agg.                    x</a:t>
            </a:r>
          </a:p>
          <a:p>
            <a:pPr eaLnBrk="1" hangingPunct="1"/>
            <a:r>
              <a:rPr lang="it-IT" altLang="it-IT" sz="1800">
                <a:solidFill>
                  <a:srgbClr val="008000"/>
                </a:solidFill>
              </a:rPr>
              <a:t>   equil.   C</a:t>
            </a:r>
            <a:r>
              <a:rPr lang="it-IT" altLang="it-IT" sz="1800" baseline="-25000">
                <a:solidFill>
                  <a:srgbClr val="008000"/>
                </a:solidFill>
              </a:rPr>
              <a:t>0</a:t>
            </a:r>
            <a:r>
              <a:rPr lang="it-IT" altLang="it-IT" sz="1800">
                <a:solidFill>
                  <a:srgbClr val="008000"/>
                </a:solidFill>
              </a:rPr>
              <a:t>-x                      x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323850" y="5229225"/>
            <a:ext cx="4896222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se C</a:t>
            </a:r>
            <a:r>
              <a:rPr lang="it-IT" altLang="it-IT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-x = x, ovvero se x =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altLang="it-IT" sz="1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/2 cioè al V</a:t>
            </a:r>
            <a:r>
              <a:rPr lang="it-IT" altLang="it-IT" sz="1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/2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[HA] = [A</a:t>
            </a:r>
            <a:r>
              <a:rPr lang="it-IT" altLang="it-IT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]                    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log 1 =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it-IT" alt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79388" y="2420938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/>
              <a:t>HA </a:t>
            </a:r>
            <a:r>
              <a:rPr lang="it-IT" altLang="it-IT" sz="1800" dirty="0" smtClean="0"/>
              <a:t>              H</a:t>
            </a:r>
            <a:r>
              <a:rPr lang="it-IT" altLang="it-IT" sz="1800" baseline="30000" dirty="0"/>
              <a:t>+</a:t>
            </a:r>
            <a:r>
              <a:rPr lang="it-IT" altLang="it-IT" sz="1800" dirty="0"/>
              <a:t> + A</a:t>
            </a:r>
            <a:r>
              <a:rPr lang="it-IT" altLang="it-IT" sz="1800" baseline="30000" dirty="0"/>
              <a:t>-</a:t>
            </a:r>
          </a:p>
        </p:txBody>
      </p:sp>
      <p:sp>
        <p:nvSpPr>
          <p:cNvPr id="8220" name="Line 35"/>
          <p:cNvSpPr>
            <a:spLocks noChangeShapeType="1"/>
          </p:cNvSpPr>
          <p:nvPr/>
        </p:nvSpPr>
        <p:spPr bwMode="auto">
          <a:xfrm>
            <a:off x="0" y="2349500"/>
            <a:ext cx="3563938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8221" name="Text Box 38"/>
          <p:cNvSpPr txBox="1">
            <a:spLocks noChangeArrowheads="1"/>
          </p:cNvSpPr>
          <p:nvPr/>
        </p:nvSpPr>
        <p:spPr bwMode="auto">
          <a:xfrm>
            <a:off x="900113" y="3357563"/>
            <a:ext cx="2087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22" name="Text Box 40"/>
          <p:cNvSpPr txBox="1">
            <a:spLocks noChangeArrowheads="1"/>
          </p:cNvSpPr>
          <p:nvPr/>
        </p:nvSpPr>
        <p:spPr bwMode="auto">
          <a:xfrm>
            <a:off x="395288" y="2997200"/>
            <a:ext cx="1296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25641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551550"/>
              </p:ext>
            </p:extLst>
          </p:nvPr>
        </p:nvGraphicFramePr>
        <p:xfrm>
          <a:off x="251520" y="2924944"/>
          <a:ext cx="15128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30" name="Equation" r:id="rId3" imgW="1002960" imgH="444240" progId="Equation.3">
                  <p:embed/>
                </p:oleObj>
              </mc:Choice>
              <mc:Fallback>
                <p:oleObj name="Equation" r:id="rId3" imgW="1002960" imgH="4442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924944"/>
                        <a:ext cx="1512888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5875">
                            <a:solidFill>
                              <a:srgbClr val="3399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3" name="Text Box 42"/>
          <p:cNvSpPr txBox="1">
            <a:spLocks noChangeArrowheads="1"/>
          </p:cNvSpPr>
          <p:nvPr/>
        </p:nvSpPr>
        <p:spPr bwMode="auto">
          <a:xfrm>
            <a:off x="323850" y="3789363"/>
            <a:ext cx="2087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24" name="Text Box 45"/>
          <p:cNvSpPr txBox="1">
            <a:spLocks noChangeArrowheads="1"/>
          </p:cNvSpPr>
          <p:nvPr/>
        </p:nvSpPr>
        <p:spPr bwMode="auto">
          <a:xfrm>
            <a:off x="250825" y="4797425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25646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986211"/>
              </p:ext>
            </p:extLst>
          </p:nvPr>
        </p:nvGraphicFramePr>
        <p:xfrm>
          <a:off x="179512" y="3573016"/>
          <a:ext cx="28797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31" name="Equation" r:id="rId5" imgW="1841400" imgH="419040" progId="Equation.3">
                  <p:embed/>
                </p:oleObj>
              </mc:Choice>
              <mc:Fallback>
                <p:oleObj name="Equation" r:id="rId5" imgW="1841400" imgH="4190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573016"/>
                        <a:ext cx="28797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5875">
                            <a:solidFill>
                              <a:srgbClr val="3399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5" name="Text Box 48"/>
          <p:cNvSpPr txBox="1">
            <a:spLocks noChangeArrowheads="1"/>
          </p:cNvSpPr>
          <p:nvPr/>
        </p:nvSpPr>
        <p:spPr bwMode="auto">
          <a:xfrm>
            <a:off x="179388" y="4652963"/>
            <a:ext cx="280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25649" name="Object 49"/>
          <p:cNvGraphicFramePr>
            <a:graphicFrameLocks noChangeAspect="1"/>
          </p:cNvGraphicFramePr>
          <p:nvPr/>
        </p:nvGraphicFramePr>
        <p:xfrm>
          <a:off x="303213" y="4437063"/>
          <a:ext cx="21304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532" name="Equation" r:id="rId7" imgW="1307880" imgH="419040" progId="Equation.DSMT4">
                  <p:embed/>
                </p:oleObj>
              </mc:Choice>
              <mc:Fallback>
                <p:oleObj name="Equation" r:id="rId7" imgW="1307880" imgH="41904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4437063"/>
                        <a:ext cx="213042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5875">
                            <a:solidFill>
                              <a:srgbClr val="3399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468313" y="623728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b="1" dirty="0" err="1" smtClean="0"/>
              <a:t>pH</a:t>
            </a:r>
            <a:r>
              <a:rPr lang="it-IT" altLang="it-IT" b="1" dirty="0" smtClean="0"/>
              <a:t> </a:t>
            </a:r>
            <a:r>
              <a:rPr lang="it-IT" altLang="it-IT" b="1" dirty="0"/>
              <a:t>= </a:t>
            </a:r>
            <a:r>
              <a:rPr lang="it-IT" altLang="it-IT" b="1" dirty="0" err="1" smtClean="0"/>
              <a:t>pKa</a:t>
            </a:r>
            <a:endParaRPr lang="it-IT" altLang="it-IT" b="1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45</a:t>
            </a:fld>
            <a:endParaRPr lang="it-IT"/>
          </a:p>
        </p:txBody>
      </p:sp>
      <p:cxnSp>
        <p:nvCxnSpPr>
          <p:cNvPr id="39" name="Connettore diritto 38"/>
          <p:cNvCxnSpPr/>
          <p:nvPr/>
        </p:nvCxnSpPr>
        <p:spPr>
          <a:xfrm>
            <a:off x="8767138" y="569333"/>
            <a:ext cx="28109" cy="14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Immagine 3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99992" y="692696"/>
            <a:ext cx="3805140" cy="3487860"/>
          </a:xfrm>
          <a:prstGeom prst="rect">
            <a:avLst/>
          </a:prstGeom>
        </p:spPr>
      </p:pic>
      <p:cxnSp>
        <p:nvCxnSpPr>
          <p:cNvPr id="45" name="Connettore 2 44"/>
          <p:cNvCxnSpPr/>
          <p:nvPr/>
        </p:nvCxnSpPr>
        <p:spPr>
          <a:xfrm flipH="1" flipV="1">
            <a:off x="4894037" y="2926665"/>
            <a:ext cx="793570" cy="2357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6450772" y="2047834"/>
            <a:ext cx="11398" cy="1803461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6261434" y="1813445"/>
            <a:ext cx="3529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it-IT" sz="135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6490322" y="3602103"/>
            <a:ext cx="3453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>
                <a:solidFill>
                  <a:prstClr val="black"/>
                </a:solidFill>
                <a:latin typeface="Calibri" panose="020F0502020204030204"/>
                <a:cs typeface="+mn-cs"/>
              </a:rPr>
              <a:t>V</a:t>
            </a:r>
            <a:r>
              <a:rPr lang="it-IT" sz="1350" baseline="-25000" dirty="0">
                <a:solidFill>
                  <a:prstClr val="black"/>
                </a:solidFill>
                <a:latin typeface="Calibri" panose="020F0502020204030204"/>
                <a:cs typeface="+mn-cs"/>
              </a:rPr>
              <a:t>0</a:t>
            </a:r>
          </a:p>
        </p:txBody>
      </p:sp>
      <p:cxnSp>
        <p:nvCxnSpPr>
          <p:cNvPr id="50" name="Connettore 2 49"/>
          <p:cNvCxnSpPr/>
          <p:nvPr/>
        </p:nvCxnSpPr>
        <p:spPr>
          <a:xfrm>
            <a:off x="5679822" y="2930951"/>
            <a:ext cx="5111" cy="928758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/>
          <p:nvPr/>
        </p:nvSpPr>
        <p:spPr>
          <a:xfrm>
            <a:off x="5741375" y="3380455"/>
            <a:ext cx="40845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V</a:t>
            </a:r>
            <a:r>
              <a:rPr lang="it-IT" sz="1350" baseline="-250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0</a:t>
            </a:r>
            <a:endParaRPr lang="it-IT" sz="135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cxnSp>
        <p:nvCxnSpPr>
          <p:cNvPr id="52" name="Connettore diritto 51"/>
          <p:cNvCxnSpPr/>
          <p:nvPr/>
        </p:nvCxnSpPr>
        <p:spPr>
          <a:xfrm>
            <a:off x="5751370" y="3665805"/>
            <a:ext cx="25590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5758787" y="3639135"/>
            <a:ext cx="17649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>
                <a:solidFill>
                  <a:prstClr val="black"/>
                </a:solidFill>
                <a:latin typeface="Calibri" panose="020F0502020204030204"/>
                <a:cs typeface="+mn-cs"/>
              </a:rPr>
              <a:t>2</a:t>
            </a:r>
          </a:p>
        </p:txBody>
      </p:sp>
      <p:sp>
        <p:nvSpPr>
          <p:cNvPr id="54" name="CasellaDiTesto 53"/>
          <p:cNvSpPr txBox="1"/>
          <p:nvPr/>
        </p:nvSpPr>
        <p:spPr>
          <a:xfrm>
            <a:off x="4839024" y="2623135"/>
            <a:ext cx="48831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r>
              <a:rPr lang="it-IT" sz="1350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pKa</a:t>
            </a:r>
            <a:endParaRPr lang="it-IT" sz="135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cxnSp>
        <p:nvCxnSpPr>
          <p:cNvPr id="55" name="Connettore 2 54"/>
          <p:cNvCxnSpPr/>
          <p:nvPr/>
        </p:nvCxnSpPr>
        <p:spPr>
          <a:xfrm flipH="1" flipV="1">
            <a:off x="4860032" y="1988840"/>
            <a:ext cx="1604268" cy="5060"/>
          </a:xfrm>
          <a:prstGeom prst="straightConnector1">
            <a:avLst/>
          </a:prstGeom>
          <a:ln w="19050">
            <a:solidFill>
              <a:srgbClr val="6600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6588224" y="191683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 = C</a:t>
            </a:r>
            <a:r>
              <a:rPr lang="it-IT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33" name="Gruppo 32"/>
          <p:cNvGrpSpPr/>
          <p:nvPr/>
        </p:nvGrpSpPr>
        <p:grpSpPr>
          <a:xfrm>
            <a:off x="827584" y="2564904"/>
            <a:ext cx="361623" cy="99060"/>
            <a:chOff x="2953077" y="1862138"/>
            <a:chExt cx="361623" cy="99060"/>
          </a:xfrm>
        </p:grpSpPr>
        <p:cxnSp>
          <p:nvCxnSpPr>
            <p:cNvPr id="34" name="Connettore 2 33"/>
            <p:cNvCxnSpPr/>
            <p:nvPr/>
          </p:nvCxnSpPr>
          <p:spPr bwMode="auto">
            <a:xfrm>
              <a:off x="2953077" y="1862138"/>
              <a:ext cx="361623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35" name="Connettore 2 34"/>
            <p:cNvCxnSpPr/>
            <p:nvPr/>
          </p:nvCxnSpPr>
          <p:spPr bwMode="auto">
            <a:xfrm flipH="1">
              <a:off x="2953077" y="1961198"/>
              <a:ext cx="361623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sp>
        <p:nvSpPr>
          <p:cNvPr id="37" name="CasellaDiTesto 36"/>
          <p:cNvSpPr txBox="1"/>
          <p:nvPr/>
        </p:nvSpPr>
        <p:spPr>
          <a:xfrm>
            <a:off x="7236296" y="4149080"/>
            <a:ext cx="1520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211960" y="836712"/>
            <a:ext cx="481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0" grpId="0"/>
      <p:bldP spid="25634" grpId="0"/>
      <p:bldP spid="25650" grpId="0"/>
      <p:bldP spid="49" grpId="0"/>
      <p:bldP spid="51" grpId="0"/>
      <p:bldP spid="53" grpId="0"/>
      <p:bldP spid="54" grpId="0"/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404664"/>
            <a:ext cx="7932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al punto di semi-titolazione di un acido debole corrisponde al sua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06084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Concludendo, dalla curva di titolazione di un </a:t>
            </a:r>
            <a:r>
              <a:rPr 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 debole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con una base forte è quindi possibile calcolare la costante di equilibrio Ka per la dissociazione dell'acido debole dato che al punto di semi-titolazione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Ka = 10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-pKa</a:t>
            </a:r>
            <a:endParaRPr lang="it-IT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3861048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Es. al punto di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semi-titolazione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di CH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COOH il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4.74. Qual è la Ka di dissociazione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COOH?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Ka = 10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-4.74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 1.8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</a:p>
        </p:txBody>
      </p:sp>
    </p:spTree>
    <p:extLst>
      <p:ext uri="{BB962C8B-B14F-4D97-AF65-F5344CB8AC3E}">
        <p14:creationId xmlns:p14="http://schemas.microsoft.com/office/powerpoint/2010/main" val="5972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47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79512" y="1844824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Attenzione: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non è possibile determinare la Ka di dissociazione per un acido forte, come ad es,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con questa tecnica.</a:t>
            </a:r>
          </a:p>
        </p:txBody>
      </p:sp>
    </p:spTree>
    <p:extLst>
      <p:ext uri="{BB962C8B-B14F-4D97-AF65-F5344CB8AC3E}">
        <p14:creationId xmlns:p14="http://schemas.microsoft.com/office/powerpoint/2010/main" val="242394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71600" y="188913"/>
            <a:ext cx="68404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b="1" dirty="0">
                <a:latin typeface="Arial" charset="0"/>
              </a:rPr>
              <a:t>Problema relativo all’esperienza </a:t>
            </a:r>
            <a:r>
              <a:rPr lang="it-IT" altLang="it-IT" b="1" dirty="0" smtClean="0">
                <a:latin typeface="Arial" charset="0"/>
              </a:rPr>
              <a:t>4</a:t>
            </a:r>
          </a:p>
          <a:p>
            <a:pPr algn="ctr"/>
            <a:r>
              <a:rPr lang="it-IT" altLang="it-IT" b="1" dirty="0" smtClean="0">
                <a:latin typeface="Arial" charset="0"/>
              </a:rPr>
              <a:t>calcolo della purezza di </a:t>
            </a:r>
            <a:r>
              <a:rPr lang="it-IT" altLang="it-IT" b="1" dirty="0" err="1" smtClean="0">
                <a:latin typeface="Arial" charset="0"/>
              </a:rPr>
              <a:t>NaOH</a:t>
            </a:r>
            <a:endParaRPr lang="it-IT" altLang="it-IT" b="1" dirty="0">
              <a:latin typeface="Arial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73878" y="3284984"/>
            <a:ext cx="851860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b="1" dirty="0">
                <a:latin typeface="Arial" charset="0"/>
              </a:rPr>
              <a:t>Esempio </a:t>
            </a:r>
          </a:p>
          <a:p>
            <a:r>
              <a:rPr lang="it-IT" altLang="it-IT" dirty="0">
                <a:latin typeface="Arial" charset="0"/>
              </a:rPr>
              <a:t>5 pastiglie di </a:t>
            </a:r>
            <a:r>
              <a:rPr lang="it-IT" altLang="it-IT" dirty="0" err="1">
                <a:latin typeface="Arial" charset="0"/>
              </a:rPr>
              <a:t>NaOH</a:t>
            </a:r>
            <a:r>
              <a:rPr lang="it-IT" altLang="it-IT" dirty="0">
                <a:latin typeface="Arial" charset="0"/>
              </a:rPr>
              <a:t> </a:t>
            </a:r>
            <a:r>
              <a:rPr lang="it-IT" altLang="it-IT" b="1" dirty="0">
                <a:latin typeface="Arial" charset="0"/>
              </a:rPr>
              <a:t>bagnato</a:t>
            </a:r>
            <a:r>
              <a:rPr lang="it-IT" altLang="it-IT" dirty="0">
                <a:latin typeface="Arial" charset="0"/>
              </a:rPr>
              <a:t>, che pesano 0.6893 g, vengono poste in un matraccio tarato con V = 100.0 </a:t>
            </a:r>
            <a:r>
              <a:rPr lang="it-IT" altLang="it-IT" dirty="0" err="1">
                <a:latin typeface="Arial" charset="0"/>
              </a:rPr>
              <a:t>mL</a:t>
            </a:r>
            <a:r>
              <a:rPr lang="it-IT" altLang="it-IT" dirty="0">
                <a:latin typeface="Arial" charset="0"/>
              </a:rPr>
              <a:t>. Le pastiglie si sciolgono completamente e il matraccio viene riempito d’acqua fino alla tacca di riferimento</a:t>
            </a:r>
            <a:r>
              <a:rPr lang="it-IT" altLang="it-IT" dirty="0" smtClean="0">
                <a:latin typeface="Arial" charset="0"/>
              </a:rPr>
              <a:t>.</a:t>
            </a:r>
            <a:endParaRPr lang="it-IT" altLang="it-IT" dirty="0">
              <a:latin typeface="Arial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73878" y="1556197"/>
            <a:ext cx="842486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 err="1">
                <a:latin typeface="Arial" charset="0"/>
              </a:rPr>
              <a:t>NaOH</a:t>
            </a:r>
            <a:r>
              <a:rPr lang="it-IT" altLang="it-IT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altLang="it-IT" dirty="0">
                <a:latin typeface="Arial" charset="0"/>
              </a:rPr>
              <a:t>è una sostanza molto igroscopica. Quando si vuole sapere quale % del peso di un campione di </a:t>
            </a:r>
            <a:r>
              <a:rPr lang="it-IT" altLang="it-IT" dirty="0" err="1">
                <a:latin typeface="Arial" charset="0"/>
              </a:rPr>
              <a:t>NaOH</a:t>
            </a:r>
            <a:r>
              <a:rPr lang="it-IT" altLang="it-IT" dirty="0">
                <a:latin typeface="Arial" charset="0"/>
              </a:rPr>
              <a:t> sia rappresentato dalla sostanza pura e quale da H</a:t>
            </a:r>
            <a:r>
              <a:rPr lang="it-IT" altLang="it-IT" baseline="-25000" dirty="0">
                <a:latin typeface="Arial" charset="0"/>
              </a:rPr>
              <a:t>2</a:t>
            </a:r>
            <a:r>
              <a:rPr lang="it-IT" altLang="it-IT" dirty="0">
                <a:latin typeface="Arial" charset="0"/>
              </a:rPr>
              <a:t>O è necessario effettuare la titolazione di una sua soluzione.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48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9681" y="4105033"/>
            <a:ext cx="8281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dirty="0" smtClean="0">
                <a:latin typeface="Arial" charset="0"/>
              </a:rPr>
              <a:t>Si supponga che 8.3 </a:t>
            </a:r>
            <a:r>
              <a:rPr lang="it-IT" altLang="it-IT" dirty="0" err="1">
                <a:latin typeface="Arial" charset="0"/>
              </a:rPr>
              <a:t>mL</a:t>
            </a:r>
            <a:r>
              <a:rPr lang="it-IT" altLang="it-IT" dirty="0">
                <a:latin typeface="Arial" charset="0"/>
              </a:rPr>
              <a:t> della soluzione appena preparata vengono titolati da 0.2171 g dello standard primario ftalato acido di K</a:t>
            </a:r>
            <a:r>
              <a:rPr lang="it-IT" altLang="it-IT" dirty="0" smtClean="0">
                <a:latin typeface="Arial" charset="0"/>
              </a:rPr>
              <a:t>.</a:t>
            </a:r>
            <a:endParaRPr lang="it-IT" dirty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29681" y="5517232"/>
            <a:ext cx="741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dirty="0">
                <a:latin typeface="Arial" charset="0"/>
              </a:rPr>
              <a:t>me ftalato acido di K = 204.233; me </a:t>
            </a:r>
            <a:r>
              <a:rPr lang="it-IT" altLang="it-IT" sz="2000" dirty="0" err="1">
                <a:latin typeface="Arial" charset="0"/>
              </a:rPr>
              <a:t>NaOH</a:t>
            </a:r>
            <a:r>
              <a:rPr lang="it-IT" altLang="it-IT" sz="2000" dirty="0">
                <a:latin typeface="Arial" charset="0"/>
              </a:rPr>
              <a:t> = 40.00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13048" y="397265"/>
            <a:ext cx="8135938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latin typeface="Arial" charset="0"/>
              </a:rPr>
              <a:t>Determinare:</a:t>
            </a:r>
          </a:p>
          <a:p>
            <a:r>
              <a:rPr lang="it-IT" altLang="it-IT" dirty="0">
                <a:latin typeface="Arial" charset="0"/>
              </a:rPr>
              <a:t>1) La M e N della soluzione di </a:t>
            </a:r>
            <a:r>
              <a:rPr lang="it-IT" altLang="it-IT" dirty="0" err="1">
                <a:latin typeface="Arial" charset="0"/>
              </a:rPr>
              <a:t>NaOH</a:t>
            </a:r>
            <a:r>
              <a:rPr lang="it-IT" altLang="it-IT" dirty="0">
                <a:latin typeface="Arial" charset="0"/>
              </a:rPr>
              <a:t>.</a:t>
            </a:r>
          </a:p>
          <a:p>
            <a:r>
              <a:rPr lang="it-IT" altLang="it-IT" dirty="0">
                <a:latin typeface="Arial" charset="0"/>
              </a:rPr>
              <a:t>2) Quanti g di </a:t>
            </a:r>
            <a:r>
              <a:rPr lang="it-IT" altLang="it-IT" dirty="0" err="1">
                <a:latin typeface="Arial" charset="0"/>
              </a:rPr>
              <a:t>NaOH</a:t>
            </a:r>
            <a:r>
              <a:rPr lang="it-IT" altLang="it-IT" dirty="0">
                <a:latin typeface="Arial" charset="0"/>
              </a:rPr>
              <a:t> puro sono stati messi nel matraccio tarato.</a:t>
            </a:r>
          </a:p>
          <a:p>
            <a:r>
              <a:rPr lang="it-IT" altLang="it-IT" dirty="0">
                <a:latin typeface="Arial" charset="0"/>
              </a:rPr>
              <a:t>3) La % di acqua presente nel </a:t>
            </a:r>
            <a:r>
              <a:rPr lang="it-IT" altLang="it-IT" dirty="0" err="1">
                <a:latin typeface="Arial" charset="0"/>
              </a:rPr>
              <a:t>NaOH</a:t>
            </a:r>
            <a:r>
              <a:rPr lang="it-IT" altLang="it-IT" dirty="0">
                <a:latin typeface="Arial" charset="0"/>
              </a:rPr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9681" y="3269087"/>
            <a:ext cx="8424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Arial" charset="0"/>
              </a:rPr>
              <a:t>E' necessario titolare la soluzione con uno standard primario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413048" y="2996952"/>
            <a:ext cx="8135938" cy="0"/>
          </a:xfrm>
          <a:prstGeom prst="line">
            <a:avLst/>
          </a:prstGeom>
          <a:ln w="25400" cmpd="thickThin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49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891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47664" y="404664"/>
            <a:ext cx="705678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 di acidi debol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i: 	           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endParaRPr 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piruvico	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OCOOH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2.8 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it-IT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</a:p>
          <a:p>
            <a:pPr algn="just">
              <a:defRPr/>
            </a:pP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formico	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HCOOH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1.8 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it-IT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</a:p>
          <a:p>
            <a:pPr algn="just">
              <a:defRPr/>
            </a:pP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acetico  	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1.8 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it-IT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</a:p>
          <a:p>
            <a:pPr algn="just">
              <a:defRPr/>
            </a:pP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benzoico	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6.3 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it-IT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47664" y="3621634"/>
            <a:ext cx="648072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 di basi deboli:</a:t>
            </a:r>
            <a:r>
              <a:rPr lang="it-IT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it-IT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endParaRPr lang="it-IT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ammoniaca	NH</a:t>
            </a:r>
            <a:r>
              <a:rPr lang="it-IT" baseline="-25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5.7 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it-IT" baseline="30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</a:p>
          <a:p>
            <a:pPr algn="just">
              <a:defRPr/>
            </a:pPr>
            <a:r>
              <a:rPr 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metilammina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CH</a:t>
            </a:r>
            <a:r>
              <a:rPr lang="it-IT" baseline="-25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it-IT" baseline="-25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2.3 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it-IT" baseline="30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</a:t>
            </a:r>
          </a:p>
          <a:p>
            <a:pPr algn="just">
              <a:defRPr/>
            </a:pPr>
            <a:r>
              <a:rPr lang="it-IT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dimetilammina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baseline="-25000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1.7 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</a:t>
            </a:r>
            <a:r>
              <a:rPr lang="it-IT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it-IT" baseline="30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65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899567" y="823913"/>
            <a:ext cx="6481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1) Al punto equivalente:   </a:t>
            </a:r>
            <a:r>
              <a:rPr lang="it-IT" altLang="it-IT">
                <a:solidFill>
                  <a:srgbClr val="FF0000"/>
                </a:solidFill>
                <a:latin typeface="Arial" charset="0"/>
              </a:rPr>
              <a:t>n° eq A</a:t>
            </a:r>
            <a:r>
              <a:rPr lang="it-IT" altLang="it-IT">
                <a:latin typeface="Arial" charset="0"/>
              </a:rPr>
              <a:t> = </a:t>
            </a:r>
            <a:r>
              <a:rPr lang="it-IT" altLang="it-IT">
                <a:solidFill>
                  <a:srgbClr val="0000FF"/>
                </a:solidFill>
                <a:latin typeface="Arial" charset="0"/>
              </a:rPr>
              <a:t>n° eq B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699792" y="2835274"/>
            <a:ext cx="54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rgbClr val="FF0000"/>
                </a:solidFill>
                <a:latin typeface="Arial" charset="0"/>
              </a:rPr>
              <a:t>0.2171 / 204.233</a:t>
            </a:r>
            <a:r>
              <a:rPr lang="it-IT" altLang="it-IT" dirty="0">
                <a:latin typeface="Arial" charset="0"/>
              </a:rPr>
              <a:t>  =   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N</a:t>
            </a:r>
            <a:r>
              <a:rPr lang="it-IT" altLang="it-IT" baseline="-25000" dirty="0">
                <a:solidFill>
                  <a:srgbClr val="0000FF"/>
                </a:solidFill>
                <a:latin typeface="Arial" charset="0"/>
              </a:rPr>
              <a:t>B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 x 8.3 x</a:t>
            </a:r>
            <a:r>
              <a:rPr lang="it-IT" altLang="it-IT" sz="2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it-IT" altLang="it-IT" dirty="0" smtClean="0">
                <a:solidFill>
                  <a:srgbClr val="0000FF"/>
                </a:solidFill>
                <a:latin typeface="Arial" charset="0"/>
              </a:rPr>
              <a:t>10</a:t>
            </a:r>
            <a:r>
              <a:rPr lang="it-IT" altLang="it-IT" baseline="30000" dirty="0" smtClean="0">
                <a:solidFill>
                  <a:srgbClr val="0000FF"/>
                </a:solidFill>
                <a:latin typeface="Arial" charset="0"/>
              </a:rPr>
              <a:t>-3</a:t>
            </a:r>
            <a:r>
              <a:rPr lang="it-IT" altLang="it-IT" dirty="0" smtClean="0">
                <a:solidFill>
                  <a:srgbClr val="0000FF"/>
                </a:solidFill>
                <a:latin typeface="Arial" charset="0"/>
              </a:rPr>
              <a:t> L</a:t>
            </a:r>
            <a:endParaRPr lang="it-IT" altLang="it-IT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3995192" y="1400175"/>
            <a:ext cx="577850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 flipH="1">
            <a:off x="6227217" y="1471613"/>
            <a:ext cx="73025" cy="5048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2699792" y="3650343"/>
            <a:ext cx="489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solidFill>
                  <a:srgbClr val="0000FF"/>
                </a:solidFill>
                <a:latin typeface="Arial" charset="0"/>
              </a:rPr>
              <a:t>N</a:t>
            </a:r>
            <a:r>
              <a:rPr lang="it-IT" altLang="it-IT" b="1" baseline="-25000" dirty="0">
                <a:solidFill>
                  <a:srgbClr val="0000FF"/>
                </a:solidFill>
                <a:latin typeface="Arial" charset="0"/>
              </a:rPr>
              <a:t>B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 = 1.063 x 10</a:t>
            </a:r>
            <a:r>
              <a:rPr lang="it-IT" altLang="it-IT" baseline="30000" dirty="0">
                <a:solidFill>
                  <a:srgbClr val="0000FF"/>
                </a:solidFill>
                <a:latin typeface="Arial" charset="0"/>
              </a:rPr>
              <a:t>-3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/ 8.3 x</a:t>
            </a:r>
            <a:r>
              <a:rPr lang="it-IT" altLang="it-IT" sz="2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10</a:t>
            </a:r>
            <a:r>
              <a:rPr lang="it-IT" altLang="it-IT" baseline="30000" dirty="0">
                <a:solidFill>
                  <a:srgbClr val="0000FF"/>
                </a:solidFill>
                <a:latin typeface="Arial" charset="0"/>
              </a:rPr>
              <a:t>-3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 = </a:t>
            </a:r>
            <a:r>
              <a:rPr lang="it-IT" altLang="it-IT" b="1" dirty="0">
                <a:solidFill>
                  <a:srgbClr val="0000FF"/>
                </a:solidFill>
                <a:latin typeface="Arial" charset="0"/>
              </a:rPr>
              <a:t>0.13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2699792" y="444250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003300"/>
                </a:solidFill>
                <a:latin typeface="Arial" charset="0"/>
              </a:rPr>
              <a:t>M = N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02831" y="2089986"/>
            <a:ext cx="1297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g/mm</a:t>
            </a:r>
            <a:endParaRPr lang="it-IT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652120" y="2089986"/>
            <a:ext cx="1943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N</a:t>
            </a:r>
            <a:r>
              <a:rPr lang="it-IT" altLang="it-IT" baseline="-25000" dirty="0">
                <a:solidFill>
                  <a:srgbClr val="0000FF"/>
                </a:solidFill>
                <a:latin typeface="Arial" charset="0"/>
              </a:rPr>
              <a:t>B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 x V</a:t>
            </a:r>
            <a:r>
              <a:rPr lang="it-IT" altLang="it-IT" baseline="-25000" dirty="0">
                <a:solidFill>
                  <a:srgbClr val="0000FF"/>
                </a:solidFill>
                <a:latin typeface="Arial" charset="0"/>
              </a:rPr>
              <a:t>B </a:t>
            </a:r>
            <a:r>
              <a:rPr lang="it-IT" altLang="it-IT" dirty="0">
                <a:solidFill>
                  <a:srgbClr val="0000FF"/>
                </a:solidFill>
                <a:latin typeface="Arial" charset="0"/>
              </a:rPr>
              <a:t>(L</a:t>
            </a:r>
            <a:r>
              <a:rPr lang="it-IT" altLang="it-IT" dirty="0" smtClean="0">
                <a:solidFill>
                  <a:srgbClr val="0000FF"/>
                </a:solidFill>
                <a:latin typeface="Arial" charset="0"/>
              </a:rPr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50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1" grpId="0" animBg="1"/>
      <p:bldP spid="60422" grpId="0" animBg="1"/>
      <p:bldP spid="60423" grpId="0"/>
      <p:bldP spid="60424" grpId="0"/>
      <p:bldP spid="2" grpId="0"/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95288" y="476250"/>
            <a:ext cx="80645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Quindi in 1 L di soluzione sono presenti 0.13 moli di </a:t>
            </a:r>
            <a:r>
              <a:rPr lang="it-IT" altLang="it-IT" b="1">
                <a:latin typeface="Arial" charset="0"/>
              </a:rPr>
              <a:t>NaOH puro</a:t>
            </a:r>
            <a:r>
              <a:rPr lang="it-IT" altLang="it-IT">
                <a:latin typeface="Arial" charset="0"/>
              </a:rPr>
              <a:t>, pari a 0.13 X 40.00 = 5.2 g</a:t>
            </a:r>
          </a:p>
          <a:p>
            <a:r>
              <a:rPr lang="it-IT" altLang="it-IT">
                <a:latin typeface="Arial" charset="0"/>
              </a:rPr>
              <a:t>Pertanto in 100 mL di soluzione sono presenti 0.52 g di NaOH puro.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77755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Le pastiglie di NaOH umido pesano 0.6893 g:</a:t>
            </a:r>
          </a:p>
          <a:p>
            <a:r>
              <a:rPr lang="it-IT" altLang="it-IT">
                <a:latin typeface="Arial" charset="0"/>
              </a:rPr>
              <a:t>H</a:t>
            </a:r>
            <a:r>
              <a:rPr lang="it-IT" altLang="it-IT" baseline="-25000">
                <a:latin typeface="Arial" charset="0"/>
              </a:rPr>
              <a:t>2</a:t>
            </a:r>
            <a:r>
              <a:rPr lang="it-IT" altLang="it-IT">
                <a:latin typeface="Arial" charset="0"/>
              </a:rPr>
              <a:t>O presente = 0.6893 - 0.52 = 0.17 g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95288" y="4005263"/>
            <a:ext cx="6840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% H</a:t>
            </a:r>
            <a:r>
              <a:rPr lang="it-IT" altLang="it-IT" baseline="-25000">
                <a:latin typeface="Arial" charset="0"/>
              </a:rPr>
              <a:t>2</a:t>
            </a:r>
            <a:r>
              <a:rPr lang="it-IT" altLang="it-IT">
                <a:latin typeface="Arial" charset="0"/>
              </a:rPr>
              <a:t>O = 0.17 / 0.6893 x 100 = 24 %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51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0645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latin typeface="Arial" charset="0"/>
              </a:rPr>
              <a:t>Esempio </a:t>
            </a:r>
          </a:p>
          <a:p>
            <a:r>
              <a:rPr lang="it-IT" altLang="it-IT">
                <a:latin typeface="Arial" charset="0"/>
              </a:rPr>
              <a:t>6.9 ml della soluzione di NaOH precedente titolano 10.0 mL di una soluzione di HCl. </a:t>
            </a:r>
          </a:p>
          <a:p>
            <a:r>
              <a:rPr lang="it-IT" altLang="it-IT">
                <a:latin typeface="Arial" charset="0"/>
              </a:rPr>
              <a:t>Determinare la concentrazione di HCl.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547813" y="2781300"/>
            <a:ext cx="5903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Al punto equivalente:   n° eq A = n° eq B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067175" y="3429000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N</a:t>
            </a:r>
            <a:r>
              <a:rPr lang="it-IT" altLang="it-IT" baseline="-25000">
                <a:latin typeface="Arial" charset="0"/>
              </a:rPr>
              <a:t>A</a:t>
            </a:r>
            <a:r>
              <a:rPr lang="it-IT" altLang="it-IT">
                <a:latin typeface="Arial" charset="0"/>
              </a:rPr>
              <a:t> x V</a:t>
            </a:r>
            <a:r>
              <a:rPr lang="it-IT" altLang="it-IT" baseline="-25000">
                <a:latin typeface="Arial" charset="0"/>
              </a:rPr>
              <a:t>A</a:t>
            </a:r>
            <a:r>
              <a:rPr lang="it-IT" altLang="it-IT">
                <a:latin typeface="Arial" charset="0"/>
              </a:rPr>
              <a:t>  =  N</a:t>
            </a:r>
            <a:r>
              <a:rPr lang="it-IT" altLang="it-IT" baseline="-25000">
                <a:latin typeface="Arial" charset="0"/>
              </a:rPr>
              <a:t>B</a:t>
            </a:r>
            <a:r>
              <a:rPr lang="it-IT" altLang="it-IT">
                <a:latin typeface="Arial" charset="0"/>
              </a:rPr>
              <a:t> x V</a:t>
            </a:r>
            <a:r>
              <a:rPr lang="it-IT" altLang="it-IT" baseline="-25000">
                <a:latin typeface="Arial" charset="0"/>
              </a:rPr>
              <a:t>B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067175" y="4221163"/>
            <a:ext cx="324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N</a:t>
            </a:r>
            <a:r>
              <a:rPr lang="it-IT" altLang="it-IT" baseline="-25000">
                <a:latin typeface="Arial" charset="0"/>
              </a:rPr>
              <a:t>A </a:t>
            </a:r>
            <a:r>
              <a:rPr lang="it-IT" altLang="it-IT">
                <a:latin typeface="Arial" charset="0"/>
              </a:rPr>
              <a:t>= (N</a:t>
            </a:r>
            <a:r>
              <a:rPr lang="it-IT" altLang="it-IT" baseline="-25000">
                <a:latin typeface="Arial" charset="0"/>
              </a:rPr>
              <a:t>B</a:t>
            </a:r>
            <a:r>
              <a:rPr lang="it-IT" altLang="it-IT">
                <a:latin typeface="Arial" charset="0"/>
              </a:rPr>
              <a:t> x V</a:t>
            </a:r>
            <a:r>
              <a:rPr lang="it-IT" altLang="it-IT" baseline="-25000">
                <a:latin typeface="Arial" charset="0"/>
              </a:rPr>
              <a:t>B</a:t>
            </a:r>
            <a:r>
              <a:rPr lang="it-IT" altLang="it-IT">
                <a:latin typeface="Arial" charset="0"/>
              </a:rPr>
              <a:t>) / V</a:t>
            </a:r>
            <a:r>
              <a:rPr lang="it-IT" altLang="it-IT" baseline="-25000">
                <a:latin typeface="Arial" charset="0"/>
              </a:rPr>
              <a:t>A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4067175" y="4941888"/>
            <a:ext cx="302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Arial" charset="0"/>
              </a:rPr>
              <a:t>N</a:t>
            </a:r>
            <a:r>
              <a:rPr lang="it-IT" altLang="it-IT" baseline="-25000">
                <a:latin typeface="Arial" charset="0"/>
              </a:rPr>
              <a:t>A </a:t>
            </a:r>
            <a:r>
              <a:rPr lang="it-IT" altLang="it-IT">
                <a:latin typeface="Arial" charset="0"/>
              </a:rPr>
              <a:t>= 0.090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52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68" grpId="0"/>
      <p:bldP spid="62469" grpId="0"/>
      <p:bldP spid="6247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5.00 g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40.00) con purezza 90.0 w/w sono sciolti in 245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di 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O. Determinare quanti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di una soluzione 0.500 M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sono necessari per titolare la soluzione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492897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puro = 5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0.90 = 4.50 g         4.50/40 = 0.113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335699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molB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molA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536" y="422108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0.113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0.5M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6" y="515719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VA = 0.113/0.5 =  0.225 L  =  225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53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205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23528" y="260648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Esempio di calcolo della % di acidità dell'aceto per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titolazione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una soluzione di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340768"/>
            <a:ext cx="8077602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z="2400" dirty="0"/>
              <a:t>L'acidità dell'aceto viene attribuita alla presenza del solo CH</a:t>
            </a:r>
            <a:r>
              <a:rPr lang="it-IT" sz="2400" baseline="-25000" dirty="0"/>
              <a:t>3</a:t>
            </a:r>
            <a:r>
              <a:rPr lang="it-IT" sz="2400" dirty="0"/>
              <a:t>COOH (mm = 60.0 g mol</a:t>
            </a:r>
            <a:r>
              <a:rPr lang="it-IT" sz="2400" baseline="30000" dirty="0"/>
              <a:t>-1</a:t>
            </a:r>
            <a:r>
              <a:rPr lang="it-IT" sz="2400" dirty="0"/>
              <a:t>)</a:t>
            </a:r>
          </a:p>
          <a:p>
            <a:r>
              <a:rPr lang="it-IT" sz="2400" dirty="0"/>
              <a:t>anche se contribuiscono altri acidi, sebbene in quantità trascurabile, come </a:t>
            </a:r>
            <a:r>
              <a:rPr lang="it-IT" sz="2400" dirty="0" smtClean="0"/>
              <a:t>tartarico, citrico, malico e lattico. </a:t>
            </a:r>
            <a:endParaRPr lang="it-IT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23528" y="3356992"/>
            <a:ext cx="8049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L'acidità si esprime come g di CH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COOH presenti in 100 g di aceto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0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55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67544" y="1556792"/>
            <a:ext cx="806489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1.0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 un aceto sono titolati da 7.5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della soluzione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diventata ora standard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secondario, sempre usando l'indicatore fenolftaleina.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Determinare la M della soluzione del </a:t>
            </a:r>
            <a:r>
              <a:rPr lang="it-IT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la % di acidità dell'aceto.</a:t>
            </a:r>
          </a:p>
          <a:p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densità dell'aceto è 1.0 g/</a:t>
            </a:r>
            <a:r>
              <a:rPr lang="it-IT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lang="it-IT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67544" y="188640"/>
            <a:ext cx="8013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8.0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 una soluzione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sono titolati da 0.2126 g di idrogeno ftalato di potassio (mm = 204.233 g mol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 che è uno standard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primario, usando l'indicatore fenolftaleina.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5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908720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Al punto equivalente       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eq</a:t>
            </a:r>
            <a:r>
              <a:rPr lang="it-IT" baseline="-25000" dirty="0" err="1">
                <a:latin typeface="+mn-lt"/>
                <a:cs typeface="Arial" panose="020B0604020202020204" pitchFamily="34" charset="0"/>
              </a:rPr>
              <a:t>A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>
                <a:latin typeface="+mn-lt"/>
                <a:cs typeface="Arial" panose="020B0604020202020204" pitchFamily="34" charset="0"/>
              </a:rPr>
              <a:t>=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eq</a:t>
            </a:r>
            <a:r>
              <a:rPr lang="it-IT" baseline="-25000" dirty="0" err="1">
                <a:latin typeface="+mn-lt"/>
                <a:cs typeface="Arial" panose="020B0604020202020204" pitchFamily="34" charset="0"/>
              </a:rPr>
              <a:t>B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556792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g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ftal</a:t>
            </a:r>
            <a:r>
              <a:rPr lang="it-IT" dirty="0">
                <a:latin typeface="+mn-lt"/>
                <a:cs typeface="Arial" panose="020B0604020202020204" pitchFamily="34" charset="0"/>
              </a:rPr>
              <a:t> / mm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ftal</a:t>
            </a:r>
            <a:r>
              <a:rPr lang="it-IT" dirty="0">
                <a:latin typeface="+mn-lt"/>
                <a:cs typeface="Arial" panose="020B0604020202020204" pitchFamily="34" charset="0"/>
              </a:rPr>
              <a:t> = M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B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>
                <a:latin typeface="+mn-lt"/>
                <a:cs typeface="Arial" panose="020B0604020202020204" pitchFamily="34" charset="0"/>
              </a:rPr>
              <a:t> V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328498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la soluzione di </a:t>
            </a:r>
            <a:r>
              <a:rPr lang="it-IT" dirty="0" err="1">
                <a:latin typeface="+mn-lt"/>
                <a:cs typeface="Arial" panose="020B0604020202020204" pitchFamily="34" charset="0"/>
              </a:rPr>
              <a:t>NaOH</a:t>
            </a:r>
            <a:r>
              <a:rPr lang="it-IT" dirty="0">
                <a:latin typeface="+mn-lt"/>
                <a:cs typeface="Arial" panose="020B0604020202020204" pitchFamily="34" charset="0"/>
              </a:rPr>
              <a:t> (B) ha concentrazione 0.13 M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26064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Titolazione del </a:t>
            </a:r>
            <a:r>
              <a:rPr lang="it-IT" dirty="0" err="1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NaOH</a:t>
            </a:r>
            <a:endParaRPr lang="it-IT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55576" y="234888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  <a:cs typeface="Arial" panose="020B0604020202020204" pitchFamily="34" charset="0"/>
              </a:rPr>
              <a:t>0.2126 g / 204.233 g mol</a:t>
            </a:r>
            <a:r>
              <a:rPr lang="it-IT" baseline="30000" dirty="0">
                <a:latin typeface="+mn-lt"/>
                <a:cs typeface="Arial" panose="020B0604020202020204" pitchFamily="34" charset="0"/>
              </a:rPr>
              <a:t>-1</a:t>
            </a:r>
            <a:r>
              <a:rPr lang="it-IT" dirty="0">
                <a:latin typeface="+mn-lt"/>
                <a:cs typeface="Arial" panose="020B0604020202020204" pitchFamily="34" charset="0"/>
              </a:rPr>
              <a:t> = M</a:t>
            </a:r>
            <a:r>
              <a:rPr lang="it-IT" baseline="-25000" dirty="0">
                <a:latin typeface="+mn-lt"/>
                <a:cs typeface="Arial" panose="020B0604020202020204" pitchFamily="34" charset="0"/>
              </a:rPr>
              <a:t>B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>
                <a:latin typeface="+mn-lt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+mn-lt"/>
                <a:cs typeface="Arial" panose="020B0604020202020204" pitchFamily="34" charset="0"/>
              </a:rPr>
              <a:t>0.0080 L</a:t>
            </a:r>
            <a:endParaRPr lang="it-IT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5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663E-45A4-4AB3-85D0-EF16F7E80C15}" type="slidenum">
              <a:rPr lang="it-IT" smtClean="0"/>
              <a:pPr>
                <a:defRPr/>
              </a:pPr>
              <a:t>57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347483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+mj-lt"/>
                <a:cs typeface="Arial" panose="020B0604020202020204" pitchFamily="34" charset="0"/>
              </a:rPr>
              <a:t>Titolazione </a:t>
            </a:r>
            <a:r>
              <a:rPr lang="it-IT" dirty="0" smtClean="0">
                <a:solidFill>
                  <a:srgbClr val="0000FF"/>
                </a:solidFill>
                <a:latin typeface="+mj-lt"/>
                <a:cs typeface="Arial" panose="020B0604020202020204" pitchFamily="34" charset="0"/>
              </a:rPr>
              <a:t>dell'aceto</a:t>
            </a:r>
            <a:endParaRPr lang="it-IT" dirty="0">
              <a:solidFill>
                <a:srgbClr val="0000FF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39552" y="1139571"/>
            <a:ext cx="2839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Al punto equivalente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197528" y="1139571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M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A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>
                <a:latin typeface="+mj-lt"/>
                <a:cs typeface="Arial" panose="020B0604020202020204" pitchFamily="34" charset="0"/>
              </a:rPr>
              <a:t>V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A </a:t>
            </a:r>
            <a:r>
              <a:rPr lang="it-IT" dirty="0">
                <a:latin typeface="+mj-lt"/>
                <a:cs typeface="Arial" panose="020B0604020202020204" pitchFamily="34" charset="0"/>
              </a:rPr>
              <a:t> = M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B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>
                <a:latin typeface="+mj-lt"/>
                <a:cs typeface="Arial" panose="020B0604020202020204" pitchFamily="34" charset="0"/>
              </a:rPr>
              <a:t>V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B </a:t>
            </a:r>
            <a:endParaRPr lang="it-IT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1787643"/>
            <a:ext cx="7042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M</a:t>
            </a:r>
            <a:r>
              <a:rPr lang="it-IT" baseline="-25000" dirty="0">
                <a:latin typeface="+mj-lt"/>
                <a:cs typeface="Arial" panose="020B0604020202020204" pitchFamily="34" charset="0"/>
              </a:rPr>
              <a:t>A</a:t>
            </a:r>
            <a:r>
              <a:rPr lang="it-IT" dirty="0">
                <a:latin typeface="+mj-lt"/>
                <a:cs typeface="Arial" panose="020B0604020202020204" pitchFamily="34" charset="0"/>
              </a:rPr>
              <a:t> = 0.13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mol</a:t>
            </a:r>
            <a:r>
              <a:rPr lang="it-IT" dirty="0">
                <a:latin typeface="+mj-lt"/>
                <a:cs typeface="Arial" panose="020B0604020202020204" pitchFamily="34" charset="0"/>
              </a:rPr>
              <a:t> L</a:t>
            </a:r>
            <a:r>
              <a:rPr lang="it-IT" baseline="30000" dirty="0">
                <a:latin typeface="+mj-lt"/>
                <a:cs typeface="Arial" panose="020B0604020202020204" pitchFamily="34" charset="0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>
                <a:latin typeface="+mj-lt"/>
                <a:cs typeface="Arial" panose="020B0604020202020204" pitchFamily="34" charset="0"/>
              </a:rPr>
              <a:t> 7.5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mL</a:t>
            </a:r>
            <a:r>
              <a:rPr lang="it-IT" dirty="0">
                <a:latin typeface="+mj-lt"/>
                <a:cs typeface="Arial" panose="020B0604020202020204" pitchFamily="34" charset="0"/>
              </a:rPr>
              <a:t> / 1.0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mL</a:t>
            </a:r>
            <a:r>
              <a:rPr lang="it-IT" dirty="0">
                <a:latin typeface="+mj-lt"/>
                <a:cs typeface="Arial" panose="020B0604020202020204" pitchFamily="34" charset="0"/>
              </a:rPr>
              <a:t>  = 0.98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mol</a:t>
            </a:r>
            <a:r>
              <a:rPr lang="it-IT" dirty="0">
                <a:latin typeface="+mj-lt"/>
                <a:cs typeface="Arial" panose="020B0604020202020204" pitchFamily="34" charset="0"/>
              </a:rPr>
              <a:t> L</a:t>
            </a:r>
            <a:r>
              <a:rPr lang="it-IT" baseline="30000" dirty="0">
                <a:latin typeface="+mj-lt"/>
                <a:cs typeface="Arial" panose="020B0604020202020204" pitchFamily="34" charset="0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2291699"/>
            <a:ext cx="6703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pari a 0.98 </a:t>
            </a:r>
            <a:r>
              <a:rPr lang="it-IT" dirty="0" err="1">
                <a:latin typeface="+mj-lt"/>
                <a:cs typeface="Arial" panose="020B0604020202020204" pitchFamily="34" charset="0"/>
              </a:rPr>
              <a:t>mol</a:t>
            </a:r>
            <a:r>
              <a:rPr lang="it-IT" dirty="0">
                <a:latin typeface="+mj-lt"/>
                <a:cs typeface="Arial" panose="020B0604020202020204" pitchFamily="34" charset="0"/>
              </a:rPr>
              <a:t> L</a:t>
            </a:r>
            <a:r>
              <a:rPr lang="it-IT" baseline="30000" dirty="0">
                <a:latin typeface="+mj-lt"/>
                <a:cs typeface="Arial" panose="020B0604020202020204" pitchFamily="34" charset="0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 60 g mol</a:t>
            </a:r>
            <a:r>
              <a:rPr lang="it-IT" baseline="30000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 = 59 g L</a:t>
            </a:r>
            <a:r>
              <a:rPr lang="it-IT" baseline="30000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it-IT" dirty="0">
                <a:latin typeface="+mj-lt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39552" y="2795755"/>
            <a:ext cx="6199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</a:rPr>
              <a:t>d = m/V  quindi 1 L di aceto </a:t>
            </a:r>
            <a:r>
              <a:rPr lang="it-IT">
                <a:latin typeface="+mj-lt"/>
                <a:cs typeface="Arial" panose="020B0604020202020204" pitchFamily="34" charset="0"/>
              </a:rPr>
              <a:t>pesa </a:t>
            </a:r>
            <a:r>
              <a:rPr lang="it-IT" smtClean="0">
                <a:latin typeface="+mj-lt"/>
                <a:cs typeface="Arial" panose="020B0604020202020204" pitchFamily="34" charset="0"/>
              </a:rPr>
              <a:t>1000 g </a:t>
            </a:r>
            <a:endParaRPr lang="it-IT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39552" y="344382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59 g </a:t>
            </a:r>
            <a:r>
              <a:rPr lang="it-IT" dirty="0" err="1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a.acetico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 : 1000 g aceto = x g </a:t>
            </a:r>
            <a:r>
              <a:rPr lang="it-IT" dirty="0" err="1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a.acetico</a:t>
            </a:r>
            <a:r>
              <a:rPr lang="it-IT" dirty="0">
                <a:latin typeface="+mj-lt"/>
                <a:cs typeface="Arial" panose="020B0604020202020204" pitchFamily="34" charset="0"/>
                <a:sym typeface="Symbol" panose="05050102010706020507" pitchFamily="18" charset="2"/>
              </a:rPr>
              <a:t> : 100 g aceto</a:t>
            </a:r>
            <a:endParaRPr lang="it-IT" dirty="0"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9552" y="4221088"/>
            <a:ext cx="2729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>
                <a:latin typeface="+mj-lt"/>
              </a:rPr>
              <a:t>acidità = 5.9 %</a:t>
            </a:r>
          </a:p>
        </p:txBody>
      </p:sp>
    </p:spTree>
    <p:extLst>
      <p:ext uri="{BB962C8B-B14F-4D97-AF65-F5344CB8AC3E}">
        <p14:creationId xmlns:p14="http://schemas.microsoft.com/office/powerpoint/2010/main" val="226547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58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116632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Es. 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calcolo 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punto equivalente per 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titolazione di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 </a:t>
            </a: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 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12474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10.0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una soluzione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sono titolati da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6.50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 una soluzione di standard secondario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con concentrazione 0.0500 M.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249289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Determinare il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iniziale della soluzione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e il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della soluzione al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punto equivalente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3573016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 p.to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eqA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eqB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e poiché sono acidi e basi monoprotici,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molA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molB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79512" y="458112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211960" y="458112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0.0325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79512" y="53732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è un acido forte completamente dissociato e pertanto [H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] = [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] = 0.0325 M</a:t>
            </a:r>
          </a:p>
        </p:txBody>
      </p:sp>
    </p:spTree>
    <p:extLst>
      <p:ext uri="{BB962C8B-B14F-4D97-AF65-F5344CB8AC3E}">
        <p14:creationId xmlns:p14="http://schemas.microsoft.com/office/powerpoint/2010/main" val="146230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59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476672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iniziale =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-log 0.0325 = 1.49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547664" y="1412776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Titolazione</a:t>
            </a:r>
          </a:p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+    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+    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cxnSp>
        <p:nvCxnSpPr>
          <p:cNvPr id="9" name="Connettore 2 8"/>
          <p:cNvCxnSpPr/>
          <p:nvPr/>
        </p:nvCxnSpPr>
        <p:spPr>
          <a:xfrm>
            <a:off x="4860032" y="2204864"/>
            <a:ext cx="72008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1547664" y="2492896"/>
            <a:ext cx="792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it-IT" baseline="-25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11560" y="249289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iniz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11560" y="29249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err="1"/>
              <a:t>agg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347864" y="292494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11560" y="342900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resta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1547664" y="3429000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- x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868144" y="350100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67544" y="4365104"/>
            <a:ext cx="8532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 punto equivalente X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e quindi in soluzione è presente solo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che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proveniendo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da acido e base entrambi forti non idrolizza per cui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al punto equivalente il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7.0</a:t>
            </a:r>
          </a:p>
        </p:txBody>
      </p:sp>
    </p:spTree>
    <p:extLst>
      <p:ext uri="{BB962C8B-B14F-4D97-AF65-F5344CB8AC3E}">
        <p14:creationId xmlns:p14="http://schemas.microsoft.com/office/powerpoint/2010/main" val="32173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08856" y="686971"/>
            <a:ext cx="79235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Es.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è un acido moderatamente debole: 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 che in una sua soluzione ci sono sia ioni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 H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che molecole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indissociate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293042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/>
              <a:t>  +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dirty="0" smtClean="0"/>
              <a:t>         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4355184" y="3111726"/>
            <a:ext cx="361623" cy="99060"/>
            <a:chOff x="2953077" y="1862138"/>
            <a:chExt cx="361623" cy="99060"/>
          </a:xfrm>
        </p:grpSpPr>
        <p:cxnSp>
          <p:nvCxnSpPr>
            <p:cNvPr id="6" name="Connettore 2 5"/>
            <p:cNvCxnSpPr/>
            <p:nvPr/>
          </p:nvCxnSpPr>
          <p:spPr bwMode="auto">
            <a:xfrm>
              <a:off x="2953077" y="1862138"/>
              <a:ext cx="361623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cxnSp>
          <p:nvCxnSpPr>
            <p:cNvPr id="7" name="Connettore 2 6"/>
            <p:cNvCxnSpPr/>
            <p:nvPr/>
          </p:nvCxnSpPr>
          <p:spPr bwMode="auto">
            <a:xfrm flipH="1">
              <a:off x="2953077" y="1961198"/>
              <a:ext cx="361623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</p:grp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781798"/>
              </p:ext>
            </p:extLst>
          </p:nvPr>
        </p:nvGraphicFramePr>
        <p:xfrm>
          <a:off x="608856" y="3933056"/>
          <a:ext cx="3057525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34" name="Equation" r:id="rId4" imgW="1739880" imgH="507960" progId="Equation.DSMT4">
                  <p:embed/>
                </p:oleObj>
              </mc:Choice>
              <mc:Fallback>
                <p:oleObj name="Equation" r:id="rId4" imgW="17398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856" y="3933056"/>
                        <a:ext cx="3057525" cy="9001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9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60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116632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Es. 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calcolo 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punto equivalente per 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titolazione di </a:t>
            </a:r>
            <a:r>
              <a:rPr lang="it-IT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 debole con </a:t>
            </a:r>
            <a:r>
              <a:rPr lang="it-IT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  <a:r>
              <a:rPr lang="it-IT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98072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20.0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una soluzione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(Ka = 1.8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sono titolati da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10.50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di una soluzione di standard secondario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con concentrazione 0.0800 M.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220486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Determinare il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iniziale della soluzione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il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della soluzione al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punto equivalente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3212976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 p.to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eqA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eqB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e poiché sono acidi e basi monoprotici,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molA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molB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422108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139952" y="422108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0.0420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179512" y="4725144"/>
                <a:ext cx="7848872" cy="882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CH</a:t>
                </a:r>
                <a:r>
                  <a:rPr lang="it-IT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it-IT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COOH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è un acido 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debole parzialmente 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dissociato e pertanto [H</a:t>
                </a:r>
                <a:r>
                  <a:rPr lang="it-IT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] 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𝐾𝑎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 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rad>
                  </m:oMath>
                </a14:m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 8.69 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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:r>
                  <a:rPr lang="it-IT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-4</a:t>
                </a:r>
                <a:endParaRPr lang="it-IT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725144"/>
                <a:ext cx="7848872" cy="882934"/>
              </a:xfrm>
              <a:prstGeom prst="rect">
                <a:avLst/>
              </a:prstGeom>
              <a:blipFill>
                <a:blip r:embed="rId2"/>
                <a:stretch>
                  <a:fillRect l="-1165" t="-4828" b="-1310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/>
          <p:cNvSpPr txBox="1"/>
          <p:nvPr/>
        </p:nvSpPr>
        <p:spPr>
          <a:xfrm>
            <a:off x="3059832" y="587727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iniziale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= 3.06 </a:t>
            </a:r>
          </a:p>
        </p:txBody>
      </p:sp>
    </p:spTree>
    <p:extLst>
      <p:ext uri="{BB962C8B-B14F-4D97-AF65-F5344CB8AC3E}">
        <p14:creationId xmlns:p14="http://schemas.microsoft.com/office/powerpoint/2010/main" val="4493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61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403648" y="116632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Titolazione: (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=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+    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NaAc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+    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cxnSp>
        <p:nvCxnSpPr>
          <p:cNvPr id="4" name="Connettore 2 3"/>
          <p:cNvCxnSpPr/>
          <p:nvPr/>
        </p:nvCxnSpPr>
        <p:spPr>
          <a:xfrm>
            <a:off x="4716016" y="908720"/>
            <a:ext cx="72008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1403648" y="1196752"/>
            <a:ext cx="792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it-IT" baseline="-25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95536" y="119675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iniz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6" y="162880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err="1"/>
              <a:t>agg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03848" y="162880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95536" y="213285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resta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403648" y="2132856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- x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24128" y="213285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3528" y="2996952"/>
            <a:ext cx="8532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Al punto equivalente X 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e quindi in soluzione è presente solo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NaAc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ovvero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COONa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23528" y="3933056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Questi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dissocia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completamente </a:t>
            </a:r>
          </a:p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COONa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+     Na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2411760" y="4725144"/>
            <a:ext cx="72008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251520" y="530120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è uno ione spettatore mentre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che deriva da un acido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debole,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è un base debole che reagisce con H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 (idrolisi)</a:t>
            </a:r>
          </a:p>
        </p:txBody>
      </p:sp>
    </p:spTree>
    <p:extLst>
      <p:ext uri="{BB962C8B-B14F-4D97-AF65-F5344CB8AC3E}">
        <p14:creationId xmlns:p14="http://schemas.microsoft.com/office/powerpoint/2010/main" val="23515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133600" cy="476250"/>
          </a:xfrm>
        </p:spPr>
        <p:txBody>
          <a:bodyPr/>
          <a:lstStyle/>
          <a:p>
            <a:fld id="{4310A678-ADCF-4CB7-A4DA-13108F56F51D}" type="slidenum">
              <a:rPr lang="it-IT" altLang="it-IT" smtClean="0"/>
              <a:pPr/>
              <a:t>62</a:t>
            </a:fld>
            <a:endParaRPr lang="it-IT" alt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39552" y="148478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Kw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/ Ka = 1.0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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-14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/ 1.8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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 = 5.5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227687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= [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/>
              <a:t>][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 smtClean="0"/>
              <a:t>] /  [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 smtClean="0"/>
              <a:t>] 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39552" y="306896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5.5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baseline="30000" dirty="0"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it-IT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it-IT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39552" y="386104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20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0.042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/L / 30.50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/L = 0.027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ttangolo 14"/>
              <p:cNvSpPr/>
              <p:nvPr/>
            </p:nvSpPr>
            <p:spPr>
              <a:xfrm>
                <a:off x="539552" y="4653136"/>
                <a:ext cx="4344716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[OH</a:t>
                </a:r>
                <a:r>
                  <a:rPr lang="it-IT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] 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it-IT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it-IT" b="0" i="1" baseline="-25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𝑖𝑑</m:t>
                        </m:r>
                        <m:r>
                          <a:rPr lang="it-IT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it-IT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Symbol" panose="05050102010706020507" pitchFamily="18" charset="2"/>
                          </a:rPr>
                          <m:t></m:t>
                        </m:r>
                        <m:r>
                          <a:rPr lang="it-IT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it-IT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it-IT" i="1" baseline="-25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rad>
                  </m:oMath>
                </a14:m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 =  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3.85 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</a:t>
                </a:r>
                <a:r>
                  <a:rPr lang="it-IT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r>
                  <a:rPr lang="it-IT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-6</a:t>
                </a:r>
                <a:endParaRPr lang="it-IT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ttango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653136"/>
                <a:ext cx="4344716" cy="496483"/>
              </a:xfrm>
              <a:prstGeom prst="rect">
                <a:avLst/>
              </a:prstGeom>
              <a:blipFill>
                <a:blip r:embed="rId2"/>
                <a:stretch>
                  <a:fillRect l="-2247" t="-3659" b="-2682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ttangolo 17"/>
          <p:cNvSpPr/>
          <p:nvPr/>
        </p:nvSpPr>
        <p:spPr>
          <a:xfrm>
            <a:off x="539552" y="332656"/>
            <a:ext cx="7604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 +     H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O                 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   +    OH</a:t>
            </a:r>
            <a:r>
              <a:rPr lang="it-IT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611560" y="836712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- x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004048" y="8367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7380312" y="8367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nettore 2 21"/>
          <p:cNvCxnSpPr/>
          <p:nvPr/>
        </p:nvCxnSpPr>
        <p:spPr>
          <a:xfrm>
            <a:off x="3949080" y="552737"/>
            <a:ext cx="7200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rot="10800000">
            <a:off x="3923928" y="692696"/>
            <a:ext cx="72008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539552" y="5589240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5.41 e quindi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= 8.58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63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54868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Poiché il punto equivalente si trova a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basico, si dovrà adoperare un indicatore con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attorno a 8 come ad esempio la fenolftaleina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813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Domande comuni sugli indicatori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251520" y="3717032"/>
            <a:ext cx="828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latin typeface="Arial" pitchFamily="34" charset="0"/>
                <a:cs typeface="Arial" pitchFamily="34" charset="0"/>
              </a:rPr>
              <a:t>Un indicatore vale l’altro?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46318" y="4221088"/>
            <a:ext cx="79930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>
                <a:latin typeface="Arial" pitchFamily="34" charset="0"/>
                <a:cs typeface="Arial" pitchFamily="34" charset="0"/>
              </a:rPr>
              <a:t>Assolutamente no! L’indicatore va scelto considerando che il suo intervallo  di viraggio deve essere compreso nella zona di variazione del </a:t>
            </a:r>
            <a:r>
              <a:rPr lang="it-IT" altLang="it-IT" dirty="0" err="1">
                <a:latin typeface="Arial" pitchFamily="34" charset="0"/>
                <a:cs typeface="Arial" pitchFamily="34" charset="0"/>
              </a:rPr>
              <a:t>pH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in prossimità del punto equivalente della specie che si sta 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titolando.</a:t>
            </a:r>
            <a:endParaRPr lang="it-IT" alt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65" name="Text Box 53"/>
          <p:cNvSpPr txBox="1">
            <a:spLocks noChangeArrowheads="1"/>
          </p:cNvSpPr>
          <p:nvPr/>
        </p:nvSpPr>
        <p:spPr bwMode="auto">
          <a:xfrm>
            <a:off x="250824" y="765175"/>
            <a:ext cx="64094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b="1" dirty="0">
                <a:latin typeface="Arial" pitchFamily="34" charset="0"/>
                <a:cs typeface="Arial" pitchFamily="34" charset="0"/>
              </a:rPr>
              <a:t>Cos’è un indicatore </a:t>
            </a:r>
            <a:r>
              <a:rPr lang="it-IT" altLang="it-IT" b="1" dirty="0" smtClean="0">
                <a:latin typeface="Arial" pitchFamily="34" charset="0"/>
                <a:cs typeface="Arial" pitchFamily="34" charset="0"/>
              </a:rPr>
              <a:t>acido-base?</a:t>
            </a:r>
            <a:endParaRPr lang="it-IT" alt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66" name="Text Box 54"/>
          <p:cNvSpPr txBox="1">
            <a:spLocks noChangeArrowheads="1"/>
          </p:cNvSpPr>
          <p:nvPr/>
        </p:nvSpPr>
        <p:spPr bwMode="auto">
          <a:xfrm>
            <a:off x="250825" y="1412875"/>
            <a:ext cx="8208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0825" y="1414188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dirty="0">
                <a:latin typeface="Arial" pitchFamily="34" charset="0"/>
                <a:cs typeface="Arial" pitchFamily="34" charset="0"/>
              </a:rPr>
              <a:t>acido o base debole che ha </a:t>
            </a:r>
            <a:r>
              <a:rPr lang="it-IT" altLang="it-IT" b="1" dirty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colori diversi</a:t>
            </a:r>
            <a:r>
              <a:rPr lang="it-IT" altLang="it-IT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per la forma</a:t>
            </a:r>
            <a:r>
              <a:rPr lang="it-IT" altLang="it-IT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dissociata (in</a:t>
            </a:r>
            <a:r>
              <a:rPr lang="it-IT" altLang="it-IT" b="1" baseline="300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) (basica</a:t>
            </a:r>
            <a:r>
              <a:rPr lang="it-IT" altLang="it-IT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it-IT" altLang="it-IT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e</a:t>
            </a:r>
            <a:r>
              <a:rPr lang="it-IT" altLang="it-IT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per quella</a:t>
            </a:r>
            <a:r>
              <a:rPr lang="it-IT" altLang="it-IT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indissociata</a:t>
            </a:r>
            <a:r>
              <a:rPr lang="it-IT" alt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it-IT" altLang="it-I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Hin</a:t>
            </a:r>
            <a:r>
              <a:rPr lang="it-IT" alt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(acida)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che sono tra loro all'equilibrio.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64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/>
      <p:bldP spid="64519" grpId="0"/>
      <p:bldP spid="17410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65</a:t>
            </a:fld>
            <a:endParaRPr lang="it-IT" altLang="it-IT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67544" y="404664"/>
            <a:ext cx="82819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 smtClean="0">
                <a:latin typeface="Arial" pitchFamily="34" charset="0"/>
                <a:cs typeface="Arial" pitchFamily="34" charset="0"/>
              </a:rPr>
              <a:t>Quali informazioni si possono ottenere da un </a:t>
            </a:r>
            <a:r>
              <a:rPr lang="it-IT" altLang="it-IT" b="1" dirty="0">
                <a:latin typeface="Arial" pitchFamily="34" charset="0"/>
                <a:cs typeface="Arial" pitchFamily="34" charset="0"/>
              </a:rPr>
              <a:t>indicatore </a:t>
            </a:r>
            <a:r>
              <a:rPr lang="it-IT" altLang="it-IT" b="1" dirty="0" smtClean="0">
                <a:latin typeface="Arial" pitchFamily="34" charset="0"/>
                <a:cs typeface="Arial" pitchFamily="34" charset="0"/>
              </a:rPr>
              <a:t>acido-base?</a:t>
            </a:r>
            <a:endParaRPr lang="it-IT" alt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484784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dirty="0" smtClean="0">
                <a:latin typeface="Arial" pitchFamily="34" charset="0"/>
                <a:cs typeface="Arial" pitchFamily="34" charset="0"/>
              </a:rPr>
              <a:t>1) si può sapere se il </a:t>
            </a:r>
            <a:r>
              <a:rPr lang="it-IT" altLang="it-IT" dirty="0" err="1" smtClean="0">
                <a:latin typeface="Arial" pitchFamily="34" charset="0"/>
                <a:cs typeface="Arial" pitchFamily="34" charset="0"/>
              </a:rPr>
              <a:t>pH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 della soluzione in cui viene messo è </a:t>
            </a:r>
          </a:p>
          <a:p>
            <a:r>
              <a:rPr lang="it-IT" altLang="it-IT" dirty="0" smtClean="0">
                <a:latin typeface="Arial" pitchFamily="34" charset="0"/>
                <a:cs typeface="Arial" pitchFamily="34" charset="0"/>
              </a:rPr>
              <a:t>    maggiore del </a:t>
            </a:r>
            <a:r>
              <a:rPr lang="it-IT" altLang="it-IT" dirty="0" err="1" smtClean="0">
                <a:latin typeface="Arial" pitchFamily="34" charset="0"/>
                <a:cs typeface="Arial" pitchFamily="34" charset="0"/>
              </a:rPr>
              <a:t>pK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 dell'indicatore +1 </a:t>
            </a:r>
          </a:p>
          <a:p>
            <a:r>
              <a:rPr lang="it-IT" altLang="it-IT" dirty="0" smtClean="0">
                <a:latin typeface="Arial" pitchFamily="34" charset="0"/>
                <a:cs typeface="Arial" pitchFamily="34" charset="0"/>
              </a:rPr>
              <a:t>    oppure</a:t>
            </a: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    minore del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pK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dell'indicatore -1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3933056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2) permette </a:t>
            </a:r>
            <a:r>
              <a:rPr lang="it-IT" dirty="0">
                <a:latin typeface="Arial" pitchFamily="34" charset="0"/>
                <a:cs typeface="Arial" pitchFamily="34" charset="0"/>
              </a:rPr>
              <a:t>di titolare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una soluzione, ovvero di </a:t>
            </a:r>
            <a:r>
              <a:rPr lang="it-IT" dirty="0">
                <a:latin typeface="Arial" pitchFamily="34" charset="0"/>
                <a:cs typeface="Arial" pitchFamily="34" charset="0"/>
              </a:rPr>
              <a:t>determinare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  la concentrazione di </a:t>
            </a:r>
            <a:r>
              <a:rPr lang="it-IT" dirty="0">
                <a:latin typeface="Arial" pitchFamily="34" charset="0"/>
                <a:cs typeface="Arial" pitchFamily="34" charset="0"/>
              </a:rPr>
              <a:t>un acido o una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base.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1"/>
          <p:cNvSpPr txBox="1">
            <a:spLocks noChangeArrowheads="1"/>
          </p:cNvSpPr>
          <p:nvPr/>
        </p:nvSpPr>
        <p:spPr bwMode="auto">
          <a:xfrm>
            <a:off x="250825" y="836712"/>
            <a:ext cx="8893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latin typeface="Arial" pitchFamily="34" charset="0"/>
                <a:cs typeface="Arial" pitchFamily="34" charset="0"/>
              </a:rPr>
              <a:t>Un indicatore permette di dire se una soluzione è acida o basica?</a:t>
            </a:r>
          </a:p>
        </p:txBody>
      </p:sp>
      <p:sp>
        <p:nvSpPr>
          <p:cNvPr id="3" name="Text Box 52"/>
          <p:cNvSpPr txBox="1">
            <a:spLocks noChangeArrowheads="1"/>
          </p:cNvSpPr>
          <p:nvPr/>
        </p:nvSpPr>
        <p:spPr bwMode="auto">
          <a:xfrm>
            <a:off x="250825" y="2132856"/>
            <a:ext cx="81359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it-IT" altLang="it-IT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     Permette 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di dire 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solo se </a:t>
            </a:r>
          </a:p>
          <a:p>
            <a:r>
              <a:rPr lang="it-IT" altLang="it-IT" dirty="0" err="1" smtClean="0">
                <a:latin typeface="Arial" pitchFamily="34" charset="0"/>
                <a:cs typeface="Arial" pitchFamily="34" charset="0"/>
              </a:rPr>
              <a:t>pH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&gt;= </a:t>
            </a:r>
            <a:r>
              <a:rPr lang="it-IT" altLang="it-IT" dirty="0" err="1">
                <a:latin typeface="Arial" pitchFamily="34" charset="0"/>
                <a:cs typeface="Arial" pitchFamily="34" charset="0"/>
              </a:rPr>
              <a:t>pKind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+1 o se </a:t>
            </a:r>
            <a:r>
              <a:rPr lang="it-IT" altLang="it-IT" dirty="0" err="1">
                <a:latin typeface="Arial" pitchFamily="34" charset="0"/>
                <a:cs typeface="Arial" pitchFamily="34" charset="0"/>
              </a:rPr>
              <a:t>pH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&lt; </a:t>
            </a:r>
            <a:r>
              <a:rPr lang="it-IT" altLang="it-IT" dirty="0" err="1" smtClean="0">
                <a:latin typeface="Arial" pitchFamily="34" charset="0"/>
                <a:cs typeface="Arial" pitchFamily="34" charset="0"/>
              </a:rPr>
              <a:t>pKind</a:t>
            </a:r>
            <a:r>
              <a:rPr lang="it-IT" altLang="it-IT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0825" y="3717032"/>
            <a:ext cx="8281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Scegliendo una miscela di indicatori (detta indicatore universale, spesso in forma di cartine imbevute) si può determinare il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pH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con sensibilità di ±1 unità.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014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7345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>
                <a:latin typeface="Arial" pitchFamily="34" charset="0"/>
                <a:cs typeface="Arial" pitchFamily="34" charset="0"/>
              </a:rPr>
              <a:t>Da cosa dipende in quale forma predominante è presente l’indicatore?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539750" y="1125538"/>
            <a:ext cx="489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/>
          </a:p>
        </p:txBody>
      </p:sp>
      <p:graphicFrame>
        <p:nvGraphicFramePr>
          <p:cNvPr id="19541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204471"/>
              </p:ext>
            </p:extLst>
          </p:nvPr>
        </p:nvGraphicFramePr>
        <p:xfrm>
          <a:off x="1708150" y="1465265"/>
          <a:ext cx="1909763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12" name="Equation" r:id="rId3" imgW="1066680" imgH="533160" progId="Equation.DSMT4">
                  <p:embed/>
                </p:oleObj>
              </mc:Choice>
              <mc:Fallback>
                <p:oleObj name="Equation" r:id="rId3" imgW="1066680" imgH="533160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1465265"/>
                        <a:ext cx="1909763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395288" y="1700213"/>
            <a:ext cx="11523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>
                <a:latin typeface="Arial" pitchFamily="34" charset="0"/>
                <a:cs typeface="Arial" pitchFamily="34" charset="0"/>
              </a:rPr>
              <a:t>poiché</a:t>
            </a:r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auto">
          <a:xfrm>
            <a:off x="3995738" y="1844675"/>
            <a:ext cx="2089150" cy="215900"/>
          </a:xfrm>
          <a:prstGeom prst="rightArrow">
            <a:avLst>
              <a:gd name="adj1" fmla="val 50000"/>
              <a:gd name="adj2" fmla="val 241912"/>
            </a:avLst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395288" y="3141663"/>
            <a:ext cx="633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>
                <a:latin typeface="Arial" pitchFamily="34" charset="0"/>
                <a:cs typeface="Arial" pitchFamily="34" charset="0"/>
              </a:rPr>
              <a:t>dipende dal </a:t>
            </a:r>
            <a:r>
              <a:rPr lang="it-IT" altLang="it-IT" dirty="0" err="1">
                <a:latin typeface="Arial" pitchFamily="34" charset="0"/>
                <a:cs typeface="Arial" pitchFamily="34" charset="0"/>
              </a:rPr>
              <a:t>K</a:t>
            </a:r>
            <a:r>
              <a:rPr lang="it-IT" altLang="it-IT" baseline="-25000" dirty="0" err="1">
                <a:latin typeface="Arial" pitchFamily="34" charset="0"/>
                <a:cs typeface="Arial" pitchFamily="34" charset="0"/>
              </a:rPr>
              <a:t>in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e dal </a:t>
            </a:r>
            <a:r>
              <a:rPr lang="it-IT" altLang="it-IT" dirty="0" err="1">
                <a:latin typeface="Arial" pitchFamily="34" charset="0"/>
                <a:cs typeface="Arial" pitchFamily="34" charset="0"/>
              </a:rPr>
              <a:t>pH</a:t>
            </a:r>
            <a:r>
              <a:rPr lang="it-IT" altLang="it-IT" dirty="0">
                <a:latin typeface="Arial" pitchFamily="34" charset="0"/>
                <a:cs typeface="Arial" pitchFamily="34" charset="0"/>
              </a:rPr>
              <a:t> della soluzione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67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" grpId="0"/>
      <p:bldP spid="65544" grpId="0" animBg="1"/>
      <p:bldP spid="6554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672" name="Group 112"/>
          <p:cNvGrpSpPr>
            <a:grpSpLocks/>
          </p:cNvGrpSpPr>
          <p:nvPr/>
        </p:nvGrpSpPr>
        <p:grpSpPr bwMode="auto">
          <a:xfrm>
            <a:off x="1987323" y="2726291"/>
            <a:ext cx="4364038" cy="3676650"/>
            <a:chOff x="1338" y="1026"/>
            <a:chExt cx="2749" cy="2316"/>
          </a:xfrm>
        </p:grpSpPr>
        <p:sp>
          <p:nvSpPr>
            <p:cNvPr id="66673" name="Rectangle 5"/>
            <p:cNvSpPr>
              <a:spLocks noChangeArrowheads="1"/>
            </p:cNvSpPr>
            <p:nvPr/>
          </p:nvSpPr>
          <p:spPr bwMode="auto">
            <a:xfrm>
              <a:off x="1530" y="1345"/>
              <a:ext cx="1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800">
                  <a:solidFill>
                    <a:srgbClr val="000000"/>
                  </a:solidFill>
                  <a:latin typeface="Arial" charset="0"/>
                </a:rPr>
                <a:t>pH</a:t>
              </a:r>
              <a:endParaRPr lang="it-IT" altLang="it-IT" sz="1800"/>
            </a:p>
          </p:txBody>
        </p:sp>
        <p:sp>
          <p:nvSpPr>
            <p:cNvPr id="66674" name="Rectangle 6"/>
            <p:cNvSpPr>
              <a:spLocks noChangeArrowheads="1"/>
            </p:cNvSpPr>
            <p:nvPr/>
          </p:nvSpPr>
          <p:spPr bwMode="auto">
            <a:xfrm>
              <a:off x="2538" y="3169"/>
              <a:ext cx="1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800">
                  <a:solidFill>
                    <a:srgbClr val="000000"/>
                  </a:solidFill>
                  <a:latin typeface="Arial" charset="0"/>
                </a:rPr>
                <a:t>volume NaOH (cm³)</a:t>
              </a:r>
              <a:endParaRPr lang="it-IT" altLang="it-IT" sz="1800"/>
            </a:p>
          </p:txBody>
        </p:sp>
        <p:sp>
          <p:nvSpPr>
            <p:cNvPr id="66675" name="Freeform 7"/>
            <p:cNvSpPr>
              <a:spLocks/>
            </p:cNvSpPr>
            <p:nvPr/>
          </p:nvSpPr>
          <p:spPr bwMode="auto">
            <a:xfrm>
              <a:off x="1917" y="1072"/>
              <a:ext cx="2061" cy="1905"/>
            </a:xfrm>
            <a:custGeom>
              <a:avLst/>
              <a:gdLst>
                <a:gd name="T0" fmla="*/ 0 w 250"/>
                <a:gd name="T1" fmla="*/ 0 h 210"/>
                <a:gd name="T2" fmla="*/ 0 w 250"/>
                <a:gd name="T3" fmla="*/ 2147483647 h 210"/>
                <a:gd name="T4" fmla="*/ 2147483647 w 250"/>
                <a:gd name="T5" fmla="*/ 2147483647 h 210"/>
                <a:gd name="T6" fmla="*/ 0 60000 65536"/>
                <a:gd name="T7" fmla="*/ 0 60000 65536"/>
                <a:gd name="T8" fmla="*/ 0 60000 65536"/>
                <a:gd name="T9" fmla="*/ 0 w 250"/>
                <a:gd name="T10" fmla="*/ 0 h 210"/>
                <a:gd name="T11" fmla="*/ 250 w 250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" h="210">
                  <a:moveTo>
                    <a:pt x="0" y="0"/>
                  </a:moveTo>
                  <a:lnTo>
                    <a:pt x="0" y="210"/>
                  </a:lnTo>
                  <a:lnTo>
                    <a:pt x="250" y="2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76" name="Freeform 9"/>
            <p:cNvSpPr>
              <a:spLocks/>
            </p:cNvSpPr>
            <p:nvPr/>
          </p:nvSpPr>
          <p:spPr bwMode="auto">
            <a:xfrm>
              <a:off x="1917" y="1290"/>
              <a:ext cx="1839" cy="1415"/>
            </a:xfrm>
            <a:custGeom>
              <a:avLst/>
              <a:gdLst>
                <a:gd name="T0" fmla="*/ 0 w 223"/>
                <a:gd name="T1" fmla="*/ 2147483647 h 156"/>
                <a:gd name="T2" fmla="*/ 2147483647 w 223"/>
                <a:gd name="T3" fmla="*/ 2147483647 h 156"/>
                <a:gd name="T4" fmla="*/ 2147483647 w 223"/>
                <a:gd name="T5" fmla="*/ 2147483647 h 156"/>
                <a:gd name="T6" fmla="*/ 2147483647 w 223"/>
                <a:gd name="T7" fmla="*/ 2147483647 h 156"/>
                <a:gd name="T8" fmla="*/ 2147483647 w 223"/>
                <a:gd name="T9" fmla="*/ 2147483647 h 156"/>
                <a:gd name="T10" fmla="*/ 2147483647 w 223"/>
                <a:gd name="T11" fmla="*/ 2147483647 h 156"/>
                <a:gd name="T12" fmla="*/ 2147483647 w 223"/>
                <a:gd name="T13" fmla="*/ 2147483647 h 156"/>
                <a:gd name="T14" fmla="*/ 2147483647 w 223"/>
                <a:gd name="T15" fmla="*/ 2147483647 h 156"/>
                <a:gd name="T16" fmla="*/ 2147483647 w 223"/>
                <a:gd name="T17" fmla="*/ 2147483647 h 156"/>
                <a:gd name="T18" fmla="*/ 2147483647 w 223"/>
                <a:gd name="T19" fmla="*/ 2147483647 h 156"/>
                <a:gd name="T20" fmla="*/ 2147483647 w 223"/>
                <a:gd name="T21" fmla="*/ 2147483647 h 156"/>
                <a:gd name="T22" fmla="*/ 2147483647 w 223"/>
                <a:gd name="T23" fmla="*/ 2147483647 h 156"/>
                <a:gd name="T24" fmla="*/ 2147483647 w 223"/>
                <a:gd name="T25" fmla="*/ 2147483647 h 156"/>
                <a:gd name="T26" fmla="*/ 2147483647 w 223"/>
                <a:gd name="T27" fmla="*/ 2147483647 h 156"/>
                <a:gd name="T28" fmla="*/ 2147483647 w 223"/>
                <a:gd name="T29" fmla="*/ 2147483647 h 156"/>
                <a:gd name="T30" fmla="*/ 2147483647 w 223"/>
                <a:gd name="T31" fmla="*/ 2147483647 h 156"/>
                <a:gd name="T32" fmla="*/ 2147483647 w 223"/>
                <a:gd name="T33" fmla="*/ 2147483647 h 156"/>
                <a:gd name="T34" fmla="*/ 2147483647 w 223"/>
                <a:gd name="T35" fmla="*/ 2147483647 h 156"/>
                <a:gd name="T36" fmla="*/ 2147483647 w 223"/>
                <a:gd name="T37" fmla="*/ 2147483647 h 156"/>
                <a:gd name="T38" fmla="*/ 2147483647 w 223"/>
                <a:gd name="T39" fmla="*/ 2147483647 h 156"/>
                <a:gd name="T40" fmla="*/ 2147483647 w 223"/>
                <a:gd name="T41" fmla="*/ 2147483647 h 156"/>
                <a:gd name="T42" fmla="*/ 2147483647 w 223"/>
                <a:gd name="T43" fmla="*/ 2147483647 h 156"/>
                <a:gd name="T44" fmla="*/ 2147483647 w 223"/>
                <a:gd name="T45" fmla="*/ 2147483647 h 156"/>
                <a:gd name="T46" fmla="*/ 2147483647 w 223"/>
                <a:gd name="T47" fmla="*/ 2147483647 h 156"/>
                <a:gd name="T48" fmla="*/ 2147483647 w 223"/>
                <a:gd name="T49" fmla="*/ 2147483647 h 156"/>
                <a:gd name="T50" fmla="*/ 2147483647 w 223"/>
                <a:gd name="T51" fmla="*/ 2147483647 h 156"/>
                <a:gd name="T52" fmla="*/ 2147483647 w 223"/>
                <a:gd name="T53" fmla="*/ 2147483647 h 156"/>
                <a:gd name="T54" fmla="*/ 2147483647 w 223"/>
                <a:gd name="T55" fmla="*/ 2147483647 h 156"/>
                <a:gd name="T56" fmla="*/ 2147483647 w 223"/>
                <a:gd name="T57" fmla="*/ 2147483647 h 156"/>
                <a:gd name="T58" fmla="*/ 2147483647 w 223"/>
                <a:gd name="T59" fmla="*/ 2147483647 h 156"/>
                <a:gd name="T60" fmla="*/ 2147483647 w 223"/>
                <a:gd name="T61" fmla="*/ 2147483647 h 156"/>
                <a:gd name="T62" fmla="*/ 2147483647 w 223"/>
                <a:gd name="T63" fmla="*/ 2147483647 h 156"/>
                <a:gd name="T64" fmla="*/ 2147483647 w 223"/>
                <a:gd name="T65" fmla="*/ 2147483647 h 156"/>
                <a:gd name="T66" fmla="*/ 2147483647 w 223"/>
                <a:gd name="T67" fmla="*/ 2147483647 h 156"/>
                <a:gd name="T68" fmla="*/ 2147483647 w 223"/>
                <a:gd name="T69" fmla="*/ 2147483647 h 156"/>
                <a:gd name="T70" fmla="*/ 2147483647 w 223"/>
                <a:gd name="T71" fmla="*/ 2147483647 h 156"/>
                <a:gd name="T72" fmla="*/ 2147483647 w 223"/>
                <a:gd name="T73" fmla="*/ 2147483647 h 156"/>
                <a:gd name="T74" fmla="*/ 2147483647 w 223"/>
                <a:gd name="T75" fmla="*/ 2147483647 h 156"/>
                <a:gd name="T76" fmla="*/ 2147483647 w 223"/>
                <a:gd name="T77" fmla="*/ 2147483647 h 156"/>
                <a:gd name="T78" fmla="*/ 2147483647 w 223"/>
                <a:gd name="T79" fmla="*/ 2147483647 h 156"/>
                <a:gd name="T80" fmla="*/ 2147483647 w 223"/>
                <a:gd name="T81" fmla="*/ 2147483647 h 156"/>
                <a:gd name="T82" fmla="*/ 2147483647 w 223"/>
                <a:gd name="T83" fmla="*/ 2147483647 h 156"/>
                <a:gd name="T84" fmla="*/ 2147483647 w 223"/>
                <a:gd name="T85" fmla="*/ 0 h 156"/>
                <a:gd name="T86" fmla="*/ 2147483647 w 223"/>
                <a:gd name="T87" fmla="*/ 0 h 156"/>
                <a:gd name="T88" fmla="*/ 2147483647 w 223"/>
                <a:gd name="T89" fmla="*/ 0 h 156"/>
                <a:gd name="T90" fmla="*/ 2147483647 w 223"/>
                <a:gd name="T91" fmla="*/ 0 h 15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23"/>
                <a:gd name="T139" fmla="*/ 0 h 156"/>
                <a:gd name="T140" fmla="*/ 223 w 223"/>
                <a:gd name="T141" fmla="*/ 156 h 15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23" h="156">
                  <a:moveTo>
                    <a:pt x="0" y="156"/>
                  </a:moveTo>
                  <a:lnTo>
                    <a:pt x="4" y="155"/>
                  </a:lnTo>
                  <a:lnTo>
                    <a:pt x="9" y="153"/>
                  </a:lnTo>
                  <a:lnTo>
                    <a:pt x="15" y="152"/>
                  </a:lnTo>
                  <a:lnTo>
                    <a:pt x="20" y="150"/>
                  </a:lnTo>
                  <a:lnTo>
                    <a:pt x="25" y="149"/>
                  </a:lnTo>
                  <a:lnTo>
                    <a:pt x="30" y="148"/>
                  </a:lnTo>
                  <a:lnTo>
                    <a:pt x="35" y="147"/>
                  </a:lnTo>
                  <a:lnTo>
                    <a:pt x="39" y="146"/>
                  </a:lnTo>
                  <a:lnTo>
                    <a:pt x="44" y="145"/>
                  </a:lnTo>
                  <a:lnTo>
                    <a:pt x="49" y="144"/>
                  </a:lnTo>
                  <a:lnTo>
                    <a:pt x="54" y="143"/>
                  </a:lnTo>
                  <a:lnTo>
                    <a:pt x="60" y="142"/>
                  </a:lnTo>
                  <a:lnTo>
                    <a:pt x="65" y="141"/>
                  </a:lnTo>
                  <a:lnTo>
                    <a:pt x="70" y="140"/>
                  </a:lnTo>
                  <a:lnTo>
                    <a:pt x="75" y="139"/>
                  </a:lnTo>
                  <a:lnTo>
                    <a:pt x="79" y="138"/>
                  </a:lnTo>
                  <a:lnTo>
                    <a:pt x="84" y="137"/>
                  </a:lnTo>
                  <a:lnTo>
                    <a:pt x="89" y="135"/>
                  </a:lnTo>
                  <a:lnTo>
                    <a:pt x="93" y="134"/>
                  </a:lnTo>
                  <a:lnTo>
                    <a:pt x="99" y="133"/>
                  </a:lnTo>
                  <a:lnTo>
                    <a:pt x="104" y="131"/>
                  </a:lnTo>
                  <a:lnTo>
                    <a:pt x="109" y="129"/>
                  </a:lnTo>
                  <a:lnTo>
                    <a:pt x="115" y="125"/>
                  </a:lnTo>
                  <a:lnTo>
                    <a:pt x="119" y="121"/>
                  </a:lnTo>
                  <a:lnTo>
                    <a:pt x="124" y="105"/>
                  </a:lnTo>
                  <a:lnTo>
                    <a:pt x="129" y="17"/>
                  </a:lnTo>
                  <a:lnTo>
                    <a:pt x="135" y="13"/>
                  </a:lnTo>
                  <a:lnTo>
                    <a:pt x="140" y="10"/>
                  </a:lnTo>
                  <a:lnTo>
                    <a:pt x="145" y="8"/>
                  </a:lnTo>
                  <a:lnTo>
                    <a:pt x="150" y="7"/>
                  </a:lnTo>
                  <a:lnTo>
                    <a:pt x="155" y="6"/>
                  </a:lnTo>
                  <a:lnTo>
                    <a:pt x="160" y="5"/>
                  </a:lnTo>
                  <a:lnTo>
                    <a:pt x="164" y="4"/>
                  </a:lnTo>
                  <a:lnTo>
                    <a:pt x="170" y="4"/>
                  </a:lnTo>
                  <a:lnTo>
                    <a:pt x="174" y="3"/>
                  </a:lnTo>
                  <a:lnTo>
                    <a:pt x="180" y="3"/>
                  </a:lnTo>
                  <a:lnTo>
                    <a:pt x="184" y="2"/>
                  </a:lnTo>
                  <a:lnTo>
                    <a:pt x="189" y="2"/>
                  </a:lnTo>
                  <a:lnTo>
                    <a:pt x="195" y="1"/>
                  </a:lnTo>
                  <a:lnTo>
                    <a:pt x="200" y="1"/>
                  </a:lnTo>
                  <a:lnTo>
                    <a:pt x="204" y="1"/>
                  </a:lnTo>
                  <a:lnTo>
                    <a:pt x="209" y="0"/>
                  </a:lnTo>
                  <a:lnTo>
                    <a:pt x="214" y="0"/>
                  </a:lnTo>
                  <a:lnTo>
                    <a:pt x="219" y="0"/>
                  </a:lnTo>
                  <a:lnTo>
                    <a:pt x="223" y="0"/>
                  </a:lnTo>
                </a:path>
              </a:pathLst>
            </a:custGeom>
            <a:no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77" name="Line 11"/>
            <p:cNvSpPr>
              <a:spLocks noChangeShapeType="1"/>
            </p:cNvSpPr>
            <p:nvPr/>
          </p:nvSpPr>
          <p:spPr bwMode="auto">
            <a:xfrm flipV="1">
              <a:off x="2123" y="2959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78" name="Line 12"/>
            <p:cNvSpPr>
              <a:spLocks noChangeShapeType="1"/>
            </p:cNvSpPr>
            <p:nvPr/>
          </p:nvSpPr>
          <p:spPr bwMode="auto">
            <a:xfrm flipV="1">
              <a:off x="2329" y="294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79" name="Rectangle 13"/>
            <p:cNvSpPr>
              <a:spLocks noChangeArrowheads="1"/>
            </p:cNvSpPr>
            <p:nvPr/>
          </p:nvSpPr>
          <p:spPr bwMode="auto">
            <a:xfrm>
              <a:off x="2296" y="301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it-IT" altLang="it-IT" sz="1600"/>
            </a:p>
          </p:txBody>
        </p:sp>
        <p:sp>
          <p:nvSpPr>
            <p:cNvPr id="66680" name="Line 14"/>
            <p:cNvSpPr>
              <a:spLocks noChangeShapeType="1"/>
            </p:cNvSpPr>
            <p:nvPr/>
          </p:nvSpPr>
          <p:spPr bwMode="auto">
            <a:xfrm flipV="1">
              <a:off x="2535" y="2959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81" name="Line 15"/>
            <p:cNvSpPr>
              <a:spLocks noChangeShapeType="1"/>
            </p:cNvSpPr>
            <p:nvPr/>
          </p:nvSpPr>
          <p:spPr bwMode="auto">
            <a:xfrm flipH="1" flipV="1">
              <a:off x="2741" y="294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82" name="Rectangle 16"/>
            <p:cNvSpPr>
              <a:spLocks noChangeArrowheads="1"/>
            </p:cNvSpPr>
            <p:nvPr/>
          </p:nvSpPr>
          <p:spPr bwMode="auto">
            <a:xfrm>
              <a:off x="2709" y="301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20</a:t>
              </a:r>
              <a:endParaRPr lang="it-IT" altLang="it-IT" sz="1600"/>
            </a:p>
          </p:txBody>
        </p:sp>
        <p:sp>
          <p:nvSpPr>
            <p:cNvPr id="66683" name="Line 17"/>
            <p:cNvSpPr>
              <a:spLocks noChangeShapeType="1"/>
            </p:cNvSpPr>
            <p:nvPr/>
          </p:nvSpPr>
          <p:spPr bwMode="auto">
            <a:xfrm flipV="1">
              <a:off x="2948" y="2959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84" name="Line 18"/>
            <p:cNvSpPr>
              <a:spLocks noChangeShapeType="1"/>
            </p:cNvSpPr>
            <p:nvPr/>
          </p:nvSpPr>
          <p:spPr bwMode="auto">
            <a:xfrm flipV="1">
              <a:off x="3154" y="294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85" name="Rectangle 19"/>
            <p:cNvSpPr>
              <a:spLocks noChangeArrowheads="1"/>
            </p:cNvSpPr>
            <p:nvPr/>
          </p:nvSpPr>
          <p:spPr bwMode="auto">
            <a:xfrm>
              <a:off x="3121" y="301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30</a:t>
              </a:r>
              <a:endParaRPr lang="it-IT" altLang="it-IT" sz="1600"/>
            </a:p>
          </p:txBody>
        </p:sp>
        <p:sp>
          <p:nvSpPr>
            <p:cNvPr id="66686" name="Line 20"/>
            <p:cNvSpPr>
              <a:spLocks noChangeShapeType="1"/>
            </p:cNvSpPr>
            <p:nvPr/>
          </p:nvSpPr>
          <p:spPr bwMode="auto">
            <a:xfrm flipV="1">
              <a:off x="3360" y="2959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87" name="Line 21"/>
            <p:cNvSpPr>
              <a:spLocks noChangeShapeType="1"/>
            </p:cNvSpPr>
            <p:nvPr/>
          </p:nvSpPr>
          <p:spPr bwMode="auto">
            <a:xfrm flipV="1">
              <a:off x="3566" y="294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88" name="Rectangle 22"/>
            <p:cNvSpPr>
              <a:spLocks noChangeArrowheads="1"/>
            </p:cNvSpPr>
            <p:nvPr/>
          </p:nvSpPr>
          <p:spPr bwMode="auto">
            <a:xfrm>
              <a:off x="3533" y="301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40</a:t>
              </a:r>
              <a:endParaRPr lang="it-IT" altLang="it-IT" sz="1600"/>
            </a:p>
          </p:txBody>
        </p:sp>
        <p:sp>
          <p:nvSpPr>
            <p:cNvPr id="66689" name="Line 23"/>
            <p:cNvSpPr>
              <a:spLocks noChangeShapeType="1"/>
            </p:cNvSpPr>
            <p:nvPr/>
          </p:nvSpPr>
          <p:spPr bwMode="auto">
            <a:xfrm flipV="1">
              <a:off x="3772" y="2959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90" name="Line 24"/>
            <p:cNvSpPr>
              <a:spLocks noChangeShapeType="1"/>
            </p:cNvSpPr>
            <p:nvPr/>
          </p:nvSpPr>
          <p:spPr bwMode="auto">
            <a:xfrm flipV="1">
              <a:off x="3978" y="2941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91" name="Rectangle 25"/>
            <p:cNvSpPr>
              <a:spLocks noChangeArrowheads="1"/>
            </p:cNvSpPr>
            <p:nvPr/>
          </p:nvSpPr>
          <p:spPr bwMode="auto">
            <a:xfrm>
              <a:off x="3945" y="301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50</a:t>
              </a:r>
              <a:endParaRPr lang="it-IT" altLang="it-IT" sz="1600"/>
            </a:p>
          </p:txBody>
        </p:sp>
        <p:sp>
          <p:nvSpPr>
            <p:cNvPr id="66692" name="Rectangle 27"/>
            <p:cNvSpPr>
              <a:spLocks noChangeArrowheads="1"/>
            </p:cNvSpPr>
            <p:nvPr/>
          </p:nvSpPr>
          <p:spPr bwMode="auto">
            <a:xfrm>
              <a:off x="1752" y="2931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0</a:t>
              </a:r>
              <a:endParaRPr lang="it-IT" altLang="it-IT" sz="1600"/>
            </a:p>
          </p:txBody>
        </p:sp>
        <p:sp>
          <p:nvSpPr>
            <p:cNvPr id="66693" name="Line 28"/>
            <p:cNvSpPr>
              <a:spLocks noChangeShapeType="1"/>
            </p:cNvSpPr>
            <p:nvPr/>
          </p:nvSpPr>
          <p:spPr bwMode="auto">
            <a:xfrm>
              <a:off x="1917" y="2705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94" name="Rectangle 29"/>
            <p:cNvSpPr>
              <a:spLocks noChangeArrowheads="1"/>
            </p:cNvSpPr>
            <p:nvPr/>
          </p:nvSpPr>
          <p:spPr bwMode="auto">
            <a:xfrm>
              <a:off x="1752" y="2659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2</a:t>
              </a:r>
              <a:endParaRPr lang="it-IT" altLang="it-IT" sz="1600"/>
            </a:p>
          </p:txBody>
        </p:sp>
        <p:sp>
          <p:nvSpPr>
            <p:cNvPr id="66695" name="Line 30"/>
            <p:cNvSpPr>
              <a:spLocks noChangeShapeType="1"/>
            </p:cNvSpPr>
            <p:nvPr/>
          </p:nvSpPr>
          <p:spPr bwMode="auto">
            <a:xfrm>
              <a:off x="1917" y="2433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96" name="Rectangle 31"/>
            <p:cNvSpPr>
              <a:spLocks noChangeArrowheads="1"/>
            </p:cNvSpPr>
            <p:nvPr/>
          </p:nvSpPr>
          <p:spPr bwMode="auto">
            <a:xfrm>
              <a:off x="1752" y="2387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4</a:t>
              </a:r>
              <a:endParaRPr lang="it-IT" altLang="it-IT" sz="1600"/>
            </a:p>
          </p:txBody>
        </p:sp>
        <p:sp>
          <p:nvSpPr>
            <p:cNvPr id="66697" name="Line 32"/>
            <p:cNvSpPr>
              <a:spLocks noChangeShapeType="1"/>
            </p:cNvSpPr>
            <p:nvPr/>
          </p:nvSpPr>
          <p:spPr bwMode="auto">
            <a:xfrm>
              <a:off x="1917" y="2161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698" name="Rectangle 33"/>
            <p:cNvSpPr>
              <a:spLocks noChangeArrowheads="1"/>
            </p:cNvSpPr>
            <p:nvPr/>
          </p:nvSpPr>
          <p:spPr bwMode="auto">
            <a:xfrm>
              <a:off x="1752" y="2115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6</a:t>
              </a:r>
              <a:endParaRPr lang="it-IT" altLang="it-IT" sz="1600"/>
            </a:p>
          </p:txBody>
        </p:sp>
        <p:sp>
          <p:nvSpPr>
            <p:cNvPr id="66699" name="Line 34"/>
            <p:cNvSpPr>
              <a:spLocks noChangeShapeType="1"/>
            </p:cNvSpPr>
            <p:nvPr/>
          </p:nvSpPr>
          <p:spPr bwMode="auto">
            <a:xfrm>
              <a:off x="1917" y="1888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00" name="Rectangle 35"/>
            <p:cNvSpPr>
              <a:spLocks noChangeArrowheads="1"/>
            </p:cNvSpPr>
            <p:nvPr/>
          </p:nvSpPr>
          <p:spPr bwMode="auto">
            <a:xfrm>
              <a:off x="1752" y="1843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8</a:t>
              </a:r>
              <a:endParaRPr lang="it-IT" altLang="it-IT" sz="1600"/>
            </a:p>
          </p:txBody>
        </p:sp>
        <p:sp>
          <p:nvSpPr>
            <p:cNvPr id="66701" name="Line 36"/>
            <p:cNvSpPr>
              <a:spLocks noChangeShapeType="1"/>
            </p:cNvSpPr>
            <p:nvPr/>
          </p:nvSpPr>
          <p:spPr bwMode="auto">
            <a:xfrm>
              <a:off x="1917" y="1616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02" name="Rectangle 37"/>
            <p:cNvSpPr>
              <a:spLocks noChangeArrowheads="1"/>
            </p:cNvSpPr>
            <p:nvPr/>
          </p:nvSpPr>
          <p:spPr bwMode="auto">
            <a:xfrm>
              <a:off x="1752" y="1571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it-IT" altLang="it-IT" sz="1600"/>
            </a:p>
          </p:txBody>
        </p:sp>
        <p:sp>
          <p:nvSpPr>
            <p:cNvPr id="66703" name="Line 38"/>
            <p:cNvSpPr>
              <a:spLocks noChangeShapeType="1"/>
            </p:cNvSpPr>
            <p:nvPr/>
          </p:nvSpPr>
          <p:spPr bwMode="auto">
            <a:xfrm>
              <a:off x="1917" y="1344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04" name="Rectangle 39"/>
            <p:cNvSpPr>
              <a:spLocks noChangeArrowheads="1"/>
            </p:cNvSpPr>
            <p:nvPr/>
          </p:nvSpPr>
          <p:spPr bwMode="auto">
            <a:xfrm>
              <a:off x="1752" y="1299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it-IT" altLang="it-IT" sz="1600"/>
            </a:p>
          </p:txBody>
        </p:sp>
        <p:sp>
          <p:nvSpPr>
            <p:cNvPr id="66705" name="Line 40"/>
            <p:cNvSpPr>
              <a:spLocks noChangeShapeType="1"/>
            </p:cNvSpPr>
            <p:nvPr/>
          </p:nvSpPr>
          <p:spPr bwMode="auto">
            <a:xfrm>
              <a:off x="1917" y="1072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06" name="Rectangle 41"/>
            <p:cNvSpPr>
              <a:spLocks noChangeArrowheads="1"/>
            </p:cNvSpPr>
            <p:nvPr/>
          </p:nvSpPr>
          <p:spPr bwMode="auto">
            <a:xfrm>
              <a:off x="1752" y="1026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14</a:t>
              </a:r>
              <a:endParaRPr lang="it-IT" altLang="it-IT" sz="1600"/>
            </a:p>
          </p:txBody>
        </p:sp>
        <p:sp>
          <p:nvSpPr>
            <p:cNvPr id="11267" name="Freeform 3"/>
            <p:cNvSpPr>
              <a:spLocks/>
            </p:cNvSpPr>
            <p:nvPr/>
          </p:nvSpPr>
          <p:spPr bwMode="auto">
            <a:xfrm>
              <a:off x="1917" y="1281"/>
              <a:ext cx="1913" cy="1560"/>
            </a:xfrm>
            <a:custGeom>
              <a:avLst/>
              <a:gdLst>
                <a:gd name="T0" fmla="*/ 0 w 232"/>
                <a:gd name="T1" fmla="*/ 2147483647 h 172"/>
                <a:gd name="T2" fmla="*/ 2147483647 w 232"/>
                <a:gd name="T3" fmla="*/ 2147483647 h 172"/>
                <a:gd name="T4" fmla="*/ 2147483647 w 232"/>
                <a:gd name="T5" fmla="*/ 2147483647 h 172"/>
                <a:gd name="T6" fmla="*/ 2147483647 w 232"/>
                <a:gd name="T7" fmla="*/ 2147483647 h 172"/>
                <a:gd name="T8" fmla="*/ 2147483647 w 232"/>
                <a:gd name="T9" fmla="*/ 2147483647 h 172"/>
                <a:gd name="T10" fmla="*/ 2147483647 w 232"/>
                <a:gd name="T11" fmla="*/ 2147483647 h 172"/>
                <a:gd name="T12" fmla="*/ 2147483647 w 232"/>
                <a:gd name="T13" fmla="*/ 2147483647 h 172"/>
                <a:gd name="T14" fmla="*/ 2147483647 w 232"/>
                <a:gd name="T15" fmla="*/ 2147483647 h 172"/>
                <a:gd name="T16" fmla="*/ 2147483647 w 232"/>
                <a:gd name="T17" fmla="*/ 2147483647 h 172"/>
                <a:gd name="T18" fmla="*/ 2147483647 w 232"/>
                <a:gd name="T19" fmla="*/ 2147483647 h 172"/>
                <a:gd name="T20" fmla="*/ 2147483647 w 232"/>
                <a:gd name="T21" fmla="*/ 2147483647 h 172"/>
                <a:gd name="T22" fmla="*/ 2147483647 w 232"/>
                <a:gd name="T23" fmla="*/ 2147483647 h 172"/>
                <a:gd name="T24" fmla="*/ 2147483647 w 232"/>
                <a:gd name="T25" fmla="*/ 2147483647 h 172"/>
                <a:gd name="T26" fmla="*/ 2147483647 w 232"/>
                <a:gd name="T27" fmla="*/ 2147483647 h 172"/>
                <a:gd name="T28" fmla="*/ 2147483647 w 232"/>
                <a:gd name="T29" fmla="*/ 2147483647 h 172"/>
                <a:gd name="T30" fmla="*/ 2147483647 w 232"/>
                <a:gd name="T31" fmla="*/ 2147483647 h 172"/>
                <a:gd name="T32" fmla="*/ 2147483647 w 232"/>
                <a:gd name="T33" fmla="*/ 2147483647 h 172"/>
                <a:gd name="T34" fmla="*/ 2147483647 w 232"/>
                <a:gd name="T35" fmla="*/ 2147483647 h 172"/>
                <a:gd name="T36" fmla="*/ 2147483647 w 232"/>
                <a:gd name="T37" fmla="*/ 2147483647 h 172"/>
                <a:gd name="T38" fmla="*/ 2147483647 w 232"/>
                <a:gd name="T39" fmla="*/ 2147483647 h 172"/>
                <a:gd name="T40" fmla="*/ 2147483647 w 232"/>
                <a:gd name="T41" fmla="*/ 2147483647 h 172"/>
                <a:gd name="T42" fmla="*/ 2147483647 w 232"/>
                <a:gd name="T43" fmla="*/ 2147483647 h 172"/>
                <a:gd name="T44" fmla="*/ 2147483647 w 232"/>
                <a:gd name="T45" fmla="*/ 2147483647 h 172"/>
                <a:gd name="T46" fmla="*/ 2147483647 w 232"/>
                <a:gd name="T47" fmla="*/ 2147483647 h 172"/>
                <a:gd name="T48" fmla="*/ 2147483647 w 232"/>
                <a:gd name="T49" fmla="*/ 2147483647 h 172"/>
                <a:gd name="T50" fmla="*/ 2147483647 w 232"/>
                <a:gd name="T51" fmla="*/ 2147483647 h 172"/>
                <a:gd name="T52" fmla="*/ 2147483647 w 232"/>
                <a:gd name="T53" fmla="*/ 2147483647 h 172"/>
                <a:gd name="T54" fmla="*/ 2147483647 w 232"/>
                <a:gd name="T55" fmla="*/ 2147483647 h 172"/>
                <a:gd name="T56" fmla="*/ 2147483647 w 232"/>
                <a:gd name="T57" fmla="*/ 2147483647 h 172"/>
                <a:gd name="T58" fmla="*/ 2147483647 w 232"/>
                <a:gd name="T59" fmla="*/ 2147483647 h 172"/>
                <a:gd name="T60" fmla="*/ 2147483647 w 232"/>
                <a:gd name="T61" fmla="*/ 2147483647 h 172"/>
                <a:gd name="T62" fmla="*/ 2147483647 w 232"/>
                <a:gd name="T63" fmla="*/ 2147483647 h 172"/>
                <a:gd name="T64" fmla="*/ 2147483647 w 232"/>
                <a:gd name="T65" fmla="*/ 2147483647 h 172"/>
                <a:gd name="T66" fmla="*/ 2147483647 w 232"/>
                <a:gd name="T67" fmla="*/ 2147483647 h 172"/>
                <a:gd name="T68" fmla="*/ 2147483647 w 232"/>
                <a:gd name="T69" fmla="*/ 2147483647 h 172"/>
                <a:gd name="T70" fmla="*/ 2147483647 w 232"/>
                <a:gd name="T71" fmla="*/ 2147483647 h 172"/>
                <a:gd name="T72" fmla="*/ 2147483647 w 232"/>
                <a:gd name="T73" fmla="*/ 2147483647 h 172"/>
                <a:gd name="T74" fmla="*/ 2147483647 w 232"/>
                <a:gd name="T75" fmla="*/ 2147483647 h 172"/>
                <a:gd name="T76" fmla="*/ 2147483647 w 232"/>
                <a:gd name="T77" fmla="*/ 2147483647 h 172"/>
                <a:gd name="T78" fmla="*/ 2147483647 w 232"/>
                <a:gd name="T79" fmla="*/ 2147483647 h 172"/>
                <a:gd name="T80" fmla="*/ 2147483647 w 232"/>
                <a:gd name="T81" fmla="*/ 2147483647 h 172"/>
                <a:gd name="T82" fmla="*/ 2147483647 w 232"/>
                <a:gd name="T83" fmla="*/ 2147483647 h 172"/>
                <a:gd name="T84" fmla="*/ 2147483647 w 232"/>
                <a:gd name="T85" fmla="*/ 2147483647 h 172"/>
                <a:gd name="T86" fmla="*/ 2147483647 w 232"/>
                <a:gd name="T87" fmla="*/ 2147483647 h 172"/>
                <a:gd name="T88" fmla="*/ 2147483647 w 232"/>
                <a:gd name="T89" fmla="*/ 2147483647 h 172"/>
                <a:gd name="T90" fmla="*/ 2147483647 w 232"/>
                <a:gd name="T91" fmla="*/ 2147483647 h 172"/>
                <a:gd name="T92" fmla="*/ 2147483647 w 232"/>
                <a:gd name="T93" fmla="*/ 2147483647 h 172"/>
                <a:gd name="T94" fmla="*/ 2147483647 w 232"/>
                <a:gd name="T95" fmla="*/ 0 h 17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32"/>
                <a:gd name="T145" fmla="*/ 0 h 172"/>
                <a:gd name="T146" fmla="*/ 232 w 232"/>
                <a:gd name="T147" fmla="*/ 172 h 17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32" h="172">
                  <a:moveTo>
                    <a:pt x="0" y="172"/>
                  </a:moveTo>
                  <a:lnTo>
                    <a:pt x="4" y="172"/>
                  </a:lnTo>
                  <a:lnTo>
                    <a:pt x="9" y="171"/>
                  </a:lnTo>
                  <a:lnTo>
                    <a:pt x="15" y="171"/>
                  </a:lnTo>
                  <a:lnTo>
                    <a:pt x="20" y="170"/>
                  </a:lnTo>
                  <a:lnTo>
                    <a:pt x="25" y="170"/>
                  </a:lnTo>
                  <a:lnTo>
                    <a:pt x="31" y="169"/>
                  </a:lnTo>
                  <a:lnTo>
                    <a:pt x="35" y="169"/>
                  </a:lnTo>
                  <a:lnTo>
                    <a:pt x="40" y="168"/>
                  </a:lnTo>
                  <a:lnTo>
                    <a:pt x="45" y="168"/>
                  </a:lnTo>
                  <a:lnTo>
                    <a:pt x="50" y="167"/>
                  </a:lnTo>
                  <a:lnTo>
                    <a:pt x="55" y="166"/>
                  </a:lnTo>
                  <a:lnTo>
                    <a:pt x="59" y="166"/>
                  </a:lnTo>
                  <a:lnTo>
                    <a:pt x="64" y="165"/>
                  </a:lnTo>
                  <a:lnTo>
                    <a:pt x="69" y="164"/>
                  </a:lnTo>
                  <a:lnTo>
                    <a:pt x="74" y="164"/>
                  </a:lnTo>
                  <a:lnTo>
                    <a:pt x="78" y="163"/>
                  </a:lnTo>
                  <a:lnTo>
                    <a:pt x="84" y="162"/>
                  </a:lnTo>
                  <a:lnTo>
                    <a:pt x="89" y="161"/>
                  </a:lnTo>
                  <a:lnTo>
                    <a:pt x="94" y="160"/>
                  </a:lnTo>
                  <a:lnTo>
                    <a:pt x="99" y="158"/>
                  </a:lnTo>
                  <a:lnTo>
                    <a:pt x="104" y="157"/>
                  </a:lnTo>
                  <a:lnTo>
                    <a:pt x="109" y="155"/>
                  </a:lnTo>
                  <a:lnTo>
                    <a:pt x="114" y="152"/>
                  </a:lnTo>
                  <a:lnTo>
                    <a:pt x="119" y="148"/>
                  </a:lnTo>
                  <a:lnTo>
                    <a:pt x="124" y="135"/>
                  </a:lnTo>
                  <a:lnTo>
                    <a:pt x="128" y="20"/>
                  </a:lnTo>
                  <a:lnTo>
                    <a:pt x="133" y="15"/>
                  </a:lnTo>
                  <a:lnTo>
                    <a:pt x="138" y="12"/>
                  </a:lnTo>
                  <a:lnTo>
                    <a:pt x="143" y="10"/>
                  </a:lnTo>
                  <a:lnTo>
                    <a:pt x="147" y="9"/>
                  </a:lnTo>
                  <a:lnTo>
                    <a:pt x="153" y="7"/>
                  </a:lnTo>
                  <a:lnTo>
                    <a:pt x="158" y="6"/>
                  </a:lnTo>
                  <a:lnTo>
                    <a:pt x="163" y="6"/>
                  </a:lnTo>
                  <a:lnTo>
                    <a:pt x="168" y="5"/>
                  </a:lnTo>
                  <a:lnTo>
                    <a:pt x="173" y="4"/>
                  </a:lnTo>
                  <a:lnTo>
                    <a:pt x="178" y="4"/>
                  </a:lnTo>
                  <a:lnTo>
                    <a:pt x="183" y="3"/>
                  </a:lnTo>
                  <a:lnTo>
                    <a:pt x="188" y="3"/>
                  </a:lnTo>
                  <a:lnTo>
                    <a:pt x="193" y="2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8" y="1"/>
                  </a:lnTo>
                  <a:lnTo>
                    <a:pt x="213" y="1"/>
                  </a:lnTo>
                  <a:lnTo>
                    <a:pt x="218" y="1"/>
                  </a:lnTo>
                  <a:lnTo>
                    <a:pt x="222" y="1"/>
                  </a:lnTo>
                  <a:lnTo>
                    <a:pt x="227" y="1"/>
                  </a:lnTo>
                  <a:lnTo>
                    <a:pt x="232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310" name="Line 46"/>
            <p:cNvSpPr>
              <a:spLocks noChangeShapeType="1"/>
            </p:cNvSpPr>
            <p:nvPr/>
          </p:nvSpPr>
          <p:spPr bwMode="auto">
            <a:xfrm flipV="1">
              <a:off x="1914" y="2016"/>
              <a:ext cx="1033" cy="1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prstDash val="dash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1312" name="Line 48"/>
            <p:cNvSpPr>
              <a:spLocks noChangeShapeType="1"/>
            </p:cNvSpPr>
            <p:nvPr/>
          </p:nvSpPr>
          <p:spPr bwMode="auto">
            <a:xfrm>
              <a:off x="1914" y="1807"/>
              <a:ext cx="1046" cy="1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dash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1313" name="Text Box 49"/>
            <p:cNvSpPr txBox="1">
              <a:spLocks noChangeArrowheads="1"/>
            </p:cNvSpPr>
            <p:nvPr/>
          </p:nvSpPr>
          <p:spPr bwMode="auto">
            <a:xfrm>
              <a:off x="1377" y="1932"/>
              <a:ext cx="240" cy="298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b="1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1314" name="Text Box 50"/>
            <p:cNvSpPr txBox="1">
              <a:spLocks noChangeArrowheads="1"/>
            </p:cNvSpPr>
            <p:nvPr/>
          </p:nvSpPr>
          <p:spPr bwMode="auto">
            <a:xfrm>
              <a:off x="1338" y="1633"/>
              <a:ext cx="336" cy="29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b="1">
                  <a:solidFill>
                    <a:schemeClr val="accent2"/>
                  </a:solidFill>
                </a:rPr>
                <a:t>&gt;7</a:t>
              </a:r>
            </a:p>
          </p:txBody>
        </p:sp>
        <p:sp>
          <p:nvSpPr>
            <p:cNvPr id="66712" name="Freeform 55"/>
            <p:cNvSpPr>
              <a:spLocks/>
            </p:cNvSpPr>
            <p:nvPr/>
          </p:nvSpPr>
          <p:spPr bwMode="auto">
            <a:xfrm>
              <a:off x="1917" y="1075"/>
              <a:ext cx="2061" cy="1905"/>
            </a:xfrm>
            <a:custGeom>
              <a:avLst/>
              <a:gdLst>
                <a:gd name="T0" fmla="*/ 0 w 250"/>
                <a:gd name="T1" fmla="*/ 0 h 210"/>
                <a:gd name="T2" fmla="*/ 0 w 250"/>
                <a:gd name="T3" fmla="*/ 2147483647 h 210"/>
                <a:gd name="T4" fmla="*/ 2147483647 w 250"/>
                <a:gd name="T5" fmla="*/ 2147483647 h 210"/>
                <a:gd name="T6" fmla="*/ 0 60000 65536"/>
                <a:gd name="T7" fmla="*/ 0 60000 65536"/>
                <a:gd name="T8" fmla="*/ 0 60000 65536"/>
                <a:gd name="T9" fmla="*/ 0 w 250"/>
                <a:gd name="T10" fmla="*/ 0 h 210"/>
                <a:gd name="T11" fmla="*/ 250 w 250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" h="210">
                  <a:moveTo>
                    <a:pt x="0" y="0"/>
                  </a:moveTo>
                  <a:lnTo>
                    <a:pt x="0" y="210"/>
                  </a:lnTo>
                  <a:lnTo>
                    <a:pt x="250" y="2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13" name="Freeform 57"/>
            <p:cNvSpPr>
              <a:spLocks/>
            </p:cNvSpPr>
            <p:nvPr/>
          </p:nvSpPr>
          <p:spPr bwMode="auto">
            <a:xfrm>
              <a:off x="1929" y="1284"/>
              <a:ext cx="1905" cy="1306"/>
            </a:xfrm>
            <a:custGeom>
              <a:avLst/>
              <a:gdLst>
                <a:gd name="T0" fmla="*/ 0 w 231"/>
                <a:gd name="T1" fmla="*/ 2147483647 h 144"/>
                <a:gd name="T2" fmla="*/ 2147483647 w 231"/>
                <a:gd name="T3" fmla="*/ 2147483647 h 144"/>
                <a:gd name="T4" fmla="*/ 2147483647 w 231"/>
                <a:gd name="T5" fmla="*/ 2147483647 h 144"/>
                <a:gd name="T6" fmla="*/ 2147483647 w 231"/>
                <a:gd name="T7" fmla="*/ 2147483647 h 144"/>
                <a:gd name="T8" fmla="*/ 2147483647 w 231"/>
                <a:gd name="T9" fmla="*/ 2147483647 h 144"/>
                <a:gd name="T10" fmla="*/ 2147483647 w 231"/>
                <a:gd name="T11" fmla="*/ 2147483647 h 144"/>
                <a:gd name="T12" fmla="*/ 2147483647 w 231"/>
                <a:gd name="T13" fmla="*/ 2147483647 h 144"/>
                <a:gd name="T14" fmla="*/ 2147483647 w 231"/>
                <a:gd name="T15" fmla="*/ 2147483647 h 144"/>
                <a:gd name="T16" fmla="*/ 2147483647 w 231"/>
                <a:gd name="T17" fmla="*/ 2147483647 h 144"/>
                <a:gd name="T18" fmla="*/ 2147483647 w 231"/>
                <a:gd name="T19" fmla="*/ 2147483647 h 144"/>
                <a:gd name="T20" fmla="*/ 2147483647 w 231"/>
                <a:gd name="T21" fmla="*/ 2147483647 h 144"/>
                <a:gd name="T22" fmla="*/ 2147483647 w 231"/>
                <a:gd name="T23" fmla="*/ 2147483647 h 144"/>
                <a:gd name="T24" fmla="*/ 2147483647 w 231"/>
                <a:gd name="T25" fmla="*/ 2147483647 h 144"/>
                <a:gd name="T26" fmla="*/ 2147483647 w 231"/>
                <a:gd name="T27" fmla="*/ 2147483647 h 144"/>
                <a:gd name="T28" fmla="*/ 2147483647 w 231"/>
                <a:gd name="T29" fmla="*/ 2147483647 h 144"/>
                <a:gd name="T30" fmla="*/ 2147483647 w 231"/>
                <a:gd name="T31" fmla="*/ 2147483647 h 144"/>
                <a:gd name="T32" fmla="*/ 2147483647 w 231"/>
                <a:gd name="T33" fmla="*/ 2147483647 h 144"/>
                <a:gd name="T34" fmla="*/ 2147483647 w 231"/>
                <a:gd name="T35" fmla="*/ 2147483647 h 144"/>
                <a:gd name="T36" fmla="*/ 2147483647 w 231"/>
                <a:gd name="T37" fmla="*/ 2147483647 h 144"/>
                <a:gd name="T38" fmla="*/ 2147483647 w 231"/>
                <a:gd name="T39" fmla="*/ 2147483647 h 144"/>
                <a:gd name="T40" fmla="*/ 2147483647 w 231"/>
                <a:gd name="T41" fmla="*/ 2147483647 h 144"/>
                <a:gd name="T42" fmla="*/ 2147483647 w 231"/>
                <a:gd name="T43" fmla="*/ 2147483647 h 144"/>
                <a:gd name="T44" fmla="*/ 2147483647 w 231"/>
                <a:gd name="T45" fmla="*/ 2147483647 h 144"/>
                <a:gd name="T46" fmla="*/ 2147483647 w 231"/>
                <a:gd name="T47" fmla="*/ 2147483647 h 144"/>
                <a:gd name="T48" fmla="*/ 2147483647 w 231"/>
                <a:gd name="T49" fmla="*/ 2147483647 h 144"/>
                <a:gd name="T50" fmla="*/ 2147483647 w 231"/>
                <a:gd name="T51" fmla="*/ 2147483647 h 144"/>
                <a:gd name="T52" fmla="*/ 2147483647 w 231"/>
                <a:gd name="T53" fmla="*/ 2147483647 h 144"/>
                <a:gd name="T54" fmla="*/ 2147483647 w 231"/>
                <a:gd name="T55" fmla="*/ 2147483647 h 144"/>
                <a:gd name="T56" fmla="*/ 2147483647 w 231"/>
                <a:gd name="T57" fmla="*/ 2147483647 h 144"/>
                <a:gd name="T58" fmla="*/ 2147483647 w 231"/>
                <a:gd name="T59" fmla="*/ 2147483647 h 144"/>
                <a:gd name="T60" fmla="*/ 2147483647 w 231"/>
                <a:gd name="T61" fmla="*/ 2147483647 h 144"/>
                <a:gd name="T62" fmla="*/ 2147483647 w 231"/>
                <a:gd name="T63" fmla="*/ 2147483647 h 144"/>
                <a:gd name="T64" fmla="*/ 2147483647 w 231"/>
                <a:gd name="T65" fmla="*/ 2147483647 h 144"/>
                <a:gd name="T66" fmla="*/ 2147483647 w 231"/>
                <a:gd name="T67" fmla="*/ 2147483647 h 144"/>
                <a:gd name="T68" fmla="*/ 2147483647 w 231"/>
                <a:gd name="T69" fmla="*/ 2147483647 h 144"/>
                <a:gd name="T70" fmla="*/ 2147483647 w 231"/>
                <a:gd name="T71" fmla="*/ 2147483647 h 144"/>
                <a:gd name="T72" fmla="*/ 2147483647 w 231"/>
                <a:gd name="T73" fmla="*/ 2147483647 h 144"/>
                <a:gd name="T74" fmla="*/ 2147483647 w 231"/>
                <a:gd name="T75" fmla="*/ 2147483647 h 144"/>
                <a:gd name="T76" fmla="*/ 2147483647 w 231"/>
                <a:gd name="T77" fmla="*/ 2147483647 h 144"/>
                <a:gd name="T78" fmla="*/ 2147483647 w 231"/>
                <a:gd name="T79" fmla="*/ 2147483647 h 144"/>
                <a:gd name="T80" fmla="*/ 2147483647 w 231"/>
                <a:gd name="T81" fmla="*/ 2147483647 h 144"/>
                <a:gd name="T82" fmla="*/ 2147483647 w 231"/>
                <a:gd name="T83" fmla="*/ 2147483647 h 144"/>
                <a:gd name="T84" fmla="*/ 2147483647 w 231"/>
                <a:gd name="T85" fmla="*/ 2147483647 h 144"/>
                <a:gd name="T86" fmla="*/ 2147483647 w 231"/>
                <a:gd name="T87" fmla="*/ 2147483647 h 144"/>
                <a:gd name="T88" fmla="*/ 2147483647 w 231"/>
                <a:gd name="T89" fmla="*/ 2147483647 h 144"/>
                <a:gd name="T90" fmla="*/ 2147483647 w 231"/>
                <a:gd name="T91" fmla="*/ 2147483647 h 144"/>
                <a:gd name="T92" fmla="*/ 2147483647 w 231"/>
                <a:gd name="T93" fmla="*/ 2147483647 h 144"/>
                <a:gd name="T94" fmla="*/ 2147483647 w 231"/>
                <a:gd name="T95" fmla="*/ 0 h 1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31"/>
                <a:gd name="T145" fmla="*/ 0 h 144"/>
                <a:gd name="T146" fmla="*/ 231 w 231"/>
                <a:gd name="T147" fmla="*/ 144 h 1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31" h="144">
                  <a:moveTo>
                    <a:pt x="0" y="144"/>
                  </a:moveTo>
                  <a:lnTo>
                    <a:pt x="4" y="137"/>
                  </a:lnTo>
                  <a:lnTo>
                    <a:pt x="10" y="132"/>
                  </a:lnTo>
                  <a:lnTo>
                    <a:pt x="14" y="130"/>
                  </a:lnTo>
                  <a:lnTo>
                    <a:pt x="20" y="127"/>
                  </a:lnTo>
                  <a:lnTo>
                    <a:pt x="24" y="126"/>
                  </a:lnTo>
                  <a:lnTo>
                    <a:pt x="30" y="124"/>
                  </a:lnTo>
                  <a:lnTo>
                    <a:pt x="34" y="123"/>
                  </a:lnTo>
                  <a:lnTo>
                    <a:pt x="39" y="122"/>
                  </a:lnTo>
                  <a:lnTo>
                    <a:pt x="44" y="120"/>
                  </a:lnTo>
                  <a:lnTo>
                    <a:pt x="49" y="119"/>
                  </a:lnTo>
                  <a:lnTo>
                    <a:pt x="54" y="118"/>
                  </a:lnTo>
                  <a:lnTo>
                    <a:pt x="59" y="117"/>
                  </a:lnTo>
                  <a:lnTo>
                    <a:pt x="64" y="116"/>
                  </a:lnTo>
                  <a:lnTo>
                    <a:pt x="68" y="115"/>
                  </a:lnTo>
                  <a:lnTo>
                    <a:pt x="73" y="114"/>
                  </a:lnTo>
                  <a:lnTo>
                    <a:pt x="78" y="113"/>
                  </a:lnTo>
                  <a:lnTo>
                    <a:pt x="82" y="112"/>
                  </a:lnTo>
                  <a:lnTo>
                    <a:pt x="87" y="111"/>
                  </a:lnTo>
                  <a:lnTo>
                    <a:pt x="93" y="110"/>
                  </a:lnTo>
                  <a:lnTo>
                    <a:pt x="97" y="108"/>
                  </a:lnTo>
                  <a:lnTo>
                    <a:pt x="102" y="107"/>
                  </a:lnTo>
                  <a:lnTo>
                    <a:pt x="108" y="104"/>
                  </a:lnTo>
                  <a:lnTo>
                    <a:pt x="112" y="102"/>
                  </a:lnTo>
                  <a:lnTo>
                    <a:pt x="117" y="99"/>
                  </a:lnTo>
                  <a:lnTo>
                    <a:pt x="122" y="90"/>
                  </a:lnTo>
                  <a:lnTo>
                    <a:pt x="127" y="23"/>
                  </a:lnTo>
                  <a:lnTo>
                    <a:pt x="132" y="15"/>
                  </a:lnTo>
                  <a:lnTo>
                    <a:pt x="138" y="12"/>
                  </a:lnTo>
                  <a:lnTo>
                    <a:pt x="142" y="10"/>
                  </a:lnTo>
                  <a:lnTo>
                    <a:pt x="147" y="9"/>
                  </a:lnTo>
                  <a:lnTo>
                    <a:pt x="152" y="8"/>
                  </a:lnTo>
                  <a:lnTo>
                    <a:pt x="157" y="7"/>
                  </a:lnTo>
                  <a:lnTo>
                    <a:pt x="162" y="6"/>
                  </a:lnTo>
                  <a:lnTo>
                    <a:pt x="167" y="5"/>
                  </a:lnTo>
                  <a:lnTo>
                    <a:pt x="172" y="4"/>
                  </a:lnTo>
                  <a:lnTo>
                    <a:pt x="176" y="4"/>
                  </a:lnTo>
                  <a:lnTo>
                    <a:pt x="181" y="3"/>
                  </a:lnTo>
                  <a:lnTo>
                    <a:pt x="186" y="3"/>
                  </a:lnTo>
                  <a:lnTo>
                    <a:pt x="191" y="3"/>
                  </a:lnTo>
                  <a:lnTo>
                    <a:pt x="196" y="2"/>
                  </a:lnTo>
                  <a:lnTo>
                    <a:pt x="201" y="2"/>
                  </a:lnTo>
                  <a:lnTo>
                    <a:pt x="206" y="2"/>
                  </a:lnTo>
                  <a:lnTo>
                    <a:pt x="211" y="1"/>
                  </a:lnTo>
                  <a:lnTo>
                    <a:pt x="216" y="1"/>
                  </a:lnTo>
                  <a:lnTo>
                    <a:pt x="221" y="1"/>
                  </a:lnTo>
                  <a:lnTo>
                    <a:pt x="226" y="1"/>
                  </a:lnTo>
                  <a:lnTo>
                    <a:pt x="231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14" name="Line 59"/>
            <p:cNvSpPr>
              <a:spLocks noChangeShapeType="1"/>
            </p:cNvSpPr>
            <p:nvPr/>
          </p:nvSpPr>
          <p:spPr bwMode="auto">
            <a:xfrm flipV="1">
              <a:off x="2123" y="2962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15" name="Line 60"/>
            <p:cNvSpPr>
              <a:spLocks noChangeShapeType="1"/>
            </p:cNvSpPr>
            <p:nvPr/>
          </p:nvSpPr>
          <p:spPr bwMode="auto">
            <a:xfrm flipV="1">
              <a:off x="2329" y="2944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16" name="Line 62"/>
            <p:cNvSpPr>
              <a:spLocks noChangeShapeType="1"/>
            </p:cNvSpPr>
            <p:nvPr/>
          </p:nvSpPr>
          <p:spPr bwMode="auto">
            <a:xfrm flipV="1">
              <a:off x="2535" y="2962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17" name="Line 63"/>
            <p:cNvSpPr>
              <a:spLocks noChangeShapeType="1"/>
            </p:cNvSpPr>
            <p:nvPr/>
          </p:nvSpPr>
          <p:spPr bwMode="auto">
            <a:xfrm flipV="1">
              <a:off x="2742" y="2944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18" name="Line 65"/>
            <p:cNvSpPr>
              <a:spLocks noChangeShapeType="1"/>
            </p:cNvSpPr>
            <p:nvPr/>
          </p:nvSpPr>
          <p:spPr bwMode="auto">
            <a:xfrm flipV="1">
              <a:off x="2948" y="2962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19" name="Line 66"/>
            <p:cNvSpPr>
              <a:spLocks noChangeShapeType="1"/>
            </p:cNvSpPr>
            <p:nvPr/>
          </p:nvSpPr>
          <p:spPr bwMode="auto">
            <a:xfrm flipV="1">
              <a:off x="3154" y="2944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0" name="Line 68"/>
            <p:cNvSpPr>
              <a:spLocks noChangeShapeType="1"/>
            </p:cNvSpPr>
            <p:nvPr/>
          </p:nvSpPr>
          <p:spPr bwMode="auto">
            <a:xfrm flipV="1">
              <a:off x="3360" y="2962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1" name="Line 69"/>
            <p:cNvSpPr>
              <a:spLocks noChangeShapeType="1"/>
            </p:cNvSpPr>
            <p:nvPr/>
          </p:nvSpPr>
          <p:spPr bwMode="auto">
            <a:xfrm flipV="1">
              <a:off x="3566" y="2944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2" name="Line 71"/>
            <p:cNvSpPr>
              <a:spLocks noChangeShapeType="1"/>
            </p:cNvSpPr>
            <p:nvPr/>
          </p:nvSpPr>
          <p:spPr bwMode="auto">
            <a:xfrm flipV="1">
              <a:off x="3772" y="2962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3" name="Line 72"/>
            <p:cNvSpPr>
              <a:spLocks noChangeShapeType="1"/>
            </p:cNvSpPr>
            <p:nvPr/>
          </p:nvSpPr>
          <p:spPr bwMode="auto">
            <a:xfrm flipV="1">
              <a:off x="3978" y="2944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4" name="Rectangle 73"/>
            <p:cNvSpPr>
              <a:spLocks noChangeArrowheads="1"/>
            </p:cNvSpPr>
            <p:nvPr/>
          </p:nvSpPr>
          <p:spPr bwMode="auto">
            <a:xfrm>
              <a:off x="3945" y="3016"/>
              <a:ext cx="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725" name="Rectangle 75"/>
            <p:cNvSpPr>
              <a:spLocks noChangeArrowheads="1"/>
            </p:cNvSpPr>
            <p:nvPr/>
          </p:nvSpPr>
          <p:spPr bwMode="auto">
            <a:xfrm>
              <a:off x="1752" y="2934"/>
              <a:ext cx="2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3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it-IT" altLang="it-IT"/>
            </a:p>
          </p:txBody>
        </p:sp>
        <p:sp>
          <p:nvSpPr>
            <p:cNvPr id="66726" name="Line 76"/>
            <p:cNvSpPr>
              <a:spLocks noChangeShapeType="1"/>
            </p:cNvSpPr>
            <p:nvPr/>
          </p:nvSpPr>
          <p:spPr bwMode="auto">
            <a:xfrm>
              <a:off x="1917" y="2708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7" name="Line 78"/>
            <p:cNvSpPr>
              <a:spLocks noChangeShapeType="1"/>
            </p:cNvSpPr>
            <p:nvPr/>
          </p:nvSpPr>
          <p:spPr bwMode="auto">
            <a:xfrm>
              <a:off x="1917" y="2436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8" name="Line 80"/>
            <p:cNvSpPr>
              <a:spLocks noChangeShapeType="1"/>
            </p:cNvSpPr>
            <p:nvPr/>
          </p:nvSpPr>
          <p:spPr bwMode="auto">
            <a:xfrm>
              <a:off x="1917" y="2164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29" name="Line 82"/>
            <p:cNvSpPr>
              <a:spLocks noChangeShapeType="1"/>
            </p:cNvSpPr>
            <p:nvPr/>
          </p:nvSpPr>
          <p:spPr bwMode="auto">
            <a:xfrm>
              <a:off x="1917" y="1891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30" name="Rectangle 83"/>
            <p:cNvSpPr>
              <a:spLocks noChangeArrowheads="1"/>
            </p:cNvSpPr>
            <p:nvPr/>
          </p:nvSpPr>
          <p:spPr bwMode="auto">
            <a:xfrm>
              <a:off x="1752" y="1846"/>
              <a:ext cx="2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3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it-IT" altLang="it-IT"/>
            </a:p>
          </p:txBody>
        </p:sp>
        <p:sp>
          <p:nvSpPr>
            <p:cNvPr id="66731" name="Line 84"/>
            <p:cNvSpPr>
              <a:spLocks noChangeShapeType="1"/>
            </p:cNvSpPr>
            <p:nvPr/>
          </p:nvSpPr>
          <p:spPr bwMode="auto">
            <a:xfrm>
              <a:off x="1917" y="1619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32" name="Line 86"/>
            <p:cNvSpPr>
              <a:spLocks noChangeShapeType="1"/>
            </p:cNvSpPr>
            <p:nvPr/>
          </p:nvSpPr>
          <p:spPr bwMode="auto">
            <a:xfrm>
              <a:off x="1917" y="1347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6733" name="Rectangle 87"/>
            <p:cNvSpPr>
              <a:spLocks noChangeArrowheads="1"/>
            </p:cNvSpPr>
            <p:nvPr/>
          </p:nvSpPr>
          <p:spPr bwMode="auto">
            <a:xfrm>
              <a:off x="1752" y="1302"/>
              <a:ext cx="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734" name="Line 88"/>
            <p:cNvSpPr>
              <a:spLocks noChangeShapeType="1"/>
            </p:cNvSpPr>
            <p:nvPr/>
          </p:nvSpPr>
          <p:spPr bwMode="auto">
            <a:xfrm>
              <a:off x="1917" y="1075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" name="CasellaDiTesto 6"/>
          <p:cNvSpPr txBox="1"/>
          <p:nvPr/>
        </p:nvSpPr>
        <p:spPr>
          <a:xfrm>
            <a:off x="539552" y="332656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itchFamily="34" charset="0"/>
                <a:cs typeface="Arial" pitchFamily="34" charset="0"/>
              </a:rPr>
              <a:t>A quale </a:t>
            </a:r>
            <a:r>
              <a:rPr lang="it-IT" b="1" dirty="0" err="1">
                <a:latin typeface="Arial" pitchFamily="34" charset="0"/>
                <a:cs typeface="Arial" pitchFamily="34" charset="0"/>
              </a:rPr>
              <a:t>pH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 avviene la titolazione di </a:t>
            </a:r>
          </a:p>
          <a:p>
            <a:r>
              <a:rPr lang="it-IT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a) un acido debole + base forte</a:t>
            </a:r>
          </a:p>
          <a:p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b) un acido forte con una base forte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68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631" name="Group 47"/>
          <p:cNvGrpSpPr>
            <a:grpSpLocks/>
          </p:cNvGrpSpPr>
          <p:nvPr/>
        </p:nvGrpSpPr>
        <p:grpSpPr bwMode="auto">
          <a:xfrm>
            <a:off x="2231231" y="2563813"/>
            <a:ext cx="4364038" cy="3732213"/>
            <a:chOff x="1344" y="1025"/>
            <a:chExt cx="2749" cy="2351"/>
          </a:xfrm>
        </p:grpSpPr>
        <p:sp>
          <p:nvSpPr>
            <p:cNvPr id="67632" name="Rectangle 4"/>
            <p:cNvSpPr>
              <a:spLocks noChangeArrowheads="1"/>
            </p:cNvSpPr>
            <p:nvPr/>
          </p:nvSpPr>
          <p:spPr bwMode="auto">
            <a:xfrm>
              <a:off x="1488" y="1248"/>
              <a:ext cx="1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800">
                  <a:solidFill>
                    <a:srgbClr val="000000"/>
                  </a:solidFill>
                  <a:latin typeface="Arial" charset="0"/>
                </a:rPr>
                <a:t>pH</a:t>
              </a:r>
              <a:endParaRPr lang="it-IT" altLang="it-IT" sz="1800"/>
            </a:p>
          </p:txBody>
        </p:sp>
        <p:sp>
          <p:nvSpPr>
            <p:cNvPr id="67633" name="Rectangle 5"/>
            <p:cNvSpPr>
              <a:spLocks noChangeArrowheads="1"/>
            </p:cNvSpPr>
            <p:nvPr/>
          </p:nvSpPr>
          <p:spPr bwMode="auto">
            <a:xfrm>
              <a:off x="2336" y="3203"/>
              <a:ext cx="12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800">
                  <a:solidFill>
                    <a:srgbClr val="000000"/>
                  </a:solidFill>
                  <a:latin typeface="Arial" charset="0"/>
                </a:rPr>
                <a:t>volume acido  (cm³)</a:t>
              </a:r>
              <a:endParaRPr lang="it-IT" altLang="it-IT" sz="1800"/>
            </a:p>
          </p:txBody>
        </p:sp>
        <p:sp>
          <p:nvSpPr>
            <p:cNvPr id="67634" name="Freeform 6"/>
            <p:cNvSpPr>
              <a:spLocks/>
            </p:cNvSpPr>
            <p:nvPr/>
          </p:nvSpPr>
          <p:spPr bwMode="auto">
            <a:xfrm>
              <a:off x="1923" y="1071"/>
              <a:ext cx="2061" cy="1905"/>
            </a:xfrm>
            <a:custGeom>
              <a:avLst/>
              <a:gdLst>
                <a:gd name="T0" fmla="*/ 0 w 250"/>
                <a:gd name="T1" fmla="*/ 0 h 210"/>
                <a:gd name="T2" fmla="*/ 0 w 250"/>
                <a:gd name="T3" fmla="*/ 2147483647 h 210"/>
                <a:gd name="T4" fmla="*/ 2147483647 w 250"/>
                <a:gd name="T5" fmla="*/ 2147483647 h 210"/>
                <a:gd name="T6" fmla="*/ 0 60000 65536"/>
                <a:gd name="T7" fmla="*/ 0 60000 65536"/>
                <a:gd name="T8" fmla="*/ 0 60000 65536"/>
                <a:gd name="T9" fmla="*/ 0 w 250"/>
                <a:gd name="T10" fmla="*/ 0 h 210"/>
                <a:gd name="T11" fmla="*/ 250 w 250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" h="210">
                  <a:moveTo>
                    <a:pt x="0" y="0"/>
                  </a:moveTo>
                  <a:lnTo>
                    <a:pt x="0" y="210"/>
                  </a:lnTo>
                  <a:lnTo>
                    <a:pt x="250" y="2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auto">
            <a:xfrm>
              <a:off x="1923" y="1216"/>
              <a:ext cx="1880" cy="1551"/>
            </a:xfrm>
            <a:custGeom>
              <a:avLst/>
              <a:gdLst>
                <a:gd name="T0" fmla="*/ 0 w 228"/>
                <a:gd name="T1" fmla="*/ 0 h 171"/>
                <a:gd name="T2" fmla="*/ 2147483647 w 228"/>
                <a:gd name="T3" fmla="*/ 0 h 171"/>
                <a:gd name="T4" fmla="*/ 2147483647 w 228"/>
                <a:gd name="T5" fmla="*/ 2147483647 h 171"/>
                <a:gd name="T6" fmla="*/ 2147483647 w 228"/>
                <a:gd name="T7" fmla="*/ 2147483647 h 171"/>
                <a:gd name="T8" fmla="*/ 2147483647 w 228"/>
                <a:gd name="T9" fmla="*/ 2147483647 h 171"/>
                <a:gd name="T10" fmla="*/ 2147483647 w 228"/>
                <a:gd name="T11" fmla="*/ 2147483647 h 171"/>
                <a:gd name="T12" fmla="*/ 2147483647 w 228"/>
                <a:gd name="T13" fmla="*/ 2147483647 h 171"/>
                <a:gd name="T14" fmla="*/ 2147483647 w 228"/>
                <a:gd name="T15" fmla="*/ 2147483647 h 171"/>
                <a:gd name="T16" fmla="*/ 2147483647 w 228"/>
                <a:gd name="T17" fmla="*/ 2147483647 h 171"/>
                <a:gd name="T18" fmla="*/ 2147483647 w 228"/>
                <a:gd name="T19" fmla="*/ 2147483647 h 171"/>
                <a:gd name="T20" fmla="*/ 2147483647 w 228"/>
                <a:gd name="T21" fmla="*/ 2147483647 h 171"/>
                <a:gd name="T22" fmla="*/ 2147483647 w 228"/>
                <a:gd name="T23" fmla="*/ 2147483647 h 171"/>
                <a:gd name="T24" fmla="*/ 2147483647 w 228"/>
                <a:gd name="T25" fmla="*/ 2147483647 h 171"/>
                <a:gd name="T26" fmla="*/ 2147483647 w 228"/>
                <a:gd name="T27" fmla="*/ 2147483647 h 171"/>
                <a:gd name="T28" fmla="*/ 2147483647 w 228"/>
                <a:gd name="T29" fmla="*/ 2147483647 h 171"/>
                <a:gd name="T30" fmla="*/ 2147483647 w 228"/>
                <a:gd name="T31" fmla="*/ 2147483647 h 171"/>
                <a:gd name="T32" fmla="*/ 2147483647 w 228"/>
                <a:gd name="T33" fmla="*/ 2147483647 h 171"/>
                <a:gd name="T34" fmla="*/ 2147483647 w 228"/>
                <a:gd name="T35" fmla="*/ 2147483647 h 171"/>
                <a:gd name="T36" fmla="*/ 2147483647 w 228"/>
                <a:gd name="T37" fmla="*/ 2147483647 h 171"/>
                <a:gd name="T38" fmla="*/ 2147483647 w 228"/>
                <a:gd name="T39" fmla="*/ 2147483647 h 171"/>
                <a:gd name="T40" fmla="*/ 2147483647 w 228"/>
                <a:gd name="T41" fmla="*/ 2147483647 h 171"/>
                <a:gd name="T42" fmla="*/ 2147483647 w 228"/>
                <a:gd name="T43" fmla="*/ 2147483647 h 171"/>
                <a:gd name="T44" fmla="*/ 2147483647 w 228"/>
                <a:gd name="T45" fmla="*/ 2147483647 h 171"/>
                <a:gd name="T46" fmla="*/ 2147483647 w 228"/>
                <a:gd name="T47" fmla="*/ 2147483647 h 171"/>
                <a:gd name="T48" fmla="*/ 2147483647 w 228"/>
                <a:gd name="T49" fmla="*/ 2147483647 h 171"/>
                <a:gd name="T50" fmla="*/ 2147483647 w 228"/>
                <a:gd name="T51" fmla="*/ 2147483647 h 171"/>
                <a:gd name="T52" fmla="*/ 2147483647 w 228"/>
                <a:gd name="T53" fmla="*/ 2147483647 h 171"/>
                <a:gd name="T54" fmla="*/ 2147483647 w 228"/>
                <a:gd name="T55" fmla="*/ 2147483647 h 171"/>
                <a:gd name="T56" fmla="*/ 2147483647 w 228"/>
                <a:gd name="T57" fmla="*/ 2147483647 h 171"/>
                <a:gd name="T58" fmla="*/ 2147483647 w 228"/>
                <a:gd name="T59" fmla="*/ 2147483647 h 171"/>
                <a:gd name="T60" fmla="*/ 2147483647 w 228"/>
                <a:gd name="T61" fmla="*/ 2147483647 h 171"/>
                <a:gd name="T62" fmla="*/ 2147483647 w 228"/>
                <a:gd name="T63" fmla="*/ 2147483647 h 171"/>
                <a:gd name="T64" fmla="*/ 2147483647 w 228"/>
                <a:gd name="T65" fmla="*/ 2147483647 h 171"/>
                <a:gd name="T66" fmla="*/ 2147483647 w 228"/>
                <a:gd name="T67" fmla="*/ 2147483647 h 171"/>
                <a:gd name="T68" fmla="*/ 2147483647 w 228"/>
                <a:gd name="T69" fmla="*/ 2147483647 h 171"/>
                <a:gd name="T70" fmla="*/ 2147483647 w 228"/>
                <a:gd name="T71" fmla="*/ 2147483647 h 171"/>
                <a:gd name="T72" fmla="*/ 2147483647 w 228"/>
                <a:gd name="T73" fmla="*/ 2147483647 h 171"/>
                <a:gd name="T74" fmla="*/ 2147483647 w 228"/>
                <a:gd name="T75" fmla="*/ 2147483647 h 171"/>
                <a:gd name="T76" fmla="*/ 2147483647 w 228"/>
                <a:gd name="T77" fmla="*/ 2147483647 h 171"/>
                <a:gd name="T78" fmla="*/ 2147483647 w 228"/>
                <a:gd name="T79" fmla="*/ 2147483647 h 171"/>
                <a:gd name="T80" fmla="*/ 2147483647 w 228"/>
                <a:gd name="T81" fmla="*/ 2147483647 h 171"/>
                <a:gd name="T82" fmla="*/ 2147483647 w 228"/>
                <a:gd name="T83" fmla="*/ 2147483647 h 171"/>
                <a:gd name="T84" fmla="*/ 2147483647 w 228"/>
                <a:gd name="T85" fmla="*/ 2147483647 h 171"/>
                <a:gd name="T86" fmla="*/ 2147483647 w 228"/>
                <a:gd name="T87" fmla="*/ 2147483647 h 171"/>
                <a:gd name="T88" fmla="*/ 2147483647 w 228"/>
                <a:gd name="T89" fmla="*/ 2147483647 h 171"/>
                <a:gd name="T90" fmla="*/ 2147483647 w 228"/>
                <a:gd name="T91" fmla="*/ 2147483647 h 171"/>
                <a:gd name="T92" fmla="*/ 2147483647 w 228"/>
                <a:gd name="T93" fmla="*/ 2147483647 h 17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28"/>
                <a:gd name="T142" fmla="*/ 0 h 171"/>
                <a:gd name="T143" fmla="*/ 228 w 228"/>
                <a:gd name="T144" fmla="*/ 171 h 17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28" h="171">
                  <a:moveTo>
                    <a:pt x="0" y="0"/>
                  </a:moveTo>
                  <a:lnTo>
                    <a:pt x="5" y="0"/>
                  </a:lnTo>
                  <a:lnTo>
                    <a:pt x="10" y="1"/>
                  </a:lnTo>
                  <a:lnTo>
                    <a:pt x="14" y="1"/>
                  </a:lnTo>
                  <a:lnTo>
                    <a:pt x="19" y="2"/>
                  </a:lnTo>
                  <a:lnTo>
                    <a:pt x="24" y="2"/>
                  </a:lnTo>
                  <a:lnTo>
                    <a:pt x="29" y="3"/>
                  </a:lnTo>
                  <a:lnTo>
                    <a:pt x="34" y="3"/>
                  </a:lnTo>
                  <a:lnTo>
                    <a:pt x="39" y="4"/>
                  </a:lnTo>
                  <a:lnTo>
                    <a:pt x="44" y="4"/>
                  </a:lnTo>
                  <a:lnTo>
                    <a:pt x="49" y="5"/>
                  </a:lnTo>
                  <a:lnTo>
                    <a:pt x="54" y="6"/>
                  </a:lnTo>
                  <a:lnTo>
                    <a:pt x="59" y="6"/>
                  </a:lnTo>
                  <a:lnTo>
                    <a:pt x="65" y="7"/>
                  </a:lnTo>
                  <a:lnTo>
                    <a:pt x="69" y="8"/>
                  </a:lnTo>
                  <a:lnTo>
                    <a:pt x="74" y="8"/>
                  </a:lnTo>
                  <a:lnTo>
                    <a:pt x="79" y="9"/>
                  </a:lnTo>
                  <a:lnTo>
                    <a:pt x="84" y="10"/>
                  </a:lnTo>
                  <a:lnTo>
                    <a:pt x="89" y="11"/>
                  </a:lnTo>
                  <a:lnTo>
                    <a:pt x="94" y="12"/>
                  </a:lnTo>
                  <a:lnTo>
                    <a:pt x="99" y="14"/>
                  </a:lnTo>
                  <a:lnTo>
                    <a:pt x="104" y="15"/>
                  </a:lnTo>
                  <a:lnTo>
                    <a:pt x="109" y="17"/>
                  </a:lnTo>
                  <a:lnTo>
                    <a:pt x="114" y="20"/>
                  </a:lnTo>
                  <a:lnTo>
                    <a:pt x="118" y="23"/>
                  </a:lnTo>
                  <a:lnTo>
                    <a:pt x="124" y="37"/>
                  </a:lnTo>
                  <a:lnTo>
                    <a:pt x="129" y="153"/>
                  </a:lnTo>
                  <a:lnTo>
                    <a:pt x="134" y="158"/>
                  </a:lnTo>
                  <a:lnTo>
                    <a:pt x="139" y="161"/>
                  </a:lnTo>
                  <a:lnTo>
                    <a:pt x="145" y="163"/>
                  </a:lnTo>
                  <a:lnTo>
                    <a:pt x="149" y="164"/>
                  </a:lnTo>
                  <a:lnTo>
                    <a:pt x="154" y="165"/>
                  </a:lnTo>
                  <a:lnTo>
                    <a:pt x="159" y="166"/>
                  </a:lnTo>
                  <a:lnTo>
                    <a:pt x="164" y="166"/>
                  </a:lnTo>
                  <a:lnTo>
                    <a:pt x="169" y="167"/>
                  </a:lnTo>
                  <a:lnTo>
                    <a:pt x="173" y="168"/>
                  </a:lnTo>
                  <a:lnTo>
                    <a:pt x="178" y="168"/>
                  </a:lnTo>
                  <a:lnTo>
                    <a:pt x="183" y="169"/>
                  </a:lnTo>
                  <a:lnTo>
                    <a:pt x="188" y="169"/>
                  </a:lnTo>
                  <a:lnTo>
                    <a:pt x="193" y="169"/>
                  </a:lnTo>
                  <a:lnTo>
                    <a:pt x="198" y="170"/>
                  </a:lnTo>
                  <a:lnTo>
                    <a:pt x="203" y="170"/>
                  </a:lnTo>
                  <a:lnTo>
                    <a:pt x="208" y="170"/>
                  </a:lnTo>
                  <a:lnTo>
                    <a:pt x="213" y="171"/>
                  </a:lnTo>
                  <a:lnTo>
                    <a:pt x="218" y="171"/>
                  </a:lnTo>
                  <a:lnTo>
                    <a:pt x="223" y="171"/>
                  </a:lnTo>
                  <a:lnTo>
                    <a:pt x="228" y="17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36" name="Line 10"/>
            <p:cNvSpPr>
              <a:spLocks noChangeShapeType="1"/>
            </p:cNvSpPr>
            <p:nvPr/>
          </p:nvSpPr>
          <p:spPr bwMode="auto">
            <a:xfrm flipV="1">
              <a:off x="2129" y="2958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37" name="Line 11"/>
            <p:cNvSpPr>
              <a:spLocks noChangeShapeType="1"/>
            </p:cNvSpPr>
            <p:nvPr/>
          </p:nvSpPr>
          <p:spPr bwMode="auto">
            <a:xfrm flipV="1">
              <a:off x="2335" y="294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38" name="Rectangle 12"/>
            <p:cNvSpPr>
              <a:spLocks noChangeArrowheads="1"/>
            </p:cNvSpPr>
            <p:nvPr/>
          </p:nvSpPr>
          <p:spPr bwMode="auto">
            <a:xfrm>
              <a:off x="2302" y="301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 dirty="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it-IT" altLang="it-IT" sz="1600" dirty="0"/>
            </a:p>
          </p:txBody>
        </p:sp>
        <p:sp>
          <p:nvSpPr>
            <p:cNvPr id="67639" name="Line 13"/>
            <p:cNvSpPr>
              <a:spLocks noChangeShapeType="1"/>
            </p:cNvSpPr>
            <p:nvPr/>
          </p:nvSpPr>
          <p:spPr bwMode="auto">
            <a:xfrm flipV="1">
              <a:off x="2541" y="2958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40" name="Line 14"/>
            <p:cNvSpPr>
              <a:spLocks noChangeShapeType="1"/>
            </p:cNvSpPr>
            <p:nvPr/>
          </p:nvSpPr>
          <p:spPr bwMode="auto">
            <a:xfrm flipV="1">
              <a:off x="2748" y="294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41" name="Rectangle 15"/>
            <p:cNvSpPr>
              <a:spLocks noChangeArrowheads="1"/>
            </p:cNvSpPr>
            <p:nvPr/>
          </p:nvSpPr>
          <p:spPr bwMode="auto">
            <a:xfrm>
              <a:off x="2715" y="301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20</a:t>
              </a:r>
              <a:endParaRPr lang="it-IT" altLang="it-IT" sz="1600"/>
            </a:p>
          </p:txBody>
        </p:sp>
        <p:sp>
          <p:nvSpPr>
            <p:cNvPr id="67642" name="Line 16"/>
            <p:cNvSpPr>
              <a:spLocks noChangeShapeType="1"/>
            </p:cNvSpPr>
            <p:nvPr/>
          </p:nvSpPr>
          <p:spPr bwMode="auto">
            <a:xfrm flipV="1">
              <a:off x="2954" y="2958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43" name="Line 17"/>
            <p:cNvSpPr>
              <a:spLocks noChangeShapeType="1"/>
            </p:cNvSpPr>
            <p:nvPr/>
          </p:nvSpPr>
          <p:spPr bwMode="auto">
            <a:xfrm flipV="1">
              <a:off x="3160" y="294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44" name="Rectangle 18"/>
            <p:cNvSpPr>
              <a:spLocks noChangeArrowheads="1"/>
            </p:cNvSpPr>
            <p:nvPr/>
          </p:nvSpPr>
          <p:spPr bwMode="auto">
            <a:xfrm>
              <a:off x="3127" y="301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30</a:t>
              </a:r>
              <a:endParaRPr lang="it-IT" altLang="it-IT" sz="1600"/>
            </a:p>
          </p:txBody>
        </p:sp>
        <p:sp>
          <p:nvSpPr>
            <p:cNvPr id="67645" name="Line 19"/>
            <p:cNvSpPr>
              <a:spLocks noChangeShapeType="1"/>
            </p:cNvSpPr>
            <p:nvPr/>
          </p:nvSpPr>
          <p:spPr bwMode="auto">
            <a:xfrm flipH="1" flipV="1">
              <a:off x="3365" y="2961"/>
              <a:ext cx="1" cy="1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46" name="Line 20"/>
            <p:cNvSpPr>
              <a:spLocks noChangeShapeType="1"/>
            </p:cNvSpPr>
            <p:nvPr/>
          </p:nvSpPr>
          <p:spPr bwMode="auto">
            <a:xfrm flipH="1" flipV="1">
              <a:off x="3571" y="294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47" name="Rectangle 21"/>
            <p:cNvSpPr>
              <a:spLocks noChangeArrowheads="1"/>
            </p:cNvSpPr>
            <p:nvPr/>
          </p:nvSpPr>
          <p:spPr bwMode="auto">
            <a:xfrm>
              <a:off x="3539" y="301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40</a:t>
              </a:r>
              <a:endParaRPr lang="it-IT" altLang="it-IT" sz="1600"/>
            </a:p>
          </p:txBody>
        </p:sp>
        <p:sp>
          <p:nvSpPr>
            <p:cNvPr id="67648" name="Line 22"/>
            <p:cNvSpPr>
              <a:spLocks noChangeShapeType="1"/>
            </p:cNvSpPr>
            <p:nvPr/>
          </p:nvSpPr>
          <p:spPr bwMode="auto">
            <a:xfrm flipV="1">
              <a:off x="3778" y="2960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49" name="Line 23"/>
            <p:cNvSpPr>
              <a:spLocks noChangeShapeType="1"/>
            </p:cNvSpPr>
            <p:nvPr/>
          </p:nvSpPr>
          <p:spPr bwMode="auto">
            <a:xfrm flipV="1">
              <a:off x="3984" y="2940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50" name="Rectangle 24"/>
            <p:cNvSpPr>
              <a:spLocks noChangeArrowheads="1"/>
            </p:cNvSpPr>
            <p:nvPr/>
          </p:nvSpPr>
          <p:spPr bwMode="auto">
            <a:xfrm>
              <a:off x="3951" y="3012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50</a:t>
              </a:r>
              <a:endParaRPr lang="it-IT" altLang="it-IT" sz="1600"/>
            </a:p>
          </p:txBody>
        </p:sp>
        <p:sp>
          <p:nvSpPr>
            <p:cNvPr id="67651" name="Line 25"/>
            <p:cNvSpPr>
              <a:spLocks noChangeShapeType="1"/>
            </p:cNvSpPr>
            <p:nvPr/>
          </p:nvSpPr>
          <p:spPr bwMode="auto">
            <a:xfrm>
              <a:off x="1923" y="2976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52" name="Rectangle 26"/>
            <p:cNvSpPr>
              <a:spLocks noChangeArrowheads="1"/>
            </p:cNvSpPr>
            <p:nvPr/>
          </p:nvSpPr>
          <p:spPr bwMode="auto">
            <a:xfrm>
              <a:off x="1758" y="2930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0</a:t>
              </a:r>
              <a:endParaRPr lang="it-IT" altLang="it-IT" sz="1600"/>
            </a:p>
          </p:txBody>
        </p:sp>
        <p:sp>
          <p:nvSpPr>
            <p:cNvPr id="67653" name="Line 27"/>
            <p:cNvSpPr>
              <a:spLocks noChangeShapeType="1"/>
            </p:cNvSpPr>
            <p:nvPr/>
          </p:nvSpPr>
          <p:spPr bwMode="auto">
            <a:xfrm>
              <a:off x="1923" y="2704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54" name="Rectangle 28"/>
            <p:cNvSpPr>
              <a:spLocks noChangeArrowheads="1"/>
            </p:cNvSpPr>
            <p:nvPr/>
          </p:nvSpPr>
          <p:spPr bwMode="auto">
            <a:xfrm>
              <a:off x="1758" y="2658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2</a:t>
              </a:r>
              <a:endParaRPr lang="it-IT" altLang="it-IT" sz="1600"/>
            </a:p>
          </p:txBody>
        </p:sp>
        <p:sp>
          <p:nvSpPr>
            <p:cNvPr id="67655" name="Line 29"/>
            <p:cNvSpPr>
              <a:spLocks noChangeShapeType="1"/>
            </p:cNvSpPr>
            <p:nvPr/>
          </p:nvSpPr>
          <p:spPr bwMode="auto">
            <a:xfrm flipV="1">
              <a:off x="1923" y="2431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56" name="Rectangle 30"/>
            <p:cNvSpPr>
              <a:spLocks noChangeArrowheads="1"/>
            </p:cNvSpPr>
            <p:nvPr/>
          </p:nvSpPr>
          <p:spPr bwMode="auto">
            <a:xfrm>
              <a:off x="1758" y="2386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4</a:t>
              </a:r>
              <a:endParaRPr lang="it-IT" altLang="it-IT" sz="1600"/>
            </a:p>
          </p:txBody>
        </p:sp>
        <p:sp>
          <p:nvSpPr>
            <p:cNvPr id="67657" name="Line 31"/>
            <p:cNvSpPr>
              <a:spLocks noChangeShapeType="1"/>
            </p:cNvSpPr>
            <p:nvPr/>
          </p:nvSpPr>
          <p:spPr bwMode="auto">
            <a:xfrm>
              <a:off x="1923" y="2160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58" name="Rectangle 32"/>
            <p:cNvSpPr>
              <a:spLocks noChangeArrowheads="1"/>
            </p:cNvSpPr>
            <p:nvPr/>
          </p:nvSpPr>
          <p:spPr bwMode="auto">
            <a:xfrm>
              <a:off x="1758" y="2114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6</a:t>
              </a:r>
              <a:endParaRPr lang="it-IT" altLang="it-IT" sz="1600"/>
            </a:p>
          </p:txBody>
        </p:sp>
        <p:sp>
          <p:nvSpPr>
            <p:cNvPr id="67659" name="Line 33"/>
            <p:cNvSpPr>
              <a:spLocks noChangeShapeType="1"/>
            </p:cNvSpPr>
            <p:nvPr/>
          </p:nvSpPr>
          <p:spPr bwMode="auto">
            <a:xfrm flipV="1">
              <a:off x="1923" y="1886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60" name="Rectangle 34"/>
            <p:cNvSpPr>
              <a:spLocks noChangeArrowheads="1"/>
            </p:cNvSpPr>
            <p:nvPr/>
          </p:nvSpPr>
          <p:spPr bwMode="auto">
            <a:xfrm>
              <a:off x="1758" y="1842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 8</a:t>
              </a:r>
              <a:endParaRPr lang="it-IT" altLang="it-IT" sz="1600"/>
            </a:p>
          </p:txBody>
        </p:sp>
        <p:sp>
          <p:nvSpPr>
            <p:cNvPr id="67661" name="Line 35"/>
            <p:cNvSpPr>
              <a:spLocks noChangeShapeType="1"/>
            </p:cNvSpPr>
            <p:nvPr/>
          </p:nvSpPr>
          <p:spPr bwMode="auto">
            <a:xfrm>
              <a:off x="1923" y="1615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62" name="Rectangle 36"/>
            <p:cNvSpPr>
              <a:spLocks noChangeArrowheads="1"/>
            </p:cNvSpPr>
            <p:nvPr/>
          </p:nvSpPr>
          <p:spPr bwMode="auto">
            <a:xfrm>
              <a:off x="1758" y="1570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it-IT" altLang="it-IT" sz="1600"/>
            </a:p>
          </p:txBody>
        </p:sp>
        <p:sp>
          <p:nvSpPr>
            <p:cNvPr id="67663" name="Line 37"/>
            <p:cNvSpPr>
              <a:spLocks noChangeShapeType="1"/>
            </p:cNvSpPr>
            <p:nvPr/>
          </p:nvSpPr>
          <p:spPr bwMode="auto">
            <a:xfrm>
              <a:off x="1923" y="1343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64" name="Rectangle 38"/>
            <p:cNvSpPr>
              <a:spLocks noChangeArrowheads="1"/>
            </p:cNvSpPr>
            <p:nvPr/>
          </p:nvSpPr>
          <p:spPr bwMode="auto">
            <a:xfrm>
              <a:off x="1758" y="1298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it-IT" altLang="it-IT" sz="1600"/>
            </a:p>
          </p:txBody>
        </p:sp>
        <p:sp>
          <p:nvSpPr>
            <p:cNvPr id="67665" name="Line 39"/>
            <p:cNvSpPr>
              <a:spLocks noChangeShapeType="1"/>
            </p:cNvSpPr>
            <p:nvPr/>
          </p:nvSpPr>
          <p:spPr bwMode="auto">
            <a:xfrm>
              <a:off x="1923" y="1071"/>
              <a:ext cx="3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7666" name="Rectangle 40"/>
            <p:cNvSpPr>
              <a:spLocks noChangeArrowheads="1"/>
            </p:cNvSpPr>
            <p:nvPr/>
          </p:nvSpPr>
          <p:spPr bwMode="auto">
            <a:xfrm>
              <a:off x="1758" y="1025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0000"/>
                  </a:solidFill>
                  <a:latin typeface="Arial" charset="0"/>
                </a:rPr>
                <a:t>14</a:t>
              </a:r>
              <a:endParaRPr lang="it-IT" altLang="it-IT" sz="1600"/>
            </a:p>
          </p:txBody>
        </p:sp>
        <p:sp>
          <p:nvSpPr>
            <p:cNvPr id="67667" name="Freeform 41"/>
            <p:cNvSpPr>
              <a:spLocks/>
            </p:cNvSpPr>
            <p:nvPr/>
          </p:nvSpPr>
          <p:spPr bwMode="auto">
            <a:xfrm>
              <a:off x="1929" y="1488"/>
              <a:ext cx="1864" cy="1279"/>
            </a:xfrm>
            <a:custGeom>
              <a:avLst/>
              <a:gdLst>
                <a:gd name="T0" fmla="*/ 0 w 226"/>
                <a:gd name="T1" fmla="*/ 0 h 141"/>
                <a:gd name="T2" fmla="*/ 2147483647 w 226"/>
                <a:gd name="T3" fmla="*/ 2147483647 h 141"/>
                <a:gd name="T4" fmla="*/ 2147483647 w 226"/>
                <a:gd name="T5" fmla="*/ 2147483647 h 141"/>
                <a:gd name="T6" fmla="*/ 2147483647 w 226"/>
                <a:gd name="T7" fmla="*/ 2147483647 h 141"/>
                <a:gd name="T8" fmla="*/ 2147483647 w 226"/>
                <a:gd name="T9" fmla="*/ 2147483647 h 141"/>
                <a:gd name="T10" fmla="*/ 2147483647 w 226"/>
                <a:gd name="T11" fmla="*/ 2147483647 h 141"/>
                <a:gd name="T12" fmla="*/ 2147483647 w 226"/>
                <a:gd name="T13" fmla="*/ 2147483647 h 141"/>
                <a:gd name="T14" fmla="*/ 2147483647 w 226"/>
                <a:gd name="T15" fmla="*/ 2147483647 h 141"/>
                <a:gd name="T16" fmla="*/ 2147483647 w 226"/>
                <a:gd name="T17" fmla="*/ 2147483647 h 141"/>
                <a:gd name="T18" fmla="*/ 2147483647 w 226"/>
                <a:gd name="T19" fmla="*/ 2147483647 h 141"/>
                <a:gd name="T20" fmla="*/ 2147483647 w 226"/>
                <a:gd name="T21" fmla="*/ 2147483647 h 141"/>
                <a:gd name="T22" fmla="*/ 2147483647 w 226"/>
                <a:gd name="T23" fmla="*/ 2147483647 h 141"/>
                <a:gd name="T24" fmla="*/ 2147483647 w 226"/>
                <a:gd name="T25" fmla="*/ 2147483647 h 141"/>
                <a:gd name="T26" fmla="*/ 2147483647 w 226"/>
                <a:gd name="T27" fmla="*/ 2147483647 h 141"/>
                <a:gd name="T28" fmla="*/ 2147483647 w 226"/>
                <a:gd name="T29" fmla="*/ 2147483647 h 141"/>
                <a:gd name="T30" fmla="*/ 2147483647 w 226"/>
                <a:gd name="T31" fmla="*/ 2147483647 h 141"/>
                <a:gd name="T32" fmla="*/ 2147483647 w 226"/>
                <a:gd name="T33" fmla="*/ 2147483647 h 141"/>
                <a:gd name="T34" fmla="*/ 2147483647 w 226"/>
                <a:gd name="T35" fmla="*/ 2147483647 h 141"/>
                <a:gd name="T36" fmla="*/ 2147483647 w 226"/>
                <a:gd name="T37" fmla="*/ 2147483647 h 141"/>
                <a:gd name="T38" fmla="*/ 2147483647 w 226"/>
                <a:gd name="T39" fmla="*/ 2147483647 h 141"/>
                <a:gd name="T40" fmla="*/ 2147483647 w 226"/>
                <a:gd name="T41" fmla="*/ 2147483647 h 141"/>
                <a:gd name="T42" fmla="*/ 2147483647 w 226"/>
                <a:gd name="T43" fmla="*/ 2147483647 h 141"/>
                <a:gd name="T44" fmla="*/ 2147483647 w 226"/>
                <a:gd name="T45" fmla="*/ 2147483647 h 141"/>
                <a:gd name="T46" fmla="*/ 2147483647 w 226"/>
                <a:gd name="T47" fmla="*/ 2147483647 h 141"/>
                <a:gd name="T48" fmla="*/ 2147483647 w 226"/>
                <a:gd name="T49" fmla="*/ 2147483647 h 141"/>
                <a:gd name="T50" fmla="*/ 2147483647 w 226"/>
                <a:gd name="T51" fmla="*/ 2147483647 h 141"/>
                <a:gd name="T52" fmla="*/ 2147483647 w 226"/>
                <a:gd name="T53" fmla="*/ 2147483647 h 141"/>
                <a:gd name="T54" fmla="*/ 2147483647 w 226"/>
                <a:gd name="T55" fmla="*/ 2147483647 h 141"/>
                <a:gd name="T56" fmla="*/ 2147483647 w 226"/>
                <a:gd name="T57" fmla="*/ 2147483647 h 141"/>
                <a:gd name="T58" fmla="*/ 2147483647 w 226"/>
                <a:gd name="T59" fmla="*/ 2147483647 h 141"/>
                <a:gd name="T60" fmla="*/ 2147483647 w 226"/>
                <a:gd name="T61" fmla="*/ 2147483647 h 141"/>
                <a:gd name="T62" fmla="*/ 2147483647 w 226"/>
                <a:gd name="T63" fmla="*/ 2147483647 h 141"/>
                <a:gd name="T64" fmla="*/ 2147483647 w 226"/>
                <a:gd name="T65" fmla="*/ 2147483647 h 141"/>
                <a:gd name="T66" fmla="*/ 2147483647 w 226"/>
                <a:gd name="T67" fmla="*/ 2147483647 h 141"/>
                <a:gd name="T68" fmla="*/ 2147483647 w 226"/>
                <a:gd name="T69" fmla="*/ 2147483647 h 141"/>
                <a:gd name="T70" fmla="*/ 2147483647 w 226"/>
                <a:gd name="T71" fmla="*/ 2147483647 h 141"/>
                <a:gd name="T72" fmla="*/ 2147483647 w 226"/>
                <a:gd name="T73" fmla="*/ 2147483647 h 141"/>
                <a:gd name="T74" fmla="*/ 2147483647 w 226"/>
                <a:gd name="T75" fmla="*/ 2147483647 h 141"/>
                <a:gd name="T76" fmla="*/ 2147483647 w 226"/>
                <a:gd name="T77" fmla="*/ 2147483647 h 141"/>
                <a:gd name="T78" fmla="*/ 2147483647 w 226"/>
                <a:gd name="T79" fmla="*/ 2147483647 h 141"/>
                <a:gd name="T80" fmla="*/ 2147483647 w 226"/>
                <a:gd name="T81" fmla="*/ 2147483647 h 141"/>
                <a:gd name="T82" fmla="*/ 2147483647 w 226"/>
                <a:gd name="T83" fmla="*/ 2147483647 h 141"/>
                <a:gd name="T84" fmla="*/ 2147483647 w 226"/>
                <a:gd name="T85" fmla="*/ 2147483647 h 141"/>
                <a:gd name="T86" fmla="*/ 2147483647 w 226"/>
                <a:gd name="T87" fmla="*/ 2147483647 h 141"/>
                <a:gd name="T88" fmla="*/ 2147483647 w 226"/>
                <a:gd name="T89" fmla="*/ 2147483647 h 141"/>
                <a:gd name="T90" fmla="*/ 2147483647 w 226"/>
                <a:gd name="T91" fmla="*/ 2147483647 h 141"/>
                <a:gd name="T92" fmla="*/ 2147483647 w 226"/>
                <a:gd name="T93" fmla="*/ 2147483647 h 14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26"/>
                <a:gd name="T142" fmla="*/ 0 h 141"/>
                <a:gd name="T143" fmla="*/ 226 w 226"/>
                <a:gd name="T144" fmla="*/ 141 h 14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26" h="141">
                  <a:moveTo>
                    <a:pt x="0" y="0"/>
                  </a:moveTo>
                  <a:lnTo>
                    <a:pt x="4" y="9"/>
                  </a:lnTo>
                  <a:lnTo>
                    <a:pt x="9" y="13"/>
                  </a:lnTo>
                  <a:lnTo>
                    <a:pt x="14" y="16"/>
                  </a:lnTo>
                  <a:lnTo>
                    <a:pt x="20" y="19"/>
                  </a:lnTo>
                  <a:lnTo>
                    <a:pt x="25" y="21"/>
                  </a:lnTo>
                  <a:lnTo>
                    <a:pt x="30" y="22"/>
                  </a:lnTo>
                  <a:lnTo>
                    <a:pt x="35" y="23"/>
                  </a:lnTo>
                  <a:lnTo>
                    <a:pt x="40" y="25"/>
                  </a:lnTo>
                  <a:lnTo>
                    <a:pt x="45" y="26"/>
                  </a:lnTo>
                  <a:lnTo>
                    <a:pt x="50" y="27"/>
                  </a:lnTo>
                  <a:lnTo>
                    <a:pt x="55" y="28"/>
                  </a:lnTo>
                  <a:lnTo>
                    <a:pt x="60" y="29"/>
                  </a:lnTo>
                  <a:lnTo>
                    <a:pt x="65" y="30"/>
                  </a:lnTo>
                  <a:lnTo>
                    <a:pt x="70" y="31"/>
                  </a:lnTo>
                  <a:lnTo>
                    <a:pt x="75" y="32"/>
                  </a:lnTo>
                  <a:lnTo>
                    <a:pt x="79" y="33"/>
                  </a:lnTo>
                  <a:lnTo>
                    <a:pt x="84" y="34"/>
                  </a:lnTo>
                  <a:lnTo>
                    <a:pt x="89" y="36"/>
                  </a:lnTo>
                  <a:lnTo>
                    <a:pt x="94" y="37"/>
                  </a:lnTo>
                  <a:lnTo>
                    <a:pt x="98" y="38"/>
                  </a:lnTo>
                  <a:lnTo>
                    <a:pt x="104" y="40"/>
                  </a:lnTo>
                  <a:lnTo>
                    <a:pt x="108" y="42"/>
                  </a:lnTo>
                  <a:lnTo>
                    <a:pt x="113" y="44"/>
                  </a:lnTo>
                  <a:lnTo>
                    <a:pt x="118" y="48"/>
                  </a:lnTo>
                  <a:lnTo>
                    <a:pt x="122" y="56"/>
                  </a:lnTo>
                  <a:lnTo>
                    <a:pt x="127" y="119"/>
                  </a:lnTo>
                  <a:lnTo>
                    <a:pt x="132" y="126"/>
                  </a:lnTo>
                  <a:lnTo>
                    <a:pt x="136" y="129"/>
                  </a:lnTo>
                  <a:lnTo>
                    <a:pt x="141" y="131"/>
                  </a:lnTo>
                  <a:lnTo>
                    <a:pt x="146" y="133"/>
                  </a:lnTo>
                  <a:lnTo>
                    <a:pt x="151" y="134"/>
                  </a:lnTo>
                  <a:lnTo>
                    <a:pt x="156" y="135"/>
                  </a:lnTo>
                  <a:lnTo>
                    <a:pt x="161" y="136"/>
                  </a:lnTo>
                  <a:lnTo>
                    <a:pt x="166" y="137"/>
                  </a:lnTo>
                  <a:lnTo>
                    <a:pt x="171" y="137"/>
                  </a:lnTo>
                  <a:lnTo>
                    <a:pt x="175" y="138"/>
                  </a:lnTo>
                  <a:lnTo>
                    <a:pt x="181" y="138"/>
                  </a:lnTo>
                  <a:lnTo>
                    <a:pt x="186" y="139"/>
                  </a:lnTo>
                  <a:lnTo>
                    <a:pt x="191" y="139"/>
                  </a:lnTo>
                  <a:lnTo>
                    <a:pt x="197" y="140"/>
                  </a:lnTo>
                  <a:lnTo>
                    <a:pt x="202" y="140"/>
                  </a:lnTo>
                  <a:lnTo>
                    <a:pt x="207" y="140"/>
                  </a:lnTo>
                  <a:lnTo>
                    <a:pt x="212" y="141"/>
                  </a:lnTo>
                  <a:lnTo>
                    <a:pt x="217" y="141"/>
                  </a:lnTo>
                  <a:lnTo>
                    <a:pt x="222" y="141"/>
                  </a:lnTo>
                  <a:lnTo>
                    <a:pt x="226" y="14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54" name="Line 42"/>
            <p:cNvSpPr>
              <a:spLocks noChangeShapeType="1"/>
            </p:cNvSpPr>
            <p:nvPr/>
          </p:nvSpPr>
          <p:spPr bwMode="auto">
            <a:xfrm>
              <a:off x="1925" y="2033"/>
              <a:ext cx="1039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prstDash val="dash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3355" name="Line 43"/>
            <p:cNvSpPr>
              <a:spLocks noChangeShapeType="1"/>
            </p:cNvSpPr>
            <p:nvPr/>
          </p:nvSpPr>
          <p:spPr bwMode="auto">
            <a:xfrm flipH="1">
              <a:off x="1923" y="2280"/>
              <a:ext cx="1025" cy="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prstDash val="dash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3360" name="Rectangle 48"/>
            <p:cNvSpPr>
              <a:spLocks noChangeArrowheads="1"/>
            </p:cNvSpPr>
            <p:nvPr/>
          </p:nvSpPr>
          <p:spPr bwMode="auto">
            <a:xfrm>
              <a:off x="1536" y="1872"/>
              <a:ext cx="222" cy="298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b="1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3361" name="Rectangle 49"/>
            <p:cNvSpPr>
              <a:spLocks noChangeArrowheads="1"/>
            </p:cNvSpPr>
            <p:nvPr/>
          </p:nvSpPr>
          <p:spPr bwMode="auto">
            <a:xfrm>
              <a:off x="1344" y="2208"/>
              <a:ext cx="331" cy="298"/>
            </a:xfrm>
            <a:prstGeom prst="rect">
              <a:avLst/>
            </a:prstGeom>
            <a:noFill/>
            <a:ln w="158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it-IT" altLang="it-IT" b="1">
                  <a:solidFill>
                    <a:schemeClr val="accent2"/>
                  </a:solidFill>
                </a:rPr>
                <a:t>&lt;7</a:t>
              </a:r>
            </a:p>
          </p:txBody>
        </p:sp>
      </p:grpSp>
      <p:sp>
        <p:nvSpPr>
          <p:cNvPr id="84" name="CasellaDiTesto 83"/>
          <p:cNvSpPr txBox="1"/>
          <p:nvPr/>
        </p:nvSpPr>
        <p:spPr>
          <a:xfrm>
            <a:off x="491134" y="362629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itchFamily="34" charset="0"/>
                <a:cs typeface="Arial" pitchFamily="34" charset="0"/>
              </a:rPr>
              <a:t>A quale </a:t>
            </a:r>
            <a:r>
              <a:rPr lang="it-IT" b="1" dirty="0" err="1">
                <a:latin typeface="Arial" pitchFamily="34" charset="0"/>
                <a:cs typeface="Arial" pitchFamily="34" charset="0"/>
              </a:rPr>
              <a:t>pH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 avviene la titolazione di </a:t>
            </a:r>
          </a:p>
          <a:p>
            <a:r>
              <a:rPr lang="it-IT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a) una base debole + acido forte</a:t>
            </a:r>
          </a:p>
          <a:p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b) una base forte con un acido forte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69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2" name="Text Box 86"/>
          <p:cNvSpPr txBox="1">
            <a:spLocks noChangeArrowheads="1"/>
          </p:cNvSpPr>
          <p:nvPr/>
        </p:nvSpPr>
        <p:spPr bwMode="auto">
          <a:xfrm>
            <a:off x="4172941" y="1991217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</a:t>
            </a:r>
            <a:r>
              <a:rPr lang="it-IT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it-IT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it-IT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 = 10</a:t>
            </a:r>
            <a:r>
              <a:rPr lang="it-IT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it-IT" baseline="30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endParaRPr lang="it-IT" baseline="30000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39749" y="135522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definizione di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è 	</a:t>
            </a:r>
            <a:r>
              <a:rPr lang="it-IT" altLang="it-IT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-log [</a:t>
            </a:r>
            <a:r>
              <a:rPr lang="it-IT" altLang="it-IT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it-IT" altLang="it-IT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it-IT" altLang="it-IT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altLang="it-IT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it-IT" alt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</a:t>
            </a: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539749" y="2826107"/>
            <a:ext cx="7632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Il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è un modo per esprimere la concentrazione degli ioni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it-IT" altLang="it-IT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altLang="it-IT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con una scala più compatta.</a:t>
            </a: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539749" y="4149080"/>
            <a:ext cx="79926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 esempio </a:t>
            </a:r>
          </a:p>
          <a:p>
            <a:pPr eaLnBrk="1" hangingPunct="1"/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invece di dire che la  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variazione 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 [H</a:t>
            </a:r>
            <a:r>
              <a:rPr lang="it-IT" altLang="it-IT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it-IT" altLang="it-IT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 = 10.000 volte</a:t>
            </a:r>
          </a:p>
          <a:p>
            <a:pPr eaLnBrk="1" hangingPunct="1"/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 dice che la		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variazione 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4 unità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39749" y="357720"/>
            <a:ext cx="34201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it-IT"/>
            </a:defPPr>
            <a:lvl1pPr eaLnBrk="1" hangingPunct="1">
              <a:defRPr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</a:lvl9pPr>
          </a:lstStyle>
          <a:p>
            <a:r>
              <a:rPr lang="it-IT" b="1" dirty="0"/>
              <a:t>Riassunto sul </a:t>
            </a:r>
            <a:r>
              <a:rPr lang="it-IT" b="1" dirty="0" err="1"/>
              <a:t>pH</a:t>
            </a:r>
            <a:endParaRPr lang="it-IT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95" name="Rectangle 4"/>
          <p:cNvSpPr>
            <a:spLocks noChangeArrowheads="1"/>
          </p:cNvSpPr>
          <p:nvPr/>
        </p:nvSpPr>
        <p:spPr bwMode="auto">
          <a:xfrm>
            <a:off x="2267744" y="1910804"/>
            <a:ext cx="292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68696" name="Rectangle 5"/>
          <p:cNvSpPr>
            <a:spLocks noChangeArrowheads="1"/>
          </p:cNvSpPr>
          <p:nvPr/>
        </p:nvSpPr>
        <p:spPr bwMode="auto">
          <a:xfrm>
            <a:off x="3329781" y="5087392"/>
            <a:ext cx="2501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della base  (cm³)</a:t>
            </a:r>
            <a:endParaRPr lang="it-IT" altLang="it-IT" sz="1800"/>
          </a:p>
        </p:txBody>
      </p:sp>
      <p:sp>
        <p:nvSpPr>
          <p:cNvPr id="68697" name="Freeform 6"/>
          <p:cNvSpPr>
            <a:spLocks/>
          </p:cNvSpPr>
          <p:nvPr/>
        </p:nvSpPr>
        <p:spPr bwMode="auto">
          <a:xfrm>
            <a:off x="3034506" y="1629817"/>
            <a:ext cx="3271837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698" name="Line 9"/>
          <p:cNvSpPr>
            <a:spLocks noChangeShapeType="1"/>
          </p:cNvSpPr>
          <p:nvPr/>
        </p:nvSpPr>
        <p:spPr bwMode="auto">
          <a:xfrm flipV="1">
            <a:off x="3034506" y="4625429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699" name="Line 10"/>
          <p:cNvSpPr>
            <a:spLocks noChangeShapeType="1"/>
          </p:cNvSpPr>
          <p:nvPr/>
        </p:nvSpPr>
        <p:spPr bwMode="auto">
          <a:xfrm flipV="1">
            <a:off x="3361531" y="4625429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00" name="Line 11"/>
          <p:cNvSpPr>
            <a:spLocks noChangeShapeType="1"/>
          </p:cNvSpPr>
          <p:nvPr/>
        </p:nvSpPr>
        <p:spPr bwMode="auto">
          <a:xfrm flipV="1">
            <a:off x="3688556" y="4596854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01" name="Rectangle 12"/>
          <p:cNvSpPr>
            <a:spLocks noChangeArrowheads="1"/>
          </p:cNvSpPr>
          <p:nvPr/>
        </p:nvSpPr>
        <p:spPr bwMode="auto">
          <a:xfrm>
            <a:off x="3636169" y="4711154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68702" name="Line 13"/>
          <p:cNvSpPr>
            <a:spLocks noChangeShapeType="1"/>
          </p:cNvSpPr>
          <p:nvPr/>
        </p:nvSpPr>
        <p:spPr bwMode="auto">
          <a:xfrm flipV="1">
            <a:off x="4015581" y="4625429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03" name="Line 14"/>
          <p:cNvSpPr>
            <a:spLocks noChangeShapeType="1"/>
          </p:cNvSpPr>
          <p:nvPr/>
        </p:nvSpPr>
        <p:spPr bwMode="auto">
          <a:xfrm flipV="1">
            <a:off x="4344194" y="4596854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04" name="Rectangle 15"/>
          <p:cNvSpPr>
            <a:spLocks noChangeArrowheads="1"/>
          </p:cNvSpPr>
          <p:nvPr/>
        </p:nvSpPr>
        <p:spPr bwMode="auto">
          <a:xfrm>
            <a:off x="4291806" y="4711154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68705" name="Line 16"/>
          <p:cNvSpPr>
            <a:spLocks noChangeShapeType="1"/>
          </p:cNvSpPr>
          <p:nvPr/>
        </p:nvSpPr>
        <p:spPr bwMode="auto">
          <a:xfrm flipV="1">
            <a:off x="4671219" y="4625429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06" name="Line 17"/>
          <p:cNvSpPr>
            <a:spLocks noChangeShapeType="1"/>
          </p:cNvSpPr>
          <p:nvPr/>
        </p:nvSpPr>
        <p:spPr bwMode="auto">
          <a:xfrm flipV="1">
            <a:off x="4998244" y="4596854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07" name="Rectangle 18"/>
          <p:cNvSpPr>
            <a:spLocks noChangeArrowheads="1"/>
          </p:cNvSpPr>
          <p:nvPr/>
        </p:nvSpPr>
        <p:spPr bwMode="auto">
          <a:xfrm>
            <a:off x="4945856" y="4711154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68708" name="Line 19"/>
          <p:cNvSpPr>
            <a:spLocks noChangeShapeType="1"/>
          </p:cNvSpPr>
          <p:nvPr/>
        </p:nvSpPr>
        <p:spPr bwMode="auto">
          <a:xfrm flipV="1">
            <a:off x="5325269" y="4625429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09" name="Line 20"/>
          <p:cNvSpPr>
            <a:spLocks noChangeShapeType="1"/>
          </p:cNvSpPr>
          <p:nvPr/>
        </p:nvSpPr>
        <p:spPr bwMode="auto">
          <a:xfrm flipV="1">
            <a:off x="5652294" y="4596854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10" name="Rectangle 21"/>
          <p:cNvSpPr>
            <a:spLocks noChangeArrowheads="1"/>
          </p:cNvSpPr>
          <p:nvPr/>
        </p:nvSpPr>
        <p:spPr bwMode="auto">
          <a:xfrm>
            <a:off x="5599906" y="4711154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68711" name="Line 22"/>
          <p:cNvSpPr>
            <a:spLocks noChangeShapeType="1"/>
          </p:cNvSpPr>
          <p:nvPr/>
        </p:nvSpPr>
        <p:spPr bwMode="auto">
          <a:xfrm flipV="1">
            <a:off x="5979319" y="4625429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12" name="Line 23"/>
          <p:cNvSpPr>
            <a:spLocks noChangeShapeType="1"/>
          </p:cNvSpPr>
          <p:nvPr/>
        </p:nvSpPr>
        <p:spPr bwMode="auto">
          <a:xfrm flipV="1">
            <a:off x="6306344" y="4596854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13" name="Rectangle 24"/>
          <p:cNvSpPr>
            <a:spLocks noChangeArrowheads="1"/>
          </p:cNvSpPr>
          <p:nvPr/>
        </p:nvSpPr>
        <p:spPr bwMode="auto">
          <a:xfrm>
            <a:off x="6253956" y="4711154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68714" name="Line 25"/>
          <p:cNvSpPr>
            <a:spLocks noChangeShapeType="1"/>
          </p:cNvSpPr>
          <p:nvPr/>
        </p:nvSpPr>
        <p:spPr bwMode="auto">
          <a:xfrm>
            <a:off x="3034506" y="465400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15" name="Rectangle 26"/>
          <p:cNvSpPr>
            <a:spLocks noChangeArrowheads="1"/>
          </p:cNvSpPr>
          <p:nvPr/>
        </p:nvSpPr>
        <p:spPr bwMode="auto">
          <a:xfrm>
            <a:off x="2772569" y="4580979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68716" name="Line 27"/>
          <p:cNvSpPr>
            <a:spLocks noChangeShapeType="1"/>
          </p:cNvSpPr>
          <p:nvPr/>
        </p:nvSpPr>
        <p:spPr bwMode="auto">
          <a:xfrm>
            <a:off x="3034506" y="422220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17" name="Rectangle 28"/>
          <p:cNvSpPr>
            <a:spLocks noChangeArrowheads="1"/>
          </p:cNvSpPr>
          <p:nvPr/>
        </p:nvSpPr>
        <p:spPr bwMode="auto">
          <a:xfrm>
            <a:off x="2772569" y="4149179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68718" name="Line 29"/>
          <p:cNvSpPr>
            <a:spLocks noChangeShapeType="1"/>
          </p:cNvSpPr>
          <p:nvPr/>
        </p:nvSpPr>
        <p:spPr bwMode="auto">
          <a:xfrm>
            <a:off x="3034506" y="379040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19" name="Rectangle 30"/>
          <p:cNvSpPr>
            <a:spLocks noChangeArrowheads="1"/>
          </p:cNvSpPr>
          <p:nvPr/>
        </p:nvSpPr>
        <p:spPr bwMode="auto">
          <a:xfrm>
            <a:off x="2772569" y="3717379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68720" name="Line 31"/>
          <p:cNvSpPr>
            <a:spLocks noChangeShapeType="1"/>
          </p:cNvSpPr>
          <p:nvPr/>
        </p:nvSpPr>
        <p:spPr bwMode="auto">
          <a:xfrm>
            <a:off x="3034506" y="335860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21" name="Rectangle 32"/>
          <p:cNvSpPr>
            <a:spLocks noChangeArrowheads="1"/>
          </p:cNvSpPr>
          <p:nvPr/>
        </p:nvSpPr>
        <p:spPr bwMode="auto">
          <a:xfrm>
            <a:off x="2772569" y="3285579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68722" name="Line 33"/>
          <p:cNvSpPr>
            <a:spLocks noChangeShapeType="1"/>
          </p:cNvSpPr>
          <p:nvPr/>
        </p:nvSpPr>
        <p:spPr bwMode="auto">
          <a:xfrm>
            <a:off x="3034506" y="2925217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23" name="Rectangle 34"/>
          <p:cNvSpPr>
            <a:spLocks noChangeArrowheads="1"/>
          </p:cNvSpPr>
          <p:nvPr/>
        </p:nvSpPr>
        <p:spPr bwMode="auto">
          <a:xfrm>
            <a:off x="2772569" y="2853779"/>
            <a:ext cx="1698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68724" name="Line 35"/>
          <p:cNvSpPr>
            <a:spLocks noChangeShapeType="1"/>
          </p:cNvSpPr>
          <p:nvPr/>
        </p:nvSpPr>
        <p:spPr bwMode="auto">
          <a:xfrm>
            <a:off x="3034506" y="2493417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25" name="Rectangle 36"/>
          <p:cNvSpPr>
            <a:spLocks noChangeArrowheads="1"/>
          </p:cNvSpPr>
          <p:nvPr/>
        </p:nvSpPr>
        <p:spPr bwMode="auto">
          <a:xfrm>
            <a:off x="2772569" y="2421979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68726" name="Line 37"/>
          <p:cNvSpPr>
            <a:spLocks noChangeShapeType="1"/>
          </p:cNvSpPr>
          <p:nvPr/>
        </p:nvSpPr>
        <p:spPr bwMode="auto">
          <a:xfrm>
            <a:off x="3034506" y="2061617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27" name="Rectangle 38"/>
          <p:cNvSpPr>
            <a:spLocks noChangeArrowheads="1"/>
          </p:cNvSpPr>
          <p:nvPr/>
        </p:nvSpPr>
        <p:spPr bwMode="auto">
          <a:xfrm>
            <a:off x="2772569" y="1990179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68728" name="Line 39"/>
          <p:cNvSpPr>
            <a:spLocks noChangeShapeType="1"/>
          </p:cNvSpPr>
          <p:nvPr/>
        </p:nvSpPr>
        <p:spPr bwMode="auto">
          <a:xfrm>
            <a:off x="3034506" y="1629817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8729" name="Rectangle 40"/>
          <p:cNvSpPr>
            <a:spLocks noChangeArrowheads="1"/>
          </p:cNvSpPr>
          <p:nvPr/>
        </p:nvSpPr>
        <p:spPr bwMode="auto">
          <a:xfrm>
            <a:off x="2772569" y="1556792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7211" name="Freeform 43"/>
          <p:cNvSpPr>
            <a:spLocks/>
          </p:cNvSpPr>
          <p:nvPr/>
        </p:nvSpPr>
        <p:spPr bwMode="auto">
          <a:xfrm>
            <a:off x="3055144" y="2382292"/>
            <a:ext cx="2997200" cy="1612900"/>
          </a:xfrm>
          <a:custGeom>
            <a:avLst/>
            <a:gdLst>
              <a:gd name="T0" fmla="*/ 0 w 229"/>
              <a:gd name="T1" fmla="*/ 2147483647 h 112"/>
              <a:gd name="T2" fmla="*/ 2147483647 w 229"/>
              <a:gd name="T3" fmla="*/ 2147483647 h 112"/>
              <a:gd name="T4" fmla="*/ 2147483647 w 229"/>
              <a:gd name="T5" fmla="*/ 2147483647 h 112"/>
              <a:gd name="T6" fmla="*/ 2147483647 w 229"/>
              <a:gd name="T7" fmla="*/ 2147483647 h 112"/>
              <a:gd name="T8" fmla="*/ 2147483647 w 229"/>
              <a:gd name="T9" fmla="*/ 2147483647 h 112"/>
              <a:gd name="T10" fmla="*/ 2147483647 w 229"/>
              <a:gd name="T11" fmla="*/ 2147483647 h 112"/>
              <a:gd name="T12" fmla="*/ 2147483647 w 229"/>
              <a:gd name="T13" fmla="*/ 2147483647 h 112"/>
              <a:gd name="T14" fmla="*/ 2147483647 w 229"/>
              <a:gd name="T15" fmla="*/ 2147483647 h 112"/>
              <a:gd name="T16" fmla="*/ 2147483647 w 229"/>
              <a:gd name="T17" fmla="*/ 2147483647 h 112"/>
              <a:gd name="T18" fmla="*/ 2147483647 w 229"/>
              <a:gd name="T19" fmla="*/ 2147483647 h 112"/>
              <a:gd name="T20" fmla="*/ 2147483647 w 229"/>
              <a:gd name="T21" fmla="*/ 2147483647 h 112"/>
              <a:gd name="T22" fmla="*/ 2147483647 w 229"/>
              <a:gd name="T23" fmla="*/ 2147483647 h 112"/>
              <a:gd name="T24" fmla="*/ 2147483647 w 229"/>
              <a:gd name="T25" fmla="*/ 2147483647 h 112"/>
              <a:gd name="T26" fmla="*/ 2147483647 w 229"/>
              <a:gd name="T27" fmla="*/ 2147483647 h 112"/>
              <a:gd name="T28" fmla="*/ 2147483647 w 229"/>
              <a:gd name="T29" fmla="*/ 2147483647 h 112"/>
              <a:gd name="T30" fmla="*/ 2147483647 w 229"/>
              <a:gd name="T31" fmla="*/ 2147483647 h 112"/>
              <a:gd name="T32" fmla="*/ 2147483647 w 229"/>
              <a:gd name="T33" fmla="*/ 2147483647 h 112"/>
              <a:gd name="T34" fmla="*/ 2147483647 w 229"/>
              <a:gd name="T35" fmla="*/ 2147483647 h 112"/>
              <a:gd name="T36" fmla="*/ 2147483647 w 229"/>
              <a:gd name="T37" fmla="*/ 2147483647 h 112"/>
              <a:gd name="T38" fmla="*/ 2147483647 w 229"/>
              <a:gd name="T39" fmla="*/ 2147483647 h 112"/>
              <a:gd name="T40" fmla="*/ 2147483647 w 229"/>
              <a:gd name="T41" fmla="*/ 2147483647 h 112"/>
              <a:gd name="T42" fmla="*/ 2147483647 w 229"/>
              <a:gd name="T43" fmla="*/ 2147483647 h 112"/>
              <a:gd name="T44" fmla="*/ 2147483647 w 229"/>
              <a:gd name="T45" fmla="*/ 2147483647 h 112"/>
              <a:gd name="T46" fmla="*/ 2147483647 w 229"/>
              <a:gd name="T47" fmla="*/ 2147483647 h 112"/>
              <a:gd name="T48" fmla="*/ 2147483647 w 229"/>
              <a:gd name="T49" fmla="*/ 2147483647 h 112"/>
              <a:gd name="T50" fmla="*/ 2147483647 w 229"/>
              <a:gd name="T51" fmla="*/ 2147483647 h 112"/>
              <a:gd name="T52" fmla="*/ 2147483647 w 229"/>
              <a:gd name="T53" fmla="*/ 2147483647 h 112"/>
              <a:gd name="T54" fmla="*/ 2147483647 w 229"/>
              <a:gd name="T55" fmla="*/ 2147483647 h 112"/>
              <a:gd name="T56" fmla="*/ 2147483647 w 229"/>
              <a:gd name="T57" fmla="*/ 2147483647 h 112"/>
              <a:gd name="T58" fmla="*/ 2147483647 w 229"/>
              <a:gd name="T59" fmla="*/ 2147483647 h 112"/>
              <a:gd name="T60" fmla="*/ 2147483647 w 229"/>
              <a:gd name="T61" fmla="*/ 2147483647 h 112"/>
              <a:gd name="T62" fmla="*/ 2147483647 w 229"/>
              <a:gd name="T63" fmla="*/ 2147483647 h 112"/>
              <a:gd name="T64" fmla="*/ 2147483647 w 229"/>
              <a:gd name="T65" fmla="*/ 2147483647 h 112"/>
              <a:gd name="T66" fmla="*/ 2147483647 w 229"/>
              <a:gd name="T67" fmla="*/ 2147483647 h 112"/>
              <a:gd name="T68" fmla="*/ 2147483647 w 229"/>
              <a:gd name="T69" fmla="*/ 2147483647 h 112"/>
              <a:gd name="T70" fmla="*/ 2147483647 w 229"/>
              <a:gd name="T71" fmla="*/ 2147483647 h 112"/>
              <a:gd name="T72" fmla="*/ 2147483647 w 229"/>
              <a:gd name="T73" fmla="*/ 2147483647 h 112"/>
              <a:gd name="T74" fmla="*/ 2147483647 w 229"/>
              <a:gd name="T75" fmla="*/ 2147483647 h 112"/>
              <a:gd name="T76" fmla="*/ 2147483647 w 229"/>
              <a:gd name="T77" fmla="*/ 2147483647 h 112"/>
              <a:gd name="T78" fmla="*/ 2147483647 w 229"/>
              <a:gd name="T79" fmla="*/ 2147483647 h 112"/>
              <a:gd name="T80" fmla="*/ 2147483647 w 229"/>
              <a:gd name="T81" fmla="*/ 2147483647 h 112"/>
              <a:gd name="T82" fmla="*/ 2147483647 w 229"/>
              <a:gd name="T83" fmla="*/ 2147483647 h 112"/>
              <a:gd name="T84" fmla="*/ 2147483647 w 229"/>
              <a:gd name="T85" fmla="*/ 2147483647 h 112"/>
              <a:gd name="T86" fmla="*/ 2147483647 w 229"/>
              <a:gd name="T87" fmla="*/ 2147483647 h 112"/>
              <a:gd name="T88" fmla="*/ 2147483647 w 229"/>
              <a:gd name="T89" fmla="*/ 2147483647 h 112"/>
              <a:gd name="T90" fmla="*/ 2147483647 w 229"/>
              <a:gd name="T91" fmla="*/ 2147483647 h 112"/>
              <a:gd name="T92" fmla="*/ 2147483647 w 229"/>
              <a:gd name="T93" fmla="*/ 0 h 11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29"/>
              <a:gd name="T142" fmla="*/ 0 h 112"/>
              <a:gd name="T143" fmla="*/ 229 w 229"/>
              <a:gd name="T144" fmla="*/ 112 h 11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29" h="112">
                <a:moveTo>
                  <a:pt x="0" y="112"/>
                </a:moveTo>
                <a:lnTo>
                  <a:pt x="5" y="112"/>
                </a:lnTo>
                <a:lnTo>
                  <a:pt x="9" y="111"/>
                </a:lnTo>
                <a:lnTo>
                  <a:pt x="14" y="111"/>
                </a:lnTo>
                <a:lnTo>
                  <a:pt x="19" y="110"/>
                </a:lnTo>
                <a:lnTo>
                  <a:pt x="24" y="110"/>
                </a:lnTo>
                <a:lnTo>
                  <a:pt x="29" y="109"/>
                </a:lnTo>
                <a:lnTo>
                  <a:pt x="34" y="109"/>
                </a:lnTo>
                <a:lnTo>
                  <a:pt x="38" y="108"/>
                </a:lnTo>
                <a:lnTo>
                  <a:pt x="43" y="108"/>
                </a:lnTo>
                <a:lnTo>
                  <a:pt x="48" y="107"/>
                </a:lnTo>
                <a:lnTo>
                  <a:pt x="54" y="106"/>
                </a:lnTo>
                <a:lnTo>
                  <a:pt x="59" y="106"/>
                </a:lnTo>
                <a:lnTo>
                  <a:pt x="64" y="105"/>
                </a:lnTo>
                <a:lnTo>
                  <a:pt x="70" y="104"/>
                </a:lnTo>
                <a:lnTo>
                  <a:pt x="75" y="103"/>
                </a:lnTo>
                <a:lnTo>
                  <a:pt x="80" y="102"/>
                </a:lnTo>
                <a:lnTo>
                  <a:pt x="85" y="102"/>
                </a:lnTo>
                <a:lnTo>
                  <a:pt x="90" y="101"/>
                </a:lnTo>
                <a:lnTo>
                  <a:pt x="95" y="99"/>
                </a:lnTo>
                <a:lnTo>
                  <a:pt x="100" y="98"/>
                </a:lnTo>
                <a:lnTo>
                  <a:pt x="104" y="97"/>
                </a:lnTo>
                <a:lnTo>
                  <a:pt x="110" y="94"/>
                </a:lnTo>
                <a:lnTo>
                  <a:pt x="115" y="92"/>
                </a:lnTo>
                <a:lnTo>
                  <a:pt x="119" y="87"/>
                </a:lnTo>
                <a:lnTo>
                  <a:pt x="124" y="58"/>
                </a:lnTo>
                <a:lnTo>
                  <a:pt x="129" y="19"/>
                </a:lnTo>
                <a:lnTo>
                  <a:pt x="134" y="14"/>
                </a:lnTo>
                <a:lnTo>
                  <a:pt x="138" y="12"/>
                </a:lnTo>
                <a:lnTo>
                  <a:pt x="144" y="10"/>
                </a:lnTo>
                <a:lnTo>
                  <a:pt x="149" y="8"/>
                </a:lnTo>
                <a:lnTo>
                  <a:pt x="154" y="7"/>
                </a:lnTo>
                <a:lnTo>
                  <a:pt x="159" y="6"/>
                </a:lnTo>
                <a:lnTo>
                  <a:pt x="163" y="6"/>
                </a:lnTo>
                <a:lnTo>
                  <a:pt x="168" y="5"/>
                </a:lnTo>
                <a:lnTo>
                  <a:pt x="174" y="4"/>
                </a:lnTo>
                <a:lnTo>
                  <a:pt x="179" y="4"/>
                </a:lnTo>
                <a:lnTo>
                  <a:pt x="184" y="3"/>
                </a:lnTo>
                <a:lnTo>
                  <a:pt x="188" y="3"/>
                </a:lnTo>
                <a:lnTo>
                  <a:pt x="193" y="3"/>
                </a:lnTo>
                <a:lnTo>
                  <a:pt x="198" y="2"/>
                </a:lnTo>
                <a:lnTo>
                  <a:pt x="203" y="2"/>
                </a:lnTo>
                <a:lnTo>
                  <a:pt x="208" y="2"/>
                </a:lnTo>
                <a:lnTo>
                  <a:pt x="213" y="1"/>
                </a:lnTo>
                <a:lnTo>
                  <a:pt x="218" y="1"/>
                </a:lnTo>
                <a:lnTo>
                  <a:pt x="223" y="1"/>
                </a:lnTo>
                <a:lnTo>
                  <a:pt x="229" y="0"/>
                </a:lnTo>
              </a:path>
            </a:pathLst>
          </a:custGeom>
          <a:noFill/>
          <a:ln w="190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213" name="Freeform 45"/>
          <p:cNvSpPr>
            <a:spLocks/>
          </p:cNvSpPr>
          <p:nvPr/>
        </p:nvSpPr>
        <p:spPr bwMode="auto">
          <a:xfrm>
            <a:off x="3034506" y="1961604"/>
            <a:ext cx="3036887" cy="2476500"/>
          </a:xfrm>
          <a:custGeom>
            <a:avLst/>
            <a:gdLst>
              <a:gd name="T0" fmla="*/ 0 w 232"/>
              <a:gd name="T1" fmla="*/ 2147483647 h 172"/>
              <a:gd name="T2" fmla="*/ 2147483647 w 232"/>
              <a:gd name="T3" fmla="*/ 2147483647 h 172"/>
              <a:gd name="T4" fmla="*/ 2147483647 w 232"/>
              <a:gd name="T5" fmla="*/ 2147483647 h 172"/>
              <a:gd name="T6" fmla="*/ 2147483647 w 232"/>
              <a:gd name="T7" fmla="*/ 2147483647 h 172"/>
              <a:gd name="T8" fmla="*/ 2147483647 w 232"/>
              <a:gd name="T9" fmla="*/ 2147483647 h 172"/>
              <a:gd name="T10" fmla="*/ 2147483647 w 232"/>
              <a:gd name="T11" fmla="*/ 2147483647 h 172"/>
              <a:gd name="T12" fmla="*/ 2147483647 w 232"/>
              <a:gd name="T13" fmla="*/ 2147483647 h 172"/>
              <a:gd name="T14" fmla="*/ 2147483647 w 232"/>
              <a:gd name="T15" fmla="*/ 2147483647 h 172"/>
              <a:gd name="T16" fmla="*/ 2147483647 w 232"/>
              <a:gd name="T17" fmla="*/ 2147483647 h 172"/>
              <a:gd name="T18" fmla="*/ 2147483647 w 232"/>
              <a:gd name="T19" fmla="*/ 2147483647 h 172"/>
              <a:gd name="T20" fmla="*/ 2147483647 w 232"/>
              <a:gd name="T21" fmla="*/ 2147483647 h 172"/>
              <a:gd name="T22" fmla="*/ 2147483647 w 232"/>
              <a:gd name="T23" fmla="*/ 2147483647 h 172"/>
              <a:gd name="T24" fmla="*/ 2147483647 w 232"/>
              <a:gd name="T25" fmla="*/ 2147483647 h 172"/>
              <a:gd name="T26" fmla="*/ 2147483647 w 232"/>
              <a:gd name="T27" fmla="*/ 2147483647 h 172"/>
              <a:gd name="T28" fmla="*/ 2147483647 w 232"/>
              <a:gd name="T29" fmla="*/ 2147483647 h 172"/>
              <a:gd name="T30" fmla="*/ 2147483647 w 232"/>
              <a:gd name="T31" fmla="*/ 2147483647 h 172"/>
              <a:gd name="T32" fmla="*/ 2147483647 w 232"/>
              <a:gd name="T33" fmla="*/ 2147483647 h 172"/>
              <a:gd name="T34" fmla="*/ 2147483647 w 232"/>
              <a:gd name="T35" fmla="*/ 2147483647 h 172"/>
              <a:gd name="T36" fmla="*/ 2147483647 w 232"/>
              <a:gd name="T37" fmla="*/ 2147483647 h 172"/>
              <a:gd name="T38" fmla="*/ 2147483647 w 232"/>
              <a:gd name="T39" fmla="*/ 2147483647 h 172"/>
              <a:gd name="T40" fmla="*/ 2147483647 w 232"/>
              <a:gd name="T41" fmla="*/ 2147483647 h 172"/>
              <a:gd name="T42" fmla="*/ 2147483647 w 232"/>
              <a:gd name="T43" fmla="*/ 2147483647 h 172"/>
              <a:gd name="T44" fmla="*/ 2147483647 w 232"/>
              <a:gd name="T45" fmla="*/ 2147483647 h 172"/>
              <a:gd name="T46" fmla="*/ 2147483647 w 232"/>
              <a:gd name="T47" fmla="*/ 2147483647 h 172"/>
              <a:gd name="T48" fmla="*/ 2147483647 w 232"/>
              <a:gd name="T49" fmla="*/ 2147483647 h 172"/>
              <a:gd name="T50" fmla="*/ 2147483647 w 232"/>
              <a:gd name="T51" fmla="*/ 2147483647 h 172"/>
              <a:gd name="T52" fmla="*/ 2147483647 w 232"/>
              <a:gd name="T53" fmla="*/ 2147483647 h 172"/>
              <a:gd name="T54" fmla="*/ 2147483647 w 232"/>
              <a:gd name="T55" fmla="*/ 2147483647 h 172"/>
              <a:gd name="T56" fmla="*/ 2147483647 w 232"/>
              <a:gd name="T57" fmla="*/ 2147483647 h 172"/>
              <a:gd name="T58" fmla="*/ 2147483647 w 232"/>
              <a:gd name="T59" fmla="*/ 2147483647 h 172"/>
              <a:gd name="T60" fmla="*/ 2147483647 w 232"/>
              <a:gd name="T61" fmla="*/ 2147483647 h 172"/>
              <a:gd name="T62" fmla="*/ 2147483647 w 232"/>
              <a:gd name="T63" fmla="*/ 2147483647 h 172"/>
              <a:gd name="T64" fmla="*/ 2147483647 w 232"/>
              <a:gd name="T65" fmla="*/ 2147483647 h 172"/>
              <a:gd name="T66" fmla="*/ 2147483647 w 232"/>
              <a:gd name="T67" fmla="*/ 2147483647 h 172"/>
              <a:gd name="T68" fmla="*/ 2147483647 w 232"/>
              <a:gd name="T69" fmla="*/ 2147483647 h 172"/>
              <a:gd name="T70" fmla="*/ 2147483647 w 232"/>
              <a:gd name="T71" fmla="*/ 2147483647 h 172"/>
              <a:gd name="T72" fmla="*/ 2147483647 w 232"/>
              <a:gd name="T73" fmla="*/ 2147483647 h 172"/>
              <a:gd name="T74" fmla="*/ 2147483647 w 232"/>
              <a:gd name="T75" fmla="*/ 2147483647 h 172"/>
              <a:gd name="T76" fmla="*/ 2147483647 w 232"/>
              <a:gd name="T77" fmla="*/ 2147483647 h 172"/>
              <a:gd name="T78" fmla="*/ 2147483647 w 232"/>
              <a:gd name="T79" fmla="*/ 2147483647 h 172"/>
              <a:gd name="T80" fmla="*/ 2147483647 w 232"/>
              <a:gd name="T81" fmla="*/ 2147483647 h 172"/>
              <a:gd name="T82" fmla="*/ 2147483647 w 232"/>
              <a:gd name="T83" fmla="*/ 2147483647 h 172"/>
              <a:gd name="T84" fmla="*/ 2147483647 w 232"/>
              <a:gd name="T85" fmla="*/ 2147483647 h 172"/>
              <a:gd name="T86" fmla="*/ 2147483647 w 232"/>
              <a:gd name="T87" fmla="*/ 2147483647 h 172"/>
              <a:gd name="T88" fmla="*/ 2147483647 w 232"/>
              <a:gd name="T89" fmla="*/ 2147483647 h 172"/>
              <a:gd name="T90" fmla="*/ 2147483647 w 232"/>
              <a:gd name="T91" fmla="*/ 2147483647 h 172"/>
              <a:gd name="T92" fmla="*/ 2147483647 w 232"/>
              <a:gd name="T93" fmla="*/ 2147483647 h 172"/>
              <a:gd name="T94" fmla="*/ 2147483647 w 232"/>
              <a:gd name="T95" fmla="*/ 0 h 17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2"/>
              <a:gd name="T145" fmla="*/ 0 h 172"/>
              <a:gd name="T146" fmla="*/ 232 w 232"/>
              <a:gd name="T147" fmla="*/ 172 h 17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2" h="172">
                <a:moveTo>
                  <a:pt x="0" y="172"/>
                </a:moveTo>
                <a:lnTo>
                  <a:pt x="4" y="172"/>
                </a:lnTo>
                <a:lnTo>
                  <a:pt x="9" y="171"/>
                </a:lnTo>
                <a:lnTo>
                  <a:pt x="15" y="171"/>
                </a:lnTo>
                <a:lnTo>
                  <a:pt x="20" y="170"/>
                </a:lnTo>
                <a:lnTo>
                  <a:pt x="25" y="170"/>
                </a:lnTo>
                <a:lnTo>
                  <a:pt x="31" y="169"/>
                </a:lnTo>
                <a:lnTo>
                  <a:pt x="35" y="169"/>
                </a:lnTo>
                <a:lnTo>
                  <a:pt x="40" y="168"/>
                </a:lnTo>
                <a:lnTo>
                  <a:pt x="45" y="168"/>
                </a:lnTo>
                <a:lnTo>
                  <a:pt x="50" y="167"/>
                </a:lnTo>
                <a:lnTo>
                  <a:pt x="55" y="166"/>
                </a:lnTo>
                <a:lnTo>
                  <a:pt x="59" y="166"/>
                </a:lnTo>
                <a:lnTo>
                  <a:pt x="64" y="165"/>
                </a:lnTo>
                <a:lnTo>
                  <a:pt x="69" y="164"/>
                </a:lnTo>
                <a:lnTo>
                  <a:pt x="74" y="164"/>
                </a:lnTo>
                <a:lnTo>
                  <a:pt x="78" y="163"/>
                </a:lnTo>
                <a:lnTo>
                  <a:pt x="84" y="162"/>
                </a:lnTo>
                <a:lnTo>
                  <a:pt x="89" y="161"/>
                </a:lnTo>
                <a:lnTo>
                  <a:pt x="94" y="160"/>
                </a:lnTo>
                <a:lnTo>
                  <a:pt x="99" y="158"/>
                </a:lnTo>
                <a:lnTo>
                  <a:pt x="104" y="157"/>
                </a:lnTo>
                <a:lnTo>
                  <a:pt x="109" y="155"/>
                </a:lnTo>
                <a:lnTo>
                  <a:pt x="114" y="152"/>
                </a:lnTo>
                <a:lnTo>
                  <a:pt x="119" y="148"/>
                </a:lnTo>
                <a:lnTo>
                  <a:pt x="124" y="135"/>
                </a:lnTo>
                <a:lnTo>
                  <a:pt x="128" y="20"/>
                </a:lnTo>
                <a:lnTo>
                  <a:pt x="133" y="15"/>
                </a:lnTo>
                <a:lnTo>
                  <a:pt x="138" y="12"/>
                </a:lnTo>
                <a:lnTo>
                  <a:pt x="143" y="10"/>
                </a:lnTo>
                <a:lnTo>
                  <a:pt x="147" y="9"/>
                </a:lnTo>
                <a:lnTo>
                  <a:pt x="153" y="7"/>
                </a:lnTo>
                <a:lnTo>
                  <a:pt x="158" y="6"/>
                </a:lnTo>
                <a:lnTo>
                  <a:pt x="163" y="6"/>
                </a:lnTo>
                <a:lnTo>
                  <a:pt x="168" y="5"/>
                </a:lnTo>
                <a:lnTo>
                  <a:pt x="173" y="4"/>
                </a:lnTo>
                <a:lnTo>
                  <a:pt x="178" y="4"/>
                </a:lnTo>
                <a:lnTo>
                  <a:pt x="183" y="3"/>
                </a:lnTo>
                <a:lnTo>
                  <a:pt x="188" y="3"/>
                </a:lnTo>
                <a:lnTo>
                  <a:pt x="193" y="2"/>
                </a:lnTo>
                <a:lnTo>
                  <a:pt x="199" y="2"/>
                </a:lnTo>
                <a:lnTo>
                  <a:pt x="203" y="2"/>
                </a:lnTo>
                <a:lnTo>
                  <a:pt x="208" y="1"/>
                </a:lnTo>
                <a:lnTo>
                  <a:pt x="213" y="1"/>
                </a:lnTo>
                <a:lnTo>
                  <a:pt x="218" y="1"/>
                </a:lnTo>
                <a:lnTo>
                  <a:pt x="222" y="1"/>
                </a:lnTo>
                <a:lnTo>
                  <a:pt x="227" y="1"/>
                </a:lnTo>
                <a:lnTo>
                  <a:pt x="232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256" name="Rectangle 88"/>
          <p:cNvSpPr>
            <a:spLocks noChangeArrowheads="1"/>
          </p:cNvSpPr>
          <p:nvPr/>
        </p:nvSpPr>
        <p:spPr bwMode="auto">
          <a:xfrm>
            <a:off x="2420144" y="2977604"/>
            <a:ext cx="327025" cy="382587"/>
          </a:xfrm>
          <a:prstGeom prst="rect">
            <a:avLst/>
          </a:prstGeom>
          <a:noFill/>
          <a:ln w="158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</a:t>
            </a:r>
          </a:p>
        </p:txBody>
      </p:sp>
      <p:sp>
        <p:nvSpPr>
          <p:cNvPr id="7259" name="Line 91"/>
          <p:cNvSpPr>
            <a:spLocks noChangeShapeType="1"/>
          </p:cNvSpPr>
          <p:nvPr/>
        </p:nvSpPr>
        <p:spPr bwMode="auto">
          <a:xfrm>
            <a:off x="3029744" y="3130004"/>
            <a:ext cx="1641475" cy="0"/>
          </a:xfrm>
          <a:prstGeom prst="line">
            <a:avLst/>
          </a:prstGeom>
          <a:noFill/>
          <a:ln w="15875">
            <a:solidFill>
              <a:srgbClr val="339966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8864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Arial" pitchFamily="34" charset="0"/>
                <a:cs typeface="Arial" pitchFamily="34" charset="0"/>
              </a:rPr>
              <a:t>Come varia la curva di titolazione acido-base con la diluizione?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70</a:t>
            </a:fld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A678-ADCF-4CB7-A4DA-13108F56F51D}" type="slidenum">
              <a:rPr lang="it-IT" altLang="it-IT" smtClean="0"/>
              <a:pPr/>
              <a:t>71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83568" y="40466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Arial" pitchFamily="34" charset="0"/>
                <a:cs typeface="Arial" pitchFamily="34" charset="0"/>
              </a:rPr>
              <a:t>Se la concentrazione dei reattivi è molto bassa, si possono adoperare gli stessi indicatori che si adoperano per concentrazioni elevate?</a:t>
            </a:r>
            <a:endParaRPr lang="it-IT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028"/>
          <p:cNvSpPr>
            <a:spLocks noChangeArrowheads="1"/>
          </p:cNvSpPr>
          <p:nvPr/>
        </p:nvSpPr>
        <p:spPr bwMode="auto">
          <a:xfrm>
            <a:off x="1142529" y="825301"/>
            <a:ext cx="292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pH</a:t>
            </a:r>
            <a:endParaRPr lang="it-IT" altLang="it-IT" sz="1800"/>
          </a:p>
        </p:txBody>
      </p:sp>
      <p:sp>
        <p:nvSpPr>
          <p:cNvPr id="23556" name="Rectangle 1029"/>
          <p:cNvSpPr>
            <a:spLocks noChangeArrowheads="1"/>
          </p:cNvSpPr>
          <p:nvPr/>
        </p:nvSpPr>
        <p:spPr bwMode="auto">
          <a:xfrm>
            <a:off x="1907704" y="4005064"/>
            <a:ext cx="2565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solidFill>
                  <a:srgbClr val="000000"/>
                </a:solidFill>
                <a:latin typeface="Arial" charset="0"/>
              </a:rPr>
              <a:t>volume del titolante (cm³)</a:t>
            </a:r>
            <a:endParaRPr lang="it-IT" altLang="it-IT" sz="1800"/>
          </a:p>
        </p:txBody>
      </p:sp>
      <p:sp>
        <p:nvSpPr>
          <p:cNvPr id="23557" name="Freeform 1030"/>
          <p:cNvSpPr>
            <a:spLocks/>
          </p:cNvSpPr>
          <p:nvPr/>
        </p:nvSpPr>
        <p:spPr bwMode="auto">
          <a:xfrm>
            <a:off x="1756892" y="620514"/>
            <a:ext cx="3271837" cy="3024187"/>
          </a:xfrm>
          <a:custGeom>
            <a:avLst/>
            <a:gdLst>
              <a:gd name="T0" fmla="*/ 0 w 250"/>
              <a:gd name="T1" fmla="*/ 0 h 210"/>
              <a:gd name="T2" fmla="*/ 0 w 250"/>
              <a:gd name="T3" fmla="*/ 2147483647 h 210"/>
              <a:gd name="T4" fmla="*/ 2147483647 w 250"/>
              <a:gd name="T5" fmla="*/ 2147483647 h 210"/>
              <a:gd name="T6" fmla="*/ 0 60000 65536"/>
              <a:gd name="T7" fmla="*/ 0 60000 65536"/>
              <a:gd name="T8" fmla="*/ 0 60000 65536"/>
              <a:gd name="T9" fmla="*/ 0 w 250"/>
              <a:gd name="T10" fmla="*/ 0 h 210"/>
              <a:gd name="T11" fmla="*/ 250 w 250"/>
              <a:gd name="T12" fmla="*/ 210 h 2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" h="210">
                <a:moveTo>
                  <a:pt x="0" y="0"/>
                </a:moveTo>
                <a:lnTo>
                  <a:pt x="0" y="210"/>
                </a:lnTo>
                <a:lnTo>
                  <a:pt x="250" y="2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59" name="Line 1032"/>
          <p:cNvSpPr>
            <a:spLocks noChangeShapeType="1"/>
          </p:cNvSpPr>
          <p:nvPr/>
        </p:nvSpPr>
        <p:spPr bwMode="auto">
          <a:xfrm flipV="1">
            <a:off x="2083917" y="3616126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0" name="Line 1033"/>
          <p:cNvSpPr>
            <a:spLocks noChangeShapeType="1"/>
          </p:cNvSpPr>
          <p:nvPr/>
        </p:nvSpPr>
        <p:spPr bwMode="auto">
          <a:xfrm flipV="1">
            <a:off x="2410942" y="3587551"/>
            <a:ext cx="1587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1" name="Rectangle 1034"/>
          <p:cNvSpPr>
            <a:spLocks noChangeArrowheads="1"/>
          </p:cNvSpPr>
          <p:nvPr/>
        </p:nvSpPr>
        <p:spPr bwMode="auto">
          <a:xfrm>
            <a:off x="2358554" y="370185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3562" name="Line 1035"/>
          <p:cNvSpPr>
            <a:spLocks noChangeShapeType="1"/>
          </p:cNvSpPr>
          <p:nvPr/>
        </p:nvSpPr>
        <p:spPr bwMode="auto">
          <a:xfrm flipV="1">
            <a:off x="2737967" y="3616126"/>
            <a:ext cx="1587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3" name="Line 1036"/>
          <p:cNvSpPr>
            <a:spLocks noChangeShapeType="1"/>
          </p:cNvSpPr>
          <p:nvPr/>
        </p:nvSpPr>
        <p:spPr bwMode="auto">
          <a:xfrm flipV="1">
            <a:off x="3066579" y="358755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4" name="Rectangle 1037"/>
          <p:cNvSpPr>
            <a:spLocks noChangeArrowheads="1"/>
          </p:cNvSpPr>
          <p:nvPr/>
        </p:nvSpPr>
        <p:spPr bwMode="auto">
          <a:xfrm>
            <a:off x="3014192" y="370185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20</a:t>
            </a:r>
            <a:endParaRPr lang="it-IT" altLang="it-IT" sz="1600"/>
          </a:p>
        </p:txBody>
      </p:sp>
      <p:sp>
        <p:nvSpPr>
          <p:cNvPr id="23565" name="Line 1038"/>
          <p:cNvSpPr>
            <a:spLocks noChangeShapeType="1"/>
          </p:cNvSpPr>
          <p:nvPr/>
        </p:nvSpPr>
        <p:spPr bwMode="auto">
          <a:xfrm flipV="1">
            <a:off x="3393604" y="3616126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6" name="Line 1039"/>
          <p:cNvSpPr>
            <a:spLocks noChangeShapeType="1"/>
          </p:cNvSpPr>
          <p:nvPr/>
        </p:nvSpPr>
        <p:spPr bwMode="auto">
          <a:xfrm flipV="1">
            <a:off x="3720629" y="358755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7" name="Rectangle 1040"/>
          <p:cNvSpPr>
            <a:spLocks noChangeArrowheads="1"/>
          </p:cNvSpPr>
          <p:nvPr/>
        </p:nvSpPr>
        <p:spPr bwMode="auto">
          <a:xfrm>
            <a:off x="3668242" y="370185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30</a:t>
            </a:r>
            <a:endParaRPr lang="it-IT" altLang="it-IT" sz="1600"/>
          </a:p>
        </p:txBody>
      </p:sp>
      <p:sp>
        <p:nvSpPr>
          <p:cNvPr id="23568" name="Line 1041"/>
          <p:cNvSpPr>
            <a:spLocks noChangeShapeType="1"/>
          </p:cNvSpPr>
          <p:nvPr/>
        </p:nvSpPr>
        <p:spPr bwMode="auto">
          <a:xfrm flipV="1">
            <a:off x="4047654" y="3616126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9" name="Line 1042"/>
          <p:cNvSpPr>
            <a:spLocks noChangeShapeType="1"/>
          </p:cNvSpPr>
          <p:nvPr/>
        </p:nvSpPr>
        <p:spPr bwMode="auto">
          <a:xfrm flipV="1">
            <a:off x="4374679" y="358755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0" name="Rectangle 1043"/>
          <p:cNvSpPr>
            <a:spLocks noChangeArrowheads="1"/>
          </p:cNvSpPr>
          <p:nvPr/>
        </p:nvSpPr>
        <p:spPr bwMode="auto">
          <a:xfrm>
            <a:off x="4322292" y="370185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40</a:t>
            </a:r>
            <a:endParaRPr lang="it-IT" altLang="it-IT" sz="1600"/>
          </a:p>
        </p:txBody>
      </p:sp>
      <p:sp>
        <p:nvSpPr>
          <p:cNvPr id="23571" name="Line 1044"/>
          <p:cNvSpPr>
            <a:spLocks noChangeShapeType="1"/>
          </p:cNvSpPr>
          <p:nvPr/>
        </p:nvSpPr>
        <p:spPr bwMode="auto">
          <a:xfrm flipV="1">
            <a:off x="4701704" y="3616126"/>
            <a:ext cx="1588" cy="285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2" name="Line 1045"/>
          <p:cNvSpPr>
            <a:spLocks noChangeShapeType="1"/>
          </p:cNvSpPr>
          <p:nvPr/>
        </p:nvSpPr>
        <p:spPr bwMode="auto">
          <a:xfrm flipV="1">
            <a:off x="5028729" y="3587551"/>
            <a:ext cx="1588" cy="571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3" name="Rectangle 1046"/>
          <p:cNvSpPr>
            <a:spLocks noChangeArrowheads="1"/>
          </p:cNvSpPr>
          <p:nvPr/>
        </p:nvSpPr>
        <p:spPr bwMode="auto">
          <a:xfrm>
            <a:off x="4976342" y="3701851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50</a:t>
            </a:r>
            <a:endParaRPr lang="it-IT" altLang="it-IT" sz="1600"/>
          </a:p>
        </p:txBody>
      </p:sp>
      <p:sp>
        <p:nvSpPr>
          <p:cNvPr id="23574" name="Line 1047"/>
          <p:cNvSpPr>
            <a:spLocks noChangeShapeType="1"/>
          </p:cNvSpPr>
          <p:nvPr/>
        </p:nvSpPr>
        <p:spPr bwMode="auto">
          <a:xfrm>
            <a:off x="1756892" y="364470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5" name="Rectangle 1048"/>
          <p:cNvSpPr>
            <a:spLocks noChangeArrowheads="1"/>
          </p:cNvSpPr>
          <p:nvPr/>
        </p:nvSpPr>
        <p:spPr bwMode="auto">
          <a:xfrm>
            <a:off x="1494954" y="357167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0</a:t>
            </a:r>
            <a:endParaRPr lang="it-IT" altLang="it-IT" sz="1600"/>
          </a:p>
        </p:txBody>
      </p:sp>
      <p:sp>
        <p:nvSpPr>
          <p:cNvPr id="23576" name="Line 1049"/>
          <p:cNvSpPr>
            <a:spLocks noChangeShapeType="1"/>
          </p:cNvSpPr>
          <p:nvPr/>
        </p:nvSpPr>
        <p:spPr bwMode="auto">
          <a:xfrm>
            <a:off x="1756892" y="321290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7" name="Rectangle 1050"/>
          <p:cNvSpPr>
            <a:spLocks noChangeArrowheads="1"/>
          </p:cNvSpPr>
          <p:nvPr/>
        </p:nvSpPr>
        <p:spPr bwMode="auto">
          <a:xfrm>
            <a:off x="1494954" y="313987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2</a:t>
            </a:r>
            <a:endParaRPr lang="it-IT" altLang="it-IT" sz="1600"/>
          </a:p>
        </p:txBody>
      </p:sp>
      <p:sp>
        <p:nvSpPr>
          <p:cNvPr id="23578" name="Line 1051"/>
          <p:cNvSpPr>
            <a:spLocks noChangeShapeType="1"/>
          </p:cNvSpPr>
          <p:nvPr/>
        </p:nvSpPr>
        <p:spPr bwMode="auto">
          <a:xfrm>
            <a:off x="1756892" y="278110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9" name="Rectangle 1052"/>
          <p:cNvSpPr>
            <a:spLocks noChangeArrowheads="1"/>
          </p:cNvSpPr>
          <p:nvPr/>
        </p:nvSpPr>
        <p:spPr bwMode="auto">
          <a:xfrm>
            <a:off x="1494954" y="270807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4</a:t>
            </a:r>
            <a:endParaRPr lang="it-IT" altLang="it-IT" sz="1600"/>
          </a:p>
        </p:txBody>
      </p:sp>
      <p:sp>
        <p:nvSpPr>
          <p:cNvPr id="23580" name="Line 1053"/>
          <p:cNvSpPr>
            <a:spLocks noChangeShapeType="1"/>
          </p:cNvSpPr>
          <p:nvPr/>
        </p:nvSpPr>
        <p:spPr bwMode="auto">
          <a:xfrm>
            <a:off x="1756892" y="2349301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1" name="Rectangle 1054"/>
          <p:cNvSpPr>
            <a:spLocks noChangeArrowheads="1"/>
          </p:cNvSpPr>
          <p:nvPr/>
        </p:nvSpPr>
        <p:spPr bwMode="auto">
          <a:xfrm>
            <a:off x="1494954" y="227627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6</a:t>
            </a:r>
            <a:endParaRPr lang="it-IT" altLang="it-IT" sz="1600"/>
          </a:p>
        </p:txBody>
      </p:sp>
      <p:sp>
        <p:nvSpPr>
          <p:cNvPr id="23582" name="Line 1055"/>
          <p:cNvSpPr>
            <a:spLocks noChangeShapeType="1"/>
          </p:cNvSpPr>
          <p:nvPr/>
        </p:nvSpPr>
        <p:spPr bwMode="auto">
          <a:xfrm flipV="1">
            <a:off x="1756892" y="1914326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3" name="Rectangle 1056"/>
          <p:cNvSpPr>
            <a:spLocks noChangeArrowheads="1"/>
          </p:cNvSpPr>
          <p:nvPr/>
        </p:nvSpPr>
        <p:spPr bwMode="auto">
          <a:xfrm>
            <a:off x="1494954" y="1844476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 8</a:t>
            </a:r>
            <a:endParaRPr lang="it-IT" altLang="it-IT" sz="1600"/>
          </a:p>
        </p:txBody>
      </p:sp>
      <p:sp>
        <p:nvSpPr>
          <p:cNvPr id="23584" name="Line 1057"/>
          <p:cNvSpPr>
            <a:spLocks noChangeShapeType="1"/>
          </p:cNvSpPr>
          <p:nvPr/>
        </p:nvSpPr>
        <p:spPr bwMode="auto">
          <a:xfrm>
            <a:off x="1756892" y="148411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5" name="Rectangle 1058"/>
          <p:cNvSpPr>
            <a:spLocks noChangeArrowheads="1"/>
          </p:cNvSpPr>
          <p:nvPr/>
        </p:nvSpPr>
        <p:spPr bwMode="auto">
          <a:xfrm>
            <a:off x="1494954" y="1412676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10</a:t>
            </a:r>
            <a:endParaRPr lang="it-IT" altLang="it-IT" sz="1600"/>
          </a:p>
        </p:txBody>
      </p:sp>
      <p:sp>
        <p:nvSpPr>
          <p:cNvPr id="23586" name="Line 1059"/>
          <p:cNvSpPr>
            <a:spLocks noChangeShapeType="1"/>
          </p:cNvSpPr>
          <p:nvPr/>
        </p:nvSpPr>
        <p:spPr bwMode="auto">
          <a:xfrm>
            <a:off x="1756892" y="1052314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7" name="Rectangle 1060"/>
          <p:cNvSpPr>
            <a:spLocks noChangeArrowheads="1"/>
          </p:cNvSpPr>
          <p:nvPr/>
        </p:nvSpPr>
        <p:spPr bwMode="auto">
          <a:xfrm>
            <a:off x="1494954" y="980876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12</a:t>
            </a:r>
            <a:endParaRPr lang="it-IT" altLang="it-IT" sz="1600"/>
          </a:p>
        </p:txBody>
      </p:sp>
      <p:sp>
        <p:nvSpPr>
          <p:cNvPr id="23588" name="Line 1061"/>
          <p:cNvSpPr>
            <a:spLocks noChangeShapeType="1"/>
          </p:cNvSpPr>
          <p:nvPr/>
        </p:nvSpPr>
        <p:spPr bwMode="auto">
          <a:xfrm flipV="1">
            <a:off x="1756892" y="618926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89" name="Rectangle 1062"/>
          <p:cNvSpPr>
            <a:spLocks noChangeArrowheads="1"/>
          </p:cNvSpPr>
          <p:nvPr/>
        </p:nvSpPr>
        <p:spPr bwMode="auto">
          <a:xfrm>
            <a:off x="1494954" y="547489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600">
                <a:solidFill>
                  <a:srgbClr val="000000"/>
                </a:solidFill>
                <a:latin typeface="Arial" charset="0"/>
              </a:rPr>
              <a:t>14</a:t>
            </a:r>
            <a:endParaRPr lang="it-IT" altLang="it-IT" sz="1600"/>
          </a:p>
        </p:txBody>
      </p:sp>
      <p:sp>
        <p:nvSpPr>
          <p:cNvPr id="23590" name="Freeform 1063"/>
          <p:cNvSpPr>
            <a:spLocks/>
          </p:cNvSpPr>
          <p:nvPr/>
        </p:nvSpPr>
        <p:spPr bwMode="auto">
          <a:xfrm>
            <a:off x="1756892" y="952301"/>
            <a:ext cx="3036887" cy="2476500"/>
          </a:xfrm>
          <a:custGeom>
            <a:avLst/>
            <a:gdLst>
              <a:gd name="T0" fmla="*/ 0 w 232"/>
              <a:gd name="T1" fmla="*/ 2147483647 h 172"/>
              <a:gd name="T2" fmla="*/ 2147483647 w 232"/>
              <a:gd name="T3" fmla="*/ 2147483647 h 172"/>
              <a:gd name="T4" fmla="*/ 2147483647 w 232"/>
              <a:gd name="T5" fmla="*/ 2147483647 h 172"/>
              <a:gd name="T6" fmla="*/ 2147483647 w 232"/>
              <a:gd name="T7" fmla="*/ 2147483647 h 172"/>
              <a:gd name="T8" fmla="*/ 2147483647 w 232"/>
              <a:gd name="T9" fmla="*/ 2147483647 h 172"/>
              <a:gd name="T10" fmla="*/ 2147483647 w 232"/>
              <a:gd name="T11" fmla="*/ 2147483647 h 172"/>
              <a:gd name="T12" fmla="*/ 2147483647 w 232"/>
              <a:gd name="T13" fmla="*/ 2147483647 h 172"/>
              <a:gd name="T14" fmla="*/ 2147483647 w 232"/>
              <a:gd name="T15" fmla="*/ 2147483647 h 172"/>
              <a:gd name="T16" fmla="*/ 2147483647 w 232"/>
              <a:gd name="T17" fmla="*/ 2147483647 h 172"/>
              <a:gd name="T18" fmla="*/ 2147483647 w 232"/>
              <a:gd name="T19" fmla="*/ 2147483647 h 172"/>
              <a:gd name="T20" fmla="*/ 2147483647 w 232"/>
              <a:gd name="T21" fmla="*/ 2147483647 h 172"/>
              <a:gd name="T22" fmla="*/ 2147483647 w 232"/>
              <a:gd name="T23" fmla="*/ 2147483647 h 172"/>
              <a:gd name="T24" fmla="*/ 2147483647 w 232"/>
              <a:gd name="T25" fmla="*/ 2147483647 h 172"/>
              <a:gd name="T26" fmla="*/ 2147483647 w 232"/>
              <a:gd name="T27" fmla="*/ 2147483647 h 172"/>
              <a:gd name="T28" fmla="*/ 2147483647 w 232"/>
              <a:gd name="T29" fmla="*/ 2147483647 h 172"/>
              <a:gd name="T30" fmla="*/ 2147483647 w 232"/>
              <a:gd name="T31" fmla="*/ 2147483647 h 172"/>
              <a:gd name="T32" fmla="*/ 2147483647 w 232"/>
              <a:gd name="T33" fmla="*/ 2147483647 h 172"/>
              <a:gd name="T34" fmla="*/ 2147483647 w 232"/>
              <a:gd name="T35" fmla="*/ 2147483647 h 172"/>
              <a:gd name="T36" fmla="*/ 2147483647 w 232"/>
              <a:gd name="T37" fmla="*/ 2147483647 h 172"/>
              <a:gd name="T38" fmla="*/ 2147483647 w 232"/>
              <a:gd name="T39" fmla="*/ 2147483647 h 172"/>
              <a:gd name="T40" fmla="*/ 2147483647 w 232"/>
              <a:gd name="T41" fmla="*/ 2147483647 h 172"/>
              <a:gd name="T42" fmla="*/ 2147483647 w 232"/>
              <a:gd name="T43" fmla="*/ 2147483647 h 172"/>
              <a:gd name="T44" fmla="*/ 2147483647 w 232"/>
              <a:gd name="T45" fmla="*/ 2147483647 h 172"/>
              <a:gd name="T46" fmla="*/ 2147483647 w 232"/>
              <a:gd name="T47" fmla="*/ 2147483647 h 172"/>
              <a:gd name="T48" fmla="*/ 2147483647 w 232"/>
              <a:gd name="T49" fmla="*/ 2147483647 h 172"/>
              <a:gd name="T50" fmla="*/ 2147483647 w 232"/>
              <a:gd name="T51" fmla="*/ 2147483647 h 172"/>
              <a:gd name="T52" fmla="*/ 2147483647 w 232"/>
              <a:gd name="T53" fmla="*/ 2147483647 h 172"/>
              <a:gd name="T54" fmla="*/ 2147483647 w 232"/>
              <a:gd name="T55" fmla="*/ 2147483647 h 172"/>
              <a:gd name="T56" fmla="*/ 2147483647 w 232"/>
              <a:gd name="T57" fmla="*/ 2147483647 h 172"/>
              <a:gd name="T58" fmla="*/ 2147483647 w 232"/>
              <a:gd name="T59" fmla="*/ 2147483647 h 172"/>
              <a:gd name="T60" fmla="*/ 2147483647 w 232"/>
              <a:gd name="T61" fmla="*/ 2147483647 h 172"/>
              <a:gd name="T62" fmla="*/ 2147483647 w 232"/>
              <a:gd name="T63" fmla="*/ 2147483647 h 172"/>
              <a:gd name="T64" fmla="*/ 2147483647 w 232"/>
              <a:gd name="T65" fmla="*/ 2147483647 h 172"/>
              <a:gd name="T66" fmla="*/ 2147483647 w 232"/>
              <a:gd name="T67" fmla="*/ 2147483647 h 172"/>
              <a:gd name="T68" fmla="*/ 2147483647 w 232"/>
              <a:gd name="T69" fmla="*/ 2147483647 h 172"/>
              <a:gd name="T70" fmla="*/ 2147483647 w 232"/>
              <a:gd name="T71" fmla="*/ 2147483647 h 172"/>
              <a:gd name="T72" fmla="*/ 2147483647 w 232"/>
              <a:gd name="T73" fmla="*/ 2147483647 h 172"/>
              <a:gd name="T74" fmla="*/ 2147483647 w 232"/>
              <a:gd name="T75" fmla="*/ 2147483647 h 172"/>
              <a:gd name="T76" fmla="*/ 2147483647 w 232"/>
              <a:gd name="T77" fmla="*/ 2147483647 h 172"/>
              <a:gd name="T78" fmla="*/ 2147483647 w 232"/>
              <a:gd name="T79" fmla="*/ 2147483647 h 172"/>
              <a:gd name="T80" fmla="*/ 2147483647 w 232"/>
              <a:gd name="T81" fmla="*/ 2147483647 h 172"/>
              <a:gd name="T82" fmla="*/ 2147483647 w 232"/>
              <a:gd name="T83" fmla="*/ 2147483647 h 172"/>
              <a:gd name="T84" fmla="*/ 2147483647 w 232"/>
              <a:gd name="T85" fmla="*/ 2147483647 h 172"/>
              <a:gd name="T86" fmla="*/ 2147483647 w 232"/>
              <a:gd name="T87" fmla="*/ 2147483647 h 172"/>
              <a:gd name="T88" fmla="*/ 2147483647 w 232"/>
              <a:gd name="T89" fmla="*/ 2147483647 h 172"/>
              <a:gd name="T90" fmla="*/ 2147483647 w 232"/>
              <a:gd name="T91" fmla="*/ 2147483647 h 172"/>
              <a:gd name="T92" fmla="*/ 2147483647 w 232"/>
              <a:gd name="T93" fmla="*/ 2147483647 h 172"/>
              <a:gd name="T94" fmla="*/ 2147483647 w 232"/>
              <a:gd name="T95" fmla="*/ 0 h 17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32"/>
              <a:gd name="T145" fmla="*/ 0 h 172"/>
              <a:gd name="T146" fmla="*/ 232 w 232"/>
              <a:gd name="T147" fmla="*/ 172 h 17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32" h="172">
                <a:moveTo>
                  <a:pt x="0" y="172"/>
                </a:moveTo>
                <a:lnTo>
                  <a:pt x="4" y="172"/>
                </a:lnTo>
                <a:lnTo>
                  <a:pt x="9" y="171"/>
                </a:lnTo>
                <a:lnTo>
                  <a:pt x="15" y="171"/>
                </a:lnTo>
                <a:lnTo>
                  <a:pt x="20" y="170"/>
                </a:lnTo>
                <a:lnTo>
                  <a:pt x="25" y="170"/>
                </a:lnTo>
                <a:lnTo>
                  <a:pt x="31" y="169"/>
                </a:lnTo>
                <a:lnTo>
                  <a:pt x="35" y="169"/>
                </a:lnTo>
                <a:lnTo>
                  <a:pt x="40" y="168"/>
                </a:lnTo>
                <a:lnTo>
                  <a:pt x="45" y="168"/>
                </a:lnTo>
                <a:lnTo>
                  <a:pt x="50" y="167"/>
                </a:lnTo>
                <a:lnTo>
                  <a:pt x="55" y="166"/>
                </a:lnTo>
                <a:lnTo>
                  <a:pt x="59" y="166"/>
                </a:lnTo>
                <a:lnTo>
                  <a:pt x="64" y="165"/>
                </a:lnTo>
                <a:lnTo>
                  <a:pt x="69" y="164"/>
                </a:lnTo>
                <a:lnTo>
                  <a:pt x="74" y="164"/>
                </a:lnTo>
                <a:lnTo>
                  <a:pt x="78" y="163"/>
                </a:lnTo>
                <a:lnTo>
                  <a:pt x="84" y="162"/>
                </a:lnTo>
                <a:lnTo>
                  <a:pt x="89" y="161"/>
                </a:lnTo>
                <a:lnTo>
                  <a:pt x="94" y="160"/>
                </a:lnTo>
                <a:lnTo>
                  <a:pt x="99" y="158"/>
                </a:lnTo>
                <a:lnTo>
                  <a:pt x="104" y="157"/>
                </a:lnTo>
                <a:lnTo>
                  <a:pt x="109" y="155"/>
                </a:lnTo>
                <a:lnTo>
                  <a:pt x="114" y="152"/>
                </a:lnTo>
                <a:lnTo>
                  <a:pt x="119" y="148"/>
                </a:lnTo>
                <a:lnTo>
                  <a:pt x="124" y="135"/>
                </a:lnTo>
                <a:lnTo>
                  <a:pt x="128" y="20"/>
                </a:lnTo>
                <a:lnTo>
                  <a:pt x="133" y="15"/>
                </a:lnTo>
                <a:lnTo>
                  <a:pt x="138" y="12"/>
                </a:lnTo>
                <a:lnTo>
                  <a:pt x="143" y="10"/>
                </a:lnTo>
                <a:lnTo>
                  <a:pt x="147" y="9"/>
                </a:lnTo>
                <a:lnTo>
                  <a:pt x="153" y="7"/>
                </a:lnTo>
                <a:lnTo>
                  <a:pt x="158" y="6"/>
                </a:lnTo>
                <a:lnTo>
                  <a:pt x="163" y="6"/>
                </a:lnTo>
                <a:lnTo>
                  <a:pt x="168" y="5"/>
                </a:lnTo>
                <a:lnTo>
                  <a:pt x="173" y="4"/>
                </a:lnTo>
                <a:lnTo>
                  <a:pt x="178" y="4"/>
                </a:lnTo>
                <a:lnTo>
                  <a:pt x="183" y="3"/>
                </a:lnTo>
                <a:lnTo>
                  <a:pt x="188" y="3"/>
                </a:lnTo>
                <a:lnTo>
                  <a:pt x="193" y="2"/>
                </a:lnTo>
                <a:lnTo>
                  <a:pt x="199" y="2"/>
                </a:lnTo>
                <a:lnTo>
                  <a:pt x="203" y="2"/>
                </a:lnTo>
                <a:lnTo>
                  <a:pt x="208" y="1"/>
                </a:lnTo>
                <a:lnTo>
                  <a:pt x="213" y="1"/>
                </a:lnTo>
                <a:lnTo>
                  <a:pt x="218" y="1"/>
                </a:lnTo>
                <a:lnTo>
                  <a:pt x="222" y="1"/>
                </a:lnTo>
                <a:lnTo>
                  <a:pt x="227" y="1"/>
                </a:lnTo>
                <a:lnTo>
                  <a:pt x="232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0216" name="Rectangle 1064"/>
          <p:cNvSpPr>
            <a:spLocks noChangeArrowheads="1"/>
          </p:cNvSpPr>
          <p:nvPr/>
        </p:nvSpPr>
        <p:spPr bwMode="auto">
          <a:xfrm>
            <a:off x="1763688" y="1484784"/>
            <a:ext cx="1716088" cy="315913"/>
          </a:xfrm>
          <a:prstGeom prst="rect">
            <a:avLst/>
          </a:prstGeom>
          <a:solidFill>
            <a:srgbClr val="FF0066">
              <a:alpha val="50195"/>
            </a:srgbClr>
          </a:solidFill>
          <a:ln w="1587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50217" name="Rectangle 1065"/>
          <p:cNvSpPr>
            <a:spLocks noChangeArrowheads="1"/>
          </p:cNvSpPr>
          <p:nvPr/>
        </p:nvSpPr>
        <p:spPr bwMode="auto">
          <a:xfrm>
            <a:off x="1760067" y="2044501"/>
            <a:ext cx="1714500" cy="288925"/>
          </a:xfrm>
          <a:prstGeom prst="rect">
            <a:avLst/>
          </a:prstGeom>
          <a:solidFill>
            <a:srgbClr val="0000FF">
              <a:alpha val="50195"/>
            </a:srgbClr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50218" name="Text Box 1066"/>
          <p:cNvSpPr txBox="1">
            <a:spLocks noChangeArrowheads="1"/>
          </p:cNvSpPr>
          <p:nvPr/>
        </p:nvSpPr>
        <p:spPr bwMode="auto">
          <a:xfrm>
            <a:off x="3544417" y="1552376"/>
            <a:ext cx="4037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Fenolftaleina: viraggio </a:t>
            </a:r>
            <a:r>
              <a:rPr lang="it-IT" altLang="it-IT" sz="1800" dirty="0" err="1" smtClean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sz="1800" dirty="0" smtClean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tra 8.0 </a:t>
            </a:r>
            <a:r>
              <a:rPr lang="it-IT" altLang="it-IT" sz="1800" dirty="0">
                <a:solidFill>
                  <a:srgbClr val="FF0066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- 9.6</a:t>
            </a:r>
          </a:p>
        </p:txBody>
      </p:sp>
      <p:sp>
        <p:nvSpPr>
          <p:cNvPr id="50219" name="Text Box 1067"/>
          <p:cNvSpPr txBox="1">
            <a:spLocks noChangeArrowheads="1"/>
          </p:cNvSpPr>
          <p:nvPr/>
        </p:nvSpPr>
        <p:spPr bwMode="auto">
          <a:xfrm>
            <a:off x="3555529" y="1987351"/>
            <a:ext cx="4477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Blu </a:t>
            </a:r>
            <a:r>
              <a:rPr lang="it-IT" altLang="it-IT" sz="1800" dirty="0" err="1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bromotimolo</a:t>
            </a:r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viraggio </a:t>
            </a:r>
            <a:r>
              <a:rPr lang="it-IT" altLang="it-IT" sz="1800" dirty="0" err="1" smtClean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sz="1800" dirty="0" smtClean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tra 6.0 </a:t>
            </a:r>
            <a:r>
              <a:rPr lang="it-IT" altLang="it-IT" sz="18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7.6</a:t>
            </a:r>
          </a:p>
        </p:txBody>
      </p:sp>
      <p:sp>
        <p:nvSpPr>
          <p:cNvPr id="50220" name="Rectangle 1068"/>
          <p:cNvSpPr>
            <a:spLocks noChangeArrowheads="1"/>
          </p:cNvSpPr>
          <p:nvPr/>
        </p:nvSpPr>
        <p:spPr bwMode="auto">
          <a:xfrm>
            <a:off x="1760067" y="2676326"/>
            <a:ext cx="1709737" cy="306388"/>
          </a:xfrm>
          <a:prstGeom prst="rect">
            <a:avLst/>
          </a:prstGeom>
          <a:solidFill>
            <a:srgbClr val="FF6600">
              <a:alpha val="50195"/>
            </a:srgbClr>
          </a:solidFill>
          <a:ln w="158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it-IT" altLang="it-IT" b="1"/>
          </a:p>
        </p:txBody>
      </p:sp>
      <p:sp>
        <p:nvSpPr>
          <p:cNvPr id="50221" name="Text Box 1069"/>
          <p:cNvSpPr txBox="1">
            <a:spLocks noChangeArrowheads="1"/>
          </p:cNvSpPr>
          <p:nvPr/>
        </p:nvSpPr>
        <p:spPr bwMode="auto">
          <a:xfrm>
            <a:off x="3568229" y="2620764"/>
            <a:ext cx="40135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Metilarancio: viraggio </a:t>
            </a:r>
            <a:r>
              <a:rPr lang="it-IT" altLang="it-IT" sz="1800" dirty="0" err="1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sz="1800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tra 3.1 </a:t>
            </a:r>
            <a:r>
              <a:rPr lang="it-IT" altLang="it-IT" sz="1800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4.4</a:t>
            </a:r>
          </a:p>
        </p:txBody>
      </p:sp>
      <p:sp>
        <p:nvSpPr>
          <p:cNvPr id="2" name="Rettangolo 1"/>
          <p:cNvSpPr/>
          <p:nvPr/>
        </p:nvSpPr>
        <p:spPr bwMode="auto">
          <a:xfrm>
            <a:off x="2196009" y="-230386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72</a:t>
            </a:fld>
            <a:endParaRPr lang="it-IT"/>
          </a:p>
        </p:txBody>
      </p:sp>
      <p:sp>
        <p:nvSpPr>
          <p:cNvPr id="50" name="Freeform 43"/>
          <p:cNvSpPr>
            <a:spLocks/>
          </p:cNvSpPr>
          <p:nvPr/>
        </p:nvSpPr>
        <p:spPr bwMode="auto">
          <a:xfrm>
            <a:off x="1768029" y="1396628"/>
            <a:ext cx="2997200" cy="1612900"/>
          </a:xfrm>
          <a:custGeom>
            <a:avLst/>
            <a:gdLst>
              <a:gd name="T0" fmla="*/ 0 w 229"/>
              <a:gd name="T1" fmla="*/ 2147483647 h 112"/>
              <a:gd name="T2" fmla="*/ 2147483647 w 229"/>
              <a:gd name="T3" fmla="*/ 2147483647 h 112"/>
              <a:gd name="T4" fmla="*/ 2147483647 w 229"/>
              <a:gd name="T5" fmla="*/ 2147483647 h 112"/>
              <a:gd name="T6" fmla="*/ 2147483647 w 229"/>
              <a:gd name="T7" fmla="*/ 2147483647 h 112"/>
              <a:gd name="T8" fmla="*/ 2147483647 w 229"/>
              <a:gd name="T9" fmla="*/ 2147483647 h 112"/>
              <a:gd name="T10" fmla="*/ 2147483647 w 229"/>
              <a:gd name="T11" fmla="*/ 2147483647 h 112"/>
              <a:gd name="T12" fmla="*/ 2147483647 w 229"/>
              <a:gd name="T13" fmla="*/ 2147483647 h 112"/>
              <a:gd name="T14" fmla="*/ 2147483647 w 229"/>
              <a:gd name="T15" fmla="*/ 2147483647 h 112"/>
              <a:gd name="T16" fmla="*/ 2147483647 w 229"/>
              <a:gd name="T17" fmla="*/ 2147483647 h 112"/>
              <a:gd name="T18" fmla="*/ 2147483647 w 229"/>
              <a:gd name="T19" fmla="*/ 2147483647 h 112"/>
              <a:gd name="T20" fmla="*/ 2147483647 w 229"/>
              <a:gd name="T21" fmla="*/ 2147483647 h 112"/>
              <a:gd name="T22" fmla="*/ 2147483647 w 229"/>
              <a:gd name="T23" fmla="*/ 2147483647 h 112"/>
              <a:gd name="T24" fmla="*/ 2147483647 w 229"/>
              <a:gd name="T25" fmla="*/ 2147483647 h 112"/>
              <a:gd name="T26" fmla="*/ 2147483647 w 229"/>
              <a:gd name="T27" fmla="*/ 2147483647 h 112"/>
              <a:gd name="T28" fmla="*/ 2147483647 w 229"/>
              <a:gd name="T29" fmla="*/ 2147483647 h 112"/>
              <a:gd name="T30" fmla="*/ 2147483647 w 229"/>
              <a:gd name="T31" fmla="*/ 2147483647 h 112"/>
              <a:gd name="T32" fmla="*/ 2147483647 w 229"/>
              <a:gd name="T33" fmla="*/ 2147483647 h 112"/>
              <a:gd name="T34" fmla="*/ 2147483647 w 229"/>
              <a:gd name="T35" fmla="*/ 2147483647 h 112"/>
              <a:gd name="T36" fmla="*/ 2147483647 w 229"/>
              <a:gd name="T37" fmla="*/ 2147483647 h 112"/>
              <a:gd name="T38" fmla="*/ 2147483647 w 229"/>
              <a:gd name="T39" fmla="*/ 2147483647 h 112"/>
              <a:gd name="T40" fmla="*/ 2147483647 w 229"/>
              <a:gd name="T41" fmla="*/ 2147483647 h 112"/>
              <a:gd name="T42" fmla="*/ 2147483647 w 229"/>
              <a:gd name="T43" fmla="*/ 2147483647 h 112"/>
              <a:gd name="T44" fmla="*/ 2147483647 w 229"/>
              <a:gd name="T45" fmla="*/ 2147483647 h 112"/>
              <a:gd name="T46" fmla="*/ 2147483647 w 229"/>
              <a:gd name="T47" fmla="*/ 2147483647 h 112"/>
              <a:gd name="T48" fmla="*/ 2147483647 w 229"/>
              <a:gd name="T49" fmla="*/ 2147483647 h 112"/>
              <a:gd name="T50" fmla="*/ 2147483647 w 229"/>
              <a:gd name="T51" fmla="*/ 2147483647 h 112"/>
              <a:gd name="T52" fmla="*/ 2147483647 w 229"/>
              <a:gd name="T53" fmla="*/ 2147483647 h 112"/>
              <a:gd name="T54" fmla="*/ 2147483647 w 229"/>
              <a:gd name="T55" fmla="*/ 2147483647 h 112"/>
              <a:gd name="T56" fmla="*/ 2147483647 w 229"/>
              <a:gd name="T57" fmla="*/ 2147483647 h 112"/>
              <a:gd name="T58" fmla="*/ 2147483647 w 229"/>
              <a:gd name="T59" fmla="*/ 2147483647 h 112"/>
              <a:gd name="T60" fmla="*/ 2147483647 w 229"/>
              <a:gd name="T61" fmla="*/ 2147483647 h 112"/>
              <a:gd name="T62" fmla="*/ 2147483647 w 229"/>
              <a:gd name="T63" fmla="*/ 2147483647 h 112"/>
              <a:gd name="T64" fmla="*/ 2147483647 w 229"/>
              <a:gd name="T65" fmla="*/ 2147483647 h 112"/>
              <a:gd name="T66" fmla="*/ 2147483647 w 229"/>
              <a:gd name="T67" fmla="*/ 2147483647 h 112"/>
              <a:gd name="T68" fmla="*/ 2147483647 w 229"/>
              <a:gd name="T69" fmla="*/ 2147483647 h 112"/>
              <a:gd name="T70" fmla="*/ 2147483647 w 229"/>
              <a:gd name="T71" fmla="*/ 2147483647 h 112"/>
              <a:gd name="T72" fmla="*/ 2147483647 w 229"/>
              <a:gd name="T73" fmla="*/ 2147483647 h 112"/>
              <a:gd name="T74" fmla="*/ 2147483647 w 229"/>
              <a:gd name="T75" fmla="*/ 2147483647 h 112"/>
              <a:gd name="T76" fmla="*/ 2147483647 w 229"/>
              <a:gd name="T77" fmla="*/ 2147483647 h 112"/>
              <a:gd name="T78" fmla="*/ 2147483647 w 229"/>
              <a:gd name="T79" fmla="*/ 2147483647 h 112"/>
              <a:gd name="T80" fmla="*/ 2147483647 w 229"/>
              <a:gd name="T81" fmla="*/ 2147483647 h 112"/>
              <a:gd name="T82" fmla="*/ 2147483647 w 229"/>
              <a:gd name="T83" fmla="*/ 2147483647 h 112"/>
              <a:gd name="T84" fmla="*/ 2147483647 w 229"/>
              <a:gd name="T85" fmla="*/ 2147483647 h 112"/>
              <a:gd name="T86" fmla="*/ 2147483647 w 229"/>
              <a:gd name="T87" fmla="*/ 2147483647 h 112"/>
              <a:gd name="T88" fmla="*/ 2147483647 w 229"/>
              <a:gd name="T89" fmla="*/ 2147483647 h 112"/>
              <a:gd name="T90" fmla="*/ 2147483647 w 229"/>
              <a:gd name="T91" fmla="*/ 2147483647 h 112"/>
              <a:gd name="T92" fmla="*/ 2147483647 w 229"/>
              <a:gd name="T93" fmla="*/ 0 h 11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29"/>
              <a:gd name="T142" fmla="*/ 0 h 112"/>
              <a:gd name="T143" fmla="*/ 229 w 229"/>
              <a:gd name="T144" fmla="*/ 112 h 11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29" h="112">
                <a:moveTo>
                  <a:pt x="0" y="112"/>
                </a:moveTo>
                <a:lnTo>
                  <a:pt x="5" y="112"/>
                </a:lnTo>
                <a:lnTo>
                  <a:pt x="9" y="111"/>
                </a:lnTo>
                <a:lnTo>
                  <a:pt x="14" y="111"/>
                </a:lnTo>
                <a:lnTo>
                  <a:pt x="19" y="110"/>
                </a:lnTo>
                <a:lnTo>
                  <a:pt x="24" y="110"/>
                </a:lnTo>
                <a:lnTo>
                  <a:pt x="29" y="109"/>
                </a:lnTo>
                <a:lnTo>
                  <a:pt x="34" y="109"/>
                </a:lnTo>
                <a:lnTo>
                  <a:pt x="38" y="108"/>
                </a:lnTo>
                <a:lnTo>
                  <a:pt x="43" y="108"/>
                </a:lnTo>
                <a:lnTo>
                  <a:pt x="48" y="107"/>
                </a:lnTo>
                <a:lnTo>
                  <a:pt x="54" y="106"/>
                </a:lnTo>
                <a:lnTo>
                  <a:pt x="59" y="106"/>
                </a:lnTo>
                <a:lnTo>
                  <a:pt x="64" y="105"/>
                </a:lnTo>
                <a:lnTo>
                  <a:pt x="70" y="104"/>
                </a:lnTo>
                <a:lnTo>
                  <a:pt x="75" y="103"/>
                </a:lnTo>
                <a:lnTo>
                  <a:pt x="80" y="102"/>
                </a:lnTo>
                <a:lnTo>
                  <a:pt x="85" y="102"/>
                </a:lnTo>
                <a:lnTo>
                  <a:pt x="90" y="101"/>
                </a:lnTo>
                <a:lnTo>
                  <a:pt x="95" y="99"/>
                </a:lnTo>
                <a:lnTo>
                  <a:pt x="100" y="98"/>
                </a:lnTo>
                <a:lnTo>
                  <a:pt x="104" y="97"/>
                </a:lnTo>
                <a:lnTo>
                  <a:pt x="110" y="94"/>
                </a:lnTo>
                <a:lnTo>
                  <a:pt x="115" y="92"/>
                </a:lnTo>
                <a:lnTo>
                  <a:pt x="119" y="87"/>
                </a:lnTo>
                <a:lnTo>
                  <a:pt x="124" y="58"/>
                </a:lnTo>
                <a:lnTo>
                  <a:pt x="129" y="19"/>
                </a:lnTo>
                <a:lnTo>
                  <a:pt x="134" y="14"/>
                </a:lnTo>
                <a:lnTo>
                  <a:pt x="138" y="12"/>
                </a:lnTo>
                <a:lnTo>
                  <a:pt x="144" y="10"/>
                </a:lnTo>
                <a:lnTo>
                  <a:pt x="149" y="8"/>
                </a:lnTo>
                <a:lnTo>
                  <a:pt x="154" y="7"/>
                </a:lnTo>
                <a:lnTo>
                  <a:pt x="159" y="6"/>
                </a:lnTo>
                <a:lnTo>
                  <a:pt x="163" y="6"/>
                </a:lnTo>
                <a:lnTo>
                  <a:pt x="168" y="5"/>
                </a:lnTo>
                <a:lnTo>
                  <a:pt x="174" y="4"/>
                </a:lnTo>
                <a:lnTo>
                  <a:pt x="179" y="4"/>
                </a:lnTo>
                <a:lnTo>
                  <a:pt x="184" y="3"/>
                </a:lnTo>
                <a:lnTo>
                  <a:pt x="188" y="3"/>
                </a:lnTo>
                <a:lnTo>
                  <a:pt x="193" y="3"/>
                </a:lnTo>
                <a:lnTo>
                  <a:pt x="198" y="2"/>
                </a:lnTo>
                <a:lnTo>
                  <a:pt x="203" y="2"/>
                </a:lnTo>
                <a:lnTo>
                  <a:pt x="208" y="2"/>
                </a:lnTo>
                <a:lnTo>
                  <a:pt x="213" y="1"/>
                </a:lnTo>
                <a:lnTo>
                  <a:pt x="218" y="1"/>
                </a:lnTo>
                <a:lnTo>
                  <a:pt x="223" y="1"/>
                </a:lnTo>
                <a:lnTo>
                  <a:pt x="229" y="0"/>
                </a:lnTo>
              </a:path>
            </a:pathLst>
          </a:custGeom>
          <a:noFill/>
          <a:ln w="190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2" name="Text Box 83"/>
          <p:cNvSpPr txBox="1">
            <a:spLocks noChangeArrowheads="1"/>
          </p:cNvSpPr>
          <p:nvPr/>
        </p:nvSpPr>
        <p:spPr bwMode="auto">
          <a:xfrm>
            <a:off x="5796136" y="260648"/>
            <a:ext cx="2743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 e base 0.1 M</a:t>
            </a:r>
          </a:p>
        </p:txBody>
      </p:sp>
      <p:sp>
        <p:nvSpPr>
          <p:cNvPr id="53" name="Text Box 85"/>
          <p:cNvSpPr txBox="1">
            <a:spLocks noChangeArrowheads="1"/>
          </p:cNvSpPr>
          <p:nvPr/>
        </p:nvSpPr>
        <p:spPr bwMode="auto">
          <a:xfrm>
            <a:off x="5796136" y="692696"/>
            <a:ext cx="2971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Acido e base 0.001 M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472514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Solo il blu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bromotimolo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può essere usato in entrambi i casi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8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6" grpId="0" animBg="1"/>
      <p:bldP spid="50217" grpId="0" animBg="1"/>
      <p:bldP spid="50218" grpId="0" autoUpdateAnimBg="0"/>
      <p:bldP spid="50219" grpId="0" autoUpdateAnimBg="0"/>
      <p:bldP spid="50220" grpId="0" animBg="1"/>
      <p:bldP spid="50221" grpId="0" autoUpdateAnimBg="0"/>
      <p:bldP spid="52" grpId="0" autoUpdateAnimBg="0"/>
      <p:bldP spid="5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3" name="Text Box 86"/>
          <p:cNvSpPr txBox="1">
            <a:spLocks noChangeArrowheads="1"/>
          </p:cNvSpPr>
          <p:nvPr/>
        </p:nvSpPr>
        <p:spPr bwMode="auto">
          <a:xfrm>
            <a:off x="2339752" y="2348880"/>
            <a:ext cx="164589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 = 10</a:t>
            </a:r>
            <a:r>
              <a:rPr lang="it-IT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-pk</a:t>
            </a:r>
            <a:endParaRPr lang="it-IT" baseline="30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9552" y="548680"/>
            <a:ext cx="374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it-IT" alt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  <a:endParaRPr lang="it-IT" altLang="it-IT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339752" y="1772816"/>
            <a:ext cx="1715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/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pK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-log K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907704" y="47667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 ricordi anche </a:t>
            </a:r>
            <a:r>
              <a:rPr lang="it-IT" altLang="it-I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che</a:t>
            </a:r>
            <a:endParaRPr lang="it-IT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8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62"/>
          <p:cNvSpPr txBox="1">
            <a:spLocks noChangeArrowheads="1"/>
          </p:cNvSpPr>
          <p:nvPr/>
        </p:nvSpPr>
        <p:spPr bwMode="auto">
          <a:xfrm>
            <a:off x="971600" y="1268760"/>
            <a:ext cx="6228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it-IT" altLang="it-IT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CURVE DI TITOLAZIONE </a:t>
            </a:r>
            <a:r>
              <a:rPr lang="it-IT" altLang="it-IT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ACIDO</a:t>
            </a:r>
            <a:r>
              <a:rPr lang="it-IT" altLang="it-IT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it-IT" altLang="it-IT" b="1" dirty="0" smtClean="0">
                <a:solidFill>
                  <a:srgbClr val="0033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BASE</a:t>
            </a:r>
            <a:endParaRPr lang="it-IT" altLang="it-IT" b="1" dirty="0">
              <a:solidFill>
                <a:srgbClr val="0033CC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467544" y="2276872"/>
            <a:ext cx="79914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Sono diagrammi cartesiani di </a:t>
            </a:r>
            <a:r>
              <a:rPr lang="it-IT" altLang="it-IT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(asse y) in funzione del volume di titolante aggiunto (asse x).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467544" y="246991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 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capire e visualizzare 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meglio il concetto di </a:t>
            </a:r>
            <a:r>
              <a:rPr lang="it-IT" altLang="it-IT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titolazione acido-</a:t>
            </a:r>
            <a:r>
              <a:rPr lang="it-IT" altLang="it-IT" dirty="0">
                <a:solidFill>
                  <a:srgbClr val="3333F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base</a:t>
            </a:r>
            <a:r>
              <a:rPr lang="it-IT" altLang="it-IT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it-IT" altLang="it-IT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conviene </a:t>
            </a:r>
            <a:r>
              <a:rPr lang="it-IT" altLang="it-IT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introdurre le </a:t>
            </a:r>
            <a:endParaRPr lang="it-IT" altLang="it-IT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5517232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Seguono alcuni esempi</a:t>
            </a:r>
            <a:endParaRPr lang="it-IT" dirty="0">
              <a:solidFill>
                <a:srgbClr val="00B05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AB9B8-E8CF-4B49-B1AC-9448C72EE3D7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342900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Si posso facilmente ottenere facendo una titolazione e misurando contemporaneamente il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con un pH-metro  (strumento con sensibilità di 0.02 unità di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e il cui funzionamento verrà spiegato in seguito)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3752</TotalTime>
  <Words>4328</Words>
  <Application>Microsoft Office PowerPoint</Application>
  <PresentationFormat>Presentazione su schermo (4:3)</PresentationFormat>
  <Paragraphs>805</Paragraphs>
  <Slides>72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72</vt:i4>
      </vt:variant>
    </vt:vector>
  </HeadingPairs>
  <TitlesOfParts>
    <vt:vector size="84" baseType="lpstr">
      <vt:lpstr>Arial</vt:lpstr>
      <vt:lpstr>Arial Unicode MS</vt:lpstr>
      <vt:lpstr>Calibri</vt:lpstr>
      <vt:lpstr>Cambria Math</vt:lpstr>
      <vt:lpstr>Symbol</vt:lpstr>
      <vt:lpstr>tci1</vt:lpstr>
      <vt:lpstr>Times New Roman</vt:lpstr>
      <vt:lpstr>Struttura predefinita</vt:lpstr>
      <vt:lpstr>1_Struttura predefinita</vt:lpstr>
      <vt:lpstr>Tema di Office</vt:lpstr>
      <vt:lpstr>Equation</vt:lpstr>
      <vt:lpstr>CorelPhotoPaint.Image.7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Tavagnacco</dc:creator>
  <cp:lastModifiedBy>Claudio Tavagnacco</cp:lastModifiedBy>
  <cp:revision>1684</cp:revision>
  <dcterms:created xsi:type="dcterms:W3CDTF">2003-02-18T17:00:38Z</dcterms:created>
  <dcterms:modified xsi:type="dcterms:W3CDTF">2021-03-02T14:17:36Z</dcterms:modified>
</cp:coreProperties>
</file>