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 autoAdjust="0"/>
    <p:restoredTop sz="94660"/>
  </p:normalViewPr>
  <p:slideViewPr>
    <p:cSldViewPr>
      <p:cViewPr varScale="1">
        <p:scale>
          <a:sx n="61" d="100"/>
          <a:sy n="61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85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8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58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41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26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31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94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36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19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72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13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D3797-F30A-4639-98DC-A86A51EB0867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33BC4-68C9-4917-91D2-6E22F62E3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19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45367" y="332656"/>
            <a:ext cx="784887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pH-metro</a:t>
            </a:r>
          </a:p>
          <a:p>
            <a:pPr algn="ctr" hangingPunct="0"/>
            <a:r>
              <a:rPr lang="it-IT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 </a:t>
            </a:r>
            <a:r>
              <a:rPr lang="it-IT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27.11.20</a:t>
            </a:r>
            <a:endParaRPr lang="it-IT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endParaRPr lang="it-IT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definizione</a:t>
            </a:r>
          </a:p>
          <a:p>
            <a:pPr algn="ctr" hangingPunct="0"/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= -log[H</a:t>
            </a:r>
            <a:r>
              <a:rPr lang="it-IT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/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casi più comuni il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varia tra 0 e 14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isultati immagini per ph met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15409"/>
            <a:ext cx="28956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Risultati immagini per cartine indicatric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62" y="4506914"/>
            <a:ext cx="1080120" cy="119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8390" y="306896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misura del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può essere effettuata in due modi:  </a:t>
            </a:r>
          </a:p>
          <a:p>
            <a:pPr hangingPunct="0"/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it-IT" sz="2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con un indicatore </a:t>
            </a:r>
            <a:r>
              <a:rPr lang="it-IT" sz="2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colorimetrico acido-base</a:t>
            </a:r>
            <a:endParaRPr lang="it-IT" dirty="0">
              <a:solidFill>
                <a:srgbClr val="0033CC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004404" y="5757994"/>
            <a:ext cx="3007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con un pH-metro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9977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40466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Un indicatore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colorimetrico acido-base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è un acido debole che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mostra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due diversi colori a seconda che sia in forma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indissociata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o dissociata </a:t>
            </a:r>
            <a:r>
              <a:rPr lang="it-IT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(in-</a:t>
            </a:r>
            <a:r>
              <a:rPr lang="it-IT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5128" name="Picture 8" descr="Risultati immagini per cartine indicatric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462661"/>
            <a:ext cx="1048345" cy="116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sultati immagini per cartina indicato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62661"/>
            <a:ext cx="1368152" cy="14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23528" y="3048169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Una miscela opportuna di indicatori in soluzione o assorbiti sulla carta fornisce un’accuratezza di circa 0.5 - 1 unità di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4022"/>
            <a:ext cx="2438611" cy="911431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323528" y="4443569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Può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essere adoperato </a:t>
            </a:r>
          </a:p>
          <a:p>
            <a:pPr hangingPunct="0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a) per valutare grossolanamente il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di una soluzione oppure </a:t>
            </a:r>
          </a:p>
          <a:p>
            <a:pPr hangingPunct="0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b) per effettuare una titolazione. </a:t>
            </a:r>
          </a:p>
        </p:txBody>
      </p:sp>
    </p:spTree>
    <p:extLst>
      <p:ext uri="{BB962C8B-B14F-4D97-AF65-F5344CB8AC3E}">
        <p14:creationId xmlns:p14="http://schemas.microsoft.com/office/powerpoint/2010/main" val="64399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isultati immagini per indicatore acido 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76" y="260648"/>
            <a:ext cx="5928656" cy="444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350975" y="4869160"/>
            <a:ext cx="6029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Alcuni indicatori acido base con i loro colori in forma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Hin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 in</a:t>
            </a:r>
            <a:r>
              <a:rPr lang="it-IT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017270" y="5930527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Scegliendo più indicatori si può valutare grossolanamente il </a:t>
            </a:r>
            <a:r>
              <a:rPr lang="it-IT" sz="2000" dirty="0" err="1" smtClean="0"/>
              <a:t>pH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5918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463487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pH-metro: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misure più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accurate, precise e sensibili del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necessario adoperare un sistema potenziometrico che è in generale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una tecnica con la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quale si misura la differenza di potenziale </a:t>
            </a:r>
            <a:r>
              <a:rPr lang="it-IT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(si misura in volt) assunta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un elettrodo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opportunamente costruito in modo che essa sia funzione lineare della concentrazione della specie che si vuole misurare.</a:t>
            </a:r>
          </a:p>
        </p:txBody>
      </p:sp>
      <p:pic>
        <p:nvPicPr>
          <p:cNvPr id="3" name="Picture 2" descr="Risultati immagini per phmetro laborator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510474"/>
            <a:ext cx="2237754" cy="281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7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139952" y="1124744"/>
            <a:ext cx="360040" cy="1080120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 hangingPunct="0"/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Risultati immagini per elettrodo a vet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6574"/>
            <a:ext cx="18002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asellaDiTesto 17"/>
          <p:cNvSpPr txBox="1"/>
          <p:nvPr/>
        </p:nvSpPr>
        <p:spPr>
          <a:xfrm>
            <a:off x="302366" y="207713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 la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misura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accurata del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si usa  “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l'elettrodo combinato a vetro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”:</a:t>
            </a: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bulbo in vetro sensibile (vetro di composizione speciale, sensibile alla concentrazione di H</a:t>
            </a:r>
            <a:r>
              <a:rPr lang="it-IT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assume una </a:t>
            </a:r>
            <a:r>
              <a:rPr lang="it-IT" sz="2400" dirty="0" smtClean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(volt) che dipende dalla differenza di [H</a:t>
            </a:r>
            <a:r>
              <a:rPr lang="it-IT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 fuori e dentro il bulbo.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magine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57" y="2964765"/>
            <a:ext cx="2448272" cy="3456384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ttangolo 20"/>
          <p:cNvSpPr/>
          <p:nvPr/>
        </p:nvSpPr>
        <p:spPr>
          <a:xfrm>
            <a:off x="2627784" y="4221088"/>
            <a:ext cx="617155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it-IT" sz="2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L'elettrodo deve essere immerso nella soluzione almeno finché il livello di questa superi la giunzione.</a:t>
            </a:r>
          </a:p>
          <a:p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Esistono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vari modelli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diversi per forma 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dimensioni a seconda delle più svariate applicazioni.</a:t>
            </a:r>
          </a:p>
        </p:txBody>
      </p:sp>
      <p:cxnSp>
        <p:nvCxnSpPr>
          <p:cNvPr id="23" name="Connettore 2 22"/>
          <p:cNvCxnSpPr/>
          <p:nvPr/>
        </p:nvCxnSpPr>
        <p:spPr>
          <a:xfrm>
            <a:off x="5004048" y="2712988"/>
            <a:ext cx="2160240" cy="788020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8583311" y="4412393"/>
            <a:ext cx="21602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V="1">
            <a:off x="8799335" y="3140968"/>
            <a:ext cx="0" cy="12961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2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54868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L'elettrodo viene collegato 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millivoltmetro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elettronico con il quale si misura la </a:t>
            </a:r>
            <a:r>
              <a:rPr lang="it-IT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 rilevata dall'elettrodo.</a:t>
            </a:r>
          </a:p>
        </p:txBody>
      </p:sp>
      <p:pic>
        <p:nvPicPr>
          <p:cNvPr id="3076" name="Picture 4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969" y="1843861"/>
            <a:ext cx="2611537" cy="261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isultati immagini per phmet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879" y="2322133"/>
            <a:ext cx="1209313" cy="212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139254" y="4685274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pH-metri portatili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 da banco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0" y="2375589"/>
            <a:ext cx="2021210" cy="20212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506" y="2005442"/>
            <a:ext cx="2393314" cy="239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771800" y="1052736"/>
            <a:ext cx="2908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  =  (</a:t>
            </a:r>
            <a:r>
              <a:rPr lang="it-IT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 - K ) /  K’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21329" y="332656"/>
            <a:ext cx="7980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relazione che lega il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it-IT" sz="2400" dirty="0" smtClean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misurata è:</a:t>
            </a:r>
          </a:p>
        </p:txBody>
      </p:sp>
      <p:sp>
        <p:nvSpPr>
          <p:cNvPr id="5" name="Rettangolo 4"/>
          <p:cNvSpPr/>
          <p:nvPr/>
        </p:nvSpPr>
        <p:spPr>
          <a:xfrm>
            <a:off x="621329" y="1772816"/>
            <a:ext cx="79805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K e K’ sono delle  costanti che dipendono dalle 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caratteristiche tecniche costruttive dell'elettrodo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 dalla natura della soluzione da misurare: 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poiché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esse non sono determinabili a priori, è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necessario tarare l'elettrodo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prima dell'uso con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o, negli strumenti più recenti tre, soluzioni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tampone standard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noto. </a:t>
            </a:r>
          </a:p>
          <a:p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 solito la taratura ha durata 24 ore.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21329" y="5661248"/>
            <a:ext cx="747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 visore appare il valore del </a:t>
            </a:r>
            <a:r>
              <a:rPr lang="it-IT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endParaRPr lang="it-IT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0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hanna.it/wp-content/uploads/2012/11/HI91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51756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195736" y="5166410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spesso è presente anche una sonda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 misura della T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 resistenza elettrica</a:t>
            </a:r>
          </a:p>
        </p:txBody>
      </p:sp>
      <p:sp>
        <p:nvSpPr>
          <p:cNvPr id="2" name="Rettangolo 1"/>
          <p:cNvSpPr/>
          <p:nvPr/>
        </p:nvSpPr>
        <p:spPr>
          <a:xfrm>
            <a:off x="395536" y="260648"/>
            <a:ext cx="82592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riproducibilità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raggiungibile dal sistema non supera le </a:t>
            </a:r>
            <a:r>
              <a:rPr lang="it-IT" sz="2400" dirty="0" smtClean="0">
                <a:latin typeface="Times New Roman"/>
                <a:cs typeface="Times New Roman"/>
              </a:rPr>
              <a:t>±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0.02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unità di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(solo nelle migliori condizioni) 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causa 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delle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incertezze sulla accuratezza del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 delle soluzioni standard usate per la taratura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per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i valori di potenziale incontrollati dovuti alle interazioni elettriche delle soluzioni che vengono a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contatto con la giunzione di riferimento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it-IT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 la taratura, lo 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strumento di lettura fornisce direttamente il valore del </a:t>
            </a:r>
            <a:r>
              <a:rPr lang="it-IT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due cifre decimali.</a:t>
            </a:r>
          </a:p>
        </p:txBody>
      </p:sp>
    </p:spTree>
    <p:extLst>
      <p:ext uri="{BB962C8B-B14F-4D97-AF65-F5344CB8AC3E}">
        <p14:creationId xmlns:p14="http://schemas.microsoft.com/office/powerpoint/2010/main" val="184457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75370" y="54868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Il  pH-metro è sicuramente il sistema più accurato, sensibile e preciso per misurare il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hangingPunct="0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Lo strumento può essere inoltre collegato con sistemi di rilevamento e correzione continua automatici: per es. ad una buretta che aggiunga  acido o base a seconda della variazione di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durante un processo industriale.</a:t>
            </a:r>
          </a:p>
          <a:p>
            <a:pPr hangingPunct="0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Oppure si può controllare, sempre in continuo, il variare del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di uno scarico per controllare l'emissione di inquinanti, etc.</a:t>
            </a:r>
          </a:p>
          <a:p>
            <a:pPr hangingPunct="0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75370" y="43861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contro, la cartina imbevuta di indicatore è meno costosa e ingombrante e viene comunemente adoperata in laboratorio per determinazioni grossolane ma immediate</a:t>
            </a:r>
            <a:r>
              <a:rPr lang="it-IT" sz="2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1895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wrap="square" rtlCol="0" anchor="ctr">
        <a:spAutoFit/>
      </a:bodyPr>
      <a:lstStyle>
        <a:defPPr algn="ctr" hangingPunct="0">
          <a:defRPr sz="2400" b="1" dirty="0">
            <a:latin typeface="Arial" panose="020B0604020202020204" pitchFamily="34" charset="0"/>
            <a:cs typeface="Arial" panose="020B0604020202020204" pitchFamily="34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591</Words>
  <Application>Microsoft Office PowerPoint</Application>
  <PresentationFormat>Presentazione su schermo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Tavagnacco</dc:creator>
  <cp:lastModifiedBy>Claudio Tavagnacco</cp:lastModifiedBy>
  <cp:revision>158</cp:revision>
  <dcterms:created xsi:type="dcterms:W3CDTF">2016-11-21T10:59:53Z</dcterms:created>
  <dcterms:modified xsi:type="dcterms:W3CDTF">2020-11-26T23:15:57Z</dcterms:modified>
</cp:coreProperties>
</file>