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4" r:id="rId5"/>
    <p:sldId id="272" r:id="rId6"/>
    <p:sldId id="353" r:id="rId7"/>
    <p:sldId id="305" r:id="rId8"/>
    <p:sldId id="273" r:id="rId9"/>
    <p:sldId id="306" r:id="rId10"/>
    <p:sldId id="307" r:id="rId11"/>
    <p:sldId id="274" r:id="rId12"/>
    <p:sldId id="275" r:id="rId13"/>
    <p:sldId id="308" r:id="rId14"/>
    <p:sldId id="310" r:id="rId15"/>
    <p:sldId id="309" r:id="rId16"/>
    <p:sldId id="261" r:id="rId17"/>
    <p:sldId id="311" r:id="rId18"/>
    <p:sldId id="313" r:id="rId19"/>
    <p:sldId id="312" r:id="rId20"/>
    <p:sldId id="314" r:id="rId21"/>
    <p:sldId id="260" r:id="rId22"/>
    <p:sldId id="259" r:id="rId23"/>
    <p:sldId id="315" r:id="rId24"/>
    <p:sldId id="316" r:id="rId25"/>
    <p:sldId id="317" r:id="rId26"/>
    <p:sldId id="318" r:id="rId27"/>
    <p:sldId id="298" r:id="rId28"/>
    <p:sldId id="319" r:id="rId29"/>
    <p:sldId id="320" r:id="rId30"/>
    <p:sldId id="321" r:id="rId31"/>
    <p:sldId id="322" r:id="rId32"/>
    <p:sldId id="299" r:id="rId33"/>
    <p:sldId id="262" r:id="rId34"/>
    <p:sldId id="263" r:id="rId35"/>
    <p:sldId id="265" r:id="rId36"/>
    <p:sldId id="264" r:id="rId37"/>
    <p:sldId id="323" r:id="rId38"/>
    <p:sldId id="266" r:id="rId39"/>
    <p:sldId id="324" r:id="rId40"/>
    <p:sldId id="325" r:id="rId41"/>
    <p:sldId id="326" r:id="rId42"/>
    <p:sldId id="267" r:id="rId43"/>
    <p:sldId id="330" r:id="rId44"/>
    <p:sldId id="271" r:id="rId45"/>
    <p:sldId id="329" r:id="rId46"/>
    <p:sldId id="327" r:id="rId47"/>
    <p:sldId id="268" r:id="rId48"/>
    <p:sldId id="332" r:id="rId49"/>
    <p:sldId id="333" r:id="rId50"/>
    <p:sldId id="269" r:id="rId51"/>
    <p:sldId id="276" r:id="rId52"/>
    <p:sldId id="334" r:id="rId53"/>
    <p:sldId id="270" r:id="rId54"/>
    <p:sldId id="335" r:id="rId55"/>
    <p:sldId id="336" r:id="rId56"/>
    <p:sldId id="337" r:id="rId57"/>
    <p:sldId id="277" r:id="rId58"/>
    <p:sldId id="278" r:id="rId59"/>
    <p:sldId id="279" r:id="rId60"/>
    <p:sldId id="338" r:id="rId61"/>
    <p:sldId id="280" r:id="rId62"/>
    <p:sldId id="339" r:id="rId63"/>
    <p:sldId id="281" r:id="rId64"/>
    <p:sldId id="354" r:id="rId65"/>
    <p:sldId id="355" r:id="rId66"/>
    <p:sldId id="282" r:id="rId67"/>
    <p:sldId id="340" r:id="rId68"/>
    <p:sldId id="341" r:id="rId69"/>
    <p:sldId id="342" r:id="rId70"/>
    <p:sldId id="343" r:id="rId71"/>
    <p:sldId id="283" r:id="rId72"/>
    <p:sldId id="344" r:id="rId73"/>
    <p:sldId id="345" r:id="rId74"/>
    <p:sldId id="346" r:id="rId75"/>
    <p:sldId id="284" r:id="rId76"/>
    <p:sldId id="285" r:id="rId77"/>
    <p:sldId id="286" r:id="rId78"/>
    <p:sldId id="287" r:id="rId79"/>
    <p:sldId id="347" r:id="rId80"/>
    <p:sldId id="288" r:id="rId81"/>
    <p:sldId id="289" r:id="rId82"/>
    <p:sldId id="290" r:id="rId83"/>
    <p:sldId id="291" r:id="rId84"/>
    <p:sldId id="348" r:id="rId85"/>
    <p:sldId id="292" r:id="rId86"/>
    <p:sldId id="293" r:id="rId87"/>
    <p:sldId id="349" r:id="rId88"/>
    <p:sldId id="350" r:id="rId89"/>
    <p:sldId id="294" r:id="rId90"/>
    <p:sldId id="295" r:id="rId91"/>
    <p:sldId id="296" r:id="rId92"/>
    <p:sldId id="301" r:id="rId93"/>
    <p:sldId id="351" r:id="rId94"/>
    <p:sldId id="352" r:id="rId95"/>
    <p:sldId id="302" r:id="rId96"/>
    <p:sldId id="303" r:id="rId97"/>
    <p:sldId id="29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7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group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business subjects</c:v>
                </c:pt>
                <c:pt idx="1">
                  <c:v>engineering subjects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2.04</c:v>
                </c:pt>
                <c:pt idx="1">
                  <c:v>1.88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engineering group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business subjects</c:v>
                </c:pt>
                <c:pt idx="1">
                  <c:v>engineering subjects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1.89</c:v>
                </c:pt>
                <c:pt idx="1">
                  <c:v>1.94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709784"/>
        <c:axId val="2077593720"/>
      </c:barChart>
      <c:catAx>
        <c:axId val="2077709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7593720"/>
        <c:crosses val="autoZero"/>
        <c:auto val="1"/>
        <c:lblAlgn val="ctr"/>
        <c:lblOffset val="100"/>
        <c:noMultiLvlLbl val="0"/>
      </c:catAx>
      <c:valAx>
        <c:axId val="2077593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709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Hindu 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Hindu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58.67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Muslim 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Hindu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517544"/>
        <c:axId val="2074503688"/>
      </c:barChart>
      <c:catAx>
        <c:axId val="2074517544"/>
        <c:scaling>
          <c:orientation val="minMax"/>
        </c:scaling>
        <c:delete val="1"/>
        <c:axPos val="b"/>
        <c:majorTickMark val="out"/>
        <c:minorTickMark val="none"/>
        <c:tickLblPos val="nextTo"/>
        <c:crossAx val="2074503688"/>
        <c:crosses val="autoZero"/>
        <c:auto val="1"/>
        <c:lblAlgn val="ctr"/>
        <c:lblOffset val="100"/>
        <c:noMultiLvlLbl val="0"/>
      </c:catAx>
      <c:valAx>
        <c:axId val="2074503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4517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variability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outgroup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variability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213240"/>
        <c:axId val="2074210648"/>
      </c:barChart>
      <c:catAx>
        <c:axId val="2074213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4210648"/>
        <c:crosses val="autoZero"/>
        <c:auto val="1"/>
        <c:lblAlgn val="ctr"/>
        <c:lblOffset val="100"/>
        <c:noMultiLvlLbl val="0"/>
      </c:catAx>
      <c:valAx>
        <c:axId val="2074210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4213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variabilità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ingroup</c:v>
                </c:pt>
                <c:pt idx="1">
                  <c:v>outgroup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40.12</c:v>
                </c:pt>
                <c:pt idx="1">
                  <c:v>37.86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380968"/>
        <c:axId val="2102451912"/>
      </c:barChart>
      <c:catAx>
        <c:axId val="2103380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451912"/>
        <c:crosses val="autoZero"/>
        <c:auto val="1"/>
        <c:lblAlgn val="ctr"/>
        <c:lblOffset val="100"/>
        <c:noMultiLvlLbl val="0"/>
      </c:catAx>
      <c:valAx>
        <c:axId val="210245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380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07/11/18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07/11/18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omogeneità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 e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>
              <a:solidFill>
                <a:srgbClr val="BFBFBF"/>
              </a:solidFill>
            </a:endParaRPr>
          </a:p>
          <a:p>
            <a:r>
              <a:rPr lang="en-US" sz="2800" dirty="0" smtClean="0">
                <a:solidFill>
                  <a:srgbClr val="BFBFBF"/>
                </a:solidFill>
              </a:rPr>
              <a:t>Se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cade </a:t>
            </a:r>
            <a:r>
              <a:rPr lang="en-US" sz="2800" dirty="0" err="1" smtClean="0">
                <a:solidFill>
                  <a:srgbClr val="BFBFBF"/>
                </a:solidFill>
              </a:rPr>
              <a:t>nel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gruppo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degli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l’outgroup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Se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sé</a:t>
            </a:r>
            <a:r>
              <a:rPr lang="en-US" sz="2800" dirty="0"/>
              <a:t> cade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donne</a:t>
            </a:r>
            <a:r>
              <a:rPr lang="en-US" sz="2800" dirty="0" smtClean="0"/>
              <a:t>, </a:t>
            </a:r>
            <a:r>
              <a:rPr lang="en-US" sz="2800" dirty="0" err="1"/>
              <a:t>l’ingroup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</a:t>
            </a:r>
            <a:r>
              <a:rPr lang="en-US" sz="2800" dirty="0" err="1" smtClean="0"/>
              <a:t>donne</a:t>
            </a:r>
            <a:r>
              <a:rPr lang="en-US" sz="2800" dirty="0" smtClean="0"/>
              <a:t>, </a:t>
            </a:r>
            <a:r>
              <a:rPr lang="en-US" sz="2800" dirty="0" err="1"/>
              <a:t>l’outgroup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</a:t>
            </a:r>
            <a:r>
              <a:rPr lang="en-US" sz="2800" dirty="0" err="1" smtClean="0"/>
              <a:t>uomini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Un </a:t>
            </a:r>
            <a:r>
              <a:rPr lang="en-US" sz="2800" dirty="0" err="1" smtClean="0"/>
              <a:t>contesto</a:t>
            </a:r>
            <a:r>
              <a:rPr lang="en-US" sz="2800" dirty="0" smtClean="0"/>
              <a:t> in cui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salienti</a:t>
            </a:r>
            <a:r>
              <a:rPr lang="en-US" sz="2800" dirty="0" smtClean="0"/>
              <a:t> </a:t>
            </a:r>
            <a:r>
              <a:rPr lang="en-US" sz="2800" dirty="0" err="1" smtClean="0"/>
              <a:t>sia</a:t>
            </a:r>
            <a:r>
              <a:rPr lang="en-US" sz="2800" dirty="0" smtClean="0"/>
              <a:t>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detto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Uomini</a:t>
            </a:r>
            <a:r>
              <a:rPr lang="en-US" sz="2800" dirty="0" smtClean="0"/>
              <a:t> e Donne</a:t>
            </a:r>
          </a:p>
          <a:p>
            <a:endParaRPr lang="en-US" sz="2800" dirty="0"/>
          </a:p>
          <a:p>
            <a:r>
              <a:rPr lang="en-US" sz="2800" dirty="0" err="1" smtClean="0"/>
              <a:t>Italiani</a:t>
            </a:r>
            <a:r>
              <a:rPr lang="en-US" sz="2800" dirty="0" smtClean="0"/>
              <a:t> e </a:t>
            </a:r>
            <a:r>
              <a:rPr lang="en-US" sz="2800" dirty="0" err="1" smtClean="0"/>
              <a:t>Cinesi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contesti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r>
              <a:rPr lang="en-US" sz="2800" dirty="0" smtClean="0"/>
              <a:t> la </a:t>
            </a:r>
            <a:r>
              <a:rPr lang="en-US" sz="2800" dirty="0" err="1" smtClean="0"/>
              <a:t>percezione</a:t>
            </a:r>
            <a:r>
              <a:rPr lang="en-US" sz="2800" dirty="0" smtClean="0"/>
              <a:t> di </a:t>
            </a:r>
            <a:r>
              <a:rPr lang="en-US" sz="2800" dirty="0" err="1" smtClean="0"/>
              <a:t>somiglianza</a:t>
            </a:r>
            <a:r>
              <a:rPr lang="en-US" sz="2800" dirty="0" smtClean="0"/>
              <a:t> intra-</a:t>
            </a:r>
            <a:r>
              <a:rPr lang="en-US" sz="2800" dirty="0" err="1" smtClean="0"/>
              <a:t>gruppo</a:t>
            </a:r>
            <a:r>
              <a:rPr lang="en-US" sz="2800" dirty="0" smtClean="0"/>
              <a:t>, </a:t>
            </a:r>
            <a:r>
              <a:rPr lang="en-US" sz="2800" dirty="0" err="1" smtClean="0"/>
              <a:t>dovuta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categorizzazione</a:t>
            </a:r>
            <a:r>
              <a:rPr lang="en-US" sz="2800" dirty="0" smtClean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835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In </a:t>
            </a:r>
            <a:r>
              <a:rPr lang="en-US" sz="2800" dirty="0" err="1" smtClean="0">
                <a:solidFill>
                  <a:srgbClr val="BFBFBF"/>
                </a:solidFill>
              </a:rPr>
              <a:t>contesti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intergruppo</a:t>
            </a:r>
            <a:r>
              <a:rPr lang="en-US" sz="2800" dirty="0" smtClean="0">
                <a:solidFill>
                  <a:srgbClr val="BFBFBF"/>
                </a:solidFill>
              </a:rPr>
              <a:t> la </a:t>
            </a:r>
            <a:r>
              <a:rPr lang="en-US" sz="2800" dirty="0" err="1" smtClean="0">
                <a:solidFill>
                  <a:srgbClr val="BFBFBF"/>
                </a:solidFill>
              </a:rPr>
              <a:t>percezione</a:t>
            </a:r>
            <a:r>
              <a:rPr lang="en-US" sz="2800" dirty="0" smtClean="0">
                <a:solidFill>
                  <a:srgbClr val="BFBFBF"/>
                </a:solidFill>
              </a:rPr>
              <a:t> di </a:t>
            </a:r>
            <a:r>
              <a:rPr lang="en-US" sz="2800" dirty="0" err="1" smtClean="0">
                <a:solidFill>
                  <a:srgbClr val="BFBFBF"/>
                </a:solidFill>
              </a:rPr>
              <a:t>somiglianza</a:t>
            </a:r>
            <a:r>
              <a:rPr lang="en-US" sz="2800" dirty="0" smtClean="0">
                <a:solidFill>
                  <a:srgbClr val="BFBFBF"/>
                </a:solidFill>
              </a:rPr>
              <a:t> intra-</a:t>
            </a:r>
            <a:r>
              <a:rPr lang="en-US" sz="2800" dirty="0" err="1" smtClean="0">
                <a:solidFill>
                  <a:srgbClr val="BFBFBF"/>
                </a:solidFill>
              </a:rPr>
              <a:t>gruppo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dovuta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alla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categorizzazione</a:t>
            </a:r>
            <a:r>
              <a:rPr lang="en-US" sz="2800" dirty="0" smtClean="0">
                <a:solidFill>
                  <a:srgbClr val="BFBFBF"/>
                </a:solidFill>
              </a:rPr>
              <a:t>…</a:t>
            </a:r>
          </a:p>
          <a:p>
            <a:endParaRPr lang="en-US" sz="2800" dirty="0"/>
          </a:p>
          <a:p>
            <a:r>
              <a:rPr lang="en-US" sz="2800" dirty="0" err="1" smtClean="0"/>
              <a:t>avviene</a:t>
            </a:r>
            <a:r>
              <a:rPr lang="en-US" sz="2800" dirty="0" smtClean="0"/>
              <a:t> </a:t>
            </a:r>
            <a:r>
              <a:rPr lang="en-US" sz="2800" dirty="0" err="1" smtClean="0"/>
              <a:t>sia</a:t>
            </a:r>
            <a:r>
              <a:rPr lang="en-US" sz="2800" dirty="0" smtClean="0"/>
              <a:t> per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per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143"/>
          </a:xfrm>
        </p:spPr>
        <p:txBody>
          <a:bodyPr/>
          <a:lstStyle/>
          <a:p>
            <a:endParaRPr lang="en-US" dirty="0"/>
          </a:p>
          <a:p>
            <a:r>
              <a:rPr lang="it-IT" sz="2800" b="1" dirty="0" smtClean="0"/>
              <a:t>Simmetrico:</a:t>
            </a:r>
          </a:p>
          <a:p>
            <a:endParaRPr lang="it-IT" sz="2800" dirty="0" smtClean="0"/>
          </a:p>
          <a:p>
            <a:r>
              <a:rPr lang="it-IT" sz="2800" dirty="0" smtClean="0"/>
              <a:t>Il processo di aumento delle differenze inter-gruppo e riduzione delle somiglianze intra-gruppo avviene per entrambi I gruppi</a:t>
            </a:r>
          </a:p>
          <a:p>
            <a:endParaRPr lang="it-IT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3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/>
              <a:t>avviene</a:t>
            </a:r>
            <a:r>
              <a:rPr lang="en-US" sz="2800" dirty="0" smtClean="0"/>
              <a:t> solo per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dei</a:t>
            </a:r>
            <a:r>
              <a:rPr lang="en-US" sz="2800" dirty="0" smtClean="0"/>
              <a:t> due </a:t>
            </a:r>
            <a:r>
              <a:rPr lang="en-US" sz="2800" dirty="0" err="1" smtClean="0"/>
              <a:t>gruppi</a:t>
            </a:r>
            <a:r>
              <a:rPr lang="en-US" sz="2800" dirty="0" smtClean="0"/>
              <a:t>?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Asimmetrico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Per quale </a:t>
            </a:r>
            <a:r>
              <a:rPr lang="en-US" sz="2800" dirty="0" err="1" smtClean="0"/>
              <a:t>dei</a:t>
            </a:r>
            <a:r>
              <a:rPr lang="en-US" sz="2800" dirty="0" smtClean="0"/>
              <a:t> due?</a:t>
            </a:r>
          </a:p>
        </p:txBody>
      </p:sp>
    </p:spTree>
    <p:extLst>
      <p:ext uri="{BB962C8B-B14F-4D97-AF65-F5344CB8AC3E}">
        <p14:creationId xmlns:p14="http://schemas.microsoft.com/office/powerpoint/2010/main" val="4146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/>
              <a:t>Studenti</a:t>
            </a:r>
            <a:r>
              <a:rPr lang="en-US" dirty="0" smtClean="0"/>
              <a:t> di </a:t>
            </a:r>
            <a:r>
              <a:rPr lang="en-US" dirty="0" err="1" smtClean="0"/>
              <a:t>Economia</a:t>
            </a:r>
            <a:r>
              <a:rPr lang="en-US" dirty="0" smtClean="0"/>
              <a:t> e </a:t>
            </a:r>
            <a:r>
              <a:rPr lang="en-US" dirty="0" err="1" smtClean="0"/>
              <a:t>Ingegneria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Studenti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Economia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Target di </a:t>
            </a:r>
            <a:r>
              <a:rPr lang="en-US" dirty="0" err="1" smtClean="0"/>
              <a:t>giudzio</a:t>
            </a:r>
            <a:r>
              <a:rPr lang="en-US" dirty="0" smtClean="0"/>
              <a:t>:  </a:t>
            </a:r>
            <a:r>
              <a:rPr lang="en-US" dirty="0" err="1"/>
              <a:t>Studenti</a:t>
            </a:r>
            <a:r>
              <a:rPr lang="en-US" dirty="0"/>
              <a:t> di </a:t>
            </a:r>
            <a:r>
              <a:rPr lang="en-US" dirty="0" err="1"/>
              <a:t>Economia</a:t>
            </a:r>
            <a:r>
              <a:rPr lang="en-US" dirty="0"/>
              <a:t> e </a:t>
            </a:r>
            <a:r>
              <a:rPr lang="en-US" dirty="0" err="1"/>
              <a:t>Ingegneria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Studenti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Economia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Target di </a:t>
            </a:r>
            <a:r>
              <a:rPr lang="en-US" dirty="0" err="1" smtClean="0">
                <a:solidFill>
                  <a:srgbClr val="BFBFBF"/>
                </a:solidFill>
              </a:rPr>
              <a:t>giudzio</a:t>
            </a:r>
            <a:r>
              <a:rPr lang="en-US" dirty="0" smtClean="0">
                <a:solidFill>
                  <a:srgbClr val="BFBFBF"/>
                </a:solidFill>
              </a:rPr>
              <a:t>:  </a:t>
            </a:r>
            <a:r>
              <a:rPr lang="en-US" dirty="0" err="1">
                <a:solidFill>
                  <a:srgbClr val="BFBFBF"/>
                </a:solidFill>
              </a:rPr>
              <a:t>Studenti</a:t>
            </a:r>
            <a:r>
              <a:rPr lang="en-US" dirty="0">
                <a:solidFill>
                  <a:srgbClr val="BFBFBF"/>
                </a:solidFill>
              </a:rPr>
              <a:t> di </a:t>
            </a:r>
            <a:r>
              <a:rPr lang="en-US" dirty="0" err="1">
                <a:solidFill>
                  <a:srgbClr val="BFBFBF"/>
                </a:solidFill>
              </a:rPr>
              <a:t>Economia</a:t>
            </a:r>
            <a:r>
              <a:rPr lang="en-US" dirty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Ingegneria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b="1" dirty="0" err="1" smtClean="0"/>
              <a:t>Contesto</a:t>
            </a:r>
            <a:r>
              <a:rPr lang="en-US" b="1" dirty="0" smtClean="0"/>
              <a:t> inter-</a:t>
            </a:r>
            <a:r>
              <a:rPr lang="en-US" b="1" dirty="0" err="1" smtClean="0"/>
              <a:t>gruppo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Stima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/item</a:t>
            </a:r>
          </a:p>
          <a:p>
            <a:endParaRPr lang="en-US" dirty="0"/>
          </a:p>
          <a:p>
            <a:r>
              <a:rPr lang="en-US" dirty="0" smtClean="0"/>
              <a:t>Stile di vita</a:t>
            </a:r>
          </a:p>
          <a:p>
            <a:r>
              <a:rPr lang="en-US" dirty="0" smtClean="0"/>
              <a:t>Tempo </a:t>
            </a:r>
            <a:r>
              <a:rPr lang="en-US" dirty="0" err="1" smtClean="0"/>
              <a:t>libeo</a:t>
            </a:r>
            <a:endParaRPr lang="en-US" dirty="0" smtClean="0"/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di </a:t>
            </a:r>
            <a:r>
              <a:rPr lang="en-US" sz="2800" dirty="0" err="1" smtClean="0"/>
              <a:t>accentuazione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</a:t>
            </a:r>
            <a:r>
              <a:rPr lang="en-US" sz="2800" dirty="0" err="1" smtClean="0"/>
              <a:t>intergruppo</a:t>
            </a:r>
            <a:r>
              <a:rPr lang="en-US" sz="2800" dirty="0" smtClean="0"/>
              <a:t> e di </a:t>
            </a:r>
            <a:r>
              <a:rPr lang="en-US" sz="2800" dirty="0" err="1" smtClean="0"/>
              <a:t>riduzione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</a:t>
            </a:r>
            <a:r>
              <a:rPr lang="en-US" sz="2800" dirty="0" err="1" smtClean="0"/>
              <a:t>intragruppo</a:t>
            </a:r>
            <a:r>
              <a:rPr lang="en-US" sz="2800" dirty="0" smtClean="0"/>
              <a:t> non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sempre</a:t>
            </a:r>
            <a:r>
              <a:rPr lang="en-US" sz="2800" dirty="0" smtClean="0"/>
              <a:t> </a:t>
            </a:r>
            <a:r>
              <a:rPr lang="en-US" sz="2800" dirty="0" err="1" smtClean="0"/>
              <a:t>simmetrico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Stima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/item</a:t>
            </a:r>
          </a:p>
          <a:p>
            <a:endParaRPr lang="en-US" dirty="0"/>
          </a:p>
          <a:p>
            <a:r>
              <a:rPr lang="en-US" dirty="0" smtClean="0"/>
              <a:t>Range: min e max</a:t>
            </a:r>
          </a:p>
          <a:p>
            <a:endParaRPr lang="en-US" dirty="0"/>
          </a:p>
          <a:p>
            <a:r>
              <a:rPr lang="en-US" dirty="0" smtClean="0"/>
              <a:t>SD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4637" b="-34637"/>
          <a:stretch/>
        </p:blipFill>
        <p:spPr>
          <a:xfrm>
            <a:off x="457200" y="1600201"/>
            <a:ext cx="7848600" cy="4316428"/>
          </a:xfrm>
        </p:spPr>
      </p:pic>
    </p:spTree>
    <p:extLst>
      <p:ext uri="{BB962C8B-B14F-4D97-AF65-F5344CB8AC3E}">
        <p14:creationId xmlns:p14="http://schemas.microsoft.com/office/powerpoint/2010/main" val="42201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0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1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Culture diverse da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occidentali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Validità</a:t>
            </a:r>
            <a:r>
              <a:rPr lang="en-US" dirty="0" smtClean="0"/>
              <a:t> </a:t>
            </a:r>
            <a:r>
              <a:rPr lang="en-US" dirty="0" err="1" smtClean="0"/>
              <a:t>esterna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Partecipanti</a:t>
            </a:r>
            <a:r>
              <a:rPr lang="en-US" dirty="0" smtClean="0"/>
              <a:t>: </a:t>
            </a:r>
            <a:r>
              <a:rPr lang="en-US" dirty="0" err="1" smtClean="0"/>
              <a:t>religione</a:t>
            </a:r>
            <a:r>
              <a:rPr lang="en-US" dirty="0" smtClean="0"/>
              <a:t> Hindu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Partecipanti</a:t>
            </a:r>
            <a:r>
              <a:rPr lang="en-US" dirty="0" smtClean="0"/>
              <a:t>: </a:t>
            </a:r>
            <a:r>
              <a:rPr lang="en-US" dirty="0" err="1" smtClean="0"/>
              <a:t>religione</a:t>
            </a:r>
            <a:r>
              <a:rPr lang="en-US" dirty="0" smtClean="0"/>
              <a:t> Hindu</a:t>
            </a:r>
          </a:p>
          <a:p>
            <a:endParaRPr lang="en-US" dirty="0"/>
          </a:p>
          <a:p>
            <a:r>
              <a:rPr lang="en-US" dirty="0" err="1" smtClean="0"/>
              <a:t>Giudicano</a:t>
            </a:r>
            <a:r>
              <a:rPr lang="en-US" dirty="0" smtClean="0"/>
              <a:t>: </a:t>
            </a:r>
            <a:r>
              <a:rPr lang="en-US" dirty="0" err="1" smtClean="0"/>
              <a:t>hindu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muslims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Contesto</a:t>
            </a:r>
            <a:r>
              <a:rPr lang="en-US" dirty="0" smtClean="0"/>
              <a:t> inter-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Hewstone</a:t>
            </a:r>
            <a:r>
              <a:rPr lang="en-US" dirty="0" smtClean="0"/>
              <a:t>,  Islam &amp; Judd (1993)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: </a:t>
            </a:r>
            <a:r>
              <a:rPr lang="en-US" dirty="0" err="1" smtClean="0">
                <a:solidFill>
                  <a:srgbClr val="BFBFBF"/>
                </a:solidFill>
              </a:rPr>
              <a:t>religione</a:t>
            </a:r>
            <a:r>
              <a:rPr lang="en-US" dirty="0" smtClean="0">
                <a:solidFill>
                  <a:srgbClr val="BFBFBF"/>
                </a:solidFill>
              </a:rPr>
              <a:t> Hindu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Giudicano</a:t>
            </a:r>
            <a:r>
              <a:rPr lang="en-US" dirty="0" smtClean="0">
                <a:solidFill>
                  <a:srgbClr val="BFBFBF"/>
                </a:solidFill>
              </a:rPr>
              <a:t>: </a:t>
            </a:r>
            <a:r>
              <a:rPr lang="en-US" dirty="0" err="1" smtClean="0">
                <a:solidFill>
                  <a:srgbClr val="BFBFBF"/>
                </a:solidFill>
              </a:rPr>
              <a:t>hindu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vs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muslims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Item di </a:t>
            </a:r>
            <a:r>
              <a:rPr lang="en-US" dirty="0" err="1" smtClean="0"/>
              <a:t>somigliana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simili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31638"/>
              </p:ext>
            </p:extLst>
          </p:nvPr>
        </p:nvGraphicFramePr>
        <p:xfrm>
          <a:off x="457200" y="234785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994" y="1820071"/>
            <a:ext cx="397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Hewstone</a:t>
            </a:r>
            <a:r>
              <a:rPr lang="en-US" dirty="0" smtClean="0"/>
              <a:t>, Islam &amp; Judd, 1993 (JPSP)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in </a:t>
            </a:r>
            <a:r>
              <a:rPr lang="en-US" dirty="0" err="1" smtClean="0"/>
              <a:t>Uk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Labour</a:t>
            </a:r>
            <a:r>
              <a:rPr lang="en-US" dirty="0" smtClean="0"/>
              <a:t> and conservative: </a:t>
            </a:r>
            <a:r>
              <a:rPr lang="en-US" dirty="0" err="1" smtClean="0"/>
              <a:t>gruppi</a:t>
            </a:r>
            <a:r>
              <a:rPr lang="en-US" dirty="0" smtClean="0"/>
              <a:t> da </a:t>
            </a:r>
            <a:r>
              <a:rPr lang="en-US" dirty="0" err="1" smtClean="0"/>
              <a:t>giudicare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politici</a:t>
            </a:r>
            <a:r>
              <a:rPr lang="en-US" dirty="0" smtClean="0">
                <a:solidFill>
                  <a:srgbClr val="BFBFBF"/>
                </a:solidFill>
              </a:rPr>
              <a:t> in </a:t>
            </a:r>
            <a:r>
              <a:rPr lang="en-US" dirty="0" err="1" smtClean="0">
                <a:solidFill>
                  <a:srgbClr val="BFBFBF"/>
                </a:solidFill>
              </a:rPr>
              <a:t>Uk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Labour</a:t>
            </a:r>
            <a:r>
              <a:rPr lang="en-US" dirty="0" smtClean="0">
                <a:solidFill>
                  <a:srgbClr val="BFBFBF"/>
                </a:solidFill>
              </a:rPr>
              <a:t> and conservative: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da </a:t>
            </a:r>
            <a:r>
              <a:rPr lang="en-US" dirty="0" err="1" smtClean="0">
                <a:solidFill>
                  <a:srgbClr val="BFBFBF"/>
                </a:solidFill>
              </a:rPr>
              <a:t>giudicare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/>
              <a:t>Labour</a:t>
            </a:r>
            <a:r>
              <a:rPr lang="en-US" dirty="0"/>
              <a:t> and </a:t>
            </a:r>
            <a:r>
              <a:rPr lang="en-US" dirty="0" smtClean="0"/>
              <a:t>conservative: </a:t>
            </a:r>
            <a:r>
              <a:rPr lang="en-US" dirty="0" err="1" smtClean="0"/>
              <a:t>partecipanti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Per </a:t>
            </a:r>
            <a:r>
              <a:rPr lang="en-US" sz="2800" dirty="0" err="1" smtClean="0"/>
              <a:t>esempio</a:t>
            </a:r>
            <a:r>
              <a:rPr lang="en-US" sz="2800" dirty="0" smtClean="0"/>
              <a:t>, la </a:t>
            </a:r>
            <a:r>
              <a:rPr lang="en-US" sz="2800" dirty="0" err="1" smtClean="0"/>
              <a:t>somiglianza</a:t>
            </a:r>
            <a:r>
              <a:rPr lang="en-US" sz="2800" dirty="0" smtClean="0"/>
              <a:t> intra-</a:t>
            </a:r>
            <a:r>
              <a:rPr lang="en-US" sz="2800" dirty="0" err="1" smtClean="0"/>
              <a:t>gruppo</a:t>
            </a:r>
            <a:r>
              <a:rPr lang="en-US" sz="2800" dirty="0" smtClean="0"/>
              <a:t> non </a:t>
            </a:r>
            <a:r>
              <a:rPr lang="en-US" sz="2800" dirty="0" err="1" smtClean="0"/>
              <a:t>avviene</a:t>
            </a:r>
            <a:r>
              <a:rPr lang="en-US" sz="2800" dirty="0" smtClean="0"/>
              <a:t> </a:t>
            </a:r>
            <a:r>
              <a:rPr lang="en-US" sz="2800" dirty="0" err="1" smtClean="0"/>
              <a:t>sempre</a:t>
            </a:r>
            <a:r>
              <a:rPr lang="en-US" sz="2800" dirty="0" smtClean="0"/>
              <a:t> in </a:t>
            </a:r>
            <a:r>
              <a:rPr lang="en-US" sz="2800" dirty="0" err="1" smtClean="0"/>
              <a:t>maniera</a:t>
            </a:r>
            <a:r>
              <a:rPr lang="en-US" sz="2800" dirty="0" smtClean="0"/>
              <a:t> </a:t>
            </a:r>
            <a:r>
              <a:rPr lang="en-US" sz="2800" dirty="0" err="1" smtClean="0"/>
              <a:t>identica</a:t>
            </a:r>
            <a:r>
              <a:rPr lang="en-US" sz="2800" dirty="0" smtClean="0"/>
              <a:t> </a:t>
            </a:r>
            <a:r>
              <a:rPr lang="en-US" sz="2800" dirty="0" err="1" smtClean="0"/>
              <a:t>nelle</a:t>
            </a:r>
            <a:r>
              <a:rPr lang="en-US" sz="2800" dirty="0" smtClean="0"/>
              <a:t> due </a:t>
            </a:r>
            <a:r>
              <a:rPr lang="en-US" sz="2800" dirty="0" err="1" smtClean="0"/>
              <a:t>categorie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9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politici</a:t>
            </a:r>
            <a:r>
              <a:rPr lang="en-US" dirty="0" smtClean="0">
                <a:solidFill>
                  <a:srgbClr val="BFBFBF"/>
                </a:solidFill>
              </a:rPr>
              <a:t> in </a:t>
            </a:r>
            <a:r>
              <a:rPr lang="en-US" dirty="0" err="1" smtClean="0">
                <a:solidFill>
                  <a:srgbClr val="BFBFBF"/>
                </a:solidFill>
              </a:rPr>
              <a:t>Uk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Labour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conservative: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gruppi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giudicare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/>
              <a:t>Labour</a:t>
            </a:r>
            <a:r>
              <a:rPr lang="en-US" dirty="0"/>
              <a:t> and </a:t>
            </a:r>
            <a:r>
              <a:rPr lang="en-US" dirty="0" smtClean="0"/>
              <a:t>conservative: </a:t>
            </a:r>
            <a:r>
              <a:rPr lang="en-US" dirty="0" err="1" smtClean="0"/>
              <a:t>partecipanti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tx1"/>
                </a:solidFill>
              </a:rPr>
              <a:t>Contesto</a:t>
            </a:r>
            <a:r>
              <a:rPr lang="en-US" dirty="0" smtClean="0">
                <a:solidFill>
                  <a:schemeClr val="tx1"/>
                </a:solidFill>
              </a:rPr>
              <a:t> Inter-</a:t>
            </a:r>
            <a:r>
              <a:rPr lang="en-US" dirty="0" err="1" smtClean="0">
                <a:solidFill>
                  <a:schemeClr val="tx1"/>
                </a:solidFill>
              </a:rPr>
              <a:t>gruppo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4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 (1988)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partecipanti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dovevano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indicare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quanto</a:t>
            </a:r>
            <a:r>
              <a:rPr lang="en-US" dirty="0" smtClean="0">
                <a:solidFill>
                  <a:schemeClr val="tx1"/>
                </a:solidFill>
              </a:rPr>
              <a:t> x </a:t>
            </a:r>
            <a:r>
              <a:rPr lang="en-US" dirty="0" err="1" smtClean="0">
                <a:solidFill>
                  <a:schemeClr val="tx1"/>
                </a:solidFill>
              </a:rPr>
              <a:t>fossero</a:t>
            </a:r>
            <a:r>
              <a:rPr lang="en-US" dirty="0" smtClean="0">
                <a:solidFill>
                  <a:schemeClr val="tx1"/>
                </a:solidFill>
              </a:rPr>
              <a:t> molto </a:t>
            </a:r>
            <a:r>
              <a:rPr lang="en-US" dirty="0" err="1" smtClean="0">
                <a:solidFill>
                  <a:schemeClr val="tx1"/>
                </a:solidFill>
              </a:rPr>
              <a:t>diversi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loro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0% </a:t>
            </a:r>
            <a:r>
              <a:rPr lang="en-US" dirty="0" err="1" smtClean="0">
                <a:solidFill>
                  <a:schemeClr val="tx1"/>
                </a:solidFill>
              </a:rPr>
              <a:t>nessuna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diversità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!00% </a:t>
            </a:r>
            <a:r>
              <a:rPr lang="en-US" dirty="0" err="1" smtClean="0">
                <a:solidFill>
                  <a:schemeClr val="tx1"/>
                </a:solidFill>
              </a:rPr>
              <a:t>diversi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loro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BFBFBF"/>
              </a:solidFill>
            </a:endParaRPr>
          </a:p>
          <a:p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97246"/>
              </p:ext>
            </p:extLst>
          </p:nvPr>
        </p:nvGraphicFramePr>
        <p:xfrm>
          <a:off x="457200" y="22052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994" y="1820071"/>
            <a:ext cx="58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 (1988 BJSP) ; </a:t>
            </a:r>
            <a:r>
              <a:rPr lang="en-US" dirty="0" err="1" smtClean="0"/>
              <a:t>Labour</a:t>
            </a:r>
            <a:r>
              <a:rPr lang="en-US" dirty="0" smtClean="0"/>
              <a:t> Party and Conservative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Judd, Ryan &amp; Park (1991)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Percepiamo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eterogeneo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 e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omogeneo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non </a:t>
            </a:r>
            <a:r>
              <a:rPr lang="en-US" dirty="0" err="1" smtClean="0"/>
              <a:t>apparteniamo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262626"/>
                </a:solidFill>
              </a:rPr>
              <a:t>Outgroup</a:t>
            </a:r>
            <a:r>
              <a:rPr lang="en-US" b="1" dirty="0" smtClean="0">
                <a:solidFill>
                  <a:srgbClr val="262626"/>
                </a:solidFill>
              </a:rPr>
              <a:t> homogeneity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Linville –</a:t>
            </a:r>
            <a:r>
              <a:rPr lang="en-US" i="1" dirty="0" err="1" smtClean="0"/>
              <a:t>Familiarità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Perché</a:t>
            </a:r>
            <a:r>
              <a:rPr lang="en-US" dirty="0" smtClean="0"/>
              <a:t> OH?</a:t>
            </a:r>
          </a:p>
          <a:p>
            <a:endParaRPr lang="en-US" dirty="0" smtClean="0"/>
          </a:p>
          <a:p>
            <a:r>
              <a:rPr lang="en-US" dirty="0" err="1" smtClean="0"/>
              <a:t>Percepiamo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eterogeneo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1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gruppo</a:t>
            </a:r>
            <a:r>
              <a:rPr lang="en-US" dirty="0" smtClean="0"/>
              <a:t> a cui </a:t>
            </a:r>
            <a:r>
              <a:rPr lang="en-US" dirty="0" err="1" smtClean="0"/>
              <a:t>apparteniamo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frequentiamo</a:t>
            </a:r>
            <a:r>
              <a:rPr lang="en-US" dirty="0" smtClean="0"/>
              <a:t> di </a:t>
            </a:r>
            <a:r>
              <a:rPr lang="en-US" dirty="0" err="1" smtClean="0"/>
              <a:t>più</a:t>
            </a:r>
            <a:r>
              <a:rPr lang="en-US" dirty="0" smtClean="0"/>
              <a:t>, con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interazione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9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I </a:t>
            </a:r>
            <a:r>
              <a:rPr lang="en-US" dirty="0" err="1" smtClean="0"/>
              <a:t>gruppi</a:t>
            </a:r>
            <a:r>
              <a:rPr lang="en-US" dirty="0" smtClean="0"/>
              <a:t> di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consocenza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86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familiari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I </a:t>
            </a:r>
            <a:r>
              <a:rPr lang="en-US" dirty="0" err="1" smtClean="0"/>
              <a:t>gruppi</a:t>
            </a:r>
            <a:r>
              <a:rPr lang="en-US" dirty="0" smtClean="0"/>
              <a:t> di cui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consocenza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abbiamo</a:t>
            </a:r>
            <a:r>
              <a:rPr lang="en-US" b="1" dirty="0" smtClean="0"/>
              <a:t> </a:t>
            </a:r>
            <a:r>
              <a:rPr lang="en-US" b="1" dirty="0" err="1" smtClean="0"/>
              <a:t>più</a:t>
            </a:r>
            <a:r>
              <a:rPr lang="en-US" b="1" dirty="0" smtClean="0"/>
              <a:t> </a:t>
            </a:r>
            <a:r>
              <a:rPr lang="en-US" b="1" dirty="0" err="1" smtClean="0"/>
              <a:t>esemplari</a:t>
            </a:r>
            <a:r>
              <a:rPr lang="en-US" b="1" dirty="0" smtClean="0"/>
              <a:t> a </a:t>
            </a:r>
            <a:r>
              <a:rPr lang="en-US" b="1" dirty="0" err="1" smtClean="0"/>
              <a:t>disposizione</a:t>
            </a:r>
            <a:r>
              <a:rPr lang="en-US" b="1" dirty="0" smtClean="0"/>
              <a:t> di </a:t>
            </a:r>
            <a:r>
              <a:rPr lang="en-US" b="1" dirty="0" err="1" smtClean="0"/>
              <a:t>quel</a:t>
            </a:r>
            <a:r>
              <a:rPr lang="en-US" b="1" dirty="0" smtClean="0"/>
              <a:t> </a:t>
            </a:r>
            <a:r>
              <a:rPr lang="en-US" b="1" dirty="0" err="1" smtClean="0"/>
              <a:t>gruppo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gruppi</a:t>
            </a:r>
            <a:r>
              <a:rPr lang="en-US" b="1" dirty="0" smtClean="0"/>
              <a:t> </a:t>
            </a:r>
            <a:r>
              <a:rPr lang="en-US" b="1" dirty="0" err="1" smtClean="0"/>
              <a:t>meno</a:t>
            </a:r>
            <a:r>
              <a:rPr lang="en-US" b="1" dirty="0" smtClean="0"/>
              <a:t> </a:t>
            </a:r>
            <a:r>
              <a:rPr lang="en-US" b="1" dirty="0" err="1" smtClean="0"/>
              <a:t>familiari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8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79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di </a:t>
            </a:r>
            <a:r>
              <a:rPr lang="en-US" dirty="0" err="1" smtClean="0"/>
              <a:t>esemplari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Per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esempio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, la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somiglianza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intra-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gruppo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non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avviene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sempre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maniera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identica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nelle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due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categorie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err="1" smtClean="0"/>
              <a:t>Ossia</a:t>
            </a:r>
            <a:r>
              <a:rPr lang="en-US" sz="2800" dirty="0" smtClean="0"/>
              <a:t> ci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categorie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ci </a:t>
            </a:r>
            <a:r>
              <a:rPr lang="en-US" sz="2800" dirty="0" err="1" smtClean="0"/>
              <a:t>sembrano</a:t>
            </a:r>
            <a:r>
              <a:rPr lang="en-US" sz="2800" dirty="0" smtClean="0"/>
              <a:t>, in </a:t>
            </a:r>
            <a:r>
              <a:rPr lang="en-US" sz="2800" dirty="0" err="1" smtClean="0"/>
              <a:t>contrasto</a:t>
            </a:r>
            <a:r>
              <a:rPr lang="en-US" sz="2800" dirty="0" smtClean="0"/>
              <a:t> con </a:t>
            </a:r>
            <a:r>
              <a:rPr lang="en-US" sz="2800" dirty="0" err="1" smtClean="0"/>
              <a:t>altre</a:t>
            </a:r>
            <a:r>
              <a:rPr lang="en-US" sz="2800" dirty="0" smtClean="0"/>
              <a:t>, </a:t>
            </a:r>
            <a:r>
              <a:rPr lang="en-US" sz="2800" dirty="0" err="1" smtClean="0"/>
              <a:t>più</a:t>
            </a:r>
            <a:r>
              <a:rPr lang="en-US" sz="2800" dirty="0" smtClean="0"/>
              <a:t> </a:t>
            </a:r>
            <a:r>
              <a:rPr lang="en-US" sz="2800" dirty="0" err="1" smtClean="0"/>
              <a:t>simili</a:t>
            </a:r>
            <a:r>
              <a:rPr lang="en-US" sz="2800" dirty="0" smtClean="0"/>
              <a:t> al </a:t>
            </a:r>
            <a:r>
              <a:rPr lang="en-US" sz="2800" dirty="0" err="1" smtClean="0"/>
              <a:t>loro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interno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pensiamo</a:t>
            </a:r>
            <a:r>
              <a:rPr lang="en-US" dirty="0" smtClean="0"/>
              <a:t> al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di </a:t>
            </a:r>
            <a:r>
              <a:rPr lang="en-US" dirty="0" err="1" smtClean="0"/>
              <a:t>esemplari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ampio</a:t>
            </a:r>
            <a:r>
              <a:rPr lang="en-US" dirty="0" smtClean="0"/>
              <a:t> </a:t>
            </a:r>
            <a:r>
              <a:rPr lang="en-US" dirty="0" err="1" smtClean="0"/>
              <a:t>campione</a:t>
            </a:r>
            <a:r>
              <a:rPr lang="en-US" dirty="0"/>
              <a:t> </a:t>
            </a:r>
            <a:r>
              <a:rPr lang="en-US" dirty="0" err="1" smtClean="0"/>
              <a:t>costituisce</a:t>
            </a:r>
            <a:r>
              <a:rPr lang="en-US" dirty="0" smtClean="0"/>
              <a:t> la base </a:t>
            </a:r>
            <a:r>
              <a:rPr lang="en-US" dirty="0" err="1" smtClean="0"/>
              <a:t>su</a:t>
            </a:r>
            <a:r>
              <a:rPr lang="en-US" dirty="0" smtClean="0"/>
              <a:t> cui </a:t>
            </a:r>
            <a:r>
              <a:rPr lang="en-US" dirty="0" err="1" smtClean="0"/>
              <a:t>costruiamo</a:t>
            </a:r>
            <a:r>
              <a:rPr lang="en-US" dirty="0" smtClean="0"/>
              <a:t> la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dell’ingroup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all’outgroup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Quindi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quando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pensiamo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nostro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gruppo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numero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più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ampio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esemplari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è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dispnibile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Questo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ampio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campione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costituisce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la base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cui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costruiamo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rappresentazione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dell’ingroup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rispetto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all’outgroup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dirty="0" err="1" smtClean="0"/>
              <a:t>Questo</a:t>
            </a:r>
            <a:r>
              <a:rPr lang="en-US" b="1" dirty="0" smtClean="0"/>
              <a:t> </a:t>
            </a:r>
            <a:r>
              <a:rPr lang="en-US" b="1" dirty="0" err="1" smtClean="0"/>
              <a:t>porta</a:t>
            </a:r>
            <a:r>
              <a:rPr lang="en-US" b="1" dirty="0" smtClean="0"/>
              <a:t> ad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maggiore</a:t>
            </a:r>
            <a:r>
              <a:rPr lang="en-US" b="1" dirty="0" smtClean="0"/>
              <a:t> </a:t>
            </a:r>
            <a:r>
              <a:rPr lang="en-US" b="1" dirty="0" err="1" smtClean="0"/>
              <a:t>omogeneità</a:t>
            </a:r>
            <a:r>
              <a:rPr lang="en-US" b="1" dirty="0" smtClean="0"/>
              <a:t> </a:t>
            </a:r>
            <a:r>
              <a:rPr lang="en-US" b="1" dirty="0" err="1" smtClean="0"/>
              <a:t>dell’outgroup</a:t>
            </a:r>
            <a:r>
              <a:rPr lang="en-US" b="1" dirty="0" smtClean="0"/>
              <a:t> </a:t>
            </a:r>
            <a:r>
              <a:rPr lang="en-US" b="1" dirty="0" err="1" smtClean="0"/>
              <a:t>rispetto</a:t>
            </a:r>
            <a:r>
              <a:rPr lang="en-US" b="1" dirty="0" smtClean="0"/>
              <a:t> </a:t>
            </a:r>
            <a:r>
              <a:rPr lang="en-US" b="1" dirty="0" err="1" smtClean="0"/>
              <a:t>all’ingroup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familiarità</a:t>
            </a:r>
            <a:r>
              <a:rPr lang="en-US" b="1" dirty="0" smtClean="0"/>
              <a:t> </a:t>
            </a:r>
            <a:r>
              <a:rPr lang="en-US" b="1" dirty="0" err="1" smtClean="0"/>
              <a:t>costituisce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condizione</a:t>
            </a:r>
            <a:r>
              <a:rPr lang="en-US" b="1" dirty="0" smtClean="0"/>
              <a:t> </a:t>
            </a:r>
            <a:r>
              <a:rPr lang="en-US" b="1" dirty="0" err="1" smtClean="0"/>
              <a:t>sufficiente</a:t>
            </a:r>
            <a:r>
              <a:rPr lang="en-US" b="1" dirty="0" smtClean="0"/>
              <a:t> </a:t>
            </a:r>
            <a:r>
              <a:rPr lang="en-US" b="1" dirty="0" err="1" smtClean="0"/>
              <a:t>perché</a:t>
            </a:r>
            <a:r>
              <a:rPr lang="en-US" b="1" dirty="0" smtClean="0"/>
              <a:t> </a:t>
            </a:r>
            <a:r>
              <a:rPr lang="en-US" b="1" dirty="0" err="1" smtClean="0"/>
              <a:t>emerga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differente</a:t>
            </a:r>
            <a:r>
              <a:rPr lang="en-US" b="1" dirty="0" smtClean="0"/>
              <a:t> </a:t>
            </a:r>
            <a:r>
              <a:rPr lang="en-US" b="1" dirty="0" err="1" smtClean="0"/>
              <a:t>percezione</a:t>
            </a:r>
            <a:r>
              <a:rPr lang="en-US" b="1" dirty="0" smtClean="0"/>
              <a:t> inter-</a:t>
            </a:r>
            <a:r>
              <a:rPr lang="en-US" b="1" dirty="0" err="1" smtClean="0"/>
              <a:t>grouppo</a:t>
            </a:r>
            <a:r>
              <a:rPr lang="en-US" b="1" dirty="0" smtClean="0"/>
              <a:t> in termini di </a:t>
            </a:r>
            <a:r>
              <a:rPr lang="en-US" b="1" dirty="0" err="1" smtClean="0"/>
              <a:t>varibilità</a:t>
            </a:r>
            <a:r>
              <a:rPr lang="en-US" b="1" dirty="0" smtClean="0"/>
              <a:t> – </a:t>
            </a:r>
            <a:r>
              <a:rPr lang="en-US" b="1" dirty="0" err="1" smtClean="0"/>
              <a:t>outgroup</a:t>
            </a:r>
            <a:r>
              <a:rPr lang="en-US" b="1" dirty="0" smtClean="0"/>
              <a:t> homogeneity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5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Linville –</a:t>
            </a:r>
            <a:r>
              <a:rPr lang="en-US" i="1" dirty="0" err="1"/>
              <a:t>Familiarità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costituisce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sufficiente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emerga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percezione</a:t>
            </a:r>
            <a:r>
              <a:rPr lang="en-US" dirty="0" smtClean="0"/>
              <a:t> inter-</a:t>
            </a:r>
            <a:r>
              <a:rPr lang="en-US" dirty="0" err="1" smtClean="0"/>
              <a:t>grouppo</a:t>
            </a:r>
            <a:r>
              <a:rPr lang="en-US" dirty="0" smtClean="0"/>
              <a:t> in termini </a:t>
            </a:r>
            <a:r>
              <a:rPr lang="en-US" dirty="0" err="1" smtClean="0"/>
              <a:t>divaribilità</a:t>
            </a:r>
            <a:r>
              <a:rPr lang="en-US" dirty="0" smtClean="0"/>
              <a:t> – </a:t>
            </a:r>
            <a:r>
              <a:rPr lang="en-US" dirty="0" err="1" smtClean="0"/>
              <a:t>outgroup</a:t>
            </a:r>
            <a:r>
              <a:rPr lang="en-US" dirty="0" smtClean="0"/>
              <a:t> homogeneity</a:t>
            </a:r>
          </a:p>
          <a:p>
            <a:endParaRPr lang="en-US" dirty="0"/>
          </a:p>
          <a:p>
            <a:r>
              <a:rPr lang="en-US" b="1" dirty="0" smtClean="0"/>
              <a:t>Ma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condizione</a:t>
            </a:r>
            <a:r>
              <a:rPr lang="en-US" b="1" dirty="0" smtClean="0"/>
              <a:t> </a:t>
            </a:r>
            <a:r>
              <a:rPr lang="en-US" b="1" dirty="0" err="1" smtClean="0"/>
              <a:t>necessaria</a:t>
            </a:r>
            <a:r>
              <a:rPr lang="en-US" b="1" dirty="0" smtClean="0"/>
              <a:t>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6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Verificare</a:t>
            </a:r>
            <a:r>
              <a:rPr lang="en-US" dirty="0" smtClean="0"/>
              <a:t> se </a:t>
            </a:r>
            <a:r>
              <a:rPr lang="en-US" dirty="0" err="1" smtClean="0"/>
              <a:t>l’omogeneità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procedere</a:t>
            </a:r>
            <a:r>
              <a:rPr lang="en-US" dirty="0" smtClean="0"/>
              <a:t> (per </a:t>
            </a:r>
            <a:r>
              <a:rPr lang="en-US" dirty="0" err="1" smtClean="0"/>
              <a:t>esempio</a:t>
            </a:r>
            <a:r>
              <a:rPr lang="en-US" dirty="0" smtClean="0"/>
              <a:t> in due </a:t>
            </a:r>
            <a:r>
              <a:rPr lang="en-US" dirty="0" err="1" smtClean="0"/>
              <a:t>modi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31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/>
              <a:t>1)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espozione</a:t>
            </a:r>
            <a:r>
              <a:rPr lang="en-US" dirty="0" smtClean="0"/>
              <a:t> </a:t>
            </a:r>
            <a:r>
              <a:rPr lang="en-US" dirty="0" err="1" smtClean="0"/>
              <a:t>analoga</a:t>
            </a:r>
            <a:r>
              <a:rPr lang="en-US" dirty="0" smtClean="0"/>
              <a:t>  e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familiarità</a:t>
            </a:r>
            <a:r>
              <a:rPr lang="en-US" dirty="0" smtClean="0"/>
              <a:t> simile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4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1) </a:t>
            </a:r>
            <a:r>
              <a:rPr lang="en-US" dirty="0" err="1" smtClean="0">
                <a:solidFill>
                  <a:srgbClr val="BFBFBF"/>
                </a:solidFill>
              </a:rPr>
              <a:t>Trovare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rispetto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quali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ha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espozione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e </a:t>
            </a:r>
            <a:r>
              <a:rPr lang="en-US" dirty="0" err="1" smtClean="0">
                <a:solidFill>
                  <a:srgbClr val="BFBFBF"/>
                </a:solidFill>
              </a:rPr>
              <a:t>quindi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simile</a:t>
            </a:r>
          </a:p>
          <a:p>
            <a:endParaRPr lang="en-US" dirty="0"/>
          </a:p>
          <a:p>
            <a:r>
              <a:rPr lang="en-US" dirty="0" smtClean="0"/>
              <a:t>2) </a:t>
            </a:r>
            <a:r>
              <a:rPr lang="en-US" dirty="0" err="1" smtClean="0"/>
              <a:t>Annullare</a:t>
            </a:r>
            <a:r>
              <a:rPr lang="en-US" dirty="0" smtClean="0"/>
              <a:t> </a:t>
            </a:r>
            <a:r>
              <a:rPr lang="en-US" dirty="0" err="1" smtClean="0"/>
              <a:t>sperimentalmente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41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familiarità</a:t>
            </a:r>
            <a:r>
              <a:rPr lang="en-US" dirty="0" smtClean="0"/>
              <a:t> con </a:t>
            </a:r>
            <a:r>
              <a:rPr lang="en-US" dirty="0" err="1" smtClean="0"/>
              <a:t>entrambi</a:t>
            </a:r>
            <a:r>
              <a:rPr lang="en-US" dirty="0" smtClean="0"/>
              <a:t> I </a:t>
            </a:r>
            <a:r>
              <a:rPr lang="en-US" dirty="0" err="1" smtClean="0"/>
              <a:t>generi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2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Le </a:t>
            </a:r>
            <a:r>
              <a:rPr lang="en-US" dirty="0" err="1" smtClean="0">
                <a:solidFill>
                  <a:srgbClr val="BFBFBF"/>
                </a:solidFill>
              </a:rPr>
              <a:t>persone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con </a:t>
            </a:r>
            <a:r>
              <a:rPr lang="en-US" dirty="0" err="1" smtClean="0">
                <a:solidFill>
                  <a:srgbClr val="BFBFBF"/>
                </a:solidFill>
              </a:rPr>
              <a:t>entrambi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generi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pertanto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dovesse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16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Le </a:t>
            </a:r>
            <a:r>
              <a:rPr lang="en-US" dirty="0" err="1" smtClean="0">
                <a:solidFill>
                  <a:srgbClr val="BFBFBF"/>
                </a:solidFill>
              </a:rPr>
              <a:t>persone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con </a:t>
            </a:r>
            <a:r>
              <a:rPr lang="en-US" dirty="0" err="1" smtClean="0">
                <a:solidFill>
                  <a:srgbClr val="BFBFBF"/>
                </a:solidFill>
              </a:rPr>
              <a:t>entrambi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generi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Se </a:t>
            </a:r>
            <a:r>
              <a:rPr lang="en-US" dirty="0" err="1" smtClean="0">
                <a:solidFill>
                  <a:srgbClr val="BFBFBF"/>
                </a:solidFill>
              </a:rPr>
              <a:t>pertanto</a:t>
            </a:r>
            <a:r>
              <a:rPr lang="en-US" dirty="0" smtClean="0">
                <a:solidFill>
                  <a:srgbClr val="BFBFBF"/>
                </a:solidFill>
              </a:rPr>
              <a:t> la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dovesse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essere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, </a:t>
            </a:r>
          </a:p>
          <a:p>
            <a:endParaRPr lang="en-US" dirty="0"/>
          </a:p>
          <a:p>
            <a:r>
              <a:rPr lang="en-US" dirty="0" err="1"/>
              <a:t>allora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verifiare</a:t>
            </a:r>
            <a:r>
              <a:rPr lang="en-US" dirty="0"/>
              <a:t> OH in </a:t>
            </a:r>
            <a:r>
              <a:rPr lang="en-US" dirty="0" err="1"/>
              <a:t>contesti</a:t>
            </a:r>
            <a:r>
              <a:rPr lang="en-US" dirty="0"/>
              <a:t> inter-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genere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9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categoria</a:t>
            </a:r>
            <a:r>
              <a:rPr lang="en-US" sz="2800" dirty="0" smtClean="0"/>
              <a:t> dove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incluso</a:t>
            </a:r>
            <a:r>
              <a:rPr lang="en-US" sz="2800" dirty="0" smtClean="0"/>
              <a:t>, </a:t>
            </a:r>
            <a:r>
              <a:rPr lang="en-US" sz="2800" dirty="0" err="1" smtClean="0"/>
              <a:t>costituisce</a:t>
            </a:r>
            <a:r>
              <a:rPr lang="en-US" sz="2800" dirty="0" smtClean="0"/>
              <a:t> </a:t>
            </a:r>
            <a:r>
              <a:rPr lang="en-US" sz="2800" dirty="0" err="1" smtClean="0"/>
              <a:t>l’ingroup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4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dirty="0" smtClean="0"/>
              <a:t>Fiedler et al. 1993</a:t>
            </a:r>
          </a:p>
          <a:p>
            <a:r>
              <a:rPr lang="en-US" dirty="0" smtClean="0"/>
              <a:t>Lorenzo-</a:t>
            </a:r>
            <a:r>
              <a:rPr lang="en-US" dirty="0" err="1" smtClean="0"/>
              <a:t>Cioldi</a:t>
            </a:r>
            <a:r>
              <a:rPr lang="en-US" dirty="0" smtClean="0"/>
              <a:t>, 1992, 1993</a:t>
            </a:r>
          </a:p>
          <a:p>
            <a:r>
              <a:rPr lang="en-US" dirty="0" smtClean="0"/>
              <a:t>Park &amp; Judd, 1990 EXP1</a:t>
            </a:r>
          </a:p>
          <a:p>
            <a:r>
              <a:rPr lang="en-US" dirty="0" smtClean="0"/>
              <a:t>Park &amp; </a:t>
            </a:r>
            <a:r>
              <a:rPr lang="en-US" dirty="0" err="1" smtClean="0"/>
              <a:t>Rothbart</a:t>
            </a:r>
            <a:r>
              <a:rPr lang="en-US" dirty="0" smtClean="0"/>
              <a:t>, 1982, EXP 1 e 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338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Gender</a:t>
            </a:r>
          </a:p>
          <a:p>
            <a:endParaRPr lang="en-US" dirty="0" smtClean="0"/>
          </a:p>
          <a:p>
            <a:r>
              <a:rPr lang="en-US" b="1" dirty="0" err="1" smtClean="0"/>
              <a:t>Trovano</a:t>
            </a:r>
            <a:r>
              <a:rPr lang="en-US" b="1" dirty="0" smtClean="0"/>
              <a:t> OH </a:t>
            </a:r>
            <a:r>
              <a:rPr lang="en-US" b="1" dirty="0" err="1" smtClean="0"/>
              <a:t>anche</a:t>
            </a:r>
            <a:r>
              <a:rPr lang="en-US" b="1" dirty="0" smtClean="0"/>
              <a:t> in </a:t>
            </a:r>
            <a:r>
              <a:rPr lang="en-US" b="1" dirty="0" err="1" smtClean="0"/>
              <a:t>contesti</a:t>
            </a:r>
            <a:r>
              <a:rPr lang="en-US" b="1" dirty="0" smtClean="0"/>
              <a:t> di </a:t>
            </a:r>
            <a:r>
              <a:rPr lang="en-US" b="1" dirty="0" err="1" smtClean="0"/>
              <a:t>genere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Familiarità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 </a:t>
            </a:r>
            <a:r>
              <a:rPr lang="en-US" dirty="0" err="1" smtClean="0"/>
              <a:t>sufficiente</a:t>
            </a:r>
            <a:r>
              <a:rPr lang="en-US" dirty="0" smtClean="0"/>
              <a:t> ma non </a:t>
            </a:r>
            <a:r>
              <a:rPr lang="en-US" dirty="0" err="1" smtClean="0"/>
              <a:t>necessaria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94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Per </a:t>
            </a:r>
            <a:r>
              <a:rPr lang="en-US" dirty="0" err="1" smtClean="0">
                <a:solidFill>
                  <a:srgbClr val="BFBFBF"/>
                </a:solidFill>
              </a:rPr>
              <a:t>Verificare</a:t>
            </a:r>
            <a:r>
              <a:rPr lang="en-US" dirty="0" smtClean="0">
                <a:solidFill>
                  <a:srgbClr val="BFBFBF"/>
                </a:solidFill>
              </a:rPr>
              <a:t> se </a:t>
            </a:r>
            <a:r>
              <a:rPr lang="en-US" dirty="0" err="1" smtClean="0">
                <a:solidFill>
                  <a:srgbClr val="BFBFBF"/>
                </a:solidFill>
              </a:rPr>
              <a:t>l’omogeneità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è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condizione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necessaria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può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procedere</a:t>
            </a:r>
            <a:r>
              <a:rPr lang="en-US" dirty="0" smtClean="0">
                <a:solidFill>
                  <a:srgbClr val="BFBFBF"/>
                </a:solidFill>
              </a:rPr>
              <a:t> (per </a:t>
            </a:r>
            <a:r>
              <a:rPr lang="en-US" dirty="0" err="1" smtClean="0">
                <a:solidFill>
                  <a:srgbClr val="BFBFBF"/>
                </a:solidFill>
              </a:rPr>
              <a:t>esempio</a:t>
            </a:r>
            <a:r>
              <a:rPr lang="en-US" dirty="0" smtClean="0">
                <a:solidFill>
                  <a:srgbClr val="BFBFBF"/>
                </a:solidFill>
              </a:rPr>
              <a:t> in due </a:t>
            </a:r>
            <a:r>
              <a:rPr lang="en-US" dirty="0" err="1" smtClean="0">
                <a:solidFill>
                  <a:srgbClr val="BFBFBF"/>
                </a:solidFill>
              </a:rPr>
              <a:t>modi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1) </a:t>
            </a:r>
            <a:r>
              <a:rPr lang="en-US" dirty="0" err="1" smtClean="0">
                <a:solidFill>
                  <a:srgbClr val="BFBFBF"/>
                </a:solidFill>
              </a:rPr>
              <a:t>Trovare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rispetto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quali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si</a:t>
            </a:r>
            <a:r>
              <a:rPr lang="en-US" dirty="0" smtClean="0">
                <a:solidFill>
                  <a:srgbClr val="BFBFBF"/>
                </a:solidFill>
              </a:rPr>
              <a:t> ha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espozione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e </a:t>
            </a:r>
            <a:r>
              <a:rPr lang="en-US" dirty="0" err="1" smtClean="0">
                <a:solidFill>
                  <a:srgbClr val="BFBFBF"/>
                </a:solidFill>
              </a:rPr>
              <a:t>quindi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familiarità</a:t>
            </a:r>
            <a:r>
              <a:rPr lang="en-US" dirty="0" smtClean="0">
                <a:solidFill>
                  <a:srgbClr val="BFBFBF"/>
                </a:solidFill>
              </a:rPr>
              <a:t> simile</a:t>
            </a:r>
          </a:p>
          <a:p>
            <a:endParaRPr lang="en-US" dirty="0"/>
          </a:p>
          <a:p>
            <a:r>
              <a:rPr lang="en-US" b="1" dirty="0" smtClean="0"/>
              <a:t>2) </a:t>
            </a:r>
            <a:r>
              <a:rPr lang="en-US" b="1" dirty="0" err="1" smtClean="0"/>
              <a:t>Annullare</a:t>
            </a:r>
            <a:r>
              <a:rPr lang="en-US" b="1" dirty="0" smtClean="0"/>
              <a:t> </a:t>
            </a:r>
            <a:r>
              <a:rPr lang="en-US" b="1" dirty="0" err="1" smtClean="0"/>
              <a:t>sperimentalmente</a:t>
            </a:r>
            <a:r>
              <a:rPr lang="en-US" b="1" dirty="0" smtClean="0"/>
              <a:t> la </a:t>
            </a:r>
            <a:r>
              <a:rPr lang="en-US" b="1" dirty="0" err="1" smtClean="0"/>
              <a:t>familiarità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88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Paradigmi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56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Partecipanti</a:t>
            </a:r>
            <a:r>
              <a:rPr lang="en-US" dirty="0" smtClean="0"/>
              <a:t> – </a:t>
            </a:r>
            <a:r>
              <a:rPr lang="en-US" dirty="0" err="1" smtClean="0"/>
              <a:t>sessione</a:t>
            </a:r>
            <a:r>
              <a:rPr lang="en-US" dirty="0" smtClean="0"/>
              <a:t> </a:t>
            </a:r>
            <a:r>
              <a:rPr lang="en-US" dirty="0" err="1" smtClean="0"/>
              <a:t>inviduale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– </a:t>
            </a:r>
            <a:r>
              <a:rPr lang="en-US" dirty="0" err="1" smtClean="0">
                <a:solidFill>
                  <a:srgbClr val="BFBFBF"/>
                </a:solidFill>
              </a:rPr>
              <a:t>sessione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inviduale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guardare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figure,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l’altra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contengono</a:t>
            </a:r>
            <a:r>
              <a:rPr lang="en-US" dirty="0" smtClean="0"/>
              <a:t> 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finito</a:t>
            </a:r>
            <a:r>
              <a:rPr lang="en-US" dirty="0" smtClean="0"/>
              <a:t> di </a:t>
            </a:r>
            <a:r>
              <a:rPr lang="en-US" dirty="0" err="1" smtClean="0"/>
              <a:t>pallini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Paradigmi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minimin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– </a:t>
            </a:r>
            <a:r>
              <a:rPr lang="en-US" dirty="0" err="1" smtClean="0">
                <a:solidFill>
                  <a:srgbClr val="BFBFBF"/>
                </a:solidFill>
              </a:rPr>
              <a:t>sessione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inviduale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Devono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guardare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delle</a:t>
            </a:r>
            <a:r>
              <a:rPr lang="en-US" dirty="0" smtClean="0">
                <a:solidFill>
                  <a:srgbClr val="BFBFBF"/>
                </a:solidFill>
              </a:rPr>
              <a:t> figure, </a:t>
            </a:r>
            <a:r>
              <a:rPr lang="en-US" dirty="0" err="1" smtClean="0">
                <a:solidFill>
                  <a:srgbClr val="BFBFBF"/>
                </a:solidFill>
              </a:rPr>
              <a:t>una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dopo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l’altra</a:t>
            </a:r>
            <a:r>
              <a:rPr lang="en-US" dirty="0" smtClean="0">
                <a:solidFill>
                  <a:srgbClr val="BFBFBF"/>
                </a:solidFill>
              </a:rPr>
              <a:t>, </a:t>
            </a:r>
            <a:r>
              <a:rPr lang="en-US" dirty="0" err="1" smtClean="0">
                <a:solidFill>
                  <a:srgbClr val="BFBFBF"/>
                </a:solidFill>
              </a:rPr>
              <a:t>che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contengono</a:t>
            </a:r>
            <a:r>
              <a:rPr lang="en-US" dirty="0" smtClean="0">
                <a:solidFill>
                  <a:srgbClr val="BFBFBF"/>
                </a:solidFill>
              </a:rPr>
              <a:t> un </a:t>
            </a:r>
            <a:r>
              <a:rPr lang="en-US" dirty="0" err="1" smtClean="0">
                <a:solidFill>
                  <a:srgbClr val="BFBFBF"/>
                </a:solidFill>
              </a:rPr>
              <a:t>numero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finito</a:t>
            </a:r>
            <a:r>
              <a:rPr lang="en-US" dirty="0" smtClean="0">
                <a:solidFill>
                  <a:srgbClr val="BFBFBF"/>
                </a:solidFill>
              </a:rPr>
              <a:t> di </a:t>
            </a:r>
            <a:r>
              <a:rPr lang="en-US" dirty="0" err="1" smtClean="0">
                <a:solidFill>
                  <a:srgbClr val="BFBFBF"/>
                </a:solidFill>
              </a:rPr>
              <a:t>pallini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stimare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pallini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4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968500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3" y="252830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un feedback</a:t>
            </a:r>
          </a:p>
          <a:p>
            <a:endParaRPr lang="en-US" dirty="0"/>
          </a:p>
          <a:p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qualcosa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perfomance</a:t>
            </a:r>
            <a:r>
              <a:rPr lang="en-US" dirty="0" smtClean="0"/>
              <a:t> di </a:t>
            </a:r>
            <a:r>
              <a:rPr lang="en-US" dirty="0" err="1" smtClean="0"/>
              <a:t>stima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28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La </a:t>
            </a:r>
            <a:r>
              <a:rPr lang="en-US" sz="2800" dirty="0" err="1" smtClean="0">
                <a:solidFill>
                  <a:srgbClr val="BFBFBF"/>
                </a:solidFill>
              </a:rPr>
              <a:t>categoria</a:t>
            </a:r>
            <a:r>
              <a:rPr lang="en-US" sz="2800" dirty="0" smtClean="0">
                <a:solidFill>
                  <a:srgbClr val="BFBFBF"/>
                </a:solidFill>
              </a:rPr>
              <a:t> dove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incluso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costituisce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categoria</a:t>
            </a:r>
            <a:r>
              <a:rPr lang="en-US" sz="2800" dirty="0" smtClean="0"/>
              <a:t> dove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non </a:t>
            </a:r>
            <a:r>
              <a:rPr lang="en-US" sz="2800" dirty="0" err="1" smtClean="0"/>
              <a:t>può</a:t>
            </a:r>
            <a:r>
              <a:rPr lang="en-US" sz="2800" dirty="0" smtClean="0"/>
              <a:t> </a:t>
            </a:r>
            <a:r>
              <a:rPr lang="en-US" sz="2800" dirty="0" err="1" smtClean="0"/>
              <a:t>esere</a:t>
            </a:r>
            <a:r>
              <a:rPr lang="en-US" sz="2800" dirty="0" smtClean="0"/>
              <a:t> </a:t>
            </a:r>
            <a:r>
              <a:rPr lang="en-US" sz="2800" dirty="0" err="1" smtClean="0"/>
              <a:t>incluso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in </a:t>
            </a:r>
            <a:r>
              <a:rPr lang="en-US" sz="2800" dirty="0" err="1" smtClean="0"/>
              <a:t>contrasto</a:t>
            </a:r>
            <a:r>
              <a:rPr lang="en-US" sz="2800" dirty="0" smtClean="0"/>
              <a:t> con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spiegata</a:t>
            </a:r>
            <a:r>
              <a:rPr lang="en-US" dirty="0" smtClean="0"/>
              <a:t> </a:t>
            </a:r>
            <a:r>
              <a:rPr lang="en-US" dirty="0" err="1" smtClean="0"/>
              <a:t>l’esistenza</a:t>
            </a:r>
            <a:r>
              <a:rPr lang="en-US" dirty="0" smtClean="0"/>
              <a:t>  di un </a:t>
            </a:r>
            <a:r>
              <a:rPr lang="en-US" dirty="0" err="1" smtClean="0"/>
              <a:t>legame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perfomance</a:t>
            </a:r>
            <a:r>
              <a:rPr lang="en-US" dirty="0" smtClean="0"/>
              <a:t> e la </a:t>
            </a:r>
            <a:r>
              <a:rPr lang="en-US" dirty="0" err="1" smtClean="0"/>
              <a:t>personalità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Personalità</a:t>
            </a:r>
            <a:r>
              <a:rPr lang="en-US" dirty="0"/>
              <a:t>: Over-  vs. Under-estimator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13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realtà</a:t>
            </a:r>
            <a:r>
              <a:rPr lang="en-US" dirty="0" smtClean="0"/>
              <a:t>....</a:t>
            </a:r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stima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pallini</a:t>
            </a:r>
            <a:r>
              <a:rPr lang="en-US" dirty="0" smtClean="0"/>
              <a:t> e la </a:t>
            </a:r>
            <a:r>
              <a:rPr lang="en-US" dirty="0" err="1" smtClean="0"/>
              <a:t>personalità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27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 feedback </a:t>
            </a:r>
            <a:r>
              <a:rPr lang="en-US" dirty="0" err="1" smtClean="0"/>
              <a:t>veniva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casuale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assegnava</a:t>
            </a:r>
            <a:r>
              <a:rPr lang="en-US" dirty="0" smtClean="0"/>
              <a:t> </a:t>
            </a:r>
            <a:r>
              <a:rPr lang="en-US" dirty="0" err="1" smtClean="0"/>
              <a:t>casualmente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partecipante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due </a:t>
            </a:r>
            <a:r>
              <a:rPr lang="en-US" dirty="0" err="1" smtClean="0"/>
              <a:t>categorie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Over-  vs. Under-estimator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partecipante</a:t>
            </a:r>
            <a:r>
              <a:rPr lang="en-US" dirty="0" smtClean="0"/>
              <a:t> </a:t>
            </a:r>
            <a:r>
              <a:rPr lang="en-US" dirty="0" err="1" smtClean="0"/>
              <a:t>sapeva</a:t>
            </a:r>
            <a:r>
              <a:rPr lang="en-US" dirty="0" smtClean="0"/>
              <a:t> di </a:t>
            </a:r>
            <a:r>
              <a:rPr lang="en-US" dirty="0" err="1" smtClean="0"/>
              <a:t>essere</a:t>
            </a:r>
            <a:r>
              <a:rPr lang="en-US" dirty="0" smtClean="0"/>
              <a:t> U (</a:t>
            </a:r>
            <a:r>
              <a:rPr lang="en-US" dirty="0" err="1" smtClean="0"/>
              <a:t>oppore</a:t>
            </a:r>
            <a:r>
              <a:rPr lang="en-US" dirty="0" smtClean="0"/>
              <a:t> O)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65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partecipante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sapeva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essere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U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oppore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O)</a:t>
            </a:r>
          </a:p>
          <a:p>
            <a:endParaRPr lang="en-US" dirty="0"/>
          </a:p>
          <a:p>
            <a:r>
              <a:rPr lang="en-US" dirty="0" err="1" smtClean="0"/>
              <a:t>Veniva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al </a:t>
            </a:r>
            <a:r>
              <a:rPr lang="en-US" dirty="0" err="1" smtClean="0"/>
              <a:t>partecipante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esistevano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U e </a:t>
            </a:r>
            <a:r>
              <a:rPr lang="en-US" dirty="0" err="1" smtClean="0"/>
              <a:t>gli</a:t>
            </a:r>
            <a:r>
              <a:rPr lang="en-US" dirty="0" smtClean="0"/>
              <a:t> 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6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Il </a:t>
            </a:r>
            <a:r>
              <a:rPr lang="en-US" dirty="0" err="1" smtClean="0">
                <a:solidFill>
                  <a:srgbClr val="A6A6A6"/>
                </a:solidFill>
              </a:rPr>
              <a:t>partecipante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sapeva</a:t>
            </a:r>
            <a:r>
              <a:rPr lang="en-US" dirty="0" smtClean="0">
                <a:solidFill>
                  <a:srgbClr val="A6A6A6"/>
                </a:solidFill>
              </a:rPr>
              <a:t> di </a:t>
            </a:r>
            <a:r>
              <a:rPr lang="en-US" dirty="0" err="1" smtClean="0">
                <a:solidFill>
                  <a:srgbClr val="A6A6A6"/>
                </a:solidFill>
              </a:rPr>
              <a:t>essere</a:t>
            </a:r>
            <a:r>
              <a:rPr lang="en-US" dirty="0" smtClean="0">
                <a:solidFill>
                  <a:srgbClr val="A6A6A6"/>
                </a:solidFill>
              </a:rPr>
              <a:t> U (</a:t>
            </a:r>
            <a:r>
              <a:rPr lang="en-US" dirty="0" err="1" smtClean="0">
                <a:solidFill>
                  <a:srgbClr val="A6A6A6"/>
                </a:solidFill>
              </a:rPr>
              <a:t>oppore</a:t>
            </a:r>
            <a:r>
              <a:rPr lang="en-US" dirty="0" smtClean="0">
                <a:solidFill>
                  <a:srgbClr val="A6A6A6"/>
                </a:solidFill>
              </a:rPr>
              <a:t> O)</a:t>
            </a: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Veniva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detto</a:t>
            </a:r>
            <a:r>
              <a:rPr lang="en-US" dirty="0" smtClean="0">
                <a:solidFill>
                  <a:srgbClr val="A6A6A6"/>
                </a:solidFill>
              </a:rPr>
              <a:t> al </a:t>
            </a:r>
            <a:r>
              <a:rPr lang="en-US" dirty="0" err="1" smtClean="0">
                <a:solidFill>
                  <a:srgbClr val="A6A6A6"/>
                </a:solidFill>
              </a:rPr>
              <a:t>partecipante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esistevano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gli</a:t>
            </a:r>
            <a:r>
              <a:rPr lang="en-US" dirty="0" smtClean="0">
                <a:solidFill>
                  <a:srgbClr val="A6A6A6"/>
                </a:solidFill>
              </a:rPr>
              <a:t> U e </a:t>
            </a:r>
            <a:r>
              <a:rPr lang="en-US" dirty="0" err="1" smtClean="0">
                <a:solidFill>
                  <a:srgbClr val="A6A6A6"/>
                </a:solidFill>
              </a:rPr>
              <a:t>gli</a:t>
            </a:r>
            <a:r>
              <a:rPr lang="en-US" dirty="0" smtClean="0">
                <a:solidFill>
                  <a:srgbClr val="A6A6A6"/>
                </a:solidFill>
              </a:rPr>
              <a:t> O</a:t>
            </a:r>
          </a:p>
          <a:p>
            <a:endParaRPr lang="en-US" dirty="0"/>
          </a:p>
          <a:p>
            <a:r>
              <a:rPr lang="en-US" dirty="0" err="1" smtClean="0"/>
              <a:t>Contesto</a:t>
            </a:r>
            <a:r>
              <a:rPr lang="en-US" dirty="0" smtClean="0"/>
              <a:t> inter-</a:t>
            </a:r>
            <a:r>
              <a:rPr lang="en-US" dirty="0" err="1" smtClean="0"/>
              <a:t>gruppo</a:t>
            </a:r>
            <a:r>
              <a:rPr lang="en-US" dirty="0" smtClean="0"/>
              <a:t>: due </a:t>
            </a:r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attive</a:t>
            </a:r>
            <a:r>
              <a:rPr lang="en-US" dirty="0" smtClean="0"/>
              <a:t> in cui in </a:t>
            </a:r>
            <a:r>
              <a:rPr lang="en-US" dirty="0" err="1" smtClean="0"/>
              <a:t>una</a:t>
            </a:r>
            <a:r>
              <a:rPr lang="en-US" dirty="0" smtClean="0"/>
              <a:t> cade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6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9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esistono</a:t>
            </a:r>
            <a:r>
              <a:rPr lang="en-US" dirty="0" smtClean="0"/>
              <a:t> ‘</a:t>
            </a:r>
            <a:r>
              <a:rPr lang="en-US" dirty="0" err="1" smtClean="0"/>
              <a:t>naturalmente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esistono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naturalmente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 err="1" smtClean="0">
                <a:solidFill>
                  <a:schemeClr val="tx1"/>
                </a:solidFill>
              </a:rPr>
              <a:t>partecipanti</a:t>
            </a:r>
            <a:r>
              <a:rPr lang="en-US" dirty="0" smtClean="0">
                <a:solidFill>
                  <a:schemeClr val="tx1"/>
                </a:solidFill>
              </a:rPr>
              <a:t> non </a:t>
            </a:r>
            <a:r>
              <a:rPr lang="en-US" dirty="0" err="1" smtClean="0">
                <a:solidFill>
                  <a:schemeClr val="tx1"/>
                </a:solidFill>
              </a:rPr>
              <a:t>sanno</a:t>
            </a:r>
            <a:r>
              <a:rPr lang="en-US" dirty="0" smtClean="0">
                <a:solidFill>
                  <a:schemeClr val="tx1"/>
                </a:solidFill>
              </a:rPr>
              <a:t> chi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en-US" dirty="0" err="1" smtClean="0">
                <a:solidFill>
                  <a:schemeClr val="tx1"/>
                </a:solidFill>
              </a:rPr>
              <a:t>membri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proprio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gruppo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Non </a:t>
            </a:r>
            <a:r>
              <a:rPr lang="en-US" dirty="0" err="1" smtClean="0">
                <a:solidFill>
                  <a:srgbClr val="BFBFBF"/>
                </a:solidFill>
              </a:rPr>
              <a:t>esistono</a:t>
            </a:r>
            <a:r>
              <a:rPr lang="en-US" dirty="0" smtClean="0">
                <a:solidFill>
                  <a:srgbClr val="BFBFBF"/>
                </a:solidFill>
              </a:rPr>
              <a:t> ‘</a:t>
            </a:r>
            <a:r>
              <a:rPr lang="en-US" dirty="0" err="1" smtClean="0">
                <a:solidFill>
                  <a:srgbClr val="BFBFBF"/>
                </a:solidFill>
              </a:rPr>
              <a:t>naturalmente</a:t>
            </a:r>
            <a:r>
              <a:rPr lang="en-US" dirty="0" smtClean="0">
                <a:solidFill>
                  <a:srgbClr val="BFBFBF"/>
                </a:solidFill>
              </a:rPr>
              <a:t>’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sanno</a:t>
            </a:r>
            <a:r>
              <a:rPr lang="en-US" dirty="0" smtClean="0">
                <a:solidFill>
                  <a:srgbClr val="BFBFBF"/>
                </a:solidFill>
              </a:rPr>
              <a:t> chi </a:t>
            </a:r>
            <a:r>
              <a:rPr lang="en-US" dirty="0" err="1" smtClean="0">
                <a:solidFill>
                  <a:srgbClr val="BFBFBF"/>
                </a:solidFill>
              </a:rPr>
              <a:t>sono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avuto</a:t>
            </a:r>
            <a:r>
              <a:rPr lang="en-US" dirty="0" smtClean="0"/>
              <a:t> </a:t>
            </a:r>
            <a:r>
              <a:rPr lang="en-US" dirty="0" err="1" smtClean="0"/>
              <a:t>interazioni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 con I </a:t>
            </a:r>
            <a:r>
              <a:rPr lang="en-US" dirty="0" err="1" smtClean="0"/>
              <a:t>membri</a:t>
            </a:r>
            <a:r>
              <a:rPr lang="en-US" dirty="0" smtClean="0"/>
              <a:t> del </a:t>
            </a:r>
            <a:r>
              <a:rPr lang="en-US" dirty="0" err="1" smtClean="0"/>
              <a:t>proprio</a:t>
            </a:r>
            <a:r>
              <a:rPr lang="en-US" dirty="0" smtClean="0"/>
              <a:t> e </a:t>
            </a:r>
            <a:r>
              <a:rPr lang="en-US" dirty="0" err="1" smtClean="0"/>
              <a:t>dell’altro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smtClean="0">
                <a:solidFill>
                  <a:srgbClr val="BFBFBF"/>
                </a:solidFill>
              </a:rPr>
              <a:t>La </a:t>
            </a:r>
            <a:r>
              <a:rPr lang="en-US" sz="2800" dirty="0" err="1" smtClean="0">
                <a:solidFill>
                  <a:srgbClr val="BFBFBF"/>
                </a:solidFill>
              </a:rPr>
              <a:t>categoria</a:t>
            </a:r>
            <a:r>
              <a:rPr lang="en-US" sz="2800" dirty="0" smtClean="0">
                <a:solidFill>
                  <a:srgbClr val="BFBFBF"/>
                </a:solidFill>
              </a:rPr>
              <a:t> dove </a:t>
            </a:r>
            <a:r>
              <a:rPr lang="en-US" sz="2800" dirty="0" err="1" smtClean="0">
                <a:solidFill>
                  <a:srgbClr val="BFBFBF"/>
                </a:solidFill>
              </a:rPr>
              <a:t>il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sé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è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incluso</a:t>
            </a:r>
            <a:r>
              <a:rPr lang="en-US" sz="2800" dirty="0" smtClean="0">
                <a:solidFill>
                  <a:srgbClr val="BFBFBF"/>
                </a:solidFill>
              </a:rPr>
              <a:t>, </a:t>
            </a:r>
            <a:r>
              <a:rPr lang="en-US" sz="2800" dirty="0" err="1" smtClean="0">
                <a:solidFill>
                  <a:srgbClr val="BFBFBF"/>
                </a:solidFill>
              </a:rPr>
              <a:t>costituisce</a:t>
            </a: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err="1" smtClean="0">
                <a:solidFill>
                  <a:srgbClr val="BFBFBF"/>
                </a:solidFill>
              </a:rPr>
              <a:t>l’ingroup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A6A6A6"/>
                </a:solidFill>
              </a:rPr>
              <a:t>La </a:t>
            </a:r>
            <a:r>
              <a:rPr lang="en-US" sz="2800" dirty="0" err="1" smtClean="0">
                <a:solidFill>
                  <a:srgbClr val="A6A6A6"/>
                </a:solidFill>
              </a:rPr>
              <a:t>categoria</a:t>
            </a:r>
            <a:r>
              <a:rPr lang="en-US" sz="2800" dirty="0" smtClean="0">
                <a:solidFill>
                  <a:srgbClr val="A6A6A6"/>
                </a:solidFill>
              </a:rPr>
              <a:t> dove </a:t>
            </a:r>
            <a:r>
              <a:rPr lang="en-US" sz="2800" dirty="0" err="1" smtClean="0">
                <a:solidFill>
                  <a:srgbClr val="A6A6A6"/>
                </a:solidFill>
              </a:rPr>
              <a:t>il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sé</a:t>
            </a:r>
            <a:r>
              <a:rPr lang="en-US" sz="2800" dirty="0" smtClean="0">
                <a:solidFill>
                  <a:srgbClr val="A6A6A6"/>
                </a:solidFill>
              </a:rPr>
              <a:t> non </a:t>
            </a:r>
            <a:r>
              <a:rPr lang="en-US" sz="2800" dirty="0" err="1" smtClean="0">
                <a:solidFill>
                  <a:srgbClr val="A6A6A6"/>
                </a:solidFill>
              </a:rPr>
              <a:t>può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esere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incluso</a:t>
            </a:r>
            <a:r>
              <a:rPr lang="en-US" sz="2800" dirty="0" smtClean="0">
                <a:solidFill>
                  <a:srgbClr val="A6A6A6"/>
                </a:solidFill>
              </a:rPr>
              <a:t>, </a:t>
            </a:r>
          </a:p>
          <a:p>
            <a:r>
              <a:rPr lang="en-US" sz="2800" dirty="0" err="1" smtClean="0">
                <a:solidFill>
                  <a:srgbClr val="A6A6A6"/>
                </a:solidFill>
              </a:rPr>
              <a:t>ed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en-US" sz="2800" dirty="0" err="1" smtClean="0">
                <a:solidFill>
                  <a:srgbClr val="A6A6A6"/>
                </a:solidFill>
              </a:rPr>
              <a:t>è</a:t>
            </a:r>
            <a:r>
              <a:rPr lang="en-US" sz="2800" dirty="0" smtClean="0">
                <a:solidFill>
                  <a:srgbClr val="A6A6A6"/>
                </a:solidFill>
              </a:rPr>
              <a:t> in </a:t>
            </a:r>
            <a:r>
              <a:rPr lang="en-US" sz="2800" dirty="0" err="1" smtClean="0">
                <a:solidFill>
                  <a:srgbClr val="A6A6A6"/>
                </a:solidFill>
              </a:rPr>
              <a:t>contrasto</a:t>
            </a:r>
            <a:r>
              <a:rPr lang="en-US" sz="2800" dirty="0" smtClean="0">
                <a:solidFill>
                  <a:srgbClr val="A6A6A6"/>
                </a:solidFill>
              </a:rPr>
              <a:t> con </a:t>
            </a:r>
            <a:r>
              <a:rPr lang="en-US" sz="2800" dirty="0" err="1" smtClean="0">
                <a:solidFill>
                  <a:srgbClr val="A6A6A6"/>
                </a:solidFill>
              </a:rPr>
              <a:t>l’ingroup</a:t>
            </a:r>
            <a:r>
              <a:rPr lang="en-US" sz="2800" dirty="0" smtClean="0">
                <a:solidFill>
                  <a:srgbClr val="A6A6A6"/>
                </a:solidFill>
              </a:rPr>
              <a:t>,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defintia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outgroup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Non </a:t>
            </a:r>
            <a:r>
              <a:rPr lang="en-US" dirty="0" err="1" smtClean="0">
                <a:solidFill>
                  <a:srgbClr val="BFBFBF"/>
                </a:solidFill>
              </a:rPr>
              <a:t>esistono</a:t>
            </a:r>
            <a:r>
              <a:rPr lang="en-US" dirty="0" smtClean="0">
                <a:solidFill>
                  <a:srgbClr val="BFBFBF"/>
                </a:solidFill>
              </a:rPr>
              <a:t> ‘</a:t>
            </a:r>
            <a:r>
              <a:rPr lang="en-US" dirty="0" err="1" smtClean="0">
                <a:solidFill>
                  <a:srgbClr val="BFBFBF"/>
                </a:solidFill>
              </a:rPr>
              <a:t>naturalmente</a:t>
            </a:r>
            <a:r>
              <a:rPr lang="en-US" dirty="0" smtClean="0">
                <a:solidFill>
                  <a:srgbClr val="BFBFBF"/>
                </a:solidFill>
              </a:rPr>
              <a:t>’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sanno</a:t>
            </a:r>
            <a:r>
              <a:rPr lang="en-US" dirty="0" smtClean="0">
                <a:solidFill>
                  <a:srgbClr val="BFBFBF"/>
                </a:solidFill>
              </a:rPr>
              <a:t> chi </a:t>
            </a:r>
            <a:r>
              <a:rPr lang="en-US" dirty="0" err="1" smtClean="0">
                <a:solidFill>
                  <a:srgbClr val="BFBFBF"/>
                </a:solidFill>
              </a:rPr>
              <a:t>sono</a:t>
            </a:r>
            <a:r>
              <a:rPr lang="en-US" dirty="0" smtClean="0">
                <a:solidFill>
                  <a:srgbClr val="BFBFBF"/>
                </a:solidFill>
              </a:rPr>
              <a:t>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I </a:t>
            </a:r>
            <a:r>
              <a:rPr lang="en-US" dirty="0" err="1" smtClean="0">
                <a:solidFill>
                  <a:srgbClr val="BFBFBF"/>
                </a:solidFill>
              </a:rPr>
              <a:t>partecipanti</a:t>
            </a:r>
            <a:r>
              <a:rPr lang="en-US" dirty="0" smtClean="0">
                <a:solidFill>
                  <a:srgbClr val="BFBFBF"/>
                </a:solidFill>
              </a:rPr>
              <a:t> non </a:t>
            </a:r>
            <a:r>
              <a:rPr lang="en-US" dirty="0" err="1" smtClean="0">
                <a:solidFill>
                  <a:srgbClr val="BFBFBF"/>
                </a:solidFill>
              </a:rPr>
              <a:t>hanno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avuto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interazioni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precedenti</a:t>
            </a:r>
            <a:r>
              <a:rPr lang="en-US" dirty="0" smtClean="0">
                <a:solidFill>
                  <a:srgbClr val="BFBFBF"/>
                </a:solidFill>
              </a:rPr>
              <a:t> con I </a:t>
            </a:r>
            <a:r>
              <a:rPr lang="en-US" dirty="0" err="1" smtClean="0">
                <a:solidFill>
                  <a:srgbClr val="BFBFBF"/>
                </a:solidFill>
              </a:rPr>
              <a:t>membri</a:t>
            </a:r>
            <a:r>
              <a:rPr lang="en-US" dirty="0" smtClean="0">
                <a:solidFill>
                  <a:srgbClr val="BFBFBF"/>
                </a:solidFill>
              </a:rPr>
              <a:t> del </a:t>
            </a:r>
            <a:r>
              <a:rPr lang="en-US" dirty="0" err="1" smtClean="0">
                <a:solidFill>
                  <a:srgbClr val="BFBFBF"/>
                </a:solidFill>
              </a:rPr>
              <a:t>proprio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dell’altro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gruppo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pregressa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I due 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7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/>
              <a:t>L’unica</a:t>
            </a:r>
            <a:r>
              <a:rPr lang="en-US" dirty="0" smtClean="0"/>
              <a:t> </a:t>
            </a:r>
            <a:r>
              <a:rPr lang="en-US" dirty="0" err="1" smtClean="0"/>
              <a:t>informazione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..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L’unica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informazione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I </a:t>
            </a:r>
            <a:r>
              <a:rPr lang="en-US" dirty="0" err="1" smtClean="0">
                <a:solidFill>
                  <a:srgbClr val="A6A6A6"/>
                </a:solidFill>
              </a:rPr>
              <a:t>partecipanti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hanno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/>
              <a:t>è</a:t>
            </a:r>
            <a:r>
              <a:rPr lang="en-US" dirty="0" smtClean="0"/>
              <a:t>..</a:t>
            </a:r>
          </a:p>
          <a:p>
            <a:endParaRPr lang="en-US" dirty="0"/>
          </a:p>
          <a:p>
            <a:r>
              <a:rPr lang="en-US" dirty="0" err="1" smtClean="0"/>
              <a:t>L’esistenza</a:t>
            </a:r>
            <a:r>
              <a:rPr lang="en-US" dirty="0" smtClean="0"/>
              <a:t> di due </a:t>
            </a:r>
            <a:r>
              <a:rPr lang="en-US" dirty="0" err="1" smtClean="0"/>
              <a:t>categorie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  <a:r>
              <a:rPr lang="en-US" dirty="0" err="1" smtClean="0"/>
              <a:t>perché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L’unica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informazione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che</a:t>
            </a:r>
            <a:r>
              <a:rPr lang="en-US" dirty="0" smtClean="0">
                <a:solidFill>
                  <a:srgbClr val="A6A6A6"/>
                </a:solidFill>
              </a:rPr>
              <a:t> I </a:t>
            </a:r>
            <a:r>
              <a:rPr lang="en-US" dirty="0" err="1" smtClean="0">
                <a:solidFill>
                  <a:srgbClr val="A6A6A6"/>
                </a:solidFill>
              </a:rPr>
              <a:t>partecipanti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hanno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è</a:t>
            </a:r>
            <a:r>
              <a:rPr lang="en-US" dirty="0" smtClean="0">
                <a:solidFill>
                  <a:srgbClr val="A6A6A6"/>
                </a:solidFill>
              </a:rPr>
              <a:t>..</a:t>
            </a: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L’esistenza</a:t>
            </a:r>
            <a:r>
              <a:rPr lang="en-US" dirty="0" smtClean="0">
                <a:solidFill>
                  <a:srgbClr val="A6A6A6"/>
                </a:solidFill>
              </a:rPr>
              <a:t> di due </a:t>
            </a:r>
            <a:r>
              <a:rPr lang="en-US" dirty="0" err="1" smtClean="0">
                <a:solidFill>
                  <a:srgbClr val="A6A6A6"/>
                </a:solidFill>
              </a:rPr>
              <a:t>categorie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L’appartenenza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di </a:t>
            </a:r>
            <a:r>
              <a:rPr lang="en-US" dirty="0" err="1" smtClean="0"/>
              <a:t>esse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categorizzati</a:t>
            </a:r>
            <a:r>
              <a:rPr lang="en-US" dirty="0" smtClean="0"/>
              <a:t> in U vs. O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giudicare</a:t>
            </a:r>
            <a:r>
              <a:rPr lang="en-US" dirty="0" smtClean="0"/>
              <a:t> la </a:t>
            </a:r>
            <a:r>
              <a:rPr lang="en-US" dirty="0" err="1" smtClean="0"/>
              <a:t>variabilità</a:t>
            </a:r>
            <a:r>
              <a:rPr lang="en-US" dirty="0" smtClean="0"/>
              <a:t> del </a:t>
            </a:r>
            <a:r>
              <a:rPr lang="en-US" dirty="0" err="1" smtClean="0"/>
              <a:t>proprio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e del </a:t>
            </a:r>
            <a:r>
              <a:rPr lang="en-US" dirty="0" err="1" smtClean="0"/>
              <a:t>gruppo</a:t>
            </a:r>
            <a:r>
              <a:rPr lang="en-US" dirty="0" smtClean="0"/>
              <a:t> a cui non </a:t>
            </a:r>
            <a:r>
              <a:rPr lang="en-US" dirty="0" err="1" smtClean="0"/>
              <a:t>appartengono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ingroup</a:t>
            </a:r>
            <a:r>
              <a:rPr lang="en-US" dirty="0" smtClean="0"/>
              <a:t> e </a:t>
            </a:r>
            <a:r>
              <a:rPr lang="en-US" dirty="0" err="1" smtClean="0"/>
              <a:t>outgroup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1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giudizio</a:t>
            </a:r>
            <a:r>
              <a:rPr lang="en-US" dirty="0" smtClean="0"/>
              <a:t> di </a:t>
            </a:r>
            <a:r>
              <a:rPr lang="en-US" dirty="0" err="1" smtClean="0"/>
              <a:t>variabilità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tratti</a:t>
            </a:r>
            <a:r>
              <a:rPr lang="en-US" dirty="0" smtClean="0"/>
              <a:t> </a:t>
            </a:r>
            <a:r>
              <a:rPr lang="en-US" dirty="0" err="1" smtClean="0"/>
              <a:t>positivi</a:t>
            </a:r>
            <a:r>
              <a:rPr lang="en-US" dirty="0" smtClean="0"/>
              <a:t> e </a:t>
            </a:r>
            <a:r>
              <a:rPr lang="en-US" dirty="0" err="1" smtClean="0"/>
              <a:t>negativi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Evitare</a:t>
            </a:r>
            <a:r>
              <a:rPr lang="en-US" dirty="0" smtClean="0"/>
              <a:t> </a:t>
            </a:r>
            <a:r>
              <a:rPr lang="en-US" dirty="0" err="1" smtClean="0"/>
              <a:t>effetto</a:t>
            </a:r>
            <a:r>
              <a:rPr lang="en-US" dirty="0" smtClean="0"/>
              <a:t> di </a:t>
            </a:r>
            <a:r>
              <a:rPr lang="en-US" dirty="0" err="1" smtClean="0"/>
              <a:t>valenza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0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892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4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L’OH </a:t>
            </a:r>
            <a:r>
              <a:rPr lang="en-US" dirty="0" err="1" smtClean="0"/>
              <a:t>persiste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sperimentalmente</a:t>
            </a:r>
            <a:r>
              <a:rPr lang="en-US" dirty="0" smtClean="0"/>
              <a:t> </a:t>
            </a:r>
            <a:r>
              <a:rPr lang="en-US" dirty="0" err="1" smtClean="0"/>
              <a:t>controllata</a:t>
            </a:r>
            <a:r>
              <a:rPr lang="en-US" dirty="0" smtClean="0"/>
              <a:t> la </a:t>
            </a:r>
            <a:r>
              <a:rPr lang="en-US" dirty="0" err="1" smtClean="0"/>
              <a:t>familiarità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6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L’OH </a:t>
            </a:r>
            <a:r>
              <a:rPr lang="en-US" dirty="0" err="1" smtClean="0">
                <a:solidFill>
                  <a:srgbClr val="A6A6A6"/>
                </a:solidFill>
              </a:rPr>
              <a:t>persiste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anche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quando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viene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sperimentalmente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controllata</a:t>
            </a:r>
            <a:r>
              <a:rPr lang="en-US" dirty="0" smtClean="0">
                <a:solidFill>
                  <a:srgbClr val="A6A6A6"/>
                </a:solidFill>
              </a:rPr>
              <a:t> la </a:t>
            </a:r>
            <a:r>
              <a:rPr lang="en-US" dirty="0" err="1" smtClean="0">
                <a:solidFill>
                  <a:srgbClr val="A6A6A6"/>
                </a:solidFill>
              </a:rPr>
              <a:t>familiarità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smtClean="0"/>
              <a:t>E’ </a:t>
            </a:r>
            <a:r>
              <a:rPr lang="en-US" dirty="0" err="1" smtClean="0"/>
              <a:t>necesssrio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1) </a:t>
            </a:r>
            <a:r>
              <a:rPr lang="en-US" dirty="0" err="1" smtClean="0"/>
              <a:t>esista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categorizzazione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5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/>
              <a:t>Uomini</a:t>
            </a:r>
            <a:r>
              <a:rPr lang="en-US" sz="2800" dirty="0" smtClean="0"/>
              <a:t> e </a:t>
            </a:r>
            <a:r>
              <a:rPr lang="en-US" sz="2800" dirty="0" err="1" smtClean="0"/>
              <a:t>donne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6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appartiene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/>
          </a:p>
          <a:p>
            <a:r>
              <a:rPr lang="en-US" dirty="0" err="1" smtClean="0"/>
              <a:t>Elaboriamo</a:t>
            </a:r>
            <a:r>
              <a:rPr lang="en-US" dirty="0" smtClean="0"/>
              <a:t> le </a:t>
            </a:r>
            <a:r>
              <a:rPr lang="en-US" dirty="0" err="1" smtClean="0"/>
              <a:t>informazioni</a:t>
            </a:r>
            <a:r>
              <a:rPr lang="en-US" dirty="0" smtClean="0"/>
              <a:t> in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 </a:t>
            </a:r>
            <a:r>
              <a:rPr lang="en-US" dirty="0" err="1" smtClean="0"/>
              <a:t>ingroup</a:t>
            </a:r>
            <a:r>
              <a:rPr lang="en-US" dirty="0" smtClean="0"/>
              <a:t> per </a:t>
            </a:r>
            <a:r>
              <a:rPr lang="en-US" dirty="0" err="1" smtClean="0"/>
              <a:t>esemplari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Costruiamo</a:t>
            </a:r>
            <a:r>
              <a:rPr lang="en-US" dirty="0" smtClean="0"/>
              <a:t> sotto-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53" y="3606884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NON </a:t>
            </a:r>
            <a:r>
              <a:rPr lang="en-US" dirty="0" err="1" smtClean="0"/>
              <a:t>appartiene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/>
          </a:p>
          <a:p>
            <a:r>
              <a:rPr lang="en-US" dirty="0" err="1" smtClean="0"/>
              <a:t>Elaboriamo</a:t>
            </a:r>
            <a:r>
              <a:rPr lang="en-US" dirty="0" smtClean="0"/>
              <a:t> le </a:t>
            </a:r>
            <a:r>
              <a:rPr lang="en-US" dirty="0" err="1" smtClean="0"/>
              <a:t>informazioni</a:t>
            </a:r>
            <a:r>
              <a:rPr lang="en-US" dirty="0" smtClean="0"/>
              <a:t> in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 </a:t>
            </a:r>
            <a:r>
              <a:rPr lang="en-US" dirty="0" err="1" smtClean="0"/>
              <a:t>out</a:t>
            </a:r>
            <a:r>
              <a:rPr lang="en-US" dirty="0" err="1" smtClean="0"/>
              <a:t>group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prototipi</a:t>
            </a:r>
            <a:endParaRPr lang="en-US" dirty="0" smtClean="0"/>
          </a:p>
          <a:p>
            <a:r>
              <a:rPr lang="en-US" dirty="0" smtClean="0"/>
              <a:t>NON </a:t>
            </a:r>
            <a:r>
              <a:rPr lang="en-US" dirty="0" err="1" smtClean="0"/>
              <a:t>Costruiamo</a:t>
            </a:r>
            <a:r>
              <a:rPr lang="en-US" dirty="0" smtClean="0"/>
              <a:t> sotto-</a:t>
            </a:r>
            <a:r>
              <a:rPr lang="en-US" dirty="0" err="1" smtClean="0"/>
              <a:t>gruppi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89" y="3865563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elaborazione</a:t>
            </a:r>
            <a:r>
              <a:rPr lang="en-US" dirty="0" smtClean="0"/>
              <a:t> (</a:t>
            </a:r>
            <a:r>
              <a:rPr lang="en-US" dirty="0" err="1" smtClean="0"/>
              <a:t>sottogruppi</a:t>
            </a:r>
            <a:r>
              <a:rPr lang="en-US" dirty="0" smtClean="0"/>
              <a:t>/</a:t>
            </a:r>
            <a:r>
              <a:rPr lang="en-US" dirty="0" err="1" smtClean="0"/>
              <a:t>esemplari</a:t>
            </a:r>
            <a:r>
              <a:rPr lang="en-US" dirty="0" smtClean="0"/>
              <a:t> vs. non-</a:t>
            </a:r>
            <a:r>
              <a:rPr lang="en-US" dirty="0" err="1" smtClean="0"/>
              <a:t>sottogruppi</a:t>
            </a:r>
            <a:r>
              <a:rPr lang="en-US" dirty="0" smtClean="0"/>
              <a:t>/</a:t>
            </a:r>
            <a:r>
              <a:rPr lang="en-US" dirty="0" err="1" smtClean="0"/>
              <a:t>prototipi</a:t>
            </a:r>
            <a:r>
              <a:rPr lang="en-US" smtClean="0"/>
              <a:t>)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è</a:t>
            </a:r>
            <a:r>
              <a:rPr lang="en-US" dirty="0" smtClean="0"/>
              <a:t> legato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percezione</a:t>
            </a:r>
            <a:r>
              <a:rPr lang="en-US" dirty="0" smtClean="0"/>
              <a:t> di </a:t>
            </a:r>
            <a:r>
              <a:rPr lang="en-US" dirty="0" err="1" smtClean="0"/>
              <a:t>variabilità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Come </a:t>
            </a:r>
            <a:r>
              <a:rPr lang="en-US" dirty="0" err="1" smtClean="0"/>
              <a:t>verificare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95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Lista</a:t>
            </a:r>
            <a:r>
              <a:rPr lang="en-US" dirty="0" smtClean="0"/>
              <a:t> di </a:t>
            </a:r>
            <a:r>
              <a:rPr lang="en-US" dirty="0" err="1" smtClean="0"/>
              <a:t>nomi</a:t>
            </a:r>
            <a:r>
              <a:rPr lang="en-US" dirty="0" smtClean="0"/>
              <a:t> e </a:t>
            </a:r>
            <a:r>
              <a:rPr lang="en-US" dirty="0" err="1" smtClean="0"/>
              <a:t>cognomi</a:t>
            </a:r>
            <a:r>
              <a:rPr lang="en-US" dirty="0" smtClean="0"/>
              <a:t> di </a:t>
            </a:r>
            <a:r>
              <a:rPr lang="en-US" dirty="0" err="1" smtClean="0"/>
              <a:t>studenti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16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Lista</a:t>
            </a:r>
            <a:r>
              <a:rPr lang="en-US" dirty="0" smtClean="0"/>
              <a:t> di </a:t>
            </a:r>
            <a:r>
              <a:rPr lang="en-US" dirty="0" err="1" smtClean="0"/>
              <a:t>nomi</a:t>
            </a:r>
            <a:r>
              <a:rPr lang="en-US" dirty="0" smtClean="0"/>
              <a:t> e </a:t>
            </a:r>
            <a:r>
              <a:rPr lang="en-US" dirty="0" err="1" smtClean="0"/>
              <a:t>cognomi</a:t>
            </a:r>
            <a:r>
              <a:rPr lang="en-US" dirty="0" smtClean="0"/>
              <a:t> di </a:t>
            </a:r>
            <a:r>
              <a:rPr lang="en-US" dirty="0" err="1" smtClean="0"/>
              <a:t>studenti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studente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descritto</a:t>
            </a:r>
            <a:r>
              <a:rPr lang="en-US" dirty="0" smtClean="0"/>
              <a:t>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/</a:t>
            </a:r>
            <a:r>
              <a:rPr lang="en-US" dirty="0" err="1" smtClean="0"/>
              <a:t>comportamento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8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raggruppati</a:t>
            </a:r>
            <a:r>
              <a:rPr lang="en-US" dirty="0" smtClean="0"/>
              <a:t> per </a:t>
            </a:r>
            <a:r>
              <a:rPr lang="en-US" dirty="0" err="1" smtClean="0"/>
              <a:t>somiglianza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Dando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r>
              <a:rPr lang="en-US" dirty="0" smtClean="0"/>
              <a:t>, </a:t>
            </a:r>
            <a:r>
              <a:rPr lang="en-US" dirty="0" err="1" smtClean="0"/>
              <a:t>all’interno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, a </a:t>
            </a:r>
            <a:r>
              <a:rPr lang="en-US" dirty="0" err="1" smtClean="0"/>
              <a:t>sottogruppi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73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77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Formarsi</a:t>
            </a:r>
            <a:r>
              <a:rPr lang="en-US" dirty="0" smtClean="0"/>
              <a:t> </a:t>
            </a:r>
            <a:r>
              <a:rPr lang="en-US" dirty="0" err="1" smtClean="0"/>
              <a:t>un’impressione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sottogruppi</a:t>
            </a:r>
            <a:r>
              <a:rPr lang="en-US" dirty="0" smtClean="0"/>
              <a:t> </a:t>
            </a:r>
            <a:r>
              <a:rPr lang="en-US" dirty="0" err="1" smtClean="0"/>
              <a:t>possibili</a:t>
            </a:r>
            <a:r>
              <a:rPr lang="en-US" dirty="0" smtClean="0"/>
              <a:t> (</a:t>
            </a:r>
            <a:r>
              <a:rPr lang="en-US" dirty="0" err="1" smtClean="0"/>
              <a:t>condizione</a:t>
            </a:r>
            <a:r>
              <a:rPr lang="en-US" dirty="0" smtClean="0"/>
              <a:t> sort)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7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leggono</a:t>
            </a:r>
            <a:r>
              <a:rPr lang="en-US" dirty="0" smtClean="0"/>
              <a:t> I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A6A6A6"/>
                </a:solidFill>
              </a:rPr>
              <a:t>Formarsi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un’impressione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dei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sottogruppi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possibili</a:t>
            </a:r>
            <a:r>
              <a:rPr lang="en-US" dirty="0" smtClean="0">
                <a:solidFill>
                  <a:srgbClr val="A6A6A6"/>
                </a:solidFill>
              </a:rPr>
              <a:t> (</a:t>
            </a:r>
            <a:r>
              <a:rPr lang="en-US" dirty="0" err="1" smtClean="0">
                <a:solidFill>
                  <a:srgbClr val="A6A6A6"/>
                </a:solidFill>
              </a:rPr>
              <a:t>condizione</a:t>
            </a:r>
            <a:r>
              <a:rPr lang="en-US" dirty="0" smtClean="0">
                <a:solidFill>
                  <a:srgbClr val="A6A6A6"/>
                </a:solidFill>
              </a:rPr>
              <a:t> sort)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/>
              <a:t>Formarsi</a:t>
            </a:r>
            <a:r>
              <a:rPr lang="en-US" dirty="0"/>
              <a:t> </a:t>
            </a:r>
            <a:r>
              <a:rPr lang="en-US" dirty="0" err="1" smtClean="0"/>
              <a:t>un’impressione</a:t>
            </a:r>
            <a:r>
              <a:rPr lang="en-US" dirty="0" smtClean="0"/>
              <a:t> (</a:t>
            </a:r>
            <a:r>
              <a:rPr lang="en-US" dirty="0" err="1" smtClean="0"/>
              <a:t>condizione</a:t>
            </a:r>
            <a:r>
              <a:rPr lang="en-US" dirty="0" smtClean="0"/>
              <a:t> no sort)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6" y="2810794"/>
            <a:ext cx="3958499" cy="3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 err="1" smtClean="0">
                <a:solidFill>
                  <a:srgbClr val="BFBFBF"/>
                </a:solidFill>
              </a:rPr>
              <a:t>Uomini</a:t>
            </a:r>
            <a:r>
              <a:rPr lang="en-US" sz="2800" dirty="0" smtClean="0">
                <a:solidFill>
                  <a:srgbClr val="BFBFBF"/>
                </a:solidFill>
              </a:rPr>
              <a:t> e </a:t>
            </a:r>
            <a:r>
              <a:rPr lang="en-US" sz="2800" dirty="0" err="1" smtClean="0">
                <a:solidFill>
                  <a:srgbClr val="BFBFBF"/>
                </a:solidFill>
              </a:rPr>
              <a:t>donne</a:t>
            </a:r>
            <a:endParaRPr lang="en-US" sz="2800" dirty="0" smtClean="0">
              <a:solidFill>
                <a:srgbClr val="BFBFBF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cade </a:t>
            </a:r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gruppo</a:t>
            </a:r>
            <a:r>
              <a:rPr lang="en-US" sz="2800" dirty="0" smtClean="0"/>
              <a:t> </a:t>
            </a:r>
            <a:r>
              <a:rPr lang="en-US" sz="2800" dirty="0" err="1" smtClean="0"/>
              <a:t>degli</a:t>
            </a:r>
            <a:r>
              <a:rPr lang="en-US" sz="2800" dirty="0" smtClean="0"/>
              <a:t> </a:t>
            </a:r>
            <a:r>
              <a:rPr lang="en-US" sz="2800" dirty="0" err="1" smtClean="0"/>
              <a:t>uomini</a:t>
            </a:r>
            <a:r>
              <a:rPr lang="en-US" sz="2800" dirty="0" smtClean="0"/>
              <a:t>, </a:t>
            </a:r>
            <a:r>
              <a:rPr lang="en-US" sz="2800" dirty="0" err="1" smtClean="0"/>
              <a:t>l’ingroup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uomini</a:t>
            </a:r>
            <a:r>
              <a:rPr lang="en-US" sz="2800" dirty="0" smtClean="0"/>
              <a:t>, </a:t>
            </a:r>
            <a:r>
              <a:rPr lang="en-US" sz="2800" dirty="0" err="1" smtClean="0"/>
              <a:t>l’outgroup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donne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6" y="2810794"/>
            <a:ext cx="3958499" cy="3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9" y="3127541"/>
            <a:ext cx="6617128" cy="24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/>
              <a:t>Se la </a:t>
            </a:r>
            <a:r>
              <a:rPr lang="en-US" dirty="0" err="1" smtClean="0"/>
              <a:t>presenza</a:t>
            </a:r>
            <a:r>
              <a:rPr lang="en-US" dirty="0" smtClean="0"/>
              <a:t> di </a:t>
            </a:r>
            <a:r>
              <a:rPr lang="en-US" dirty="0" err="1" smtClean="0"/>
              <a:t>sottogruppi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legata</a:t>
            </a:r>
            <a:r>
              <a:rPr lang="en-US" dirty="0" smtClean="0"/>
              <a:t> </a:t>
            </a:r>
            <a:r>
              <a:rPr lang="en-US" dirty="0" err="1" smtClean="0"/>
              <a:t>all’omogeneità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presenza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sottogruppi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è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legata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all’omogeneità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rappresentare</a:t>
            </a:r>
            <a:r>
              <a:rPr lang="en-US" dirty="0" smtClean="0"/>
              <a:t>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per </a:t>
            </a:r>
            <a:r>
              <a:rPr lang="en-US" dirty="0" err="1" smtClean="0"/>
              <a:t>sottogrupi</a:t>
            </a:r>
            <a:r>
              <a:rPr lang="en-US" dirty="0" smtClean="0"/>
              <a:t> </a:t>
            </a:r>
            <a:r>
              <a:rPr lang="en-US" dirty="0" err="1" smtClean="0"/>
              <a:t>riduce</a:t>
            </a:r>
            <a:r>
              <a:rPr lang="en-US" dirty="0" smtClean="0"/>
              <a:t> </a:t>
            </a:r>
            <a:r>
              <a:rPr lang="en-US" dirty="0" err="1" smtClean="0"/>
              <a:t>l’omogeneità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A6A6A6"/>
                </a:solidFill>
              </a:rPr>
              <a:t>Se la </a:t>
            </a:r>
            <a:r>
              <a:rPr lang="en-US" dirty="0" err="1" smtClean="0">
                <a:solidFill>
                  <a:srgbClr val="A6A6A6"/>
                </a:solidFill>
              </a:rPr>
              <a:t>presenza</a:t>
            </a:r>
            <a:r>
              <a:rPr lang="en-US" dirty="0" smtClean="0">
                <a:solidFill>
                  <a:srgbClr val="A6A6A6"/>
                </a:solidFill>
              </a:rPr>
              <a:t> di </a:t>
            </a:r>
            <a:r>
              <a:rPr lang="en-US" dirty="0" err="1" smtClean="0">
                <a:solidFill>
                  <a:srgbClr val="A6A6A6"/>
                </a:solidFill>
              </a:rPr>
              <a:t>sottogruppi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è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legata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all’omogeneità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>
              <a:solidFill>
                <a:srgbClr val="A6A6A6"/>
              </a:solidFill>
            </a:endParaRPr>
          </a:p>
          <a:p>
            <a:r>
              <a:rPr lang="en-US" dirty="0">
                <a:solidFill>
                  <a:srgbClr val="A6A6A6"/>
                </a:solidFill>
              </a:rPr>
              <a:t>Se </a:t>
            </a:r>
            <a:r>
              <a:rPr lang="en-US" dirty="0" err="1">
                <a:solidFill>
                  <a:srgbClr val="A6A6A6"/>
                </a:solidFill>
              </a:rPr>
              <a:t>rappresentare</a:t>
            </a:r>
            <a:r>
              <a:rPr lang="en-US" dirty="0">
                <a:solidFill>
                  <a:srgbClr val="A6A6A6"/>
                </a:solidFill>
              </a:rPr>
              <a:t>  </a:t>
            </a:r>
            <a:r>
              <a:rPr lang="en-US" dirty="0" err="1">
                <a:solidFill>
                  <a:srgbClr val="A6A6A6"/>
                </a:solidFill>
              </a:rPr>
              <a:t>il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gruppo</a:t>
            </a:r>
            <a:r>
              <a:rPr lang="en-US" dirty="0">
                <a:solidFill>
                  <a:srgbClr val="A6A6A6"/>
                </a:solidFill>
              </a:rPr>
              <a:t> per </a:t>
            </a:r>
            <a:r>
              <a:rPr lang="en-US" dirty="0" err="1">
                <a:solidFill>
                  <a:srgbClr val="A6A6A6"/>
                </a:solidFill>
              </a:rPr>
              <a:t>sottogrupi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riduce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err="1">
                <a:solidFill>
                  <a:srgbClr val="A6A6A6"/>
                </a:solidFill>
              </a:rPr>
              <a:t>l’omogeneità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Allora</a:t>
            </a:r>
            <a:r>
              <a:rPr lang="en-US" dirty="0" smtClean="0"/>
              <a:t> </a:t>
            </a:r>
            <a:r>
              <a:rPr lang="en-US" dirty="0" err="1" smtClean="0"/>
              <a:t>l’ingroup</a:t>
            </a:r>
            <a:r>
              <a:rPr lang="en-US" dirty="0" smtClean="0"/>
              <a:t> </a:t>
            </a:r>
            <a:r>
              <a:rPr lang="en-US" dirty="0" err="1" smtClean="0"/>
              <a:t>dovrebbe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processato</a:t>
            </a:r>
            <a:r>
              <a:rPr lang="en-US" dirty="0" smtClean="0"/>
              <a:t> per sotto-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b="1" dirty="0" err="1" smtClean="0"/>
              <a:t>Verificano</a:t>
            </a:r>
            <a:r>
              <a:rPr lang="en-US" b="1" dirty="0" smtClean="0"/>
              <a:t> se </a:t>
            </a:r>
            <a:r>
              <a:rPr lang="en-US" b="1" dirty="0" err="1" smtClean="0"/>
              <a:t>l’ingroup</a:t>
            </a:r>
            <a:r>
              <a:rPr lang="en-US" b="1" dirty="0" smtClean="0"/>
              <a:t> </a:t>
            </a:r>
            <a:r>
              <a:rPr lang="en-US" b="1" dirty="0" err="1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processato</a:t>
            </a:r>
            <a:r>
              <a:rPr lang="en-US" b="1" dirty="0" smtClean="0"/>
              <a:t> per sotto-</a:t>
            </a:r>
            <a:r>
              <a:rPr lang="en-US" b="1" dirty="0" err="1" smtClean="0"/>
              <a:t>gruppi</a:t>
            </a:r>
            <a:r>
              <a:rPr lang="en-US" b="1" dirty="0" smtClean="0"/>
              <a:t>  in </a:t>
            </a:r>
            <a:r>
              <a:rPr lang="en-US" b="1" dirty="0" err="1" smtClean="0"/>
              <a:t>maniera</a:t>
            </a:r>
            <a:r>
              <a:rPr lang="en-US" b="1" dirty="0" smtClean="0"/>
              <a:t> </a:t>
            </a:r>
            <a:r>
              <a:rPr lang="en-US" b="1" dirty="0" err="1" smtClean="0"/>
              <a:t>maggiore</a:t>
            </a:r>
            <a:r>
              <a:rPr lang="en-US" b="1" dirty="0" smtClean="0"/>
              <a:t> </a:t>
            </a:r>
            <a:r>
              <a:rPr lang="en-US" b="1" dirty="0" err="1" smtClean="0"/>
              <a:t>dell’out</a:t>
            </a:r>
            <a:r>
              <a:rPr lang="en-US" b="1" dirty="0" smtClean="0"/>
              <a:t>-group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3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Studenti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Enucleare</a:t>
            </a:r>
            <a:r>
              <a:rPr lang="en-US" dirty="0" smtClean="0"/>
              <a:t> I sotto-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nell’ingroup</a:t>
            </a:r>
            <a:r>
              <a:rPr lang="en-US" dirty="0" smtClean="0"/>
              <a:t> e </a:t>
            </a:r>
            <a:r>
              <a:rPr lang="en-US" dirty="0" err="1" smtClean="0"/>
              <a:t>nell’outgroup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omogeneità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Park, Ryan &amp; Judd (1992)</a:t>
            </a:r>
          </a:p>
          <a:p>
            <a:endParaRPr lang="en-US" dirty="0"/>
          </a:p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naturali</a:t>
            </a:r>
            <a:r>
              <a:rPr lang="en-US" dirty="0" smtClean="0"/>
              <a:t> (sorority)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52" y="4617452"/>
            <a:ext cx="6984332" cy="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1009</TotalTime>
  <Words>2205</Words>
  <Application>Microsoft Macintosh PowerPoint</Application>
  <PresentationFormat>Presentazione su schermo (4:3)</PresentationFormat>
  <Paragraphs>644</Paragraphs>
  <Slides>97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97</vt:i4>
      </vt:variant>
    </vt:vector>
  </HeadingPairs>
  <TitlesOfParts>
    <vt:vector size="98" baseType="lpstr">
      <vt:lpstr>Executive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  <vt:lpstr>Gruppi ed omogeneità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lastModifiedBy>Andrea Carnaghi</cp:lastModifiedBy>
  <cp:revision>65</cp:revision>
  <dcterms:created xsi:type="dcterms:W3CDTF">2013-11-05T14:54:39Z</dcterms:created>
  <dcterms:modified xsi:type="dcterms:W3CDTF">2018-11-07T15:18:49Z</dcterms:modified>
</cp:coreProperties>
</file>