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3" r:id="rId4"/>
    <p:sldId id="257" r:id="rId5"/>
    <p:sldId id="273" r:id="rId6"/>
    <p:sldId id="274" r:id="rId7"/>
    <p:sldId id="258" r:id="rId8"/>
    <p:sldId id="276" r:id="rId9"/>
    <p:sldId id="275" r:id="rId10"/>
    <p:sldId id="280" r:id="rId11"/>
    <p:sldId id="260" r:id="rId12"/>
    <p:sldId id="259" r:id="rId13"/>
    <p:sldId id="261" r:id="rId14"/>
    <p:sldId id="262" r:id="rId15"/>
    <p:sldId id="263" r:id="rId16"/>
    <p:sldId id="269" r:id="rId17"/>
    <p:sldId id="279" r:id="rId18"/>
    <p:sldId id="281" r:id="rId19"/>
    <p:sldId id="282" r:id="rId20"/>
    <p:sldId id="284" r:id="rId21"/>
    <p:sldId id="287" r:id="rId22"/>
    <p:sldId id="290" r:id="rId23"/>
    <p:sldId id="291" r:id="rId24"/>
    <p:sldId id="292" r:id="rId25"/>
    <p:sldId id="285" r:id="rId26"/>
    <p:sldId id="295" r:id="rId27"/>
    <p:sldId id="288" r:id="rId28"/>
    <p:sldId id="289" r:id="rId29"/>
    <p:sldId id="286" r:id="rId30"/>
    <p:sldId id="265" r:id="rId31"/>
    <p:sldId id="264" r:id="rId32"/>
    <p:sldId id="293" r:id="rId33"/>
    <p:sldId id="294" r:id="rId34"/>
    <p:sldId id="296" r:id="rId35"/>
    <p:sldId id="297" r:id="rId36"/>
    <p:sldId id="298" r:id="rId37"/>
    <p:sldId id="299" r:id="rId38"/>
    <p:sldId id="266" r:id="rId39"/>
    <p:sldId id="268" r:id="rId40"/>
    <p:sldId id="300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6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4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98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5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60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34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9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5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0000">
                <a:alpha val="0"/>
              </a:srgbClr>
            </a:gs>
            <a:gs pos="68000">
              <a:srgbClr val="000040">
                <a:alpha val="0"/>
                <a:lumMod val="94000"/>
              </a:srgbClr>
            </a:gs>
            <a:gs pos="84000">
              <a:srgbClr val="400040">
                <a:alpha val="8000"/>
              </a:srgbClr>
            </a:gs>
            <a:gs pos="97000">
              <a:schemeClr val="tx2">
                <a:lumMod val="75000"/>
              </a:schemeClr>
            </a:gs>
            <a:gs pos="79000">
              <a:srgbClr val="F27300">
                <a:alpha val="56000"/>
              </a:srgbClr>
            </a:gs>
            <a:gs pos="98000">
              <a:srgbClr val="FFBF00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3A35-F680-474C-A2BD-0B0FE7AA202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ved=&amp;url=/url?sa%3Di%26rct%3Dj%26q%3D%26esrc%3Ds%26source%3Dimages%26cd%3D%26ved%3D%26url%3Dhttps://rodaviaggiando.wordpress.com/2012/06/12/cartina-dellindia-le-regioni/%26psig%3DAOvVaw2GQvGAOCXuooUplRQAq3Ur%26ust%3D1574165953231029&amp;psig=AOvVaw2GQvGAOCXuooUplRQAq3Ur&amp;ust=1574165953231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160240"/>
          </a:xfrm>
        </p:spPr>
        <p:txBody>
          <a:bodyPr>
            <a:noAutofit/>
          </a:bodyPr>
          <a:lstStyle/>
          <a:p>
            <a:br>
              <a:rPr lang="it-IT" dirty="0">
                <a:latin typeface="Garamond" panose="02020404030301010803" pitchFamily="18" charset="0"/>
              </a:rPr>
            </a:br>
            <a:r>
              <a:rPr lang="it-IT" dirty="0">
                <a:latin typeface="Garamond" panose="02020404030301010803" pitchFamily="18" charset="0"/>
              </a:rPr>
              <a:t>Dono, obbligo, reciprocità e significato degli oggetti nel circuito economico e relazionale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Corso di Antropologia culturale</a:t>
            </a:r>
          </a:p>
          <a:p>
            <a:r>
              <a:rPr lang="it-IT" dirty="0">
                <a:solidFill>
                  <a:schemeClr val="tx1"/>
                </a:solidFill>
              </a:rPr>
              <a:t>Anno Accademico 2020-21</a:t>
            </a:r>
          </a:p>
          <a:p>
            <a:r>
              <a:rPr lang="it-IT" dirty="0">
                <a:solidFill>
                  <a:schemeClr val="tx1"/>
                </a:solidFill>
              </a:rPr>
              <a:t>Elena Bettinelli</a:t>
            </a:r>
          </a:p>
        </p:txBody>
      </p:sp>
    </p:spTree>
    <p:extLst>
      <p:ext uri="{BB962C8B-B14F-4D97-AF65-F5344CB8AC3E}">
        <p14:creationId xmlns:p14="http://schemas.microsoft.com/office/powerpoint/2010/main" val="172679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Implicazioni (</a:t>
            </a:r>
            <a:r>
              <a:rPr lang="it-IT" sz="3600" dirty="0" err="1"/>
              <a:t>Potlàc</a:t>
            </a:r>
            <a:r>
              <a:rPr lang="it-IT" sz="3600" dirty="0"/>
              <a:t> americano)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I concetti giuridici dei popoli americani sono meno articolati di quelli melanesiani e polinesiani (carattere collettivo del contratto).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Violenza ed esagerazione.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Prestazione totale di tipo agonistico.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Talora non c’è scambio, solo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distruzione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per «annientare» il rivale: si buttano a mare cassette di olio di pesce (</a:t>
            </a:r>
            <a:r>
              <a:rPr lang="it-IT" sz="1700" dirty="0" err="1">
                <a:solidFill>
                  <a:prstClr val="black"/>
                </a:solidFill>
                <a:latin typeface="Garamond" panose="02020404030301010803" pitchFamily="18" charset="0"/>
              </a:rPr>
              <a:t>candle-fish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), si disperde al vento; si bruciano abitazioni e coperte, gli oggetti di rame più cari, innalzando la famiglia nella scala sociale (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onore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). 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Fenomeno totale: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religioso, mitologico, sciamanistico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I capi incarnano gli antenati e gli dei di cui portano il nome, di cui danzano le danze, dai cui spiriti sono posseduti.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Ha carattere economico e di morfologia sociale: si fraternizza e tuttavia si rimane estranei, si comunica e ci si contrappone.</a:t>
            </a:r>
          </a:p>
          <a:p>
            <a:pPr marL="0" lvl="0" indent="0">
              <a:buNone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OBBLIGHI: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dare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(favore degli spiriti, profondendo la fortuna)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ricevere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(darsi vinti in anticipo)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ricambiare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(obbligo nel tempo con prestito a usura con tasso 30-100% annuo. La sanzione è la schiavitù per debiti, la perdita di status di uomo libero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La dimenticanza ha conseguenze funeste.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Perdere il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prestigio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è perdere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l’anima, la faccia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, la maschera di danza, il diritto di incarnare uno spirito, di portare un blasone, un totem («Faccia marcia»).</a:t>
            </a:r>
          </a:p>
          <a:p>
            <a:pPr marL="0" lvl="0" indent="0">
              <a:buNone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Miti ed eco nel folklore europeo dell’invito dimenticato: 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«Piccola lontra»; fata vendicativa.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0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dirty="0"/>
              <a:t>Oceania</a:t>
            </a:r>
            <a:br>
              <a:rPr lang="it-IT" sz="3200" dirty="0"/>
            </a:br>
            <a:r>
              <a:rPr lang="it-IT" sz="3200" dirty="0"/>
              <a:t>Columbia britannica (Indiani Kwakiutl)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085989"/>
            <a:ext cx="3888432" cy="31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706" flipV="1">
            <a:off x="8608630" y="6252047"/>
            <a:ext cx="75129" cy="1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326840" y="4077072"/>
            <a:ext cx="6434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19" y="4396127"/>
            <a:ext cx="1798731" cy="20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1" y="4505829"/>
            <a:ext cx="3598259" cy="21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5" y="1412776"/>
            <a:ext cx="3623135" cy="25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0143"/>
            <a:ext cx="2476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8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concetto di reciprocità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noAutofit/>
          </a:bodyPr>
          <a:lstStyle/>
          <a:p>
            <a:r>
              <a:rPr lang="it-IT" sz="1600" dirty="0">
                <a:latin typeface="Garamond" panose="02020404030301010803" pitchFamily="18" charset="0"/>
              </a:rPr>
              <a:t>Storico dell’economia </a:t>
            </a:r>
            <a:r>
              <a:rPr lang="it-IT" sz="1600" b="1" dirty="0">
                <a:latin typeface="Garamond" panose="02020404030301010803" pitchFamily="18" charset="0"/>
              </a:rPr>
              <a:t>Karl </a:t>
            </a:r>
            <a:r>
              <a:rPr lang="it-IT" sz="1600" b="1" dirty="0" err="1">
                <a:latin typeface="Garamond" panose="02020404030301010803" pitchFamily="18" charset="0"/>
              </a:rPr>
              <a:t>Polanyi</a:t>
            </a:r>
            <a:r>
              <a:rPr lang="it-IT" sz="1600" b="1" dirty="0">
                <a:latin typeface="Garamond" panose="02020404030301010803" pitchFamily="18" charset="0"/>
              </a:rPr>
              <a:t> </a:t>
            </a:r>
            <a:r>
              <a:rPr lang="it-IT" sz="1600" dirty="0">
                <a:latin typeface="Garamond" panose="02020404030301010803" pitchFamily="18" charset="0"/>
              </a:rPr>
              <a:t>(1886-1964):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Gli obiettivi e i soggetti del comportamento economico non sono costanti ma contestuali alla cultura e ai suoi mutamenti storici.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Reciprocità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Redistribuzione                  forme di integrazione della sfera economica in quella sociale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Mercato 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Reciprocità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situazione di egualitarismo in società dove non esistono leggi che regolano vendita e acquisto.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Redistribuzione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necessita di una struttura centralizzata di potere che riceve beni e denaro e li redistribuisce.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Scambio di mercato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segnato dalla Rivoluzione industriale e dall’economia di mercato. I rapporti sociali sono definiti tramite quelli economici. Denaro come elemento di intermediazione.</a:t>
            </a:r>
          </a:p>
          <a:p>
            <a:pPr marL="0" indent="0">
              <a:buNone/>
            </a:pPr>
            <a:endParaRPr lang="it-IT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Più ampio rispetto alla concezione del dono, una logica complessiva che regola il corpo sociale. Secondo </a:t>
            </a:r>
            <a:r>
              <a:rPr lang="it-IT" sz="1600" b="1" dirty="0" err="1">
                <a:latin typeface="Garamond" panose="02020404030301010803" pitchFamily="18" charset="0"/>
              </a:rPr>
              <a:t>Malinowski</a:t>
            </a:r>
            <a:r>
              <a:rPr lang="it-IT" sz="1600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«un principio di intrinseca simmetria di tutte le transazioni sociali»</a:t>
            </a:r>
          </a:p>
          <a:p>
            <a:r>
              <a:rPr lang="it-IT" sz="1600" dirty="0">
                <a:latin typeface="Garamond" panose="02020404030301010803" pitchFamily="18" charset="0"/>
              </a:rPr>
              <a:t>La reciprocità è pensata all’interno della </a:t>
            </a:r>
            <a:r>
              <a:rPr lang="it-IT" sz="1600" b="1" dirty="0">
                <a:latin typeface="Garamond" panose="02020404030301010803" pitchFamily="18" charset="0"/>
              </a:rPr>
              <a:t>cornice funzionalista </a:t>
            </a:r>
            <a:r>
              <a:rPr lang="it-IT" sz="1600" dirty="0">
                <a:latin typeface="Garamond" panose="02020404030301010803" pitchFamily="18" charset="0"/>
              </a:rPr>
              <a:t>(‘30-’40) come una forma di organizzazione deputata all’equilibrio dell’assetto sociale in assenza di istituzioni di controllo centralizzate.</a:t>
            </a:r>
          </a:p>
          <a:p>
            <a:r>
              <a:rPr lang="it-IT" sz="1600" b="1" dirty="0">
                <a:latin typeface="Garamond" panose="02020404030301010803" pitchFamily="18" charset="0"/>
              </a:rPr>
              <a:t>Claude </a:t>
            </a:r>
            <a:r>
              <a:rPr lang="it-IT" sz="1600" b="1" dirty="0" err="1">
                <a:latin typeface="Garamond" panose="02020404030301010803" pitchFamily="18" charset="0"/>
              </a:rPr>
              <a:t>Lévi</a:t>
            </a:r>
            <a:r>
              <a:rPr lang="it-IT" sz="1600" b="1" dirty="0">
                <a:latin typeface="Garamond" panose="02020404030301010803" pitchFamily="18" charset="0"/>
              </a:rPr>
              <a:t>-Strauss </a:t>
            </a:r>
            <a:r>
              <a:rPr lang="it-IT" sz="1600" dirty="0">
                <a:latin typeface="Garamond" panose="02020404030301010803" pitchFamily="18" charset="0"/>
              </a:rPr>
              <a:t>(1908-2009): pone la reciprocità al centro delle strutture elementari della parentela, alleanze matrimoniali fondate sullo scambio reciproco di donne tra gruppi esogamici.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2528641" y="1994764"/>
            <a:ext cx="360040" cy="1211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chiusa 6"/>
          <p:cNvSpPr/>
          <p:nvPr/>
        </p:nvSpPr>
        <p:spPr>
          <a:xfrm>
            <a:off x="2088715" y="1700808"/>
            <a:ext cx="299092" cy="709071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90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it-IT" dirty="0"/>
              <a:t>Lo strutturalismo in antropologia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Rappresenta uno stile di pensiero (‘50 – ‘70), legato principalmente a </a:t>
            </a:r>
            <a:r>
              <a:rPr lang="it-IT" sz="1800" b="1" dirty="0">
                <a:latin typeface="Garamond" panose="02020404030301010803" pitchFamily="18" charset="0"/>
              </a:rPr>
              <a:t>Claude </a:t>
            </a:r>
            <a:r>
              <a:rPr lang="it-IT" sz="1800" b="1" dirty="0" err="1">
                <a:latin typeface="Garamond" panose="02020404030301010803" pitchFamily="18" charset="0"/>
              </a:rPr>
              <a:t>Lévi</a:t>
            </a:r>
            <a:r>
              <a:rPr lang="it-IT" sz="1800" b="1" dirty="0">
                <a:latin typeface="Garamond" panose="02020404030301010803" pitchFamily="18" charset="0"/>
              </a:rPr>
              <a:t>-Strauss </a:t>
            </a:r>
            <a:r>
              <a:rPr lang="it-IT" sz="1800" dirty="0">
                <a:latin typeface="Garamond" panose="02020404030301010803" pitchFamily="18" charset="0"/>
              </a:rPr>
              <a:t>(1908-2009) che condusse negli anni ’30 studi sulle popolazioni indigene dell’Amazzonia.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Opera rivoluzionaria «Le strutture elementari della parentela» (1949)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Tristi tropici» (1955)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«Il pensiero selvaggio» (1962)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«</a:t>
            </a:r>
            <a:r>
              <a:rPr lang="it-IT" sz="1800" dirty="0" err="1">
                <a:latin typeface="Garamond" panose="02020404030301010803" pitchFamily="18" charset="0"/>
              </a:rPr>
              <a:t>Mytholigiques</a:t>
            </a:r>
            <a:r>
              <a:rPr lang="it-IT" sz="1800" dirty="0">
                <a:latin typeface="Garamond" panose="02020404030301010803" pitchFamily="18" charset="0"/>
              </a:rPr>
              <a:t>» (1964-71).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b="1" dirty="0">
                <a:latin typeface="Garamond" panose="02020404030301010803" pitchFamily="18" charset="0"/>
              </a:rPr>
              <a:t>Parentela</a:t>
            </a:r>
            <a:endParaRPr lang="it-IT" sz="1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Implica separare in una gamma molto ampia i matrimoni consentiti da quelli proibiti: norma universale che proibisce l’incesto. 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b="1" dirty="0">
                <a:latin typeface="Garamond" panose="02020404030301010803" pitchFamily="18" charset="0"/>
              </a:rPr>
              <a:t>Cultura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È studiata alla stregua di un linguaggio dotato di una </a:t>
            </a:r>
            <a:r>
              <a:rPr lang="it-IT" sz="1800" b="1" dirty="0">
                <a:latin typeface="Garamond" panose="02020404030301010803" pitchFamily="18" charset="0"/>
              </a:rPr>
              <a:t>sintassi con regole proprie e replicabili</a:t>
            </a:r>
            <a:r>
              <a:rPr lang="it-IT" sz="1800" dirty="0">
                <a:latin typeface="Garamond" panose="02020404030301010803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La sintassi è un codice binario fondato sulla </a:t>
            </a:r>
            <a:r>
              <a:rPr lang="it-IT" sz="1800" b="1" dirty="0">
                <a:latin typeface="Garamond" panose="02020404030301010803" pitchFamily="18" charset="0"/>
              </a:rPr>
              <a:t>contrapposizione di opposti</a:t>
            </a:r>
            <a:r>
              <a:rPr lang="it-IT" sz="1800" dirty="0">
                <a:latin typeface="Garamond" panose="02020404030301010803" pitchFamily="18" charset="0"/>
              </a:rPr>
              <a:t>. La contrapposizione basilare è quella fra natura e cultura.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Il mito utilizza elementi immediati dell’esperienza, piante, animali, usati come operatori simbolici, simili a simboli matematici. Un singolo elemento non simboleggia nulla in sé ma solo in opposizione a qualcos’altro.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Esempi: pappagallo/formiche che rimanda a cielo/terra, alto/basso, secco/umido, tali coppie rimandano a qualità morali o sociali sino ad arrivare alla dicotomia cultura/natura.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Fra i </a:t>
            </a:r>
            <a:r>
              <a:rPr lang="it-IT" sz="1800" dirty="0" err="1">
                <a:latin typeface="Garamond" panose="02020404030301010803" pitchFamily="18" charset="0"/>
              </a:rPr>
              <a:t>Kabili</a:t>
            </a:r>
            <a:r>
              <a:rPr lang="it-IT" sz="1800" dirty="0">
                <a:latin typeface="Garamond" panose="02020404030301010803" pitchFamily="18" charset="0"/>
              </a:rPr>
              <a:t> (Algeria) un bambino dà precocemente per scontato la natura sistematica dell’ordine interno della casa. Un lato è buio perché l’altro è illuminato, l’alto è simmetricamente complementare al basso, se una cosa è posizionata sul lato destro è perché qualcos’altro appartiene al lato sinistro…</a:t>
            </a:r>
          </a:p>
        </p:txBody>
      </p:sp>
    </p:spTree>
    <p:extLst>
      <p:ext uri="{BB962C8B-B14F-4D97-AF65-F5344CB8AC3E}">
        <p14:creationId xmlns:p14="http://schemas.microsoft.com/office/powerpoint/2010/main" val="22673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it-IT" dirty="0"/>
              <a:t>Il funzionalismo in antropologia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spcBef>
                <a:spcPts val="528"/>
              </a:spcBef>
            </a:pPr>
            <a:r>
              <a:rPr lang="it-IT" sz="1800" dirty="0">
                <a:latin typeface="Garamond" panose="02020404030301010803" pitchFamily="18" charset="0"/>
              </a:rPr>
              <a:t>Tra ’30 e ’60 la disciplina tenta di mettere a fuoco come sia possibile la coesione sociale in assenza di istituzioni apicali come lo Stato. </a:t>
            </a:r>
          </a:p>
          <a:p>
            <a:pPr>
              <a:spcBef>
                <a:spcPts val="528"/>
              </a:spcBef>
            </a:pPr>
            <a:r>
              <a:rPr lang="it-IT" sz="1800" dirty="0">
                <a:latin typeface="Garamond" panose="02020404030301010803" pitchFamily="18" charset="0"/>
              </a:rPr>
              <a:t>Vi si sostituiscono le istituzioni culturali, fra cui la religione (funzione “nascosta” della cultura).</a:t>
            </a:r>
          </a:p>
          <a:p>
            <a:pPr marL="0" indent="0"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Esponenti principali: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 err="1">
                <a:latin typeface="Garamond" panose="02020404030301010803" pitchFamily="18" charset="0"/>
              </a:rPr>
              <a:t>Bronislaw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(1884-1942)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Alfred R. </a:t>
            </a:r>
            <a:r>
              <a:rPr lang="it-IT" sz="1800" dirty="0" err="1">
                <a:latin typeface="Garamond" panose="02020404030301010803" pitchFamily="18" charset="0"/>
              </a:rPr>
              <a:t>Radcliffe-Brown</a:t>
            </a:r>
            <a:r>
              <a:rPr lang="it-IT" sz="1800" dirty="0">
                <a:latin typeface="Garamond" panose="02020404030301010803" pitchFamily="18" charset="0"/>
              </a:rPr>
              <a:t> (1881-1955)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Edward E. Evans-</a:t>
            </a:r>
            <a:r>
              <a:rPr lang="it-IT" sz="1800" dirty="0" err="1">
                <a:latin typeface="Garamond" panose="02020404030301010803" pitchFamily="18" charset="0"/>
              </a:rPr>
              <a:t>Pritchard</a:t>
            </a:r>
            <a:r>
              <a:rPr lang="it-IT" sz="1800" dirty="0">
                <a:latin typeface="Garamond" panose="02020404030301010803" pitchFamily="18" charset="0"/>
              </a:rPr>
              <a:t> (1902-1973) </a:t>
            </a:r>
          </a:p>
          <a:p>
            <a:pPr marL="0" indent="0">
              <a:spcBef>
                <a:spcPts val="528"/>
              </a:spcBef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Dal 1936 </a:t>
            </a:r>
            <a:r>
              <a:rPr lang="it-IT" sz="1800" b="1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sistematizza una “teoria scientifica della cultura”, legando il carattere funzionale a una teoria dei bisogni umani (morali, psicologici o altro).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Esempio: rassicurazione e gestione dell’ansia in culture con un basso livello di evoluzione tecnica, tecnologica e di controllo sull’ambiente (tecniche agricole e costruttive).</a:t>
            </a:r>
          </a:p>
        </p:txBody>
      </p:sp>
    </p:spTree>
    <p:extLst>
      <p:ext uri="{BB962C8B-B14F-4D97-AF65-F5344CB8AC3E}">
        <p14:creationId xmlns:p14="http://schemas.microsoft.com/office/powerpoint/2010/main" val="221142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br>
              <a:rPr lang="it-IT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it-IT" dirty="0">
                <a:solidFill>
                  <a:prstClr val="black"/>
                </a:solidFill>
              </a:rPr>
              <a:t>Edward E. Evans-</a:t>
            </a:r>
            <a:r>
              <a:rPr lang="it-IT" dirty="0" err="1">
                <a:solidFill>
                  <a:prstClr val="black"/>
                </a:solidFill>
              </a:rPr>
              <a:t>Pritchard</a:t>
            </a:r>
            <a:br>
              <a:rPr lang="it-IT" sz="3600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9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Azande</a:t>
            </a: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(Congo):</a:t>
            </a: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la stregoneria agisce come una forza malefica atta a generare disgrazie messa in atto anche inconsapevolmente da un individuo. Punti cardine: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Non vi è nulla di irrazionale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Non è così semplice ottenere prove irrefutabili dell’illusorietà di tale pratica, anche cognitiva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Essa è un modo per fronteggiare e gestire la conflittualità sociale (le accuse sono scambiate da gruppi concorrenti)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Il significato è dunque eminentemente politico</a:t>
            </a:r>
          </a:p>
          <a:p>
            <a:pPr marL="342000" indent="-342000">
              <a:spcBef>
                <a:spcPts val="528"/>
              </a:spcBef>
              <a:buFont typeface="Wingdings" panose="05000000000000000000" pitchFamily="2" charset="2"/>
              <a:buChar char="q"/>
            </a:pPr>
            <a:endParaRPr lang="it-IT" sz="19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Nuer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(Sudan meridionale): sottostanno ad un’anarchia ordinata non disgregandosi pur in assenza di forme di potere centralizzato. Suddivisi in lignaggi o gruppi di parentela che si riconoscono in un comune antenato. </a:t>
            </a:r>
            <a:endParaRPr lang="it-IT" sz="1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528"/>
              </a:spcBef>
              <a:buNone/>
            </a:pPr>
            <a:endParaRPr lang="it-IT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prstClr val="black"/>
                </a:solidFill>
                <a:latin typeface="Garamond" panose="02020404030301010803" pitchFamily="18" charset="0"/>
              </a:rPr>
              <a:t>Il funzionalismo, affermato a metà ‘900, soffre tuttavia di una importante lacuna: l’analisi olistica di società catturate in una sorta di immobilità sincronica (sistemi omeostatici), senza tener conto della dimensione storica, dei processi e dei mutamenti culturali nonché del conflitto come motore di innovazione.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9866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Un’ «antropologia delle cose»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Daniel Miller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Superamento di una prospettiva antropocentrica che ha marginalizzato il </a:t>
            </a:r>
            <a:r>
              <a:rPr lang="it-IT" sz="2000" b="1" dirty="0">
                <a:latin typeface="Garamond" panose="02020404030301010803" pitchFamily="18" charset="0"/>
              </a:rPr>
              <a:t>«mondo degli oggetti»</a:t>
            </a:r>
            <a:r>
              <a:rPr lang="it-IT" sz="2000" dirty="0">
                <a:latin typeface="Garamond" panose="02020404030301010803" pitchFamily="18" charset="0"/>
              </a:rPr>
              <a:t> che circondano e «riempiono» l’uomo stesso di significato.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Soggetto e oggetto: interdipendenti entro un processo di interazione deputato a </a:t>
            </a:r>
            <a:r>
              <a:rPr lang="it-IT" sz="2000" b="1" dirty="0">
                <a:latin typeface="Garamond" panose="02020404030301010803" pitchFamily="18" charset="0"/>
              </a:rPr>
              <a:t>creare</a:t>
            </a:r>
            <a:r>
              <a:rPr lang="it-IT" sz="2000" dirty="0">
                <a:latin typeface="Garamond" panose="02020404030301010803" pitchFamily="18" charset="0"/>
              </a:rPr>
              <a:t> sia gli esseri umani sia gli oggetti materiali. Non sono entità indipendenti.</a:t>
            </a:r>
          </a:p>
          <a:p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PIERRE BOURDIEU: la socializzazione degli esseri umani si attua come prodotto di una integrazione fra questi e l’ordine materiale delle cose circostanti</a:t>
            </a:r>
            <a:endParaRPr lang="it-IT" sz="2000" dirty="0">
              <a:latin typeface="Garamond" panose="02020404030301010803" pitchFamily="18" charset="0"/>
            </a:endParaRPr>
          </a:p>
          <a:p>
            <a:r>
              <a:rPr lang="it-IT" sz="2000" b="1" dirty="0">
                <a:latin typeface="Garamond" panose="02020404030301010803" pitchFamily="18" charset="0"/>
              </a:rPr>
              <a:t>Rifiuto</a:t>
            </a:r>
            <a:r>
              <a:rPr lang="it-IT" sz="2000" dirty="0">
                <a:latin typeface="Garamond" panose="02020404030301010803" pitchFamily="18" charset="0"/>
              </a:rPr>
              <a:t> filosofico e religioso della </a:t>
            </a:r>
            <a:r>
              <a:rPr lang="it-IT" sz="2000" b="1" dirty="0">
                <a:latin typeface="Garamond" panose="02020404030301010803" pitchFamily="18" charset="0"/>
              </a:rPr>
              <a:t>materialità</a:t>
            </a:r>
            <a:r>
              <a:rPr lang="it-IT" sz="2000" dirty="0">
                <a:latin typeface="Garamond" panose="02020404030301010803" pitchFamily="18" charset="0"/>
              </a:rPr>
              <a:t> (natura illusoria):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«la saggezza è stata sempre attribuita a coloro che affermano che la materialità è mera apparenza dietro a cui si trova il reale» (Miller, 2013, p. 64).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Opposizioni diffuse</a:t>
            </a:r>
            <a:r>
              <a:rPr lang="it-IT" sz="2000" dirty="0">
                <a:latin typeface="Garamond" panose="02020404030301010803" pitchFamily="18" charset="0"/>
              </a:rPr>
              <a:t>: persona/animato/soggetto – cosa/inanimato/oggetto</a:t>
            </a:r>
          </a:p>
          <a:p>
            <a:r>
              <a:rPr lang="it-IT" sz="2000" b="1" dirty="0">
                <a:latin typeface="Garamond" panose="02020404030301010803" pitchFamily="18" charset="0"/>
              </a:rPr>
              <a:t>«Umiltà degli oggetti»</a:t>
            </a:r>
            <a:r>
              <a:rPr lang="it-IT" sz="2000" dirty="0">
                <a:latin typeface="Garamond" panose="02020404030301010803" pitchFamily="18" charset="0"/>
              </a:rPr>
              <a:t>: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gli oggetti non vengono notati, la loro importanza dipende in larga misura dalla loro invisibilità e dall’inconsapevolezza umana riguardo il loro operato.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Uso dei vestiti a Trinidad, in India (sari e </a:t>
            </a:r>
            <a:r>
              <a:rPr lang="it-IT" sz="2000" i="1" dirty="0" err="1">
                <a:latin typeface="Garamond" panose="02020404030301010803" pitchFamily="18" charset="0"/>
              </a:rPr>
              <a:t>pallu</a:t>
            </a:r>
            <a:r>
              <a:rPr lang="it-IT" sz="2000" dirty="0">
                <a:latin typeface="Garamond" panose="02020404030301010803" pitchFamily="18" charset="0"/>
              </a:rPr>
              <a:t>), Madrid e Londra: 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Ampia gamma di possibili relazioni fra </a:t>
            </a:r>
            <a:r>
              <a:rPr lang="it-IT" sz="2000" b="1" dirty="0">
                <a:latin typeface="Garamond" panose="02020404030301010803" pitchFamily="18" charset="0"/>
              </a:rPr>
              <a:t>idea del sé </a:t>
            </a:r>
            <a:r>
              <a:rPr lang="it-IT" sz="2000" dirty="0">
                <a:latin typeface="Garamond" panose="02020404030301010803" pitchFamily="18" charset="0"/>
              </a:rPr>
              <a:t>– </a:t>
            </a:r>
            <a:r>
              <a:rPr lang="it-IT" sz="2000" b="1" dirty="0">
                <a:latin typeface="Garamond" panose="02020404030301010803" pitchFamily="18" charset="0"/>
              </a:rPr>
              <a:t>persona</a:t>
            </a:r>
            <a:r>
              <a:rPr lang="it-IT" sz="2000" dirty="0">
                <a:latin typeface="Garamond" panose="02020404030301010803" pitchFamily="18" charset="0"/>
              </a:rPr>
              <a:t> – </a:t>
            </a:r>
            <a:r>
              <a:rPr lang="it-IT" sz="2000" b="1" dirty="0">
                <a:latin typeface="Garamond" panose="02020404030301010803" pitchFamily="18" charset="0"/>
              </a:rPr>
              <a:t>abbigliamento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61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Trinidad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553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63" y="3585245"/>
            <a:ext cx="5117937" cy="31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0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Significatività degli oggetti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TRINIDAD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Grande attenzione ai vestiti e ai gioielli appariscenti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Non vi è </a:t>
            </a:r>
            <a:r>
              <a:rPr lang="it-IT" sz="2000" b="1" dirty="0">
                <a:latin typeface="Garamond" panose="02020404030301010803" pitchFamily="18" charset="0"/>
              </a:rPr>
              <a:t>moda</a:t>
            </a:r>
            <a:r>
              <a:rPr lang="it-IT" sz="2000" dirty="0">
                <a:latin typeface="Garamond" panose="02020404030301010803" pitchFamily="18" charset="0"/>
              </a:rPr>
              <a:t> ma </a:t>
            </a:r>
            <a:r>
              <a:rPr lang="it-IT" sz="2000" b="1" dirty="0">
                <a:latin typeface="Garamond" panose="02020404030301010803" pitchFamily="18" charset="0"/>
              </a:rPr>
              <a:t>stile</a:t>
            </a:r>
            <a:r>
              <a:rPr lang="it-IT" sz="2000" dirty="0">
                <a:latin typeface="Garamond" panose="02020404030301010803" pitchFamily="18" charset="0"/>
              </a:rPr>
              <a:t>: costruzione individuale di una estetica fondata sull’oggetto e soprattutto su come indossarlo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 vestiti vengono indossati in una unica occasione: TRANSITORIETÀ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Strategia difensiva contro il degrado e l’attaccamento. Terrore per quanto viene interiorizzato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VERITÀ: ciò che sta in superficie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BUGIA: ciò che sta nel profondo, è invisibile e non dichiarato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La persona è definita per ciò che è </a:t>
            </a:r>
            <a:r>
              <a:rPr lang="it-IT" sz="2000" b="1" dirty="0">
                <a:latin typeface="Garamond" panose="02020404030301010803" pitchFamily="18" charset="0"/>
              </a:rPr>
              <a:t>in quel momento</a:t>
            </a:r>
            <a:r>
              <a:rPr lang="it-IT" sz="2000" dirty="0">
                <a:latin typeface="Garamond" panose="02020404030301010803" pitchFamily="18" charset="0"/>
              </a:rPr>
              <a:t>: creazione di un </a:t>
            </a:r>
            <a:r>
              <a:rPr lang="it-IT" sz="2000" b="1" dirty="0">
                <a:latin typeface="Garamond" panose="02020404030301010803" pitchFamily="18" charset="0"/>
              </a:rPr>
              <a:t>sé transitorio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Elementi fondamentali: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Transitorietà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Evento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Presente</a:t>
            </a:r>
          </a:p>
        </p:txBody>
      </p:sp>
    </p:spTree>
    <p:extLst>
      <p:ext uri="{BB962C8B-B14F-4D97-AF65-F5344CB8AC3E}">
        <p14:creationId xmlns:p14="http://schemas.microsoft.com/office/powerpoint/2010/main" val="38743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India</a:t>
            </a:r>
          </a:p>
        </p:txBody>
      </p:sp>
      <p:pic>
        <p:nvPicPr>
          <p:cNvPr id="8" name="irc_mi" descr="Risultati immagini per immagini india cartin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10000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867"/>
            <a:ext cx="2771800" cy="33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96" y="3676707"/>
            <a:ext cx="2125104" cy="318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3" y="1916832"/>
            <a:ext cx="2376263" cy="3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5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4FC03-068A-4B21-8ED7-373AFA9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16E16-FE14-4A5D-B335-B85E7BC1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50" y="1268760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Il dono come prestazione sociale totale</a:t>
            </a:r>
          </a:p>
          <a:p>
            <a:r>
              <a:rPr lang="it-IT" dirty="0">
                <a:latin typeface="Garamond" panose="02020404030301010803" pitchFamily="18" charset="0"/>
              </a:rPr>
              <a:t>Il circuito del dono e la sua forza</a:t>
            </a:r>
          </a:p>
          <a:p>
            <a:r>
              <a:rPr lang="it-IT" dirty="0">
                <a:latin typeface="Garamond" panose="02020404030301010803" pitchFamily="18" charset="0"/>
              </a:rPr>
              <a:t>Il </a:t>
            </a:r>
            <a:r>
              <a:rPr lang="it-IT" dirty="0" err="1">
                <a:latin typeface="Garamond" panose="02020404030301010803" pitchFamily="18" charset="0"/>
              </a:rPr>
              <a:t>Potlàc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Rifiuto religioso e filosofico della materialità</a:t>
            </a:r>
          </a:p>
          <a:p>
            <a:r>
              <a:rPr lang="it-IT" dirty="0">
                <a:latin typeface="Garamond" panose="02020404030301010803" pitchFamily="18" charset="0"/>
              </a:rPr>
              <a:t>Beni materiali acquistati sul mercato e consumati come SEGNI portatori di significato sia (Pierre </a:t>
            </a:r>
            <a:r>
              <a:rPr lang="it-IT" dirty="0" err="1">
                <a:latin typeface="Garamond" panose="02020404030301010803" pitchFamily="18" charset="0"/>
              </a:rPr>
              <a:t>Bourdieu</a:t>
            </a:r>
            <a:r>
              <a:rPr lang="it-IT" dirty="0">
                <a:latin typeface="Garamond" panose="02020404030301010803" pitchFamily="18" charset="0"/>
              </a:rPr>
              <a:t>)</a:t>
            </a:r>
          </a:p>
          <a:p>
            <a:r>
              <a:rPr lang="it-IT" dirty="0">
                <a:latin typeface="Garamond" panose="02020404030301010803" pitchFamily="18" charset="0"/>
              </a:rPr>
              <a:t>La corrente antiutilitarista (MAUSS)</a:t>
            </a:r>
          </a:p>
          <a:p>
            <a:r>
              <a:rPr lang="it-IT" dirty="0">
                <a:latin typeface="Garamond" panose="02020404030301010803" pitchFamily="18" charset="0"/>
              </a:rPr>
              <a:t>Manifesto </a:t>
            </a:r>
            <a:r>
              <a:rPr lang="it-IT" dirty="0" err="1">
                <a:latin typeface="Garamond" panose="02020404030301010803" pitchFamily="18" charset="0"/>
              </a:rPr>
              <a:t>convivialista</a:t>
            </a:r>
            <a:endParaRPr lang="it-IT" dirty="0">
              <a:latin typeface="Garamond" panose="02020404030301010803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27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Il sari indiano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Singolo pezzo di stoffa di circa 6 metri avvolto da destra a sinistra creando pieghe a ventaglio e trattenuto da spille.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L’</a:t>
            </a:r>
            <a:r>
              <a:rPr lang="it-IT" sz="2400" b="1" dirty="0">
                <a:latin typeface="Garamond" panose="02020404030301010803" pitchFamily="18" charset="0"/>
              </a:rPr>
              <a:t>asimmetricità</a:t>
            </a:r>
            <a:r>
              <a:rPr lang="it-IT" sz="2400" dirty="0">
                <a:latin typeface="Garamond" panose="02020404030301010803" pitchFamily="18" charset="0"/>
              </a:rPr>
              <a:t> del capo comporta abilità nella postura e nella deambulazione. La gamba destra determina la lunghezza del passo.</a:t>
            </a:r>
          </a:p>
          <a:p>
            <a:r>
              <a:rPr lang="it-IT" sz="2400" b="1" dirty="0">
                <a:latin typeface="Garamond" panose="02020404030301010803" pitchFamily="18" charset="0"/>
              </a:rPr>
              <a:t>PALLU</a:t>
            </a:r>
            <a:r>
              <a:rPr lang="it-IT" sz="2400" dirty="0">
                <a:latin typeface="Garamond" panose="02020404030301010803" pitchFamily="18" charset="0"/>
              </a:rPr>
              <a:t>: parte più decorata, libera, scende dalla spalla sinistra sino alla vita. «Protesi» inesistente nei vestiti di foggia occidentale, è usata talora come una «terza mano». L’allattamento avviene raccogliendo il bimbo al suo interno (oggetto transizionale).</a:t>
            </a:r>
          </a:p>
          <a:p>
            <a:r>
              <a:rPr lang="it-IT" sz="2400" b="1" dirty="0">
                <a:latin typeface="Garamond" panose="02020404030301010803" pitchFamily="18" charset="0"/>
              </a:rPr>
              <a:t>Uso comunicativo</a:t>
            </a:r>
            <a:r>
              <a:rPr lang="it-IT" sz="2400" dirty="0">
                <a:latin typeface="Garamond" panose="02020404030301010803" pitchFamily="18" charset="0"/>
              </a:rPr>
              <a:t>: sensualità, ritrosia, ruolo, corteggiamento, politica (</a:t>
            </a:r>
            <a:r>
              <a:rPr lang="it-IT" sz="2400" dirty="0" err="1">
                <a:latin typeface="Garamond" panose="02020404030301010803" pitchFamily="18" charset="0"/>
              </a:rPr>
              <a:t>Indira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Ghandi</a:t>
            </a:r>
            <a:r>
              <a:rPr lang="it-IT" sz="2400" dirty="0">
                <a:latin typeface="Garamond" panose="02020404030301010803" pitchFamily="18" charset="0"/>
              </a:rPr>
              <a:t>).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Indica diversi modi di essere: donna, indiana, madre, moglie…</a:t>
            </a:r>
          </a:p>
        </p:txBody>
      </p:sp>
    </p:spTree>
    <p:extLst>
      <p:ext uri="{BB962C8B-B14F-4D97-AF65-F5344CB8AC3E}">
        <p14:creationId xmlns:p14="http://schemas.microsoft.com/office/powerpoint/2010/main" val="112525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MADRID – LONDRA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L’abbigliamento, curato e costoso, è per i </a:t>
            </a:r>
            <a:r>
              <a:rPr lang="it-IT" sz="2000" b="1" dirty="0">
                <a:latin typeface="Garamond" panose="02020404030301010803" pitchFamily="18" charset="0"/>
              </a:rPr>
              <a:t>Madrileni</a:t>
            </a:r>
            <a:r>
              <a:rPr lang="it-IT" sz="2000" dirty="0">
                <a:latin typeface="Garamond" panose="02020404030301010803" pitchFamily="18" charset="0"/>
              </a:rPr>
              <a:t> legato ai contesti pubblici.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Sciatto e insignificante nei contesti privati.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 vestiti ricoprono esclusivamente una identità pubblica e non sono strumento dell’espressione del sé.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Interpretazione: desiderio di rievocare il passato grandioso della Spagna.</a:t>
            </a:r>
          </a:p>
          <a:p>
            <a:endParaRPr lang="it-IT" sz="2000" b="1" dirty="0">
              <a:latin typeface="Garamond" panose="02020404030301010803" pitchFamily="18" charset="0"/>
            </a:endParaRPr>
          </a:p>
          <a:p>
            <a:r>
              <a:rPr lang="it-IT" sz="2000" b="1" dirty="0">
                <a:latin typeface="Garamond" panose="02020404030301010803" pitchFamily="18" charset="0"/>
              </a:rPr>
              <a:t>Londinesi</a:t>
            </a:r>
            <a:r>
              <a:rPr lang="it-IT" sz="2000" dirty="0">
                <a:latin typeface="Garamond" panose="02020404030301010803" pitchFamily="18" charset="0"/>
              </a:rPr>
              <a:t>: gli stili che rifiutano la rispettabilità pubblica sono all’avanguardia.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Interpretazione: oblio di una Londra capitale dell’Impero.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Ansietà che riguarda il mondo della moda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Vi è crescente difficoltà a decidere quale sia il gusto personale e una pressione sulle persone che dovrebbero esprimere sé stessi.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Incertezza sull’opinione altrui.</a:t>
            </a:r>
          </a:p>
        </p:txBody>
      </p:sp>
    </p:spTree>
    <p:extLst>
      <p:ext uri="{BB962C8B-B14F-4D97-AF65-F5344CB8AC3E}">
        <p14:creationId xmlns:p14="http://schemas.microsoft.com/office/powerpoint/2010/main" val="226680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Rifiuto della materialità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Si tratta di un principio sottostante a tutte le religioni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Lo scopo della vita è trascendere l’ovvietà: la sensazione di toccare un oggetto, al centro dell’esistenza sensoriale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Sviluppo sistematico in Asia meridionale: Buddismo e Induismo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«Velo di Maya» (Arthur Schopenhauer, 1788-1860, «Il mondo come volontà e rappresentazione»)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Maya</a:t>
            </a:r>
            <a:r>
              <a:rPr lang="it-IT" sz="2000" dirty="0">
                <a:latin typeface="Garamond" panose="02020404030301010803" pitchFamily="18" charset="0"/>
              </a:rPr>
              <a:t>: il potere divino da cui trae origine la materialità del mondo per trasformare una idea in qualcosa di concreto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INDUISMO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Illusione che gli uomini abbiano una esistenza separata rispetto l’universo (</a:t>
            </a:r>
            <a:r>
              <a:rPr lang="it-IT" sz="2000" b="1" dirty="0" err="1">
                <a:latin typeface="Garamond" panose="02020404030301010803" pitchFamily="18" charset="0"/>
              </a:rPr>
              <a:t>dharma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Uomini e divinità mutualmente dipendenti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Distacco dal mondo: </a:t>
            </a:r>
            <a:r>
              <a:rPr lang="it-IT" sz="2000" b="1" dirty="0" err="1">
                <a:latin typeface="Garamond" panose="02020404030301010803" pitchFamily="18" charset="0"/>
              </a:rPr>
              <a:t>moksha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– liberazione dal ciclo delle rinascite (</a:t>
            </a:r>
            <a:r>
              <a:rPr lang="it-IT" sz="2000" b="1" dirty="0" err="1">
                <a:latin typeface="Garamond" panose="02020404030301010803" pitchFamily="18" charset="0"/>
              </a:rPr>
              <a:t>samsara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Congiungimento con la divinità attraverso le vie: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Azione – </a:t>
            </a:r>
            <a:r>
              <a:rPr lang="it-IT" sz="2000" b="1" dirty="0">
                <a:latin typeface="Garamond" panose="02020404030301010803" pitchFamily="18" charset="0"/>
              </a:rPr>
              <a:t>karma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Devozione – </a:t>
            </a:r>
            <a:r>
              <a:rPr lang="it-IT" sz="2000" b="1" dirty="0" err="1">
                <a:latin typeface="Garamond" panose="02020404030301010803" pitchFamily="18" charset="0"/>
              </a:rPr>
              <a:t>bhakti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Conoscenza – </a:t>
            </a:r>
            <a:r>
              <a:rPr lang="it-IT" sz="2000" b="1" dirty="0" err="1">
                <a:latin typeface="Garamond" panose="02020404030301010803" pitchFamily="18" charset="0"/>
              </a:rPr>
              <a:t>jana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Disciplina di sé – </a:t>
            </a:r>
            <a:r>
              <a:rPr lang="it-IT" sz="2000" b="1" dirty="0" err="1">
                <a:latin typeface="Garamond" panose="02020404030301010803" pitchFamily="18" charset="0"/>
              </a:rPr>
              <a:t>raja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Si realizza l’unione tra l’essenza umana (</a:t>
            </a:r>
            <a:r>
              <a:rPr lang="it-IT" sz="2000" b="1" dirty="0">
                <a:latin typeface="Garamond" panose="02020404030301010803" pitchFamily="18" charset="0"/>
              </a:rPr>
              <a:t>atman</a:t>
            </a:r>
            <a:r>
              <a:rPr lang="it-IT" sz="2000" dirty="0">
                <a:latin typeface="Garamond" panose="02020404030301010803" pitchFamily="18" charset="0"/>
              </a:rPr>
              <a:t>) e l’essenza divina dell’uomo (</a:t>
            </a:r>
            <a:r>
              <a:rPr lang="it-IT" sz="2000" b="1" dirty="0" err="1">
                <a:latin typeface="Garamond" panose="02020404030301010803" pitchFamily="18" charset="0"/>
              </a:rPr>
              <a:t>brahman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1235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Rifiuto della materialità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BUDDISMO MAHAYANA </a:t>
            </a:r>
            <a:r>
              <a:rPr lang="it-IT" sz="2000" dirty="0">
                <a:latin typeface="Garamond" panose="02020404030301010803" pitchFamily="18" charset="0"/>
              </a:rPr>
              <a:t>(Asia settentrionale)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Insegnamenti: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La vita è dolore (</a:t>
            </a:r>
            <a:r>
              <a:rPr lang="it-IT" sz="1800" b="1" dirty="0" err="1">
                <a:latin typeface="Garamond" panose="02020404030301010803" pitchFamily="18" charset="0"/>
              </a:rPr>
              <a:t>dukkha</a:t>
            </a:r>
            <a:r>
              <a:rPr lang="it-IT" sz="18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In essa alligna il desiderio (</a:t>
            </a:r>
            <a:r>
              <a:rPr lang="it-IT" sz="1800" b="1" dirty="0" err="1">
                <a:latin typeface="Garamond" panose="02020404030301010803" pitchFamily="18" charset="0"/>
              </a:rPr>
              <a:t>tanha</a:t>
            </a:r>
            <a:r>
              <a:rPr lang="it-IT" sz="18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Che deve essere superato per accedere al </a:t>
            </a:r>
            <a:r>
              <a:rPr lang="it-IT" sz="1800" b="1" dirty="0">
                <a:latin typeface="Garamond" panose="02020404030301010803" pitchFamily="18" charset="0"/>
              </a:rPr>
              <a:t>nirvana</a:t>
            </a:r>
          </a:p>
          <a:p>
            <a:pPr marL="0" indent="0" algn="ctr">
              <a:buNone/>
            </a:pPr>
            <a:r>
              <a:rPr lang="it-IT" sz="1800" dirty="0">
                <a:latin typeface="Garamond" panose="02020404030301010803" pitchFamily="18" charset="0"/>
              </a:rPr>
              <a:t>attraverso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L’ottuplice sentiero: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conoscenza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ispirazione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linguaggio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comportamento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modo di vivere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sforzo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ottemperanza ai doveri – «ciò che siamo è il risultato di ciò che pensiamo»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coinvolgimento e pratica meditativa</a:t>
            </a:r>
          </a:p>
          <a:p>
            <a:pPr>
              <a:buFont typeface="+mj-lt"/>
              <a:buAutoNum type="arabicPeriod"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Tre «gioielli» : BUDDHA (maestro) – DHARMA (insegnamento) – SANGHA (organizzazione dei seguaci)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465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La materialità come tramite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Essenziale nell’arte, nell’economia, nello studio dei media e della comunicazione, nelle politiche ambientali, nelle relazioni stesse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VERITÀ: comprensione che ciò che sentiamo è mera illusione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Contraddizione di fondo: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L’immaterialità viene espressa attraverso un ampio novero di oggetti materiali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Antico Egitto (suprema credenza dell’intrinseca superiorità del mondo immateriale): edifici monumentali, decorazioni, statue formule sacre, incisioni, dipinti, mummificazione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Matthew </a:t>
            </a:r>
            <a:r>
              <a:rPr lang="it-IT" sz="2000" dirty="0" err="1">
                <a:latin typeface="Garamond" panose="02020404030301010803" pitchFamily="18" charset="0"/>
              </a:rPr>
              <a:t>Engelke</a:t>
            </a:r>
            <a:r>
              <a:rPr lang="it-IT" sz="2000" dirty="0">
                <a:latin typeface="Garamond" panose="02020404030301010803" pitchFamily="18" charset="0"/>
              </a:rPr>
              <a:t> (2005): studi sulla </a:t>
            </a:r>
            <a:r>
              <a:rPr lang="it-IT" sz="2000" b="1" dirty="0">
                <a:latin typeface="Garamond" panose="02020404030301010803" pitchFamily="18" charset="0"/>
              </a:rPr>
              <a:t>Chiesa apostolica dello Zimbabwe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Dispute violentissime riguardo la giusta interpretazione del termine «immortalità»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Se vino e pane siano sangue e corpo di Cristo o mera rappresentazione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Questa Chiesa ritiene che le prime forme del protestantesimo fallirono nella ricerca della trascendenza, «tradite» dalla materialità degli oggetti come la Bibbia e la chiesa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Culto tuttavia del «miele sacro», una sorta di accesso che conduce il potere spirituale verso la terra</a:t>
            </a:r>
          </a:p>
        </p:txBody>
      </p:sp>
    </p:spTree>
    <p:extLst>
      <p:ext uri="{BB962C8B-B14F-4D97-AF65-F5344CB8AC3E}">
        <p14:creationId xmlns:p14="http://schemas.microsoft.com/office/powerpoint/2010/main" val="96468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it-IT" sz="3200" dirty="0"/>
              <a:t>PIERRE BOURDIEU, </a:t>
            </a:r>
            <a:r>
              <a:rPr lang="it-IT" sz="3200" i="1" dirty="0"/>
              <a:t>La distinzione</a:t>
            </a:r>
            <a:r>
              <a:rPr lang="it-IT" sz="3200" dirty="0"/>
              <a:t>, 1979</a:t>
            </a:r>
            <a:br>
              <a:rPr lang="it-IT" sz="3200" dirty="0"/>
            </a:br>
            <a:r>
              <a:rPr lang="it-IT" sz="2000" dirty="0">
                <a:solidFill>
                  <a:prstClr val="black"/>
                </a:solidFill>
              </a:rPr>
              <a:t>La socializzazione degli esseri umani è vista come prodotto dell’interazione fra questi e l’ordine materiale delle cose circostanti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9169"/>
              </p:ext>
            </p:extLst>
          </p:nvPr>
        </p:nvGraphicFramePr>
        <p:xfrm>
          <a:off x="107504" y="1412774"/>
          <a:ext cx="8928992" cy="4337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Stratificazione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Habitus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Stile di vita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562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Condizioni dell’esistenza oggettivamente classificabili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aramond" panose="02020404030301010803" pitchFamily="18" charset="0"/>
                        </a:rPr>
                        <a:t>Disposizione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inconscia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interiorizzata da un gruppo 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attraverso processi di socializzazione comuni. E’ sempre riferibile ad una classe (</a:t>
                      </a:r>
                      <a:r>
                        <a:rPr lang="it-IT" i="1" dirty="0">
                          <a:latin typeface="Garamond" panose="02020404030301010803" pitchFamily="18" charset="0"/>
                        </a:rPr>
                        <a:t>habitus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di classe)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Sistema di schemi di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percezione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valutazione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: valori etici e gusti estetici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Insieme unitario di preferenze distintive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3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b="1" dirty="0">
                          <a:latin typeface="Garamond" panose="02020404030301010803" pitchFamily="18" charset="0"/>
                        </a:rPr>
                        <a:t>Forme</a:t>
                      </a:r>
                      <a:r>
                        <a:rPr lang="it-IT" b="1" baseline="0" dirty="0">
                          <a:latin typeface="Garamond" panose="02020404030301010803" pitchFamily="18" charset="0"/>
                        </a:rPr>
                        <a:t> di capitale:</a:t>
                      </a:r>
                      <a:endParaRPr lang="it-IT" b="1" dirty="0">
                        <a:latin typeface="Garamond" panose="020204040303010108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economico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culturale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aramond" panose="02020404030301010803" pitchFamily="18" charset="0"/>
                        </a:rPr>
                        <a:t>Principio unificatore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: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cibo, arredamento, abbigliamento, linguaggio,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preferenze estetiche e artistiche…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Sistema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it-IT" b="1" baseline="0" dirty="0">
                          <a:latin typeface="Garamond" panose="02020404030301010803" pitchFamily="18" charset="0"/>
                        </a:rPr>
                        <a:t>schemi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generatori di pratiche e opere classificabili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Manifestano una comune intenzione espressiva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6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Habitus, gusti, stile di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Habitus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Trasforma le cose e i beni materiali acquistati sul mercato e consumati in SEGNI che hanno un significato sia per il consumatore che per gli altri membri della società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È un orientamento inconscio, durevole e tuttavia flessibile, formatosi tramite socializzazione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Inclinazione a percepire, pensare, fare, giudicare…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Conduce alla formazioni di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Preferenze estetiche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(gusti)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:  PIU’ FORME DI POTERE SIMBOLICO CHE STRUMENTI DI CONOSCENZA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Predisposizioni etiche (valori, giudizi)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Pratiche e opere classificabili che convergono in uno</a:t>
            </a:r>
          </a:p>
          <a:p>
            <a:pPr marL="0" lvl="0" indent="0">
              <a:buNone/>
            </a:pPr>
            <a:endParaRPr lang="it-IT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Stile di vita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– insieme unitario e coerente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 beni hanno legami fra di loro e si ricompongono in unità coerenti nella vita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6037852" y="5013176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01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3600" dirty="0"/>
              <a:t>Mondo materiale e società moderna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Richard </a:t>
            </a:r>
            <a:r>
              <a:rPr lang="it-IT" sz="2400" b="1" dirty="0" err="1">
                <a:latin typeface="Garamond" panose="02020404030301010803" pitchFamily="18" charset="0"/>
              </a:rPr>
              <a:t>Sennet</a:t>
            </a:r>
            <a:r>
              <a:rPr lang="it-IT" sz="2400" dirty="0">
                <a:latin typeface="Garamond" panose="02020404030301010803" pitchFamily="18" charset="0"/>
              </a:rPr>
              <a:t>, «Il declino dell’uomo pubblico», 1977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Relativa semplicità dell’Ancien </a:t>
            </a:r>
            <a:r>
              <a:rPr lang="it-IT" sz="1800" dirty="0" err="1">
                <a:latin typeface="Garamond" panose="02020404030301010803" pitchFamily="18" charset="0"/>
              </a:rPr>
              <a:t>Régime</a:t>
            </a:r>
            <a:r>
              <a:rPr lang="it-IT" sz="1800" dirty="0">
                <a:latin typeface="Garamond" panose="02020404030301010803" pitchFamily="18" charset="0"/>
              </a:rPr>
              <a:t>: vestiti in accordo con la posizione sociale (leggi suntuarie)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Mutamenti: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Diffusione del teatro e dell’idea di «recita»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Introduzione confusa da parte della Rivoluzione francese di nuove concezioni su idee quali «verità», «persona», «natura», «esteriorità»</a:t>
            </a:r>
          </a:p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Georg </a:t>
            </a:r>
            <a:r>
              <a:rPr lang="it-IT" sz="2400" b="1" dirty="0" err="1">
                <a:latin typeface="Garamond" panose="02020404030301010803" pitchFamily="18" charset="0"/>
              </a:rPr>
              <a:t>Simmel</a:t>
            </a:r>
            <a:r>
              <a:rPr lang="it-IT" sz="2400" b="1" dirty="0">
                <a:latin typeface="Garamond" panose="02020404030301010803" pitchFamily="18" charset="0"/>
              </a:rPr>
              <a:t> </a:t>
            </a:r>
            <a:r>
              <a:rPr lang="it-IT" sz="2400" dirty="0">
                <a:latin typeface="Garamond" panose="02020404030301010803" pitchFamily="18" charset="0"/>
              </a:rPr>
              <a:t>(1858-1918), «La filosofia del denaro», 1900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IL DENARO: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pubblicamente riconosciuto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commisura vendita e acquisto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semplifica e estende le relazioni di scambio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le relazioni non avvengono fra individui ma fra funzioni a prescindere da soggetti, modalità, contesti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puro mezzo, indifferente </a:t>
            </a:r>
            <a:r>
              <a:rPr lang="it-IT" sz="1800">
                <a:latin typeface="Garamond" panose="02020404030301010803" pitchFamily="18" charset="0"/>
              </a:rPr>
              <a:t>ai fini</a:t>
            </a: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Attitudine strumentale e calcolatrice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Crescita della facoltà di astrazione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Intellettualizzazione dell’esistenza (sofisticazione)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Libertà e spersonalizzazione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Disimpegno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Rapporti di natura contrattuale e impersonale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>
                <a:latin typeface="Garamond" panose="02020404030301010803" pitchFamily="18" charset="0"/>
              </a:rPr>
              <a:t>Ipertrofia della cultura oggettiva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>
                <a:latin typeface="Garamond" panose="02020404030301010803" pitchFamily="18" charset="0"/>
              </a:rPr>
              <a:t>Atrofia della cultura soggettiva: ciò che non possiamo assimilare ci opprime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851920" y="3816536"/>
            <a:ext cx="242316" cy="489204"/>
          </a:xfrm>
          <a:prstGeom prst="downArrow">
            <a:avLst>
              <a:gd name="adj1" fmla="val 50000"/>
              <a:gd name="adj2" fmla="val 4626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27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28992" cy="3960440"/>
          </a:xfrm>
        </p:spPr>
        <p:txBody>
          <a:bodyPr>
            <a:noAutofit/>
          </a:bodyPr>
          <a:lstStyle/>
          <a:p>
            <a:pPr algn="l"/>
            <a:r>
              <a:rPr lang="it-IT" sz="3200" dirty="0"/>
              <a:t>              La «Tragedia della cultura» </a:t>
            </a:r>
            <a:r>
              <a:rPr lang="it-IT" sz="3200" dirty="0" err="1"/>
              <a:t>simmeliana</a:t>
            </a:r>
            <a:br>
              <a:rPr lang="it-IT" sz="32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Il numero diventa oltremodo rilevante e la quantità sostituisce la qualità.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I prodotti della cultura oggettiva, l’insieme dei </a:t>
            </a:r>
            <a:r>
              <a:rPr lang="it-IT" sz="1800" dirty="0" err="1">
                <a:latin typeface="Garamond" panose="02020404030301010803" pitchFamily="18" charset="0"/>
              </a:rPr>
              <a:t>saperi</a:t>
            </a:r>
            <a:r>
              <a:rPr lang="it-IT" sz="1800" dirty="0">
                <a:latin typeface="Garamond" panose="02020404030301010803" pitchFamily="18" charset="0"/>
              </a:rPr>
              <a:t> tecnico-scientifici a disposizione  dell’uomo moderno appaiono sempre più ingestibili dal punto di vista individuale.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Nessuno è in grado di padroneggiarli appieno, di conseguenza appaiono come una massa incombente astratta e reificata di </a:t>
            </a:r>
            <a:r>
              <a:rPr lang="it-IT" sz="1800" dirty="0" err="1">
                <a:latin typeface="Garamond" panose="02020404030301010803" pitchFamily="18" charset="0"/>
              </a:rPr>
              <a:t>saperi</a:t>
            </a:r>
            <a:r>
              <a:rPr lang="it-IT" sz="1800" dirty="0">
                <a:latin typeface="Garamond" panose="02020404030301010803" pitchFamily="18" charset="0"/>
              </a:rPr>
              <a:t> lontani e incomprensibili.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Pur essendo prodotti dall’intelletto umano, il singolo non riesce a possederli, a incorporarli; egli è deprivato degli stessi strumenti con cui padroneggiare la propria esistenza.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52476"/>
              </p:ext>
            </p:extLst>
          </p:nvPr>
        </p:nvGraphicFramePr>
        <p:xfrm>
          <a:off x="107504" y="3789041"/>
          <a:ext cx="8856984" cy="28137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CULTURA OGGETTIVA (IPERTROFICA)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CULTURA SOGGETTIVA (ATROFICA)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7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Risorse tecnologiche, trasporti, oggetti di uso quotidiano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Non se ne conosce il funzionamento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Sovraccarico di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saperi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Gli stessi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saperi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sono ingestibili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Novità, opportunità, occasioni, tentazioni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«Fardello» delle scelte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Stato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perenne stimolazione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Caos sensoriale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7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Socialità, contatto, vicinanza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Difesa, indifferenza, distanza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79296" cy="1152128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Tecniche di costruzione dell’identità attraverso gli oggetti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400" dirty="0"/>
            </a:br>
            <a:br>
              <a:rPr lang="it-IT" sz="2000" dirty="0"/>
            </a:br>
            <a:br>
              <a:rPr lang="it-IT" sz="2800" dirty="0"/>
            </a:b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98026"/>
              </p:ext>
            </p:extLst>
          </p:nvPr>
        </p:nvGraphicFramePr>
        <p:xfrm>
          <a:off x="179512" y="1556792"/>
          <a:ext cx="8642352" cy="4277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PATINA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STILE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CONSUMO</a:t>
                      </a:r>
                    </a:p>
                    <a:p>
                      <a:r>
                        <a:rPr lang="it-IT" dirty="0"/>
                        <a:t>VISTOSO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SOGGETTI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Famiglia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COMPETIZIONE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Chiusa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SEGMENTO TEMPORALE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ENFASI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Passato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Passato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CONTINUITA’/</a:t>
                      </a:r>
                    </a:p>
                    <a:p>
                      <a:pPr algn="ctr"/>
                      <a:r>
                        <a:rPr lang="it-IT" b="1" dirty="0"/>
                        <a:t>INNOVAZIONE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ENFASI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Innovazione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Temi principali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Il «dono» e il suo significato (Marcel </a:t>
            </a:r>
            <a:r>
              <a:rPr lang="it-IT" sz="2400" dirty="0" err="1">
                <a:latin typeface="Garamond" panose="02020404030301010803" pitchFamily="18" charset="0"/>
              </a:rPr>
              <a:t>Mauss</a:t>
            </a:r>
            <a:r>
              <a:rPr lang="it-IT" sz="2400" dirty="0">
                <a:latin typeface="Garamond" panose="02020404030301010803" pitchFamily="18" charset="0"/>
              </a:rPr>
              <a:t>, «Saggio sul dono», 1924)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Il circuito del dono in Melanesia e Polinesia: </a:t>
            </a:r>
            <a:r>
              <a:rPr lang="it-IT" sz="2400" b="1" dirty="0" err="1">
                <a:latin typeface="Garamond" panose="02020404030301010803" pitchFamily="18" charset="0"/>
              </a:rPr>
              <a:t>kula</a:t>
            </a:r>
            <a:r>
              <a:rPr lang="it-IT" sz="2400" b="1" dirty="0">
                <a:latin typeface="Garamond" panose="02020404030301010803" pitchFamily="18" charset="0"/>
              </a:rPr>
              <a:t> 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Forza ed essenza: </a:t>
            </a:r>
            <a:r>
              <a:rPr lang="it-IT" sz="2400" b="1" dirty="0" err="1">
                <a:latin typeface="Garamond" panose="02020404030301010803" pitchFamily="18" charset="0"/>
              </a:rPr>
              <a:t>Hau</a:t>
            </a:r>
            <a:r>
              <a:rPr lang="it-IT" sz="2400" dirty="0">
                <a:latin typeface="Garamond" panose="02020404030301010803" pitchFamily="18" charset="0"/>
              </a:rPr>
              <a:t> e </a:t>
            </a:r>
            <a:r>
              <a:rPr lang="it-IT" sz="2400" b="1" dirty="0">
                <a:latin typeface="Garamond" panose="02020404030301010803" pitchFamily="18" charset="0"/>
              </a:rPr>
              <a:t>Mana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Competizione, esibizione, distruzione: il </a:t>
            </a:r>
            <a:r>
              <a:rPr lang="it-IT" sz="2400" b="1" dirty="0" err="1">
                <a:latin typeface="Garamond" panose="02020404030301010803" pitchFamily="18" charset="0"/>
              </a:rPr>
              <a:t>Potlàc</a:t>
            </a:r>
            <a:endParaRPr lang="it-IT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Accenni alla corrente strutturalista e funzionalista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Daniel Miller: «Per un’antropologia delle cose»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Una ricerca antropologica: l’uso dei </a:t>
            </a:r>
            <a:r>
              <a:rPr lang="it-IT" sz="2400" b="1" dirty="0">
                <a:latin typeface="Garamond" panose="02020404030301010803" pitchFamily="18" charset="0"/>
              </a:rPr>
              <a:t>vestiti</a:t>
            </a:r>
            <a:r>
              <a:rPr lang="it-IT" sz="2400" dirty="0">
                <a:latin typeface="Garamond" panose="02020404030301010803" pitchFamily="18" charset="0"/>
              </a:rPr>
              <a:t> a Trinidad, in India, Madrid, Londra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latin typeface="Garamond" panose="02020404030301010803" pitchFamily="18" charset="0"/>
              </a:rPr>
              <a:t>Il dono oggi </a:t>
            </a:r>
            <a:r>
              <a:rPr lang="it-IT" sz="2400" dirty="0">
                <a:latin typeface="Garamond" panose="02020404030301010803" pitchFamily="18" charset="0"/>
              </a:rPr>
              <a:t>fra Stato, globalizzazione e economia di mercato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Paradigmi e pratiche del dono come </a:t>
            </a:r>
            <a:r>
              <a:rPr lang="it-IT" sz="2400" b="1" dirty="0">
                <a:latin typeface="Garamond" panose="02020404030301010803" pitchFamily="18" charset="0"/>
              </a:rPr>
              <a:t>necessità inestinguibile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La corrente </a:t>
            </a:r>
            <a:r>
              <a:rPr lang="it-IT" sz="2400" b="1" dirty="0">
                <a:latin typeface="Garamond" panose="02020404030301010803" pitchFamily="18" charset="0"/>
              </a:rPr>
              <a:t>anti-utilitarista</a:t>
            </a:r>
            <a:r>
              <a:rPr lang="it-IT" sz="2400" dirty="0">
                <a:latin typeface="Garamond" panose="02020404030301010803" pitchFamily="18" charset="0"/>
              </a:rPr>
              <a:t>: il </a:t>
            </a:r>
            <a:r>
              <a:rPr lang="it-IT" sz="2400" b="1" dirty="0">
                <a:latin typeface="Garamond" panose="02020404030301010803" pitchFamily="18" charset="0"/>
              </a:rPr>
              <a:t>MAUSS </a:t>
            </a:r>
            <a:r>
              <a:rPr lang="it-IT" sz="2400" dirty="0">
                <a:latin typeface="Garamond" panose="02020404030301010803" pitchFamily="18" charset="0"/>
              </a:rPr>
              <a:t>(1981) </a:t>
            </a:r>
          </a:p>
        </p:txBody>
      </p:sp>
    </p:spTree>
    <p:extLst>
      <p:ext uri="{BB962C8B-B14F-4D97-AF65-F5344CB8AC3E}">
        <p14:creationId xmlns:p14="http://schemas.microsoft.com/office/powerpoint/2010/main" val="2558728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Il «dono» fra legislazione statale ed economia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sz="2200" dirty="0">
                <a:latin typeface="Garamond" panose="02020404030301010803" pitchFamily="18" charset="0"/>
              </a:rPr>
              <a:t>Sia lo Stato che l’economia di mercato sono </a:t>
            </a:r>
            <a:r>
              <a:rPr lang="it-IT" sz="2200" b="1" dirty="0">
                <a:latin typeface="Garamond" panose="02020404030301010803" pitchFamily="18" charset="0"/>
              </a:rPr>
              <a:t>istituzioni anti-dono </a:t>
            </a:r>
            <a:r>
              <a:rPr lang="it-IT" sz="2200" dirty="0">
                <a:latin typeface="Garamond" panose="02020404030301010803" pitchFamily="18" charset="0"/>
              </a:rPr>
              <a:t>poiché disciplinano le relazioni umane e la circolazione dei beni escludendo  legami personali.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Stato e mercato annullano la dialettica obbligo/libertà. I beni circolano fra soggettività astratte (contratto, prestazione, compenso, accesso garantito a beni e servizi…).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Il </a:t>
            </a:r>
            <a:r>
              <a:rPr lang="it-IT" sz="2200" b="1" dirty="0">
                <a:latin typeface="Garamond" panose="02020404030301010803" pitchFamily="18" charset="0"/>
              </a:rPr>
              <a:t>principio del dono </a:t>
            </a:r>
            <a:r>
              <a:rPr lang="it-IT" sz="2200" dirty="0">
                <a:latin typeface="Garamond" panose="02020404030301010803" pitchFamily="18" charset="0"/>
              </a:rPr>
              <a:t>è tuttavia sopravvissuto: scomparso nell’ideologia della modernità, è attivo ovunque.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La pratica della modernità ridefinisce gli spazi e i tempi delle relazioni del dono, senza annullarli.</a:t>
            </a:r>
          </a:p>
        </p:txBody>
      </p:sp>
    </p:spTree>
    <p:extLst>
      <p:ext uri="{BB962C8B-B14F-4D97-AF65-F5344CB8AC3E}">
        <p14:creationId xmlns:p14="http://schemas.microsoft.com/office/powerpoint/2010/main" val="117490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it-IT" dirty="0"/>
              <a:t>L’attualizzazione del «dono»</a:t>
            </a:r>
            <a:br>
              <a:rPr lang="it-IT" dirty="0"/>
            </a:br>
            <a:r>
              <a:rPr lang="it-IT" dirty="0"/>
              <a:t>La corrente antiutilitarista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A partire dagli anni ’80 il dono diventa oggetto di una riflessione etica e politica relativa all’economia di mercato, al modello liberista e al «consumismo» in generale.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Un gruppo di intellettuali soprattutto francesi – fra cui risaltano i nomi di </a:t>
            </a:r>
            <a:r>
              <a:rPr lang="it-IT" sz="2000" dirty="0" err="1">
                <a:latin typeface="Garamond" panose="02020404030301010803" pitchFamily="18" charset="0"/>
              </a:rPr>
              <a:t>Serge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Latouche</a:t>
            </a:r>
            <a:r>
              <a:rPr lang="it-IT" sz="2000" dirty="0">
                <a:latin typeface="Garamond" panose="02020404030301010803" pitchFamily="18" charset="0"/>
              </a:rPr>
              <a:t>, Alain </a:t>
            </a:r>
            <a:r>
              <a:rPr lang="it-IT" sz="2000" dirty="0" err="1">
                <a:latin typeface="Garamond" panose="02020404030301010803" pitchFamily="18" charset="0"/>
              </a:rPr>
              <a:t>Caillé</a:t>
            </a:r>
            <a:r>
              <a:rPr lang="it-IT" sz="2000" dirty="0">
                <a:latin typeface="Garamond" panose="02020404030301010803" pitchFamily="18" charset="0"/>
              </a:rPr>
              <a:t>, Jacques </a:t>
            </a:r>
            <a:r>
              <a:rPr lang="it-IT" sz="2000" dirty="0" err="1">
                <a:latin typeface="Garamond" panose="02020404030301010803" pitchFamily="18" charset="0"/>
              </a:rPr>
              <a:t>Godbout</a:t>
            </a:r>
            <a:r>
              <a:rPr lang="it-IT" sz="2000" dirty="0">
                <a:latin typeface="Garamond" panose="02020404030301010803" pitchFamily="18" charset="0"/>
              </a:rPr>
              <a:t> – provenienti da diverse discipline fonda (1981) il </a:t>
            </a:r>
            <a:r>
              <a:rPr lang="it-IT" sz="2000" b="1" dirty="0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acronimo di </a:t>
            </a:r>
            <a:r>
              <a:rPr lang="it-IT" sz="2000" b="1" dirty="0">
                <a:latin typeface="Garamond" panose="02020404030301010803" pitchFamily="18" charset="0"/>
              </a:rPr>
              <a:t>M</a:t>
            </a:r>
            <a:r>
              <a:rPr lang="it-IT" sz="2000" dirty="0">
                <a:latin typeface="Garamond" panose="02020404030301010803" pitchFamily="18" charset="0"/>
              </a:rPr>
              <a:t>ovimento </a:t>
            </a:r>
            <a:r>
              <a:rPr lang="it-IT" sz="2000" b="1" dirty="0">
                <a:latin typeface="Garamond" panose="02020404030301010803" pitchFamily="18" charset="0"/>
              </a:rPr>
              <a:t>A</a:t>
            </a:r>
            <a:r>
              <a:rPr lang="it-IT" sz="2000" dirty="0">
                <a:latin typeface="Garamond" panose="02020404030301010803" pitchFamily="18" charset="0"/>
              </a:rPr>
              <a:t>nti-</a:t>
            </a:r>
            <a:r>
              <a:rPr lang="it-IT" sz="2000" b="1" dirty="0">
                <a:latin typeface="Garamond" panose="02020404030301010803" pitchFamily="18" charset="0"/>
              </a:rPr>
              <a:t>U</a:t>
            </a:r>
            <a:r>
              <a:rPr lang="it-IT" sz="2000" dirty="0">
                <a:latin typeface="Garamond" panose="02020404030301010803" pitchFamily="18" charset="0"/>
              </a:rPr>
              <a:t>tilitarista nelle </a:t>
            </a:r>
            <a:r>
              <a:rPr lang="it-IT" sz="2000" b="1" dirty="0">
                <a:latin typeface="Garamond" panose="02020404030301010803" pitchFamily="18" charset="0"/>
              </a:rPr>
              <a:t>S</a:t>
            </a:r>
            <a:r>
              <a:rPr lang="it-IT" sz="2000" dirty="0">
                <a:latin typeface="Garamond" panose="02020404030301010803" pitchFamily="18" charset="0"/>
              </a:rPr>
              <a:t>cienze </a:t>
            </a:r>
            <a:r>
              <a:rPr lang="it-IT" sz="2000" b="1" dirty="0">
                <a:latin typeface="Garamond" panose="02020404030301010803" pitchFamily="18" charset="0"/>
              </a:rPr>
              <a:t>S</a:t>
            </a:r>
            <a:r>
              <a:rPr lang="it-IT" sz="2000" dirty="0">
                <a:latin typeface="Garamond" panose="02020404030301010803" pitchFamily="18" charset="0"/>
              </a:rPr>
              <a:t>ociali.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discorso, articolato su diverse posizioni, si fonda sulla </a:t>
            </a:r>
            <a:r>
              <a:rPr lang="it-IT" sz="2000" dirty="0" err="1">
                <a:latin typeface="Garamond" panose="02020404030301010803" pitchFamily="18" charset="0"/>
              </a:rPr>
              <a:t>problematizzazione</a:t>
            </a:r>
            <a:r>
              <a:rPr lang="it-IT" sz="2000" dirty="0">
                <a:latin typeface="Garamond" panose="02020404030301010803" pitchFamily="18" charset="0"/>
              </a:rPr>
              <a:t> dell’economia globalizzata basata sui meccanismi del capitalismo liberista.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Nella conclusione del «Saggio sul dono»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 osserva:</a:t>
            </a:r>
          </a:p>
          <a:p>
            <a:pPr marL="0" indent="0">
              <a:buNone/>
            </a:pPr>
            <a:endParaRPr lang="it-IT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«Le osservazioni che precedono possono essere estese alle nostre società.</a:t>
            </a: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Una parte considerevole della nostra morale e della nostra stessa vita staziona tuttora nell’atmosfera del dono, dell’obbligo e, insieme, della libertà. Non tutto, per fortuna è ancora esclusivamente classificato in termini di acquisto e di vendita. Le cose hanno ancora un valore sentimentale oltre al loro valore venale, ammesso che esistano valori soltanto venali […].</a:t>
            </a: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Il dono non ricambiato rende tuttora inferiore colui che lo ha accettato, soprattutto quando è accolto senza l’intenzione di restituirlo» </a:t>
            </a:r>
            <a:r>
              <a:rPr lang="it-IT" sz="2000" dirty="0">
                <a:latin typeface="Garamond" panose="02020404030301010803" pitchFamily="18" charset="0"/>
              </a:rPr>
              <a:t>(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2002, p. 80).</a:t>
            </a:r>
          </a:p>
        </p:txBody>
      </p:sp>
    </p:spTree>
    <p:extLst>
      <p:ext uri="{BB962C8B-B14F-4D97-AF65-F5344CB8AC3E}">
        <p14:creationId xmlns:p14="http://schemas.microsoft.com/office/powerpoint/2010/main" val="1052398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it-IT" sz="3200" dirty="0"/>
              <a:t>Il tentativo di una revisione delle scienze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Due passaggi cruciali nel percorso intellettuale del MAUSS: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Scientifico</a:t>
            </a:r>
            <a:r>
              <a:rPr lang="it-IT" sz="1800" dirty="0">
                <a:latin typeface="Garamond" panose="02020404030301010803" pitchFamily="18" charset="0"/>
              </a:rPr>
              <a:t> – critica del progressivo dilagare (anni ’60-’70) del pensiero neoliberista e di mercato, affermatosi dal 1989 (collasso comunismo sovietico e regimi comunisti dell’Est europeo) non solo in economia ma in tutte le scienze umane e sociali.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Politico</a:t>
            </a:r>
            <a:r>
              <a:rPr lang="it-IT" sz="1800" dirty="0">
                <a:latin typeface="Garamond" panose="02020404030301010803" pitchFamily="18" charset="0"/>
              </a:rPr>
              <a:t> – tra la pratica filosofica (filosofia politica) e le scienze sociali non ci può essere netta separazione.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Filosofi, antropologi, sociologi, storici… non sono riusciti a costruire un edificio intellettuale solido per opporsi al monopolio del discorso nelle scienze e nella pratica sociale impiantato sull’</a:t>
            </a:r>
            <a:r>
              <a:rPr lang="it-IT" sz="1800" b="1" dirty="0">
                <a:latin typeface="Garamond" panose="02020404030301010803" pitchFamily="18" charset="0"/>
              </a:rPr>
              <a:t>economismo generalizzato </a:t>
            </a:r>
            <a:r>
              <a:rPr lang="it-IT" sz="1800" dirty="0">
                <a:latin typeface="Garamond" panose="02020404030301010803" pitchFamily="18" charset="0"/>
              </a:rPr>
              <a:t>(Adam Smith, «La ricchezza delle Nazioni», 1776; studi sulla </a:t>
            </a:r>
            <a:r>
              <a:rPr lang="it-IT" sz="1800" b="1" dirty="0">
                <a:latin typeface="Garamond" panose="02020404030301010803" pitchFamily="18" charset="0"/>
              </a:rPr>
              <a:t>redditività</a:t>
            </a:r>
            <a:r>
              <a:rPr lang="it-IT" sz="1800" dirty="0">
                <a:latin typeface="Garamond" panose="02020404030301010803" pitchFamily="18" charset="0"/>
              </a:rPr>
              <a:t>, Gary Becker, premio Nobel 1992).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Necessità di una teoria interdisciplinare che coniughi riflessione filosofica e scienze sociali ed elaborazione di una </a:t>
            </a:r>
            <a:r>
              <a:rPr lang="it-IT" sz="1800" b="1" dirty="0">
                <a:latin typeface="Garamond" panose="02020404030301010803" pitchFamily="18" charset="0"/>
              </a:rPr>
              <a:t>scienza sociale generale </a:t>
            </a:r>
            <a:r>
              <a:rPr lang="it-IT" sz="1800" dirty="0">
                <a:latin typeface="Garamond" panose="02020404030301010803" pitchFamily="18" charset="0"/>
              </a:rPr>
              <a:t>con respiro «enciclopedico» che si opponga all’ideologia totalizzante dell’  «homo </a:t>
            </a:r>
            <a:r>
              <a:rPr lang="it-IT" sz="1800" dirty="0" err="1">
                <a:latin typeface="Garamond" panose="02020404030301010803" pitchFamily="18" charset="0"/>
              </a:rPr>
              <a:t>oeconomicus</a:t>
            </a:r>
            <a:r>
              <a:rPr lang="it-IT" sz="1800" dirty="0">
                <a:latin typeface="Garamond" panose="02020404030301010803" pitchFamily="18" charset="0"/>
              </a:rPr>
              <a:t>» (calcolatore individuale, egoista e razionale che cerca di massimizzare il proprio interesse). Esempi: matrimonio, amore, crimine, religione: </a:t>
            </a:r>
            <a:r>
              <a:rPr lang="it-IT" sz="1800" dirty="0" err="1">
                <a:latin typeface="Garamond" panose="02020404030301010803" pitchFamily="18" charset="0"/>
              </a:rPr>
              <a:t>Blaise</a:t>
            </a:r>
            <a:r>
              <a:rPr lang="it-IT" sz="1800" dirty="0">
                <a:latin typeface="Garamond" panose="02020404030301010803" pitchFamily="18" charset="0"/>
              </a:rPr>
              <a:t> Pascal, 1623-1662, «scommessa» sull’esistenza di Dio.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Nuova Weltanschauung , «visione del mondo», e proposte di forme di vita alternative – </a:t>
            </a:r>
            <a:r>
              <a:rPr lang="it-IT" sz="1800" b="1" dirty="0">
                <a:latin typeface="Garamond" panose="02020404030301010803" pitchFamily="18" charset="0"/>
              </a:rPr>
              <a:t>«Manifesto </a:t>
            </a:r>
            <a:r>
              <a:rPr lang="it-IT" sz="1800" b="1" dirty="0" err="1">
                <a:latin typeface="Garamond" panose="02020404030301010803" pitchFamily="18" charset="0"/>
              </a:rPr>
              <a:t>convivialista</a:t>
            </a:r>
            <a:r>
              <a:rPr lang="it-IT" sz="1800" b="1" dirty="0">
                <a:latin typeface="Garamond" panose="02020404030301010803" pitchFamily="18" charset="0"/>
              </a:rPr>
              <a:t>» che si appella alla società civile mondiale </a:t>
            </a:r>
            <a:r>
              <a:rPr lang="it-IT" sz="1800" dirty="0">
                <a:latin typeface="Garamond" panose="02020404030301010803" pitchFamily="18" charset="0"/>
              </a:rPr>
              <a:t>redatto e sottoscritto nel 2013.</a:t>
            </a:r>
          </a:p>
        </p:txBody>
      </p:sp>
    </p:spTree>
    <p:extLst>
      <p:ext uri="{BB962C8B-B14F-4D97-AF65-F5344CB8AC3E}">
        <p14:creationId xmlns:p14="http://schemas.microsoft.com/office/powerpoint/2010/main" val="453590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it-IT" sz="2800" b="1" dirty="0"/>
              <a:t>«Manifesto </a:t>
            </a:r>
            <a:r>
              <a:rPr lang="it-IT" sz="2800" b="1" dirty="0" err="1"/>
              <a:t>convivialista</a:t>
            </a:r>
            <a:r>
              <a:rPr lang="it-IT" sz="2800" b="1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Punti cardine e attenzione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rivolta a :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equilibrio eco-sistemico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convivenza umana</a:t>
            </a:r>
          </a:p>
          <a:p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rischi del capitalismo finanziario e speculativo con legami abbastanza visibili con reti finanziarie criminose e mafiose nei paradisi fiscali opachi</a:t>
            </a:r>
          </a:p>
          <a:p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Stati nazionali scompaginati dai processi di globalizzazione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estensione della logica di un mercato autoregolato ad ogni sfera dell’esistenza umana</a:t>
            </a:r>
          </a:p>
          <a:p>
            <a:pPr marL="0" lvl="0" indent="0">
              <a:buNone/>
            </a:pPr>
            <a:endParaRPr lang="it-IT" sz="21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Questioni-base: religiosa, morale, politica, ecologica, economica.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Condivisione di uno spazio pubblico politico-neutrale in cui le comunità di fede possano confrontarsi e convivere</a:t>
            </a:r>
          </a:p>
          <a:p>
            <a:pPr lvl="0"/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Potenziale spirituale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per fronteggiare le comuni minacce «entropiche» e «antropiche»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«Non rilanciare la crescita quantitativa per generare lavoro, ma creare lavoro per rilanciare lo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sviluppo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di qualità ambientale e sociale» (Laura Pennacchi)</a:t>
            </a:r>
          </a:p>
          <a:p>
            <a:pPr lvl="0"/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Filosofia della convivenza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in qualità di cultura e credenza che alimenti comportamenti innovativi condivisi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Nuovo senso comune che tenda a costruire forme di vita inedite rispetto a quelle dominanti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Riconoscimento da parte degli attori sociali della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finitezza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e la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vulnerabilità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di noi stessi, delle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risorse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del nostro mondo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Istanza ormai matura: costruire una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riforma del capitalismo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corredata però da un linguaggio autonomo adeguato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Non ha alcun senso separare le scienze sociali dalla filosofia politica e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la riflessione accademica dall’impegno etico e politico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(Scuola di Francoforte, visione critica della società)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« Se le nostre ricerche avessero solo un valore meramente speculativo non meriterebbero un’ora di lavoro» (</a:t>
            </a:r>
            <a:r>
              <a:rPr lang="it-IT" sz="2100" dirty="0" err="1">
                <a:solidFill>
                  <a:prstClr val="black"/>
                </a:solidFill>
                <a:latin typeface="Garamond" panose="02020404030301010803" pitchFamily="18" charset="0"/>
              </a:rPr>
              <a:t>Durkheim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, «La divisione del lavoro sociale», 1962, ed or. 1893, p.4)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99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2800" dirty="0"/>
              <a:t>Preliminari per una scienza sociale – una sociologia generale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Quattro imperativi </a:t>
            </a:r>
            <a:r>
              <a:rPr lang="it-IT" sz="2400" dirty="0">
                <a:latin typeface="Garamond" panose="02020404030301010803" pitchFamily="18" charset="0"/>
              </a:rPr>
              <a:t>metodologici e epistemologici: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>
                <a:latin typeface="Garamond" panose="02020404030301010803" pitchFamily="18" charset="0"/>
              </a:rPr>
              <a:t>Empiricità</a:t>
            </a:r>
            <a:r>
              <a:rPr lang="it-IT" sz="2000" dirty="0">
                <a:latin typeface="Garamond" panose="02020404030301010803" pitchFamily="18" charset="0"/>
              </a:rPr>
              <a:t> o </a:t>
            </a:r>
            <a:r>
              <a:rPr lang="it-IT" sz="2000" b="1" dirty="0">
                <a:latin typeface="Garamond" panose="02020404030301010803" pitchFamily="18" charset="0"/>
              </a:rPr>
              <a:t>descrizione</a:t>
            </a:r>
            <a:r>
              <a:rPr lang="it-IT" sz="2000" dirty="0">
                <a:latin typeface="Garamond" panose="02020404030301010803" pitchFamily="18" charset="0"/>
              </a:rPr>
              <a:t> del reale tramite osservazione oppure sperimentazione. Non vi è rivendicazione plausibile di scientificità della scienza sociale senza stabilire e registrare i fatti.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Garamond" panose="02020404030301010803" pitchFamily="18" charset="0"/>
              </a:rPr>
              <a:t>Spiegazione</a:t>
            </a:r>
            <a:r>
              <a:rPr lang="it-IT" sz="2000" dirty="0">
                <a:latin typeface="Garamond" panose="02020404030301010803" pitchFamily="18" charset="0"/>
              </a:rPr>
              <a:t>: rendere ragione dei fenomeni, indagandone la </a:t>
            </a:r>
            <a:r>
              <a:rPr lang="it-IT" sz="2000" b="1" dirty="0">
                <a:latin typeface="Garamond" panose="02020404030301010803" pitchFamily="18" charset="0"/>
              </a:rPr>
              <a:t>causa</a:t>
            </a:r>
            <a:r>
              <a:rPr lang="it-IT" sz="2000" dirty="0">
                <a:latin typeface="Garamond" panose="02020404030301010803" pitchFamily="18" charset="0"/>
              </a:rPr>
              <a:t>. Porre la questione del «perché» anche per essere in grado di formulare previsioni grazie alla costruzione di modelli (metodo seguito dagli economisti come pure dall’antropologia strutturale di </a:t>
            </a:r>
            <a:r>
              <a:rPr lang="it-IT" sz="2000" dirty="0" err="1">
                <a:latin typeface="Garamond" panose="02020404030301010803" pitchFamily="18" charset="0"/>
              </a:rPr>
              <a:t>Lévi</a:t>
            </a:r>
            <a:r>
              <a:rPr lang="it-IT" sz="2000" dirty="0">
                <a:latin typeface="Garamond" panose="02020404030301010803" pitchFamily="18" charset="0"/>
              </a:rPr>
              <a:t>-Strauss – es. ricorsività dei miti).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Garamond" panose="02020404030301010803" pitchFamily="18" charset="0"/>
              </a:rPr>
              <a:t>Interpretazione</a:t>
            </a:r>
            <a:r>
              <a:rPr lang="it-IT" sz="2000" dirty="0">
                <a:latin typeface="Garamond" panose="02020404030301010803" pitchFamily="18" charset="0"/>
              </a:rPr>
              <a:t> (ermeneutica): in vista di che cosa gli attori sociali attuano determinati comportamenti? Quali sono </a:t>
            </a:r>
            <a:r>
              <a:rPr lang="it-IT" sz="2000" b="1" dirty="0">
                <a:latin typeface="Garamond" panose="02020404030301010803" pitchFamily="18" charset="0"/>
              </a:rPr>
              <a:t>i valori e le ragioni </a:t>
            </a:r>
            <a:r>
              <a:rPr lang="it-IT" sz="2000" dirty="0">
                <a:latin typeface="Garamond" panose="02020404030301010803" pitchFamily="18" charset="0"/>
              </a:rPr>
              <a:t>cui attribuiscono senso?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Imperativo </a:t>
            </a:r>
            <a:r>
              <a:rPr lang="it-IT" sz="2000" b="1" dirty="0">
                <a:latin typeface="Garamond" panose="02020404030301010803" pitchFamily="18" charset="0"/>
              </a:rPr>
              <a:t>normativo</a:t>
            </a:r>
            <a:r>
              <a:rPr lang="it-IT" sz="2000" dirty="0">
                <a:latin typeface="Garamond" panose="02020404030301010803" pitchFamily="18" charset="0"/>
              </a:rPr>
              <a:t> o </a:t>
            </a:r>
            <a:r>
              <a:rPr lang="it-IT" sz="2000" b="1" dirty="0">
                <a:latin typeface="Garamond" panose="02020404030301010803" pitchFamily="18" charset="0"/>
              </a:rPr>
              <a:t>assiologico</a:t>
            </a:r>
            <a:r>
              <a:rPr lang="it-IT" sz="2000" dirty="0">
                <a:latin typeface="Garamond" panose="02020404030301010803" pitchFamily="18" charset="0"/>
              </a:rPr>
              <a:t>: il ricercatore non può indagare sui valori che motivano gli individui nella società senza interrogarsi riguardo i propri valori e le proprie finalità (</a:t>
            </a:r>
            <a:r>
              <a:rPr lang="it-IT" sz="2000" dirty="0" err="1">
                <a:latin typeface="Garamond" panose="02020404030301010803" pitchFamily="18" charset="0"/>
              </a:rPr>
              <a:t>Max</a:t>
            </a:r>
            <a:r>
              <a:rPr lang="it-IT" sz="2000" dirty="0">
                <a:latin typeface="Garamond" panose="02020404030301010803" pitchFamily="18" charset="0"/>
              </a:rPr>
              <a:t> Weber: razionalità rispetto ai valori). La neutralità assiologica viene ritenuta ingannevole.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47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Possibili motivi dell’insuccesso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1. </a:t>
            </a:r>
            <a:r>
              <a:rPr lang="it-IT" sz="2400" dirty="0">
                <a:latin typeface="Garamond" panose="02020404030301010803" pitchFamily="18" charset="0"/>
              </a:rPr>
              <a:t>Scienze sociali: caratterizzate da una pluralità infinita di scuole di pensiero fortemente antagoniste fra loro.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I sistemi elaborati dalla sociologia classica si sono presentati come «grandi teorizzazioni» (</a:t>
            </a:r>
            <a:r>
              <a:rPr lang="it-IT" sz="2400" dirty="0" err="1">
                <a:latin typeface="Garamond" panose="02020404030301010803" pitchFamily="18" charset="0"/>
              </a:rPr>
              <a:t>Talcott</a:t>
            </a:r>
            <a:r>
              <a:rPr lang="it-IT" sz="2400" dirty="0">
                <a:latin typeface="Garamond" panose="02020404030301010803" pitchFamily="18" charset="0"/>
              </a:rPr>
              <a:t> Parsons, assolvere a delle </a:t>
            </a:r>
            <a:r>
              <a:rPr lang="it-IT" sz="2400" b="1" dirty="0">
                <a:latin typeface="Garamond" panose="02020404030301010803" pitchFamily="18" charset="0"/>
              </a:rPr>
              <a:t>funzioni</a:t>
            </a:r>
            <a:r>
              <a:rPr lang="it-IT" sz="2400" dirty="0">
                <a:latin typeface="Garamond" panose="02020404030301010803" pitchFamily="18" charset="0"/>
              </a:rPr>
              <a:t>; obbedire a delle </a:t>
            </a:r>
            <a:r>
              <a:rPr lang="it-IT" sz="2400" b="1" dirty="0">
                <a:latin typeface="Garamond" panose="02020404030301010803" pitchFamily="18" charset="0"/>
              </a:rPr>
              <a:t>regole</a:t>
            </a:r>
            <a:r>
              <a:rPr lang="it-IT" sz="2400" dirty="0">
                <a:latin typeface="Garamond" panose="02020404030301010803" pitchFamily="18" charset="0"/>
              </a:rPr>
              <a:t>, strutturalismo; </a:t>
            </a:r>
            <a:r>
              <a:rPr lang="it-IT" sz="2400" dirty="0" err="1">
                <a:latin typeface="Garamond" panose="02020404030301010803" pitchFamily="18" charset="0"/>
              </a:rPr>
              <a:t>Niklas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Luhmann</a:t>
            </a:r>
            <a:r>
              <a:rPr lang="it-IT" sz="2400" dirty="0">
                <a:latin typeface="Garamond" panose="02020404030301010803" pitchFamily="18" charset="0"/>
              </a:rPr>
              <a:t>, «sistema sociale autopoietico»; Pierre </a:t>
            </a:r>
            <a:r>
              <a:rPr lang="it-IT" sz="2400" dirty="0" err="1">
                <a:latin typeface="Garamond" panose="02020404030301010803" pitchFamily="18" charset="0"/>
              </a:rPr>
              <a:t>Bourdieu</a:t>
            </a:r>
            <a:r>
              <a:rPr lang="it-IT" sz="2400" dirty="0">
                <a:latin typeface="Garamond" panose="02020404030301010803" pitchFamily="18" charset="0"/>
              </a:rPr>
              <a:t>, «economia generale della pratica»).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Quali che siano i loro meriti non rendono giustizia alla complessità e alle sfumature del reale.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Proposizione invece di concetti duttili che sollevino </a:t>
            </a:r>
            <a:r>
              <a:rPr lang="it-IT" sz="2400" b="1" dirty="0">
                <a:latin typeface="Garamond" panose="02020404030301010803" pitchFamily="18" charset="0"/>
              </a:rPr>
              <a:t>questioni </a:t>
            </a:r>
            <a:r>
              <a:rPr lang="it-IT" sz="2400" dirty="0">
                <a:latin typeface="Garamond" panose="02020404030301010803" pitchFamily="18" charset="0"/>
              </a:rPr>
              <a:t>empiriche e teoriche piuttosto che fornire </a:t>
            </a:r>
            <a:r>
              <a:rPr lang="it-IT" sz="2400" b="1" dirty="0">
                <a:latin typeface="Garamond" panose="02020404030301010803" pitchFamily="18" charset="0"/>
              </a:rPr>
              <a:t>risposte</a:t>
            </a:r>
            <a:r>
              <a:rPr lang="it-IT" sz="2400" dirty="0">
                <a:latin typeface="Garamond" panose="02020404030301010803" pitchFamily="18" charset="0"/>
              </a:rPr>
              <a:t> a tutto.</a:t>
            </a: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2.</a:t>
            </a:r>
            <a:r>
              <a:rPr lang="it-IT" sz="2400" dirty="0">
                <a:latin typeface="Garamond" panose="02020404030301010803" pitchFamily="18" charset="0"/>
              </a:rPr>
              <a:t> Importanza attribuita alla </a:t>
            </a:r>
            <a:r>
              <a:rPr lang="it-IT" sz="2400" b="1" dirty="0">
                <a:latin typeface="Garamond" panose="02020404030301010803" pitchFamily="18" charset="0"/>
              </a:rPr>
              <a:t>religione</a:t>
            </a:r>
            <a:r>
              <a:rPr lang="it-IT" sz="2400" dirty="0">
                <a:latin typeface="Garamond" panose="02020404030301010803" pitchFamily="18" charset="0"/>
              </a:rPr>
              <a:t> (tentativo di modello alternativo) e al </a:t>
            </a:r>
            <a:r>
              <a:rPr lang="it-IT" sz="2400" b="1" dirty="0">
                <a:latin typeface="Garamond" panose="02020404030301010803" pitchFamily="18" charset="0"/>
              </a:rPr>
              <a:t>simbolico</a:t>
            </a:r>
            <a:r>
              <a:rPr lang="it-IT" sz="2400" dirty="0">
                <a:latin typeface="Garamond" panose="02020404030301010803" pitchFamily="18" charset="0"/>
              </a:rPr>
              <a:t>. Ma non esiste una definizione accolta in modo condiviso.</a:t>
            </a:r>
          </a:p>
        </p:txBody>
      </p:sp>
    </p:spTree>
    <p:extLst>
      <p:ext uri="{BB962C8B-B14F-4D97-AF65-F5344CB8AC3E}">
        <p14:creationId xmlns:p14="http://schemas.microsoft.com/office/powerpoint/2010/main" val="70982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L’utilitarismo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Utilitarismo «ufficiale»: Jeremy </a:t>
            </a:r>
            <a:r>
              <a:rPr lang="it-IT" sz="2000" dirty="0" err="1">
                <a:latin typeface="Garamond" panose="02020404030301010803" pitchFamily="18" charset="0"/>
              </a:rPr>
              <a:t>Bentham</a:t>
            </a:r>
            <a:r>
              <a:rPr lang="it-IT" sz="2000" dirty="0">
                <a:latin typeface="Garamond" panose="02020404030301010803" pitchFamily="18" charset="0"/>
              </a:rPr>
              <a:t> (1748-1832)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Tre principi: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Gli individui sono «self-</a:t>
            </a:r>
            <a:r>
              <a:rPr lang="it-IT" sz="2000" dirty="0" err="1">
                <a:latin typeface="Garamond" panose="02020404030301010803" pitchFamily="18" charset="0"/>
              </a:rPr>
              <a:t>regarding</a:t>
            </a:r>
            <a:r>
              <a:rPr lang="it-IT" sz="2000" dirty="0">
                <a:latin typeface="Garamond" panose="02020404030301010803" pitchFamily="18" charset="0"/>
              </a:rPr>
              <a:t>», ripiegati su sé stessi, massimizzano i piaceri e minimizzano le sofferenze.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Cosa dovrebbe essere la giustizia, «</a:t>
            </a:r>
            <a:r>
              <a:rPr lang="it-IT" sz="2000" dirty="0" err="1">
                <a:latin typeface="Garamond" panose="02020404030301010803" pitchFamily="18" charset="0"/>
              </a:rPr>
              <a:t>ought</a:t>
            </a:r>
            <a:r>
              <a:rPr lang="it-IT" sz="2000" dirty="0">
                <a:latin typeface="Garamond" panose="02020404030301010803" pitchFamily="18" charset="0"/>
              </a:rPr>
              <a:t> to be»: ciò che consente di ottenere «la più grande felicità per il maggior numero». Diventa dunque legittimo sacrificare alcuni interessi individuali.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Soluzione: affinché ciò che è e ciò che deve essere possano coincidere è necessario ricorrere  ad un legislatore benevolo che amministri punizioni e ricompense in modo razionale, coniugando gli interessi di tutti (prigione </a:t>
            </a:r>
            <a:r>
              <a:rPr lang="it-IT" sz="2000" dirty="0" err="1">
                <a:latin typeface="Garamond" panose="02020404030301010803" pitchFamily="18" charset="0"/>
              </a:rPr>
              <a:t>panoptica</a:t>
            </a:r>
            <a:r>
              <a:rPr lang="it-IT" sz="2000" dirty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Tuttavia, un «</a:t>
            </a:r>
            <a:r>
              <a:rPr lang="it-IT" sz="2000" dirty="0" err="1">
                <a:latin typeface="Garamond" panose="02020404030301010803" pitchFamily="18" charset="0"/>
              </a:rPr>
              <a:t>edonometro</a:t>
            </a:r>
            <a:r>
              <a:rPr lang="it-IT" sz="2000" dirty="0">
                <a:latin typeface="Garamond" panose="02020404030301010803" pitchFamily="18" charset="0"/>
              </a:rPr>
              <a:t>», uno strumento che misuri il piacere (utilità o preferenze) non esiste.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La misura adeguata, l’unica praticabile, è il denaro e il prezzo di beni e servizi, fondamento dell’ideologia contemporanea della crescita che si regge sul Prodotto Interno Lordo (PIL) che dovrebbe rappresentare l’equivalente della felicità nazionale lorda.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In realtà, secondo Karl </a:t>
            </a:r>
            <a:r>
              <a:rPr lang="it-IT" sz="2000" dirty="0" err="1">
                <a:latin typeface="Garamond" panose="02020404030301010803" pitchFamily="18" charset="0"/>
              </a:rPr>
              <a:t>Polany</a:t>
            </a:r>
            <a:r>
              <a:rPr lang="it-IT" sz="2000" dirty="0">
                <a:latin typeface="Garamond" panose="02020404030301010803" pitchFamily="18" charset="0"/>
              </a:rPr>
              <a:t>, il «mercato autoregolato» è nato in tempi recenti, dal 1834, data dell’abolizione in Inghilterra della legge </a:t>
            </a:r>
            <a:r>
              <a:rPr lang="it-IT" sz="2000" dirty="0" err="1">
                <a:latin typeface="Garamond" panose="02020404030301010803" pitchFamily="18" charset="0"/>
              </a:rPr>
              <a:t>Speenhamland</a:t>
            </a:r>
            <a:r>
              <a:rPr lang="it-IT" sz="2000" dirty="0">
                <a:latin typeface="Garamond" panose="02020404030301010803" pitchFamily="18" charset="0"/>
              </a:rPr>
              <a:t> sui poveri (1795).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64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Il paradigma del dono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Riferimenti a Marcel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Comunità politica </a:t>
            </a:r>
            <a:r>
              <a:rPr lang="it-IT" sz="2000" dirty="0">
                <a:latin typeface="Garamond" panose="02020404030301010803" pitchFamily="18" charset="0"/>
              </a:rPr>
              <a:t>retta sul dono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Sfida di generosità che è una forma di guerra capace di rendere possibile la pace e di trasformare i nemici in alleati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Allo scambio di morti, colpi, ingiurie, ferite, si sostituisce l’ «assalto» della generosità, lo scambio delle parole, dei beni preziosi e delle donne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Le comunità politiche sono comunità di dono: cementa la comunità l’insieme dei doni ricevuti dai predecessori, dai loro alleati, da coloro di cui si è eredi (doni transgenerazionali che fondano la tradizione)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Incontro di due società: «Fidarsi o diffidare assolutamente»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«Dilemma del prigioniero» del politologo Albert W. </a:t>
            </a:r>
            <a:r>
              <a:rPr lang="it-IT" sz="2000" dirty="0" err="1">
                <a:latin typeface="Garamond" panose="02020404030301010803" pitchFamily="18" charset="0"/>
              </a:rPr>
              <a:t>Tucker</a:t>
            </a:r>
            <a:r>
              <a:rPr lang="it-IT" sz="2000" dirty="0">
                <a:latin typeface="Garamond" panose="02020404030301010803" pitchFamily="18" charset="0"/>
              </a:rPr>
              <a:t>: irrazionalità collettiva della razionalità individuale dell’homo </a:t>
            </a:r>
            <a:r>
              <a:rPr lang="it-IT" sz="2000" dirty="0" err="1">
                <a:latin typeface="Garamond" panose="02020404030301010803" pitchFamily="18" charset="0"/>
              </a:rPr>
              <a:t>oeconomicus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Ciclo del dono: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«Simbolico» </a:t>
            </a:r>
            <a:r>
              <a:rPr lang="it-IT" sz="2000" dirty="0">
                <a:solidFill>
                  <a:srgbClr val="FF0000"/>
                </a:solidFill>
                <a:latin typeface="Garamond" panose="02020404030301010803" pitchFamily="18" charset="0"/>
              </a:rPr>
              <a:t>domandare/donare/ricevere/contraccambiare</a:t>
            </a: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Suo contrario «diabolico»: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Garamond" panose="02020404030301010803" pitchFamily="18" charset="0"/>
              </a:rPr>
              <a:t>Ignorare/prendere/rifiutare/tenere per sé</a:t>
            </a:r>
          </a:p>
        </p:txBody>
      </p:sp>
    </p:spTree>
    <p:extLst>
      <p:ext uri="{BB962C8B-B14F-4D97-AF65-F5344CB8AC3E}">
        <p14:creationId xmlns:p14="http://schemas.microsoft.com/office/powerpoint/2010/main" val="1801851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sz="3200" dirty="0"/>
              <a:t>Le «pratiche del 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0465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it-IT" sz="3400" b="1" dirty="0"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it-IT" sz="7200" b="1" dirty="0">
                <a:latin typeface="Garamond" panose="02020404030301010803" pitchFamily="18" charset="0"/>
                <a:ea typeface="Batang" panose="02030600000101010101" pitchFamily="18" charset="-127"/>
              </a:rPr>
              <a:t>Doni cerimoniali</a:t>
            </a:r>
            <a:r>
              <a:rPr lang="it-IT" sz="7200" b="1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Espressione di ritualità simboliche (festività, ricorrenze, nascite…). I beni sono acquisiti attraverso il mercato, tuttavia se ne cancella il valore monetario, sottraendoli al circuito commerciale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Doni familiari: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Dissimmetria fra donatore e donatario: «</a:t>
            </a:r>
            <a:r>
              <a:rPr lang="it-IT" sz="7200" dirty="0" err="1">
                <a:latin typeface="Garamond" panose="02020404030301010803" pitchFamily="18" charset="0"/>
              </a:rPr>
              <a:t>something</a:t>
            </a:r>
            <a:r>
              <a:rPr lang="it-IT" sz="7200" dirty="0">
                <a:latin typeface="Garamond" panose="02020404030301010803" pitchFamily="18" charset="0"/>
              </a:rPr>
              <a:t> for </a:t>
            </a:r>
            <a:r>
              <a:rPr lang="it-IT" sz="7200" dirty="0" err="1">
                <a:latin typeface="Garamond" panose="02020404030301010803" pitchFamily="18" charset="0"/>
              </a:rPr>
              <a:t>nothing</a:t>
            </a:r>
            <a:r>
              <a:rPr lang="it-IT" sz="7200" dirty="0">
                <a:latin typeface="Garamond" panose="02020404030301010803" pitchFamily="18" charset="0"/>
              </a:rPr>
              <a:t>»; «</a:t>
            </a:r>
            <a:r>
              <a:rPr lang="it-IT" sz="7200" dirty="0" err="1">
                <a:latin typeface="Garamond" panose="02020404030301010803" pitchFamily="18" charset="0"/>
              </a:rPr>
              <a:t>somebody</a:t>
            </a:r>
            <a:r>
              <a:rPr lang="it-IT" sz="7200" dirty="0">
                <a:latin typeface="Garamond" panose="02020404030301010803" pitchFamily="18" charset="0"/>
              </a:rPr>
              <a:t> care», si esce dal registro della reciprocità 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Volontariato e no-profit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Commercio equo e solidale </a:t>
            </a:r>
            <a:r>
              <a:rPr lang="it-IT" sz="7200" dirty="0">
                <a:latin typeface="Garamond" panose="02020404030301010803" pitchFamily="18" charset="0"/>
              </a:rPr>
              <a:t>(economia etica):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Riguarda anche il sistema di comunicazione telematica – </a:t>
            </a:r>
          </a:p>
          <a:p>
            <a:pPr marL="0" indent="0">
              <a:buNone/>
            </a:pPr>
            <a:r>
              <a:rPr lang="it-IT" sz="7200" i="1" dirty="0">
                <a:latin typeface="Garamond" panose="02020404030301010803" pitchFamily="18" charset="0"/>
              </a:rPr>
              <a:t>file-sharing</a:t>
            </a:r>
            <a:r>
              <a:rPr lang="it-IT" sz="7200" dirty="0">
                <a:latin typeface="Garamond" panose="02020404030301010803" pitchFamily="18" charset="0"/>
              </a:rPr>
              <a:t>, </a:t>
            </a:r>
            <a:r>
              <a:rPr lang="it-IT" sz="7200" i="1" dirty="0">
                <a:latin typeface="Garamond" panose="02020404030301010803" pitchFamily="18" charset="0"/>
              </a:rPr>
              <a:t>open source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Donazione di sangue, tessuti, organi, cellule staminali: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Viene ammessa esclusivamente una donazione volontaria, anonima, gratuita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Dono come cemento di relazioni («redditizio»)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Amicizia: «amare veramente»; bisogno di riconoscimento, stima, rispetto. Gioco</a:t>
            </a:r>
          </a:p>
          <a:p>
            <a:pPr marL="0" indent="0">
              <a:buNone/>
            </a:pPr>
            <a:endParaRPr lang="it-IT" sz="5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Quattro dimensioni intrecciate dell’azione organizzate in forme di opposti: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Interesse personale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interesse per gli altri (empatia); </a:t>
            </a: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guerra di tutti contro tutti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regime sacrificale (totalitarismi)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Obbligazione</a:t>
            </a:r>
            <a:r>
              <a:rPr lang="it-IT" sz="7200" dirty="0">
                <a:latin typeface="Garamond" panose="02020404030301010803" pitchFamily="18" charset="0"/>
              </a:rPr>
              <a:t>/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libertà e creatività </a:t>
            </a:r>
            <a:r>
              <a:rPr lang="it-IT" sz="7200" dirty="0">
                <a:latin typeface="Garamond" panose="02020404030301010803" pitchFamily="18" charset="0"/>
              </a:rPr>
              <a:t>(gioco e rispetto delle regole); </a:t>
            </a: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formalismo, ritualismo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nonsenso, atti gratuiti</a:t>
            </a:r>
            <a:endParaRPr lang="it-IT" sz="7200" dirty="0">
              <a:latin typeface="Garamond" panose="02020404030301010803" pitchFamily="18" charset="0"/>
            </a:endParaRPr>
          </a:p>
          <a:p>
            <a:endParaRPr lang="it-IT" sz="7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7200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3500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/>
              <a:t>Visioni sul «dono»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Economia classica: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Valore d’uso </a:t>
            </a:r>
            <a:r>
              <a:rPr lang="it-IT" sz="2000" dirty="0">
                <a:latin typeface="Garamond" panose="02020404030301010803" pitchFamily="18" charset="0"/>
              </a:rPr>
              <a:t>– determinato dai bisogni che soddisfano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Valore di scambio </a:t>
            </a:r>
            <a:r>
              <a:rPr lang="it-IT" sz="2000" dirty="0">
                <a:latin typeface="Garamond" panose="02020404030301010803" pitchFamily="18" charset="0"/>
              </a:rPr>
              <a:t>– determinato in base alla quantità di denaro/prestazioni/servizi che si possono acquistare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Terzo paradigma </a:t>
            </a:r>
            <a:r>
              <a:rPr lang="it-IT" sz="2000" dirty="0">
                <a:latin typeface="Garamond" panose="02020404030301010803" pitchFamily="18" charset="0"/>
              </a:rPr>
              <a:t>(</a:t>
            </a:r>
            <a:r>
              <a:rPr lang="it-IT" sz="2000" b="1" dirty="0">
                <a:latin typeface="Garamond" panose="02020404030301010803" pitchFamily="18" charset="0"/>
              </a:rPr>
              <a:t>Alain </a:t>
            </a:r>
            <a:r>
              <a:rPr lang="it-IT" sz="2000" b="1" dirty="0" err="1">
                <a:latin typeface="Garamond" panose="02020404030301010803" pitchFamily="18" charset="0"/>
              </a:rPr>
              <a:t>Caillé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– MAUSS)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Ulteriore valore: legato alla capacità che hanno i beni e i servizi, qualora donati, di creare e riprodurre relazioni sociali, un </a:t>
            </a:r>
            <a:r>
              <a:rPr lang="it-IT" sz="2000" b="1" dirty="0">
                <a:latin typeface="Garamond" panose="02020404030301010803" pitchFamily="18" charset="0"/>
              </a:rPr>
              <a:t>valore «di legame»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Il dono è promotore di relazioni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«Crea» in un certo senso la società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Implica libertà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Se la relazione è asimmetrica </a:t>
            </a:r>
            <a:r>
              <a:rPr lang="it-IT" sz="2000" b="1" dirty="0">
                <a:latin typeface="Garamond" panose="02020404030301010803" pitchFamily="18" charset="0"/>
              </a:rPr>
              <a:t>può creare altresì conflitti </a:t>
            </a:r>
            <a:r>
              <a:rPr lang="it-IT" sz="2000" dirty="0">
                <a:latin typeface="Garamond" panose="02020404030301010803" pitchFamily="18" charset="0"/>
              </a:rPr>
              <a:t>e profondi antagonismi (es. </a:t>
            </a:r>
            <a:r>
              <a:rPr lang="it-IT" sz="2000" dirty="0" err="1">
                <a:latin typeface="Garamond" panose="02020404030301010803" pitchFamily="18" charset="0"/>
              </a:rPr>
              <a:t>potlach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Jacques </a:t>
            </a:r>
            <a:r>
              <a:rPr lang="it-IT" sz="2000" b="1" dirty="0" err="1">
                <a:latin typeface="Garamond" panose="02020404030301010803" pitchFamily="18" charset="0"/>
              </a:rPr>
              <a:t>Godbout</a:t>
            </a:r>
            <a:r>
              <a:rPr lang="it-IT" sz="2000" dirty="0">
                <a:latin typeface="Garamond" panose="02020404030301010803" pitchFamily="18" charset="0"/>
              </a:rPr>
              <a:t>: nei rapporti di coppia o di amicizia si genera una frattura quando al dono è associata l’idea di debito (es. restituzione dei regali al partner come estinzione del debito).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Dono e </a:t>
            </a:r>
            <a:r>
              <a:rPr lang="it-IT" sz="2000" dirty="0" err="1">
                <a:latin typeface="Garamond" panose="02020404030301010803" pitchFamily="18" charset="0"/>
              </a:rPr>
              <a:t>controdono</a:t>
            </a:r>
            <a:r>
              <a:rPr lang="it-IT" sz="2000" dirty="0">
                <a:latin typeface="Garamond" panose="02020404030301010803" pitchFamily="18" charset="0"/>
              </a:rPr>
              <a:t> possono portare sia ad un equilibrio che ad un conflitto insanabile.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Cosa si intende per «dono»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Diverse forme di scambio non riconducibili alla logica del mercato.</a:t>
            </a:r>
          </a:p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«Homo </a:t>
            </a:r>
            <a:r>
              <a:rPr lang="it-IT" sz="2800" dirty="0" err="1">
                <a:latin typeface="Garamond" panose="02020404030301010803" pitchFamily="18" charset="0"/>
              </a:rPr>
              <a:t>oeconomicus</a:t>
            </a:r>
            <a:r>
              <a:rPr lang="it-IT" sz="2800" dirty="0">
                <a:latin typeface="Garamond" panose="02020404030301010803" pitchFamily="18" charset="0"/>
              </a:rPr>
              <a:t>»: criteri di razionalità e utilitarismo</a:t>
            </a:r>
          </a:p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Marcel </a:t>
            </a:r>
            <a:r>
              <a:rPr lang="it-IT" sz="2800" dirty="0" err="1">
                <a:latin typeface="Garamond" panose="02020404030301010803" pitchFamily="18" charset="0"/>
              </a:rPr>
              <a:t>Mauss</a:t>
            </a:r>
            <a:r>
              <a:rPr lang="it-IT" sz="2800" dirty="0">
                <a:latin typeface="Garamond" panose="02020404030301010803" pitchFamily="18" charset="0"/>
              </a:rPr>
              <a:t> (1872-1950) – «Saggio sul dono», 1924.</a:t>
            </a:r>
          </a:p>
          <a:p>
            <a:pPr marL="0" indent="0">
              <a:buNone/>
            </a:pPr>
            <a:endParaRPr lang="it-IT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800" b="1" dirty="0">
                <a:latin typeface="Garamond" panose="02020404030301010803" pitchFamily="18" charset="0"/>
              </a:rPr>
              <a:t>Dono come «prestazione sociale totale»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Non vi è calcolo astratto del «valore» ma l’importanza è devoluta alla relazione delle parti coinvolte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Pratica pubblica sancita da riti e cerimonie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Transazione: catena formata da tre passaggi: dare – ricevere – ricambiare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Competizione per ottenere rango e prestigio sociale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Intersezione di molteplici sfere: politica, religiosa, giuridica, morale, parentale, conoscitiva…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77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Impegni e principi  del «MAUSS»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Non vi è la prospettiva di crescita indefinita e significativa del PIL e del potere di acquisto della moneta. Disastri: climatici, economici, sociali, morali, culturali o provocati dalle guerre, dismisura («hybris»), corruzione.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1.</a:t>
            </a:r>
            <a:r>
              <a:rPr lang="it-IT" sz="1600" dirty="0">
                <a:latin typeface="Garamond" panose="02020404030301010803" pitchFamily="18" charset="0"/>
              </a:rPr>
              <a:t> Contro </a:t>
            </a:r>
            <a:r>
              <a:rPr lang="it-IT" sz="1600" b="1" dirty="0">
                <a:latin typeface="Garamond" panose="02020404030301010803" pitchFamily="18" charset="0"/>
              </a:rPr>
              <a:t>eurocentrismo</a:t>
            </a:r>
            <a:r>
              <a:rPr lang="it-IT" sz="1600" dirty="0">
                <a:latin typeface="Garamond" panose="02020404030301010803" pitchFamily="18" charset="0"/>
              </a:rPr>
              <a:t> e </a:t>
            </a:r>
            <a:r>
              <a:rPr lang="it-IT" sz="1600" b="1" dirty="0">
                <a:latin typeface="Garamond" panose="02020404030301010803" pitchFamily="18" charset="0"/>
              </a:rPr>
              <a:t>occidentalizzazione</a:t>
            </a:r>
            <a:r>
              <a:rPr lang="it-IT" sz="1600" dirty="0">
                <a:latin typeface="Garamond" panose="02020404030301010803" pitchFamily="18" charset="0"/>
              </a:rPr>
              <a:t> del mondo, massicciamente egemoni negli anni ‘80. Traduzione in diverse lingue di diversi concetti (es. società, Stato, religione, contratto, «diritti dell’uomo»), formulati in modo differente.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Coesistenza di lingue, culture, religioni: «contrapporci senza massacrarci» (es. shintoismo in Giappone)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2. Reddito minimo incondizionato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Redistribuire il lavoro riducendo il tempo di questo stesso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Sviluppare al massimo il settore delle associazioni e dell’economia sociale e solidale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Creare un reddito minimo senza condizioni cumulabile con altre risorse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3. Interdisciplinarità ragionata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Creazione di corsi di laurea in scienze umane che prevedono un doppio diploma e una doppia laurea (sociologia-economia; sociologia-storia)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1600" dirty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comune umanità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comune socialità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individuazione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opposizione controllata</a:t>
            </a:r>
          </a:p>
        </p:txBody>
      </p:sp>
    </p:spTree>
    <p:extLst>
      <p:ext uri="{BB962C8B-B14F-4D97-AF65-F5344CB8AC3E}">
        <p14:creationId xmlns:p14="http://schemas.microsoft.com/office/powerpoint/2010/main" val="316978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In sintesi…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Dono</a:t>
            </a:r>
            <a:r>
              <a:rPr lang="it-IT" sz="2000" dirty="0">
                <a:latin typeface="Garamond" panose="02020404030301010803" pitchFamily="18" charset="0"/>
              </a:rPr>
              <a:t>: uno degli elementi fondanti di molti esempi di società.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«Marchi d’area»: vocazioni tematiche caratterizzanti alcune aree geografiche: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MARCEL MAUSS (1872-1950): «Saggio sul dono», 1924.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Fortemente influenzato dagli studi </a:t>
            </a:r>
            <a:r>
              <a:rPr lang="it-IT" sz="2000" dirty="0" err="1">
                <a:latin typeface="Garamond" panose="02020404030301010803" pitchFamily="18" charset="0"/>
              </a:rPr>
              <a:t>oceanisti</a:t>
            </a:r>
            <a:r>
              <a:rPr lang="it-IT" sz="2000" dirty="0">
                <a:latin typeface="Garamond" panose="02020404030301010803" pitchFamily="18" charset="0"/>
              </a:rPr>
              <a:t> di BRONISLAW MALINOWSKI (1884-1942), arcipelago melanesiano delle Isole </a:t>
            </a:r>
            <a:r>
              <a:rPr lang="it-IT" sz="2000" dirty="0" err="1">
                <a:latin typeface="Garamond" panose="02020404030301010803" pitchFamily="18" charset="0"/>
              </a:rPr>
              <a:t>Trobriand</a:t>
            </a:r>
            <a:r>
              <a:rPr lang="it-IT" sz="2000" dirty="0">
                <a:latin typeface="Garamond" panose="02020404030301010803" pitchFamily="18" charset="0"/>
              </a:rPr>
              <a:t>: «Argonauti del Pacifico occidentale», 1922; «Diari di Campo», 1967.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Potere del </a:t>
            </a:r>
            <a:r>
              <a:rPr lang="it-IT" sz="2000" b="1" dirty="0">
                <a:latin typeface="Garamond" panose="02020404030301010803" pitchFamily="18" charset="0"/>
              </a:rPr>
              <a:t>KULA</a:t>
            </a:r>
            <a:r>
              <a:rPr lang="it-IT" sz="2000" dirty="0">
                <a:latin typeface="Garamond" panose="02020404030301010803" pitchFamily="18" charset="0"/>
              </a:rPr>
              <a:t>: dono cerimoniale contestualizzato nelle sfere di magia, credenze, potere, parentela, economia.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MANA</a:t>
            </a:r>
            <a:r>
              <a:rPr lang="it-IT" sz="2000" dirty="0">
                <a:latin typeface="Garamond" panose="02020404030301010803" pitchFamily="18" charset="0"/>
              </a:rPr>
              <a:t>: «Saggio sulla magia», 1903 (</a:t>
            </a:r>
            <a:r>
              <a:rPr lang="it-IT" sz="2000" dirty="0" err="1">
                <a:latin typeface="Garamond" panose="02020404030301010803" pitchFamily="18" charset="0"/>
              </a:rPr>
              <a:t>Hubert</a:t>
            </a:r>
            <a:r>
              <a:rPr lang="it-IT" sz="2000" dirty="0">
                <a:latin typeface="Garamond" panose="02020404030301010803" pitchFamily="18" charset="0"/>
              </a:rPr>
              <a:t> e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): concetto diffuso in Melanesia come forza impersonale che pervade oggetti, persone, luoghi, carico di valore positivo o negativo. Si tratta di una </a:t>
            </a:r>
            <a:r>
              <a:rPr lang="it-IT" sz="2000" b="1" dirty="0">
                <a:latin typeface="Garamond" panose="02020404030301010803" pitchFamily="18" charset="0"/>
              </a:rPr>
              <a:t>categoria del pensiero collettivo</a:t>
            </a:r>
            <a:r>
              <a:rPr lang="it-IT" sz="2000" dirty="0">
                <a:latin typeface="Garamond" panose="02020404030301010803" pitchFamily="18" charset="0"/>
              </a:rPr>
              <a:t>, data a priori.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Un uomo dotato di prestigio POSSIEDE ma DONA, e ABBONDANTEMENTE.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64509"/>
              </p:ext>
            </p:extLst>
          </p:nvPr>
        </p:nvGraphicFramePr>
        <p:xfrm>
          <a:off x="107504" y="1725176"/>
          <a:ext cx="9036496" cy="112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830"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OCEANIA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2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parentela/religione e magia, riti, miti e pratiche simboliche correlate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MEDITERRANEO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onore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13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Dicotomia utilitarismo - dono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71837"/>
              </p:ext>
            </p:extLst>
          </p:nvPr>
        </p:nvGraphicFramePr>
        <p:xfrm>
          <a:off x="35344" y="908720"/>
          <a:ext cx="910907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039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DONARE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SISTEMA PRATICO E VALORIALE DELLA SFERA CAPITALISTA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Società/tutti/interdipendenza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Individuo/uno/autonomia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Instaura relazioni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Caratterizzato da profitto e reinvestimento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Equilibrio – «mano invisibile» (A. Smith)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«Homo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oeconomicus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Pratica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relegata in un dominio esotico e lontano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Pervasivo nel mondo occidentale (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Alain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Caillé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41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Può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essere ricontestualizzata e riadattata</a:t>
                      </a:r>
                    </a:p>
                    <a:p>
                      <a:r>
                        <a:rPr lang="it-IT" baseline="0" dirty="0">
                          <a:latin typeface="Garamond" panose="02020404030301010803" pitchFamily="18" charset="0"/>
                        </a:rPr>
                        <a:t>M.A.U.S.S. – «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Mouvement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Anti-Utilitariste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dans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les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Sciences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Sociales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»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Fine: conseguimento di un utile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«Colonizzazione dell’immaginario» (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Serge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Latouche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Proposta di un terzo paradigma: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gli uomini utilizzano il dono come promotore di relazioni per creare la società (Alain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Caillé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)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 paradigmi dicotomici non forniscono risposte soddisfacenti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del dono (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Jacques T.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Godbout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): obbligo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morale, caratterizzato da margine di libertà, implicante garanzia e fiducia 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DI LEGAME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D’USO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SCAMBIO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6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…ambiguità del dono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Dono: sfera affettiva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Debito: sfera economica, mercantile</a:t>
            </a:r>
          </a:p>
          <a:p>
            <a:pPr marL="0" indent="0">
              <a:buNone/>
            </a:pPr>
            <a:r>
              <a:rPr lang="it-IT" sz="1900" b="1" dirty="0">
                <a:latin typeface="Garamond" panose="02020404030301010803" pitchFamily="18" charset="0"/>
              </a:rPr>
              <a:t>Il dono non è mai gratuito</a:t>
            </a:r>
            <a:r>
              <a:rPr lang="it-IT" sz="1900" dirty="0">
                <a:latin typeface="Garamond" panose="02020404030301010803" pitchFamily="18" charset="0"/>
              </a:rPr>
              <a:t>: chi dona si aspetta di essere ricambiato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Dono «generalizzato» o «indifferenziato»: chi riceve non può restituire (es. carità)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Il circolo virtuoso si spezza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Rapporti di potere/forza: 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es. </a:t>
            </a:r>
            <a:r>
              <a:rPr lang="it-IT" sz="1900" dirty="0" err="1">
                <a:latin typeface="Garamond" panose="02020404030301010803" pitchFamily="18" charset="0"/>
              </a:rPr>
              <a:t>Potlàc</a:t>
            </a:r>
            <a:r>
              <a:rPr lang="it-IT" sz="1900" dirty="0">
                <a:latin typeface="Garamond" panose="02020404030301010803" pitchFamily="18" charset="0"/>
              </a:rPr>
              <a:t>, rituale di distruzione. «Dono di rivalità», atto </a:t>
            </a:r>
            <a:r>
              <a:rPr lang="it-IT" sz="1900" dirty="0" err="1">
                <a:latin typeface="Garamond" panose="02020404030301010803" pitchFamily="18" charset="0"/>
              </a:rPr>
              <a:t>ostentatorio</a:t>
            </a:r>
            <a:r>
              <a:rPr lang="it-IT" sz="1900" dirty="0">
                <a:latin typeface="Garamond" panose="02020404030301010803" pitchFamily="18" charset="0"/>
              </a:rPr>
              <a:t> che è alla base del rituale (Georges </a:t>
            </a:r>
            <a:r>
              <a:rPr lang="it-IT" sz="1900" dirty="0" err="1">
                <a:latin typeface="Garamond" panose="02020404030301010803" pitchFamily="18" charset="0"/>
              </a:rPr>
              <a:t>Bataille</a:t>
            </a:r>
            <a:r>
              <a:rPr lang="it-IT" sz="19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                                                     </a:t>
            </a:r>
            <a:r>
              <a:rPr lang="it-IT" sz="1900" dirty="0">
                <a:latin typeface="Garamond" panose="02020404030301010803" pitchFamily="18" charset="0"/>
              </a:rPr>
              <a:t>Donare  </a:t>
            </a:r>
            <a:r>
              <a:rPr lang="it-IT" sz="2000" dirty="0">
                <a:latin typeface="Garamond" panose="02020404030301010803" pitchFamily="18" charset="0"/>
              </a:rPr>
              <a:t>                                                </a:t>
            </a:r>
            <a:r>
              <a:rPr lang="it-IT" sz="1900" dirty="0">
                <a:latin typeface="Garamond" panose="02020404030301010803" pitchFamily="18" charset="0"/>
              </a:rPr>
              <a:t>Ricevere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                                                                                 Contraccambiare</a:t>
            </a: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 err="1">
                <a:latin typeface="Garamond" panose="02020404030301010803" pitchFamily="18" charset="0"/>
              </a:rPr>
              <a:t>Eperienze</a:t>
            </a:r>
            <a:r>
              <a:rPr lang="it-IT" sz="1800" dirty="0">
                <a:latin typeface="Garamond" panose="02020404030301010803" pitchFamily="18" charset="0"/>
              </a:rPr>
              <a:t> riuscite di circuiti di scambio locale:</a:t>
            </a:r>
          </a:p>
          <a:p>
            <a:pPr marL="0" indent="0">
              <a:buNone/>
            </a:pPr>
            <a:r>
              <a:rPr lang="it-IT" sz="1800" b="1" dirty="0">
                <a:latin typeface="Garamond" panose="02020404030301010803" pitchFamily="18" charset="0"/>
              </a:rPr>
              <a:t>SEL</a:t>
            </a:r>
            <a:r>
              <a:rPr lang="it-IT" sz="1800" dirty="0">
                <a:latin typeface="Garamond" panose="02020404030301010803" pitchFamily="18" charset="0"/>
              </a:rPr>
              <a:t>: </a:t>
            </a:r>
            <a:r>
              <a:rPr lang="it-IT" sz="1800" dirty="0" err="1">
                <a:latin typeface="Garamond" panose="02020404030301010803" pitchFamily="18" charset="0"/>
              </a:rPr>
              <a:t>Systèmes</a:t>
            </a:r>
            <a:r>
              <a:rPr lang="it-IT" sz="1800" dirty="0">
                <a:latin typeface="Garamond" panose="02020404030301010803" pitchFamily="18" charset="0"/>
              </a:rPr>
              <a:t> d’</a:t>
            </a:r>
            <a:r>
              <a:rPr lang="it-IT" sz="1800" dirty="0" err="1">
                <a:latin typeface="Garamond" panose="02020404030301010803" pitchFamily="18" charset="0"/>
              </a:rPr>
              <a:t>échanges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locaux</a:t>
            </a:r>
            <a:r>
              <a:rPr lang="it-IT" sz="1800" dirty="0">
                <a:latin typeface="Garamond" panose="02020404030301010803" pitchFamily="18" charset="0"/>
              </a:rPr>
              <a:t> (Francia)</a:t>
            </a:r>
          </a:p>
          <a:p>
            <a:pPr marL="0" indent="0">
              <a:buNone/>
            </a:pPr>
            <a:r>
              <a:rPr lang="it-IT" sz="1800" b="1" dirty="0">
                <a:latin typeface="Garamond" panose="02020404030301010803" pitchFamily="18" charset="0"/>
              </a:rPr>
              <a:t>LETS</a:t>
            </a:r>
            <a:r>
              <a:rPr lang="it-IT" sz="1800" dirty="0">
                <a:latin typeface="Garamond" panose="02020404030301010803" pitchFamily="18" charset="0"/>
              </a:rPr>
              <a:t>: Local </a:t>
            </a:r>
            <a:r>
              <a:rPr lang="it-IT" sz="1800" dirty="0" err="1">
                <a:latin typeface="Garamond" panose="02020404030301010803" pitchFamily="18" charset="0"/>
              </a:rPr>
              <a:t>Exchanges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Trade</a:t>
            </a:r>
            <a:r>
              <a:rPr lang="it-IT" sz="1800" dirty="0">
                <a:latin typeface="Garamond" panose="02020404030301010803" pitchFamily="18" charset="0"/>
              </a:rPr>
              <a:t> Systems (Regno Unito)</a:t>
            </a: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4" name="Triangolo isoscele 3"/>
          <p:cNvSpPr/>
          <p:nvPr/>
        </p:nvSpPr>
        <p:spPr>
          <a:xfrm>
            <a:off x="4139952" y="2852936"/>
            <a:ext cx="3456384" cy="2016224"/>
          </a:xfrm>
          <a:prstGeom prst="triangle">
            <a:avLst>
              <a:gd name="adj" fmla="val 492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it-IT" sz="3200" dirty="0"/>
              <a:t>«Saggio sul dono»</a:t>
            </a:r>
            <a:br>
              <a:rPr lang="it-IT" sz="3200" dirty="0"/>
            </a:br>
            <a:r>
              <a:rPr lang="it-IT" sz="3200" dirty="0"/>
              <a:t>Marcel </a:t>
            </a:r>
            <a:r>
              <a:rPr lang="it-IT" sz="3200" dirty="0" err="1"/>
              <a:t>Mauss</a:t>
            </a:r>
            <a:r>
              <a:rPr lang="it-IT" sz="3200" dirty="0"/>
              <a:t>, 1924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Fenomeno sociale totale</a:t>
            </a: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In esso trova espressione ogni specie di istituzione: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Giuridica, religiosa e morale (politica e familiare allo stesso tempo) nonché economica.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«Analisi  del «carattere volontario… apparentemente libero e gratuito, e tuttavia obbligato e interessato, di queste prestazioni» [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2002, p. 5].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L’autore si chiede: </a:t>
            </a:r>
            <a:r>
              <a:rPr lang="it-IT" sz="1900" dirty="0">
                <a:latin typeface="Comic Sans MS" panose="030F0702030302020204" pitchFamily="66" charset="0"/>
              </a:rPr>
              <a:t>«qual è la norma di diritto e di interesse che, nelle società di tipo arretrato o arcaico, fa sì che il donativo ricevuto sia obbligatoriamente ricambiato? Quale </a:t>
            </a:r>
            <a:r>
              <a:rPr lang="it-IT" sz="1900" b="1" dirty="0">
                <a:latin typeface="Comic Sans MS" panose="030F0702030302020204" pitchFamily="66" charset="0"/>
              </a:rPr>
              <a:t>forza contenuta nella cosa donata </a:t>
            </a:r>
            <a:r>
              <a:rPr lang="it-IT" sz="1900" dirty="0">
                <a:latin typeface="Comic Sans MS" panose="030F0702030302020204" pitchFamily="66" charset="0"/>
              </a:rPr>
              <a:t>fa sì che il donatario la ricambi?» </a:t>
            </a:r>
            <a:r>
              <a:rPr lang="it-IT" sz="2000" dirty="0">
                <a:latin typeface="Garamond" panose="02020404030301010803" pitchFamily="18" charset="0"/>
              </a:rPr>
              <a:t>[</a:t>
            </a:r>
            <a:r>
              <a:rPr lang="it-IT" sz="2000" i="1" dirty="0">
                <a:latin typeface="Garamond" panose="02020404030301010803" pitchFamily="18" charset="0"/>
              </a:rPr>
              <a:t>ibidem</a:t>
            </a:r>
            <a:r>
              <a:rPr lang="it-IT" sz="2000" dirty="0">
                <a:latin typeface="Garamond" panose="02020404030301010803" pitchFamily="18" charset="0"/>
              </a:rPr>
              <a:t>].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Metodo seguito: </a:t>
            </a:r>
            <a:r>
              <a:rPr lang="it-IT" sz="2000" b="1" dirty="0">
                <a:latin typeface="Garamond" panose="02020404030301010803" pitchFamily="18" charset="0"/>
              </a:rPr>
              <a:t>comparativo</a:t>
            </a:r>
            <a:r>
              <a:rPr lang="it-IT" sz="2000" dirty="0">
                <a:latin typeface="Garamond" panose="02020404030301010803" pitchFamily="18" charset="0"/>
              </a:rPr>
              <a:t> in aree determinate e distinte: Polinesia, Melanesia, Nord-ovest americano.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«Sistema delle prestazioni totali»: </a:t>
            </a:r>
            <a:r>
              <a:rPr lang="it-IT" sz="2000" dirty="0">
                <a:latin typeface="Garamond" panose="02020404030301010803" pitchFamily="18" charset="0"/>
              </a:rPr>
              <a:t>collettività (non individui) che si obbligano reciprocamente, effettuano scambi e contrattano. Regime di contratti perpetui fra clan.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Condizione molto lontana dal cosiddetto «stato di natura» o «economia naturale» in materia di diritto e economia seppur con regime di scambio diverso dal mercato moderno.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 tali società sussistono mercati economici prima ancora della moneta propriamente detta (forme semitiche, elleniche, ellenistiche e romane).</a:t>
            </a:r>
          </a:p>
        </p:txBody>
      </p:sp>
    </p:spTree>
    <p:extLst>
      <p:ext uri="{BB962C8B-B14F-4D97-AF65-F5344CB8AC3E}">
        <p14:creationId xmlns:p14="http://schemas.microsoft.com/office/powerpoint/2010/main" val="327005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4000" dirty="0"/>
              <a:t>Prestazione e dono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Il regime di scambio coinvolge </a:t>
            </a:r>
            <a:r>
              <a:rPr lang="it-IT" sz="2000" b="1" dirty="0">
                <a:latin typeface="Garamond" panose="02020404030301010803" pitchFamily="18" charset="0"/>
              </a:rPr>
              <a:t>persone morali </a:t>
            </a:r>
            <a:r>
              <a:rPr lang="it-IT" sz="2000" dirty="0">
                <a:latin typeface="Garamond" panose="02020404030301010803" pitchFamily="18" charset="0"/>
              </a:rPr>
              <a:t>(clan, tribù, famiglie che si fronteggiano).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Lo scambio non riguarda soltanto beni, ricchezze, oggetti, ma soprattutto cortesie, banchetti, riti, matrimoni, prestazioni militari, danze, feste, fiere, giochi.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tipo più puro di tali istituzioni è rappresentato dall’alleanza fra due fratrie (tribù australiane o nord-americane in genere): il novero dei riti descritti è complementare e implica la collaborazione delle due metà della tribù.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sistema dei doni contrattuali (</a:t>
            </a:r>
            <a:r>
              <a:rPr lang="it-IT" sz="2000" b="1" dirty="0">
                <a:latin typeface="Garamond" panose="02020404030301010803" pitchFamily="18" charset="0"/>
              </a:rPr>
              <a:t>isole Samoa, Polinesia</a:t>
            </a:r>
            <a:r>
              <a:rPr lang="it-IT" sz="2000" dirty="0">
                <a:latin typeface="Garamond" panose="02020404030301010803" pitchFamily="18" charset="0"/>
              </a:rPr>
              <a:t>) riguarda: matrimonio, nascita, circoncisione, malattia, pubertà della giovane donna, riti funebri, commercio.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Dopo le feste della nascita  si ricevono e si ricambiano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 err="1">
                <a:latin typeface="Garamond" panose="02020404030301010803" pitchFamily="18" charset="0"/>
              </a:rPr>
              <a:t>oloa</a:t>
            </a:r>
            <a:r>
              <a:rPr lang="it-IT" sz="2000" dirty="0">
                <a:latin typeface="Garamond" panose="02020404030301010803" pitchFamily="18" charset="0"/>
              </a:rPr>
              <a:t> (beni maschili): oggetti, strumenti, mobili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 err="1">
                <a:latin typeface="Garamond" panose="02020404030301010803" pitchFamily="18" charset="0"/>
              </a:rPr>
              <a:t>tonga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(beni femminili o uterini), parafernali: stuoie da matrimonio, decorazioni, talismani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Kula</a:t>
            </a:r>
            <a:r>
              <a:rPr lang="it-IT" dirty="0"/>
              <a:t> ring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5" cy="54726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dirty="0" err="1">
                <a:latin typeface="Garamond" panose="02020404030301010803" pitchFamily="18" charset="0"/>
              </a:rPr>
              <a:t>Bronislaw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(1884-1942), «Argonauti del Pacifico occidentale», 1922.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Pratica del </a:t>
            </a:r>
            <a:r>
              <a:rPr lang="it-IT" sz="1800" b="1" dirty="0" err="1">
                <a:latin typeface="Garamond" panose="02020404030301010803" pitchFamily="18" charset="0"/>
              </a:rPr>
              <a:t>kula</a:t>
            </a:r>
            <a:r>
              <a:rPr lang="it-IT" sz="1800" b="1" dirty="0">
                <a:latin typeface="Garamond" panose="02020404030301010803" pitchFamily="18" charset="0"/>
              </a:rPr>
              <a:t> </a:t>
            </a:r>
            <a:r>
              <a:rPr lang="it-IT" sz="1800" dirty="0">
                <a:latin typeface="Garamond" panose="02020404030301010803" pitchFamily="18" charset="0"/>
              </a:rPr>
              <a:t>di ordine nobile, riservato ai capi (circolazione di oggetti preziosi vs «</a:t>
            </a:r>
            <a:r>
              <a:rPr lang="it-IT" sz="1800" b="1" dirty="0" err="1">
                <a:latin typeface="Garamond" panose="02020404030301010803" pitchFamily="18" charset="0"/>
              </a:rPr>
              <a:t>gimwali</a:t>
            </a:r>
            <a:r>
              <a:rPr lang="it-IT" sz="1800" dirty="0">
                <a:latin typeface="Garamond" panose="02020404030301010803" pitchFamily="18" charset="0"/>
              </a:rPr>
              <a:t>», semplice scambio economico di mercanzie utili).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La regola consiste nel partire senza avere nulla da scambiare. 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Il primo dono che apre il passaggio è denominato </a:t>
            </a:r>
            <a:r>
              <a:rPr lang="it-IT" sz="1800" b="1" dirty="0">
                <a:latin typeface="Garamond" panose="02020404030301010803" pitchFamily="18" charset="0"/>
              </a:rPr>
              <a:t>vaga</a:t>
            </a:r>
            <a:r>
              <a:rPr lang="it-IT" sz="1800" dirty="0">
                <a:latin typeface="Garamond" panose="02020404030301010803" pitchFamily="18" charset="0"/>
              </a:rPr>
              <a:t> («opening </a:t>
            </a:r>
            <a:r>
              <a:rPr lang="it-IT" sz="1800" dirty="0" err="1">
                <a:latin typeface="Garamond" panose="02020404030301010803" pitchFamily="18" charset="0"/>
              </a:rPr>
              <a:t>gift</a:t>
            </a:r>
            <a:r>
              <a:rPr lang="it-IT" sz="1800" dirty="0">
                <a:latin typeface="Garamond" panose="02020404030301010803" pitchFamily="18" charset="0"/>
              </a:rPr>
              <a:t>»)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Moneta: </a:t>
            </a:r>
            <a:r>
              <a:rPr lang="it-IT" sz="1800" b="1" dirty="0" err="1">
                <a:latin typeface="Garamond" panose="02020404030301010803" pitchFamily="18" charset="0"/>
              </a:rPr>
              <a:t>vaygu’a</a:t>
            </a:r>
            <a:endParaRPr lang="it-IT" sz="1800" dirty="0">
              <a:latin typeface="Garamond" panose="02020404030301010803" pitchFamily="18" charset="0"/>
            </a:endParaRPr>
          </a:p>
          <a:p>
            <a:pPr algn="just"/>
            <a:r>
              <a:rPr lang="it-IT" sz="1800" b="1" dirty="0" err="1">
                <a:latin typeface="Garamond" panose="02020404030301010803" pitchFamily="18" charset="0"/>
              </a:rPr>
              <a:t>mwali</a:t>
            </a:r>
            <a:r>
              <a:rPr lang="it-IT" sz="1800" dirty="0">
                <a:latin typeface="Garamond" panose="02020404030301010803" pitchFamily="18" charset="0"/>
              </a:rPr>
              <a:t>, braccialetti ricavati da una conchiglia; </a:t>
            </a:r>
          </a:p>
          <a:p>
            <a:pPr algn="just"/>
            <a:r>
              <a:rPr lang="it-IT" sz="1800" b="1" dirty="0" err="1">
                <a:latin typeface="Garamond" panose="02020404030301010803" pitchFamily="18" charset="0"/>
              </a:rPr>
              <a:t>soulava</a:t>
            </a:r>
            <a:r>
              <a:rPr lang="it-IT" sz="1800" dirty="0">
                <a:latin typeface="Garamond" panose="02020404030301010803" pitchFamily="18" charset="0"/>
              </a:rPr>
              <a:t>, collane finemente lavorate nella madreperla dello spondilo rosso.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Sono animati da un movimento circolare: braccialetti Ovest       Est / collane Est      Ovest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Aspetto mitico, religioso e magico: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Ciascuno di essi ha prestigio, nome, personalità, storia</a:t>
            </a:r>
          </a:p>
          <a:p>
            <a:pPr marL="0" indent="0" algn="just">
              <a:buNone/>
            </a:pPr>
            <a:r>
              <a:rPr lang="it-IT" sz="1800" b="1" dirty="0" err="1">
                <a:latin typeface="Garamond" panose="02020404030301010803" pitchFamily="18" charset="0"/>
              </a:rPr>
              <a:t>Wasi</a:t>
            </a:r>
            <a:r>
              <a:rPr lang="it-IT" sz="1800" dirty="0">
                <a:latin typeface="Garamond" panose="02020404030301010803" pitchFamily="18" charset="0"/>
              </a:rPr>
              <a:t>: scambi fra compagni di tribù agricole e di tribù marittime</a:t>
            </a:r>
          </a:p>
          <a:p>
            <a:pPr marL="0" indent="0">
              <a:buNone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6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51" y="0"/>
            <a:ext cx="2794602" cy="16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2794602" cy="201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5844639" y="508518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7740352" y="510351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10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/>
              <a:t>Mana e </a:t>
            </a:r>
            <a:r>
              <a:rPr lang="it-IT" dirty="0" err="1"/>
              <a:t>hau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Maori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 neozelandesi: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I </a:t>
            </a:r>
            <a:r>
              <a:rPr lang="it-I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taoanga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 (oggetti cerimoniali) possiedono il </a:t>
            </a: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mana: 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forza magica, religiosa, spirituale. I doni distruggono l’individuo che li ha accettati se non ricambiati.</a:t>
            </a:r>
          </a:p>
          <a:p>
            <a:pPr marL="0" lvl="0" indent="0">
              <a:buNone/>
            </a:pPr>
            <a:r>
              <a:rPr lang="it-IT" sz="24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Hau</a:t>
            </a: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«Spirito delle cose», e in particolare della foresta e della selvaggina. Essenza che obbliga il beneficiario a ricambiare secondo una forza spirituale e religiosa (contro-dono). Ha presa sul beneficiario e «insegue» tutti i detentori.</a:t>
            </a:r>
          </a:p>
          <a:p>
            <a:pPr marL="0" lvl="0" indent="0">
              <a:buNone/>
            </a:pP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«I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taoanga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e tutti i beni rigorosamente personali sono dotati di uno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, di un potere spirituale. Voi me ne date uno, io lo do a una terza persona; quest’ultima me ne dà un altro perché è spinta a fare ciò dallo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del mio regalo; ed io sono obbligato a darvi questo oggetto, perché è necessario che vi renda ciò che in realtà è il prodotto dello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del vostro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taoanga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» 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[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Tamati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Ranaipiri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, cit. in 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Mauss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, p. 15]</a:t>
            </a:r>
          </a:p>
        </p:txBody>
      </p:sp>
    </p:spTree>
    <p:extLst>
      <p:ext uri="{BB962C8B-B14F-4D97-AF65-F5344CB8AC3E}">
        <p14:creationId xmlns:p14="http://schemas.microsoft.com/office/powerpoint/2010/main" val="214216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«</a:t>
            </a:r>
            <a:r>
              <a:rPr lang="it-IT" dirty="0" err="1"/>
              <a:t>Potlàc</a:t>
            </a:r>
            <a:r>
              <a:rPr lang="it-IT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Potlàc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(‘nutrire’, ‘consumare’ – indiani </a:t>
            </a:r>
            <a:r>
              <a:rPr lang="it-IT" sz="2000" dirty="0" err="1">
                <a:solidFill>
                  <a:prstClr val="black"/>
                </a:solidFill>
                <a:latin typeface="Garamond" panose="02020404030301010803" pitchFamily="18" charset="0"/>
              </a:rPr>
              <a:t>kwakiutl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– ‘colui che nutre’, ‘posto dove ci si sazia’).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Nord-ovest americano 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e in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Melanesia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e in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Papuasia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Vita materiale e morale operano sotto forma disinteressata e obbligatoria al tempo stesso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Comunione relativamente indissolubile stabilita dalla cose. Le società sentono di doversi tutto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In occasione di matrimoni, rituali, promozioni: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continue visite fra tribù, clan, famiglie soprattutto in inverno (costa Nord Occidentale continente americano)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si spende tutto ciò che è stato raccolto (prodotti di caccia e pesca, radici, bacche, salmone, pellicce, cedro, oggetti modellati in rame, pipe, mazze, cucchiai di corno scolpiti, bastoni…)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serie di </a:t>
            </a:r>
            <a:r>
              <a:rPr lang="it-IT" sz="2000" dirty="0" err="1">
                <a:solidFill>
                  <a:prstClr val="black"/>
                </a:solidFill>
                <a:latin typeface="Garamond" panose="02020404030301010803" pitchFamily="18" charset="0"/>
              </a:rPr>
              <a:t>potlàc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ricambiati all’infinito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costante «dare» e «ricevere» 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431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6075</Words>
  <Application>Microsoft Office PowerPoint</Application>
  <PresentationFormat>Presentazione su schermo (4:3)</PresentationFormat>
  <Paragraphs>526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Arial</vt:lpstr>
      <vt:lpstr>Calibri</vt:lpstr>
      <vt:lpstr>Comic Sans MS</vt:lpstr>
      <vt:lpstr>Garamond</vt:lpstr>
      <vt:lpstr>Monotype Corsiva</vt:lpstr>
      <vt:lpstr>Papyrus</vt:lpstr>
      <vt:lpstr>Wingdings</vt:lpstr>
      <vt:lpstr>Tema di Office</vt:lpstr>
      <vt:lpstr> Dono, obbligo, reciprocità e significato degli oggetti nel circuito economico e relazionale</vt:lpstr>
      <vt:lpstr>Argomenti</vt:lpstr>
      <vt:lpstr>Temi principali</vt:lpstr>
      <vt:lpstr>Cosa si intende per «dono»</vt:lpstr>
      <vt:lpstr>«Saggio sul dono» Marcel Mauss, 1924</vt:lpstr>
      <vt:lpstr>Prestazione e dono </vt:lpstr>
      <vt:lpstr>Kula ring</vt:lpstr>
      <vt:lpstr>Mana e hau</vt:lpstr>
      <vt:lpstr>«Potlàc»</vt:lpstr>
      <vt:lpstr>Implicazioni (Potlàc americano)</vt:lpstr>
      <vt:lpstr>Oceania Columbia britannica (Indiani Kwakiutl)</vt:lpstr>
      <vt:lpstr>Il concetto di reciprocità</vt:lpstr>
      <vt:lpstr>Lo strutturalismo in antropologia</vt:lpstr>
      <vt:lpstr>Il funzionalismo in antropologia</vt:lpstr>
      <vt:lpstr> Edward E. Evans-Pritchard </vt:lpstr>
      <vt:lpstr>Un’ «antropologia delle cose»</vt:lpstr>
      <vt:lpstr>Trinidad</vt:lpstr>
      <vt:lpstr>Significatività degli oggetti</vt:lpstr>
      <vt:lpstr>India</vt:lpstr>
      <vt:lpstr>Il sari indiano</vt:lpstr>
      <vt:lpstr>MADRID – LONDRA</vt:lpstr>
      <vt:lpstr>Rifiuto della materialità</vt:lpstr>
      <vt:lpstr>Rifiuto della materialità</vt:lpstr>
      <vt:lpstr>La materialità come tramite</vt:lpstr>
      <vt:lpstr>PIERRE BOURDIEU, La distinzione, 1979 La socializzazione degli esseri umani è vista come prodotto dell’interazione fra questi e l’ordine materiale delle cose circostanti</vt:lpstr>
      <vt:lpstr>Habitus, gusti, stile di vita</vt:lpstr>
      <vt:lpstr>Mondo materiale e società moderna</vt:lpstr>
      <vt:lpstr>              La «Tragedia della cultura» simmeliana Il numero diventa oltremodo rilevante e la quantità sostituisce la qualità.  I prodotti della cultura oggettiva, l’insieme dei saperi tecnico-scientifici a disposizione  dell’uomo moderno appaiono sempre più ingestibili dal punto di vista individuale.  Nessuno è in grado di padroneggiarli appieno, di conseguenza appaiono come una massa incombente astratta e reificata di saperi lontani e incomprensibili.  Pur essendo prodotti dall’intelletto umano, il singolo non riesce a possederli, a incorporarli; egli è deprivato degli stessi strumenti con cui padroneggiare la propria esistenza.</vt:lpstr>
      <vt:lpstr>   Tecniche di costruzione dell’identità attraverso gli oggetti    </vt:lpstr>
      <vt:lpstr> Il «dono» fra legislazione statale ed economia</vt:lpstr>
      <vt:lpstr>L’attualizzazione del «dono» La corrente antiutilitarista</vt:lpstr>
      <vt:lpstr>Il tentativo di una revisione delle scienze sociali</vt:lpstr>
      <vt:lpstr>«Manifesto convivialista»</vt:lpstr>
      <vt:lpstr>Preliminari per una scienza sociale – una sociologia generale</vt:lpstr>
      <vt:lpstr>Possibili motivi dell’insuccesso</vt:lpstr>
      <vt:lpstr>L’utilitarismo</vt:lpstr>
      <vt:lpstr>Il paradigma del dono</vt:lpstr>
      <vt:lpstr>Le «pratiche del dono»</vt:lpstr>
      <vt:lpstr>Visioni sul «dono»</vt:lpstr>
      <vt:lpstr>Impegni e principi  del «MAUSS»</vt:lpstr>
      <vt:lpstr>In sintesi…</vt:lpstr>
      <vt:lpstr>Dicotomia utilitarismo - dono</vt:lpstr>
      <vt:lpstr>…ambiguità del dono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Dono, obbligo e significato degli oggetti nel circuito economico e relazionale</dc:title>
  <dc:creator>Elena</dc:creator>
  <cp:lastModifiedBy>elena bettinelli</cp:lastModifiedBy>
  <cp:revision>228</cp:revision>
  <dcterms:created xsi:type="dcterms:W3CDTF">2019-07-27T21:54:10Z</dcterms:created>
  <dcterms:modified xsi:type="dcterms:W3CDTF">2020-11-25T12:34:59Z</dcterms:modified>
</cp:coreProperties>
</file>