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58" r:id="rId6"/>
    <p:sldId id="279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3" r:id="rId17"/>
    <p:sldId id="284" r:id="rId18"/>
    <p:sldId id="285" r:id="rId19"/>
    <p:sldId id="286" r:id="rId20"/>
    <p:sldId id="289" r:id="rId21"/>
    <p:sldId id="290" r:id="rId22"/>
    <p:sldId id="281" r:id="rId23"/>
    <p:sldId id="291" r:id="rId24"/>
    <p:sldId id="282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C5A71-CB11-48DD-BD4C-62012E3172A1}" type="doc">
      <dgm:prSet loTypeId="urn:microsoft.com/office/officeart/2008/layout/PictureStrips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EAACED2A-A3D1-4E3B-A6D4-753D6FCD4CBF}">
      <dgm:prSet custT="1"/>
      <dgm:spPr/>
      <dgm:t>
        <a:bodyPr/>
        <a:lstStyle/>
        <a:p>
          <a:r>
            <a:rPr lang="it-IT" sz="2400" dirty="0">
              <a:latin typeface="+mn-lt"/>
            </a:rPr>
            <a:t>Modificare il testo da leggere: EasyReading, spaziatura tra lettere e parole</a:t>
          </a:r>
        </a:p>
      </dgm:t>
    </dgm:pt>
    <dgm:pt modelId="{C1DDA7E5-4356-41D7-9EFE-5132C47BB352}" type="parTrans" cxnId="{79B35A71-8FB2-4968-8F9B-0ED181B30DFD}">
      <dgm:prSet/>
      <dgm:spPr/>
      <dgm:t>
        <a:bodyPr/>
        <a:lstStyle/>
        <a:p>
          <a:endParaRPr lang="it-IT" sz="2400">
            <a:solidFill>
              <a:schemeClr val="tx1"/>
            </a:solidFill>
            <a:latin typeface="+mn-lt"/>
          </a:endParaRPr>
        </a:p>
      </dgm:t>
    </dgm:pt>
    <dgm:pt modelId="{FAB098B3-37E4-4C25-B976-A7808F289C3D}" type="sibTrans" cxnId="{79B35A71-8FB2-4968-8F9B-0ED181B30DFD}">
      <dgm:prSet/>
      <dgm:spPr/>
      <dgm:t>
        <a:bodyPr/>
        <a:lstStyle/>
        <a:p>
          <a:endParaRPr lang="it-IT" sz="2400">
            <a:solidFill>
              <a:schemeClr val="tx1"/>
            </a:solidFill>
            <a:latin typeface="+mn-lt"/>
          </a:endParaRPr>
        </a:p>
      </dgm:t>
    </dgm:pt>
    <dgm:pt modelId="{4E3BAD73-F993-4543-9C92-CE9085FB1058}">
      <dgm:prSet custT="1"/>
      <dgm:spPr/>
      <dgm:t>
        <a:bodyPr/>
        <a:lstStyle/>
        <a:p>
          <a:r>
            <a:rPr lang="it-IT" sz="2400" dirty="0">
              <a:latin typeface="+mn-lt"/>
            </a:rPr>
            <a:t>Strumenti compensativi: </a:t>
          </a:r>
          <a:r>
            <a:rPr lang="it-IT" sz="2400" dirty="0" err="1">
              <a:latin typeface="+mn-lt"/>
            </a:rPr>
            <a:t>LaTEX</a:t>
          </a:r>
          <a:r>
            <a:rPr lang="it-IT" sz="2400" dirty="0">
              <a:latin typeface="+mn-lt"/>
            </a:rPr>
            <a:t> e Gufo di Savelli</a:t>
          </a:r>
        </a:p>
      </dgm:t>
    </dgm:pt>
    <dgm:pt modelId="{CAB5F14B-69E7-4E13-A51F-E759DA0E6972}" type="parTrans" cxnId="{4432A543-037A-40B9-83E7-B6D4ADECD111}">
      <dgm:prSet/>
      <dgm:spPr/>
      <dgm:t>
        <a:bodyPr/>
        <a:lstStyle/>
        <a:p>
          <a:endParaRPr lang="it-IT" sz="2400">
            <a:solidFill>
              <a:schemeClr val="tx1"/>
            </a:solidFill>
            <a:latin typeface="+mn-lt"/>
          </a:endParaRPr>
        </a:p>
      </dgm:t>
    </dgm:pt>
    <dgm:pt modelId="{66F120ED-DEAC-4271-83FA-EDC9DC574A70}" type="sibTrans" cxnId="{4432A543-037A-40B9-83E7-B6D4ADECD111}">
      <dgm:prSet/>
      <dgm:spPr/>
      <dgm:t>
        <a:bodyPr/>
        <a:lstStyle/>
        <a:p>
          <a:endParaRPr lang="it-IT" sz="2400">
            <a:solidFill>
              <a:schemeClr val="tx1"/>
            </a:solidFill>
            <a:latin typeface="+mn-lt"/>
          </a:endParaRPr>
        </a:p>
      </dgm:t>
    </dgm:pt>
    <dgm:pt modelId="{0F56B1E3-54BC-4E77-8D38-BD7334C250E6}" type="pres">
      <dgm:prSet presAssocID="{890C5A71-CB11-48DD-BD4C-62012E3172A1}" presName="Name0" presStyleCnt="0">
        <dgm:presLayoutVars>
          <dgm:dir/>
          <dgm:resizeHandles val="exact"/>
        </dgm:presLayoutVars>
      </dgm:prSet>
      <dgm:spPr/>
    </dgm:pt>
    <dgm:pt modelId="{FF37BE93-EAA4-472B-BE11-A3CC1B392D85}" type="pres">
      <dgm:prSet presAssocID="{EAACED2A-A3D1-4E3B-A6D4-753D6FCD4CBF}" presName="composite" presStyleCnt="0"/>
      <dgm:spPr/>
    </dgm:pt>
    <dgm:pt modelId="{1060675D-645B-4830-B683-6859DEA80A05}" type="pres">
      <dgm:prSet presAssocID="{EAACED2A-A3D1-4E3B-A6D4-753D6FCD4CBF}" presName="rect1" presStyleLbl="trAlignAcc1" presStyleIdx="0" presStyleCnt="2" custScaleX="85707" custScaleY="70637">
        <dgm:presLayoutVars>
          <dgm:bulletEnabled val="1"/>
        </dgm:presLayoutVars>
      </dgm:prSet>
      <dgm:spPr/>
    </dgm:pt>
    <dgm:pt modelId="{0611B8ED-93F7-420E-9BEC-B9BFD3BF9C2F}" type="pres">
      <dgm:prSet presAssocID="{EAACED2A-A3D1-4E3B-A6D4-753D6FCD4CBF}" presName="rect2" presStyleLbl="fgImgPlace1" presStyleIdx="0" presStyleCnt="2" custScaleX="85707" custScaleY="706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4FD9D6A1-762F-4ACC-8365-E99E4629A3DF}" type="pres">
      <dgm:prSet presAssocID="{FAB098B3-37E4-4C25-B976-A7808F289C3D}" presName="sibTrans" presStyleCnt="0"/>
      <dgm:spPr/>
    </dgm:pt>
    <dgm:pt modelId="{887C6AED-D681-4A86-ACD5-E5AB9F7878EB}" type="pres">
      <dgm:prSet presAssocID="{4E3BAD73-F993-4543-9C92-CE9085FB1058}" presName="composite" presStyleCnt="0"/>
      <dgm:spPr/>
    </dgm:pt>
    <dgm:pt modelId="{A7DC3560-8DE3-4FBC-876D-D023DEC1356F}" type="pres">
      <dgm:prSet presAssocID="{4E3BAD73-F993-4543-9C92-CE9085FB1058}" presName="rect1" presStyleLbl="trAlignAcc1" presStyleIdx="1" presStyleCnt="2" custScaleX="85707" custScaleY="70637">
        <dgm:presLayoutVars>
          <dgm:bulletEnabled val="1"/>
        </dgm:presLayoutVars>
      </dgm:prSet>
      <dgm:spPr/>
    </dgm:pt>
    <dgm:pt modelId="{05F50B7B-4CBE-45BD-90FD-032E2603BDC0}" type="pres">
      <dgm:prSet presAssocID="{4E3BAD73-F993-4543-9C92-CE9085FB1058}" presName="rect2" presStyleLbl="fgImgPlace1" presStyleIdx="1" presStyleCnt="2" custScaleX="85707" custScaleY="706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ngranaggi"/>
        </a:ext>
      </dgm:extLst>
    </dgm:pt>
  </dgm:ptLst>
  <dgm:cxnLst>
    <dgm:cxn modelId="{72E79718-9CA3-4421-8BC1-3D6CAFA3EB78}" type="presOf" srcId="{EAACED2A-A3D1-4E3B-A6D4-753D6FCD4CBF}" destId="{1060675D-645B-4830-B683-6859DEA80A05}" srcOrd="0" destOrd="0" presId="urn:microsoft.com/office/officeart/2008/layout/PictureStrips"/>
    <dgm:cxn modelId="{4432A543-037A-40B9-83E7-B6D4ADECD111}" srcId="{890C5A71-CB11-48DD-BD4C-62012E3172A1}" destId="{4E3BAD73-F993-4543-9C92-CE9085FB1058}" srcOrd="1" destOrd="0" parTransId="{CAB5F14B-69E7-4E13-A51F-E759DA0E6972}" sibTransId="{66F120ED-DEAC-4271-83FA-EDC9DC574A70}"/>
    <dgm:cxn modelId="{90249D4C-C933-4B85-804A-03167C413D46}" type="presOf" srcId="{4E3BAD73-F993-4543-9C92-CE9085FB1058}" destId="{A7DC3560-8DE3-4FBC-876D-D023DEC1356F}" srcOrd="0" destOrd="0" presId="urn:microsoft.com/office/officeart/2008/layout/PictureStrips"/>
    <dgm:cxn modelId="{79B35A71-8FB2-4968-8F9B-0ED181B30DFD}" srcId="{890C5A71-CB11-48DD-BD4C-62012E3172A1}" destId="{EAACED2A-A3D1-4E3B-A6D4-753D6FCD4CBF}" srcOrd="0" destOrd="0" parTransId="{C1DDA7E5-4356-41D7-9EFE-5132C47BB352}" sibTransId="{FAB098B3-37E4-4C25-B976-A7808F289C3D}"/>
    <dgm:cxn modelId="{74328CFE-267B-4C88-BAFD-500DB860DEF4}" type="presOf" srcId="{890C5A71-CB11-48DD-BD4C-62012E3172A1}" destId="{0F56B1E3-54BC-4E77-8D38-BD7334C250E6}" srcOrd="0" destOrd="0" presId="urn:microsoft.com/office/officeart/2008/layout/PictureStrips"/>
    <dgm:cxn modelId="{503B61B4-A82E-4E06-9542-7F08A4DD20C2}" type="presParOf" srcId="{0F56B1E3-54BC-4E77-8D38-BD7334C250E6}" destId="{FF37BE93-EAA4-472B-BE11-A3CC1B392D85}" srcOrd="0" destOrd="0" presId="urn:microsoft.com/office/officeart/2008/layout/PictureStrips"/>
    <dgm:cxn modelId="{E81A737E-C688-429E-87C4-7D0BC63D0FE1}" type="presParOf" srcId="{FF37BE93-EAA4-472B-BE11-A3CC1B392D85}" destId="{1060675D-645B-4830-B683-6859DEA80A05}" srcOrd="0" destOrd="0" presId="urn:microsoft.com/office/officeart/2008/layout/PictureStrips"/>
    <dgm:cxn modelId="{46950ABB-26AC-4286-A75C-DD27FE70DC68}" type="presParOf" srcId="{FF37BE93-EAA4-472B-BE11-A3CC1B392D85}" destId="{0611B8ED-93F7-420E-9BEC-B9BFD3BF9C2F}" srcOrd="1" destOrd="0" presId="urn:microsoft.com/office/officeart/2008/layout/PictureStrips"/>
    <dgm:cxn modelId="{20E6F5F0-C644-4E6B-896E-AACAA9319367}" type="presParOf" srcId="{0F56B1E3-54BC-4E77-8D38-BD7334C250E6}" destId="{4FD9D6A1-762F-4ACC-8365-E99E4629A3DF}" srcOrd="1" destOrd="0" presId="urn:microsoft.com/office/officeart/2008/layout/PictureStrips"/>
    <dgm:cxn modelId="{CA9637FE-54DC-49AB-837D-4721335625D7}" type="presParOf" srcId="{0F56B1E3-54BC-4E77-8D38-BD7334C250E6}" destId="{887C6AED-D681-4A86-ACD5-E5AB9F7878EB}" srcOrd="2" destOrd="0" presId="urn:microsoft.com/office/officeart/2008/layout/PictureStrips"/>
    <dgm:cxn modelId="{3CD9F356-36AC-42A8-A79D-3DB144ED3027}" type="presParOf" srcId="{887C6AED-D681-4A86-ACD5-E5AB9F7878EB}" destId="{A7DC3560-8DE3-4FBC-876D-D023DEC1356F}" srcOrd="0" destOrd="0" presId="urn:microsoft.com/office/officeart/2008/layout/PictureStrips"/>
    <dgm:cxn modelId="{B0EA4037-0146-4799-AC75-EB32EC9A38B3}" type="presParOf" srcId="{887C6AED-D681-4A86-ACD5-E5AB9F7878EB}" destId="{05F50B7B-4CBE-45BD-90FD-032E2603BDC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0675D-645B-4830-B683-6859DEA80A05}">
      <dsp:nvSpPr>
        <dsp:cNvPr id="0" name=""/>
        <dsp:cNvSpPr/>
      </dsp:nvSpPr>
      <dsp:spPr>
        <a:xfrm>
          <a:off x="896830" y="659568"/>
          <a:ext cx="5449552" cy="14035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85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+mn-lt"/>
            </a:rPr>
            <a:t>Modificare il testo da leggere: EasyReading, spaziatura tra lettere e parole</a:t>
          </a:r>
        </a:p>
      </dsp:txBody>
      <dsp:txXfrm>
        <a:off x="896830" y="659568"/>
        <a:ext cx="5449552" cy="1403546"/>
      </dsp:txXfrm>
    </dsp:sp>
    <dsp:sp modelId="{0611B8ED-93F7-420E-9BEC-B9BFD3BF9C2F}">
      <dsp:nvSpPr>
        <dsp:cNvPr id="0" name=""/>
        <dsp:cNvSpPr/>
      </dsp:nvSpPr>
      <dsp:spPr>
        <a:xfrm>
          <a:off x="276899" y="387145"/>
          <a:ext cx="1192089" cy="14737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DC3560-8DE3-4FBC-876D-D023DEC1356F}">
      <dsp:nvSpPr>
        <dsp:cNvPr id="0" name=""/>
        <dsp:cNvSpPr/>
      </dsp:nvSpPr>
      <dsp:spPr>
        <a:xfrm>
          <a:off x="896830" y="2794007"/>
          <a:ext cx="5449552" cy="14035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85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+mn-lt"/>
            </a:rPr>
            <a:t>Strumenti compensativi: </a:t>
          </a:r>
          <a:r>
            <a:rPr lang="it-IT" sz="2400" kern="1200" dirty="0" err="1">
              <a:latin typeface="+mn-lt"/>
            </a:rPr>
            <a:t>LaTEX</a:t>
          </a:r>
          <a:r>
            <a:rPr lang="it-IT" sz="2400" kern="1200" dirty="0">
              <a:latin typeface="+mn-lt"/>
            </a:rPr>
            <a:t> e Gufo di Savelli</a:t>
          </a:r>
        </a:p>
      </dsp:txBody>
      <dsp:txXfrm>
        <a:off x="896830" y="2794007"/>
        <a:ext cx="5449552" cy="1403546"/>
      </dsp:txXfrm>
    </dsp:sp>
    <dsp:sp modelId="{05F50B7B-4CBE-45BD-90FD-032E2603BDC0}">
      <dsp:nvSpPr>
        <dsp:cNvPr id="0" name=""/>
        <dsp:cNvSpPr/>
      </dsp:nvSpPr>
      <dsp:spPr>
        <a:xfrm>
          <a:off x="276899" y="2521585"/>
          <a:ext cx="1192089" cy="14737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EC67C-4BC4-4351-894F-F7938C34A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5EF0C6-5B6A-40EB-AC56-C95908DBA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63259D-86E0-4D0F-96BA-31A41802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52D257-ADDC-479F-9BE0-4763A2BE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846A22-A760-4A3C-AE95-3072D9AE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31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24006-7FB5-40BB-AA38-B308DC5E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FC262C-4CB7-45F0-BC54-AE21D5095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6F0588-5876-4C39-94C5-9BA666B1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9D877E-2182-4BBB-B070-34DD1357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43ED7C-CC96-4466-8079-F4E4D136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0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02DE50-0025-42D8-B203-F9EB80E41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4B0724-1082-4164-BC0C-D443DA792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C9B1D9-78F6-4065-A1FA-CBF0C054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45DD6D-7E58-4623-AEE5-CC1BC9B6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66CDE6-F296-4711-A37D-2959FC9A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52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3F9C0-1BCF-6248-95C0-6F3290EC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69A597-442A-B941-8319-F914210FC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26747-AF47-1540-A1A6-8FB3CD3E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24D143-79E6-664A-9341-F017915B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D4D167-3D35-6749-8A26-2C81DA51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572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E802C-B183-7943-97A4-571D2D07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0CBCFE-138B-704D-9649-B140E5B72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3934AD-5681-1F4B-BB57-791FF616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FC2C67-F7B8-4B4C-A912-F4354E5C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5D29F4-EBA1-6D4C-85C4-845C6116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5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77656-5211-D440-B85D-136A43E5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F98E3-BB5E-694A-80D7-E6A6DB4D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145B0E-AE75-8840-9422-B4900039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74D3FF-E9DC-F147-B2BA-AA3353EE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F44A91-F4E9-1F41-8AE9-B281069D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391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7DAA9-402B-D94A-AE63-4E51150A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FA2B1-7F89-9B49-8F3D-0B348ECA3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A6F94C-0CAF-974C-9650-80E7A65B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994097-732E-7C4C-BC1F-072A039D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6D63AF-1417-E043-8ED2-1230B184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BC0DFD-CC23-FD40-A9D3-AEA38245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28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07744F-D0C3-7F4B-96A5-0E14E13C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BB8DE5-F6B3-6A4D-B290-C7FEBFD8C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F1228A-9110-9441-926D-3AAC5A61C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71F00F-B702-2F4A-8E85-CA07975CB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125D7E-CC31-B841-89C1-885628A29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608F6BA-C06F-5941-98DF-267145F4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9772A81-38B0-974F-8EA6-D7B92EB7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29C46E3-D011-5843-B23A-FF376C5D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0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07FA7-8A1A-C54F-8ECE-E3889462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662AF6-E9BE-844B-B0E5-9B530313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98AFF9-E6EF-C741-8C57-827DD583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6AD63B-A102-D04A-B15C-D818E0AD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43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8B4A27-35ED-7640-BAEE-2DDB9C12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B66073-AF23-A746-8E67-4CA25739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764360-A711-174D-B690-3A838C73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52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6A8B49-8F1C-2A43-803C-BDFFDA49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959CE5-D339-EB41-BDCA-C72381AFE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225816-AC4C-084D-8509-5B7B597F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3BD941-7969-B84A-829B-6865D2E1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C0BB30-40B2-D04F-BE71-D8227BA5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CB655B-2D20-884A-AFF3-D8253858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3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341D0-BE21-42F6-AC79-E26BA72D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A2BA04-CDFA-49A0-9B1D-A90F2CCBD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D6D5B0-133E-44EC-89FD-3F1CF033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9B9398-6DF6-4857-9E66-A48B51C5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1B24F6-D3C6-4BA0-8BB2-FE5E7BFA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115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5D82F-2E93-2C48-BBCE-8E7C4A0F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3E6818-6BF9-054C-ACEC-9BB20270D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CFF9E5-DD5D-3D40-B8BE-91C670811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F088FF-83B2-E444-B82E-C16B57E0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DFDA54-57FC-1E42-A18A-4219F030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075F08-0F77-5042-B402-3F5DEB48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07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FF42F-E79C-D74B-BF1B-554DFB1A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7A7698-7475-5B49-B2D9-0730EF104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2BC3DE-45B1-BC42-823A-23B2B60E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32CD5-2A8B-6E46-96FC-432C5CF8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3A38FE-524C-824E-9E6D-39CFA0B6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806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C01B79-45F0-4F4E-B158-2CA49E906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FCC3D3-E2D4-FF41-9D72-BCFD2DA7C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C5B09C-C4CF-9E44-89B5-6F8559D2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FEE99B-D403-434F-9FB1-2B4B4A9C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8F4A3B-EB67-7142-B187-16253F79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74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88E7B-C2CB-4964-9995-D7F273BE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850A6F-10C5-4060-8A9A-9A57B5BF3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A0387E-4E8F-4BD0-91B6-388DC279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1CF59F-CB08-4A6A-AA67-F3CD1F00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95347E-A868-454D-97E4-1DD07770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25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8D171A-3FA0-49C6-9BA2-FD5267E8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C0DC5E-BB27-468D-9B7E-5FA01F6FA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983A04-3DE8-488F-8382-F7F3623B2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B082B1-F4A2-44CE-95AC-21DDB084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141089-1CAE-48F3-837A-B85526F7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F3608F-2A9C-4EE8-A72A-AA470EF7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1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11AB9-4287-482D-BBE0-0AFCAA19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AC68E4-9CC6-4EFC-A85F-C32BEECB9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3BEDA9-8D0F-405A-A959-EE7E99BB0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B0ADA5-79D7-4C0B-A1C1-67C6FE763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7BCA9C-3679-4D11-818A-6CFED7513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5BA581-AFBB-41CA-901A-5BCE50B9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DF1F6D-7F6F-46C4-A2F8-3FC55AFD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854E55-3296-4467-83D8-EC9DEED5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98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D09BF-CE17-44E0-A1BF-3DED3DB5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ED79EC-F0D8-4221-B02E-65440AD8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37827B-4723-4674-9488-F557A413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1CA3FD-9E42-409B-BABE-5D766A72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35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5C8DF7-9250-4053-9DF7-459E27C4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1734CD-92A6-4FDD-9ACD-B3E8E8B2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2F8EF9-6060-4296-A6B6-5B2215F9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73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68EBD-E319-4B8B-9000-3B05ABCE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06D41D-B814-4CD2-9692-BFD910EB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BFEEE8-E6CC-4794-81F0-D116FBDDE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94D833-66C9-4CC9-8D50-C235D6A0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A48415-5E85-4175-850C-C8602C4D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4AAFE7-49D8-4E8F-864B-44A08579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00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66F6A-7A3A-4F98-948C-BB43CDCB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27A8CA4-3C53-4285-9EB8-5BB1F4591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871E9-134C-44E1-8C3E-AB43BDEF6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DFF19F-81B5-42C5-A3DD-5ACB60E5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A6B6DD-890D-4D5B-B928-E04509CA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0BE0EB-4CBD-40E7-90DC-F1AEE09C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0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90DF921-E64D-452D-A62E-CFDA784B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37DEC0-CECC-461F-9FF5-06397F5BD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324C9E-102B-4801-8028-FD7C2655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415C0-8722-4C13-8D2D-0CD44E6CB90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B7BF5B-D81F-4A4F-A1E6-D404750F1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DAE075-0BBE-44DC-B0AC-F8E78927D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90E0-ED38-498A-81E1-1185C33E6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79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82806E-AAD6-474B-BE54-58A58D0B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D6FC20-0A78-6C4C-8416-B850925B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330786-519B-7543-B2C0-CFD903971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D09D-1FD0-884D-8E7C-F334AF56FDFE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D87AAF-8740-884D-A69D-237F91263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DA3C2-6E7F-D94C-A9C5-5ADDE8C8C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1F2E-41C3-304E-B72C-57D15702E7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68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B2A6983D-865E-4C98-B808-6F90CC1BB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5" b="13119"/>
          <a:stretch/>
        </p:blipFill>
        <p:spPr>
          <a:xfrm>
            <a:off x="0" y="-12512"/>
            <a:ext cx="12229296" cy="687898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0E5880F-4421-492E-977D-AA3D1036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66" y="1830052"/>
            <a:ext cx="5509265" cy="181688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072D021-B7CB-4556-8519-EE6E5DFAA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101" y="4322203"/>
            <a:ext cx="3749797" cy="129697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A04BAE0-5B79-4A2F-BAD5-D001DE2B9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390" y="6414296"/>
            <a:ext cx="47434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4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3701545-EA42-45F1-8418-C815CE0D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876" y="1555432"/>
            <a:ext cx="3306492" cy="374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Disegno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sperimentale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3CC3487D-7220-4C6B-8AD1-EE8D18F9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9" y="1095649"/>
            <a:ext cx="7979843" cy="46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18490E-DC83-43B3-910B-F8987DB3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Soggetti: 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 gruppo di controllo: 64 ragazzi, 12-13 anni, senza disturbi di lettura;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 gruppo sperimentale: 64 ragazzi, 12-13 anni, con dislessia certificata.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Procedura: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 ogni ragazzo legge 8 testi diversi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 durata: 40 minuti 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 randomizzazione dell’ordine dei testi presentati</a:t>
            </a:r>
          </a:p>
        </p:txBody>
      </p:sp>
    </p:spTree>
    <p:extLst>
      <p:ext uri="{BB962C8B-B14F-4D97-AF65-F5344CB8AC3E}">
        <p14:creationId xmlns:p14="http://schemas.microsoft.com/office/powerpoint/2010/main" val="267743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3A7815-901B-456A-9EFE-4F45E3BB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13953"/>
            <a:ext cx="10919150" cy="189411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5834EE-0295-4605-85E3-4F098A2C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Effetti significativi su velocità e accuratezza della lettura grazie a: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spaziatura fra lettere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spaziatura fra parole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NON font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     ipotesi: i ragazzi di 12-13 anni hanno già acquisito la lettura da tempo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endParaRPr lang="it-IT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10B43126-C330-4413-9915-024A2BAF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42" y="4990209"/>
            <a:ext cx="45114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0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1B0DED-9FA0-403D-ABFC-2FD9B0D5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96" y="856180"/>
            <a:ext cx="5183613" cy="1128068"/>
          </a:xfrm>
        </p:spPr>
        <p:txBody>
          <a:bodyPr anchor="ctr">
            <a:no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Gruppo sperimentale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8DB492-4F0A-449C-B70F-133F15EC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effetto significativo in testi con spaziatura maggiore sia fra lettere sia fra parole rispetto a tutte le altre condizioni</a:t>
            </a:r>
          </a:p>
          <a:p>
            <a:endParaRPr lang="it-I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47B79C3-3C4C-4550-842F-860825CF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03" y="1984248"/>
            <a:ext cx="3886001" cy="34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30777F2D-7608-4FCD-ACE4-4E269E331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98" y="717554"/>
            <a:ext cx="4120842" cy="9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75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167C95-6A1D-40CD-B475-218EACEF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61" y="934360"/>
            <a:ext cx="10680322" cy="1554480"/>
          </a:xfrm>
        </p:spPr>
        <p:txBody>
          <a:bodyPr anchor="ctr">
            <a:normAutofit/>
          </a:bodyPr>
          <a:lstStyle/>
          <a:p>
            <a:pPr algn="ctr"/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Riassumendo: le caratteristiche del testo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619DEE-80EC-4572-85C3-4C428075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988508"/>
            <a:ext cx="10907487" cy="3467781"/>
          </a:xfr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Font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EasyReading®,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adeguatamente spaziato sia tra lettere sia tra parole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dimensione carattere: 12-14 punti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testo scuro su sfondo chiaro (NON bianco)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per evidenziare: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grassetto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(NO maiuscolo/sottolineato)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interlinea: 1,5 punti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uso di elenchi puntati o numerati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 evitare paragrafi e frasi molto lunghe</a:t>
            </a:r>
          </a:p>
          <a:p>
            <a:endParaRPr lang="it-IT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4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E0F49EB-8E0D-724A-8B51-5A6E7383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3" y="893649"/>
            <a:ext cx="3796306" cy="712601"/>
          </a:xfrm>
        </p:spPr>
        <p:txBody>
          <a:bodyPr anchor="t">
            <a:no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 1: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3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33A2512-BBBD-B341-BE01-AE1163D3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Autofit/>
          </a:bodyPr>
          <a:lstStyle/>
          <a:p>
            <a:r>
              <a:rPr lang="it-IT" sz="2400" dirty="0"/>
              <a:t>Strumento multipiattaforma:</a:t>
            </a:r>
          </a:p>
          <a:p>
            <a:pPr marL="0" indent="0">
              <a:buNone/>
            </a:pPr>
            <a:r>
              <a:rPr lang="it-IT" sz="2400" dirty="0"/>
              <a:t>- Gratuito</a:t>
            </a:r>
          </a:p>
          <a:p>
            <a:pPr marL="0" indent="0">
              <a:buNone/>
            </a:pPr>
            <a:r>
              <a:rPr lang="it-IT" sz="2400" dirty="0"/>
              <a:t>- Accessibile e scaricabile da tutti (compatibile con ogni sistema operativo)</a:t>
            </a:r>
          </a:p>
          <a:p>
            <a:pPr marL="0" indent="0">
              <a:buNone/>
            </a:pPr>
            <a:r>
              <a:rPr lang="it-IT" sz="2400" dirty="0"/>
              <a:t>- Valido sia per insegnanti che per gli studenti</a:t>
            </a:r>
          </a:p>
          <a:p>
            <a:pPr marL="0" indent="0">
              <a:buNone/>
            </a:pPr>
            <a:r>
              <a:rPr lang="it-IT" sz="2400" dirty="0"/>
              <a:t>- Programma multi-lingue</a:t>
            </a:r>
          </a:p>
          <a:p>
            <a:pPr marL="0" indent="0">
              <a:buNone/>
            </a:pPr>
            <a:r>
              <a:rPr lang="it-IT" sz="2400" dirty="0"/>
              <a:t>- Richiama i valori di collaborazione, cooperazione, solidarietà a livello internazionale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827E0B-C644-488E-85EE-1B4A9529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1" y="1793168"/>
            <a:ext cx="4480170" cy="18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4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D5E6A79-5D4F-5142-AFF4-14A996E4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5362" y="152757"/>
            <a:ext cx="9236700" cy="1188950"/>
          </a:xfrm>
        </p:spPr>
        <p:txBody>
          <a:bodyPr anchor="b">
            <a:normAutofit/>
          </a:bodyPr>
          <a:lstStyle/>
          <a:p>
            <a:pPr algn="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dislessia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E645E77-8B3D-6743-941A-8E2CDCF3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2599509"/>
            <a:ext cx="11060502" cy="3435531"/>
          </a:xfrm>
        </p:spPr>
        <p:txBody>
          <a:bodyPr anchor="ctr">
            <a:no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 flessibile</a:t>
            </a:r>
            <a:r>
              <a:rPr lang="it-IT" sz="2400" dirty="0"/>
              <a:t>:</a:t>
            </a:r>
          </a:p>
          <a:p>
            <a:pPr>
              <a:buFontTx/>
              <a:buChar char="-"/>
            </a:pPr>
            <a:r>
              <a:rPr lang="it-IT" sz="2400" dirty="0"/>
              <a:t>salva automaticamente i contenuti</a:t>
            </a:r>
          </a:p>
          <a:p>
            <a:pPr>
              <a:buFontTx/>
              <a:buChar char="-"/>
            </a:pPr>
            <a:r>
              <a:rPr lang="it-IT" sz="2400" dirty="0"/>
              <a:t>imposta automaticamente aspetti di grafica ed estetica</a:t>
            </a:r>
          </a:p>
          <a:p>
            <a:pPr>
              <a:buFontTx/>
              <a:buChar char="-"/>
            </a:pPr>
            <a:r>
              <a:rPr lang="it-IT" sz="2400" dirty="0"/>
              <a:t>Corregge automaticamente errori ortografici, divisione sillabica e gestione parole per andare a capo</a:t>
            </a:r>
          </a:p>
          <a:p>
            <a:pPr>
              <a:buFontTx/>
              <a:buChar char="-"/>
            </a:pPr>
            <a:r>
              <a:rPr lang="it-IT" sz="2400" dirty="0"/>
              <a:t>Modificabile il font e la dimensione del carattere (documento scritto più grande ma proporzione tra le parti)</a:t>
            </a:r>
          </a:p>
          <a:p>
            <a:pPr>
              <a:buFontTx/>
              <a:buChar char="-"/>
            </a:pPr>
            <a:endParaRPr lang="it-IT" sz="2400" dirty="0"/>
          </a:p>
          <a:p>
            <a:r>
              <a:rPr lang="it-IT" sz="2400" dirty="0"/>
              <a:t>Strumento utile anche per bambini con </a:t>
            </a:r>
            <a:r>
              <a:rPr lang="it-IT" sz="2400" dirty="0" err="1"/>
              <a:t>ipovedenza</a:t>
            </a:r>
            <a:r>
              <a:rPr lang="it-IT" sz="2400" dirty="0"/>
              <a:t>, disgrafia, </a:t>
            </a:r>
            <a:r>
              <a:rPr lang="it-IT" sz="2400" dirty="0" err="1"/>
              <a:t>disprassia</a:t>
            </a:r>
            <a:r>
              <a:rPr lang="it-IT" sz="2400" dirty="0"/>
              <a:t>, e bambini con problemi legati all’ortografia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184CEA7-CAB0-41A3-B106-052A30AB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08" y="615916"/>
            <a:ext cx="2562509" cy="10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0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CBDB4DE-654A-BA44-B217-CEDA91A1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Applicazioni: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9E65679-589A-4C42-BEC4-79D26818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745"/>
            <a:ext cx="10515600" cy="4351338"/>
          </a:xfrm>
        </p:spPr>
        <p:txBody>
          <a:bodyPr>
            <a:normAutofit/>
          </a:bodyPr>
          <a:lstStyle/>
          <a:p>
            <a:r>
              <a:rPr lang="it-IT" sz="2400" dirty="0"/>
              <a:t>Pubblicati vari articoli con pareri contrastanti</a:t>
            </a:r>
          </a:p>
          <a:p>
            <a:endParaRPr lang="it-IT" sz="2400" dirty="0"/>
          </a:p>
          <a:p>
            <a:r>
              <a:rPr lang="it-IT" sz="2400" dirty="0"/>
              <a:t>Strumento testato in un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scientifico a Pordenone </a:t>
            </a:r>
            <a:r>
              <a:rPr lang="it-IT" sz="2400" dirty="0"/>
              <a:t>-&gt; professore di matematica ha insegnato ai suoi alunni a disegnare figure geometriche</a:t>
            </a:r>
          </a:p>
          <a:p>
            <a:endParaRPr lang="it-IT" sz="2400" dirty="0"/>
          </a:p>
          <a:p>
            <a:r>
              <a:rPr lang="it-IT" sz="2400" dirty="0"/>
              <a:t>Per ora i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</a:t>
            </a:r>
            <a:r>
              <a:rPr lang="it-IT" sz="2400" dirty="0"/>
              <a:t> solo per materie scientifiche, ma ci sono pacchetti di materie umanistiche non ancora sfruttati</a:t>
            </a:r>
          </a:p>
        </p:txBody>
      </p:sp>
    </p:spTree>
    <p:extLst>
      <p:ext uri="{BB962C8B-B14F-4D97-AF65-F5344CB8AC3E}">
        <p14:creationId xmlns:p14="http://schemas.microsoft.com/office/powerpoint/2010/main" val="182460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F33E8F-1C09-4231-9BEE-901FB313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 2: Gufo di Savelli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A2E1C9F-926B-481B-A5A5-9DED7965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5" y="2389218"/>
            <a:ext cx="5521008" cy="346548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C4E52F-545C-4A4A-8E9A-A66B4738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509" y="2517349"/>
            <a:ext cx="5608853" cy="3639450"/>
          </a:xfrm>
        </p:spPr>
        <p:txBody>
          <a:bodyPr anchor="ctr">
            <a:noAutofit/>
          </a:bodyPr>
          <a:lstStyle/>
          <a:p>
            <a:r>
              <a:rPr lang="it-IT" sz="2200" dirty="0"/>
              <a:t>Strumento di recupero per le difficoltà di lettura (Enrico Savelli, </a:t>
            </a:r>
            <a:r>
              <a:rPr lang="it-IT" sz="2200" dirty="0" err="1"/>
              <a:t>Svano</a:t>
            </a:r>
            <a:r>
              <a:rPr lang="it-IT" sz="2200" dirty="0"/>
              <a:t> Pulga)</a:t>
            </a:r>
          </a:p>
          <a:p>
            <a:pPr>
              <a:buFontTx/>
              <a:buChar char="-"/>
            </a:pPr>
            <a:r>
              <a:rPr lang="it-IT" sz="2200" dirty="0"/>
              <a:t>Recupero e riabilitazione a partire dai 6 anni ai 12 anni (primaria e secondaria di primo grado)</a:t>
            </a:r>
          </a:p>
          <a:p>
            <a:pPr>
              <a:buFontTx/>
              <a:buChar char="-"/>
            </a:pPr>
            <a:r>
              <a:rPr lang="it-IT" sz="2200" dirty="0"/>
              <a:t>2 versioni: Family e  Professional -&gt;  professionista, genitori, bambini</a:t>
            </a:r>
          </a:p>
          <a:p>
            <a:pPr>
              <a:buFontTx/>
              <a:buChar char="-"/>
            </a:pPr>
            <a:r>
              <a:rPr lang="it-IT" sz="2200" dirty="0"/>
              <a:t>Sviluppo componenti processi di lettura e scrittura  (analisi fonologica,  sintesi fonemica e accesso lessicale)</a:t>
            </a:r>
          </a:p>
          <a:p>
            <a:pPr>
              <a:buFontTx/>
              <a:buChar char="-"/>
            </a:pPr>
            <a:r>
              <a:rPr lang="it-IT" sz="2200" dirty="0"/>
              <a:t>Finalità: pratica riabilitativa e potenziamento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DFA6FE-DCB1-441B-944B-F3841FD5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43" y="1051510"/>
            <a:ext cx="4709345" cy="962953"/>
          </a:xfrm>
        </p:spPr>
        <p:txBody>
          <a:bodyPr anchor="b">
            <a:no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 2: 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Gufo di Savelli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D2BE50DD-C001-49D1-AA03-185116E30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5901668" y="130122"/>
            <a:ext cx="6174884" cy="347336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251C1A-B35D-4379-B696-D416672E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846" y="3109385"/>
            <a:ext cx="9605364" cy="3632493"/>
          </a:xfrm>
        </p:spPr>
        <p:txBody>
          <a:bodyPr anchor="ctr">
            <a:noAutofit/>
          </a:bodyPr>
          <a:lstStyle/>
          <a:p>
            <a:r>
              <a:rPr lang="it-IT" sz="2400" dirty="0"/>
              <a:t>Esercizi proposti personalizzabili lungo assi principali:</a:t>
            </a:r>
          </a:p>
          <a:p>
            <a:pPr>
              <a:buFontTx/>
              <a:buChar char="-"/>
            </a:pPr>
            <a:r>
              <a:rPr lang="it-IT" sz="2400" dirty="0"/>
              <a:t>lunghezza parole, complessità ortografica, numero dei cloze (inserire parole mancanti o sinonimi appropriati)</a:t>
            </a:r>
          </a:p>
          <a:p>
            <a:pPr>
              <a:buFontTx/>
              <a:buChar char="-"/>
            </a:pPr>
            <a:r>
              <a:rPr lang="it-IT" sz="2400" dirty="0"/>
              <a:t>Adattabili alle caratteristiche e all’età del bambino </a:t>
            </a:r>
          </a:p>
          <a:p>
            <a:r>
              <a:rPr lang="it-IT" sz="2400" dirty="0"/>
              <a:t>Il lavoro impostato a scuola o in studio può essere continuato a casa, grazie all’utilizzo delle licenze family contenute nel pacchetto</a:t>
            </a:r>
          </a:p>
        </p:txBody>
      </p:sp>
    </p:spTree>
    <p:extLst>
      <p:ext uri="{BB962C8B-B14F-4D97-AF65-F5344CB8AC3E}">
        <p14:creationId xmlns:p14="http://schemas.microsoft.com/office/powerpoint/2010/main" val="374012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BE951E-E7D2-4A81-BCB4-1152E0CF8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1" r="14157"/>
          <a:stretch/>
        </p:blipFill>
        <p:spPr>
          <a:xfrm>
            <a:off x="0" y="314470"/>
            <a:ext cx="5208998" cy="601355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9" name="Arc 35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533C2-9B7B-4155-BEC4-561A35D3E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218" y="887630"/>
            <a:ext cx="6091273" cy="58830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DSA (Disturbo Specifico di Apprendimento)</a:t>
            </a:r>
            <a:r>
              <a:rPr lang="it-IT" sz="2400" dirty="0"/>
              <a:t>: disturbi del </a:t>
            </a:r>
            <a:r>
              <a:rPr lang="it-IT" sz="2400" dirty="0" err="1"/>
              <a:t>neurosviluppo</a:t>
            </a:r>
            <a:r>
              <a:rPr lang="it-IT" sz="2400" dirty="0"/>
              <a:t> sulla capacità di leggere, scrivere e calcolare in modo corretto e fluente</a:t>
            </a:r>
          </a:p>
          <a:p>
            <a:pPr marL="0" indent="0">
              <a:buClr>
                <a:schemeClr val="tx1"/>
              </a:buClr>
              <a:buNone/>
            </a:pPr>
            <a:endParaRPr lang="it-IT" sz="1800" dirty="0"/>
          </a:p>
          <a:p>
            <a:pPr>
              <a:buClr>
                <a:schemeClr val="tx1"/>
              </a:buClr>
            </a:pPr>
            <a:r>
              <a:rPr lang="it-IT" sz="24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Dislessia</a:t>
            </a:r>
            <a:r>
              <a:rPr lang="it-IT" sz="2400" dirty="0"/>
              <a:t> = disturbo specifico della lettura, si manifesta con difficoltà decodifica del testo</a:t>
            </a:r>
          </a:p>
          <a:p>
            <a:pPr marL="0" indent="0">
              <a:buNone/>
            </a:pPr>
            <a:r>
              <a:rPr lang="it-IT" sz="2400" dirty="0"/>
              <a:t>In particolare:</a:t>
            </a:r>
          </a:p>
          <a:p>
            <a:pPr>
              <a:buFontTx/>
              <a:buChar char="-"/>
            </a:pPr>
            <a:r>
              <a:rPr lang="it-IT" sz="2400" dirty="0"/>
              <a:t>difficoltà pronuncia parole, lettura veloce, scrittura a mano, comprensione di ciò che si legge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Dibattito su cause     </a:t>
            </a:r>
            <a:r>
              <a:rPr lang="it-IT" sz="2400" dirty="0"/>
              <a:t>  né da un deficit di intelligenza né problemi ambientali, psicologici o deficit sensoriali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566F5999-1CF5-4E32-A3D0-F932B1C01FF9}"/>
              </a:ext>
            </a:extLst>
          </p:cNvPr>
          <p:cNvSpPr/>
          <p:nvPr/>
        </p:nvSpPr>
        <p:spPr>
          <a:xfrm>
            <a:off x="7914640" y="5598160"/>
            <a:ext cx="284480" cy="1219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356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egnaposto contenuto 31">
            <a:extLst>
              <a:ext uri="{FF2B5EF4-FFF2-40B4-BE49-F238E27FC236}">
                <a16:creationId xmlns:a16="http://schemas.microsoft.com/office/drawing/2014/main" id="{92543D65-EDA3-46B3-8EA0-676A9142AD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3095" y="101850"/>
            <a:ext cx="5248190" cy="6732917"/>
          </a:xfrm>
          <a:prstGeom prst="rect">
            <a:avLst/>
          </a:prstGeom>
        </p:spPr>
      </p:pic>
      <p:pic>
        <p:nvPicPr>
          <p:cNvPr id="13" name="Segnaposto contenuto 30">
            <a:extLst>
              <a:ext uri="{FF2B5EF4-FFF2-40B4-BE49-F238E27FC236}">
                <a16:creationId xmlns:a16="http://schemas.microsoft.com/office/drawing/2014/main" id="{E141A9B0-C630-4706-96A2-E3EEBA939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995" y="23233"/>
            <a:ext cx="4769295" cy="68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6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4D5D2F-A93A-4343-8A8F-F4F70C4F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Concludendo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ED825B0E-0195-4CB5-ADEA-E8553740A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67579"/>
              </p:ext>
            </p:extLst>
          </p:nvPr>
        </p:nvGraphicFramePr>
        <p:xfrm>
          <a:off x="5010551" y="0"/>
          <a:ext cx="6623283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824A6D-F822-4D6D-B503-FCC6B0719250}"/>
              </a:ext>
            </a:extLst>
          </p:cNvPr>
          <p:cNvSpPr txBox="1"/>
          <p:nvPr/>
        </p:nvSpPr>
        <p:spPr>
          <a:xfrm>
            <a:off x="4020437" y="4747002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«Ognuno è un genio. Ma se si giudica un pesce dalla sua abilità ad arrampicarsi sugli alberi, lui passerà la vita a credersi stupido.»</a:t>
            </a:r>
          </a:p>
          <a:p>
            <a:pPr algn="r"/>
            <a:r>
              <a:rPr lang="it-IT" sz="2400" dirty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49087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C9A221A-05DA-4662-BE28-D8ACF7F5A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1107" y="2350894"/>
            <a:ext cx="7644627" cy="3948565"/>
          </a:xfrm>
        </p:spPr>
        <p:txBody>
          <a:bodyPr>
            <a:noAutofit/>
          </a:bodyPr>
          <a:lstStyle/>
          <a:p>
            <a:r>
              <a:rPr lang="it-IT" sz="8000" dirty="0"/>
              <a:t>Grazie per l’attenzione</a:t>
            </a:r>
            <a:br>
              <a:rPr lang="it-IT" sz="8000" dirty="0"/>
            </a:b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1399040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619DEE-80EC-4572-85C3-4C428075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516" y="1833390"/>
            <a:ext cx="9849751" cy="4550781"/>
          </a:xfrm>
        </p:spPr>
        <p:txBody>
          <a:bodyPr anchor="ctr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Bachmann, C., &amp;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Mengheri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, L. (2018). Dyslexia and fonts: Is a specific font useful?. 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Brain Sciences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, 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(5), 89.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Galliussi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, J.,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Perondi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, L., Chia, G.,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Gerbino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, W., &amp;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Bernardis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, P. (2020). Inter-letter spacing, inter-word spacing, and font with dyslexia-friendly features: testing text readability in people with and without dyslexia. Annals of Dyslexia, 1-12.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Giacopini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, R. (2016). LATEX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tra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banchi</a:t>
            </a:r>
            <a:r>
              <a:rPr lang="en-US" sz="3000" dirty="0">
                <a:solidFill>
                  <a:srgbClr val="222222"/>
                </a:solidFill>
              </a:rPr>
              <a:t> 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Possibili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applicazioni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 in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ambito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scolastico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 di LATEX.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ArsTEXnica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22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, 7-12.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Mengoni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V., &amp;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Castagna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L. M. (2020). Comparison between Reading Performances of Children with Specific Learning Disabilities and Learning Difficulties by Using Times New Roman and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EasyReading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Writing Font. 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 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(2), 267–289. 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endParaRPr lang="it-IT" sz="200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86C958A-935D-4B61-A6B4-8C0F451A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168824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86D66E-4FB7-486F-B09B-88193F0D17F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214851" y="940487"/>
            <a:ext cx="4732437" cy="315890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Le difficoltà che incontra nella lettura una persona con dislessia_Trim">
            <a:hlinkClick r:id="" action="ppaction://media"/>
            <a:extLst>
              <a:ext uri="{FF2B5EF4-FFF2-40B4-BE49-F238E27FC236}">
                <a16:creationId xmlns:a16="http://schemas.microsoft.com/office/drawing/2014/main" id="{311B5273-6343-4A7B-94E4-93DEB6D9294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41425" y="1652703"/>
            <a:ext cx="6564460" cy="4913692"/>
          </a:xfr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ccia destra con strisce 6">
            <a:extLst>
              <a:ext uri="{FF2B5EF4-FFF2-40B4-BE49-F238E27FC236}">
                <a16:creationId xmlns:a16="http://schemas.microsoft.com/office/drawing/2014/main" id="{B0F77066-1C24-4F6A-99E2-C568CF2040C8}"/>
              </a:ext>
            </a:extLst>
          </p:cNvPr>
          <p:cNvSpPr/>
          <p:nvPr/>
        </p:nvSpPr>
        <p:spPr>
          <a:xfrm>
            <a:off x="3484248" y="4740156"/>
            <a:ext cx="1463040" cy="599440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7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DF4980-EA6F-40FA-8AC2-4697F66DF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10556757" cy="3632493"/>
          </a:xfrm>
        </p:spPr>
        <p:txBody>
          <a:bodyPr anchor="ctr">
            <a:noAutofit/>
          </a:bodyPr>
          <a:lstStyle/>
          <a:p>
            <a:r>
              <a:rPr lang="it-IT" sz="2600" dirty="0"/>
              <a:t>Strumento di compensazione per lettori con dislessia </a:t>
            </a:r>
          </a:p>
          <a:p>
            <a:r>
              <a:rPr lang="it-IT" sz="2600" dirty="0"/>
              <a:t>Carattere semplificatore per </a:t>
            </a:r>
            <a:r>
              <a:rPr lang="it-IT" sz="2600" b="1" dirty="0"/>
              <a:t>tutte</a:t>
            </a:r>
            <a:r>
              <a:rPr lang="it-IT" sz="2600" dirty="0"/>
              <a:t> le categorie di lettori</a:t>
            </a:r>
          </a:p>
          <a:p>
            <a:endParaRPr lang="it-IT" sz="2600" dirty="0"/>
          </a:p>
          <a:p>
            <a:pPr marL="0" indent="0">
              <a:buNone/>
            </a:pPr>
            <a:r>
              <a:rPr lang="it-IT" sz="2600" dirty="0"/>
              <a:t>Realizzato da 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Angolo Manzoni</a:t>
            </a:r>
            <a:r>
              <a:rPr lang="it-IT" sz="2600" dirty="0"/>
              <a:t>:</a:t>
            </a:r>
          </a:p>
          <a:p>
            <a:pPr>
              <a:buFontTx/>
              <a:buChar char="-"/>
            </a:pPr>
            <a:r>
              <a:rPr lang="it-IT" sz="2600" dirty="0"/>
              <a:t>dimensione grande, speciale </a:t>
            </a:r>
            <a:r>
              <a:rPr lang="it-IT" sz="2600" i="1" dirty="0" err="1"/>
              <a:t>serif</a:t>
            </a:r>
            <a:r>
              <a:rPr lang="it-IT" sz="2600" dirty="0"/>
              <a:t> (grazia) aiuta a distinguere tra lettere e numeri simili (d-b, p-q, 6-9)</a:t>
            </a:r>
          </a:p>
          <a:p>
            <a:pPr>
              <a:buFontTx/>
              <a:buChar char="-"/>
            </a:pPr>
            <a:r>
              <a:rPr lang="it-IT" sz="2600" dirty="0"/>
              <a:t>ampie spaziature tra lettere/parole, parole/punteggiatura e interlinea</a:t>
            </a:r>
          </a:p>
          <a:p>
            <a:pPr>
              <a:buFontTx/>
              <a:buChar char="-"/>
            </a:pPr>
            <a:r>
              <a:rPr lang="it-IT" sz="2600" dirty="0"/>
              <a:t>testo       no parole con trattino, no giustificato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83687A-4568-424B-A1F4-D0B09E123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659" y="3325680"/>
            <a:ext cx="3257000" cy="9986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84539A-57F5-42E6-9511-176C00531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60" y="466250"/>
            <a:ext cx="6261263" cy="156035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7DA5B92-D008-4227-8B41-6235868B4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173" y="5878128"/>
            <a:ext cx="304826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8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c 4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CCF39CE-4B31-41FD-83EB-01CE6AE0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65" y="1074773"/>
            <a:ext cx="3774201" cy="373419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F7B4F8E8-39AD-4818-B319-DEA575D2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635" y="1382572"/>
            <a:ext cx="6362317" cy="5156967"/>
          </a:xfrm>
        </p:spPr>
        <p:txBody>
          <a:bodyPr anchor="ctr">
            <a:noAutofit/>
          </a:bodyPr>
          <a:lstStyle/>
          <a:p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Soggetti</a:t>
            </a:r>
            <a:r>
              <a:rPr lang="it-IT" sz="2600" dirty="0"/>
              <a:t>: 533 studenti di 4° elementare (282 M,   251 F), età media 9,5 anni</a:t>
            </a:r>
          </a:p>
          <a:p>
            <a:r>
              <a:rPr lang="it-IT" sz="2600" dirty="0"/>
              <a:t>4 gruppi: lettori normali, difficoltà di lettura, dislessia, intelligenza inferiore alla media</a:t>
            </a:r>
          </a:p>
          <a:p>
            <a:pPr marL="0" indent="0">
              <a:buNone/>
            </a:pPr>
            <a:endParaRPr lang="it-IT" sz="1200" dirty="0"/>
          </a:p>
          <a:p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Esperimento</a:t>
            </a:r>
            <a:r>
              <a:rPr lang="it-IT" sz="2600" dirty="0"/>
              <a:t>:</a:t>
            </a:r>
          </a:p>
          <a:p>
            <a:pPr>
              <a:buFontTx/>
              <a:buChar char="-"/>
            </a:pPr>
            <a:r>
              <a:rPr lang="it-IT" sz="2600" dirty="0"/>
              <a:t>3 attività di lettura: testo breve (MT), elenchi di parole e non parole (batteria DDE-2)</a:t>
            </a:r>
          </a:p>
          <a:p>
            <a:pPr>
              <a:buFontTx/>
              <a:buChar char="-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Carattere originale (Times New Roman) </a:t>
            </a:r>
            <a:r>
              <a:rPr lang="it-IT" sz="2600" dirty="0"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BF3D52B-C731-4AE1-806B-64AAC938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6" y="6098051"/>
            <a:ext cx="2786113" cy="38408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80093D7-691D-49C6-8473-879EE1E68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53" y="666713"/>
            <a:ext cx="3776974" cy="246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D067B9B-CD1F-4A87-85CC-CEB9D72C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27" y="3724020"/>
            <a:ext cx="4116025" cy="219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FA57AF-C7AF-4133-B323-FF7F8CADD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950" y="361163"/>
            <a:ext cx="5958215" cy="6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2FF123-2E5A-4B73-9A02-D54FF028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it-IT" b="1" spc="30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Risultati</a:t>
            </a: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0B867B-42A8-42CD-B01D-FFAB00A3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3" y="591343"/>
            <a:ext cx="7923128" cy="5585619"/>
          </a:xfrm>
        </p:spPr>
        <p:txBody>
          <a:bodyPr anchor="ctr">
            <a:noAutofit/>
          </a:bodyPr>
          <a:lstStyle/>
          <a:p>
            <a:r>
              <a:rPr lang="it-IT" sz="2400" dirty="0"/>
              <a:t>Impatto significativo su fluidità lettura (sillabe per minuto) in tutte le prove e </a:t>
            </a:r>
            <a:r>
              <a:rPr lang="it-IT" sz="2400" b="1" dirty="0"/>
              <a:t>per tutti i gruppi</a:t>
            </a:r>
          </a:p>
          <a:p>
            <a:pPr marL="0" indent="0">
              <a:buNone/>
            </a:pPr>
            <a:endParaRPr lang="it-IT" sz="1400" b="1" dirty="0"/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Gruppo dislessia</a:t>
            </a:r>
            <a:r>
              <a:rPr lang="it-IT" sz="2400" dirty="0"/>
              <a:t>: </a:t>
            </a:r>
          </a:p>
          <a:p>
            <a:pPr>
              <a:buFontTx/>
              <a:buChar char="-"/>
            </a:pPr>
            <a:r>
              <a:rPr lang="it-IT" sz="2400" dirty="0"/>
              <a:t>con testo EasyReading®, no più criteri diagnosi dislessia </a:t>
            </a:r>
          </a:p>
          <a:p>
            <a:pPr>
              <a:buFontTx/>
              <a:buChar char="-"/>
            </a:pPr>
            <a:r>
              <a:rPr lang="it-IT" sz="2400" dirty="0"/>
              <a:t>migliore precisione lettura, no formazione</a:t>
            </a:r>
          </a:p>
          <a:p>
            <a:pPr marL="0" indent="0">
              <a:buNone/>
            </a:pPr>
            <a:endParaRPr lang="it-IT" sz="12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400" dirty="0">
                <a:latin typeface="Calibri" panose="020F0502020204030204"/>
              </a:rPr>
              <a:t>	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Esperimento </a:t>
            </a:r>
            <a:r>
              <a:rPr lang="it-IT" sz="2400" dirty="0">
                <a:latin typeface="Calibri" panose="020F0502020204030204"/>
              </a:rPr>
              <a:t>(Mengoni, Castagna,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2020)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iglioramento rapidità e correttezza di lettura</a:t>
            </a:r>
          </a:p>
          <a:p>
            <a:pPr>
              <a:buFontTx/>
              <a:buChar char="-"/>
            </a:pPr>
            <a:r>
              <a:rPr lang="it-IT" sz="2400" dirty="0"/>
              <a:t>migliore prestazione potrebbe facilitare attività decodifica testo</a:t>
            </a:r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r>
              <a:rPr lang="it-IT" sz="2400" dirty="0"/>
              <a:t>Però:</a:t>
            </a:r>
          </a:p>
          <a:p>
            <a:r>
              <a:rPr lang="it-IT" sz="2400" dirty="0"/>
              <a:t>peso delle caratteristiche specifiche del font                    EasyReading® non ancora chiaro</a:t>
            </a:r>
          </a:p>
        </p:txBody>
      </p:sp>
      <p:sp>
        <p:nvSpPr>
          <p:cNvPr id="86" name="Freccia a destra 85">
            <a:extLst>
              <a:ext uri="{FF2B5EF4-FFF2-40B4-BE49-F238E27FC236}">
                <a16:creationId xmlns:a16="http://schemas.microsoft.com/office/drawing/2014/main" id="{83C98C6E-B54B-4355-BC40-68C126AFF607}"/>
              </a:ext>
            </a:extLst>
          </p:cNvPr>
          <p:cNvSpPr/>
          <p:nvPr/>
        </p:nvSpPr>
        <p:spPr>
          <a:xfrm>
            <a:off x="4530257" y="3292674"/>
            <a:ext cx="641601" cy="2726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99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ottotitolo 2">
            <a:extLst>
              <a:ext uri="{FF2B5EF4-FFF2-40B4-BE49-F238E27FC236}">
                <a16:creationId xmlns:a16="http://schemas.microsoft.com/office/drawing/2014/main" id="{753B0375-A39E-4673-AA3F-A18BBF82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00" y="2203079"/>
            <a:ext cx="11383361" cy="4640580"/>
          </a:xfrm>
          <a:noFill/>
        </p:spPr>
        <p:txBody>
          <a:bodyPr anchor="ctr">
            <a:noAutofit/>
          </a:bodyPr>
          <a:lstStyle/>
          <a:p>
            <a:pPr marL="444500" indent="-266700"/>
            <a:r>
              <a:rPr lang="it-IT" sz="2700" dirty="0"/>
              <a:t>Indagine su:</a:t>
            </a:r>
          </a:p>
          <a:p>
            <a:pPr marL="444500" indent="-266700">
              <a:buNone/>
            </a:pPr>
            <a:r>
              <a:rPr lang="it-IT" sz="2700" dirty="0"/>
              <a:t>- velocità della lettura</a:t>
            </a:r>
          </a:p>
          <a:p>
            <a:pPr marL="177800" indent="0">
              <a:buNone/>
            </a:pPr>
            <a:r>
              <a:rPr lang="it-IT" sz="2700" dirty="0"/>
              <a:t>- accuratezza della lettura</a:t>
            </a:r>
            <a:endParaRPr lang="en-US" sz="2700" i="1" dirty="0"/>
          </a:p>
          <a:p>
            <a:pPr marL="444500" indent="-266700">
              <a:buNone/>
            </a:pPr>
            <a:endParaRPr lang="en-US" sz="2700" i="1" dirty="0"/>
          </a:p>
          <a:p>
            <a:pPr marL="444500" indent="-266700"/>
            <a:r>
              <a:rPr lang="it-IT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Esperimento </a:t>
            </a:r>
            <a:r>
              <a:rPr lang="it-IT" sz="2700" dirty="0"/>
              <a:t>(Galliussi, </a:t>
            </a:r>
            <a:r>
              <a:rPr lang="it-IT" sz="2700" dirty="0" err="1"/>
              <a:t>Perondi</a:t>
            </a:r>
            <a:r>
              <a:rPr lang="it-IT" sz="2700" dirty="0"/>
              <a:t>, Chia, Gerbino, Bernardis, 2020)         </a:t>
            </a:r>
          </a:p>
          <a:p>
            <a:pPr marL="444500" indent="-266700">
              <a:buNone/>
            </a:pPr>
            <a:r>
              <a:rPr lang="it-IT" sz="2700" dirty="0"/>
              <a:t>		spaziatura tra lettere, parole + carattere con caratteristiche compatibili con la dislessia: test leggibilità testo in persone con e senza dislessia</a:t>
            </a:r>
          </a:p>
          <a:p>
            <a:pPr marL="0" indent="0">
              <a:buNone/>
            </a:pPr>
            <a:endParaRPr lang="it-IT" sz="2700" dirty="0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4A01B476-ABAD-49B8-992D-D8BD1BCE9958}"/>
              </a:ext>
            </a:extLst>
          </p:cNvPr>
          <p:cNvSpPr txBox="1">
            <a:spLocks/>
          </p:cNvSpPr>
          <p:nvPr/>
        </p:nvSpPr>
        <p:spPr>
          <a:xfrm>
            <a:off x="-96521" y="427446"/>
            <a:ext cx="1238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Esperimento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Come si può aiutare nella lettura?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2A3E63-00CC-4D00-B1AB-BC0EB3D1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1" y="5244209"/>
            <a:ext cx="45114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BD013605-957E-452C-B346-56875AE41699}"/>
              </a:ext>
            </a:extLst>
          </p:cNvPr>
          <p:cNvSpPr txBox="1">
            <a:spLocks/>
          </p:cNvSpPr>
          <p:nvPr/>
        </p:nvSpPr>
        <p:spPr>
          <a:xfrm>
            <a:off x="240435" y="973344"/>
            <a:ext cx="5156967" cy="25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OBIETTIVO: valutazione della velocità e accuratezza della lettura di testi, manipolando 3 variabili</a:t>
            </a:r>
            <a:endParaRPr lang="it-IT" sz="2800" dirty="0"/>
          </a:p>
        </p:txBody>
      </p:sp>
      <p:sp>
        <p:nvSpPr>
          <p:cNvPr id="49" name="Arc 4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EC8C7D6-03F0-4228-90FD-4EA9533C6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704832"/>
            <a:ext cx="5037522" cy="5448336"/>
          </a:xfrm>
          <a:prstGeom prst="rect">
            <a:avLst/>
          </a:prstGeom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111B280-BEAD-4347-B6CE-67D81A8A05ED}"/>
              </a:ext>
            </a:extLst>
          </p:cNvPr>
          <p:cNvSpPr txBox="1"/>
          <p:nvPr/>
        </p:nvSpPr>
        <p:spPr>
          <a:xfrm>
            <a:off x="809652" y="3121327"/>
            <a:ext cx="40185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Forma delle lettere: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Freccia angolare in su 49">
            <a:extLst>
              <a:ext uri="{FF2B5EF4-FFF2-40B4-BE49-F238E27FC236}">
                <a16:creationId xmlns:a16="http://schemas.microsoft.com/office/drawing/2014/main" id="{978BCA2B-3FCE-40E1-9BEE-40E8B7B005EA}"/>
              </a:ext>
            </a:extLst>
          </p:cNvPr>
          <p:cNvSpPr/>
          <p:nvPr/>
        </p:nvSpPr>
        <p:spPr>
          <a:xfrm rot="16200000" flipH="1" flipV="1">
            <a:off x="3404703" y="3638629"/>
            <a:ext cx="611308" cy="1596973"/>
          </a:xfrm>
          <a:prstGeom prst="bentUpArrow">
            <a:avLst>
              <a:gd name="adj1" fmla="val 25000"/>
              <a:gd name="adj2" fmla="val 29155"/>
              <a:gd name="adj3" fmla="val 25000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2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6832AA-0E1C-45FC-A175-E3792E404DE4}"/>
              </a:ext>
            </a:extLst>
          </p:cNvPr>
          <p:cNvSpPr txBox="1"/>
          <p:nvPr/>
        </p:nvSpPr>
        <p:spPr>
          <a:xfrm>
            <a:off x="261960" y="908475"/>
            <a:ext cx="7881026" cy="465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Spaziatura fra lettere di una parola: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Amico                                 standard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 m  i  c  o                      incrementata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Spaziatura fra parole di una frase: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nonna cucina la torta                 standard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  nonna   cucina   la   torta      incrementata</a:t>
            </a:r>
          </a:p>
        </p:txBody>
      </p:sp>
    </p:spTree>
    <p:extLst>
      <p:ext uri="{BB962C8B-B14F-4D97-AF65-F5344CB8AC3E}">
        <p14:creationId xmlns:p14="http://schemas.microsoft.com/office/powerpoint/2010/main" val="1232999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Widescreen</PresentationFormat>
  <Paragraphs>120</Paragraphs>
  <Slides>23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</vt:lpstr>
      <vt:lpstr>Presentazione standard di PowerPoint</vt:lpstr>
      <vt:lpstr>Presentazione standard di PowerPoint</vt:lpstr>
      <vt:lpstr>Presentazione standard di PowerPoint</vt:lpstr>
      <vt:lpstr>Disegno sperimentale:  8 condizioni</vt:lpstr>
      <vt:lpstr>Presentazione standard di PowerPoint</vt:lpstr>
      <vt:lpstr>Conclusioni</vt:lpstr>
      <vt:lpstr>Gruppo sperimentale</vt:lpstr>
      <vt:lpstr>Riassumendo: le caratteristiche del testo</vt:lpstr>
      <vt:lpstr>Strumento 1:  </vt:lpstr>
      <vt:lpstr> e dislessia</vt:lpstr>
      <vt:lpstr>Applicazioni:</vt:lpstr>
      <vt:lpstr>Strumento 2: Gufo di Savelli</vt:lpstr>
      <vt:lpstr>Strumento 2:  Gufo di Savelli</vt:lpstr>
      <vt:lpstr>Presentazione standard di PowerPoint</vt:lpstr>
      <vt:lpstr>Concludendo</vt:lpstr>
      <vt:lpstr>Grazie per l’attenzione 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COCCIA ANTONIA [PS5100695]</dc:creator>
  <cp:lastModifiedBy>COCCIA ANTONIA [PS5100695]</cp:lastModifiedBy>
  <cp:revision>7</cp:revision>
  <dcterms:created xsi:type="dcterms:W3CDTF">2020-11-25T15:53:27Z</dcterms:created>
  <dcterms:modified xsi:type="dcterms:W3CDTF">2020-11-26T16:37:02Z</dcterms:modified>
</cp:coreProperties>
</file>