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57" r:id="rId10"/>
    <p:sldId id="266" r:id="rId11"/>
    <p:sldId id="256" r:id="rId12"/>
    <p:sldId id="267"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in" initials="K" lastIdx="11" clrIdx="0">
    <p:extLst>
      <p:ext uri="{19B8F6BF-5375-455C-9EA6-DF929625EA0E}">
        <p15:presenceInfo xmlns:p15="http://schemas.microsoft.com/office/powerpoint/2012/main" userId="Kath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719126-5D88-4743-8A1D-98D848E86C7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B5416E1-8751-41D8-A2D5-61A64B14E9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BB4A6F3-C407-4809-8472-890D660723FF}"/>
              </a:ext>
            </a:extLst>
          </p:cNvPr>
          <p:cNvSpPr>
            <a:spLocks noGrp="1"/>
          </p:cNvSpPr>
          <p:nvPr>
            <p:ph type="dt" sz="half" idx="10"/>
          </p:nvPr>
        </p:nvSpPr>
        <p:spPr/>
        <p:txBody>
          <a:bodyPr/>
          <a:lstStyle/>
          <a:p>
            <a:fld id="{E5A168F7-534C-4AD0-A709-D3C500E25393}" type="datetimeFigureOut">
              <a:rPr lang="it-IT" smtClean="0"/>
              <a:t>27/11/2020</a:t>
            </a:fld>
            <a:endParaRPr lang="it-IT"/>
          </a:p>
        </p:txBody>
      </p:sp>
      <p:sp>
        <p:nvSpPr>
          <p:cNvPr id="5" name="Segnaposto piè di pagina 4">
            <a:extLst>
              <a:ext uri="{FF2B5EF4-FFF2-40B4-BE49-F238E27FC236}">
                <a16:creationId xmlns:a16="http://schemas.microsoft.com/office/drawing/2014/main" id="{E22439D7-DAAF-4853-BA8B-DBED5CD57C8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544E17-F029-4AFE-A08E-C788D6E67982}"/>
              </a:ext>
            </a:extLst>
          </p:cNvPr>
          <p:cNvSpPr>
            <a:spLocks noGrp="1"/>
          </p:cNvSpPr>
          <p:nvPr>
            <p:ph type="sldNum" sz="quarter" idx="12"/>
          </p:nvPr>
        </p:nvSpPr>
        <p:spPr/>
        <p:txBody>
          <a:bodyPr/>
          <a:lstStyle/>
          <a:p>
            <a:fld id="{43694566-F4E0-4949-8C23-97E807EE13DA}" type="slidenum">
              <a:rPr lang="it-IT" smtClean="0"/>
              <a:t>‹Nr.›</a:t>
            </a:fld>
            <a:endParaRPr lang="it-IT"/>
          </a:p>
        </p:txBody>
      </p:sp>
    </p:spTree>
    <p:extLst>
      <p:ext uri="{BB962C8B-B14F-4D97-AF65-F5344CB8AC3E}">
        <p14:creationId xmlns:p14="http://schemas.microsoft.com/office/powerpoint/2010/main" val="21960483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799B70-F0E5-4E2A-8921-DE682C51AEB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A0CAA27-E092-4656-A051-E1D2976DD3E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154D9-6467-4E9A-8CF4-EE0FB23CF76E}"/>
              </a:ext>
            </a:extLst>
          </p:cNvPr>
          <p:cNvSpPr>
            <a:spLocks noGrp="1"/>
          </p:cNvSpPr>
          <p:nvPr>
            <p:ph type="dt" sz="half" idx="10"/>
          </p:nvPr>
        </p:nvSpPr>
        <p:spPr/>
        <p:txBody>
          <a:bodyPr/>
          <a:lstStyle/>
          <a:p>
            <a:fld id="{E5A168F7-534C-4AD0-A709-D3C500E25393}" type="datetimeFigureOut">
              <a:rPr lang="it-IT" smtClean="0"/>
              <a:t>27/11/2020</a:t>
            </a:fld>
            <a:endParaRPr lang="it-IT"/>
          </a:p>
        </p:txBody>
      </p:sp>
      <p:sp>
        <p:nvSpPr>
          <p:cNvPr id="5" name="Segnaposto piè di pagina 4">
            <a:extLst>
              <a:ext uri="{FF2B5EF4-FFF2-40B4-BE49-F238E27FC236}">
                <a16:creationId xmlns:a16="http://schemas.microsoft.com/office/drawing/2014/main" id="{3098157C-29A0-4A79-A643-538713683E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AB22EF-C977-42AE-916A-6027E54D7D53}"/>
              </a:ext>
            </a:extLst>
          </p:cNvPr>
          <p:cNvSpPr>
            <a:spLocks noGrp="1"/>
          </p:cNvSpPr>
          <p:nvPr>
            <p:ph type="sldNum" sz="quarter" idx="12"/>
          </p:nvPr>
        </p:nvSpPr>
        <p:spPr/>
        <p:txBody>
          <a:bodyPr/>
          <a:lstStyle/>
          <a:p>
            <a:fld id="{43694566-F4E0-4949-8C23-97E807EE13DA}" type="slidenum">
              <a:rPr lang="it-IT" smtClean="0"/>
              <a:t>‹Nr.›</a:t>
            </a:fld>
            <a:endParaRPr lang="it-IT"/>
          </a:p>
        </p:txBody>
      </p:sp>
    </p:spTree>
    <p:extLst>
      <p:ext uri="{BB962C8B-B14F-4D97-AF65-F5344CB8AC3E}">
        <p14:creationId xmlns:p14="http://schemas.microsoft.com/office/powerpoint/2010/main" val="38898481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AF62A44-32F7-4213-B0F3-ADD4F82C439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F3F71D3-7302-422B-8DC1-BA53818BC69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4BFE70-FF7F-4C3E-A77E-22823893E336}"/>
              </a:ext>
            </a:extLst>
          </p:cNvPr>
          <p:cNvSpPr>
            <a:spLocks noGrp="1"/>
          </p:cNvSpPr>
          <p:nvPr>
            <p:ph type="dt" sz="half" idx="10"/>
          </p:nvPr>
        </p:nvSpPr>
        <p:spPr/>
        <p:txBody>
          <a:bodyPr/>
          <a:lstStyle/>
          <a:p>
            <a:fld id="{E5A168F7-534C-4AD0-A709-D3C500E25393}" type="datetimeFigureOut">
              <a:rPr lang="it-IT" smtClean="0"/>
              <a:t>27/11/2020</a:t>
            </a:fld>
            <a:endParaRPr lang="it-IT"/>
          </a:p>
        </p:txBody>
      </p:sp>
      <p:sp>
        <p:nvSpPr>
          <p:cNvPr id="5" name="Segnaposto piè di pagina 4">
            <a:extLst>
              <a:ext uri="{FF2B5EF4-FFF2-40B4-BE49-F238E27FC236}">
                <a16:creationId xmlns:a16="http://schemas.microsoft.com/office/drawing/2014/main" id="{AF9F7A3F-7F33-4BF2-A443-870DFC82B4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20A253-DB0A-4606-8CD8-13A1B9A0CF52}"/>
              </a:ext>
            </a:extLst>
          </p:cNvPr>
          <p:cNvSpPr>
            <a:spLocks noGrp="1"/>
          </p:cNvSpPr>
          <p:nvPr>
            <p:ph type="sldNum" sz="quarter" idx="12"/>
          </p:nvPr>
        </p:nvSpPr>
        <p:spPr/>
        <p:txBody>
          <a:bodyPr/>
          <a:lstStyle/>
          <a:p>
            <a:fld id="{43694566-F4E0-4949-8C23-97E807EE13DA}" type="slidenum">
              <a:rPr lang="it-IT" smtClean="0"/>
              <a:t>‹Nr.›</a:t>
            </a:fld>
            <a:endParaRPr lang="it-IT"/>
          </a:p>
        </p:txBody>
      </p:sp>
    </p:spTree>
    <p:extLst>
      <p:ext uri="{BB962C8B-B14F-4D97-AF65-F5344CB8AC3E}">
        <p14:creationId xmlns:p14="http://schemas.microsoft.com/office/powerpoint/2010/main" val="31021703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FBC62A-C7E3-4D52-87D7-6DA18134DB0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717BDF1-F213-4F2B-90C4-F5C8F1B0E8E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3A2203C-0BDF-44E7-B6D4-66E1CFBD1D32}"/>
              </a:ext>
            </a:extLst>
          </p:cNvPr>
          <p:cNvSpPr>
            <a:spLocks noGrp="1"/>
          </p:cNvSpPr>
          <p:nvPr>
            <p:ph type="dt" sz="half" idx="10"/>
          </p:nvPr>
        </p:nvSpPr>
        <p:spPr/>
        <p:txBody>
          <a:bodyPr/>
          <a:lstStyle/>
          <a:p>
            <a:fld id="{E5A168F7-534C-4AD0-A709-D3C500E25393}" type="datetimeFigureOut">
              <a:rPr lang="it-IT" smtClean="0"/>
              <a:t>27/11/2020</a:t>
            </a:fld>
            <a:endParaRPr lang="it-IT"/>
          </a:p>
        </p:txBody>
      </p:sp>
      <p:sp>
        <p:nvSpPr>
          <p:cNvPr id="5" name="Segnaposto piè di pagina 4">
            <a:extLst>
              <a:ext uri="{FF2B5EF4-FFF2-40B4-BE49-F238E27FC236}">
                <a16:creationId xmlns:a16="http://schemas.microsoft.com/office/drawing/2014/main" id="{4326ED8F-F4DD-41B8-B6EE-23B019E8EE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73C27C-904B-4765-B3CC-086190F83C1E}"/>
              </a:ext>
            </a:extLst>
          </p:cNvPr>
          <p:cNvSpPr>
            <a:spLocks noGrp="1"/>
          </p:cNvSpPr>
          <p:nvPr>
            <p:ph type="sldNum" sz="quarter" idx="12"/>
          </p:nvPr>
        </p:nvSpPr>
        <p:spPr/>
        <p:txBody>
          <a:bodyPr/>
          <a:lstStyle/>
          <a:p>
            <a:fld id="{43694566-F4E0-4949-8C23-97E807EE13DA}" type="slidenum">
              <a:rPr lang="it-IT" smtClean="0"/>
              <a:t>‹Nr.›</a:t>
            </a:fld>
            <a:endParaRPr lang="it-IT"/>
          </a:p>
        </p:txBody>
      </p:sp>
    </p:spTree>
    <p:extLst>
      <p:ext uri="{BB962C8B-B14F-4D97-AF65-F5344CB8AC3E}">
        <p14:creationId xmlns:p14="http://schemas.microsoft.com/office/powerpoint/2010/main" val="11401284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C198F3-9F77-4142-AEDF-F298E6A0056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3C36A72-9F2B-44EF-8BC5-F4A554AAE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1F16D05-77CD-4C7C-BDC8-8918D78E79F7}"/>
              </a:ext>
            </a:extLst>
          </p:cNvPr>
          <p:cNvSpPr>
            <a:spLocks noGrp="1"/>
          </p:cNvSpPr>
          <p:nvPr>
            <p:ph type="dt" sz="half" idx="10"/>
          </p:nvPr>
        </p:nvSpPr>
        <p:spPr/>
        <p:txBody>
          <a:bodyPr/>
          <a:lstStyle/>
          <a:p>
            <a:fld id="{E5A168F7-534C-4AD0-A709-D3C500E25393}" type="datetimeFigureOut">
              <a:rPr lang="it-IT" smtClean="0"/>
              <a:t>27/11/2020</a:t>
            </a:fld>
            <a:endParaRPr lang="it-IT"/>
          </a:p>
        </p:txBody>
      </p:sp>
      <p:sp>
        <p:nvSpPr>
          <p:cNvPr id="5" name="Segnaposto piè di pagina 4">
            <a:extLst>
              <a:ext uri="{FF2B5EF4-FFF2-40B4-BE49-F238E27FC236}">
                <a16:creationId xmlns:a16="http://schemas.microsoft.com/office/drawing/2014/main" id="{07AD3BDE-D923-448D-937A-C4D23432E6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2AE2E1B-9EB0-44A4-886F-BC73DEEA6A4C}"/>
              </a:ext>
            </a:extLst>
          </p:cNvPr>
          <p:cNvSpPr>
            <a:spLocks noGrp="1"/>
          </p:cNvSpPr>
          <p:nvPr>
            <p:ph type="sldNum" sz="quarter" idx="12"/>
          </p:nvPr>
        </p:nvSpPr>
        <p:spPr/>
        <p:txBody>
          <a:bodyPr/>
          <a:lstStyle/>
          <a:p>
            <a:fld id="{43694566-F4E0-4949-8C23-97E807EE13DA}" type="slidenum">
              <a:rPr lang="it-IT" smtClean="0"/>
              <a:t>‹Nr.›</a:t>
            </a:fld>
            <a:endParaRPr lang="it-IT"/>
          </a:p>
        </p:txBody>
      </p:sp>
    </p:spTree>
    <p:extLst>
      <p:ext uri="{BB962C8B-B14F-4D97-AF65-F5344CB8AC3E}">
        <p14:creationId xmlns:p14="http://schemas.microsoft.com/office/powerpoint/2010/main" val="35519951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D1D61A-9576-4FBD-BA1C-DAA0439CDD2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3440E69-668C-4CF1-88F3-C97EEBE2813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5334E3F-C38D-497F-8620-0342755E2B9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8E5B65C-D6D3-4EE9-B93B-A3512293E4AA}"/>
              </a:ext>
            </a:extLst>
          </p:cNvPr>
          <p:cNvSpPr>
            <a:spLocks noGrp="1"/>
          </p:cNvSpPr>
          <p:nvPr>
            <p:ph type="dt" sz="half" idx="10"/>
          </p:nvPr>
        </p:nvSpPr>
        <p:spPr/>
        <p:txBody>
          <a:bodyPr/>
          <a:lstStyle/>
          <a:p>
            <a:fld id="{E5A168F7-534C-4AD0-A709-D3C500E25393}" type="datetimeFigureOut">
              <a:rPr lang="it-IT" smtClean="0"/>
              <a:t>27/11/2020</a:t>
            </a:fld>
            <a:endParaRPr lang="it-IT"/>
          </a:p>
        </p:txBody>
      </p:sp>
      <p:sp>
        <p:nvSpPr>
          <p:cNvPr id="6" name="Segnaposto piè di pagina 5">
            <a:extLst>
              <a:ext uri="{FF2B5EF4-FFF2-40B4-BE49-F238E27FC236}">
                <a16:creationId xmlns:a16="http://schemas.microsoft.com/office/drawing/2014/main" id="{EF3251C8-0E8D-401D-987C-1D1C26615DE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27CFB15-3988-47F3-915E-74CA043ADA94}"/>
              </a:ext>
            </a:extLst>
          </p:cNvPr>
          <p:cNvSpPr>
            <a:spLocks noGrp="1"/>
          </p:cNvSpPr>
          <p:nvPr>
            <p:ph type="sldNum" sz="quarter" idx="12"/>
          </p:nvPr>
        </p:nvSpPr>
        <p:spPr/>
        <p:txBody>
          <a:bodyPr/>
          <a:lstStyle/>
          <a:p>
            <a:fld id="{43694566-F4E0-4949-8C23-97E807EE13DA}" type="slidenum">
              <a:rPr lang="it-IT" smtClean="0"/>
              <a:t>‹Nr.›</a:t>
            </a:fld>
            <a:endParaRPr lang="it-IT"/>
          </a:p>
        </p:txBody>
      </p:sp>
    </p:spTree>
    <p:extLst>
      <p:ext uri="{BB962C8B-B14F-4D97-AF65-F5344CB8AC3E}">
        <p14:creationId xmlns:p14="http://schemas.microsoft.com/office/powerpoint/2010/main" val="12861370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BE605E-FA80-411D-990B-334CE07729B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61C31A4-47F2-4762-862C-063B3BEFEF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417EBC1-B299-48C9-8BCC-C534CC692BA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2BE69E5-3E93-4011-9877-8B6A36EE50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7D536CC-600A-4E1D-A4AB-B7E075F8CFA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7E77603-7E63-4110-A20E-052356BDD0EE}"/>
              </a:ext>
            </a:extLst>
          </p:cNvPr>
          <p:cNvSpPr>
            <a:spLocks noGrp="1"/>
          </p:cNvSpPr>
          <p:nvPr>
            <p:ph type="dt" sz="half" idx="10"/>
          </p:nvPr>
        </p:nvSpPr>
        <p:spPr/>
        <p:txBody>
          <a:bodyPr/>
          <a:lstStyle/>
          <a:p>
            <a:fld id="{E5A168F7-534C-4AD0-A709-D3C500E25393}" type="datetimeFigureOut">
              <a:rPr lang="it-IT" smtClean="0"/>
              <a:t>27/11/2020</a:t>
            </a:fld>
            <a:endParaRPr lang="it-IT"/>
          </a:p>
        </p:txBody>
      </p:sp>
      <p:sp>
        <p:nvSpPr>
          <p:cNvPr id="8" name="Segnaposto piè di pagina 7">
            <a:extLst>
              <a:ext uri="{FF2B5EF4-FFF2-40B4-BE49-F238E27FC236}">
                <a16:creationId xmlns:a16="http://schemas.microsoft.com/office/drawing/2014/main" id="{80F3203B-1E05-48E4-959C-39C0EA9261C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FD07CED-5989-4804-94AA-1277613C2DF0}"/>
              </a:ext>
            </a:extLst>
          </p:cNvPr>
          <p:cNvSpPr>
            <a:spLocks noGrp="1"/>
          </p:cNvSpPr>
          <p:nvPr>
            <p:ph type="sldNum" sz="quarter" idx="12"/>
          </p:nvPr>
        </p:nvSpPr>
        <p:spPr/>
        <p:txBody>
          <a:bodyPr/>
          <a:lstStyle/>
          <a:p>
            <a:fld id="{43694566-F4E0-4949-8C23-97E807EE13DA}" type="slidenum">
              <a:rPr lang="it-IT" smtClean="0"/>
              <a:t>‹Nr.›</a:t>
            </a:fld>
            <a:endParaRPr lang="it-IT"/>
          </a:p>
        </p:txBody>
      </p:sp>
    </p:spTree>
    <p:extLst>
      <p:ext uri="{BB962C8B-B14F-4D97-AF65-F5344CB8AC3E}">
        <p14:creationId xmlns:p14="http://schemas.microsoft.com/office/powerpoint/2010/main" val="40135915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949346-0470-4935-980E-3BC480E0468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C4726E6-9BA0-41AB-9DFF-63BBFA2557E0}"/>
              </a:ext>
            </a:extLst>
          </p:cNvPr>
          <p:cNvSpPr>
            <a:spLocks noGrp="1"/>
          </p:cNvSpPr>
          <p:nvPr>
            <p:ph type="dt" sz="half" idx="10"/>
          </p:nvPr>
        </p:nvSpPr>
        <p:spPr/>
        <p:txBody>
          <a:bodyPr/>
          <a:lstStyle/>
          <a:p>
            <a:fld id="{E5A168F7-534C-4AD0-A709-D3C500E25393}" type="datetimeFigureOut">
              <a:rPr lang="it-IT" smtClean="0"/>
              <a:t>27/11/2020</a:t>
            </a:fld>
            <a:endParaRPr lang="it-IT"/>
          </a:p>
        </p:txBody>
      </p:sp>
      <p:sp>
        <p:nvSpPr>
          <p:cNvPr id="4" name="Segnaposto piè di pagina 3">
            <a:extLst>
              <a:ext uri="{FF2B5EF4-FFF2-40B4-BE49-F238E27FC236}">
                <a16:creationId xmlns:a16="http://schemas.microsoft.com/office/drawing/2014/main" id="{E75DA5D4-0401-46EF-BE56-506C7009535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BB57CB4-019E-4E60-A421-DB815989AE5B}"/>
              </a:ext>
            </a:extLst>
          </p:cNvPr>
          <p:cNvSpPr>
            <a:spLocks noGrp="1"/>
          </p:cNvSpPr>
          <p:nvPr>
            <p:ph type="sldNum" sz="quarter" idx="12"/>
          </p:nvPr>
        </p:nvSpPr>
        <p:spPr/>
        <p:txBody>
          <a:bodyPr/>
          <a:lstStyle/>
          <a:p>
            <a:fld id="{43694566-F4E0-4949-8C23-97E807EE13DA}" type="slidenum">
              <a:rPr lang="it-IT" smtClean="0"/>
              <a:t>‹Nr.›</a:t>
            </a:fld>
            <a:endParaRPr lang="it-IT"/>
          </a:p>
        </p:txBody>
      </p:sp>
    </p:spTree>
    <p:extLst>
      <p:ext uri="{BB962C8B-B14F-4D97-AF65-F5344CB8AC3E}">
        <p14:creationId xmlns:p14="http://schemas.microsoft.com/office/powerpoint/2010/main" val="37222119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B70B01-EAAD-417B-B6C6-6DB308194882}"/>
              </a:ext>
            </a:extLst>
          </p:cNvPr>
          <p:cNvSpPr>
            <a:spLocks noGrp="1"/>
          </p:cNvSpPr>
          <p:nvPr>
            <p:ph type="dt" sz="half" idx="10"/>
          </p:nvPr>
        </p:nvSpPr>
        <p:spPr/>
        <p:txBody>
          <a:bodyPr/>
          <a:lstStyle/>
          <a:p>
            <a:fld id="{E5A168F7-534C-4AD0-A709-D3C500E25393}" type="datetimeFigureOut">
              <a:rPr lang="it-IT" smtClean="0"/>
              <a:t>27/11/2020</a:t>
            </a:fld>
            <a:endParaRPr lang="it-IT"/>
          </a:p>
        </p:txBody>
      </p:sp>
      <p:sp>
        <p:nvSpPr>
          <p:cNvPr id="3" name="Segnaposto piè di pagina 2">
            <a:extLst>
              <a:ext uri="{FF2B5EF4-FFF2-40B4-BE49-F238E27FC236}">
                <a16:creationId xmlns:a16="http://schemas.microsoft.com/office/drawing/2014/main" id="{72A94919-D670-474B-9A75-C8392B5A85F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6FF486D-A65A-4AA3-A0DF-E1773DAD2FCD}"/>
              </a:ext>
            </a:extLst>
          </p:cNvPr>
          <p:cNvSpPr>
            <a:spLocks noGrp="1"/>
          </p:cNvSpPr>
          <p:nvPr>
            <p:ph type="sldNum" sz="quarter" idx="12"/>
          </p:nvPr>
        </p:nvSpPr>
        <p:spPr/>
        <p:txBody>
          <a:bodyPr/>
          <a:lstStyle/>
          <a:p>
            <a:fld id="{43694566-F4E0-4949-8C23-97E807EE13DA}" type="slidenum">
              <a:rPr lang="it-IT" smtClean="0"/>
              <a:t>‹Nr.›</a:t>
            </a:fld>
            <a:endParaRPr lang="it-IT"/>
          </a:p>
        </p:txBody>
      </p:sp>
    </p:spTree>
    <p:extLst>
      <p:ext uri="{BB962C8B-B14F-4D97-AF65-F5344CB8AC3E}">
        <p14:creationId xmlns:p14="http://schemas.microsoft.com/office/powerpoint/2010/main" val="19392712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96D037-AB4D-4218-A491-58DA5D80D3A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9DC1989-83F2-4ED9-BDCB-9CF13473CB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2FFCE63-BBD3-4434-946B-0D11EB798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B3DCF42-F0A2-40E5-8680-00A4B0EAF4FB}"/>
              </a:ext>
            </a:extLst>
          </p:cNvPr>
          <p:cNvSpPr>
            <a:spLocks noGrp="1"/>
          </p:cNvSpPr>
          <p:nvPr>
            <p:ph type="dt" sz="half" idx="10"/>
          </p:nvPr>
        </p:nvSpPr>
        <p:spPr/>
        <p:txBody>
          <a:bodyPr/>
          <a:lstStyle/>
          <a:p>
            <a:fld id="{E5A168F7-534C-4AD0-A709-D3C500E25393}" type="datetimeFigureOut">
              <a:rPr lang="it-IT" smtClean="0"/>
              <a:t>27/11/2020</a:t>
            </a:fld>
            <a:endParaRPr lang="it-IT"/>
          </a:p>
        </p:txBody>
      </p:sp>
      <p:sp>
        <p:nvSpPr>
          <p:cNvPr id="6" name="Segnaposto piè di pagina 5">
            <a:extLst>
              <a:ext uri="{FF2B5EF4-FFF2-40B4-BE49-F238E27FC236}">
                <a16:creationId xmlns:a16="http://schemas.microsoft.com/office/drawing/2014/main" id="{2E9D4A0C-08D1-4289-90EA-46B61593EE3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DE1E062-44DF-431A-8E44-69947BA54393}"/>
              </a:ext>
            </a:extLst>
          </p:cNvPr>
          <p:cNvSpPr>
            <a:spLocks noGrp="1"/>
          </p:cNvSpPr>
          <p:nvPr>
            <p:ph type="sldNum" sz="quarter" idx="12"/>
          </p:nvPr>
        </p:nvSpPr>
        <p:spPr/>
        <p:txBody>
          <a:bodyPr/>
          <a:lstStyle/>
          <a:p>
            <a:fld id="{43694566-F4E0-4949-8C23-97E807EE13DA}" type="slidenum">
              <a:rPr lang="it-IT" smtClean="0"/>
              <a:t>‹Nr.›</a:t>
            </a:fld>
            <a:endParaRPr lang="it-IT"/>
          </a:p>
        </p:txBody>
      </p:sp>
    </p:spTree>
    <p:extLst>
      <p:ext uri="{BB962C8B-B14F-4D97-AF65-F5344CB8AC3E}">
        <p14:creationId xmlns:p14="http://schemas.microsoft.com/office/powerpoint/2010/main" val="41048197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D888CB-F1EF-4728-ABA7-629BE458F56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A897678-8CBF-4C37-843B-3B57D46A86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FB122FF-9112-4531-B2FE-A55D1B01A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116DF2A-598E-4051-B8DA-2BCFA0B4A3E5}"/>
              </a:ext>
            </a:extLst>
          </p:cNvPr>
          <p:cNvSpPr>
            <a:spLocks noGrp="1"/>
          </p:cNvSpPr>
          <p:nvPr>
            <p:ph type="dt" sz="half" idx="10"/>
          </p:nvPr>
        </p:nvSpPr>
        <p:spPr/>
        <p:txBody>
          <a:bodyPr/>
          <a:lstStyle/>
          <a:p>
            <a:fld id="{E5A168F7-534C-4AD0-A709-D3C500E25393}" type="datetimeFigureOut">
              <a:rPr lang="it-IT" smtClean="0"/>
              <a:t>27/11/2020</a:t>
            </a:fld>
            <a:endParaRPr lang="it-IT"/>
          </a:p>
        </p:txBody>
      </p:sp>
      <p:sp>
        <p:nvSpPr>
          <p:cNvPr id="6" name="Segnaposto piè di pagina 5">
            <a:extLst>
              <a:ext uri="{FF2B5EF4-FFF2-40B4-BE49-F238E27FC236}">
                <a16:creationId xmlns:a16="http://schemas.microsoft.com/office/drawing/2014/main" id="{2F12AA32-DA5E-4027-BE7F-5287436A14D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CFC5018-620D-4B00-AC7C-0C1857E01CD2}"/>
              </a:ext>
            </a:extLst>
          </p:cNvPr>
          <p:cNvSpPr>
            <a:spLocks noGrp="1"/>
          </p:cNvSpPr>
          <p:nvPr>
            <p:ph type="sldNum" sz="quarter" idx="12"/>
          </p:nvPr>
        </p:nvSpPr>
        <p:spPr/>
        <p:txBody>
          <a:bodyPr/>
          <a:lstStyle/>
          <a:p>
            <a:fld id="{43694566-F4E0-4949-8C23-97E807EE13DA}" type="slidenum">
              <a:rPr lang="it-IT" smtClean="0"/>
              <a:t>‹Nr.›</a:t>
            </a:fld>
            <a:endParaRPr lang="it-IT"/>
          </a:p>
        </p:txBody>
      </p:sp>
    </p:spTree>
    <p:extLst>
      <p:ext uri="{BB962C8B-B14F-4D97-AF65-F5344CB8AC3E}">
        <p14:creationId xmlns:p14="http://schemas.microsoft.com/office/powerpoint/2010/main" val="10004693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99D9A51-2A30-4D2F-BB61-33830CFE4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C9A9AB2-A203-4542-A4C4-30234B158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530C809-4BCF-4971-B644-2B13022BA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168F7-534C-4AD0-A709-D3C500E25393}" type="datetimeFigureOut">
              <a:rPr lang="it-IT" smtClean="0"/>
              <a:t>27/11/2020</a:t>
            </a:fld>
            <a:endParaRPr lang="it-IT"/>
          </a:p>
        </p:txBody>
      </p:sp>
      <p:sp>
        <p:nvSpPr>
          <p:cNvPr id="5" name="Segnaposto piè di pagina 4">
            <a:extLst>
              <a:ext uri="{FF2B5EF4-FFF2-40B4-BE49-F238E27FC236}">
                <a16:creationId xmlns:a16="http://schemas.microsoft.com/office/drawing/2014/main" id="{7ECED330-B1FA-42F6-9CB8-7544EF1705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BF2E6A7-DBE4-43D1-B9BA-4AA2A2147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4566-F4E0-4949-8C23-97E807EE13DA}" type="slidenum">
              <a:rPr lang="it-IT" smtClean="0"/>
              <a:t>‹Nr.›</a:t>
            </a:fld>
            <a:endParaRPr lang="it-IT"/>
          </a:p>
        </p:txBody>
      </p:sp>
    </p:spTree>
    <p:extLst>
      <p:ext uri="{BB962C8B-B14F-4D97-AF65-F5344CB8AC3E}">
        <p14:creationId xmlns:p14="http://schemas.microsoft.com/office/powerpoint/2010/main" val="3700083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descr="Immagine che contiene testo, quotidiano&#10;&#10;Descrizione generata automaticamente">
            <a:extLst>
              <a:ext uri="{FF2B5EF4-FFF2-40B4-BE49-F238E27FC236}">
                <a16:creationId xmlns:a16="http://schemas.microsoft.com/office/drawing/2014/main" id="{5F04EECE-96D6-479B-A120-387F921CE97C}"/>
              </a:ext>
            </a:extLst>
          </p:cNvPr>
          <p:cNvPicPr>
            <a:picLocks noChangeAspect="1"/>
          </p:cNvPicPr>
          <p:nvPr/>
        </p:nvPicPr>
        <p:blipFill rotWithShape="1">
          <a:blip r:embed="rId2"/>
          <a:srcRect l="3521" t="9091" r="35290"/>
          <a:stretch/>
        </p:blipFill>
        <p:spPr>
          <a:xfrm>
            <a:off x="3523488" y="10"/>
            <a:ext cx="8668512" cy="6857990"/>
          </a:xfrm>
          <a:prstGeom prst="rect">
            <a:avLst/>
          </a:prstGeom>
        </p:spPr>
      </p:pic>
      <p:sp>
        <p:nvSpPr>
          <p:cNvPr id="31" name="Rectangle 2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asellaDiTesto 2">
            <a:extLst>
              <a:ext uri="{FF2B5EF4-FFF2-40B4-BE49-F238E27FC236}">
                <a16:creationId xmlns:a16="http://schemas.microsoft.com/office/drawing/2014/main" id="{ED3B6468-5621-49C2-B515-071B4ABAE4AA}"/>
              </a:ext>
            </a:extLst>
          </p:cNvPr>
          <p:cNvSpPr txBox="1"/>
          <p:nvPr/>
        </p:nvSpPr>
        <p:spPr>
          <a:xfrm>
            <a:off x="385575" y="3777082"/>
            <a:ext cx="5193215" cy="7881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a:latin typeface="Book Antiqua" panose="02040602050305030304" pitchFamily="18" charset="0"/>
                <a:ea typeface="+mj-ea"/>
                <a:cs typeface="+mj-cs"/>
              </a:rPr>
              <a:t>NACHRICHTEN</a:t>
            </a:r>
            <a:r>
              <a:rPr lang="en-US" sz="4800" dirty="0">
                <a:latin typeface="+mj-lt"/>
                <a:ea typeface="+mj-ea"/>
                <a:cs typeface="+mj-cs"/>
              </a:rPr>
              <a:t> </a:t>
            </a: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ECDB57BB-36A4-4A94-B56E-DD04F855FB06}"/>
              </a:ext>
            </a:extLst>
          </p:cNvPr>
          <p:cNvSpPr txBox="1"/>
          <p:nvPr/>
        </p:nvSpPr>
        <p:spPr>
          <a:xfrm>
            <a:off x="385575" y="4664615"/>
            <a:ext cx="3233367" cy="369332"/>
          </a:xfrm>
          <a:prstGeom prst="rect">
            <a:avLst/>
          </a:prstGeom>
          <a:noFill/>
        </p:spPr>
        <p:txBody>
          <a:bodyPr wrap="square" rtlCol="0">
            <a:spAutoFit/>
          </a:bodyPr>
          <a:lstStyle/>
          <a:p>
            <a:pPr>
              <a:spcAft>
                <a:spcPts val="600"/>
              </a:spcAft>
            </a:pPr>
            <a:r>
              <a:rPr lang="it-IT" dirty="0"/>
              <a:t>VON “DEUTSCHE WELLE”</a:t>
            </a:r>
          </a:p>
        </p:txBody>
      </p:sp>
      <p:sp>
        <p:nvSpPr>
          <p:cNvPr id="5" name="CasellaDiTesto 4">
            <a:extLst>
              <a:ext uri="{FF2B5EF4-FFF2-40B4-BE49-F238E27FC236}">
                <a16:creationId xmlns:a16="http://schemas.microsoft.com/office/drawing/2014/main" id="{83EEC5AA-FEB9-48C0-8AF6-B42AE618C830}"/>
              </a:ext>
            </a:extLst>
          </p:cNvPr>
          <p:cNvSpPr txBox="1"/>
          <p:nvPr/>
        </p:nvSpPr>
        <p:spPr>
          <a:xfrm>
            <a:off x="385575" y="185225"/>
            <a:ext cx="3412503" cy="369332"/>
          </a:xfrm>
          <a:prstGeom prst="rect">
            <a:avLst/>
          </a:prstGeom>
          <a:noFill/>
        </p:spPr>
        <p:txBody>
          <a:bodyPr wrap="square" rtlCol="0">
            <a:spAutoFit/>
          </a:bodyPr>
          <a:lstStyle/>
          <a:p>
            <a:r>
              <a:rPr lang="it-IT" dirty="0">
                <a:latin typeface="Book Antiqua" panose="02040602050305030304" pitchFamily="18" charset="0"/>
              </a:rPr>
              <a:t>Caterina Meddis; Carla Garufi</a:t>
            </a:r>
          </a:p>
        </p:txBody>
      </p:sp>
    </p:spTree>
    <p:extLst>
      <p:ext uri="{BB962C8B-B14F-4D97-AF65-F5344CB8AC3E}">
        <p14:creationId xmlns:p14="http://schemas.microsoft.com/office/powerpoint/2010/main" val="295730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persona, interni, persone, torta&#10;&#10;Descrizione generata automaticamente">
            <a:extLst>
              <a:ext uri="{FF2B5EF4-FFF2-40B4-BE49-F238E27FC236}">
                <a16:creationId xmlns:a16="http://schemas.microsoft.com/office/drawing/2014/main" id="{C92C24AC-BF84-49BA-B46D-A7B1E8AB25F3}"/>
              </a:ext>
            </a:extLst>
          </p:cNvPr>
          <p:cNvPicPr>
            <a:picLocks noChangeAspect="1"/>
          </p:cNvPicPr>
          <p:nvPr/>
        </p:nvPicPr>
        <p:blipFill rotWithShape="1">
          <a:blip r:embed="rId2">
            <a:extLst>
              <a:ext uri="{28A0092B-C50C-407E-A947-70E740481C1C}">
                <a14:useLocalDpi xmlns:a14="http://schemas.microsoft.com/office/drawing/2010/main" val="0"/>
              </a:ext>
            </a:extLst>
          </a:blip>
          <a:srcRect l="17298" r="17719" b="9091"/>
          <a:stretch/>
        </p:blipFill>
        <p:spPr>
          <a:xfrm>
            <a:off x="4999490" y="0"/>
            <a:ext cx="7192510" cy="6857990"/>
          </a:xfrm>
          <a:prstGeom prst="rect">
            <a:avLst/>
          </a:prstGeom>
        </p:spPr>
      </p:pic>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sellaDiTesto 5">
            <a:extLst>
              <a:ext uri="{FF2B5EF4-FFF2-40B4-BE49-F238E27FC236}">
                <a16:creationId xmlns:a16="http://schemas.microsoft.com/office/drawing/2014/main" id="{01CAA933-F3BF-4C85-85A1-9EBD9CD0C106}"/>
              </a:ext>
            </a:extLst>
          </p:cNvPr>
          <p:cNvSpPr txBox="1"/>
          <p:nvPr/>
        </p:nvSpPr>
        <p:spPr>
          <a:xfrm>
            <a:off x="366337" y="502557"/>
            <a:ext cx="5114951" cy="1663464"/>
          </a:xfrm>
          <a:prstGeom prst="rect">
            <a:avLst/>
          </a:prstGeom>
        </p:spPr>
        <p:txBody>
          <a:bodyPr vert="horz" lIns="91440" tIns="45720" rIns="91440" bIns="45720" rtlCol="0" anchor="b">
            <a:normAutofit/>
          </a:bodyPr>
          <a:lstStyle/>
          <a:p>
            <a:pPr marR="190500">
              <a:lnSpc>
                <a:spcPct val="90000"/>
              </a:lnSpc>
              <a:spcBef>
                <a:spcPct val="0"/>
              </a:spcBef>
              <a:spcAft>
                <a:spcPts val="800"/>
              </a:spcAft>
            </a:pPr>
            <a:r>
              <a:rPr lang="de-DE" sz="3100" b="1" dirty="0">
                <a:effectLst/>
                <a:latin typeface="Book Antiqua" panose="02040602050305030304" pitchFamily="18" charset="0"/>
                <a:ea typeface="+mj-ea"/>
                <a:cs typeface="+mj-cs"/>
              </a:rPr>
              <a:t>Beziehungen zwischen Afrika und Europa: 2020 war ein verlorenes Jahr</a:t>
            </a:r>
            <a:endParaRPr lang="de-DE" sz="3100" dirty="0">
              <a:effectLst/>
              <a:latin typeface="Book Antiqua" panose="02040602050305030304" pitchFamily="18" charset="0"/>
              <a:ea typeface="+mj-ea"/>
              <a:cs typeface="+mj-cs"/>
            </a:endParaRP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D38F6468-E463-4EDA-93DF-843CFC13F991}"/>
              </a:ext>
            </a:extLst>
          </p:cNvPr>
          <p:cNvSpPr txBox="1"/>
          <p:nvPr/>
        </p:nvSpPr>
        <p:spPr>
          <a:xfrm>
            <a:off x="227472" y="2178413"/>
            <a:ext cx="5729664" cy="4062651"/>
          </a:xfrm>
          <a:prstGeom prst="rect">
            <a:avLst/>
          </a:prstGeom>
          <a:noFill/>
        </p:spPr>
        <p:txBody>
          <a:bodyPr wrap="square" rtlCol="0">
            <a:spAutoFit/>
          </a:bodyPr>
          <a:lstStyle/>
          <a:p>
            <a:pPr marL="285750" indent="-285750">
              <a:buFont typeface="Arial" panose="020B0604020202020204" pitchFamily="34" charset="0"/>
              <a:buChar char="•"/>
            </a:pPr>
            <a:r>
              <a:rPr lang="de-DE" dirty="0"/>
              <a:t> </a:t>
            </a:r>
            <a:r>
              <a:rPr lang="de-DE" sz="1600" dirty="0"/>
              <a:t>Die Pläne für eine neue Partnerschaft zwischen der EU und    Afrika, ein Gipfel und ein aktualisierter Vertrag blieben 2020 auf der Strecke. Die Coronavirus-Pandemie war nicht der einzige Grund dafür.</a:t>
            </a:r>
          </a:p>
          <a:p>
            <a:endParaRPr lang="de-DE" sz="1600" dirty="0"/>
          </a:p>
          <a:p>
            <a:pPr marL="285750" indent="-285750">
              <a:buFont typeface="Arial" panose="020B0604020202020204" pitchFamily="34" charset="0"/>
              <a:buChar char="•"/>
            </a:pPr>
            <a:r>
              <a:rPr lang="de-DE" sz="1600" dirty="0"/>
              <a:t>Die Beziehungen zwischen Europa und Afrika waren nie fair. Trotz Begriffen wie 'internationale Zusammenarbeit' ist es ein ungleicher Austausch, bei dem Europa die Rolle eines Mentors und Afrika die Rolle einer Schülerin spielt.</a:t>
            </a:r>
          </a:p>
          <a:p>
            <a:endParaRPr lang="de-DE" sz="1600" dirty="0"/>
          </a:p>
          <a:p>
            <a:endParaRPr lang="de-DE" sz="1600" dirty="0"/>
          </a:p>
          <a:p>
            <a:pPr marL="285750" indent="-285750">
              <a:buFont typeface="Arial" panose="020B0604020202020204" pitchFamily="34" charset="0"/>
              <a:buChar char="•"/>
            </a:pPr>
            <a:r>
              <a:rPr lang="de-DE" sz="1600" dirty="0"/>
              <a:t>Wirtschaftsbeziehungen sind ein Hauptstreitpunkt. Mit 31% der Exporte und 29% der Importe ist die EU ein wichtiger Handelspartner für Afrika.</a:t>
            </a:r>
          </a:p>
          <a:p>
            <a:endParaRPr lang="de-DE" sz="1600" dirty="0"/>
          </a:p>
          <a:p>
            <a:pPr marL="285750" indent="-285750">
              <a:buFont typeface="Arial" panose="020B0604020202020204" pitchFamily="34" charset="0"/>
              <a:buChar char="•"/>
            </a:pPr>
            <a:r>
              <a:rPr lang="de-DE" sz="1600" dirty="0"/>
              <a:t>Migration ist ein weiteres heiß umkämpftes Thema. </a:t>
            </a:r>
          </a:p>
        </p:txBody>
      </p:sp>
      <p:sp>
        <p:nvSpPr>
          <p:cNvPr id="8" name="CasellaDiTesto 7">
            <a:extLst>
              <a:ext uri="{FF2B5EF4-FFF2-40B4-BE49-F238E27FC236}">
                <a16:creationId xmlns:a16="http://schemas.microsoft.com/office/drawing/2014/main" id="{89D3D491-BD44-43C3-A2B9-49E5BD0E5494}"/>
              </a:ext>
            </a:extLst>
          </p:cNvPr>
          <p:cNvSpPr txBox="1"/>
          <p:nvPr/>
        </p:nvSpPr>
        <p:spPr>
          <a:xfrm>
            <a:off x="0" y="25496"/>
            <a:ext cx="10704118" cy="276999"/>
          </a:xfrm>
          <a:prstGeom prst="rect">
            <a:avLst/>
          </a:prstGeom>
          <a:noFill/>
        </p:spPr>
        <p:txBody>
          <a:bodyPr wrap="square" rtlCol="0">
            <a:spAutoFit/>
          </a:bodyPr>
          <a:lstStyle/>
          <a:p>
            <a:pPr>
              <a:tabLst>
                <a:tab pos="3060065" algn="ctr"/>
                <a:tab pos="6120130" algn="r"/>
              </a:tabLst>
            </a:pPr>
            <a:r>
              <a:rPr lang="it-IT" sz="1200" dirty="0">
                <a:effectLst/>
                <a:latin typeface="Book Antiqua" panose="02040602050305030304" pitchFamily="18" charset="0"/>
                <a:ea typeface="Calibri" panose="020F0502020204030204" pitchFamily="34" charset="0"/>
                <a:cs typeface="Times New Roman" panose="02020603050405020304" pitchFamily="18" charset="0"/>
              </a:rPr>
              <a:t>https://www.dw.com/de/eu-afrika-beziehungen-das-verlorene-jahr/a-55595282</a:t>
            </a:r>
          </a:p>
        </p:txBody>
      </p:sp>
    </p:spTree>
    <p:extLst>
      <p:ext uri="{BB962C8B-B14F-4D97-AF65-F5344CB8AC3E}">
        <p14:creationId xmlns:p14="http://schemas.microsoft.com/office/powerpoint/2010/main" val="21985958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useBgFill="1">
        <p:nvSpPr>
          <p:cNvPr id="56" name="Rectangle 5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magine 18">
            <a:extLst>
              <a:ext uri="{FF2B5EF4-FFF2-40B4-BE49-F238E27FC236}">
                <a16:creationId xmlns:a16="http://schemas.microsoft.com/office/drawing/2014/main" id="{A7F34546-FF08-4BBF-8835-4A74483A3DAB}"/>
              </a:ext>
            </a:extLst>
          </p:cNvPr>
          <p:cNvPicPr>
            <a:picLocks noChangeAspect="1"/>
          </p:cNvPicPr>
          <p:nvPr/>
        </p:nvPicPr>
        <p:blipFill rotWithShape="1">
          <a:blip r:embed="rId2"/>
          <a:srcRect t="1908" r="9089" b="26169"/>
          <a:stretch/>
        </p:blipFill>
        <p:spPr>
          <a:xfrm>
            <a:off x="4004514" y="0"/>
            <a:ext cx="8668512" cy="6857990"/>
          </a:xfrm>
          <a:prstGeom prst="rect">
            <a:avLst/>
          </a:prstGeom>
        </p:spPr>
      </p:pic>
      <p:sp>
        <p:nvSpPr>
          <p:cNvPr id="55" name="Rectangle 5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0F3D583-CE70-4B8B-9D0E-E096A4C5210F}"/>
              </a:ext>
            </a:extLst>
          </p:cNvPr>
          <p:cNvSpPr>
            <a:spLocks noGrp="1"/>
          </p:cNvSpPr>
          <p:nvPr>
            <p:ph type="ctrTitle"/>
          </p:nvPr>
        </p:nvSpPr>
        <p:spPr>
          <a:xfrm>
            <a:off x="226270" y="961769"/>
            <a:ext cx="6938102" cy="1082664"/>
          </a:xfrm>
        </p:spPr>
        <p:txBody>
          <a:bodyPr anchor="b">
            <a:normAutofit/>
          </a:bodyPr>
          <a:lstStyle/>
          <a:p>
            <a:pPr algn="l"/>
            <a:r>
              <a:rPr lang="de-DE" sz="3100" b="1" dirty="0">
                <a:latin typeface="Book Antiqua" panose="02040602050305030304" pitchFamily="18" charset="0"/>
              </a:rPr>
              <a:t>Klimawandel: Fotografien zeigen </a:t>
            </a:r>
            <a:br>
              <a:rPr lang="de-DE" sz="3100" b="1" dirty="0">
                <a:latin typeface="Book Antiqua" panose="02040602050305030304" pitchFamily="18" charset="0"/>
              </a:rPr>
            </a:br>
            <a:r>
              <a:rPr lang="de-DE" sz="3100" b="1" dirty="0">
                <a:latin typeface="Book Antiqua" panose="02040602050305030304" pitchFamily="18" charset="0"/>
              </a:rPr>
              <a:t>100 Jahre Gletscherschwund.</a:t>
            </a:r>
            <a:endParaRPr lang="it-IT" sz="3100" b="1" dirty="0">
              <a:latin typeface="Book Antiqua" panose="02040602050305030304" pitchFamily="18" charset="0"/>
            </a:endParaRPr>
          </a:p>
        </p:txBody>
      </p:sp>
      <p:sp>
        <p:nvSpPr>
          <p:cNvPr id="57" name="Rectangle 5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9" name="Rectangle 5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asellaDiTesto 19">
            <a:extLst>
              <a:ext uri="{FF2B5EF4-FFF2-40B4-BE49-F238E27FC236}">
                <a16:creationId xmlns:a16="http://schemas.microsoft.com/office/drawing/2014/main" id="{F00E0997-82C7-4D32-BFA7-1FD5AE5246E7}"/>
              </a:ext>
            </a:extLst>
          </p:cNvPr>
          <p:cNvSpPr txBox="1"/>
          <p:nvPr/>
        </p:nvSpPr>
        <p:spPr>
          <a:xfrm>
            <a:off x="226270" y="2411853"/>
            <a:ext cx="4487158" cy="2031325"/>
          </a:xfrm>
          <a:prstGeom prst="rect">
            <a:avLst/>
          </a:prstGeom>
          <a:noFill/>
        </p:spPr>
        <p:txBody>
          <a:bodyPr wrap="square" rtlCol="0">
            <a:spAutoFit/>
          </a:bodyPr>
          <a:lstStyle/>
          <a:p>
            <a:pPr marL="285750" indent="-285750">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Fabiano Ventura ist ein italienischer Fotograf. Er rekonstruiert Fotografien von Alpengletschern aus dem 19. Jahrhundert.</a:t>
            </a: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Venturas Bilder sind eine dramatisch visuelle Darstellung des realen Klimawandels.</a:t>
            </a:r>
            <a:endParaRPr lang="it-IT" dirty="0"/>
          </a:p>
        </p:txBody>
      </p:sp>
      <p:sp>
        <p:nvSpPr>
          <p:cNvPr id="21" name="CasellaDiTesto 20">
            <a:extLst>
              <a:ext uri="{FF2B5EF4-FFF2-40B4-BE49-F238E27FC236}">
                <a16:creationId xmlns:a16="http://schemas.microsoft.com/office/drawing/2014/main" id="{A3B486EA-FDD1-46F0-BB89-2DC210A17D5A}"/>
              </a:ext>
            </a:extLst>
          </p:cNvPr>
          <p:cNvSpPr txBox="1"/>
          <p:nvPr/>
        </p:nvSpPr>
        <p:spPr>
          <a:xfrm>
            <a:off x="226270" y="4754989"/>
            <a:ext cx="4167810" cy="1477328"/>
          </a:xfrm>
          <a:prstGeom prst="rect">
            <a:avLst/>
          </a:prstGeom>
          <a:noFill/>
        </p:spPr>
        <p:txBody>
          <a:bodyPr wrap="square" rtlCol="0">
            <a:spAutoFit/>
          </a:bodyPr>
          <a:lstStyle/>
          <a:p>
            <a:pPr marL="285750" indent="-285750">
              <a:buFont typeface="Arial" panose="020B0604020202020204" pitchFamily="34" charset="0"/>
              <a:buChar char="•"/>
            </a:pPr>
            <a:r>
              <a:rPr lang="de-DE" dirty="0"/>
              <a:t>Seine Arbeit fungiert als wertvolle Datenquelle zur Unterstützung der Forschungen von Klimawissenschaftlern, die versuchen, den Eisverlust zu quantifizieren.</a:t>
            </a:r>
            <a:endParaRPr lang="it-IT" dirty="0"/>
          </a:p>
        </p:txBody>
      </p:sp>
      <p:sp>
        <p:nvSpPr>
          <p:cNvPr id="23" name="CasellaDiTesto 22">
            <a:extLst>
              <a:ext uri="{FF2B5EF4-FFF2-40B4-BE49-F238E27FC236}">
                <a16:creationId xmlns:a16="http://schemas.microsoft.com/office/drawing/2014/main" id="{6D8B196F-7E87-49DE-83B7-1F19D0481A28}"/>
              </a:ext>
            </a:extLst>
          </p:cNvPr>
          <p:cNvSpPr txBox="1"/>
          <p:nvPr/>
        </p:nvSpPr>
        <p:spPr>
          <a:xfrm>
            <a:off x="0" y="65386"/>
            <a:ext cx="7673419" cy="276999"/>
          </a:xfrm>
          <a:prstGeom prst="rect">
            <a:avLst/>
          </a:prstGeom>
          <a:noFill/>
        </p:spPr>
        <p:txBody>
          <a:bodyPr wrap="square" rtlCol="0">
            <a:spAutoFit/>
          </a:bodyPr>
          <a:lstStyle/>
          <a:p>
            <a:r>
              <a:rPr lang="it-IT" sz="1200" dirty="0">
                <a:latin typeface="Book Antiqua" panose="02040602050305030304" pitchFamily="18" charset="0"/>
              </a:rPr>
              <a:t>https://www.dw.com/de/klimawandel-fotografien-zeigen-100-jahre-gletscherschwund/a-55448260</a:t>
            </a:r>
          </a:p>
        </p:txBody>
      </p:sp>
    </p:spTree>
    <p:extLst>
      <p:ext uri="{BB962C8B-B14F-4D97-AF65-F5344CB8AC3E}">
        <p14:creationId xmlns:p14="http://schemas.microsoft.com/office/powerpoint/2010/main" val="1474506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descr="Immagine che contiene persona, figlio, ragazzo, piccolo&#10;&#10;Descrizione generata automaticamente">
            <a:extLst>
              <a:ext uri="{FF2B5EF4-FFF2-40B4-BE49-F238E27FC236}">
                <a16:creationId xmlns:a16="http://schemas.microsoft.com/office/drawing/2014/main" id="{8AD8566C-2A04-488C-88BD-462D9E0FF6BE}"/>
              </a:ext>
            </a:extLst>
          </p:cNvPr>
          <p:cNvPicPr>
            <a:picLocks noChangeAspect="1"/>
          </p:cNvPicPr>
          <p:nvPr/>
        </p:nvPicPr>
        <p:blipFill rotWithShape="1">
          <a:blip r:embed="rId2"/>
          <a:srcRect l="8245" r="27119" b="9091"/>
          <a:stretch/>
        </p:blipFill>
        <p:spPr>
          <a:xfrm>
            <a:off x="4128610" y="10"/>
            <a:ext cx="8063390"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asellaDiTesto 2">
            <a:extLst>
              <a:ext uri="{FF2B5EF4-FFF2-40B4-BE49-F238E27FC236}">
                <a16:creationId xmlns:a16="http://schemas.microsoft.com/office/drawing/2014/main" id="{5405EA84-A6BC-41E8-8365-2242E1BC45F8}"/>
              </a:ext>
            </a:extLst>
          </p:cNvPr>
          <p:cNvSpPr txBox="1"/>
          <p:nvPr/>
        </p:nvSpPr>
        <p:spPr>
          <a:xfrm>
            <a:off x="273794" y="887398"/>
            <a:ext cx="7467533" cy="1814079"/>
          </a:xfrm>
          <a:prstGeom prst="rect">
            <a:avLst/>
          </a:prstGeom>
        </p:spPr>
        <p:txBody>
          <a:bodyPr vert="horz" lIns="91440" tIns="45720" rIns="91440" bIns="45720" rtlCol="0" anchor="b">
            <a:normAutofit/>
          </a:bodyPr>
          <a:lstStyle/>
          <a:p>
            <a:pPr>
              <a:lnSpc>
                <a:spcPct val="90000"/>
              </a:lnSpc>
              <a:spcBef>
                <a:spcPct val="0"/>
              </a:spcBef>
              <a:spcAft>
                <a:spcPts val="600"/>
              </a:spcAft>
            </a:pPr>
            <a:r>
              <a:rPr lang="de-DE" sz="3300" b="1" dirty="0">
                <a:latin typeface="Book Antiqua" panose="02040602050305030304" pitchFamily="18" charset="0"/>
                <a:ea typeface="+mj-ea"/>
                <a:cs typeface="+mj-cs"/>
              </a:rPr>
              <a:t>UNO: Jemen kurz vor einer "katastrophalen" Hungersnot</a:t>
            </a:r>
          </a:p>
          <a:p>
            <a:pPr>
              <a:lnSpc>
                <a:spcPct val="90000"/>
              </a:lnSpc>
              <a:spcBef>
                <a:spcPct val="0"/>
              </a:spcBef>
              <a:spcAft>
                <a:spcPts val="600"/>
              </a:spcAft>
            </a:pPr>
            <a:endParaRPr lang="en-US" sz="4800" dirty="0">
              <a:latin typeface="+mj-lt"/>
              <a:ea typeface="+mj-ea"/>
              <a:cs typeface="+mj-cs"/>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E8DE577-7FE1-4B77-AC7E-BDAC4103F519}"/>
              </a:ext>
            </a:extLst>
          </p:cNvPr>
          <p:cNvSpPr txBox="1"/>
          <p:nvPr/>
        </p:nvSpPr>
        <p:spPr>
          <a:xfrm>
            <a:off x="273794" y="2212835"/>
            <a:ext cx="6295889" cy="3323987"/>
          </a:xfrm>
          <a:prstGeom prst="rect">
            <a:avLst/>
          </a:prstGeom>
          <a:noFill/>
        </p:spPr>
        <p:txBody>
          <a:bodyPr wrap="square" rtlCol="0">
            <a:spAutoFit/>
          </a:bodyPr>
          <a:lstStyle/>
          <a:p>
            <a:pPr marL="285750" indent="-285750">
              <a:buFont typeface="Arial" panose="020B0604020202020204" pitchFamily="34" charset="0"/>
              <a:buChar char="•"/>
            </a:pPr>
            <a:r>
              <a:rPr lang="de-DE" dirty="0"/>
              <a:t> </a:t>
            </a:r>
            <a:r>
              <a:rPr lang="de-DE" sz="1600" dirty="0"/>
              <a:t>Der Jemen ist "in unmittelbarer Gefahr der schlimmsten Hungersnot, die die Welt seit Jahrzehnten erlebt hat", warnte UN-Generalsekretär Guterres. Er forderte die internationale Gemeinschaft auf, dringend Maßnahmen zu ergreifen, um "Katastrophen abzuwehren".</a:t>
            </a:r>
          </a:p>
          <a:p>
            <a:endParaRPr lang="de-DE" sz="1600" dirty="0"/>
          </a:p>
          <a:p>
            <a:pPr marL="285750" indent="-285750">
              <a:buFont typeface="Arial" panose="020B0604020202020204" pitchFamily="34" charset="0"/>
              <a:buChar char="•"/>
            </a:pPr>
            <a:r>
              <a:rPr lang="de-DE" sz="1600" dirty="0"/>
              <a:t> Interessenkonflikt: Im Jemen kam es 2015 zu Konflikten zwischen der Regierung, die von einem von Saudi-Arabien geführten Militärbündnis unterstützt wurde, und Houthi-Rebellen, die die Hauptstadt Sanaa und Gebiete nördlich und westlich des Landes kontrollieren.</a:t>
            </a:r>
          </a:p>
          <a:p>
            <a:endParaRPr lang="de-DE" sz="1600" dirty="0"/>
          </a:p>
          <a:p>
            <a:pPr marL="285750" indent="-285750">
              <a:buFont typeface="Arial" panose="020B0604020202020204" pitchFamily="34" charset="0"/>
              <a:buChar char="•"/>
            </a:pPr>
            <a:r>
              <a:rPr lang="de-DE" sz="1600" dirty="0"/>
              <a:t>Die Analyse von UNICEF konzentrierte sich auf die Chancen von Kindern, der extremen Armut zu entkommen, eine Grundbildung zu erhalten und einen gewaltsamen Tod zu vermeiden. </a:t>
            </a:r>
          </a:p>
        </p:txBody>
      </p:sp>
      <p:sp>
        <p:nvSpPr>
          <p:cNvPr id="5" name="CasellaDiTesto 4">
            <a:extLst>
              <a:ext uri="{FF2B5EF4-FFF2-40B4-BE49-F238E27FC236}">
                <a16:creationId xmlns:a16="http://schemas.microsoft.com/office/drawing/2014/main" id="{7F75D70C-AE36-4E0F-AC6F-427AD51D0124}"/>
              </a:ext>
            </a:extLst>
          </p:cNvPr>
          <p:cNvSpPr txBox="1"/>
          <p:nvPr/>
        </p:nvSpPr>
        <p:spPr>
          <a:xfrm>
            <a:off x="0" y="35842"/>
            <a:ext cx="7395099" cy="276999"/>
          </a:xfrm>
          <a:prstGeom prst="rect">
            <a:avLst/>
          </a:prstGeom>
          <a:noFill/>
        </p:spPr>
        <p:txBody>
          <a:bodyPr wrap="square" rtlCol="0">
            <a:spAutoFit/>
          </a:bodyPr>
          <a:lstStyle/>
          <a:p>
            <a:r>
              <a:rPr lang="it-IT" sz="1200">
                <a:latin typeface="Book Antiqua" panose="02040602050305030304" pitchFamily="18" charset="0"/>
              </a:rPr>
              <a:t>https://www.dw.com/en/un-yemen-on-the-verge-of-a-catastrophic-famine/a-55682097</a:t>
            </a:r>
            <a:endParaRPr lang="it-IT" sz="1200" dirty="0">
              <a:latin typeface="Book Antiqua" panose="02040602050305030304" pitchFamily="18" charset="0"/>
            </a:endParaRPr>
          </a:p>
        </p:txBody>
      </p:sp>
    </p:spTree>
    <p:extLst>
      <p:ext uri="{BB962C8B-B14F-4D97-AF65-F5344CB8AC3E}">
        <p14:creationId xmlns:p14="http://schemas.microsoft.com/office/powerpoint/2010/main" val="10902676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divot">
          <a:fgClr>
            <a:schemeClr val="bg1">
              <a:lumMod val="75000"/>
              <a:lumOff val="25000"/>
            </a:schemeClr>
          </a:fgClr>
          <a:bgClr>
            <a:schemeClr val="bg1"/>
          </a:bgClr>
        </a:patt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BDDC54E-F58A-412B-B8E7-ACAE596F798F}"/>
              </a:ext>
            </a:extLst>
          </p:cNvPr>
          <p:cNvSpPr/>
          <p:nvPr/>
        </p:nvSpPr>
        <p:spPr>
          <a:xfrm>
            <a:off x="297147" y="245395"/>
            <a:ext cx="10520702" cy="765906"/>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400" b="1" dirty="0">
                <a:solidFill>
                  <a:srgbClr val="FFFFFF"/>
                </a:solidFill>
                <a:latin typeface="Book Antiqua" panose="02040602050305030304" pitchFamily="18" charset="0"/>
                <a:ea typeface="+mj-ea"/>
                <a:cs typeface="+mj-cs"/>
              </a:rPr>
              <a:t>GLOSSAR</a:t>
            </a:r>
            <a:endParaRPr lang="en-US" sz="4400" b="1" kern="1200" dirty="0">
              <a:solidFill>
                <a:srgbClr val="FFFFFF"/>
              </a:solidFill>
              <a:latin typeface="Book Antiqua" panose="02040602050305030304" pitchFamily="18" charset="0"/>
              <a:ea typeface="+mj-ea"/>
              <a:cs typeface="+mj-cs"/>
            </a:endParaRPr>
          </a:p>
        </p:txBody>
      </p:sp>
      <p:sp>
        <p:nvSpPr>
          <p:cNvPr id="3" name="CasellaDiTesto 2">
            <a:extLst>
              <a:ext uri="{FF2B5EF4-FFF2-40B4-BE49-F238E27FC236}">
                <a16:creationId xmlns:a16="http://schemas.microsoft.com/office/drawing/2014/main" id="{2D54A761-3669-4DEB-9F82-D85EC19BF6D7}"/>
              </a:ext>
            </a:extLst>
          </p:cNvPr>
          <p:cNvSpPr txBox="1"/>
          <p:nvPr/>
        </p:nvSpPr>
        <p:spPr>
          <a:xfrm>
            <a:off x="297147" y="1256696"/>
            <a:ext cx="10515598" cy="5134579"/>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it-IT" sz="1500" b="1" u="sng" dirty="0" err="1">
                <a:solidFill>
                  <a:srgbClr val="FFFFFF"/>
                </a:solidFill>
              </a:rPr>
              <a:t>hochansteckend</a:t>
            </a:r>
            <a:r>
              <a:rPr lang="it-IT" sz="1500" dirty="0">
                <a:solidFill>
                  <a:srgbClr val="FFFFFF"/>
                </a:solidFill>
              </a:rPr>
              <a:t>: </a:t>
            </a:r>
            <a:r>
              <a:rPr lang="it-IT" sz="1500" i="1" dirty="0">
                <a:solidFill>
                  <a:srgbClr val="FFFFFF"/>
                </a:solidFill>
              </a:rPr>
              <a:t>altamente infettivo</a:t>
            </a:r>
          </a:p>
          <a:p>
            <a:pPr indent="-228600">
              <a:lnSpc>
                <a:spcPct val="90000"/>
              </a:lnSpc>
              <a:spcAft>
                <a:spcPts val="600"/>
              </a:spcAft>
              <a:buFont typeface="Arial" panose="020B0604020202020204" pitchFamily="34" charset="0"/>
              <a:buChar char="•"/>
            </a:pPr>
            <a:endParaRPr lang="it-IT" sz="1500" i="1" dirty="0">
              <a:solidFill>
                <a:srgbClr val="FFFFFF"/>
              </a:solidFill>
            </a:endParaRPr>
          </a:p>
          <a:p>
            <a:pPr indent="-228600">
              <a:lnSpc>
                <a:spcPct val="90000"/>
              </a:lnSpc>
              <a:spcAft>
                <a:spcPts val="600"/>
              </a:spcAft>
              <a:buFont typeface="Arial" panose="020B0604020202020204" pitchFamily="34" charset="0"/>
              <a:buChar char="•"/>
            </a:pPr>
            <a:r>
              <a:rPr lang="it-IT" sz="1500" b="1" u="sng" dirty="0" err="1">
                <a:solidFill>
                  <a:srgbClr val="FFFFFF"/>
                </a:solidFill>
              </a:rPr>
              <a:t>der</a:t>
            </a:r>
            <a:r>
              <a:rPr lang="it-IT" sz="1500" b="1" u="sng" dirty="0">
                <a:solidFill>
                  <a:srgbClr val="FFFFFF"/>
                </a:solidFill>
              </a:rPr>
              <a:t> </a:t>
            </a:r>
            <a:r>
              <a:rPr lang="it-IT" sz="1500" b="1" u="sng" dirty="0" err="1">
                <a:solidFill>
                  <a:srgbClr val="FFFFFF"/>
                </a:solidFill>
              </a:rPr>
              <a:t>Zugvogel</a:t>
            </a:r>
            <a:r>
              <a:rPr lang="it-IT" sz="1500" b="1" u="sng" dirty="0">
                <a:solidFill>
                  <a:srgbClr val="FFFFFF"/>
                </a:solidFill>
              </a:rPr>
              <a:t>/</a:t>
            </a:r>
            <a:r>
              <a:rPr lang="it-IT" sz="1500" b="1" u="sng" dirty="0" err="1">
                <a:solidFill>
                  <a:srgbClr val="FFFFFF"/>
                </a:solidFill>
              </a:rPr>
              <a:t>vögel</a:t>
            </a:r>
            <a:r>
              <a:rPr lang="it-IT" sz="1500" dirty="0">
                <a:solidFill>
                  <a:srgbClr val="FFFFFF"/>
                </a:solidFill>
              </a:rPr>
              <a:t>: </a:t>
            </a:r>
            <a:r>
              <a:rPr lang="it-IT" sz="1500" i="1" dirty="0">
                <a:solidFill>
                  <a:srgbClr val="FFFFFF"/>
                </a:solidFill>
              </a:rPr>
              <a:t>migrazione degli uccelli </a:t>
            </a:r>
          </a:p>
          <a:p>
            <a:pPr indent="-228600">
              <a:lnSpc>
                <a:spcPct val="90000"/>
              </a:lnSpc>
              <a:spcAft>
                <a:spcPts val="600"/>
              </a:spcAft>
              <a:buFont typeface="Arial" panose="020B0604020202020204" pitchFamily="34" charset="0"/>
              <a:buChar char="•"/>
            </a:pPr>
            <a:endParaRPr lang="it-IT" sz="1500" dirty="0">
              <a:solidFill>
                <a:srgbClr val="FFFFFF"/>
              </a:solidFill>
            </a:endParaRPr>
          </a:p>
          <a:p>
            <a:pPr indent="-228600">
              <a:lnSpc>
                <a:spcPct val="90000"/>
              </a:lnSpc>
              <a:spcAft>
                <a:spcPts val="600"/>
              </a:spcAft>
              <a:buFont typeface="Arial" panose="020B0604020202020204" pitchFamily="34" charset="0"/>
              <a:buChar char="•"/>
            </a:pPr>
            <a:r>
              <a:rPr lang="it-IT" sz="1500" b="1" u="sng" dirty="0">
                <a:solidFill>
                  <a:srgbClr val="FFFFFF"/>
                </a:solidFill>
              </a:rPr>
              <a:t>die Pute/n</a:t>
            </a:r>
            <a:r>
              <a:rPr lang="it-IT" sz="1500" dirty="0">
                <a:solidFill>
                  <a:srgbClr val="FFFFFF"/>
                </a:solidFill>
              </a:rPr>
              <a:t>: </a:t>
            </a:r>
            <a:r>
              <a:rPr lang="it-IT" sz="1500" i="1" dirty="0">
                <a:solidFill>
                  <a:srgbClr val="FFFFFF"/>
                </a:solidFill>
              </a:rPr>
              <a:t>tacchino</a:t>
            </a:r>
          </a:p>
          <a:p>
            <a:pPr>
              <a:lnSpc>
                <a:spcPct val="90000"/>
              </a:lnSpc>
              <a:spcAft>
                <a:spcPts val="600"/>
              </a:spcAft>
            </a:pPr>
            <a:endParaRPr lang="it-IT" sz="1500" i="1" dirty="0">
              <a:solidFill>
                <a:srgbClr val="FFFFFF"/>
              </a:solidFill>
            </a:endParaRPr>
          </a:p>
          <a:p>
            <a:pPr indent="-228600">
              <a:lnSpc>
                <a:spcPct val="90000"/>
              </a:lnSpc>
              <a:spcAft>
                <a:spcPts val="600"/>
              </a:spcAft>
              <a:buFont typeface="Arial" panose="020B0604020202020204" pitchFamily="34" charset="0"/>
              <a:buChar char="•"/>
            </a:pPr>
            <a:r>
              <a:rPr lang="de-DE" sz="1500" b="1" u="sng" dirty="0">
                <a:solidFill>
                  <a:srgbClr val="FFFFFF"/>
                </a:solidFill>
              </a:rPr>
              <a:t>der Ausbruch/üche</a:t>
            </a:r>
            <a:r>
              <a:rPr lang="it-IT" sz="1500" i="1" dirty="0">
                <a:solidFill>
                  <a:srgbClr val="FFFFFF"/>
                </a:solidFill>
              </a:rPr>
              <a:t>: scoppio, epidemia, focolaio</a:t>
            </a:r>
          </a:p>
          <a:p>
            <a:pPr indent="-228600">
              <a:lnSpc>
                <a:spcPct val="90000"/>
              </a:lnSpc>
              <a:spcAft>
                <a:spcPts val="600"/>
              </a:spcAft>
              <a:buFont typeface="Arial" panose="020B0604020202020204" pitchFamily="34" charset="0"/>
              <a:buChar char="•"/>
            </a:pPr>
            <a:endParaRPr lang="it-IT" sz="1500" i="1" dirty="0">
              <a:solidFill>
                <a:srgbClr val="FFFFFF"/>
              </a:solidFill>
            </a:endParaRPr>
          </a:p>
          <a:p>
            <a:pPr indent="-228600">
              <a:lnSpc>
                <a:spcPct val="90000"/>
              </a:lnSpc>
              <a:spcAft>
                <a:spcPts val="600"/>
              </a:spcAft>
              <a:buFont typeface="Arial" panose="020B0604020202020204" pitchFamily="34" charset="0"/>
              <a:buChar char="•"/>
            </a:pPr>
            <a:r>
              <a:rPr lang="it-IT" sz="1500" b="1" u="sng" dirty="0" err="1">
                <a:solidFill>
                  <a:srgbClr val="FFFFFF"/>
                </a:solidFill>
              </a:rPr>
              <a:t>sich</a:t>
            </a:r>
            <a:r>
              <a:rPr lang="it-IT" sz="1500" b="1" u="sng" dirty="0">
                <a:solidFill>
                  <a:srgbClr val="FFFFFF"/>
                </a:solidFill>
              </a:rPr>
              <a:t> verbreiten</a:t>
            </a:r>
            <a:r>
              <a:rPr lang="it-IT" sz="1500" i="1" dirty="0">
                <a:solidFill>
                  <a:srgbClr val="FFFFFF"/>
                </a:solidFill>
              </a:rPr>
              <a:t>: trasmettersi</a:t>
            </a:r>
          </a:p>
          <a:p>
            <a:pPr indent="-228600">
              <a:lnSpc>
                <a:spcPct val="90000"/>
              </a:lnSpc>
              <a:spcAft>
                <a:spcPts val="600"/>
              </a:spcAft>
              <a:buFont typeface="Arial" panose="020B0604020202020204" pitchFamily="34" charset="0"/>
              <a:buChar char="•"/>
            </a:pPr>
            <a:endParaRPr lang="it-IT" sz="1500" i="1" dirty="0">
              <a:solidFill>
                <a:srgbClr val="FFFFFF"/>
              </a:solidFill>
            </a:endParaRPr>
          </a:p>
          <a:p>
            <a:pPr indent="-228600">
              <a:lnSpc>
                <a:spcPct val="90000"/>
              </a:lnSpc>
              <a:spcAft>
                <a:spcPts val="600"/>
              </a:spcAft>
              <a:buFont typeface="Arial" panose="020B0604020202020204" pitchFamily="34" charset="0"/>
              <a:buChar char="•"/>
            </a:pPr>
            <a:r>
              <a:rPr lang="it-IT" sz="1500" b="1" u="sng" dirty="0" err="1">
                <a:solidFill>
                  <a:srgbClr val="FFFFFF"/>
                </a:solidFill>
              </a:rPr>
              <a:t>zurückführen</a:t>
            </a:r>
            <a:r>
              <a:rPr lang="it-IT" sz="1500" b="1" u="sng" dirty="0">
                <a:solidFill>
                  <a:srgbClr val="FFFFFF"/>
                </a:solidFill>
              </a:rPr>
              <a:t>:</a:t>
            </a:r>
            <a:r>
              <a:rPr lang="it-IT" sz="1500" b="1" dirty="0">
                <a:solidFill>
                  <a:srgbClr val="FFFFFF"/>
                </a:solidFill>
              </a:rPr>
              <a:t> </a:t>
            </a:r>
            <a:r>
              <a:rPr lang="it-IT" sz="1500" i="1" dirty="0">
                <a:solidFill>
                  <a:srgbClr val="FFFFFF"/>
                </a:solidFill>
              </a:rPr>
              <a:t>far risalire</a:t>
            </a:r>
          </a:p>
          <a:p>
            <a:pPr>
              <a:lnSpc>
                <a:spcPct val="90000"/>
              </a:lnSpc>
              <a:spcAft>
                <a:spcPts val="600"/>
              </a:spcAft>
            </a:pPr>
            <a:endParaRPr lang="it-IT" sz="1500" i="1" dirty="0">
              <a:solidFill>
                <a:srgbClr val="FFFFFF"/>
              </a:solidFill>
            </a:endParaRPr>
          </a:p>
          <a:p>
            <a:pPr indent="-228600">
              <a:lnSpc>
                <a:spcPct val="90000"/>
              </a:lnSpc>
              <a:spcAft>
                <a:spcPts val="600"/>
              </a:spcAft>
              <a:buFont typeface="Arial" panose="020B0604020202020204" pitchFamily="34" charset="0"/>
              <a:buChar char="•"/>
            </a:pPr>
            <a:r>
              <a:rPr lang="it-IT" sz="1500" b="1" u="sng" dirty="0" err="1">
                <a:solidFill>
                  <a:srgbClr val="FFFFFF"/>
                </a:solidFill>
              </a:rPr>
              <a:t>übertragbar</a:t>
            </a:r>
            <a:r>
              <a:rPr lang="it-IT" sz="1500" i="1" dirty="0">
                <a:solidFill>
                  <a:srgbClr val="FFFFFF"/>
                </a:solidFill>
              </a:rPr>
              <a:t>: trasmissibile</a:t>
            </a:r>
          </a:p>
          <a:p>
            <a:pPr indent="-228600">
              <a:lnSpc>
                <a:spcPct val="90000"/>
              </a:lnSpc>
              <a:spcAft>
                <a:spcPts val="600"/>
              </a:spcAft>
              <a:buFont typeface="Arial" panose="020B0604020202020204" pitchFamily="34" charset="0"/>
              <a:buChar char="•"/>
            </a:pPr>
            <a:endParaRPr lang="it-IT" sz="1500" dirty="0">
              <a:solidFill>
                <a:srgbClr val="FFFFFF"/>
              </a:solidFill>
            </a:endParaRPr>
          </a:p>
          <a:p>
            <a:pPr indent="-228600">
              <a:lnSpc>
                <a:spcPct val="90000"/>
              </a:lnSpc>
              <a:spcAft>
                <a:spcPts val="600"/>
              </a:spcAft>
              <a:buFont typeface="Arial" panose="020B0604020202020204" pitchFamily="34" charset="0"/>
              <a:buChar char="•"/>
            </a:pPr>
            <a:r>
              <a:rPr lang="it-IT" sz="1500" b="1" u="sng" dirty="0" err="1">
                <a:solidFill>
                  <a:srgbClr val="FFFFFF"/>
                </a:solidFill>
              </a:rPr>
              <a:t>der</a:t>
            </a:r>
            <a:r>
              <a:rPr lang="it-IT" sz="1500" b="1" u="sng" dirty="0">
                <a:solidFill>
                  <a:srgbClr val="FFFFFF"/>
                </a:solidFill>
              </a:rPr>
              <a:t> </a:t>
            </a:r>
            <a:r>
              <a:rPr lang="it-IT" sz="1500" b="1" u="sng" dirty="0" err="1">
                <a:solidFill>
                  <a:srgbClr val="FFFFFF"/>
                </a:solidFill>
              </a:rPr>
              <a:t>Geflügelbestand</a:t>
            </a:r>
            <a:r>
              <a:rPr lang="it-IT" sz="1500" b="1" u="sng" dirty="0">
                <a:solidFill>
                  <a:srgbClr val="FFFFFF"/>
                </a:solidFill>
              </a:rPr>
              <a:t>/-</a:t>
            </a:r>
            <a:r>
              <a:rPr lang="it-IT" sz="1500" b="1" u="sng" dirty="0" err="1">
                <a:solidFill>
                  <a:srgbClr val="FFFFFF"/>
                </a:solidFill>
              </a:rPr>
              <a:t>beständen</a:t>
            </a:r>
            <a:r>
              <a:rPr lang="it-IT" sz="1500" i="1" dirty="0">
                <a:solidFill>
                  <a:srgbClr val="FFFFFF"/>
                </a:solidFill>
              </a:rPr>
              <a:t>: allevamento di volatili </a:t>
            </a:r>
          </a:p>
          <a:p>
            <a:pPr indent="-228600">
              <a:lnSpc>
                <a:spcPct val="90000"/>
              </a:lnSpc>
              <a:spcAft>
                <a:spcPts val="600"/>
              </a:spcAft>
              <a:buFont typeface="Arial" panose="020B0604020202020204" pitchFamily="34" charset="0"/>
              <a:buChar char="•"/>
            </a:pPr>
            <a:endParaRPr lang="it-IT" sz="1500" i="1" dirty="0">
              <a:solidFill>
                <a:srgbClr val="FFFFFF"/>
              </a:solidFill>
            </a:endParaRPr>
          </a:p>
          <a:p>
            <a:pPr indent="-228600">
              <a:lnSpc>
                <a:spcPct val="90000"/>
              </a:lnSpc>
              <a:spcAft>
                <a:spcPts val="600"/>
              </a:spcAft>
              <a:buFont typeface="Arial" panose="020B0604020202020204" pitchFamily="34" charset="0"/>
              <a:buChar char="•"/>
            </a:pPr>
            <a:r>
              <a:rPr lang="it-IT" sz="1500" b="1" u="sng" dirty="0" err="1">
                <a:solidFill>
                  <a:srgbClr val="FFFFFF"/>
                </a:solidFill>
              </a:rPr>
              <a:t>das</a:t>
            </a:r>
            <a:r>
              <a:rPr lang="it-IT" sz="1500" b="1" u="sng" dirty="0">
                <a:solidFill>
                  <a:srgbClr val="FFFFFF"/>
                </a:solidFill>
              </a:rPr>
              <a:t> Einatmen</a:t>
            </a:r>
            <a:r>
              <a:rPr lang="it-IT" sz="1500" i="1" dirty="0">
                <a:solidFill>
                  <a:srgbClr val="FFFFFF"/>
                </a:solidFill>
              </a:rPr>
              <a:t>: inalazione</a:t>
            </a:r>
          </a:p>
          <a:p>
            <a:pPr indent="-228600">
              <a:lnSpc>
                <a:spcPct val="90000"/>
              </a:lnSpc>
              <a:spcAft>
                <a:spcPts val="600"/>
              </a:spcAft>
              <a:buFont typeface="Arial" panose="020B0604020202020204" pitchFamily="34" charset="0"/>
              <a:buChar char="•"/>
            </a:pPr>
            <a:endParaRPr lang="it-IT" sz="1500" dirty="0">
              <a:solidFill>
                <a:srgbClr val="FFFFFF"/>
              </a:solidFill>
            </a:endParaRPr>
          </a:p>
          <a:p>
            <a:pPr indent="-228600">
              <a:lnSpc>
                <a:spcPct val="90000"/>
              </a:lnSpc>
              <a:spcAft>
                <a:spcPts val="600"/>
              </a:spcAft>
              <a:buFont typeface="Arial" panose="020B0604020202020204" pitchFamily="34" charset="0"/>
              <a:buChar char="•"/>
            </a:pPr>
            <a:r>
              <a:rPr lang="it-IT" sz="1500" b="1" u="sng" dirty="0" err="1">
                <a:solidFill>
                  <a:srgbClr val="FFFFFF"/>
                </a:solidFill>
              </a:rPr>
              <a:t>der</a:t>
            </a:r>
            <a:r>
              <a:rPr lang="it-IT" sz="1500" b="1" u="sng" dirty="0">
                <a:solidFill>
                  <a:srgbClr val="FFFFFF"/>
                </a:solidFill>
              </a:rPr>
              <a:t> Staub</a:t>
            </a:r>
            <a:r>
              <a:rPr lang="it-IT" sz="1500" dirty="0">
                <a:solidFill>
                  <a:srgbClr val="FFFFFF"/>
                </a:solidFill>
              </a:rPr>
              <a:t>: </a:t>
            </a:r>
            <a:r>
              <a:rPr lang="it-IT" sz="1500" i="1" dirty="0">
                <a:solidFill>
                  <a:srgbClr val="FFFFFF"/>
                </a:solidFill>
              </a:rPr>
              <a:t>polvere</a:t>
            </a:r>
          </a:p>
          <a:p>
            <a:pPr indent="-228600">
              <a:lnSpc>
                <a:spcPct val="90000"/>
              </a:lnSpc>
              <a:spcAft>
                <a:spcPts val="600"/>
              </a:spcAft>
              <a:buFont typeface="Arial" panose="020B0604020202020204" pitchFamily="34" charset="0"/>
              <a:buChar char="•"/>
            </a:pPr>
            <a:endParaRPr lang="it-IT" sz="1500" dirty="0">
              <a:solidFill>
                <a:srgbClr val="FFFFFF"/>
              </a:solidFill>
            </a:endParaRPr>
          </a:p>
          <a:p>
            <a:pPr indent="-228600">
              <a:lnSpc>
                <a:spcPct val="90000"/>
              </a:lnSpc>
              <a:spcAft>
                <a:spcPts val="600"/>
              </a:spcAft>
              <a:buFont typeface="Arial" panose="020B0604020202020204" pitchFamily="34" charset="0"/>
              <a:buChar char="•"/>
            </a:pPr>
            <a:endParaRPr lang="it-IT" sz="1500" b="1" u="sng" dirty="0">
              <a:solidFill>
                <a:srgbClr val="FFFFFF"/>
              </a:solidFill>
            </a:endParaRPr>
          </a:p>
          <a:p>
            <a:pPr indent="-228600">
              <a:lnSpc>
                <a:spcPct val="90000"/>
              </a:lnSpc>
              <a:spcAft>
                <a:spcPts val="600"/>
              </a:spcAft>
              <a:buFont typeface="Arial" panose="020B0604020202020204" pitchFamily="34" charset="0"/>
              <a:buChar char="•"/>
            </a:pPr>
            <a:endParaRPr lang="it-IT" sz="1500" i="1" dirty="0">
              <a:solidFill>
                <a:srgbClr val="FFFFFF"/>
              </a:solidFill>
            </a:endParaRPr>
          </a:p>
          <a:p>
            <a:pPr indent="-228600">
              <a:lnSpc>
                <a:spcPct val="90000"/>
              </a:lnSpc>
              <a:spcAft>
                <a:spcPts val="600"/>
              </a:spcAft>
              <a:buFont typeface="Arial" panose="020B0604020202020204" pitchFamily="34" charset="0"/>
              <a:buChar char="•"/>
            </a:pPr>
            <a:endParaRPr lang="it-IT" sz="1500" i="1" dirty="0">
              <a:solidFill>
                <a:srgbClr val="FFFFFF"/>
              </a:solidFill>
            </a:endParaRPr>
          </a:p>
        </p:txBody>
      </p:sp>
    </p:spTree>
    <p:extLst>
      <p:ext uri="{BB962C8B-B14F-4D97-AF65-F5344CB8AC3E}">
        <p14:creationId xmlns:p14="http://schemas.microsoft.com/office/powerpoint/2010/main" val="170167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divot">
          <a:fgClr>
            <a:schemeClr val="bg1">
              <a:lumMod val="75000"/>
              <a:lumOff val="25000"/>
            </a:schemeClr>
          </a:fgClr>
          <a:bgClr>
            <a:schemeClr val="bg1"/>
          </a:bgClr>
        </a:patt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BDDC54E-F58A-412B-B8E7-ACAE596F798F}"/>
              </a:ext>
            </a:extLst>
          </p:cNvPr>
          <p:cNvSpPr/>
          <p:nvPr/>
        </p:nvSpPr>
        <p:spPr>
          <a:xfrm>
            <a:off x="297147" y="245395"/>
            <a:ext cx="10520702" cy="765906"/>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400" b="1" dirty="0">
                <a:solidFill>
                  <a:srgbClr val="FFFFFF"/>
                </a:solidFill>
                <a:latin typeface="Book Antiqua" panose="02040602050305030304" pitchFamily="18" charset="0"/>
                <a:ea typeface="+mj-ea"/>
                <a:cs typeface="+mj-cs"/>
              </a:rPr>
              <a:t>GLOSSAR</a:t>
            </a:r>
            <a:endParaRPr lang="en-US" sz="4400" b="1" kern="1200" dirty="0">
              <a:solidFill>
                <a:srgbClr val="FFFFFF"/>
              </a:solidFill>
              <a:latin typeface="Book Antiqua" panose="02040602050305030304" pitchFamily="18" charset="0"/>
              <a:ea typeface="+mj-ea"/>
              <a:cs typeface="+mj-cs"/>
            </a:endParaRPr>
          </a:p>
        </p:txBody>
      </p:sp>
      <p:sp>
        <p:nvSpPr>
          <p:cNvPr id="3" name="CasellaDiTesto 2">
            <a:extLst>
              <a:ext uri="{FF2B5EF4-FFF2-40B4-BE49-F238E27FC236}">
                <a16:creationId xmlns:a16="http://schemas.microsoft.com/office/drawing/2014/main" id="{2D54A761-3669-4DEB-9F82-D85EC19BF6D7}"/>
              </a:ext>
            </a:extLst>
          </p:cNvPr>
          <p:cNvSpPr txBox="1"/>
          <p:nvPr/>
        </p:nvSpPr>
        <p:spPr>
          <a:xfrm>
            <a:off x="297147" y="1256696"/>
            <a:ext cx="10515598" cy="513457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it-IT" sz="1500" i="1" dirty="0">
              <a:solidFill>
                <a:srgbClr val="FFFFFF"/>
              </a:solidFill>
            </a:endParaRPr>
          </a:p>
        </p:txBody>
      </p:sp>
      <p:sp>
        <p:nvSpPr>
          <p:cNvPr id="8" name="CasellaDiTesto 7">
            <a:extLst>
              <a:ext uri="{FF2B5EF4-FFF2-40B4-BE49-F238E27FC236}">
                <a16:creationId xmlns:a16="http://schemas.microsoft.com/office/drawing/2014/main" id="{60AA44D9-F2B7-4AC4-9043-85A1D886A03F}"/>
              </a:ext>
            </a:extLst>
          </p:cNvPr>
          <p:cNvSpPr txBox="1"/>
          <p:nvPr/>
        </p:nvSpPr>
        <p:spPr>
          <a:xfrm>
            <a:off x="297147" y="1256696"/>
            <a:ext cx="8056740" cy="5703100"/>
          </a:xfrm>
          <a:prstGeom prst="rect">
            <a:avLst/>
          </a:prstGeom>
          <a:noFill/>
        </p:spPr>
        <p:txBody>
          <a:bodyPr wrap="square" rtlCol="0">
            <a:sp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d</a:t>
            </a:r>
            <a:r>
              <a:rPr kumimoji="0" lang="it-IT" sz="1400" b="1" i="0" u="sng" strike="noStrike" kern="1200" cap="none" spc="0" normalizeH="0" baseline="0" noProof="0" dirty="0" err="1">
                <a:ln>
                  <a:noFill/>
                </a:ln>
                <a:solidFill>
                  <a:srgbClr val="FFFFFF"/>
                </a:solidFill>
                <a:effectLst/>
                <a:uLnTx/>
                <a:uFillTx/>
                <a:latin typeface="Calibri" panose="020F0502020204030204"/>
                <a:ea typeface="+mn-ea"/>
                <a:cs typeface="+mn-cs"/>
              </a:rPr>
              <a:t>er</a:t>
            </a:r>
            <a:r>
              <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it-IT" sz="1400" b="1" i="0" u="sng" strike="noStrike" kern="1200" cap="none" spc="0" normalizeH="0" baseline="0" noProof="0" dirty="0" err="1">
                <a:ln>
                  <a:noFill/>
                </a:ln>
                <a:solidFill>
                  <a:srgbClr val="FFFFFF"/>
                </a:solidFill>
                <a:effectLst/>
                <a:uLnTx/>
                <a:uFillTx/>
                <a:latin typeface="Calibri" panose="020F0502020204030204"/>
                <a:ea typeface="+mn-ea"/>
                <a:cs typeface="+mn-cs"/>
              </a:rPr>
              <a:t>Tropfen</a:t>
            </a:r>
            <a:r>
              <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it-IT" sz="1400" i="1" strike="noStrike" kern="1200" cap="none" spc="0" normalizeH="0" baseline="0" noProof="0" dirty="0">
                <a:ln>
                  <a:noFill/>
                </a:ln>
                <a:solidFill>
                  <a:srgbClr val="FFFFFF"/>
                </a:solidFill>
                <a:effectLst/>
                <a:uLnTx/>
                <a:uFillTx/>
                <a:latin typeface="Calibri" panose="020F0502020204030204"/>
                <a:ea typeface="+mn-ea"/>
                <a:cs typeface="+mn-cs"/>
              </a:rPr>
              <a:t>goccia</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it-IT" sz="1400" b="1" i="0" u="sng" strike="noStrike" kern="1200" cap="none" spc="0" normalizeH="0" baseline="0" noProof="0" dirty="0" err="1">
                <a:ln>
                  <a:noFill/>
                </a:ln>
                <a:solidFill>
                  <a:srgbClr val="FFFFFF"/>
                </a:solidFill>
                <a:effectLst/>
                <a:uLnTx/>
                <a:uFillTx/>
                <a:latin typeface="Calibri" panose="020F0502020204030204"/>
                <a:ea typeface="+mn-ea"/>
                <a:cs typeface="+mn-cs"/>
              </a:rPr>
              <a:t>Schleimhäute</a:t>
            </a:r>
            <a:r>
              <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it-IT" sz="1400" i="1" strike="noStrike" kern="1200" cap="none" spc="0" normalizeH="0" baseline="0" noProof="0" dirty="0">
                <a:ln>
                  <a:noFill/>
                </a:ln>
                <a:solidFill>
                  <a:srgbClr val="FFFFFF"/>
                </a:solidFill>
                <a:effectLst/>
                <a:uLnTx/>
                <a:uFillTx/>
                <a:latin typeface="Calibri" panose="020F0502020204030204"/>
                <a:ea typeface="+mn-ea"/>
                <a:cs typeface="+mn-cs"/>
              </a:rPr>
              <a:t>membrane mucose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i="1"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err="1">
                <a:solidFill>
                  <a:srgbClr val="FFFFFF"/>
                </a:solidFill>
                <a:latin typeface="Calibri" panose="020F0502020204030204"/>
              </a:rPr>
              <a:t>durchgaren</a:t>
            </a:r>
            <a:r>
              <a:rPr lang="it-IT" sz="1400" i="1" dirty="0">
                <a:solidFill>
                  <a:srgbClr val="FFFFFF"/>
                </a:solidFill>
                <a:latin typeface="Calibri" panose="020F0502020204030204"/>
              </a:rPr>
              <a:t>: cuocere con cura </a:t>
            </a:r>
            <a:endParaRPr kumimoji="0" lang="it-IT" sz="1400" i="1"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h</a:t>
            </a:r>
            <a:r>
              <a:rPr kumimoji="0" lang="it-IT" sz="1400" b="1" i="0" u="sng" strike="noStrike" kern="1200" cap="none" spc="0" normalizeH="0" baseline="0" noProof="0" dirty="0" err="1">
                <a:ln>
                  <a:noFill/>
                </a:ln>
                <a:solidFill>
                  <a:srgbClr val="FFFFFF"/>
                </a:solidFill>
                <a:effectLst/>
                <a:uLnTx/>
                <a:uFillTx/>
                <a:latin typeface="Calibri" panose="020F0502020204030204"/>
                <a:ea typeface="+mn-ea"/>
                <a:cs typeface="+mn-cs"/>
              </a:rPr>
              <a:t>artgekochte</a:t>
            </a:r>
            <a:r>
              <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it-IT" sz="1400" b="1" i="0" u="sng" strike="noStrike" kern="1200" cap="none" spc="0" normalizeH="0" baseline="0" noProof="0" dirty="0" err="1">
                <a:ln>
                  <a:noFill/>
                </a:ln>
                <a:solidFill>
                  <a:srgbClr val="FFFFFF"/>
                </a:solidFill>
                <a:effectLst/>
                <a:uLnTx/>
                <a:uFillTx/>
                <a:latin typeface="Calibri" panose="020F0502020204030204"/>
                <a:ea typeface="+mn-ea"/>
                <a:cs typeface="+mn-cs"/>
              </a:rPr>
              <a:t>Eier</a:t>
            </a:r>
            <a:r>
              <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rPr>
              <a:t>:</a:t>
            </a:r>
            <a:r>
              <a:rPr kumimoji="0" lang="it-IT" sz="1400" b="1" i="0"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it-IT" sz="1400" i="0" strike="noStrike" kern="1200" cap="none" spc="0" normalizeH="0" baseline="0" noProof="0" dirty="0">
                <a:ln>
                  <a:noFill/>
                </a:ln>
                <a:solidFill>
                  <a:srgbClr val="FFFFFF"/>
                </a:solidFill>
                <a:effectLst/>
                <a:uLnTx/>
                <a:uFillTx/>
                <a:latin typeface="Calibri" panose="020F0502020204030204"/>
                <a:ea typeface="+mn-ea"/>
                <a:cs typeface="+mn-cs"/>
              </a:rPr>
              <a:t>u</a:t>
            </a:r>
            <a:r>
              <a:rPr kumimoji="0" lang="it-IT" sz="1400" i="1" strike="noStrike" kern="1200" cap="none" spc="0" normalizeH="0" baseline="0" noProof="0" dirty="0">
                <a:ln>
                  <a:noFill/>
                </a:ln>
                <a:solidFill>
                  <a:srgbClr val="FFFFFF"/>
                </a:solidFill>
                <a:effectLst/>
                <a:uLnTx/>
                <a:uFillTx/>
                <a:latin typeface="Calibri" panose="020F0502020204030204"/>
                <a:ea typeface="+mn-ea"/>
                <a:cs typeface="+mn-cs"/>
              </a:rPr>
              <a:t>ova sode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i="1"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err="1">
                <a:solidFill>
                  <a:srgbClr val="FFFFFF"/>
                </a:solidFill>
                <a:latin typeface="Calibri" panose="020F0502020204030204"/>
              </a:rPr>
              <a:t>standhalten</a:t>
            </a:r>
            <a:r>
              <a:rPr lang="it-IT" sz="1400" i="1" dirty="0">
                <a:solidFill>
                  <a:srgbClr val="FFFFFF"/>
                </a:solidFill>
                <a:latin typeface="Calibri" panose="020F0502020204030204"/>
              </a:rPr>
              <a:t>: sopportare, resistere a</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it-IT" sz="1400" i="1" dirty="0">
              <a:solidFill>
                <a:srgbClr val="FFFFFF"/>
              </a:solidFill>
              <a:latin typeface="Calibri" panose="020F0502020204030204"/>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err="1">
                <a:solidFill>
                  <a:srgbClr val="FFFFFF"/>
                </a:solidFill>
                <a:latin typeface="Calibri" panose="020F0502020204030204"/>
              </a:rPr>
              <a:t>der</a:t>
            </a:r>
            <a:r>
              <a:rPr lang="it-IT" sz="1400" b="1" u="sng" dirty="0">
                <a:solidFill>
                  <a:srgbClr val="FFFFFF"/>
                </a:solidFill>
                <a:latin typeface="Calibri" panose="020F0502020204030204"/>
              </a:rPr>
              <a:t> Gletscher</a:t>
            </a:r>
            <a:r>
              <a:rPr lang="it-IT" sz="1400" i="1" dirty="0">
                <a:solidFill>
                  <a:srgbClr val="FFFFFF"/>
                </a:solidFill>
                <a:latin typeface="Calibri" panose="020F0502020204030204"/>
              </a:rPr>
              <a:t>: ghiacciaio </a:t>
            </a:r>
          </a:p>
          <a:p>
            <a:pPr marR="0" lvl="0" algn="l" defTabSz="914400" rtl="0" eaLnBrk="1" fontAlgn="auto" latinLnBrk="0" hangingPunct="1">
              <a:lnSpc>
                <a:spcPct val="90000"/>
              </a:lnSpc>
              <a:spcBef>
                <a:spcPts val="0"/>
              </a:spcBef>
              <a:spcAft>
                <a:spcPts val="600"/>
              </a:spcAft>
              <a:buClrTx/>
              <a:buSzTx/>
              <a:tabLst/>
              <a:defRPr/>
            </a:pPr>
            <a:endParaRPr lang="it-IT" sz="1400" i="1" dirty="0">
              <a:solidFill>
                <a:srgbClr val="FFFFFF"/>
              </a:solidFill>
              <a:latin typeface="Calibri" panose="020F0502020204030204"/>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d</a:t>
            </a:r>
            <a:r>
              <a:rPr kumimoji="0" lang="it-IT" sz="1400" b="1" u="sng" strike="noStrike" kern="1200" cap="none" spc="0" normalizeH="0" baseline="0" noProof="0" dirty="0" err="1">
                <a:ln>
                  <a:noFill/>
                </a:ln>
                <a:solidFill>
                  <a:srgbClr val="FFFFFF"/>
                </a:solidFill>
                <a:effectLst/>
                <a:uLnTx/>
                <a:uFillTx/>
                <a:latin typeface="Calibri" panose="020F0502020204030204"/>
                <a:ea typeface="+mn-ea"/>
                <a:cs typeface="+mn-cs"/>
              </a:rPr>
              <a:t>er</a:t>
            </a:r>
            <a:r>
              <a:rPr kumimoji="0" lang="it-IT" sz="1400" b="1" u="sng" strike="noStrike" kern="1200" cap="none" spc="0" normalizeH="0" baseline="0" noProof="0" dirty="0">
                <a:ln>
                  <a:noFill/>
                </a:ln>
                <a:solidFill>
                  <a:srgbClr val="FFFFFF"/>
                </a:solidFill>
                <a:effectLst/>
                <a:uLnTx/>
                <a:uFillTx/>
                <a:latin typeface="Calibri" panose="020F0502020204030204"/>
                <a:ea typeface="+mn-ea"/>
                <a:cs typeface="+mn-cs"/>
              </a:rPr>
              <a:t> Gletscherschwund</a:t>
            </a:r>
            <a:r>
              <a:rPr kumimoji="0" lang="it-IT" sz="1400" i="1" strike="noStrike" kern="1200" cap="none" spc="0" normalizeH="0" baseline="0" noProof="0" dirty="0">
                <a:ln>
                  <a:noFill/>
                </a:ln>
                <a:solidFill>
                  <a:srgbClr val="FFFFFF"/>
                </a:solidFill>
                <a:effectLst/>
                <a:uLnTx/>
                <a:uFillTx/>
                <a:latin typeface="Calibri" panose="020F0502020204030204"/>
                <a:ea typeface="+mn-ea"/>
                <a:cs typeface="+mn-cs"/>
              </a:rPr>
              <a:t>: scioglimento dei ghiacciai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i="1"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e</a:t>
            </a:r>
            <a:r>
              <a:rPr kumimoji="0" lang="it-IT" sz="1400" b="1" u="sng" strike="noStrike" kern="1200" cap="none" spc="0" normalizeH="0" baseline="0" noProof="0" dirty="0" err="1">
                <a:ln>
                  <a:noFill/>
                </a:ln>
                <a:solidFill>
                  <a:srgbClr val="FFFFFF"/>
                </a:solidFill>
                <a:effectLst/>
                <a:uLnTx/>
                <a:uFillTx/>
                <a:latin typeface="Calibri" panose="020F0502020204030204"/>
                <a:ea typeface="+mn-ea"/>
                <a:cs typeface="+mn-cs"/>
              </a:rPr>
              <a:t>rklimmen</a:t>
            </a:r>
            <a:r>
              <a:rPr kumimoji="0" lang="it-IT" sz="1400" i="1" strike="noStrike" kern="1200" cap="none" spc="0" normalizeH="0" baseline="0" noProof="0" dirty="0">
                <a:ln>
                  <a:noFill/>
                </a:ln>
                <a:solidFill>
                  <a:srgbClr val="FFFFFF"/>
                </a:solidFill>
                <a:effectLst/>
                <a:uLnTx/>
                <a:uFillTx/>
                <a:latin typeface="Calibri" panose="020F0502020204030204"/>
                <a:ea typeface="+mn-ea"/>
                <a:cs typeface="+mn-cs"/>
              </a:rPr>
              <a:t>: arrampicarsi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i="1"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err="1">
                <a:solidFill>
                  <a:srgbClr val="FFFFFF"/>
                </a:solidFill>
                <a:latin typeface="Calibri" panose="020F0502020204030204"/>
              </a:rPr>
              <a:t>der</a:t>
            </a:r>
            <a:r>
              <a:rPr lang="it-IT" sz="1400" b="1" u="sng" dirty="0">
                <a:solidFill>
                  <a:srgbClr val="FFFFFF"/>
                </a:solidFill>
                <a:latin typeface="Calibri" panose="020F0502020204030204"/>
              </a:rPr>
              <a:t> Hang/änge</a:t>
            </a:r>
            <a:r>
              <a:rPr lang="it-IT" sz="1400" i="1" dirty="0">
                <a:solidFill>
                  <a:srgbClr val="FFFFFF"/>
                </a:solidFill>
                <a:latin typeface="Calibri" panose="020F0502020204030204"/>
              </a:rPr>
              <a:t>: pendio </a:t>
            </a:r>
          </a:p>
          <a:p>
            <a:pPr marR="0" lvl="0" algn="l" defTabSz="914400" rtl="0" eaLnBrk="1" fontAlgn="auto" latinLnBrk="0" hangingPunct="1">
              <a:lnSpc>
                <a:spcPct val="90000"/>
              </a:lnSpc>
              <a:spcBef>
                <a:spcPts val="0"/>
              </a:spcBef>
              <a:spcAft>
                <a:spcPts val="600"/>
              </a:spcAft>
              <a:buClrTx/>
              <a:buSzTx/>
              <a:tabLst/>
              <a:defRPr/>
            </a:pPr>
            <a:endParaRPr lang="it-IT" sz="1400" i="1" dirty="0">
              <a:solidFill>
                <a:srgbClr val="FFFFFF"/>
              </a:solidFill>
              <a:latin typeface="Calibri" panose="020F0502020204030204"/>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s</a:t>
            </a:r>
            <a:r>
              <a:rPr kumimoji="0" lang="it-IT" sz="1400" b="1" u="sng" strike="noStrike" kern="1200" cap="none" spc="0" normalizeH="0" baseline="0" noProof="0" dirty="0" err="1">
                <a:ln>
                  <a:noFill/>
                </a:ln>
                <a:solidFill>
                  <a:srgbClr val="FFFFFF"/>
                </a:solidFill>
                <a:effectLst/>
                <a:uLnTx/>
                <a:uFillTx/>
                <a:latin typeface="Calibri" panose="020F0502020204030204"/>
                <a:ea typeface="+mn-ea"/>
                <a:cs typeface="+mn-cs"/>
              </a:rPr>
              <a:t>chleppe</a:t>
            </a:r>
            <a:r>
              <a:rPr lang="it-IT" sz="1400" b="1" u="sng" dirty="0">
                <a:solidFill>
                  <a:srgbClr val="FFFFFF"/>
                </a:solidFill>
                <a:latin typeface="Calibri" panose="020F0502020204030204"/>
              </a:rPr>
              <a:t>n:</a:t>
            </a:r>
            <a:r>
              <a:rPr lang="it-IT" sz="1400" i="1" dirty="0">
                <a:solidFill>
                  <a:srgbClr val="FFFFFF"/>
                </a:solidFill>
                <a:latin typeface="Calibri" panose="020F0502020204030204"/>
              </a:rPr>
              <a:t> trasportare, trascinare </a:t>
            </a:r>
            <a:endParaRPr kumimoji="0" lang="it-IT" sz="1400" i="1" strike="noStrike" kern="1200" cap="none" spc="0" normalizeH="0" baseline="0" noProof="0" dirty="0">
              <a:ln>
                <a:noFill/>
              </a:ln>
              <a:solidFill>
                <a:srgbClr val="FFFFFF"/>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endPar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0837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divot">
          <a:fgClr>
            <a:schemeClr val="bg1">
              <a:lumMod val="75000"/>
              <a:lumOff val="25000"/>
            </a:schemeClr>
          </a:fgClr>
          <a:bgClr>
            <a:schemeClr val="bg1"/>
          </a:bgClr>
        </a:patt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BDDC54E-F58A-412B-B8E7-ACAE596F798F}"/>
              </a:ext>
            </a:extLst>
          </p:cNvPr>
          <p:cNvSpPr/>
          <p:nvPr/>
        </p:nvSpPr>
        <p:spPr>
          <a:xfrm>
            <a:off x="297147" y="245395"/>
            <a:ext cx="10520702" cy="765906"/>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400" b="1" dirty="0">
                <a:solidFill>
                  <a:srgbClr val="FFFFFF"/>
                </a:solidFill>
                <a:latin typeface="Book Antiqua" panose="02040602050305030304" pitchFamily="18" charset="0"/>
                <a:ea typeface="+mj-ea"/>
                <a:cs typeface="+mj-cs"/>
              </a:rPr>
              <a:t>GLOSSAR</a:t>
            </a:r>
            <a:endParaRPr lang="en-US" sz="4400" b="1" kern="1200" dirty="0">
              <a:solidFill>
                <a:srgbClr val="FFFFFF"/>
              </a:solidFill>
              <a:latin typeface="Book Antiqua" panose="02040602050305030304" pitchFamily="18" charset="0"/>
              <a:ea typeface="+mj-ea"/>
              <a:cs typeface="+mj-cs"/>
            </a:endParaRPr>
          </a:p>
        </p:txBody>
      </p:sp>
      <p:sp>
        <p:nvSpPr>
          <p:cNvPr id="3" name="CasellaDiTesto 2">
            <a:extLst>
              <a:ext uri="{FF2B5EF4-FFF2-40B4-BE49-F238E27FC236}">
                <a16:creationId xmlns:a16="http://schemas.microsoft.com/office/drawing/2014/main" id="{2D54A761-3669-4DEB-9F82-D85EC19BF6D7}"/>
              </a:ext>
            </a:extLst>
          </p:cNvPr>
          <p:cNvSpPr txBox="1"/>
          <p:nvPr/>
        </p:nvSpPr>
        <p:spPr>
          <a:xfrm>
            <a:off x="297147" y="1256696"/>
            <a:ext cx="10515598" cy="513457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it-IT" sz="1500" i="1" dirty="0">
              <a:solidFill>
                <a:srgbClr val="FFFFFF"/>
              </a:solidFill>
            </a:endParaRPr>
          </a:p>
        </p:txBody>
      </p:sp>
      <p:sp>
        <p:nvSpPr>
          <p:cNvPr id="4" name="CasellaDiTesto 3">
            <a:extLst>
              <a:ext uri="{FF2B5EF4-FFF2-40B4-BE49-F238E27FC236}">
                <a16:creationId xmlns:a16="http://schemas.microsoft.com/office/drawing/2014/main" id="{934E0879-2807-4DEC-AC55-7F7BF2B71B12}"/>
              </a:ext>
            </a:extLst>
          </p:cNvPr>
          <p:cNvSpPr txBox="1"/>
          <p:nvPr/>
        </p:nvSpPr>
        <p:spPr>
          <a:xfrm>
            <a:off x="297147" y="1256696"/>
            <a:ext cx="10067278" cy="4890570"/>
          </a:xfrm>
          <a:prstGeom prst="rect">
            <a:avLst/>
          </a:prstGeom>
          <a:noFill/>
        </p:spPr>
        <p:txBody>
          <a:bodyPr wrap="square" rtlCol="0">
            <a:sp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d</a:t>
            </a:r>
            <a:r>
              <a:rPr kumimoji="0" lang="it-IT" sz="1400" b="1" i="0" u="sng" strike="noStrike" kern="1200" cap="none" spc="0" normalizeH="0" baseline="0" noProof="0" dirty="0" err="1">
                <a:ln>
                  <a:noFill/>
                </a:ln>
                <a:solidFill>
                  <a:srgbClr val="FFFFFF"/>
                </a:solidFill>
                <a:effectLst/>
                <a:uLnTx/>
                <a:uFillTx/>
                <a:latin typeface="Calibri" panose="020F0502020204030204"/>
                <a:ea typeface="+mn-ea"/>
                <a:cs typeface="+mn-cs"/>
              </a:rPr>
              <a:t>as</a:t>
            </a:r>
            <a:r>
              <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rPr>
              <a:t> Klettern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arrampicata</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it-IT" sz="1400" i="1" dirty="0">
              <a:solidFill>
                <a:srgbClr val="FFFFFF"/>
              </a:solidFill>
              <a:latin typeface="Calibri" panose="020F0502020204030204"/>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d</a:t>
            </a:r>
            <a:r>
              <a:rPr kumimoji="0" lang="it-IT" sz="1400" b="1" u="sng" strike="noStrike" kern="1200" cap="none" spc="0" normalizeH="0" baseline="0" noProof="0" dirty="0" err="1">
                <a:ln>
                  <a:noFill/>
                </a:ln>
                <a:solidFill>
                  <a:srgbClr val="FFFFFF"/>
                </a:solidFill>
                <a:effectLst/>
                <a:uLnTx/>
                <a:uFillTx/>
                <a:latin typeface="Calibri" panose="020F0502020204030204"/>
                <a:ea typeface="+mn-ea"/>
                <a:cs typeface="+mn-cs"/>
              </a:rPr>
              <a:t>ie</a:t>
            </a:r>
            <a:r>
              <a:rPr kumimoji="0" lang="it-IT" sz="1400" b="1" u="sng" strike="noStrike" kern="1200" cap="none" spc="0" normalizeH="0" baseline="0" noProof="0" dirty="0">
                <a:ln>
                  <a:noFill/>
                </a:ln>
                <a:solidFill>
                  <a:srgbClr val="FFFFFF"/>
                </a:solidFill>
                <a:effectLst/>
                <a:uLnTx/>
                <a:uFillTx/>
                <a:latin typeface="Calibri" panose="020F0502020204030204"/>
                <a:ea typeface="+mn-ea"/>
                <a:cs typeface="+mn-cs"/>
              </a:rPr>
              <a:t> Ausrüstung</a:t>
            </a:r>
            <a:r>
              <a:rPr lang="it-IT" sz="1400" b="1" i="1" u="sng" dirty="0">
                <a:solidFill>
                  <a:srgbClr val="FFFFFF"/>
                </a:solidFill>
                <a:latin typeface="Calibri" panose="020F0502020204030204"/>
              </a:rPr>
              <a:t>:</a:t>
            </a:r>
            <a:r>
              <a:rPr lang="it-IT" sz="1400" b="1" i="1" dirty="0">
                <a:solidFill>
                  <a:srgbClr val="FFFFFF"/>
                </a:solidFill>
                <a:latin typeface="Calibri" panose="020F0502020204030204"/>
              </a:rPr>
              <a:t> </a:t>
            </a:r>
            <a:r>
              <a:rPr lang="it-IT" sz="1400" i="1" dirty="0">
                <a:solidFill>
                  <a:srgbClr val="FFFFFF"/>
                </a:solidFill>
                <a:latin typeface="Calibri" panose="020F0502020204030204"/>
              </a:rPr>
              <a:t>attrezzatura</a:t>
            </a:r>
            <a:endPar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it-IT" sz="1400" b="1" u="sng" dirty="0">
              <a:solidFill>
                <a:srgbClr val="FFFFFF"/>
              </a:solidFill>
              <a:latin typeface="Calibri" panose="020F0502020204030204"/>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d</a:t>
            </a:r>
            <a:r>
              <a:rPr kumimoji="0" lang="it-IT" sz="1400" b="1" i="0" u="sng" strike="noStrike" kern="1200" cap="none" spc="0" normalizeH="0" baseline="0" noProof="0" dirty="0" err="1">
                <a:ln>
                  <a:noFill/>
                </a:ln>
                <a:solidFill>
                  <a:srgbClr val="FFFFFF"/>
                </a:solidFill>
                <a:effectLst/>
                <a:uLnTx/>
                <a:uFillTx/>
                <a:latin typeface="Calibri" panose="020F0502020204030204"/>
                <a:ea typeface="+mn-ea"/>
                <a:cs typeface="+mn-cs"/>
              </a:rPr>
              <a:t>ie</a:t>
            </a:r>
            <a:r>
              <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rPr>
              <a:t> Seilbahn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funivia, impianto a fune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d</a:t>
            </a:r>
            <a:r>
              <a:rPr kumimoji="0" lang="it-IT" sz="1400" b="1" i="0" u="sng" strike="noStrike" kern="1200" cap="none" spc="0" normalizeH="0" baseline="0" noProof="0" dirty="0" err="1">
                <a:ln>
                  <a:noFill/>
                </a:ln>
                <a:solidFill>
                  <a:srgbClr val="FFFFFF"/>
                </a:solidFill>
                <a:effectLst/>
                <a:uLnTx/>
                <a:uFillTx/>
                <a:latin typeface="Calibri" panose="020F0502020204030204"/>
                <a:ea typeface="+mn-ea"/>
                <a:cs typeface="+mn-cs"/>
              </a:rPr>
              <a:t>ie</a:t>
            </a:r>
            <a:r>
              <a:rPr kumimoji="0" lang="it-IT" sz="1400" b="1" i="0" u="sng" strike="noStrike" kern="1200" cap="none" spc="0" normalizeH="0" baseline="0" noProof="0" dirty="0">
                <a:ln>
                  <a:noFill/>
                </a:ln>
                <a:solidFill>
                  <a:srgbClr val="FFFFFF"/>
                </a:solidFill>
                <a:effectLst/>
                <a:uLnTx/>
                <a:uFillTx/>
                <a:latin typeface="Calibri" panose="020F0502020204030204"/>
                <a:ea typeface="+mn-ea"/>
                <a:cs typeface="+mn-cs"/>
              </a:rPr>
              <a:t> Stromleitung</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cavi elettrici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it-IT" sz="1400" i="1" dirty="0">
              <a:solidFill>
                <a:srgbClr val="FFFFFF"/>
              </a:solidFill>
              <a:latin typeface="Calibri" panose="020F0502020204030204"/>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d</a:t>
            </a:r>
            <a:r>
              <a:rPr kumimoji="0" lang="it-IT" sz="1400" b="1" u="sng" strike="noStrike" kern="1200" cap="none" spc="0" normalizeH="0" baseline="0" noProof="0" dirty="0" err="1">
                <a:ln>
                  <a:noFill/>
                </a:ln>
                <a:solidFill>
                  <a:srgbClr val="FFFFFF"/>
                </a:solidFill>
                <a:effectLst/>
                <a:uLnTx/>
                <a:uFillTx/>
                <a:latin typeface="Calibri" panose="020F0502020204030204"/>
                <a:ea typeface="+mn-ea"/>
                <a:cs typeface="+mn-cs"/>
              </a:rPr>
              <a:t>ie</a:t>
            </a:r>
            <a:r>
              <a:rPr kumimoji="0" lang="it-IT" sz="1400" b="1" u="sng"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Partnerschaft</a:t>
            </a:r>
            <a:r>
              <a:rPr kumimoji="0" lang="de-DE" sz="1400" b="0" i="1" u="none" strike="noStrike" kern="1200" cap="none" spc="0" normalizeH="0" baseline="0" dirty="0">
                <a:ln>
                  <a:noFill/>
                </a:ln>
                <a:solidFill>
                  <a:srgbClr val="FFFFFF"/>
                </a:solidFill>
                <a:effectLst/>
                <a:uLnTx/>
                <a:uFillTx/>
                <a:latin typeface="Calibri" panose="020F0502020204030204"/>
                <a:ea typeface="+mn-ea"/>
                <a:cs typeface="+mn-cs"/>
              </a:rPr>
              <a:t>:</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la partnership</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auf der Strecke bleiben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cadere nel dimenticatoio</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er Gipfel</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il vertice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d</a:t>
            </a:r>
            <a:r>
              <a:rPr kumimoji="0" lang="it-IT" sz="1400" b="1" u="sng" strike="noStrike" kern="1200" cap="none" spc="0" normalizeH="0" baseline="0" noProof="0" dirty="0" err="1">
                <a:ln>
                  <a:noFill/>
                </a:ln>
                <a:solidFill>
                  <a:srgbClr val="FFFFFF"/>
                </a:solidFill>
                <a:effectLst/>
                <a:uLnTx/>
                <a:uFillTx/>
                <a:latin typeface="Calibri" panose="020F0502020204030204"/>
                <a:ea typeface="+mn-ea"/>
                <a:cs typeface="+mn-cs"/>
              </a:rPr>
              <a:t>ie</a:t>
            </a:r>
            <a:r>
              <a:rPr kumimoji="0" lang="it-IT" sz="1400" b="1" u="sng" strike="noStrike" kern="1200" cap="none" spc="0" normalizeH="0" baseline="0" noProof="0" dirty="0">
                <a:ln>
                  <a:noFill/>
                </a:ln>
                <a:solidFill>
                  <a:srgbClr val="FFFFFF"/>
                </a:solidFill>
                <a:effectLst/>
                <a:uLnTx/>
                <a:uFillTx/>
                <a:latin typeface="Calibri" panose="020F0502020204030204"/>
                <a:ea typeface="+mn-ea"/>
                <a:cs typeface="+mn-cs"/>
              </a:rPr>
              <a:t> E</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ntwicklungkommissarin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commissaria per lo sviluppo</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er Hohe Vertreter</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Alto rappresentante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270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divot">
          <a:fgClr>
            <a:schemeClr val="bg1">
              <a:lumMod val="75000"/>
              <a:lumOff val="25000"/>
            </a:schemeClr>
          </a:fgClr>
          <a:bgClr>
            <a:schemeClr val="bg1"/>
          </a:bgClr>
        </a:patt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BDDC54E-F58A-412B-B8E7-ACAE596F798F}"/>
              </a:ext>
            </a:extLst>
          </p:cNvPr>
          <p:cNvSpPr/>
          <p:nvPr/>
        </p:nvSpPr>
        <p:spPr>
          <a:xfrm>
            <a:off x="297147" y="245395"/>
            <a:ext cx="10520702" cy="765906"/>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400" b="1" dirty="0">
                <a:solidFill>
                  <a:srgbClr val="FFFFFF"/>
                </a:solidFill>
                <a:latin typeface="Book Antiqua" panose="02040602050305030304" pitchFamily="18" charset="0"/>
                <a:ea typeface="+mj-ea"/>
                <a:cs typeface="+mj-cs"/>
              </a:rPr>
              <a:t>GLOSSAR</a:t>
            </a:r>
            <a:endParaRPr lang="en-US" sz="4400" b="1" kern="1200" dirty="0">
              <a:solidFill>
                <a:srgbClr val="FFFFFF"/>
              </a:solidFill>
              <a:latin typeface="Book Antiqua" panose="02040602050305030304" pitchFamily="18" charset="0"/>
              <a:ea typeface="+mj-ea"/>
              <a:cs typeface="+mj-cs"/>
            </a:endParaRPr>
          </a:p>
        </p:txBody>
      </p:sp>
      <p:sp>
        <p:nvSpPr>
          <p:cNvPr id="3" name="CasellaDiTesto 2">
            <a:extLst>
              <a:ext uri="{FF2B5EF4-FFF2-40B4-BE49-F238E27FC236}">
                <a16:creationId xmlns:a16="http://schemas.microsoft.com/office/drawing/2014/main" id="{2D54A761-3669-4DEB-9F82-D85EC19BF6D7}"/>
              </a:ext>
            </a:extLst>
          </p:cNvPr>
          <p:cNvSpPr txBox="1"/>
          <p:nvPr/>
        </p:nvSpPr>
        <p:spPr>
          <a:xfrm>
            <a:off x="297147" y="1256696"/>
            <a:ext cx="10515598" cy="513457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it-IT" sz="1500" i="1" dirty="0">
              <a:solidFill>
                <a:srgbClr val="FFFFFF"/>
              </a:solidFill>
            </a:endParaRPr>
          </a:p>
        </p:txBody>
      </p:sp>
      <p:sp>
        <p:nvSpPr>
          <p:cNvPr id="6" name="CasellaDiTesto 5">
            <a:extLst>
              <a:ext uri="{FF2B5EF4-FFF2-40B4-BE49-F238E27FC236}">
                <a16:creationId xmlns:a16="http://schemas.microsoft.com/office/drawing/2014/main" id="{B4BE4CE0-3371-49A2-B13E-6642621FC9FF}"/>
              </a:ext>
            </a:extLst>
          </p:cNvPr>
          <p:cNvSpPr txBox="1"/>
          <p:nvPr/>
        </p:nvSpPr>
        <p:spPr>
          <a:xfrm>
            <a:off x="297147" y="981578"/>
            <a:ext cx="7776839" cy="5973943"/>
          </a:xfrm>
          <a:prstGeom prst="rect">
            <a:avLst/>
          </a:prstGeom>
          <a:noFill/>
        </p:spPr>
        <p:txBody>
          <a:bodyPr wrap="square" rtlCol="0">
            <a:spAutoFit/>
          </a:bodyPr>
          <a:lstStyle/>
          <a:p>
            <a:pPr marR="0" lvl="0" algn="l" defTabSz="914400" rtl="0" eaLnBrk="1" fontAlgn="auto" latinLnBrk="0" hangingPunct="1">
              <a:lnSpc>
                <a:spcPct val="90000"/>
              </a:lnSpc>
              <a:spcBef>
                <a:spcPts val="0"/>
              </a:spcBef>
              <a:spcAft>
                <a:spcPts val="600"/>
              </a:spcAft>
              <a:buClrTx/>
              <a:buSzTx/>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er pazifische Raum</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regione del Pacifico</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verschieben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rinviare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Handbremse ziehen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(figurative Bedeutung) tirare il freno a mano</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er Austausch</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scambio</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as Zusammenarbeit</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collaborazione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Umfrage</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il sondaggio</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as Hauptstreit</a:t>
            </a:r>
            <a:r>
              <a:rPr kumimoji="0" lang="it-IT" sz="1400" b="1" u="sng" strike="noStrike" kern="1200" cap="none" spc="0" normalizeH="0" baseline="0" noProof="0" dirty="0">
                <a:ln>
                  <a:noFill/>
                </a:ln>
                <a:solidFill>
                  <a:srgbClr val="FFFFFF"/>
                </a:solidFill>
                <a:effectLst/>
                <a:uLnTx/>
                <a:uFillTx/>
                <a:latin typeface="Calibri" panose="020F0502020204030204"/>
                <a:ea typeface="+mn-ea"/>
                <a:cs typeface="+mn-cs"/>
              </a:rPr>
              <a:t>punkt</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punto di controversia</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Exporte/ die Importe</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esportazioni/ importazioni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it-IT" sz="1400" i="1" dirty="0">
              <a:solidFill>
                <a:srgbClr val="FFFFFF"/>
              </a:solidFill>
              <a:latin typeface="Calibri" panose="020F0502020204030204"/>
            </a:endParaRPr>
          </a:p>
          <a:p>
            <a:pPr indent="-228600">
              <a:lnSpc>
                <a:spcPct val="90000"/>
              </a:lnSpc>
              <a:spcAft>
                <a:spcPts val="600"/>
              </a:spcAft>
              <a:buFont typeface="Arial" panose="020B0604020202020204" pitchFamily="34" charset="0"/>
              <a:buChar char="•"/>
              <a:defRPr/>
            </a:pPr>
            <a:r>
              <a:rPr lang="de-DE" sz="1400" b="1" i="1" u="sng" dirty="0">
                <a:latin typeface="Calibri" panose="020F0502020204030204" pitchFamily="34" charset="0"/>
                <a:ea typeface="Calibri" panose="020F0502020204030204" pitchFamily="34" charset="0"/>
                <a:cs typeface="Times New Roman" panose="02020603050405020304" pitchFamily="18" charset="0"/>
              </a:rPr>
              <a:t>d</a:t>
            </a:r>
            <a:r>
              <a:rPr lang="de-DE" sz="1400" b="1" i="1" u="sng" dirty="0">
                <a:effectLst/>
                <a:latin typeface="Calibri" panose="020F0502020204030204" pitchFamily="34" charset="0"/>
                <a:ea typeface="Calibri" panose="020F0502020204030204" pitchFamily="34" charset="0"/>
                <a:cs typeface="Times New Roman" panose="02020603050405020304" pitchFamily="18" charset="0"/>
              </a:rPr>
              <a:t>er Rohstoff( die Rohstoffe</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materia prima</a:t>
            </a:r>
          </a:p>
          <a:p>
            <a:pPr indent="-228600">
              <a:lnSpc>
                <a:spcPct val="90000"/>
              </a:lnSpc>
              <a:spcAft>
                <a:spcPts val="600"/>
              </a:spcAft>
              <a:buFont typeface="Arial" panose="020B0604020202020204" pitchFamily="34" charset="0"/>
              <a:buChar char="•"/>
              <a:defRPr/>
            </a:pPr>
            <a:endParaRPr lang="de-DE" sz="1400" i="1"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90000"/>
              </a:lnSpc>
              <a:spcAft>
                <a:spcPts val="600"/>
              </a:spcAft>
              <a:buFont typeface="Arial" panose="020B0604020202020204" pitchFamily="34" charset="0"/>
              <a:buChar char="•"/>
              <a:defRPr/>
            </a:pPr>
            <a:r>
              <a:rPr lang="de-DE" sz="1400" b="1" i="1" u="sng" dirty="0">
                <a:latin typeface="Calibri" panose="020F0502020204030204" pitchFamily="34" charset="0"/>
                <a:ea typeface="Calibri" panose="020F0502020204030204" pitchFamily="34" charset="0"/>
                <a:cs typeface="Times New Roman" panose="02020603050405020304" pitchFamily="18" charset="0"/>
              </a:rPr>
              <a:t>d</a:t>
            </a:r>
            <a:r>
              <a:rPr lang="de-DE" sz="1400" b="1" i="1" u="sng" dirty="0">
                <a:effectLst/>
                <a:latin typeface="Calibri" panose="020F0502020204030204" pitchFamily="34" charset="0"/>
                <a:ea typeface="Calibri" panose="020F0502020204030204" pitchFamily="34" charset="0"/>
                <a:cs typeface="Times New Roman" panose="02020603050405020304" pitchFamily="18" charset="0"/>
              </a:rPr>
              <a:t>ie wertvollen Industrieg</a:t>
            </a:r>
            <a:r>
              <a:rPr lang="de-DE" sz="1400" b="1" i="1" u="sng" dirty="0">
                <a:effectLst/>
                <a:latin typeface="Calibri" panose="020F0502020204030204" pitchFamily="34" charset="0"/>
                <a:ea typeface="Calibri" panose="020F0502020204030204" pitchFamily="34" charset="0"/>
              </a:rPr>
              <a:t>ü</a:t>
            </a:r>
            <a:r>
              <a:rPr lang="de-DE" sz="1400" b="1" i="1" u="sng" dirty="0">
                <a:effectLst/>
                <a:latin typeface="Calibri" panose="020F0502020204030204" pitchFamily="34" charset="0"/>
                <a:ea typeface="Calibri" panose="020F0502020204030204" pitchFamily="34" charset="0"/>
                <a:cs typeface="Times New Roman" panose="02020603050405020304" pitchFamily="18" charset="0"/>
              </a:rPr>
              <a:t>ter</a:t>
            </a:r>
            <a:r>
              <a:rPr lang="it-IT" sz="14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i="1" dirty="0">
                <a:effectLst/>
                <a:latin typeface="Calibri" panose="020F0502020204030204" pitchFamily="34" charset="0"/>
                <a:ea typeface="Calibri" panose="020F0502020204030204" pitchFamily="34" charset="0"/>
                <a:cs typeface="Times New Roman" panose="02020603050405020304" pitchFamily="18" charset="0"/>
              </a:rPr>
              <a:t>preziosi manufatti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3455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divot">
          <a:fgClr>
            <a:schemeClr val="bg1">
              <a:lumMod val="75000"/>
              <a:lumOff val="25000"/>
            </a:schemeClr>
          </a:fgClr>
          <a:bgClr>
            <a:schemeClr val="bg1"/>
          </a:bgClr>
        </a:patt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BDDC54E-F58A-412B-B8E7-ACAE596F798F}"/>
              </a:ext>
            </a:extLst>
          </p:cNvPr>
          <p:cNvSpPr/>
          <p:nvPr/>
        </p:nvSpPr>
        <p:spPr>
          <a:xfrm>
            <a:off x="297147" y="245395"/>
            <a:ext cx="10520702" cy="765906"/>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400" b="1" dirty="0">
                <a:solidFill>
                  <a:srgbClr val="FFFFFF"/>
                </a:solidFill>
                <a:latin typeface="Book Antiqua" panose="02040602050305030304" pitchFamily="18" charset="0"/>
                <a:ea typeface="+mj-ea"/>
                <a:cs typeface="+mj-cs"/>
              </a:rPr>
              <a:t>GLOSSAR</a:t>
            </a:r>
            <a:endParaRPr lang="en-US" sz="4400" b="1" kern="1200" dirty="0">
              <a:solidFill>
                <a:srgbClr val="FFFFFF"/>
              </a:solidFill>
              <a:latin typeface="Book Antiqua" panose="02040602050305030304" pitchFamily="18" charset="0"/>
              <a:ea typeface="+mj-ea"/>
              <a:cs typeface="+mj-cs"/>
            </a:endParaRPr>
          </a:p>
        </p:txBody>
      </p:sp>
      <p:sp>
        <p:nvSpPr>
          <p:cNvPr id="3" name="CasellaDiTesto 2">
            <a:extLst>
              <a:ext uri="{FF2B5EF4-FFF2-40B4-BE49-F238E27FC236}">
                <a16:creationId xmlns:a16="http://schemas.microsoft.com/office/drawing/2014/main" id="{2D54A761-3669-4DEB-9F82-D85EC19BF6D7}"/>
              </a:ext>
            </a:extLst>
          </p:cNvPr>
          <p:cNvSpPr txBox="1"/>
          <p:nvPr/>
        </p:nvSpPr>
        <p:spPr>
          <a:xfrm>
            <a:off x="297147" y="1256696"/>
            <a:ext cx="10515598" cy="513457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it-IT" sz="1500" i="1" dirty="0">
              <a:solidFill>
                <a:srgbClr val="FFFFFF"/>
              </a:solidFill>
            </a:endParaRPr>
          </a:p>
        </p:txBody>
      </p:sp>
      <p:sp>
        <p:nvSpPr>
          <p:cNvPr id="6" name="CasellaDiTesto 5">
            <a:extLst>
              <a:ext uri="{FF2B5EF4-FFF2-40B4-BE49-F238E27FC236}">
                <a16:creationId xmlns:a16="http://schemas.microsoft.com/office/drawing/2014/main" id="{B4BE4CE0-3371-49A2-B13E-6642621FC9FF}"/>
              </a:ext>
            </a:extLst>
          </p:cNvPr>
          <p:cNvSpPr txBox="1"/>
          <p:nvPr/>
        </p:nvSpPr>
        <p:spPr>
          <a:xfrm>
            <a:off x="297147" y="1011301"/>
            <a:ext cx="7776839" cy="6643742"/>
          </a:xfrm>
          <a:prstGeom prst="rect">
            <a:avLst/>
          </a:prstGeom>
          <a:noFill/>
        </p:spPr>
        <p:txBody>
          <a:bodyPr wrap="square" rtlCol="0">
            <a:spAutoFit/>
          </a:bodyPr>
          <a:lstStyle/>
          <a:p>
            <a:pPr marR="0" lvl="0" algn="l" defTabSz="914400" rtl="0" eaLnBrk="1" fontAlgn="auto" latinLnBrk="0" hangingPunct="1">
              <a:lnSpc>
                <a:spcPct val="90000"/>
              </a:lnSpc>
              <a:spcBef>
                <a:spcPts val="0"/>
              </a:spcBef>
              <a:spcAft>
                <a:spcPts val="600"/>
              </a:spcAft>
              <a:buClrTx/>
              <a:buSzTx/>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er bösartige Abhängigkeitszyklus</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circolo vizioso di dipendenza</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beseitigen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eliminare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di</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e </a:t>
            </a:r>
            <a:r>
              <a:rPr kumimoji="0" lang="de-DE" sz="1400" b="1" u="sng" strike="noStrike" kern="1200" cap="none" spc="0" normalizeH="0" baseline="0" dirty="0" err="1">
                <a:ln>
                  <a:noFill/>
                </a:ln>
                <a:solidFill>
                  <a:srgbClr val="FFFFFF"/>
                </a:solidFill>
                <a:effectLst/>
                <a:uLnTx/>
                <a:uFillTx/>
                <a:latin typeface="Calibri" panose="020F0502020204030204"/>
                <a:ea typeface="+mn-ea"/>
                <a:cs typeface="+mn-cs"/>
              </a:rPr>
              <a:t>Arbeitlosenquoten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tassi di disoccupazione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a:t>
            </a:r>
            <a:r>
              <a:rPr kumimoji="0" lang="de-DE" sz="1400" b="1" u="sng" strike="noStrike" kern="1200" cap="none" spc="0" normalizeH="0" baseline="0" dirty="0" err="1">
                <a:ln>
                  <a:noFill/>
                </a:ln>
                <a:solidFill>
                  <a:srgbClr val="FFFFFF"/>
                </a:solidFill>
                <a:effectLst/>
                <a:uLnTx/>
                <a:uFillTx/>
                <a:latin typeface="Calibri" panose="020F0502020204030204"/>
                <a:ea typeface="+mn-ea"/>
                <a:cs typeface="+mn-cs"/>
              </a:rPr>
              <a:t>Rückkeher</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rimpatriati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Begeisterung</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entusiasmo</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einseitig</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unilaterale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stattfinden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svolgersi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weitergehen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continuare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einigen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concordare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it-IT" sz="1400" i="1" dirty="0">
              <a:solidFill>
                <a:srgbClr val="FFFFFF"/>
              </a:solidFill>
              <a:latin typeface="Calibri" panose="020F0502020204030204"/>
            </a:endParaRPr>
          </a:p>
          <a:p>
            <a:pPr indent="-228600">
              <a:lnSpc>
                <a:spcPct val="90000"/>
              </a:lnSpc>
              <a:spcAft>
                <a:spcPts val="600"/>
              </a:spcAft>
              <a:buFont typeface="Arial" panose="020B0604020202020204" pitchFamily="34" charset="0"/>
              <a:buChar char="•"/>
              <a:defRPr/>
            </a:pPr>
            <a:r>
              <a:rPr lang="de-DE" sz="1400" b="1" i="1" u="sng" dirty="0">
                <a:latin typeface="Calibri" panose="020F0502020204030204" pitchFamily="34" charset="0"/>
                <a:ea typeface="Calibri" panose="020F0502020204030204" pitchFamily="34" charset="0"/>
                <a:cs typeface="Times New Roman" panose="02020603050405020304" pitchFamily="18" charset="0"/>
              </a:rPr>
              <a:t>di</a:t>
            </a:r>
            <a:r>
              <a:rPr lang="de-DE" sz="1400" b="1" i="1" u="sng" dirty="0">
                <a:effectLst/>
                <a:latin typeface="Calibri" panose="020F0502020204030204" pitchFamily="34" charset="0"/>
                <a:ea typeface="Calibri" panose="020F0502020204030204" pitchFamily="34" charset="0"/>
                <a:cs typeface="Times New Roman" panose="02020603050405020304" pitchFamily="18" charset="0"/>
              </a:rPr>
              <a:t>e Hungersnot</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i="1" dirty="0">
                <a:effectLst/>
                <a:latin typeface="Calibri" panose="020F0502020204030204" pitchFamily="34" charset="0"/>
                <a:ea typeface="Calibri" panose="020F0502020204030204" pitchFamily="34" charset="0"/>
                <a:cs typeface="Times New Roman" panose="02020603050405020304" pitchFamily="18" charset="0"/>
              </a:rPr>
              <a:t>carestia</a:t>
            </a:r>
            <a:endParaRPr lang="it-IT" sz="14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8752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divot">
          <a:fgClr>
            <a:schemeClr val="bg1">
              <a:lumMod val="75000"/>
              <a:lumOff val="25000"/>
            </a:schemeClr>
          </a:fgClr>
          <a:bgClr>
            <a:schemeClr val="bg1"/>
          </a:bgClr>
        </a:patt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BDDC54E-F58A-412B-B8E7-ACAE596F798F}"/>
              </a:ext>
            </a:extLst>
          </p:cNvPr>
          <p:cNvSpPr/>
          <p:nvPr/>
        </p:nvSpPr>
        <p:spPr>
          <a:xfrm>
            <a:off x="297147" y="245395"/>
            <a:ext cx="10520702" cy="765906"/>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400" b="1" dirty="0">
                <a:solidFill>
                  <a:srgbClr val="FFFFFF"/>
                </a:solidFill>
                <a:latin typeface="Book Antiqua" panose="02040602050305030304" pitchFamily="18" charset="0"/>
                <a:ea typeface="+mj-ea"/>
                <a:cs typeface="+mj-cs"/>
              </a:rPr>
              <a:t>GLOSSAR</a:t>
            </a:r>
            <a:endParaRPr lang="en-US" sz="4400" b="1" kern="1200" dirty="0">
              <a:solidFill>
                <a:srgbClr val="FFFFFF"/>
              </a:solidFill>
              <a:latin typeface="Book Antiqua" panose="02040602050305030304" pitchFamily="18" charset="0"/>
              <a:ea typeface="+mj-ea"/>
              <a:cs typeface="+mj-cs"/>
            </a:endParaRPr>
          </a:p>
        </p:txBody>
      </p:sp>
      <p:sp>
        <p:nvSpPr>
          <p:cNvPr id="3" name="CasellaDiTesto 2">
            <a:extLst>
              <a:ext uri="{FF2B5EF4-FFF2-40B4-BE49-F238E27FC236}">
                <a16:creationId xmlns:a16="http://schemas.microsoft.com/office/drawing/2014/main" id="{2D54A761-3669-4DEB-9F82-D85EC19BF6D7}"/>
              </a:ext>
            </a:extLst>
          </p:cNvPr>
          <p:cNvSpPr txBox="1"/>
          <p:nvPr/>
        </p:nvSpPr>
        <p:spPr>
          <a:xfrm>
            <a:off x="297147" y="1256696"/>
            <a:ext cx="10515598" cy="513457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it-IT" sz="1500" i="1" dirty="0">
              <a:solidFill>
                <a:srgbClr val="FFFFFF"/>
              </a:solidFill>
            </a:endParaRPr>
          </a:p>
        </p:txBody>
      </p:sp>
      <p:sp>
        <p:nvSpPr>
          <p:cNvPr id="6" name="CasellaDiTesto 5">
            <a:extLst>
              <a:ext uri="{FF2B5EF4-FFF2-40B4-BE49-F238E27FC236}">
                <a16:creationId xmlns:a16="http://schemas.microsoft.com/office/drawing/2014/main" id="{B4BE4CE0-3371-49A2-B13E-6642621FC9FF}"/>
              </a:ext>
            </a:extLst>
          </p:cNvPr>
          <p:cNvSpPr txBox="1"/>
          <p:nvPr/>
        </p:nvSpPr>
        <p:spPr>
          <a:xfrm>
            <a:off x="297147" y="744971"/>
            <a:ext cx="7776839" cy="7057317"/>
          </a:xfrm>
          <a:prstGeom prst="rect">
            <a:avLst/>
          </a:prstGeom>
          <a:noFill/>
        </p:spPr>
        <p:txBody>
          <a:bodyPr wrap="square" rtlCol="0">
            <a:spAutoFit/>
          </a:bodyPr>
          <a:lstStyle/>
          <a:p>
            <a:pPr marR="0" lvl="0" algn="l" defTabSz="914400" rtl="0" eaLnBrk="1" fontAlgn="auto" latinLnBrk="0" hangingPunct="1">
              <a:lnSpc>
                <a:spcPct val="90000"/>
              </a:lnSpc>
              <a:spcBef>
                <a:spcPts val="0"/>
              </a:spcBef>
              <a:spcAft>
                <a:spcPts val="600"/>
              </a:spcAft>
              <a:buClrTx/>
              <a:buSzTx/>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it-IT" sz="1400" b="1" u="sng" strike="noStrike" kern="1200" cap="none" spc="0" normalizeH="0" baseline="0" noProof="0" dirty="0">
                <a:ln>
                  <a:noFill/>
                </a:ln>
                <a:solidFill>
                  <a:srgbClr val="FFFFFF"/>
                </a:solidFill>
                <a:effectLst/>
                <a:uLnTx/>
                <a:uFillTx/>
                <a:latin typeface="Calibri" panose="020F0502020204030204"/>
                <a:ea typeface="+mn-ea"/>
                <a:cs typeface="+mn-cs"/>
              </a:rPr>
              <a:t>U</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N-</a:t>
            </a:r>
            <a:r>
              <a:rPr kumimoji="0" lang="de-DE" sz="1400" b="1" u="sng" strike="noStrike" kern="1200" cap="none" spc="0" normalizeH="0" baseline="0" dirty="0" err="1">
                <a:ln>
                  <a:noFill/>
                </a:ln>
                <a:solidFill>
                  <a:srgbClr val="FFFFFF"/>
                </a:solidFill>
                <a:effectLst/>
                <a:uLnTx/>
                <a:uFillTx/>
                <a:latin typeface="Calibri" panose="020F0502020204030204"/>
                <a:ea typeface="+mn-ea"/>
                <a:cs typeface="+mn-cs"/>
              </a:rPr>
              <a:t>Generalsekretä</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r : segretario generale delle Nazioni Unite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warnen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avvertire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internationale Gemeinschaft</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la comunità internazionale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abwehren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evitare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Vereinten Nationen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le Nazioni Unite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sofortigen Maßnahmen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azione immediata</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Hilfsmaßnahmen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soccorsi</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Behinderung </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l’ostruzione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Heuschrecken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le locuste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lang="it-IT" sz="1400" i="1" dirty="0">
              <a:solidFill>
                <a:srgbClr val="FFFFFF"/>
              </a:solidFill>
              <a:latin typeface="Calibri" panose="020F0502020204030204"/>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it-IT" sz="1400" b="1" u="sng" dirty="0">
                <a:solidFill>
                  <a:srgbClr val="FFFFFF"/>
                </a:solidFill>
                <a:latin typeface="Calibri" panose="020F0502020204030204"/>
              </a:rPr>
              <a:t>d</a:t>
            </a:r>
            <a:r>
              <a:rPr kumimoji="0" lang="it-IT" sz="1400" b="1" u="sng" strike="noStrike" kern="1200" cap="none" spc="0" normalizeH="0" baseline="0" noProof="0" dirty="0" err="1">
                <a:ln>
                  <a:noFill/>
                </a:ln>
                <a:solidFill>
                  <a:srgbClr val="FFFFFF"/>
                </a:solidFill>
                <a:effectLst/>
                <a:uLnTx/>
                <a:uFillTx/>
                <a:latin typeface="Calibri" panose="020F0502020204030204"/>
                <a:ea typeface="+mn-ea"/>
                <a:cs typeface="+mn-cs"/>
              </a:rPr>
              <a:t>ie</a:t>
            </a:r>
            <a:r>
              <a:rPr kumimoji="0" lang="it-IT" sz="1400" b="1" u="sng" strike="noStrike" kern="1200" cap="none" spc="0" normalizeH="0" baseline="0" noProof="0" dirty="0">
                <a:ln>
                  <a:noFill/>
                </a:ln>
                <a:solidFill>
                  <a:srgbClr val="FFFFFF"/>
                </a:solidFill>
                <a:effectLst/>
                <a:uLnTx/>
                <a:uFillTx/>
                <a:latin typeface="Calibri" panose="020F0502020204030204"/>
                <a:ea typeface="+mn-ea"/>
                <a:cs typeface="+mn-cs"/>
              </a:rPr>
              <a:t> Überschwemmung</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l’inondazione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5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divot">
          <a:fgClr>
            <a:schemeClr val="bg1">
              <a:lumMod val="75000"/>
              <a:lumOff val="25000"/>
            </a:schemeClr>
          </a:fgClr>
          <a:bgClr>
            <a:schemeClr val="bg1"/>
          </a:bgClr>
        </a:patt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BDDC54E-F58A-412B-B8E7-ACAE596F798F}"/>
              </a:ext>
            </a:extLst>
          </p:cNvPr>
          <p:cNvSpPr/>
          <p:nvPr/>
        </p:nvSpPr>
        <p:spPr>
          <a:xfrm>
            <a:off x="297147" y="245395"/>
            <a:ext cx="10520702" cy="765906"/>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4400" b="1" dirty="0">
                <a:solidFill>
                  <a:srgbClr val="FFFFFF"/>
                </a:solidFill>
                <a:latin typeface="Book Antiqua" panose="02040602050305030304" pitchFamily="18" charset="0"/>
                <a:ea typeface="+mj-ea"/>
                <a:cs typeface="+mj-cs"/>
              </a:rPr>
              <a:t>GLOSSAR</a:t>
            </a:r>
            <a:endParaRPr lang="en-US" sz="4400" b="1" kern="1200" dirty="0">
              <a:solidFill>
                <a:srgbClr val="FFFFFF"/>
              </a:solidFill>
              <a:latin typeface="Book Antiqua" panose="02040602050305030304" pitchFamily="18" charset="0"/>
              <a:ea typeface="+mj-ea"/>
              <a:cs typeface="+mj-cs"/>
            </a:endParaRPr>
          </a:p>
        </p:txBody>
      </p:sp>
      <p:sp>
        <p:nvSpPr>
          <p:cNvPr id="3" name="CasellaDiTesto 2">
            <a:extLst>
              <a:ext uri="{FF2B5EF4-FFF2-40B4-BE49-F238E27FC236}">
                <a16:creationId xmlns:a16="http://schemas.microsoft.com/office/drawing/2014/main" id="{2D54A761-3669-4DEB-9F82-D85EC19BF6D7}"/>
              </a:ext>
            </a:extLst>
          </p:cNvPr>
          <p:cNvSpPr txBox="1"/>
          <p:nvPr/>
        </p:nvSpPr>
        <p:spPr>
          <a:xfrm>
            <a:off x="297147" y="1256696"/>
            <a:ext cx="10515598" cy="513457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it-IT" sz="1500" i="1" dirty="0">
              <a:solidFill>
                <a:srgbClr val="FFFFFF"/>
              </a:solidFill>
            </a:endParaRPr>
          </a:p>
        </p:txBody>
      </p:sp>
      <p:sp>
        <p:nvSpPr>
          <p:cNvPr id="6" name="CasellaDiTesto 5">
            <a:extLst>
              <a:ext uri="{FF2B5EF4-FFF2-40B4-BE49-F238E27FC236}">
                <a16:creationId xmlns:a16="http://schemas.microsoft.com/office/drawing/2014/main" id="{B4BE4CE0-3371-49A2-B13E-6642621FC9FF}"/>
              </a:ext>
            </a:extLst>
          </p:cNvPr>
          <p:cNvSpPr txBox="1"/>
          <p:nvPr/>
        </p:nvSpPr>
        <p:spPr>
          <a:xfrm>
            <a:off x="297147" y="1256696"/>
            <a:ext cx="7776839" cy="6515630"/>
          </a:xfrm>
          <a:prstGeom prst="rect">
            <a:avLst/>
          </a:prstGeom>
          <a:noFill/>
        </p:spPr>
        <p:txBody>
          <a:bodyPr wrap="square" rtlCol="0">
            <a:sp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as Militärbündnis</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l’alleanza militare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bitten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implorare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einseitige Entscheidung</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decisione unilaterale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auf die schwarze Liste setzen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inserire nella lista nera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verbündet (</a:t>
            </a:r>
            <a:r>
              <a:rPr kumimoji="0" lang="de-DE" sz="1400" b="1" u="sng" strike="noStrike" kern="1200" cap="none" spc="0" normalizeH="0" baseline="0" dirty="0" err="1">
                <a:ln>
                  <a:noFill/>
                </a:ln>
                <a:solidFill>
                  <a:srgbClr val="FFFFFF"/>
                </a:solidFill>
                <a:effectLst/>
                <a:uLnTx/>
                <a:uFillTx/>
                <a:latin typeface="Calibri" panose="020F0502020204030204"/>
                <a:ea typeface="+mn-ea"/>
                <a:cs typeface="+mn-cs"/>
              </a:rPr>
              <a:t>adj.</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 </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alleato</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er Schritt</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la mossa</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entfremden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alienare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lebensrettende Hilfe</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aiuti salvavita</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as Boot rocken</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scuotere la barca (letteralmente) = mandare tutto all’aria</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e-DE" sz="1400" b="1" u="sng" dirty="0">
                <a:solidFill>
                  <a:srgbClr val="FFFFFF"/>
                </a:solidFill>
                <a:latin typeface="Calibri" panose="020F0502020204030204"/>
              </a:rPr>
              <a:t>d</a:t>
            </a:r>
            <a:r>
              <a:rPr kumimoji="0" lang="de-DE" sz="1400" b="1" u="sng" strike="noStrike" kern="1200" cap="none" spc="0" normalizeH="0" baseline="0" dirty="0">
                <a:ln>
                  <a:noFill/>
                </a:ln>
                <a:solidFill>
                  <a:srgbClr val="FFFFFF"/>
                </a:solidFill>
                <a:effectLst/>
                <a:uLnTx/>
                <a:uFillTx/>
                <a:latin typeface="Calibri" panose="020F0502020204030204"/>
                <a:ea typeface="+mn-ea"/>
                <a:cs typeface="+mn-cs"/>
              </a:rPr>
              <a:t>ie Grundbildung</a:t>
            </a:r>
            <a:r>
              <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rPr>
              <a:t>: istruzione di base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it-IT" sz="140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764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egnaposto contenuto 17" descr="Immagine che contiene persona, sedendo, uccello, erba&#10;&#10;Descrizione generata automaticamente">
            <a:extLst>
              <a:ext uri="{FF2B5EF4-FFF2-40B4-BE49-F238E27FC236}">
                <a16:creationId xmlns:a16="http://schemas.microsoft.com/office/drawing/2014/main" id="{2F592B31-6BD0-47EA-8E45-300584965E86}"/>
              </a:ext>
            </a:extLst>
          </p:cNvPr>
          <p:cNvPicPr>
            <a:picLocks noGrp="1" noChangeAspect="1"/>
          </p:cNvPicPr>
          <p:nvPr>
            <p:ph idx="1"/>
          </p:nvPr>
        </p:nvPicPr>
        <p:blipFill rotWithShape="1">
          <a:blip r:embed="rId2"/>
          <a:srcRect t="9091" r="17266" b="1"/>
          <a:stretch/>
        </p:blipFill>
        <p:spPr>
          <a:xfrm>
            <a:off x="3681419" y="0"/>
            <a:ext cx="8668512" cy="6857990"/>
          </a:xfrm>
          <a:prstGeom prst="rect">
            <a:avLst/>
          </a:prstGeom>
        </p:spPr>
      </p:pic>
      <p:sp>
        <p:nvSpPr>
          <p:cNvPr id="36" name="Rectangle 3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olo 1">
            <a:extLst>
              <a:ext uri="{FF2B5EF4-FFF2-40B4-BE49-F238E27FC236}">
                <a16:creationId xmlns:a16="http://schemas.microsoft.com/office/drawing/2014/main" id="{449ED2DF-F9E8-4D01-ACC4-1BDDCAC87D51}"/>
              </a:ext>
            </a:extLst>
          </p:cNvPr>
          <p:cNvSpPr>
            <a:spLocks noGrp="1"/>
          </p:cNvSpPr>
          <p:nvPr>
            <p:ph type="title"/>
          </p:nvPr>
        </p:nvSpPr>
        <p:spPr>
          <a:xfrm>
            <a:off x="481029" y="796815"/>
            <a:ext cx="5109823" cy="1071722"/>
          </a:xfrm>
        </p:spPr>
        <p:txBody>
          <a:bodyPr vert="horz" lIns="91440" tIns="45720" rIns="91440" bIns="45720" rtlCol="0" anchor="b">
            <a:noAutofit/>
          </a:bodyPr>
          <a:lstStyle/>
          <a:p>
            <a:r>
              <a:rPr lang="de-DE" sz="3300" b="1" dirty="0">
                <a:effectLst/>
                <a:latin typeface="Book Antiqua" panose="02040602050305030304" pitchFamily="18" charset="0"/>
                <a:ea typeface="Calibri" panose="020F0502020204030204" pitchFamily="34" charset="0"/>
                <a:cs typeface="Times New Roman" panose="02020603050405020304" pitchFamily="18" charset="0"/>
              </a:rPr>
              <a:t>Fragen und Antworten zur Vogelgrippe</a:t>
            </a:r>
            <a:endParaRPr lang="en-US" sz="3300" dirty="0"/>
          </a:p>
        </p:txBody>
      </p:sp>
      <p:sp>
        <p:nvSpPr>
          <p:cNvPr id="38" name="Rectangle 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asellaDiTesto 19">
            <a:extLst>
              <a:ext uri="{FF2B5EF4-FFF2-40B4-BE49-F238E27FC236}">
                <a16:creationId xmlns:a16="http://schemas.microsoft.com/office/drawing/2014/main" id="{56AFB14D-C7BC-4621-91AF-58865B6C2432}"/>
              </a:ext>
            </a:extLst>
          </p:cNvPr>
          <p:cNvSpPr txBox="1"/>
          <p:nvPr/>
        </p:nvSpPr>
        <p:spPr>
          <a:xfrm>
            <a:off x="188798" y="1958865"/>
            <a:ext cx="4554069" cy="2759602"/>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de-DE" sz="1600" b="1" dirty="0">
                <a:effectLst/>
                <a:latin typeface="Calibri" panose="020F0502020204030204" pitchFamily="34" charset="0"/>
                <a:ea typeface="Calibri" panose="020F0502020204030204" pitchFamily="34" charset="0"/>
                <a:cs typeface="Times New Roman" panose="02020603050405020304" pitchFamily="18" charset="0"/>
              </a:rPr>
              <a:t>Was ist Vogelgrippe?</a:t>
            </a:r>
            <a:r>
              <a:rPr lang="de-DE" sz="1600" dirty="0">
                <a:effectLst/>
                <a:latin typeface="Calibri" panose="020F0502020204030204" pitchFamily="34" charset="0"/>
                <a:ea typeface="Calibri" panose="020F0502020204030204" pitchFamily="34" charset="0"/>
                <a:cs typeface="Times New Roman" panose="02020603050405020304" pitchFamily="18" charset="0"/>
              </a:rPr>
              <a:t> Die "aviäre Influenza" ist für  Geflügel eine hochansteckende Krankheit.</a:t>
            </a:r>
          </a:p>
          <a:p>
            <a:pPr marL="285750" indent="-285750">
              <a:lnSpc>
                <a:spcPct val="107000"/>
              </a:lnSpc>
              <a:spcAft>
                <a:spcPts val="800"/>
              </a:spcAft>
              <a:buFont typeface="Arial" panose="020B0604020202020204" pitchFamily="34" charset="0"/>
              <a:buChar char="•"/>
            </a:pPr>
            <a:r>
              <a:rPr lang="de-DE" sz="1600" b="1" dirty="0"/>
              <a:t>Wie gelangt die Krankheit nach Europa?</a:t>
            </a:r>
            <a:r>
              <a:rPr lang="de-DE" sz="1600" dirty="0"/>
              <a:t> Die Vogelgrippe ist eigentlich für Europa nichts neues.</a:t>
            </a:r>
          </a:p>
          <a:p>
            <a:pPr marL="285750" indent="-285750">
              <a:lnSpc>
                <a:spcPct val="107000"/>
              </a:lnSpc>
              <a:spcAft>
                <a:spcPts val="800"/>
              </a:spcAft>
              <a:buFont typeface="Arial" panose="020B0604020202020204" pitchFamily="34" charset="0"/>
              <a:buChar char="•"/>
            </a:pPr>
            <a:r>
              <a:rPr lang="de-DE" sz="1600" b="1" dirty="0"/>
              <a:t>Kann sich das Virus auf den Menschen übertragen? </a:t>
            </a:r>
            <a:r>
              <a:rPr lang="de-DE" sz="1600" dirty="0"/>
              <a:t>Der Vogelgrippe ist nur "sehr schwer" auf den Menschen übertragbar.</a:t>
            </a:r>
          </a:p>
          <a:p>
            <a:pPr marL="285750" indent="-285750">
              <a:lnSpc>
                <a:spcPct val="107000"/>
              </a:lnSpc>
              <a:spcAft>
                <a:spcPts val="800"/>
              </a:spcAft>
              <a:buFont typeface="Arial" panose="020B0604020202020204" pitchFamily="34" charset="0"/>
              <a:buChar char="•"/>
            </a:pPr>
            <a:endParaRPr lang="it-IT" sz="1600" dirty="0"/>
          </a:p>
        </p:txBody>
      </p:sp>
      <p:sp>
        <p:nvSpPr>
          <p:cNvPr id="24" name="CasellaDiTesto 23">
            <a:extLst>
              <a:ext uri="{FF2B5EF4-FFF2-40B4-BE49-F238E27FC236}">
                <a16:creationId xmlns:a16="http://schemas.microsoft.com/office/drawing/2014/main" id="{E913AC58-EFBC-4648-9524-57D09668AEEA}"/>
              </a:ext>
            </a:extLst>
          </p:cNvPr>
          <p:cNvSpPr txBox="1"/>
          <p:nvPr/>
        </p:nvSpPr>
        <p:spPr>
          <a:xfrm>
            <a:off x="188798" y="4808796"/>
            <a:ext cx="5033651" cy="1815882"/>
          </a:xfrm>
          <a:prstGeom prst="rect">
            <a:avLst/>
          </a:prstGeom>
          <a:noFill/>
        </p:spPr>
        <p:txBody>
          <a:bodyPr wrap="square" rtlCol="0">
            <a:spAutoFit/>
          </a:bodyPr>
          <a:lstStyle/>
          <a:p>
            <a:pPr marL="285750" indent="-285750">
              <a:buFont typeface="Arial" panose="020B0604020202020204" pitchFamily="34" charset="0"/>
              <a:buChar char="•"/>
            </a:pPr>
            <a:r>
              <a:rPr lang="de-DE" sz="1600" b="1" dirty="0"/>
              <a:t>Wie kann das Virus auf den Menschen übertragen werden? </a:t>
            </a:r>
            <a:r>
              <a:rPr lang="de-DE" sz="1600" dirty="0"/>
              <a:t>Das Virus überträgt sich überwiegend durch Einatmen kontaminierter Staubpartikel oder Tröpfchen.</a:t>
            </a:r>
          </a:p>
          <a:p>
            <a:endParaRPr lang="de-DE" sz="1600" dirty="0"/>
          </a:p>
          <a:p>
            <a:pPr marL="285750" indent="-285750">
              <a:buFont typeface="Arial" panose="020B0604020202020204" pitchFamily="34" charset="0"/>
              <a:buChar char="•"/>
            </a:pPr>
            <a:r>
              <a:rPr lang="de-DE" sz="1600" b="1" dirty="0"/>
              <a:t>Kann ich meine Frühstückseier oder mein Putensteak noch essen? </a:t>
            </a:r>
            <a:r>
              <a:rPr lang="de-DE" sz="1600" dirty="0"/>
              <a:t>Verbraucher sollten Geflügelfleisch gut durchgaren, rät das Landwirtschaftsministerium. </a:t>
            </a:r>
            <a:endParaRPr lang="it-IT" sz="1600" dirty="0"/>
          </a:p>
        </p:txBody>
      </p:sp>
      <p:sp>
        <p:nvSpPr>
          <p:cNvPr id="30" name="CasellaDiTesto 29">
            <a:extLst>
              <a:ext uri="{FF2B5EF4-FFF2-40B4-BE49-F238E27FC236}">
                <a16:creationId xmlns:a16="http://schemas.microsoft.com/office/drawing/2014/main" id="{968E026B-390C-4CAC-B722-368D4CCC47E6}"/>
              </a:ext>
            </a:extLst>
          </p:cNvPr>
          <p:cNvSpPr txBox="1"/>
          <p:nvPr/>
        </p:nvSpPr>
        <p:spPr>
          <a:xfrm>
            <a:off x="0" y="35842"/>
            <a:ext cx="7748833" cy="276999"/>
          </a:xfrm>
          <a:prstGeom prst="rect">
            <a:avLst/>
          </a:prstGeom>
          <a:noFill/>
        </p:spPr>
        <p:txBody>
          <a:bodyPr wrap="square" rtlCol="0">
            <a:spAutoFit/>
          </a:bodyPr>
          <a:lstStyle/>
          <a:p>
            <a:r>
              <a:rPr lang="it-IT" sz="1200" dirty="0">
                <a:latin typeface="Book Antiqua" panose="02040602050305030304" pitchFamily="18" charset="0"/>
              </a:rPr>
              <a:t>https://www.dw.com/de/sieben-fragen-und-antworten-zur-vogelgrippe/a-18084591</a:t>
            </a:r>
          </a:p>
        </p:txBody>
      </p:sp>
    </p:spTree>
    <p:extLst>
      <p:ext uri="{BB962C8B-B14F-4D97-AF65-F5344CB8AC3E}">
        <p14:creationId xmlns:p14="http://schemas.microsoft.com/office/powerpoint/2010/main" val="4105302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Breitbild</PresentationFormat>
  <Paragraphs>186</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Book Antiqua</vt:lpstr>
      <vt:lpstr>Calibri</vt:lpstr>
      <vt:lpstr>Calibri Light</vt:lpstr>
      <vt:lpstr>Tema di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Fragen und Antworten zur Vogelgrippe</vt:lpstr>
      <vt:lpstr>PowerPoint-Präsentation</vt:lpstr>
      <vt:lpstr>Klimawandel: Fotografien zeigen  100 Jahre Gletscherschwund.</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CARLA GARUFI</dc:creator>
  <cp:lastModifiedBy>Kathrin</cp:lastModifiedBy>
  <cp:revision>6</cp:revision>
  <dcterms:created xsi:type="dcterms:W3CDTF">2020-11-22T17:41:13Z</dcterms:created>
  <dcterms:modified xsi:type="dcterms:W3CDTF">2020-11-27T12:05:01Z</dcterms:modified>
</cp:coreProperties>
</file>