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52"/>
  </p:notesMasterIdLst>
  <p:sldIdLst>
    <p:sldId id="256" r:id="rId2"/>
    <p:sldId id="269" r:id="rId3"/>
    <p:sldId id="331" r:id="rId4"/>
    <p:sldId id="334" r:id="rId5"/>
    <p:sldId id="332" r:id="rId6"/>
    <p:sldId id="333" r:id="rId7"/>
    <p:sldId id="273" r:id="rId8"/>
    <p:sldId id="335" r:id="rId9"/>
    <p:sldId id="272" r:id="rId10"/>
    <p:sldId id="274" r:id="rId11"/>
    <p:sldId id="279" r:id="rId12"/>
    <p:sldId id="281" r:id="rId13"/>
    <p:sldId id="342" r:id="rId14"/>
    <p:sldId id="340" r:id="rId15"/>
    <p:sldId id="358" r:id="rId16"/>
    <p:sldId id="360" r:id="rId17"/>
    <p:sldId id="359" r:id="rId18"/>
    <p:sldId id="282" r:id="rId19"/>
    <p:sldId id="283" r:id="rId20"/>
    <p:sldId id="345" r:id="rId21"/>
    <p:sldId id="347" r:id="rId22"/>
    <p:sldId id="287" r:id="rId23"/>
    <p:sldId id="288" r:id="rId24"/>
    <p:sldId id="257" r:id="rId25"/>
    <p:sldId id="258" r:id="rId26"/>
    <p:sldId id="365" r:id="rId27"/>
    <p:sldId id="363" r:id="rId28"/>
    <p:sldId id="330" r:id="rId29"/>
    <p:sldId id="289" r:id="rId30"/>
    <p:sldId id="290" r:id="rId31"/>
    <p:sldId id="291" r:id="rId32"/>
    <p:sldId id="293" r:id="rId33"/>
    <p:sldId id="292" r:id="rId34"/>
    <p:sldId id="306" r:id="rId35"/>
    <p:sldId id="343" r:id="rId36"/>
    <p:sldId id="294" r:id="rId37"/>
    <p:sldId id="344" r:id="rId38"/>
    <p:sldId id="297" r:id="rId39"/>
    <p:sldId id="298" r:id="rId40"/>
    <p:sldId id="337" r:id="rId41"/>
    <p:sldId id="300" r:id="rId42"/>
    <p:sldId id="349" r:id="rId43"/>
    <p:sldId id="307" r:id="rId44"/>
    <p:sldId id="353" r:id="rId45"/>
    <p:sldId id="338" r:id="rId46"/>
    <p:sldId id="339" r:id="rId47"/>
    <p:sldId id="354" r:id="rId48"/>
    <p:sldId id="308" r:id="rId49"/>
    <p:sldId id="350" r:id="rId50"/>
    <p:sldId id="259" r:id="rId51"/>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74"/>
  </p:normalViewPr>
  <p:slideViewPr>
    <p:cSldViewPr snapToGrid="0" snapToObjects="1">
      <p:cViewPr varScale="1">
        <p:scale>
          <a:sx n="111" d="100"/>
          <a:sy n="111" d="100"/>
        </p:scale>
        <p:origin x="114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29/11/20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24</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25</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428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34</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48</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49</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50</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8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7106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29/11/20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29/11/20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29/11/20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29/11/20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29/11/20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29/11/20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29/11/20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29/11/20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[1]</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300942" y="1115367"/>
            <a:ext cx="8449519" cy="5586883"/>
          </a:xfrm>
          <a:ln/>
        </p:spPr>
        <p:txBody>
          <a:bodyPr vert="horz" lIns="61235" tIns="31842" rIns="61235" bIns="31842" rtlCol="0">
            <a:normAutofit/>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corporei e specificamente, dei Globi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Oculari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294688" y="974691"/>
            <a:ext cx="8597913" cy="5406012"/>
          </a:xfrm>
          <a:ln/>
        </p:spPr>
        <p:txBody>
          <a:bodyPr vert="horz" lIns="61235" tIns="31842" rIns="61235" bIns="31842" rtlCol="0">
            <a:normAutofit fontScale="92500" lnSpcReduction="10000"/>
          </a:bodyPr>
          <a:lstStyle/>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ASCENDENTE, dove risiede l’ AREA SOMATOSENSITIVA PRIMARIA </a:t>
            </a:r>
            <a:r>
              <a:rPr lang="it-IT" altLang="it-IT" dirty="0">
                <a:latin typeface="Comic Sans MS" panose="030F0902030302020204" pitchFamily="66" charset="0"/>
              </a:rPr>
              <a:t>per la percezione della SENSIBILITA’ GENERALE (tatto, temperatura, dolore, propriocezione cosciente).</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dirty="0">
              <a:latin typeface="Comic Sans MS" panose="030F0902030302020204" pitchFamily="66" charset="0"/>
            </a:endParaRP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SUPERIORE</a:t>
            </a:r>
            <a:r>
              <a:rPr lang="it-IT" altLang="it-IT"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a:t>
            </a: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INFERIORE</a:t>
            </a:r>
            <a:r>
              <a:rPr lang="it-IT" altLang="it-IT" dirty="0">
                <a:latin typeface="Comic Sans MS" panose="030F0902030302020204" pitchFamily="66" charset="0"/>
              </a:rPr>
              <a:t> per</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la percezione del linguaggio, pensiero matematico,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percezione visivo-spaziale ( in risposta alla domanda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16212032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60993" y="243068"/>
            <a:ext cx="7886700"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LOBI FRONTALE e PARIETALE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SOMATOTOPIA</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231112" y="1808703"/>
            <a:ext cx="8746462" cy="4890774"/>
          </a:xfrm>
        </p:spPr>
        <p:txBody>
          <a:bodyPr/>
          <a:lstStyle/>
          <a:p>
            <a:pPr marL="0" indent="0">
              <a:buNone/>
            </a:pPr>
            <a:r>
              <a:rPr lang="it-IT" dirty="0">
                <a:latin typeface="Chalkboard SE" panose="03050602040202020205" pitchFamily="66" charset="77"/>
              </a:rPr>
              <a:t>Come si è visto, il LOBO FRONTALE è coinvolto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392111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194881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40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626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17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193040" y="582978"/>
            <a:ext cx="8950960" cy="5974080"/>
          </a:xfrm>
        </p:spPr>
        <p:txBody>
          <a:bodyPr>
            <a:normAutofit/>
          </a:bodyPr>
          <a:lstStyle/>
          <a:p>
            <a:pPr marL="0" indent="0">
              <a:buNone/>
            </a:pPr>
            <a:r>
              <a:rPr lang="it-IT" sz="2600" b="1" dirty="0">
                <a:latin typeface="Chalkduster" panose="03050602040202020205" pitchFamily="66" charset="77"/>
              </a:rPr>
              <a:t>Nel Telencefalo, la Sostanza Grigia si organizza secondo 2 diverse modalità:</a:t>
            </a:r>
          </a:p>
          <a:p>
            <a:pPr marL="0" indent="0">
              <a:buNone/>
            </a:pPr>
            <a:endParaRPr lang="it-IT" sz="2600" b="1" dirty="0">
              <a:latin typeface="Chalkduster" panose="03050602040202020205" pitchFamily="66" charset="77"/>
            </a:endParaRPr>
          </a:p>
          <a:p>
            <a:pPr>
              <a:buFontTx/>
              <a:buChar char="-"/>
            </a:pPr>
            <a:r>
              <a:rPr lang="it-IT" sz="2600" b="1" dirty="0">
                <a:latin typeface="Chalkduster" panose="03050602040202020205" pitchFamily="66" charset="77"/>
              </a:rPr>
              <a:t>CORTECCIA TELENCEFALICA (o CEREBRALE detta anche  «PALLIO»), che riveste la Superficie Esterna del Telencefalo, penetrando nelle scissure e nei solchi e garantendo, così, una rilevante estensione spaziale;</a:t>
            </a:r>
          </a:p>
          <a:p>
            <a:pPr>
              <a:buFontTx/>
              <a:buChar char="-"/>
            </a:pPr>
            <a:r>
              <a:rPr lang="it-IT" sz="26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90435" y="211015"/>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783771" y="1165609"/>
            <a:ext cx="7757328" cy="5365819"/>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b="1" dirty="0">
                <a:latin typeface="Comic Sans MS" panose="030F0902030302020204" pitchFamily="66" charset="0"/>
              </a:rPr>
              <a:t>La mappa corticale di più largo uso è quella di </a:t>
            </a:r>
            <a:r>
              <a:rPr lang="it-IT" altLang="it-IT" b="1" dirty="0" err="1">
                <a:latin typeface="Comic Sans MS" panose="030F0902030302020204" pitchFamily="66" charset="0"/>
              </a:rPr>
              <a:t>Brodmann</a:t>
            </a:r>
            <a:r>
              <a:rPr lang="it-IT" altLang="it-IT" b="1" dirty="0">
                <a:latin typeface="Comic Sans MS" panose="030F0902030302020204" pitchFamily="66" charset="0"/>
              </a:rPr>
              <a:t>, che ha diviso la corteccia telencefalica della Specie Umana in 47 aree sulla base di differenze «</a:t>
            </a:r>
            <a:r>
              <a:rPr lang="it-IT" altLang="it-IT" b="1" dirty="0" err="1">
                <a:latin typeface="Comic Sans MS" panose="030F0902030302020204" pitchFamily="66" charset="0"/>
              </a:rPr>
              <a:t>citoarchitettoniche</a:t>
            </a:r>
            <a:r>
              <a:rPr lang="it-IT" altLang="it-IT"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7872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195397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744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160774" y="522513"/>
            <a:ext cx="8882741"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6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49" y="1222513"/>
            <a:ext cx="7971341" cy="5635487"/>
          </a:xfrm>
        </p:spPr>
        <p:txBody>
          <a:bodyPr>
            <a:normAutofit/>
          </a:bodyPr>
          <a:lstStyle/>
          <a:p>
            <a:pPr marL="0" indent="0">
              <a:buNone/>
            </a:pPr>
            <a:r>
              <a:rPr lang="it-IT" sz="2400" b="1" dirty="0">
                <a:latin typeface="Comic Sans MS" panose="030F0902030302020204" pitchFamily="66" charset="0"/>
              </a:rPr>
              <a:t>Il Telencefalo ha una forma ovoidale ed è localizzato nella Cavità del Neurocranio.</a:t>
            </a:r>
          </a:p>
          <a:p>
            <a:pPr marL="0" indent="0">
              <a:buNone/>
            </a:pPr>
            <a:r>
              <a:rPr lang="it-IT" sz="24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400" b="1" dirty="0">
                <a:latin typeface="Comic Sans MS" panose="030F0902030302020204" pitchFamily="66" charset="0"/>
              </a:rPr>
              <a:t>SCISSURE, le Insolcature più profonde;</a:t>
            </a:r>
          </a:p>
          <a:p>
            <a:pPr>
              <a:buFontTx/>
              <a:buChar char="-"/>
            </a:pPr>
            <a:r>
              <a:rPr lang="it-IT" sz="2400" b="1" dirty="0">
                <a:latin typeface="Comic Sans MS" panose="030F0902030302020204" pitchFamily="66" charset="0"/>
              </a:rPr>
              <a:t>SOLCHI, le Insolcature meno profonde.</a:t>
            </a:r>
          </a:p>
          <a:p>
            <a:pPr marL="0" indent="0">
              <a:buNone/>
            </a:pPr>
            <a:r>
              <a:rPr lang="it-IT" sz="2400" b="1" dirty="0">
                <a:latin typeface="Comic Sans MS" panose="030F0902030302020204" pitchFamily="66" charset="0"/>
              </a:rPr>
              <a:t>Tra le SCISSURE si ricordino:</a:t>
            </a:r>
          </a:p>
          <a:p>
            <a:pPr marL="0" indent="0">
              <a:buNone/>
            </a:pPr>
            <a:r>
              <a:rPr lang="it-IT" sz="2400" b="1" dirty="0">
                <a:latin typeface="Comic Sans MS" panose="030F0902030302020204" pitchFamily="66" charset="0"/>
              </a:rPr>
              <a:t>-SCISSURA SAGITTALE o MEDIANA</a:t>
            </a:r>
          </a:p>
          <a:p>
            <a:pPr>
              <a:buFontTx/>
              <a:buChar char="-"/>
            </a:pPr>
            <a:r>
              <a:rPr lang="it-IT" sz="2400" b="1" dirty="0">
                <a:latin typeface="Comic Sans MS" panose="030F0902030302020204" pitchFamily="66" charset="0"/>
              </a:rPr>
              <a:t>SCISSURA CENTRALE (o di Rolando)</a:t>
            </a:r>
          </a:p>
          <a:p>
            <a:pPr>
              <a:buFontTx/>
              <a:buChar char="-"/>
            </a:pPr>
            <a:r>
              <a:rPr lang="it-IT" sz="2400" b="1" dirty="0">
                <a:latin typeface="Comic Sans MS" panose="030F0902030302020204" pitchFamily="66" charset="0"/>
              </a:rPr>
              <a:t>SCISSURA LATERALE (o di Silvio)</a:t>
            </a:r>
          </a:p>
          <a:p>
            <a:pPr>
              <a:buFontTx/>
              <a:buChar char="-"/>
            </a:pPr>
            <a:r>
              <a:rPr lang="it-IT" sz="2400" b="1" dirty="0">
                <a:latin typeface="Comic Sans MS" panose="030F0902030302020204" pitchFamily="66" charset="0"/>
              </a:rPr>
              <a:t>SCISSURA PARIETO-OCCIPITALE</a:t>
            </a:r>
          </a:p>
          <a:p>
            <a:pPr>
              <a:buFontTx/>
              <a:buChar char="-"/>
            </a:pPr>
            <a:r>
              <a:rPr lang="it-IT" sz="24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ORGANIZZAZIONE LAMINARE</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200969" y="1243526"/>
            <a:ext cx="8742066"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400" b="1" dirty="0"/>
              <a:t>Secondo tale organizzazione, si distinguono: </a:t>
            </a:r>
          </a:p>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400" b="1" dirty="0"/>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PALEOCORTEX dell’ </a:t>
            </a:r>
            <a:r>
              <a:rPr lang="it-IT" altLang="it-IT" sz="3000" b="1" dirty="0" err="1">
                <a:latin typeface="Comic Sans MS" panose="030F0902030302020204" pitchFamily="66" charset="0"/>
              </a:rPr>
              <a:t>Uncus</a:t>
            </a:r>
            <a:r>
              <a:rPr lang="it-IT" altLang="it-IT" sz="3000" b="1" dirty="0">
                <a:latin typeface="Comic Sans MS" panose="030F0902030302020204" pitchFamily="66" charset="0"/>
              </a:rPr>
              <a:t> nel lobo temporale (correlata all’olfatto) e l’ARCHICORTEX dell’ Ippocampo (struttura correlata alla memoria): sono porzioni della corteccia filogeneticamente più antiche, la presentano una struttura con un minor numero di strati</a:t>
            </a:r>
          </a:p>
          <a:p>
            <a:pPr marL="228979" indent="-221418">
              <a:lnSpc>
                <a:spcPct val="80000"/>
              </a:lnSpc>
              <a:spcBef>
                <a:spcPts val="476"/>
              </a:spcBef>
              <a:buClr>
                <a:schemeClr val="tx1"/>
              </a:buClr>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3000" b="1" dirty="0">
              <a:latin typeface="Comic Sans MS" panose="030F0902030302020204" pitchFamily="66" charset="0"/>
            </a:endParaRPr>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6 strati cellulari sono riconoscibili nella NEOCORTEX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90304"/>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341643" y="1215851"/>
            <a:ext cx="8601390"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ISOCORTEX (= NEOCORTEX</a:t>
            </a:r>
            <a:r>
              <a:rPr lang="it-IT" altLang="it-IT" sz="3200"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3200"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chemeClr val="tx1"/>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1165064" y="2039015"/>
            <a:ext cx="6826560" cy="396173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411890"/>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393539" y="1188720"/>
            <a:ext cx="8484244" cy="5669280"/>
          </a:xfrm>
        </p:spPr>
        <p:txBody>
          <a:bodyPr>
            <a:normAutofit lnSpcReduction="10000"/>
          </a:bodyPr>
          <a:lstStyle/>
          <a:p>
            <a:pPr marL="0" indent="0">
              <a:buNone/>
            </a:pPr>
            <a:r>
              <a:rPr lang="it-IT" sz="3000"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sz="3000" b="1" dirty="0">
              <a:latin typeface="Comic Sans MS" panose="030F0902030302020204" pitchFamily="66" charset="0"/>
            </a:endParaRPr>
          </a:p>
          <a:p>
            <a:pPr marL="0" indent="0">
              <a:buNone/>
            </a:pPr>
            <a:r>
              <a:rPr lang="it-IT" sz="3000" b="1" dirty="0">
                <a:latin typeface="Comic Sans MS" panose="030F0902030302020204" pitchFamily="66" charset="0"/>
              </a:rPr>
              <a:t>Vari esempi si possono considerare: SOLTANTO nell’ Emisfero Sinistro sono presenti il CENTRO DEL LINGUAGGIO PARLATO di </a:t>
            </a:r>
            <a:r>
              <a:rPr lang="it-IT" sz="3000" b="1" dirty="0" err="1">
                <a:latin typeface="Comic Sans MS" panose="030F0902030302020204" pitchFamily="66" charset="0"/>
              </a:rPr>
              <a:t>Broca</a:t>
            </a:r>
            <a:r>
              <a:rPr lang="it-IT" sz="3000" b="1" dirty="0">
                <a:latin typeface="Comic Sans MS" panose="030F0902030302020204" pitchFamily="66" charset="0"/>
              </a:rPr>
              <a:t> (nel Lobo Frontale) ed il CENTRO INTERPRETATIVO GENERALE (Linguaggio e Calcolo Matematico, nel Lobo Parietale al limite col Lobo Temporale).</a:t>
            </a:r>
          </a:p>
        </p:txBody>
      </p:sp>
    </p:spTree>
    <p:extLst>
      <p:ext uri="{BB962C8B-B14F-4D97-AF65-F5344CB8AC3E}">
        <p14:creationId xmlns:p14="http://schemas.microsoft.com/office/powerpoint/2010/main" val="3664302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chemeClr val="tx1"/>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214488" y="982132"/>
            <a:ext cx="8827911" cy="5875867"/>
          </a:xfrm>
        </p:spPr>
        <p:txBody>
          <a:bodyPr>
            <a:normAutofit lnSpcReduction="10000"/>
          </a:bodyPr>
          <a:lstStyle/>
          <a:p>
            <a:r>
              <a:rPr lang="it-IT" sz="2400" b="1" dirty="0">
                <a:latin typeface="Copperplate Gothic Bold" panose="020E0705020206020404" pitchFamily="34" charset="77"/>
              </a:rPr>
              <a:t>Oltre alla corteccia, esistono ulteriori formazioni di SOSTANZA GRIGIA, che sono localizzate nella profondità della sostanza bianca, in analogia ai nuclei profondi del cervelletto.</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Alcuni di questi si trovano nel cosiddetto PROENCEFALO BASALE, topograficamente localizzati tra Lobo Frontale e Lobo Temporale.</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600" b="1" dirty="0">
                <a:latin typeface="Comic Sans MS" panose="030F0902030302020204" pitchFamily="66" charset="0"/>
              </a:rPr>
              <a:t>Si trovano nel PROENCEFALO BASALE (inteso come porzioni </a:t>
            </a:r>
            <a:r>
              <a:rPr lang="it-IT" sz="2600" b="1" dirty="0" err="1">
                <a:latin typeface="Comic Sans MS" panose="030F0902030302020204" pitchFamily="66" charset="0"/>
              </a:rPr>
              <a:t>antero</a:t>
            </a:r>
            <a:r>
              <a:rPr lang="it-IT" sz="2600" b="1" dirty="0">
                <a:latin typeface="Comic Sans MS" panose="030F0902030302020204" pitchFamily="66" charset="0"/>
              </a:rPr>
              <a:t>-inferiori dei Lobi Frontale e Temporale).</a:t>
            </a:r>
          </a:p>
          <a:p>
            <a:pPr marL="0" indent="0">
              <a:buNone/>
            </a:pPr>
            <a:r>
              <a:rPr lang="it-IT" sz="26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277791" y="1222513"/>
            <a:ext cx="8866209" cy="5635487"/>
          </a:xfrm>
        </p:spPr>
        <p:txBody>
          <a:bodyPr>
            <a:normAutofit/>
          </a:bodyPr>
          <a:lstStyle/>
          <a:p>
            <a:pPr marL="0" indent="0">
              <a:buNone/>
            </a:pPr>
            <a:r>
              <a:rPr lang="it-IT" sz="24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4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400" b="1" dirty="0">
                <a:latin typeface="Chalkboard SE" panose="03050602040202020205" pitchFamily="66" charset="77"/>
              </a:rPr>
              <a:t>Nella profondità della Scissura Laterale, si localizza il LOBO dell’ INSULA.</a:t>
            </a:r>
          </a:p>
          <a:p>
            <a:pPr marL="0" indent="0">
              <a:buNone/>
            </a:pPr>
            <a:r>
              <a:rPr lang="it-IT" sz="2400" b="1" dirty="0">
                <a:latin typeface="Chalkboard SE" panose="03050602040202020205" pitchFamily="66" charset="77"/>
              </a:rPr>
              <a:t>La SCISSURA PARIETO-OCCIPITALE separa il Lobo Parietale dal LOBO OCCIPITALE.</a:t>
            </a:r>
          </a:p>
          <a:p>
            <a:pPr marL="0" indent="0">
              <a:buNone/>
            </a:pPr>
            <a:r>
              <a:rPr lang="it-IT" sz="24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168965" y="1073426"/>
            <a:ext cx="8746436" cy="5635487"/>
          </a:xfrm>
        </p:spPr>
        <p:txBody>
          <a:bodyPr>
            <a:normAutofit lnSpcReduction="10000"/>
          </a:bodyPr>
          <a:lstStyle/>
          <a:p>
            <a:pPr marL="0" indent="0">
              <a:buNone/>
            </a:pPr>
            <a:r>
              <a:rPr lang="it-IT" sz="24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400" b="1" dirty="0" err="1">
                <a:latin typeface="Copperplate Gothic Bold" panose="020E0705020206020404" pitchFamily="34" charset="77"/>
              </a:rPr>
              <a:t>Brodmann</a:t>
            </a:r>
            <a:r>
              <a:rPr lang="it-IT" sz="2400" b="1" dirty="0">
                <a:latin typeface="Copperplate Gothic Bold" panose="020E0705020206020404" pitchFamily="34" charset="77"/>
              </a:rPr>
              <a:t>), identificate da NUMERI.</a:t>
            </a:r>
          </a:p>
          <a:p>
            <a:pPr marL="0" indent="0">
              <a:buNone/>
            </a:pPr>
            <a:r>
              <a:rPr lang="it-IT" sz="24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4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1697</TotalTime>
  <Words>1473</Words>
  <Application>Microsoft Macintosh PowerPoint</Application>
  <PresentationFormat>Presentazione su schermo (4:3)</PresentationFormat>
  <Paragraphs>187</Paragraphs>
  <Slides>50</Slides>
  <Notes>25</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50</vt:i4>
      </vt:variant>
    </vt:vector>
  </HeadingPairs>
  <TitlesOfParts>
    <vt:vector size="65" baseType="lpstr">
      <vt:lpstr>Microsoft YaHei</vt:lpstr>
      <vt:lpstr>ＭＳ Ｐゴシック</vt:lpstr>
      <vt:lpstr>SimSun</vt:lpstr>
      <vt:lpstr>Arial</vt:lpstr>
      <vt:lpstr>Arial Black</vt:lpstr>
      <vt:lpstr>Calibri</vt:lpstr>
      <vt:lpstr>Calibri Light</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TELENCEFALO </vt:lpstr>
      <vt:lpstr>TELENCEFALO MORFOLOGIA ESTERNA</vt:lpstr>
      <vt:lpstr>Presentazione standard di PowerPoint</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FUNZIONI PRINCIPALI DEL  LOBO FRONTALE [1] </vt:lpstr>
      <vt:lpstr>FUNZIONI PRINCIPALI DEL  LOBO PARIETALE</vt:lpstr>
      <vt:lpstr>LOBI FRONTALE e PARIETALE e SOMATOTOPIA</vt:lpstr>
      <vt:lpstr>Presentazione standard di PowerPoint</vt:lpstr>
      <vt:lpstr>Presentazione standard di PowerPoint</vt:lpstr>
      <vt:lpstr>Presentazione standard di PowerPoint</vt:lpstr>
      <vt:lpstr>Presentazione standard di PowerPoint</vt:lpstr>
      <vt:lpstr>FUNZIONI PRINCIPALI DEL  LOBO OCCIPITALE </vt:lpstr>
      <vt:lpstr>FUNZIONI PRINCIPALI DEL  LOBO TEMPORALE </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140</cp:revision>
  <dcterms:created xsi:type="dcterms:W3CDTF">2019-03-18T10:27:20Z</dcterms:created>
  <dcterms:modified xsi:type="dcterms:W3CDTF">2020-11-29T16:36:54Z</dcterms:modified>
</cp:coreProperties>
</file>