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68"/>
  </p:notesMasterIdLst>
  <p:sldIdLst>
    <p:sldId id="256" r:id="rId2"/>
    <p:sldId id="269" r:id="rId3"/>
    <p:sldId id="331" r:id="rId4"/>
    <p:sldId id="334" r:id="rId5"/>
    <p:sldId id="332" r:id="rId6"/>
    <p:sldId id="333" r:id="rId7"/>
    <p:sldId id="273" r:id="rId8"/>
    <p:sldId id="335" r:id="rId9"/>
    <p:sldId id="272" r:id="rId10"/>
    <p:sldId id="274" r:id="rId11"/>
    <p:sldId id="362" r:id="rId12"/>
    <p:sldId id="342" r:id="rId13"/>
    <p:sldId id="340" r:id="rId14"/>
    <p:sldId id="358" r:id="rId15"/>
    <p:sldId id="360" r:id="rId16"/>
    <p:sldId id="359" r:id="rId17"/>
    <p:sldId id="279" r:id="rId18"/>
    <p:sldId id="281" r:id="rId19"/>
    <p:sldId id="282" r:id="rId20"/>
    <p:sldId id="283" r:id="rId21"/>
    <p:sldId id="361" r:id="rId22"/>
    <p:sldId id="345" r:id="rId23"/>
    <p:sldId id="347" r:id="rId24"/>
    <p:sldId id="287" r:id="rId25"/>
    <p:sldId id="288" r:id="rId26"/>
    <p:sldId id="257" r:id="rId27"/>
    <p:sldId id="258" r:id="rId28"/>
    <p:sldId id="365" r:id="rId29"/>
    <p:sldId id="363" r:id="rId30"/>
    <p:sldId id="330" r:id="rId31"/>
    <p:sldId id="289" r:id="rId32"/>
    <p:sldId id="290" r:id="rId33"/>
    <p:sldId id="291" r:id="rId34"/>
    <p:sldId id="293" r:id="rId35"/>
    <p:sldId id="292" r:id="rId36"/>
    <p:sldId id="306" r:id="rId37"/>
    <p:sldId id="343" r:id="rId38"/>
    <p:sldId id="294" r:id="rId39"/>
    <p:sldId id="344" r:id="rId40"/>
    <p:sldId id="297" r:id="rId41"/>
    <p:sldId id="298" r:id="rId42"/>
    <p:sldId id="337" r:id="rId43"/>
    <p:sldId id="300" r:id="rId44"/>
    <p:sldId id="349" r:id="rId45"/>
    <p:sldId id="307" r:id="rId46"/>
    <p:sldId id="353" r:id="rId47"/>
    <p:sldId id="338" r:id="rId48"/>
    <p:sldId id="339" r:id="rId49"/>
    <p:sldId id="354" r:id="rId50"/>
    <p:sldId id="308" r:id="rId51"/>
    <p:sldId id="350" r:id="rId52"/>
    <p:sldId id="259" r:id="rId53"/>
    <p:sldId id="309" r:id="rId54"/>
    <p:sldId id="355" r:id="rId55"/>
    <p:sldId id="310" r:id="rId56"/>
    <p:sldId id="312" r:id="rId57"/>
    <p:sldId id="313" r:id="rId58"/>
    <p:sldId id="314" r:id="rId59"/>
    <p:sldId id="315" r:id="rId60"/>
    <p:sldId id="316" r:id="rId61"/>
    <p:sldId id="356" r:id="rId62"/>
    <p:sldId id="324" r:id="rId63"/>
    <p:sldId id="317" r:id="rId64"/>
    <p:sldId id="321" r:id="rId65"/>
    <p:sldId id="322" r:id="rId66"/>
    <p:sldId id="323" r:id="rId67"/>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74"/>
  </p:normalViewPr>
  <p:slideViewPr>
    <p:cSldViewPr snapToGrid="0" snapToObjects="1">
      <p:cViewPr varScale="1">
        <p:scale>
          <a:sx n="111" d="100"/>
          <a:sy n="111" d="100"/>
        </p:scale>
        <p:origin x="114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29/11/20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26</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27</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488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36</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50</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51</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52</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9DEBFD8E-7F3C-4329-9E76-A3EED1497D5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42228DB3-7CE3-46E4-AE05-302B8E6D185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3446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F32795F-1436-4AA9-9271-20E757276E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8ECB4C67-C318-459D-A98F-EFE922BEF4D1}"/>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745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A8B677AD-CF76-4EC8-921B-6D72141FECE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8C867AC0-2C82-4ACA-AEF6-D43011AC5A43}"/>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89393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8A4D328-C542-40A3-8360-5A68F094059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DB648617-487D-4D7F-BC43-066E5BBB6B1E}"/>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4137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52E4690E-8DAE-48FF-A924-653BB0427F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B6CC8764-4008-49C8-B5BA-EF64DA1A4878}"/>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023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1C3918EE-9D1F-4334-8685-1FB43E4561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275DE57E-5521-4251-9AA1-6C675CD84EF9}"/>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942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43EEF294-321B-4A34-B676-D144F905B9E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442109CE-5F42-4C60-9856-516D9516B5D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1383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343AE8-821D-447A-99E6-509BBE4F7094}"/>
              </a:ext>
            </a:extLst>
          </p:cNvPr>
          <p:cNvSpPr>
            <a:spLocks noGrp="1" noChangeArrowheads="1"/>
          </p:cNvSpPr>
          <p:nvPr>
            <p:ph type="sldNum"/>
          </p:nvPr>
        </p:nvSpPr>
        <p:spPr>
          <a:ln/>
        </p:spPr>
        <p:txBody>
          <a:bodyPr/>
          <a:lstStyle/>
          <a:p>
            <a:fld id="{095C6720-BF12-4BD8-932C-521B05A9CC71}" type="slidenum">
              <a:rPr lang="it-IT" altLang="it-IT"/>
              <a:pPr/>
              <a:t>62</a:t>
            </a:fld>
            <a:endParaRPr lang="it-IT" altLang="it-IT"/>
          </a:p>
        </p:txBody>
      </p:sp>
      <p:sp>
        <p:nvSpPr>
          <p:cNvPr id="19457" name="Rectangle 1">
            <a:extLst>
              <a:ext uri="{FF2B5EF4-FFF2-40B4-BE49-F238E27FC236}">
                <a16:creationId xmlns:a16="http://schemas.microsoft.com/office/drawing/2014/main" id="{935DCADF-4047-4596-BE6A-46D8AF7B017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E48BCCA-F8A8-4443-BC71-C262425BAD6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33005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3DA5914-5DF5-4279-AC43-EA0061AD400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527CD644-66C5-4588-A633-C331F690C460}"/>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8184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3F68A51-D29E-4EB4-B84B-877C6FE5C2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99C97C52-55C7-4249-8CD5-5FC42DE85EEC}"/>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88523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592240A2-25AA-4A8A-A800-97F9BE696B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5B675944-43E1-4795-B837-5875B756DE1F}"/>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02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22EC82E1-28BE-48C2-A797-D12BF885DB5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C01FD523-414E-427C-85C9-F9C297DBF3E2}"/>
              </a:ext>
            </a:extLst>
          </p:cNvPr>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1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29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369826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29/11/20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29/11/20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29/11/20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29/11/20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29/11/20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29/11/20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29/11/20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29/11/20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5FEBBC-5EA7-0345-BF10-A266887FC1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30420"/>
            <a:ext cx="9143999" cy="5636599"/>
          </a:xfrm>
          <a:prstGeom prst="rect">
            <a:avLst/>
          </a:prstGeom>
        </p:spPr>
      </p:pic>
    </p:spTree>
    <p:extLst>
      <p:ext uri="{BB962C8B-B14F-4D97-AF65-F5344CB8AC3E}">
        <p14:creationId xmlns:p14="http://schemas.microsoft.com/office/powerpoint/2010/main" val="68007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LOBI FRONTALE e PARIETALE</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1076445" y="1325563"/>
            <a:ext cx="7438906" cy="4890774"/>
          </a:xfrm>
        </p:spPr>
        <p:txBody>
          <a:bodyPr>
            <a:normAutofit lnSpcReduction="10000"/>
          </a:bodyPr>
          <a:lstStyle/>
          <a:p>
            <a:pPr marL="0" indent="0">
              <a:buNone/>
            </a:pPr>
            <a:r>
              <a:rPr lang="it-IT" dirty="0">
                <a:latin typeface="Chalkboard SE" panose="03050602040202020205" pitchFamily="66" charset="77"/>
              </a:rPr>
              <a:t>Sono rispettivamente coinvolti, il LOBO FRONTALE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2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202463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55755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0051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2719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17630" y="1115367"/>
            <a:ext cx="7349924" cy="5586883"/>
          </a:xfrm>
          <a:ln/>
        </p:spPr>
        <p:txBody>
          <a:bodyPr vert="horz" lIns="61235" tIns="31842" rIns="61235" bIns="31842" rtlCol="0">
            <a:normAutofit fontScale="92500"/>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del corpo e degli occhi (AREE MOTRICI e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682905" y="974691"/>
            <a:ext cx="7859211" cy="5406012"/>
          </a:xfrm>
          <a:ln/>
        </p:spPr>
        <p:txBody>
          <a:bodyPr vert="horz" lIns="61235" tIns="31842" rIns="61235" bIns="31842" rtlCol="0">
            <a:normAutofit/>
          </a:bodyPr>
          <a:lstStyle/>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ASCENDENTE, dove risiede l’ AREA SOMATOSENSITIVA PRIMARIA (Area 3,1,2)</a:t>
            </a:r>
            <a:r>
              <a:rPr lang="it-IT" altLang="it-IT" sz="2400" dirty="0">
                <a:latin typeface="Comic Sans MS" panose="030F0902030302020204" pitchFamily="66" charset="0"/>
              </a:rPr>
              <a:t> per la percezione della SENSIBILITA’ GENERALE (tatto, temperatura, dolore, propriocezione cosciente).</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latin typeface="Comic Sans MS" panose="030F0902030302020204" pitchFamily="66" charset="0"/>
            </a:endParaRP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SUPERIORE</a:t>
            </a:r>
            <a:r>
              <a:rPr lang="it-IT" altLang="it-IT" sz="24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dirty="0">
                <a:latin typeface="Comic Sans MS" panose="030F0902030302020204" pitchFamily="66" charset="0"/>
              </a:rPr>
              <a:t> </a:t>
            </a:r>
          </a:p>
          <a:p>
            <a:pPr marL="220338" indent="-220338">
              <a:spcBef>
                <a:spcPts val="476"/>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400" b="1" dirty="0">
                <a:latin typeface="Comic Sans MS" panose="030F0902030302020204" pitchFamily="66" charset="0"/>
              </a:rPr>
              <a:t>CIRCONVOLUZIONE PARIETALE INFERIORE</a:t>
            </a:r>
            <a:r>
              <a:rPr lang="it-IT" altLang="it-IT" sz="2400" dirty="0">
                <a:latin typeface="Comic Sans MS" panose="030F0902030302020204" pitchFamily="66" charset="0"/>
              </a:rPr>
              <a:t> per linguaggio, pensiero matematico, percezione visivo-spaziale ( in risposta alla domanda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3334689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19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636A48E-3071-9B40-A351-6ED608A37CD8}"/>
              </a:ext>
            </a:extLst>
          </p:cNvPr>
          <p:cNvPicPr>
            <a:picLocks noChangeAspect="1"/>
          </p:cNvPicPr>
          <p:nvPr/>
        </p:nvPicPr>
        <p:blipFill>
          <a:blip r:embed="rId2"/>
          <a:stretch>
            <a:fillRect/>
          </a:stretch>
        </p:blipFill>
        <p:spPr>
          <a:xfrm>
            <a:off x="94336" y="0"/>
            <a:ext cx="8876044" cy="6821573"/>
          </a:xfrm>
          <a:prstGeom prst="rect">
            <a:avLst/>
          </a:prstGeom>
        </p:spPr>
      </p:pic>
    </p:spTree>
    <p:extLst>
      <p:ext uri="{BB962C8B-B14F-4D97-AF65-F5344CB8AC3E}">
        <p14:creationId xmlns:p14="http://schemas.microsoft.com/office/powerpoint/2010/main" val="4156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21920" y="883920"/>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34458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48182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493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89453" y="1222513"/>
            <a:ext cx="9054548"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solidFill>
                  <a:srgbClr val="FFFFFF"/>
                </a:solidFill>
                <a:latin typeface="Gurmukhi MN" panose="02020600050405020304" pitchFamily="18" charset="0"/>
                <a:cs typeface="Gurmukhi MN" panose="02020600050405020304" pitchFamily="18" charset="0"/>
              </a:rPr>
              <a:t>ORGANIZZAZIONE LAMINARE</a:t>
            </a:r>
            <a:br>
              <a:rPr lang="it-IT" altLang="it-IT" sz="3200" b="1" dirty="0">
                <a:solidFill>
                  <a:srgbClr val="FFFFFF"/>
                </a:solidFill>
                <a:latin typeface="Gurmukhi MN" panose="02020600050405020304" pitchFamily="18" charset="0"/>
                <a:cs typeface="Gurmukhi MN" panose="02020600050405020304" pitchFamily="18" charset="0"/>
              </a:rPr>
            </a:br>
            <a:r>
              <a:rPr lang="it-IT" altLang="it-IT" sz="3200" b="1" dirty="0">
                <a:solidFill>
                  <a:srgbClr val="FFFFFF"/>
                </a:solidFill>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537470"/>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1905" b="1" dirty="0"/>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Porzioni della corteccia filogeneticamente più antiche, la PALEOCORTEX (correlata all’olfatto) e l’ARCHICORTEX dell’ ippocampo del lobo temporale (correlata alla memoria) presentano una struttura con un minor numero di strati</a:t>
            </a:r>
          </a:p>
          <a:p>
            <a:pPr marL="228979" indent="-22141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rgbClr val="A3C145"/>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(NEOPALLIUM)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rgbClr val="A3C145"/>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902826" y="980376"/>
            <a:ext cx="7569843" cy="5669280"/>
          </a:xfrm>
        </p:spPr>
        <p:txBody>
          <a:bodyPr>
            <a:normAutofit/>
          </a:bodyPr>
          <a:lstStyle/>
          <a:p>
            <a:pPr marL="0" indent="0">
              <a:buNone/>
            </a:pPr>
            <a:r>
              <a:rPr lang="it-IT"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b="1" dirty="0">
              <a:latin typeface="Comic Sans MS" panose="030F0902030302020204" pitchFamily="66" charset="0"/>
            </a:endParaRPr>
          </a:p>
          <a:p>
            <a:pPr marL="0" indent="0">
              <a:buNone/>
            </a:pPr>
            <a:r>
              <a:rPr lang="it-IT" b="1" dirty="0">
                <a:latin typeface="Comic Sans MS" panose="030F0902030302020204" pitchFamily="66" charset="0"/>
              </a:rPr>
              <a:t>Vari esempi si possono considerare: SOLTANTO nell’ Emisfero Sinistro sono presenti il CENTRO DEL LINGUAGGIO PARLATO di </a:t>
            </a:r>
            <a:r>
              <a:rPr lang="it-IT" b="1" dirty="0" err="1">
                <a:latin typeface="Comic Sans MS" panose="030F0902030302020204" pitchFamily="66" charset="0"/>
              </a:rPr>
              <a:t>Brocà</a:t>
            </a:r>
            <a:r>
              <a:rPr lang="it-IT" b="1" dirty="0">
                <a:latin typeface="Comic Sans MS" panose="030F0902030302020204" pitchFamily="66" charset="0"/>
              </a:rPr>
              <a:t> (nel Lobo Frontale) ed il CENTRO INTERPRETATIVO GENERALE (Linguaggio e Calcolo Matematico, nel Lobo Temporale al limite col Lobo Parietale).</a:t>
            </a:r>
          </a:p>
        </p:txBody>
      </p:sp>
    </p:spTree>
    <p:extLst>
      <p:ext uri="{BB962C8B-B14F-4D97-AF65-F5344CB8AC3E}">
        <p14:creationId xmlns:p14="http://schemas.microsoft.com/office/powerpoint/2010/main" val="3664302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1381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243840" y="1137920"/>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214488" y="982132"/>
            <a:ext cx="8827911" cy="5875867"/>
          </a:xfrm>
        </p:spPr>
        <p:txBody>
          <a:bodyPr>
            <a:normAutofit lnSpcReduction="10000"/>
          </a:bodyPr>
          <a:lstStyle/>
          <a:p>
            <a:r>
              <a:rPr lang="it-IT" sz="2400" b="1" dirty="0">
                <a:latin typeface="Copperplate Gothic Bold" panose="020E0705020206020404" pitchFamily="34" charset="77"/>
              </a:rPr>
              <a:t>Oltre alla corteccia, esistono alle formazioni di SOSTANZA GRIGIA, che sono localizzate nella profondità della sostanza bianca, in analogia ai nuclei profondi del cervelletto.</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Alcuni di questi si trovano nel cosiddetto PROENCEFALO BASALE, topograficamente localizzati tra Lobo Frontale e Lobo Temporale.</a:t>
            </a:r>
          </a:p>
          <a:p>
            <a:endParaRPr lang="it-IT" sz="2400" b="1" dirty="0">
              <a:latin typeface="Copperplate Gothic Bold" panose="020E0705020206020404" pitchFamily="34" charset="77"/>
            </a:endParaRPr>
          </a:p>
          <a:p>
            <a:r>
              <a:rPr lang="it-IT" sz="24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509286" y="1072042"/>
            <a:ext cx="8356922"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77908B4-D02D-4EF7-AE71-79442E3622ED}"/>
              </a:ext>
            </a:extLst>
          </p:cNvPr>
          <p:cNvSpPr>
            <a:spLocks noGrp="1" noChangeArrowheads="1"/>
          </p:cNvSpPr>
          <p:nvPr>
            <p:ph type="title"/>
          </p:nvPr>
        </p:nvSpPr>
        <p:spPr>
          <a:xfrm>
            <a:off x="275573" y="1941910"/>
            <a:ext cx="8642959" cy="1304925"/>
          </a:xfrm>
          <a:ln/>
        </p:spPr>
        <p:txBody>
          <a:bodyPr vert="horz" wrap="square" lIns="67500" tIns="35100" rIns="67500" bIns="35100" numCol="1" rtlCol="0" anchor="ctr" anchorCtr="0" compatLnSpc="1">
            <a:prstTxWarp prst="textNoShape">
              <a:avLst/>
            </a:prstTxWarp>
            <a:norm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4000" b="1" dirty="0">
                <a:latin typeface="Gurmukhi MN" panose="02020600050405020304" pitchFamily="18" charset="0"/>
                <a:cs typeface="Gurmukhi MN" panose="02020600050405020304" pitchFamily="18" charset="0"/>
              </a:rPr>
              <a:t>NUCLEI [</a:t>
            </a:r>
            <a:r>
              <a:rPr lang="it-IT" altLang="it-IT" sz="4000" b="1" i="1" dirty="0">
                <a:latin typeface="Gurmukhi MN" panose="02020600050405020304" pitchFamily="18" charset="0"/>
                <a:cs typeface="Gurmukhi MN" panose="02020600050405020304" pitchFamily="18" charset="0"/>
              </a:rPr>
              <a:t>GANGLI</a:t>
            </a:r>
            <a:r>
              <a:rPr lang="it-IT" altLang="it-IT" sz="4000" b="1" dirty="0">
                <a:latin typeface="Gurmukhi MN" panose="02020600050405020304" pitchFamily="18" charset="0"/>
                <a:cs typeface="Gurmukhi MN" panose="02020600050405020304" pitchFamily="18" charset="0"/>
              </a:rPr>
              <a:t>] DELLA BASE</a:t>
            </a:r>
          </a:p>
        </p:txBody>
      </p:sp>
      <p:sp>
        <p:nvSpPr>
          <p:cNvPr id="5122" name="Rectangle 2">
            <a:extLst>
              <a:ext uri="{FF2B5EF4-FFF2-40B4-BE49-F238E27FC236}">
                <a16:creationId xmlns:a16="http://schemas.microsoft.com/office/drawing/2014/main" id="{B90DCD02-7114-402D-99E7-CC6EBB5A8816}"/>
              </a:ext>
            </a:extLst>
          </p:cNvPr>
          <p:cNvSpPr>
            <a:spLocks noGrp="1" noChangeArrowheads="1"/>
          </p:cNvSpPr>
          <p:nvPr>
            <p:ph type="subTitle" idx="4294967295"/>
          </p:nvPr>
        </p:nvSpPr>
        <p:spPr bwMode="auto">
          <a:xfrm>
            <a:off x="0" y="3429000"/>
            <a:ext cx="4800600" cy="1314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rtlCol="0" anchor="t" anchorCtr="0" compatLnSpc="1">
            <a:prstTxWarp prst="textNoShape">
              <a:avLst/>
            </a:prstTxWarp>
            <a:normAutofit/>
          </a:bodyPr>
          <a:lstStyle/>
          <a:p>
            <a:pPr marL="0" indent="0" algn="ctr">
              <a:lnSpc>
                <a:spcPct val="100000"/>
              </a:lnSpc>
              <a:spcBef>
                <a:spcPts val="600"/>
              </a:spcBef>
              <a:tabLst>
                <a:tab pos="542905" algn="l"/>
                <a:tab pos="1085811" algn="l"/>
                <a:tab pos="1628715" algn="l"/>
                <a:tab pos="2171619" algn="l"/>
                <a:tab pos="2714524" algn="l"/>
                <a:tab pos="3257430" algn="l"/>
                <a:tab pos="3800334" algn="l"/>
                <a:tab pos="4343239" algn="l"/>
              </a:tabLst>
            </a:pPr>
            <a:r>
              <a:rPr lang="it-IT" altLang="it-IT" sz="1800">
                <a:solidFill>
                  <a:srgbClr val="CCCCCC"/>
                </a:solidFill>
              </a:rPr>
              <a:t> </a:t>
            </a:r>
          </a:p>
        </p:txBody>
      </p:sp>
    </p:spTree>
    <p:extLst>
      <p:ext uri="{BB962C8B-B14F-4D97-AF65-F5344CB8AC3E}">
        <p14:creationId xmlns:p14="http://schemas.microsoft.com/office/powerpoint/2010/main" val="2640386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051761-CFF4-FA43-BA2B-000D0493E9ED}"/>
              </a:ext>
            </a:extLst>
          </p:cNvPr>
          <p:cNvSpPr>
            <a:spLocks noGrp="1"/>
          </p:cNvSpPr>
          <p:nvPr>
            <p:ph type="title"/>
          </p:nvPr>
        </p:nvSpPr>
        <p:spPr>
          <a:xfrm>
            <a:off x="0" y="0"/>
            <a:ext cx="9144000" cy="1325563"/>
          </a:xfrm>
        </p:spPr>
        <p:txBody>
          <a:bodyPr>
            <a:normAutofit/>
          </a:bodyPr>
          <a:lstStyle/>
          <a:p>
            <a:pPr algn="ctr"/>
            <a:r>
              <a:rPr lang="it-IT" altLang="it-IT" sz="3200" b="1" dirty="0">
                <a:latin typeface="Gurmukhi MN" panose="02020600050405020304" pitchFamily="18" charset="0"/>
                <a:cs typeface="Gurmukhi MN" panose="02020600050405020304" pitchFamily="18" charset="0"/>
              </a:rPr>
              <a:t>NUCLEI [</a:t>
            </a:r>
            <a:r>
              <a:rPr lang="it-IT" altLang="it-IT" sz="3200" b="1" i="1" dirty="0">
                <a:latin typeface="Gurmukhi MN" panose="02020600050405020304" pitchFamily="18" charset="0"/>
                <a:cs typeface="Gurmukhi MN" panose="02020600050405020304" pitchFamily="18" charset="0"/>
              </a:rPr>
              <a:t>GANGLI</a:t>
            </a:r>
            <a:r>
              <a:rPr lang="it-IT" altLang="it-IT" sz="3200" b="1" dirty="0">
                <a:latin typeface="Gurmukhi MN" panose="02020600050405020304" pitchFamily="18" charset="0"/>
                <a:cs typeface="Gurmukhi MN" panose="02020600050405020304" pitchFamily="18" charset="0"/>
              </a:rPr>
              <a:t>] DELLA BASE</a:t>
            </a:r>
            <a:endParaRPr lang="it-IT" sz="3200" dirty="0"/>
          </a:p>
        </p:txBody>
      </p:sp>
      <p:sp>
        <p:nvSpPr>
          <p:cNvPr id="3" name="Segnaposto contenuto 2">
            <a:extLst>
              <a:ext uri="{FF2B5EF4-FFF2-40B4-BE49-F238E27FC236}">
                <a16:creationId xmlns:a16="http://schemas.microsoft.com/office/drawing/2014/main" id="{E4CDE61D-9F2C-B94F-BD8D-18CD435CEEAD}"/>
              </a:ext>
            </a:extLst>
          </p:cNvPr>
          <p:cNvSpPr>
            <a:spLocks noGrp="1"/>
          </p:cNvSpPr>
          <p:nvPr>
            <p:ph idx="1"/>
          </p:nvPr>
        </p:nvSpPr>
        <p:spPr>
          <a:xfrm>
            <a:off x="801666" y="1114816"/>
            <a:ext cx="7903923" cy="5943600"/>
          </a:xfrm>
        </p:spPr>
        <p:txBody>
          <a:bodyPr/>
          <a:lstStyle/>
          <a:p>
            <a:pPr marL="0" indent="0">
              <a:buNone/>
            </a:pPr>
            <a:r>
              <a:rPr lang="it-IT" sz="2400" b="1" dirty="0">
                <a:latin typeface="Chalkboard" panose="03050602040202020205" pitchFamily="66" charset="77"/>
              </a:rPr>
              <a:t>Formazioni Telencefaliche Sottocorticali di Sostanza Grigia.</a:t>
            </a:r>
          </a:p>
          <a:p>
            <a:pPr marL="0" indent="0">
              <a:buNone/>
            </a:pPr>
            <a:r>
              <a:rPr lang="it-IT" sz="2400" b="1" dirty="0">
                <a:latin typeface="Chalkboard" panose="03050602040202020205" pitchFamily="66" charset="77"/>
              </a:rPr>
              <a:t>I NUCLEI costituenti, localizzati in stretta vicinanza del Talamo, sono:</a:t>
            </a:r>
          </a:p>
          <a:p>
            <a:pPr marL="0" indent="0">
              <a:buNone/>
            </a:pPr>
            <a:endParaRPr lang="it-IT" sz="2400" b="1" dirty="0">
              <a:latin typeface="Chalkboard" panose="03050602040202020205" pitchFamily="66" charset="77"/>
            </a:endParaRPr>
          </a:p>
          <a:p>
            <a:pPr>
              <a:buFontTx/>
              <a:buChar char="-"/>
            </a:pPr>
            <a:r>
              <a:rPr lang="it-IT" sz="2400" b="1" dirty="0">
                <a:latin typeface="Chalkboard" panose="03050602040202020205" pitchFamily="66" charset="77"/>
              </a:rPr>
              <a:t>NUCLEO CAUDATO</a:t>
            </a:r>
          </a:p>
          <a:p>
            <a:pPr>
              <a:buFontTx/>
              <a:buChar char="-"/>
            </a:pPr>
            <a:r>
              <a:rPr lang="it-IT" sz="2400" b="1" dirty="0">
                <a:latin typeface="Chalkboard" panose="03050602040202020205" pitchFamily="66" charset="77"/>
              </a:rPr>
              <a:t>NUCLEO LENTICOLARE (o LENTIFORME), suddiviso in PUTAMEN e GLOBO PALLIDO</a:t>
            </a:r>
          </a:p>
          <a:p>
            <a:pPr marL="0" indent="0">
              <a:buNone/>
            </a:pPr>
            <a:r>
              <a:rPr lang="it-IT" sz="2400" b="1" dirty="0">
                <a:latin typeface="Chalkboard" panose="03050602040202020205" pitchFamily="66" charset="77"/>
              </a:rPr>
              <a:t>Morfo-funzionalmente il NUCLEO CAUDATO con il PUTAMEN costituisce il CORPO STRIATO.</a:t>
            </a:r>
          </a:p>
          <a:p>
            <a:pPr marL="0" indent="0">
              <a:buNone/>
            </a:pPr>
            <a:r>
              <a:rPr lang="it-IT" sz="2400" b="1" dirty="0">
                <a:latin typeface="Chalkboard" panose="03050602040202020205" pitchFamily="66" charset="77"/>
              </a:rPr>
              <a:t>Correlati funzionalmente a queste strutture telencefaliche sono il NUCLEO SUBTALAMICO (Diencefalo) e la SUBSTANTIA NIGRA (con una Pars </a:t>
            </a:r>
            <a:r>
              <a:rPr lang="it-IT" sz="2400" b="1" dirty="0" err="1">
                <a:latin typeface="Chalkboard" panose="03050602040202020205" pitchFamily="66" charset="77"/>
              </a:rPr>
              <a:t>Compacta</a:t>
            </a:r>
            <a:r>
              <a:rPr lang="it-IT" sz="2400" b="1" dirty="0">
                <a:latin typeface="Chalkboard" panose="03050602040202020205" pitchFamily="66" charset="77"/>
              </a:rPr>
              <a:t> e una Pars </a:t>
            </a:r>
            <a:r>
              <a:rPr lang="it-IT" sz="2400" b="1" dirty="0" err="1">
                <a:latin typeface="Chalkboard" panose="03050602040202020205" pitchFamily="66" charset="77"/>
              </a:rPr>
              <a:t>Reticulata</a:t>
            </a:r>
            <a:r>
              <a:rPr lang="it-IT" sz="2400" b="1" dirty="0">
                <a:latin typeface="Chalkboard" panose="03050602040202020205" pitchFamily="66" charset="77"/>
              </a:rPr>
              <a:t>). </a:t>
            </a:r>
          </a:p>
          <a:p>
            <a:pPr>
              <a:buFontTx/>
              <a:buChar char="-"/>
            </a:pPr>
            <a:endParaRPr lang="it-IT" b="1" dirty="0">
              <a:latin typeface="Chalkboard" panose="03050602040202020205" pitchFamily="66" charset="77"/>
            </a:endParaRPr>
          </a:p>
        </p:txBody>
      </p:sp>
    </p:spTree>
    <p:extLst>
      <p:ext uri="{BB962C8B-B14F-4D97-AF65-F5344CB8AC3E}">
        <p14:creationId xmlns:p14="http://schemas.microsoft.com/office/powerpoint/2010/main" val="1102062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EBF2F1A-BAE6-4A21-855C-CB92CA4765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44" y="212942"/>
            <a:ext cx="8964302" cy="6458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a:extLst>
              <a:ext uri="{FF2B5EF4-FFF2-40B4-BE49-F238E27FC236}">
                <a16:creationId xmlns:a16="http://schemas.microsoft.com/office/drawing/2014/main" id="{C23CAEFB-B2CC-459E-BCF0-7ED8433E6DA1}"/>
              </a:ext>
            </a:extLst>
          </p:cNvPr>
          <p:cNvSpPr txBox="1">
            <a:spLocks noChangeArrowheads="1"/>
          </p:cNvSpPr>
          <p:nvPr/>
        </p:nvSpPr>
        <p:spPr bwMode="auto">
          <a:xfrm>
            <a:off x="1709684" y="1376773"/>
            <a:ext cx="278691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FF0000"/>
                </a:solidFill>
                <a:latin typeface="Arial Black" panose="020B0A04020102020204" pitchFamily="34" charset="0"/>
                <a:cs typeface="Arial" panose="020B0604020202020204" pitchFamily="34" charset="0"/>
              </a:rPr>
              <a:t>NUCLEI DELLA BASE</a:t>
            </a:r>
          </a:p>
        </p:txBody>
      </p:sp>
    </p:spTree>
    <p:extLst>
      <p:ext uri="{BB962C8B-B14F-4D97-AF65-F5344CB8AC3E}">
        <p14:creationId xmlns:p14="http://schemas.microsoft.com/office/powerpoint/2010/main" val="965250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8D225F8-64C2-43D0-B8AB-9D6A31CDFEF3}"/>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81344" y="1107282"/>
            <a:ext cx="8790700" cy="436635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586DE4C2-B45A-44EC-B22C-D0FEB3AE3C41}"/>
              </a:ext>
            </a:extLst>
          </p:cNvPr>
          <p:cNvSpPr txBox="1">
            <a:spLocks noChangeArrowheads="1"/>
          </p:cNvSpPr>
          <p:nvPr/>
        </p:nvSpPr>
        <p:spPr bwMode="auto">
          <a:xfrm>
            <a:off x="2887103" y="4138317"/>
            <a:ext cx="4105275" cy="31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938"/>
              </a:spcBef>
            </a:pPr>
            <a:r>
              <a:rPr lang="it-IT" altLang="it-IT" sz="1600" dirty="0">
                <a:solidFill>
                  <a:srgbClr val="292929"/>
                </a:solidFill>
                <a:latin typeface="Arial Black" panose="020B0A04020102020204" pitchFamily="34" charset="0"/>
              </a:rPr>
              <a:t>pars </a:t>
            </a:r>
            <a:r>
              <a:rPr lang="it-IT" altLang="it-IT" sz="1600" dirty="0" err="1">
                <a:solidFill>
                  <a:srgbClr val="292929"/>
                </a:solidFill>
                <a:latin typeface="Arial Black" panose="020B0A04020102020204" pitchFamily="34" charset="0"/>
              </a:rPr>
              <a:t>compacta</a:t>
            </a:r>
            <a:r>
              <a:rPr lang="it-IT" altLang="it-IT" sz="1600" dirty="0">
                <a:solidFill>
                  <a:srgbClr val="292929"/>
                </a:solidFill>
                <a:latin typeface="Arial Black" panose="020B0A04020102020204" pitchFamily="34" charset="0"/>
              </a:rPr>
              <a:t> e pars </a:t>
            </a:r>
            <a:r>
              <a:rPr lang="it-IT" altLang="it-IT" sz="1600" dirty="0" err="1">
                <a:solidFill>
                  <a:srgbClr val="292929"/>
                </a:solidFill>
                <a:latin typeface="Arial Black" panose="020B0A04020102020204" pitchFamily="34" charset="0"/>
              </a:rPr>
              <a:t>reticulata</a:t>
            </a:r>
            <a:endParaRPr lang="it-IT" altLang="it-IT" sz="1600" dirty="0">
              <a:solidFill>
                <a:srgbClr val="292929"/>
              </a:solidFill>
              <a:latin typeface="Arial Black" panose="020B0A04020102020204" pitchFamily="34" charset="0"/>
            </a:endParaRPr>
          </a:p>
        </p:txBody>
      </p:sp>
      <p:sp>
        <p:nvSpPr>
          <p:cNvPr id="8196" name="Text Box 4">
            <a:extLst>
              <a:ext uri="{FF2B5EF4-FFF2-40B4-BE49-F238E27FC236}">
                <a16:creationId xmlns:a16="http://schemas.microsoft.com/office/drawing/2014/main" id="{AFD5B254-5ECD-401A-A124-CD6606372F37}"/>
              </a:ext>
            </a:extLst>
          </p:cNvPr>
          <p:cNvSpPr txBox="1">
            <a:spLocks noChangeArrowheads="1"/>
          </p:cNvSpPr>
          <p:nvPr/>
        </p:nvSpPr>
        <p:spPr bwMode="auto">
          <a:xfrm>
            <a:off x="1564090" y="2845318"/>
            <a:ext cx="2136866"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800" dirty="0">
                <a:solidFill>
                  <a:srgbClr val="292929"/>
                </a:solidFill>
                <a:latin typeface="Arial Black" panose="020B0A04020102020204" pitchFamily="34" charset="0"/>
                <a:cs typeface="Arial" panose="020B0604020202020204" pitchFamily="34" charset="0"/>
              </a:rPr>
              <a:t>(LENTICOLARE)</a:t>
            </a:r>
          </a:p>
        </p:txBody>
      </p:sp>
    </p:spTree>
    <p:extLst>
      <p:ext uri="{BB962C8B-B14F-4D97-AF65-F5344CB8AC3E}">
        <p14:creationId xmlns:p14="http://schemas.microsoft.com/office/powerpoint/2010/main" val="86421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960AFE48-AC03-4B2B-B39F-7EEB6FF85427}"/>
              </a:ext>
            </a:extLst>
          </p:cNvPr>
          <p:cNvSpPr>
            <a:spLocks noGrp="1" noChangeArrowheads="1"/>
          </p:cNvSpPr>
          <p:nvPr>
            <p:ph type="title"/>
          </p:nvPr>
        </p:nvSpPr>
        <p:spPr>
          <a:xfrm>
            <a:off x="0" y="114301"/>
            <a:ext cx="8981162"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SUBSTANTIA NIGRA (SOSTANZA NERA)</a:t>
            </a:r>
          </a:p>
        </p:txBody>
      </p:sp>
      <p:sp>
        <p:nvSpPr>
          <p:cNvPr id="10242" name="Rectangle 2">
            <a:extLst>
              <a:ext uri="{FF2B5EF4-FFF2-40B4-BE49-F238E27FC236}">
                <a16:creationId xmlns:a16="http://schemas.microsoft.com/office/drawing/2014/main" id="{9215909E-AEAD-4B52-8868-C895D0974D80}"/>
              </a:ext>
            </a:extLst>
          </p:cNvPr>
          <p:cNvSpPr>
            <a:spLocks noGrp="1" noChangeArrowheads="1"/>
          </p:cNvSpPr>
          <p:nvPr>
            <p:ph idx="1"/>
          </p:nvPr>
        </p:nvSpPr>
        <p:spPr>
          <a:xfrm>
            <a:off x="162838" y="971551"/>
            <a:ext cx="8981162" cy="5792504"/>
          </a:xfrm>
          <a:ln/>
        </p:spPr>
        <p:txBody>
          <a:bodyPr vert="horz" wrap="square" lIns="67500" tIns="35100" rIns="67500" bIns="35100" numCol="1" rtlCol="0" anchor="t" anchorCtr="0" compatLnSpc="1">
            <a:prstTxWarp prst="textNoShape">
              <a:avLst/>
            </a:prstTxWarp>
            <a:normAutofit/>
          </a:bodyPr>
          <a:lstStyle/>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Costituita da due parti:</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rgbClr val="E3E3FF"/>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RETICULATA (appartiene ai nuclei </a:t>
            </a:r>
            <a:r>
              <a:rPr lang="it-IT" altLang="it-IT" b="1" dirty="0">
                <a:latin typeface="Copperplate Gothic Bold" panose="020E0705020206020404" pitchFamily="34" charset="77"/>
              </a:rPr>
              <a:t>EFFERENTI</a:t>
            </a:r>
            <a:r>
              <a:rPr lang="it-IT" altLang="it-IT" dirty="0">
                <a:latin typeface="Copperplate Gothic Bold" panose="020E0705020206020404" pitchFamily="34" charset="77"/>
              </a:rPr>
              <a:t> che proiettano al talamo e al tronco encefalico);</a:t>
            </a:r>
          </a:p>
          <a:p>
            <a:pPr indent="-250022">
              <a:lnSpc>
                <a:spcPct val="100000"/>
              </a:lnSpc>
              <a:spcBef>
                <a:spcPts val="525"/>
              </a:spcBef>
              <a:tabLst>
                <a:tab pos="542905" algn="l"/>
                <a:tab pos="1085811" algn="l"/>
                <a:tab pos="1628715" algn="l"/>
                <a:tab pos="2171619" algn="l"/>
                <a:tab pos="2714524" algn="l"/>
                <a:tab pos="3257430" algn="l"/>
                <a:tab pos="3800334" algn="l"/>
                <a:tab pos="4343239" algn="l"/>
                <a:tab pos="4886143" algn="l"/>
                <a:tab pos="5429049" algn="l"/>
                <a:tab pos="5971954" algn="l"/>
              </a:tabLst>
            </a:pPr>
            <a:endParaRPr lang="it-IT" altLang="it-IT" dirty="0">
              <a:latin typeface="Copperplate Gothic Bold" panose="020E0705020206020404" pitchFamily="34" charset="77"/>
            </a:endParaRPr>
          </a:p>
          <a:p>
            <a:pPr marL="255975" indent="-250022">
              <a:lnSpc>
                <a:spcPct val="100000"/>
              </a:lnSpc>
              <a:spcBef>
                <a:spcPts val="525"/>
              </a:spcBef>
              <a:buClr>
                <a:srgbClr val="E3E3FF"/>
              </a:buClr>
              <a:buFont typeface="Arial Black" panose="020B0A04020102020204" pitchFamily="34" charset="0"/>
              <a:buChar char="•"/>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latin typeface="Copperplate Gothic Bold" panose="020E0705020206020404" pitchFamily="34" charset="77"/>
              </a:rPr>
              <a:t>PARS COMPACTA (appartiene ai </a:t>
            </a:r>
            <a:r>
              <a:rPr lang="it-IT" altLang="it-IT" b="1" dirty="0">
                <a:latin typeface="Copperplate Gothic Bold" panose="020E0705020206020404" pitchFamily="34" charset="77"/>
              </a:rPr>
              <a:t>NUCLEI INTRINSECI</a:t>
            </a:r>
            <a:r>
              <a:rPr lang="it-IT" altLang="it-IT" dirty="0">
                <a:latin typeface="Copperplate Gothic Bold" panose="020E0705020206020404" pitchFamily="34" charset="77"/>
              </a:rPr>
              <a:t> e contiene neuroni dopaminergici i cui assoni formano il fascio </a:t>
            </a:r>
            <a:r>
              <a:rPr lang="it-IT" altLang="it-IT" dirty="0" err="1">
                <a:latin typeface="Copperplate Gothic Bold" panose="020E0705020206020404" pitchFamily="34" charset="77"/>
              </a:rPr>
              <a:t>nigrostriatale</a:t>
            </a:r>
            <a:r>
              <a:rPr lang="it-IT" altLang="it-IT" dirty="0">
                <a:latin typeface="Copperplate Gothic Bold" panose="020E0705020206020404" pitchFamily="34" charset="77"/>
              </a:rPr>
              <a:t>).</a:t>
            </a:r>
          </a:p>
        </p:txBody>
      </p:sp>
    </p:spTree>
    <p:extLst>
      <p:ext uri="{BB962C8B-B14F-4D97-AF65-F5344CB8AC3E}">
        <p14:creationId xmlns:p14="http://schemas.microsoft.com/office/powerpoint/2010/main" val="26280839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626F985F-5B5F-42ED-8C33-AC63D198183E}"/>
              </a:ext>
            </a:extLst>
          </p:cNvPr>
          <p:cNvSpPr>
            <a:spLocks noGrp="1" noChangeArrowheads="1"/>
          </p:cNvSpPr>
          <p:nvPr>
            <p:ph type="title"/>
          </p:nvPr>
        </p:nvSpPr>
        <p:spPr>
          <a:xfrm>
            <a:off x="1497416" y="626269"/>
            <a:ext cx="6172200" cy="857250"/>
          </a:xfrm>
          <a:ln/>
        </p:spPr>
        <p:txBody>
          <a:bodyPr vert="horz" wrap="square" lIns="67500" tIns="35100" rIns="67500" bIns="35100" numCol="1" rtlCol="0" anchor="ctr" anchorCtr="0" compatLnSpc="1">
            <a:prstTxWarp prst="textNoShape">
              <a:avLst/>
            </a:prstTxWarp>
            <a:normAutofit fontScale="90000"/>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b="1" dirty="0">
                <a:latin typeface="Gurmukhi MN" panose="02020600050405020304" pitchFamily="18" charset="0"/>
                <a:cs typeface="Gurmukhi MN" panose="02020600050405020304" pitchFamily="18" charset="0"/>
              </a:rPr>
              <a:t>CIRCUITI FONDAMENTALI</a:t>
            </a:r>
            <a:br>
              <a:rPr lang="it-IT" altLang="it-IT" b="1" dirty="0">
                <a:latin typeface="Gurmukhi MN" panose="02020600050405020304" pitchFamily="18" charset="0"/>
                <a:cs typeface="Gurmukhi MN" panose="02020600050405020304" pitchFamily="18" charset="0"/>
              </a:rPr>
            </a:br>
            <a:r>
              <a:rPr lang="it-IT" altLang="it-IT" b="1" dirty="0">
                <a:latin typeface="Gurmukhi MN" panose="02020600050405020304" pitchFamily="18" charset="0"/>
                <a:cs typeface="Gurmukhi MN" panose="02020600050405020304" pitchFamily="18" charset="0"/>
              </a:rPr>
              <a:t>dei Nuclei della Base</a:t>
            </a:r>
          </a:p>
        </p:txBody>
      </p:sp>
      <p:sp>
        <p:nvSpPr>
          <p:cNvPr id="12290" name="Rectangle 2">
            <a:extLst>
              <a:ext uri="{FF2B5EF4-FFF2-40B4-BE49-F238E27FC236}">
                <a16:creationId xmlns:a16="http://schemas.microsoft.com/office/drawing/2014/main" id="{0E0F70C9-5662-40FF-9B5C-CA1B93DDBA13}"/>
              </a:ext>
            </a:extLst>
          </p:cNvPr>
          <p:cNvSpPr>
            <a:spLocks noGrp="1" noChangeArrowheads="1"/>
          </p:cNvSpPr>
          <p:nvPr>
            <p:ph idx="1"/>
          </p:nvPr>
        </p:nvSpPr>
        <p:spPr>
          <a:xfrm>
            <a:off x="1485900" y="2057401"/>
            <a:ext cx="6172200" cy="3371850"/>
          </a:xfrm>
          <a:ln/>
        </p:spPr>
        <p:txBody>
          <a:bodyPr vert="horz" wrap="square" lIns="67500" tIns="35100" rIns="67500" bIns="35100" numCol="1" rtlCol="0" anchor="t" anchorCtr="0" compatLnSpc="1">
            <a:prstTxWarp prst="textNoShape">
              <a:avLst/>
            </a:prstTxWarp>
            <a:normAutofit/>
          </a:bodyPr>
          <a:lstStyle/>
          <a:p>
            <a:pPr lvl="4" indent="-250022">
              <a:lnSpc>
                <a:spcPct val="100000"/>
              </a:lnSpc>
              <a:spcBef>
                <a:spcPts val="600"/>
              </a:spcBef>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dirty="0"/>
              <a:t> </a:t>
            </a:r>
          </a:p>
        </p:txBody>
      </p:sp>
      <p:sp>
        <p:nvSpPr>
          <p:cNvPr id="12291" name="Oval 3">
            <a:extLst>
              <a:ext uri="{FF2B5EF4-FFF2-40B4-BE49-F238E27FC236}">
                <a16:creationId xmlns:a16="http://schemas.microsoft.com/office/drawing/2014/main" id="{7B0B6716-0E57-4753-82CC-6799915A75F2}"/>
              </a:ext>
            </a:extLst>
          </p:cNvPr>
          <p:cNvSpPr>
            <a:spLocks noChangeArrowheads="1"/>
          </p:cNvSpPr>
          <p:nvPr/>
        </p:nvSpPr>
        <p:spPr bwMode="auto">
          <a:xfrm>
            <a:off x="1601391" y="2888457"/>
            <a:ext cx="1404938"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2" name="Oval 4">
            <a:extLst>
              <a:ext uri="{FF2B5EF4-FFF2-40B4-BE49-F238E27FC236}">
                <a16:creationId xmlns:a16="http://schemas.microsoft.com/office/drawing/2014/main" id="{1663E8AF-47A8-4F09-B04B-BBCA36C4B454}"/>
              </a:ext>
            </a:extLst>
          </p:cNvPr>
          <p:cNvSpPr>
            <a:spLocks noChangeArrowheads="1"/>
          </p:cNvSpPr>
          <p:nvPr/>
        </p:nvSpPr>
        <p:spPr bwMode="auto">
          <a:xfrm>
            <a:off x="6138864" y="2888457"/>
            <a:ext cx="1403747" cy="919163"/>
          </a:xfrm>
          <a:prstGeom prst="ellipse">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3" name="Rectangle 5">
            <a:extLst>
              <a:ext uri="{FF2B5EF4-FFF2-40B4-BE49-F238E27FC236}">
                <a16:creationId xmlns:a16="http://schemas.microsoft.com/office/drawing/2014/main" id="{0A39CC1D-4862-49F5-9044-1A112736141A}"/>
              </a:ext>
            </a:extLst>
          </p:cNvPr>
          <p:cNvSpPr>
            <a:spLocks noChangeArrowheads="1"/>
          </p:cNvSpPr>
          <p:nvPr/>
        </p:nvSpPr>
        <p:spPr bwMode="auto">
          <a:xfrm>
            <a:off x="3869532" y="3050382"/>
            <a:ext cx="1512094" cy="648891"/>
          </a:xfrm>
          <a:prstGeom prst="rect">
            <a:avLst/>
          </a:prstGeom>
          <a:solidFill>
            <a:srgbClr val="3399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4" name="Text Box 6">
            <a:extLst>
              <a:ext uri="{FF2B5EF4-FFF2-40B4-BE49-F238E27FC236}">
                <a16:creationId xmlns:a16="http://schemas.microsoft.com/office/drawing/2014/main" id="{C28CDF54-49AD-4DE9-A54D-D3EC5747A74A}"/>
              </a:ext>
            </a:extLst>
          </p:cNvPr>
          <p:cNvSpPr txBox="1">
            <a:spLocks noChangeArrowheads="1"/>
          </p:cNvSpPr>
          <p:nvPr/>
        </p:nvSpPr>
        <p:spPr bwMode="auto">
          <a:xfrm>
            <a:off x="1656162" y="3158729"/>
            <a:ext cx="1350169" cy="52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dirty="0">
                <a:solidFill>
                  <a:srgbClr val="000000"/>
                </a:solidFill>
              </a:rPr>
              <a:t>CORTECCIA</a:t>
            </a:r>
          </a:p>
          <a:p>
            <a:pPr algn="ctr">
              <a:spcBef>
                <a:spcPts val="844"/>
              </a:spcBef>
            </a:pPr>
            <a:r>
              <a:rPr lang="it-IT" altLang="it-IT" sz="1050" b="1" dirty="0">
                <a:solidFill>
                  <a:srgbClr val="000000"/>
                </a:solidFill>
              </a:rPr>
              <a:t>Telencefalo</a:t>
            </a:r>
          </a:p>
        </p:txBody>
      </p:sp>
      <p:sp>
        <p:nvSpPr>
          <p:cNvPr id="12295" name="Text Box 7">
            <a:extLst>
              <a:ext uri="{FF2B5EF4-FFF2-40B4-BE49-F238E27FC236}">
                <a16:creationId xmlns:a16="http://schemas.microsoft.com/office/drawing/2014/main" id="{0B2C154B-3435-4C67-8665-6FA50A70B186}"/>
              </a:ext>
            </a:extLst>
          </p:cNvPr>
          <p:cNvSpPr txBox="1">
            <a:spLocks noChangeArrowheads="1"/>
          </p:cNvSpPr>
          <p:nvPr/>
        </p:nvSpPr>
        <p:spPr bwMode="auto">
          <a:xfrm>
            <a:off x="6407945" y="3158729"/>
            <a:ext cx="954881"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844"/>
              </a:spcBef>
            </a:pPr>
            <a:r>
              <a:rPr lang="it-IT" altLang="it-IT" sz="1225" b="1"/>
              <a:t>TALAMO</a:t>
            </a:r>
          </a:p>
        </p:txBody>
      </p:sp>
      <p:sp>
        <p:nvSpPr>
          <p:cNvPr id="12296" name="Text Box 8">
            <a:extLst>
              <a:ext uri="{FF2B5EF4-FFF2-40B4-BE49-F238E27FC236}">
                <a16:creationId xmlns:a16="http://schemas.microsoft.com/office/drawing/2014/main" id="{1DDE1131-9CDA-4C33-8E50-EF2319B125E9}"/>
              </a:ext>
            </a:extLst>
          </p:cNvPr>
          <p:cNvSpPr txBox="1">
            <a:spLocks noChangeArrowheads="1"/>
          </p:cNvSpPr>
          <p:nvPr/>
        </p:nvSpPr>
        <p:spPr bwMode="auto">
          <a:xfrm>
            <a:off x="3869532" y="3131344"/>
            <a:ext cx="1512094" cy="447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E6FF00"/>
                </a:solidFill>
              </a:rPr>
              <a:t>NUCLEI DELLA BASE</a:t>
            </a:r>
          </a:p>
        </p:txBody>
      </p:sp>
      <p:sp>
        <p:nvSpPr>
          <p:cNvPr id="12297" name="AutoShape 9">
            <a:extLst>
              <a:ext uri="{FF2B5EF4-FFF2-40B4-BE49-F238E27FC236}">
                <a16:creationId xmlns:a16="http://schemas.microsoft.com/office/drawing/2014/main" id="{43D91211-C67F-4667-A2A0-EF7A2CA98D67}"/>
              </a:ext>
            </a:extLst>
          </p:cNvPr>
          <p:cNvSpPr>
            <a:spLocks noChangeArrowheads="1"/>
          </p:cNvSpPr>
          <p:nvPr/>
        </p:nvSpPr>
        <p:spPr bwMode="auto">
          <a:xfrm>
            <a:off x="5489973" y="3158729"/>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8" name="AutoShape 10">
            <a:extLst>
              <a:ext uri="{FF2B5EF4-FFF2-40B4-BE49-F238E27FC236}">
                <a16:creationId xmlns:a16="http://schemas.microsoft.com/office/drawing/2014/main" id="{1A4AE93F-49D6-476C-85BE-84003840114C}"/>
              </a:ext>
            </a:extLst>
          </p:cNvPr>
          <p:cNvSpPr>
            <a:spLocks noChangeArrowheads="1"/>
          </p:cNvSpPr>
          <p:nvPr/>
        </p:nvSpPr>
        <p:spPr bwMode="auto">
          <a:xfrm>
            <a:off x="3221832" y="3213497"/>
            <a:ext cx="540544" cy="323850"/>
          </a:xfrm>
          <a:prstGeom prst="rightArrow">
            <a:avLst>
              <a:gd name="adj1" fmla="val 50000"/>
              <a:gd name="adj2" fmla="val 41728"/>
            </a:avLst>
          </a:pr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2299" name="Line 11">
            <a:extLst>
              <a:ext uri="{FF2B5EF4-FFF2-40B4-BE49-F238E27FC236}">
                <a16:creationId xmlns:a16="http://schemas.microsoft.com/office/drawing/2014/main" id="{FD0D5F45-F7B0-433C-9BC9-D2CA6C084FAB}"/>
              </a:ext>
            </a:extLst>
          </p:cNvPr>
          <p:cNvSpPr>
            <a:spLocks noChangeShapeType="1"/>
          </p:cNvSpPr>
          <p:nvPr/>
        </p:nvSpPr>
        <p:spPr bwMode="auto">
          <a:xfrm>
            <a:off x="2303861" y="4802981"/>
            <a:ext cx="1190" cy="485775"/>
          </a:xfrm>
          <a:prstGeom prst="line">
            <a:avLst/>
          </a:prstGeom>
          <a:noFill/>
          <a:ln w="190440" cap="sq">
            <a:solidFill>
              <a:srgbClr val="3399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0" name="Line 12">
            <a:extLst>
              <a:ext uri="{FF2B5EF4-FFF2-40B4-BE49-F238E27FC236}">
                <a16:creationId xmlns:a16="http://schemas.microsoft.com/office/drawing/2014/main" id="{E2DACB89-A087-4B1B-B6ED-4003519D9B90}"/>
              </a:ext>
            </a:extLst>
          </p:cNvPr>
          <p:cNvSpPr>
            <a:spLocks noChangeShapeType="1"/>
          </p:cNvSpPr>
          <p:nvPr/>
        </p:nvSpPr>
        <p:spPr bwMode="auto">
          <a:xfrm>
            <a:off x="2496743" y="5157789"/>
            <a:ext cx="4481513" cy="1191"/>
          </a:xfrm>
          <a:prstGeom prst="line">
            <a:avLst/>
          </a:prstGeom>
          <a:noFill/>
          <a:ln w="190440" cap="sq">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1" name="Line 13">
            <a:extLst>
              <a:ext uri="{FF2B5EF4-FFF2-40B4-BE49-F238E27FC236}">
                <a16:creationId xmlns:a16="http://schemas.microsoft.com/office/drawing/2014/main" id="{2DA41AFC-BDC3-4188-9D96-66DECCE04317}"/>
              </a:ext>
            </a:extLst>
          </p:cNvPr>
          <p:cNvSpPr>
            <a:spLocks noChangeShapeType="1"/>
          </p:cNvSpPr>
          <p:nvPr/>
        </p:nvSpPr>
        <p:spPr bwMode="auto">
          <a:xfrm flipV="1">
            <a:off x="6862764" y="3854055"/>
            <a:ext cx="1191" cy="1202531"/>
          </a:xfrm>
          <a:prstGeom prst="line">
            <a:avLst/>
          </a:prstGeom>
          <a:noFill/>
          <a:ln w="190440" cap="sq">
            <a:solidFill>
              <a:srgbClr val="FF99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2302" name="AutoShape 14">
            <a:extLst>
              <a:ext uri="{FF2B5EF4-FFF2-40B4-BE49-F238E27FC236}">
                <a16:creationId xmlns:a16="http://schemas.microsoft.com/office/drawing/2014/main" id="{5BE1DA07-C191-4B60-8F28-64C06EF4426C}"/>
              </a:ext>
            </a:extLst>
          </p:cNvPr>
          <p:cNvSpPr>
            <a:spLocks noChangeArrowheads="1"/>
          </p:cNvSpPr>
          <p:nvPr/>
        </p:nvSpPr>
        <p:spPr bwMode="auto">
          <a:xfrm rot="16200000">
            <a:off x="1818085" y="4185047"/>
            <a:ext cx="971550" cy="323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Tree>
    <p:extLst>
      <p:ext uri="{BB962C8B-B14F-4D97-AF65-F5344CB8AC3E}">
        <p14:creationId xmlns:p14="http://schemas.microsoft.com/office/powerpoint/2010/main" val="31110330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5A690EB-6BC6-4A90-8394-982DC2CD3A65}"/>
              </a:ext>
            </a:extLst>
          </p:cNvPr>
          <p:cNvSpPr>
            <a:spLocks noGrp="1" noChangeArrowheads="1"/>
          </p:cNvSpPr>
          <p:nvPr>
            <p:ph type="title"/>
          </p:nvPr>
        </p:nvSpPr>
        <p:spPr>
          <a:xfrm>
            <a:off x="18789" y="150312"/>
            <a:ext cx="9144000" cy="857250"/>
          </a:xfrm>
          <a:ln/>
        </p:spPr>
        <p:txBody>
          <a:bodyPr vert="horz" wrap="square" lIns="67500" tIns="35100" rIns="67500" bIns="35100" numCol="1" rtlCol="0" anchor="ctr" anchorCtr="0" compatLnSpc="1">
            <a:prstTxWarp prst="textNoShape">
              <a:avLst/>
            </a:prstTxWarp>
            <a:noAutofit/>
          </a:bodyPr>
          <a:lstStyle/>
          <a:p>
            <a:pPr algn="ct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Lst>
            </a:pPr>
            <a:r>
              <a:rPr lang="it-IT" altLang="it-IT" sz="3200" b="1" dirty="0">
                <a:latin typeface="Gurmukhi MN" panose="02020600050405020304" pitchFamily="18" charset="0"/>
                <a:cs typeface="Gurmukhi MN" panose="02020600050405020304" pitchFamily="18" charset="0"/>
              </a:rPr>
              <a:t>CIRCUITI NEURONALI DEI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NUCLEI DELLA BASE</a:t>
            </a:r>
          </a:p>
        </p:txBody>
      </p:sp>
      <p:sp>
        <p:nvSpPr>
          <p:cNvPr id="13314" name="Rectangle 2">
            <a:extLst>
              <a:ext uri="{FF2B5EF4-FFF2-40B4-BE49-F238E27FC236}">
                <a16:creationId xmlns:a16="http://schemas.microsoft.com/office/drawing/2014/main" id="{F5CE9B89-DB1F-4C5D-B6D9-DB495D27DF2A}"/>
              </a:ext>
            </a:extLst>
          </p:cNvPr>
          <p:cNvSpPr>
            <a:spLocks noGrp="1" noChangeArrowheads="1"/>
          </p:cNvSpPr>
          <p:nvPr>
            <p:ph idx="1"/>
          </p:nvPr>
        </p:nvSpPr>
        <p:spPr>
          <a:xfrm>
            <a:off x="350729" y="1146132"/>
            <a:ext cx="8480120" cy="5711868"/>
          </a:xfrm>
          <a:ln/>
        </p:spPr>
        <p:txBody>
          <a:bodyPr vert="horz" wrap="square" lIns="67500" tIns="35100" rIns="67500" bIns="35100" numCol="1" rtlCol="0" anchor="t" anchorCtr="0" compatLnSpc="1">
            <a:prstTxWarp prst="textNoShape">
              <a:avLst/>
            </a:prstTxWarp>
            <a:normAutofit/>
          </a:bodyPr>
          <a:lstStyle/>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dirty="0"/>
              <a:t>	</a:t>
            </a:r>
            <a:r>
              <a:rPr lang="it-IT" altLang="it-IT" sz="2400" b="1" dirty="0">
                <a:latin typeface="Comic Sans MS" panose="030F0902030302020204" pitchFamily="66" charset="0"/>
              </a:rPr>
              <a:t>Ogni circuito si fonda su 3 aspetti essenziali: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sz="2400" b="1" dirty="0">
              <a:latin typeface="Comic Sans MS" panose="030F0902030302020204" pitchFamily="66" charset="0"/>
            </a:endParaRP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avere origine da NUMEROSE AREE CORTICALI TELENCEFALICHE accomunate da funzioni </a:t>
            </a:r>
            <a:r>
              <a:rPr lang="it-IT" altLang="it-IT" sz="2400" b="1" dirty="0" err="1">
                <a:latin typeface="Comic Sans MS" panose="030F0902030302020204" pitchFamily="66" charset="0"/>
              </a:rPr>
              <a:t>neurofunzionali</a:t>
            </a:r>
            <a:r>
              <a:rPr lang="it-IT" altLang="it-IT" sz="2400" b="1" dirty="0">
                <a:latin typeface="Comic Sans MS" panose="030F0902030302020204" pitchFamily="66" charset="0"/>
              </a:rPr>
              <a:t> simili;</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 raggiungere SPECIFICI NUCLEI DELLA BASE e, successivamente, NUCLEI DI RITRASMISSIONE SPECIFICI DEL TALAMO;</a:t>
            </a:r>
          </a:p>
          <a:p>
            <a:pPr indent="-250022" algn="just">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sz="2400" b="1" dirty="0">
                <a:latin typeface="Comic Sans MS" panose="030F0902030302020204" pitchFamily="66" charset="0"/>
              </a:rPr>
              <a:t>	-il raggiungere, come proiezione finale, aree del LOBO FRONTALE.</a:t>
            </a:r>
          </a:p>
        </p:txBody>
      </p:sp>
    </p:spTree>
    <p:extLst>
      <p:ext uri="{BB962C8B-B14F-4D97-AF65-F5344CB8AC3E}">
        <p14:creationId xmlns:p14="http://schemas.microsoft.com/office/powerpoint/2010/main" val="2002314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50" y="1073426"/>
            <a:ext cx="8029214" cy="5635487"/>
          </a:xfrm>
        </p:spPr>
        <p:txBody>
          <a:bodyPr>
            <a:normAutofit/>
          </a:bodyPr>
          <a:lstStyle/>
          <a:p>
            <a:pPr marL="0" indent="0">
              <a:buNone/>
            </a:pPr>
            <a:r>
              <a:rPr lang="it-IT" sz="22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200" b="1" dirty="0" err="1">
                <a:latin typeface="Copperplate Gothic Bold" panose="020E0705020206020404" pitchFamily="34" charset="77"/>
              </a:rPr>
              <a:t>Brodmann</a:t>
            </a:r>
            <a:r>
              <a:rPr lang="it-IT" sz="2200" b="1" dirty="0">
                <a:latin typeface="Copperplate Gothic Bold" panose="020E0705020206020404" pitchFamily="34" charset="77"/>
              </a:rPr>
              <a:t>).</a:t>
            </a:r>
          </a:p>
          <a:p>
            <a:pPr marL="0" indent="0">
              <a:buNone/>
            </a:pPr>
            <a:r>
              <a:rPr lang="it-IT" sz="22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2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CB2684-2A18-4F8B-96EC-0B57C7AEAC05}"/>
              </a:ext>
            </a:extLst>
          </p:cNvPr>
          <p:cNvSpPr>
            <a:spLocks noGrp="1" noChangeArrowheads="1"/>
          </p:cNvSpPr>
          <p:nvPr>
            <p:ph type="title"/>
          </p:nvPr>
        </p:nvSpPr>
        <p:spPr>
          <a:xfrm>
            <a:off x="475989" y="637344"/>
            <a:ext cx="8668011" cy="857250"/>
          </a:xfrm>
          <a:ln/>
        </p:spPr>
        <p:txBody>
          <a:bodyPr vert="horz" wrap="square" lIns="67500" tIns="35100" rIns="67500" bIns="35100" numCol="1" rtlCol="0" anchor="ctr" anchorCtr="0" compatLnSpc="1">
            <a:prstTxWarp prst="textNoShape">
              <a:avLst/>
            </a:prstTxWarp>
            <a:noAutofit/>
          </a:bodyPr>
          <a:lstStyle/>
          <a:p>
            <a:pPr>
              <a:lnSpc>
                <a:spcPct val="100000"/>
              </a:lnSpc>
              <a:tabLst>
                <a:tab pos="542905" algn="l"/>
                <a:tab pos="1085811" algn="l"/>
                <a:tab pos="1628715" algn="l"/>
                <a:tab pos="2171619" algn="l"/>
                <a:tab pos="2714524" algn="l"/>
                <a:tab pos="3257430" algn="l"/>
                <a:tab pos="3800334" algn="l"/>
                <a:tab pos="4343239" algn="l"/>
                <a:tab pos="4886143" algn="l"/>
                <a:tab pos="5429049" algn="l"/>
                <a:tab pos="5971954" algn="l"/>
                <a:tab pos="6514858" algn="l"/>
              </a:tabLst>
            </a:pPr>
            <a:r>
              <a:rPr lang="it-IT" altLang="it-IT" sz="2800" dirty="0">
                <a:latin typeface="Copperplate Gothic Bold" panose="020E0705020206020404" pitchFamily="34" charset="77"/>
              </a:rPr>
              <a:t>I NUCLEI DELLA BASE sono coinvolti in 4 circuiti principali</a:t>
            </a:r>
            <a:r>
              <a:rPr lang="it-IT" altLang="it-IT" sz="3200" dirty="0">
                <a:latin typeface="Copperplate Gothic Bold" panose="020E0705020206020404" pitchFamily="34" charset="77"/>
              </a:rPr>
              <a:t>:</a:t>
            </a:r>
          </a:p>
        </p:txBody>
      </p:sp>
      <p:sp>
        <p:nvSpPr>
          <p:cNvPr id="14338" name="Rectangle 2">
            <a:extLst>
              <a:ext uri="{FF2B5EF4-FFF2-40B4-BE49-F238E27FC236}">
                <a16:creationId xmlns:a16="http://schemas.microsoft.com/office/drawing/2014/main" id="{BDFD0826-64D8-42F1-A1C4-AF60EA0F76C9}"/>
              </a:ext>
            </a:extLst>
          </p:cNvPr>
          <p:cNvSpPr>
            <a:spLocks noGrp="1" noChangeArrowheads="1"/>
          </p:cNvSpPr>
          <p:nvPr>
            <p:ph idx="1"/>
          </p:nvPr>
        </p:nvSpPr>
        <p:spPr>
          <a:xfrm>
            <a:off x="475989" y="1741118"/>
            <a:ext cx="8555277" cy="4396635"/>
          </a:xfrm>
          <a:ln/>
        </p:spPr>
        <p:txBody>
          <a:bodyPr vert="horz" wrap="square" lIns="67500" tIns="35100" rIns="67500" bIns="35100" numCol="1" rtlCol="0" anchor="t" anchorCtr="0" compatLnSpc="1">
            <a:prstTxWarp prst="textNoShape">
              <a:avLst/>
            </a:prstTxWarp>
            <a:normAutofit lnSpcReduction="10000"/>
          </a:bodyPr>
          <a:lstStyle/>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t>	-</a:t>
            </a:r>
            <a:r>
              <a:rPr lang="it-IT" altLang="it-IT" b="1" dirty="0">
                <a:latin typeface="Chalkboard" panose="03050602040202020205" pitchFamily="66" charset="77"/>
              </a:rPr>
              <a:t>CIRCUITO MOTORIO SCHELETRICO (clinicamente il più rilevante);</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OCULOMOTORE (regolazione dei movimenti oculari);</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DELLA CORTECCIA PREFRONTALE (o CIRCUITO COGNITIVO);</a:t>
            </a: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endParaRPr lang="it-IT" altLang="it-IT" b="1" dirty="0">
              <a:latin typeface="Chalkboard" panose="03050602040202020205" pitchFamily="66" charset="77"/>
            </a:endParaRPr>
          </a:p>
          <a:p>
            <a:pPr indent="-250022">
              <a:lnSpc>
                <a:spcPct val="100000"/>
              </a:lnSpc>
              <a:spcBef>
                <a:spcPts val="525"/>
              </a:spcBef>
              <a:tabLst>
                <a:tab pos="257166" algn="l"/>
                <a:tab pos="678631" algn="l"/>
                <a:tab pos="1364406" algn="l"/>
                <a:tab pos="2050181" algn="l"/>
                <a:tab pos="2735954" algn="l"/>
                <a:tab pos="3421729" algn="l"/>
                <a:tab pos="4107503" algn="l"/>
                <a:tab pos="4793278" algn="l"/>
                <a:tab pos="5479052" algn="l"/>
                <a:tab pos="6164827" algn="l"/>
                <a:tab pos="6850601" algn="l"/>
                <a:tab pos="7536376" algn="l"/>
                <a:tab pos="7743537" algn="l"/>
                <a:tab pos="8080471" algn="l"/>
                <a:tab pos="8081662" algn="l"/>
                <a:tab pos="8082854" algn="l"/>
                <a:tab pos="8084043" algn="l"/>
                <a:tab pos="8085234" algn="l"/>
              </a:tabLst>
            </a:pPr>
            <a:r>
              <a:rPr lang="it-IT" altLang="it-IT" b="1" dirty="0">
                <a:latin typeface="Chalkboard" panose="03050602040202020205" pitchFamily="66" charset="77"/>
              </a:rPr>
              <a:t>	-CIRCUITO LIMBICO.</a:t>
            </a:r>
          </a:p>
        </p:txBody>
      </p:sp>
    </p:spTree>
    <p:extLst>
      <p:ext uri="{BB962C8B-B14F-4D97-AF65-F5344CB8AC3E}">
        <p14:creationId xmlns:p14="http://schemas.microsoft.com/office/powerpoint/2010/main" val="1306988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384E5C-1C2A-584E-B157-E12BCC1E8D3C}"/>
              </a:ext>
            </a:extLst>
          </p:cNvPr>
          <p:cNvSpPr>
            <a:spLocks noGrp="1"/>
          </p:cNvSpPr>
          <p:nvPr>
            <p:ph type="title"/>
          </p:nvPr>
        </p:nvSpPr>
        <p:spPr>
          <a:xfrm>
            <a:off x="628650" y="1"/>
            <a:ext cx="7886700" cy="776614"/>
          </a:xfrm>
        </p:spPr>
        <p:txBody>
          <a:bodyPr>
            <a:normAutofit/>
          </a:bodyPr>
          <a:lstStyle/>
          <a:p>
            <a:r>
              <a:rPr lang="it-IT" sz="3200" b="1" dirty="0">
                <a:latin typeface="Gurmukhi MN" panose="02020600050405020304" pitchFamily="18" charset="0"/>
                <a:cs typeface="Gurmukhi MN" panose="02020600050405020304" pitchFamily="18" charset="0"/>
              </a:rPr>
              <a:t>CIRCUITO MOTORIO SCHELETRICO</a:t>
            </a:r>
          </a:p>
        </p:txBody>
      </p:sp>
      <p:sp>
        <p:nvSpPr>
          <p:cNvPr id="3" name="Segnaposto contenuto 2">
            <a:extLst>
              <a:ext uri="{FF2B5EF4-FFF2-40B4-BE49-F238E27FC236}">
                <a16:creationId xmlns:a16="http://schemas.microsoft.com/office/drawing/2014/main" id="{F2915729-158D-8A4B-BB8D-33B8AAF16F8A}"/>
              </a:ext>
            </a:extLst>
          </p:cNvPr>
          <p:cNvSpPr>
            <a:spLocks noGrp="1"/>
          </p:cNvSpPr>
          <p:nvPr>
            <p:ph idx="1"/>
          </p:nvPr>
        </p:nvSpPr>
        <p:spPr>
          <a:xfrm>
            <a:off x="375781" y="1039660"/>
            <a:ext cx="8442542" cy="5818340"/>
          </a:xfrm>
        </p:spPr>
        <p:txBody>
          <a:bodyPr/>
          <a:lstStyle/>
          <a:p>
            <a:pPr marL="0" indent="0">
              <a:buNone/>
            </a:pPr>
            <a:r>
              <a:rPr lang="it-IT" dirty="0">
                <a:latin typeface="Comic Sans MS" panose="030F0902030302020204" pitchFamily="66" charset="0"/>
              </a:rPr>
              <a:t>A partire da diverse AREE TELENCEFALICHE del Lobo Frontale (Area Motrice Primaria e correlate) e Parietale (Area Sensitiva Primaria), gli impulsi raggiungono il PUTAMEN del CORPO STRIATO, assieme ad afferenze che provengono dalla PARS COMPACTA della SUBSTANTIA NIGRA (Via NIGRO-STRIATALE, Dopaminergica).</a:t>
            </a:r>
          </a:p>
          <a:p>
            <a:pPr marL="0" indent="0">
              <a:buNone/>
            </a:pPr>
            <a:r>
              <a:rPr lang="it-IT" dirty="0">
                <a:latin typeface="Comic Sans MS" panose="030F0902030302020204" pitchFamily="66" charset="0"/>
              </a:rPr>
              <a:t>Dal </a:t>
            </a:r>
            <a:r>
              <a:rPr lang="it-IT" dirty="0" err="1">
                <a:latin typeface="Comic Sans MS" panose="030F0902030302020204" pitchFamily="66" charset="0"/>
              </a:rPr>
              <a:t>Putamen</a:t>
            </a:r>
            <a:r>
              <a:rPr lang="it-IT" dirty="0">
                <a:latin typeface="Comic Sans MS" panose="030F0902030302020204" pitchFamily="66" charset="0"/>
              </a:rPr>
              <a:t>, si raggiungono specifici Nuclei di Ritrasmissione del Talamo, per proiettare da qui verso le Aree MOTRICE PRIMARIA, PREMOTORIA e MOTORIA SUPPLEMENTARE.</a:t>
            </a:r>
          </a:p>
        </p:txBody>
      </p:sp>
    </p:spTree>
    <p:extLst>
      <p:ext uri="{BB962C8B-B14F-4D97-AF65-F5344CB8AC3E}">
        <p14:creationId xmlns:p14="http://schemas.microsoft.com/office/powerpoint/2010/main" val="1119355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1B7832A7-86DA-47F2-BDE3-1BE9FBB9C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728" y="97076"/>
            <a:ext cx="8693063" cy="6666979"/>
          </a:xfrm>
          <a:prstGeom prst="rect">
            <a:avLst/>
          </a:prstGeom>
          <a:noFill/>
          <a:ln>
            <a:noFill/>
          </a:ln>
          <a:effectLst/>
          <a:extLst>
            <a:ext uri="{909E8E84-426E-40DD-AFC4-6F175D3DCCD1}">
              <a14:hiddenFill xmlns:a14="http://schemas.microsoft.com/office/drawing/2010/main">
                <a:blipFill dpi="0" rotWithShape="0">
                  <a:blip/>
                  <a:srcRect l="4738" t="2110" r="3860" b="13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20195B2-D850-458C-BD87-6A43E44CAC45}"/>
              </a:ext>
            </a:extLst>
          </p:cNvPr>
          <p:cNvSpPr/>
          <p:nvPr/>
        </p:nvSpPr>
        <p:spPr bwMode="auto">
          <a:xfrm>
            <a:off x="354609" y="2143742"/>
            <a:ext cx="8689181" cy="1288389"/>
          </a:xfrm>
          <a:prstGeom prst="rect">
            <a:avLst/>
          </a:prstGeom>
          <a:noFill/>
          <a:ln w="412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36935"/>
            <a:endParaRPr lang="it-IT" sz="1053">
              <a:ea typeface="SimSun" panose="02010600030101010101" pitchFamily="2" charset="-122"/>
            </a:endParaRPr>
          </a:p>
        </p:txBody>
      </p:sp>
    </p:spTree>
    <p:extLst>
      <p:ext uri="{BB962C8B-B14F-4D97-AF65-F5344CB8AC3E}">
        <p14:creationId xmlns:p14="http://schemas.microsoft.com/office/powerpoint/2010/main" val="162032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70C4EAD1-A4CB-424B-A592-ECEA88015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5683" y="944167"/>
            <a:ext cx="4212431" cy="3955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a:extLst>
              <a:ext uri="{FF2B5EF4-FFF2-40B4-BE49-F238E27FC236}">
                <a16:creationId xmlns:a16="http://schemas.microsoft.com/office/drawing/2014/main" id="{C234C392-B09B-4A2B-A95C-7D9A853BD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1119" y="3492105"/>
            <a:ext cx="6426994" cy="242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Line 3">
            <a:extLst>
              <a:ext uri="{FF2B5EF4-FFF2-40B4-BE49-F238E27FC236}">
                <a16:creationId xmlns:a16="http://schemas.microsoft.com/office/drawing/2014/main" id="{A702505B-8358-4622-8552-0615318FBE4E}"/>
              </a:ext>
            </a:extLst>
          </p:cNvPr>
          <p:cNvSpPr>
            <a:spLocks noChangeShapeType="1"/>
          </p:cNvSpPr>
          <p:nvPr/>
        </p:nvSpPr>
        <p:spPr bwMode="auto">
          <a:xfrm>
            <a:off x="2444355" y="5913836"/>
            <a:ext cx="4482703" cy="1190"/>
          </a:xfrm>
          <a:prstGeom prst="line">
            <a:avLst/>
          </a:prstGeom>
          <a:noFill/>
          <a:ln w="93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64" name="Text Box 4">
            <a:extLst>
              <a:ext uri="{FF2B5EF4-FFF2-40B4-BE49-F238E27FC236}">
                <a16:creationId xmlns:a16="http://schemas.microsoft.com/office/drawing/2014/main" id="{00C24955-6E11-4267-A758-4ABD2B3D2760}"/>
              </a:ext>
            </a:extLst>
          </p:cNvPr>
          <p:cNvSpPr txBox="1">
            <a:spLocks noChangeArrowheads="1"/>
          </p:cNvSpPr>
          <p:nvPr/>
        </p:nvSpPr>
        <p:spPr bwMode="auto">
          <a:xfrm>
            <a:off x="1494235" y="1808561"/>
            <a:ext cx="1295400" cy="145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938"/>
              </a:spcBef>
            </a:pPr>
            <a:r>
              <a:rPr lang="it-IT" altLang="it-IT" sz="1500" b="1"/>
              <a:t>Controllo della muscolatura del tronco, degli arti, del volto</a:t>
            </a:r>
          </a:p>
        </p:txBody>
      </p:sp>
      <p:sp>
        <p:nvSpPr>
          <p:cNvPr id="15365" name="Oval 5">
            <a:extLst>
              <a:ext uri="{FF2B5EF4-FFF2-40B4-BE49-F238E27FC236}">
                <a16:creationId xmlns:a16="http://schemas.microsoft.com/office/drawing/2014/main" id="{39E3CCEC-46EB-4A92-A60F-9D1D7D1ADCF0}"/>
              </a:ext>
            </a:extLst>
          </p:cNvPr>
          <p:cNvSpPr>
            <a:spLocks noChangeArrowheads="1"/>
          </p:cNvSpPr>
          <p:nvPr/>
        </p:nvSpPr>
        <p:spPr bwMode="auto">
          <a:xfrm>
            <a:off x="5057776" y="879873"/>
            <a:ext cx="2534841" cy="766763"/>
          </a:xfrm>
          <a:prstGeom prst="ellipse">
            <a:avLst/>
          </a:prstGeom>
          <a:noFill/>
          <a:ln w="284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5366" name="Text Box 6">
            <a:extLst>
              <a:ext uri="{FF2B5EF4-FFF2-40B4-BE49-F238E27FC236}">
                <a16:creationId xmlns:a16="http://schemas.microsoft.com/office/drawing/2014/main" id="{2D477383-B055-42D8-A1B1-AE0670C56B31}"/>
              </a:ext>
            </a:extLst>
          </p:cNvPr>
          <p:cNvSpPr txBox="1">
            <a:spLocks noChangeArrowheads="1"/>
          </p:cNvSpPr>
          <p:nvPr/>
        </p:nvSpPr>
        <p:spPr bwMode="auto">
          <a:xfrm>
            <a:off x="3438526" y="5157788"/>
            <a:ext cx="1484710"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AFFERENTE</a:t>
            </a:r>
          </a:p>
        </p:txBody>
      </p:sp>
      <p:sp>
        <p:nvSpPr>
          <p:cNvPr id="15367" name="Text Box 7">
            <a:extLst>
              <a:ext uri="{FF2B5EF4-FFF2-40B4-BE49-F238E27FC236}">
                <a16:creationId xmlns:a16="http://schemas.microsoft.com/office/drawing/2014/main" id="{D8DFD1D5-EFE6-4BC9-BC25-BB063572A132}"/>
              </a:ext>
            </a:extLst>
          </p:cNvPr>
          <p:cNvSpPr txBox="1">
            <a:spLocks noChangeArrowheads="1"/>
          </p:cNvSpPr>
          <p:nvPr/>
        </p:nvSpPr>
        <p:spPr bwMode="auto">
          <a:xfrm>
            <a:off x="4923237" y="5157788"/>
            <a:ext cx="1350169"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750"/>
              </a:spcBef>
            </a:pPr>
            <a:r>
              <a:rPr lang="it-IT" altLang="it-IT" sz="1225">
                <a:solidFill>
                  <a:srgbClr val="000000"/>
                </a:solidFill>
                <a:latin typeface="Arial Black" panose="020B0A04020102020204" pitchFamily="34" charset="0"/>
              </a:rPr>
              <a:t>EFFERENTE</a:t>
            </a:r>
          </a:p>
        </p:txBody>
      </p:sp>
      <p:sp>
        <p:nvSpPr>
          <p:cNvPr id="15368" name="Rectangle 8">
            <a:extLst>
              <a:ext uri="{FF2B5EF4-FFF2-40B4-BE49-F238E27FC236}">
                <a16:creationId xmlns:a16="http://schemas.microsoft.com/office/drawing/2014/main" id="{74364F44-60F4-4182-A5A4-D25DF3244115}"/>
              </a:ext>
            </a:extLst>
          </p:cNvPr>
          <p:cNvSpPr>
            <a:spLocks noChangeArrowheads="1"/>
          </p:cNvSpPr>
          <p:nvPr/>
        </p:nvSpPr>
        <p:spPr bwMode="auto">
          <a:xfrm>
            <a:off x="1143000" y="1052513"/>
            <a:ext cx="2349104" cy="53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1500" b="1">
                <a:latin typeface="Arial Black" panose="020B0A04020102020204" pitchFamily="34" charset="0"/>
                <a:cs typeface="Arial" panose="020B0604020202020204" pitchFamily="34" charset="0"/>
              </a:rPr>
              <a:t>CIRCUITO MOTORIO SCHELETRICO</a:t>
            </a:r>
          </a:p>
        </p:txBody>
      </p:sp>
      <p:sp>
        <p:nvSpPr>
          <p:cNvPr id="15369" name="Line 9">
            <a:extLst>
              <a:ext uri="{FF2B5EF4-FFF2-40B4-BE49-F238E27FC236}">
                <a16:creationId xmlns:a16="http://schemas.microsoft.com/office/drawing/2014/main" id="{EC96496A-51C7-4893-A5B0-77AA82F39F4A}"/>
              </a:ext>
            </a:extLst>
          </p:cNvPr>
          <p:cNvSpPr>
            <a:spLocks noChangeShapeType="1"/>
          </p:cNvSpPr>
          <p:nvPr/>
        </p:nvSpPr>
        <p:spPr bwMode="auto">
          <a:xfrm flipH="1" flipV="1">
            <a:off x="2458641" y="5743576"/>
            <a:ext cx="4442222" cy="69056"/>
          </a:xfrm>
          <a:prstGeom prst="line">
            <a:avLst/>
          </a:prstGeom>
          <a:noFill/>
          <a:ln w="9360" cap="sq">
            <a:solidFill>
              <a:srgbClr val="29292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225"/>
          </a:p>
        </p:txBody>
      </p:sp>
      <p:sp>
        <p:nvSpPr>
          <p:cNvPr id="15370" name="Text Box 10">
            <a:extLst>
              <a:ext uri="{FF2B5EF4-FFF2-40B4-BE49-F238E27FC236}">
                <a16:creationId xmlns:a16="http://schemas.microsoft.com/office/drawing/2014/main" id="{E0D418B6-3211-48AA-8DEB-B808729C7B54}"/>
              </a:ext>
            </a:extLst>
          </p:cNvPr>
          <p:cNvSpPr txBox="1">
            <a:spLocks noChangeArrowheads="1"/>
          </p:cNvSpPr>
          <p:nvPr/>
        </p:nvSpPr>
        <p:spPr bwMode="auto">
          <a:xfrm>
            <a:off x="4230292" y="3437335"/>
            <a:ext cx="2787685" cy="55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050" b="1" dirty="0" err="1">
                <a:solidFill>
                  <a:srgbClr val="292929"/>
                </a:solidFill>
                <a:cs typeface="Arial" panose="020B0604020202020204" pitchFamily="34" charset="0"/>
              </a:rPr>
              <a:t>GPi</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Globus</a:t>
            </a:r>
            <a:r>
              <a:rPr lang="it-IT" altLang="it-IT" sz="1050" b="1" dirty="0">
                <a:solidFill>
                  <a:srgbClr val="292929"/>
                </a:solidFill>
                <a:cs typeface="Arial" panose="020B0604020202020204" pitchFamily="34" charset="0"/>
              </a:rPr>
              <a:t> </a:t>
            </a:r>
            <a:r>
              <a:rPr lang="it-IT" altLang="it-IT" sz="1050" b="1" dirty="0" err="1">
                <a:solidFill>
                  <a:srgbClr val="292929"/>
                </a:solidFill>
                <a:cs typeface="Arial" panose="020B0604020202020204" pitchFamily="34" charset="0"/>
              </a:rPr>
              <a:t>Pallidus</a:t>
            </a:r>
            <a:r>
              <a:rPr lang="it-IT" altLang="it-IT" sz="1050" b="1" dirty="0">
                <a:solidFill>
                  <a:srgbClr val="292929"/>
                </a:solidFill>
                <a:cs typeface="Arial" panose="020B0604020202020204" pitchFamily="34" charset="0"/>
              </a:rPr>
              <a:t> “interno” (mediale)</a:t>
            </a:r>
          </a:p>
          <a:p>
            <a:pPr>
              <a:buClrTx/>
              <a:buFontTx/>
              <a:buNone/>
            </a:pPr>
            <a:r>
              <a:rPr lang="it-IT" altLang="it-IT" sz="1050" b="1" dirty="0" err="1">
                <a:solidFill>
                  <a:srgbClr val="292929"/>
                </a:solidFill>
                <a:cs typeface="Arial" panose="020B0604020202020204" pitchFamily="34" charset="0"/>
              </a:rPr>
              <a:t>SNr</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reticulata</a:t>
            </a:r>
            <a:r>
              <a:rPr lang="it-IT" altLang="it-IT" sz="1050" b="1" dirty="0">
                <a:solidFill>
                  <a:srgbClr val="292929"/>
                </a:solidFill>
                <a:cs typeface="Arial" panose="020B0604020202020204" pitchFamily="34" charset="0"/>
              </a:rPr>
              <a:t>”</a:t>
            </a:r>
          </a:p>
          <a:p>
            <a:pPr>
              <a:buClrTx/>
              <a:buFontTx/>
              <a:buNone/>
            </a:pPr>
            <a:r>
              <a:rPr lang="it-IT" altLang="it-IT" sz="1050" b="1" dirty="0" err="1">
                <a:solidFill>
                  <a:srgbClr val="292929"/>
                </a:solidFill>
                <a:cs typeface="Arial" panose="020B0604020202020204" pitchFamily="34" charset="0"/>
              </a:rPr>
              <a:t>SNc</a:t>
            </a:r>
            <a:r>
              <a:rPr lang="it-IT" altLang="it-IT" sz="1050" b="1" dirty="0">
                <a:solidFill>
                  <a:srgbClr val="292929"/>
                </a:solidFill>
                <a:cs typeface="Arial" panose="020B0604020202020204" pitchFamily="34" charset="0"/>
              </a:rPr>
              <a:t> = </a:t>
            </a:r>
            <a:r>
              <a:rPr lang="it-IT" altLang="it-IT" sz="1050" b="1" dirty="0" err="1">
                <a:solidFill>
                  <a:srgbClr val="292929"/>
                </a:solidFill>
                <a:cs typeface="Arial" panose="020B0604020202020204" pitchFamily="34" charset="0"/>
              </a:rPr>
              <a:t>Substantia</a:t>
            </a:r>
            <a:r>
              <a:rPr lang="it-IT" altLang="it-IT" sz="1050" b="1" dirty="0">
                <a:solidFill>
                  <a:srgbClr val="292929"/>
                </a:solidFill>
                <a:cs typeface="Arial" panose="020B0604020202020204" pitchFamily="34" charset="0"/>
              </a:rPr>
              <a:t> Nigra «</a:t>
            </a:r>
            <a:r>
              <a:rPr lang="it-IT" altLang="it-IT" sz="1050" b="1" dirty="0" err="1">
                <a:solidFill>
                  <a:srgbClr val="292929"/>
                </a:solidFill>
                <a:cs typeface="Arial" panose="020B0604020202020204" pitchFamily="34" charset="0"/>
              </a:rPr>
              <a:t>compacta</a:t>
            </a:r>
            <a:r>
              <a:rPr lang="it-IT" altLang="it-IT" sz="1050" b="1" dirty="0">
                <a:solidFill>
                  <a:srgbClr val="292929"/>
                </a:solidFill>
                <a:cs typeface="Arial" panose="020B0604020202020204" pitchFamily="34" charset="0"/>
              </a:rPr>
              <a:t>»</a:t>
            </a:r>
          </a:p>
        </p:txBody>
      </p:sp>
      <p:sp>
        <p:nvSpPr>
          <p:cNvPr id="15371" name="Text Box 11">
            <a:extLst>
              <a:ext uri="{FF2B5EF4-FFF2-40B4-BE49-F238E27FC236}">
                <a16:creationId xmlns:a16="http://schemas.microsoft.com/office/drawing/2014/main" id="{594E59E2-0475-4188-B95F-75E0BD249AF7}"/>
              </a:ext>
            </a:extLst>
          </p:cNvPr>
          <p:cNvSpPr txBox="1">
            <a:spLocks noChangeArrowheads="1"/>
          </p:cNvSpPr>
          <p:nvPr/>
        </p:nvSpPr>
        <p:spPr bwMode="auto">
          <a:xfrm>
            <a:off x="6244830" y="4367213"/>
            <a:ext cx="433388" cy="540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500" b="1">
                <a:solidFill>
                  <a:srgbClr val="000000"/>
                </a:solidFill>
                <a:latin typeface="Arial Black" panose="020B0A04020102020204" pitchFamily="34" charset="0"/>
              </a:rPr>
              <a:t>VA</a:t>
            </a:r>
          </a:p>
          <a:p>
            <a:pPr>
              <a:buClrTx/>
              <a:buFontTx/>
              <a:buNone/>
            </a:pPr>
            <a:r>
              <a:rPr lang="it-IT" altLang="it-IT" sz="1500" b="1">
                <a:solidFill>
                  <a:srgbClr val="000000"/>
                </a:solidFill>
                <a:latin typeface="Arial Black" panose="020B0A04020102020204" pitchFamily="34" charset="0"/>
              </a:rPr>
              <a:t>VL</a:t>
            </a:r>
          </a:p>
        </p:txBody>
      </p:sp>
      <p:sp>
        <p:nvSpPr>
          <p:cNvPr id="2" name="CasellaDiTesto 1">
            <a:extLst>
              <a:ext uri="{FF2B5EF4-FFF2-40B4-BE49-F238E27FC236}">
                <a16:creationId xmlns:a16="http://schemas.microsoft.com/office/drawing/2014/main" id="{51E7F4D4-78ED-4B4C-9090-B2733EBEB0EF}"/>
              </a:ext>
            </a:extLst>
          </p:cNvPr>
          <p:cNvSpPr txBox="1"/>
          <p:nvPr/>
        </p:nvSpPr>
        <p:spPr>
          <a:xfrm>
            <a:off x="5274079" y="4769794"/>
            <a:ext cx="484428" cy="253916"/>
          </a:xfrm>
          <a:prstGeom prst="rect">
            <a:avLst/>
          </a:prstGeom>
          <a:noFill/>
        </p:spPr>
        <p:txBody>
          <a:bodyPr wrap="none" rtlCol="0">
            <a:spAutoFit/>
          </a:bodyPr>
          <a:lstStyle/>
          <a:p>
            <a:r>
              <a:rPr lang="it-IT" sz="1050" dirty="0" err="1">
                <a:latin typeface="Arial Black" panose="020B0A04020102020204" pitchFamily="34" charset="0"/>
              </a:rPr>
              <a:t>SNc</a:t>
            </a:r>
            <a:endParaRPr lang="it-IT" sz="1050" dirty="0">
              <a:latin typeface="Arial Black" panose="020B0A04020102020204" pitchFamily="34" charset="0"/>
            </a:endParaRPr>
          </a:p>
        </p:txBody>
      </p:sp>
    </p:spTree>
    <p:extLst>
      <p:ext uri="{BB962C8B-B14F-4D97-AF65-F5344CB8AC3E}">
        <p14:creationId xmlns:p14="http://schemas.microsoft.com/office/powerpoint/2010/main" val="30214830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6CEEE8D1-2420-45F2-B52A-373E7ADFFB45}"/>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817269" y="1670390"/>
            <a:ext cx="3193256" cy="4330361"/>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a:extLst>
              <a:ext uri="{FF2B5EF4-FFF2-40B4-BE49-F238E27FC236}">
                <a16:creationId xmlns:a16="http://schemas.microsoft.com/office/drawing/2014/main" id="{697C549B-F5DA-4305-A62B-35833B2F6292}"/>
              </a:ext>
            </a:extLst>
          </p:cNvPr>
          <p:cNvSpPr txBox="1">
            <a:spLocks noChangeArrowheads="1"/>
          </p:cNvSpPr>
          <p:nvPr/>
        </p:nvSpPr>
        <p:spPr bwMode="auto">
          <a:xfrm>
            <a:off x="87682" y="173145"/>
            <a:ext cx="8931058" cy="776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000" b="1" dirty="0">
                <a:solidFill>
                  <a:schemeClr val="tx1"/>
                </a:solidFill>
                <a:latin typeface="Copperplate Gothic Bold" panose="020E0705020206020404" pitchFamily="34" charset="77"/>
              </a:rPr>
              <a:t>Disturbi ipercinetici: Corea o malattia di Huntington</a:t>
            </a:r>
          </a:p>
          <a:p>
            <a:pPr algn="ctr">
              <a:spcBef>
                <a:spcPts val="656"/>
              </a:spcBef>
            </a:pPr>
            <a:r>
              <a:rPr lang="it-IT" altLang="it-IT" sz="2000" b="1" dirty="0">
                <a:solidFill>
                  <a:schemeClr val="tx1"/>
                </a:solidFill>
                <a:latin typeface="Copperplate Gothic Bold" panose="020E0705020206020404" pitchFamily="34" charset="77"/>
              </a:rPr>
              <a:t>Aumento anomalo degli impulsi eccitatori verso la corteccia</a:t>
            </a:r>
          </a:p>
        </p:txBody>
      </p:sp>
      <p:pic>
        <p:nvPicPr>
          <p:cNvPr id="23555" name="Picture 3">
            <a:extLst>
              <a:ext uri="{FF2B5EF4-FFF2-40B4-BE49-F238E27FC236}">
                <a16:creationId xmlns:a16="http://schemas.microsoft.com/office/drawing/2014/main" id="{36F7B700-34C4-41F7-8D7F-E5D8A89B0D0C}"/>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1331119" y="1808561"/>
            <a:ext cx="3193256" cy="405050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87649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579EDEA-2679-4285-AE1B-3C864F9992E8}"/>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4900614" y="1646637"/>
            <a:ext cx="3074194" cy="4354115"/>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a:extLst>
              <a:ext uri="{FF2B5EF4-FFF2-40B4-BE49-F238E27FC236}">
                <a16:creationId xmlns:a16="http://schemas.microsoft.com/office/drawing/2014/main" id="{48EC8D45-17A1-49D9-AD62-D9CD9E1CE052}"/>
              </a:ext>
            </a:extLst>
          </p:cNvPr>
          <p:cNvSpPr txBox="1">
            <a:spLocks noChangeArrowheads="1"/>
          </p:cNvSpPr>
          <p:nvPr/>
        </p:nvSpPr>
        <p:spPr bwMode="auto">
          <a:xfrm>
            <a:off x="263047" y="180355"/>
            <a:ext cx="8630432" cy="1268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750"/>
              </a:spcBef>
            </a:pPr>
            <a:r>
              <a:rPr lang="it-IT" altLang="it-IT" sz="2400" b="1" dirty="0">
                <a:solidFill>
                  <a:schemeClr val="tx1"/>
                </a:solidFill>
                <a:latin typeface="Chalkboard" panose="03050602040202020205" pitchFamily="66" charset="77"/>
              </a:rPr>
              <a:t>Disturbi ipercinetici: </a:t>
            </a:r>
            <a:r>
              <a:rPr lang="it-IT" altLang="it-IT" sz="2400" b="1" dirty="0" err="1">
                <a:solidFill>
                  <a:schemeClr val="tx1"/>
                </a:solidFill>
                <a:latin typeface="Chalkboard" panose="03050602040202020205" pitchFamily="66" charset="77"/>
              </a:rPr>
              <a:t>Emiballismo</a:t>
            </a:r>
            <a:endParaRPr lang="it-IT" altLang="it-IT" sz="2400" b="1" dirty="0">
              <a:solidFill>
                <a:schemeClr val="tx1"/>
              </a:solidFill>
              <a:latin typeface="Chalkboard" panose="03050602040202020205" pitchFamily="66" charset="77"/>
            </a:endParaRPr>
          </a:p>
          <a:p>
            <a:pPr algn="ctr">
              <a:spcBef>
                <a:spcPts val="656"/>
              </a:spcBef>
            </a:pPr>
            <a:r>
              <a:rPr lang="it-IT" altLang="it-IT" sz="2400" b="1" dirty="0">
                <a:solidFill>
                  <a:schemeClr val="tx1"/>
                </a:solidFill>
                <a:latin typeface="Chalkboard" panose="03050602040202020205" pitchFamily="66" charset="77"/>
              </a:rPr>
              <a:t>Aumento anomalo degli impulsi eccitatori verso la corteccia</a:t>
            </a:r>
          </a:p>
        </p:txBody>
      </p:sp>
      <p:pic>
        <p:nvPicPr>
          <p:cNvPr id="24579" name="Picture 3">
            <a:extLst>
              <a:ext uri="{FF2B5EF4-FFF2-40B4-BE49-F238E27FC236}">
                <a16:creationId xmlns:a16="http://schemas.microsoft.com/office/drawing/2014/main" id="{8B7BB1A6-40F5-4C85-A43E-23658BAB83E3}"/>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1494236" y="2025254"/>
            <a:ext cx="2974181" cy="378023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740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654BE694-4E63-45C1-9EE1-438FBA91750A}"/>
              </a:ext>
            </a:extLst>
          </p:cNvPr>
          <p:cNvPicPr>
            <a:picLocks noChangeAspect="1" noChangeArrowheads="1"/>
          </p:cNvPicPr>
          <p:nvPr/>
        </p:nvPicPr>
        <p:blipFill>
          <a:blip r:embed="rId3">
            <a:lum bright="-12000" contrast="24000"/>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a:ext>
            </a:extLst>
          </a:blip>
          <a:srcRect/>
          <a:stretch>
            <a:fillRect/>
          </a:stretch>
        </p:blipFill>
        <p:spPr bwMode="auto">
          <a:xfrm>
            <a:off x="4488659" y="1701404"/>
            <a:ext cx="3431381" cy="429934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B65DFB4D-078E-4A82-906B-A94210B40649}"/>
              </a:ext>
            </a:extLst>
          </p:cNvPr>
          <p:cNvSpPr txBox="1">
            <a:spLocks noChangeArrowheads="1"/>
          </p:cNvSpPr>
          <p:nvPr/>
        </p:nvSpPr>
        <p:spPr bwMode="auto">
          <a:xfrm>
            <a:off x="275573" y="250521"/>
            <a:ext cx="8655485" cy="899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656"/>
              </a:spcBef>
            </a:pPr>
            <a:r>
              <a:rPr lang="it-IT" altLang="it-IT" sz="2400" b="1" dirty="0">
                <a:solidFill>
                  <a:schemeClr val="tx1"/>
                </a:solidFill>
                <a:latin typeface="Comic Sans MS" panose="030F0902030302020204" pitchFamily="66" charset="0"/>
              </a:rPr>
              <a:t>Disturbi ipocinetici: Morbo di Parkinson</a:t>
            </a:r>
          </a:p>
          <a:p>
            <a:pPr algn="ctr">
              <a:spcBef>
                <a:spcPts val="656"/>
              </a:spcBef>
            </a:pPr>
            <a:r>
              <a:rPr lang="it-IT" altLang="it-IT" sz="2400" b="1" dirty="0">
                <a:solidFill>
                  <a:schemeClr val="tx1"/>
                </a:solidFill>
                <a:latin typeface="Comic Sans MS" panose="030F0902030302020204" pitchFamily="66" charset="0"/>
              </a:rPr>
              <a:t>Riduzione anomala degli impulsi eccitatori verso la corteccia</a:t>
            </a:r>
          </a:p>
        </p:txBody>
      </p:sp>
      <p:pic>
        <p:nvPicPr>
          <p:cNvPr id="25603" name="Picture 3">
            <a:extLst>
              <a:ext uri="{FF2B5EF4-FFF2-40B4-BE49-F238E27FC236}">
                <a16:creationId xmlns:a16="http://schemas.microsoft.com/office/drawing/2014/main" id="{D99DAE7B-B134-4CEF-B52C-B2CE6A8DE37C}"/>
              </a:ext>
            </a:extLst>
          </p:cNvPr>
          <p:cNvPicPr>
            <a:picLocks noChangeAspect="1" noChangeArrowheads="1"/>
          </p:cNvPicPr>
          <p:nvPr/>
        </p:nvPicPr>
        <p:blipFill>
          <a:blip r:embed="rId5">
            <a:lum contrast="24000"/>
            <a:extLst>
              <a:ext uri="{BEBA8EAE-BF5A-486C-A8C5-ECC9F3942E4B}">
                <a14:imgProps xmlns:a14="http://schemas.microsoft.com/office/drawing/2010/main">
                  <a14:imgLayer r:embed="rId6">
                    <a14:imgEffect>
                      <a14:sharpenSoften amount="58000"/>
                    </a14:imgEffect>
                  </a14:imgLayer>
                </a14:imgProps>
              </a:ext>
              <a:ext uri="{28A0092B-C50C-407E-A947-70E740481C1C}">
                <a14:useLocalDpi xmlns:a14="http://schemas.microsoft.com/office/drawing/2010/main"/>
              </a:ext>
            </a:extLst>
          </a:blip>
          <a:srcRect/>
          <a:stretch>
            <a:fillRect/>
          </a:stretch>
        </p:blipFill>
        <p:spPr bwMode="auto">
          <a:xfrm>
            <a:off x="1439467" y="1727694"/>
            <a:ext cx="3003947" cy="4266010"/>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72147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2268</TotalTime>
  <Words>1782</Words>
  <Application>Microsoft Macintosh PowerPoint</Application>
  <PresentationFormat>Presentazione su schermo (4:3)</PresentationFormat>
  <Paragraphs>241</Paragraphs>
  <Slides>66</Slides>
  <Notes>37</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66</vt:i4>
      </vt:variant>
    </vt:vector>
  </HeadingPairs>
  <TitlesOfParts>
    <vt:vector size="82" baseType="lpstr">
      <vt:lpstr>Microsoft YaHei</vt:lpstr>
      <vt:lpstr>ＭＳ Ｐゴシック</vt:lpstr>
      <vt:lpstr>SimSun</vt:lpstr>
      <vt:lpstr>Arial</vt:lpstr>
      <vt:lpstr>Arial Black</vt:lpstr>
      <vt:lpstr>Calibri</vt:lpstr>
      <vt:lpstr>Calibri Light</vt:lpstr>
      <vt:lpstr>Chalkboard</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Presentazione standard di PowerPoint</vt:lpstr>
      <vt:lpstr>LOBI FRONTALE e PARIETALE</vt:lpstr>
      <vt:lpstr>Presentazione standard di PowerPoint</vt:lpstr>
      <vt:lpstr>Presentazione standard di PowerPoint</vt:lpstr>
      <vt:lpstr>Presentazione standard di PowerPoint</vt:lpstr>
      <vt:lpstr>Presentazione standard di PowerPoint</vt:lpstr>
      <vt:lpstr>FUNZIONI PRINCIPALI DEL  LOBO FRONTALE  </vt:lpstr>
      <vt:lpstr>FUNZIONI PRINCIPALI DEL  LOBO PARIETALE</vt:lpstr>
      <vt:lpstr>FUNZIONI PRINCIPALI DEL  LOBO OCCIPITALE </vt:lpstr>
      <vt:lpstr>FUNZIONI PRINCIPALI DEL  LOBO TEMPORALE </vt:lpstr>
      <vt:lpstr>Presentazione standard di PowerPoint</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lpstr>NUCLEI [GANGLI] DELLA BASE</vt:lpstr>
      <vt:lpstr>NUCLEI [GANGLI] DELLA BASE</vt:lpstr>
      <vt:lpstr>Presentazione standard di PowerPoint</vt:lpstr>
      <vt:lpstr>Presentazione standard di PowerPoint</vt:lpstr>
      <vt:lpstr>SUBSTANTIA NIGRA (SOSTANZA NERA)</vt:lpstr>
      <vt:lpstr>CIRCUITI FONDAMENTALI dei Nuclei della Base</vt:lpstr>
      <vt:lpstr>CIRCUITI NEURONALI DEI  NUCLEI DELLA BASE</vt:lpstr>
      <vt:lpstr>I NUCLEI DELLA BASE sono coinvolti in 4 circuiti principali:</vt:lpstr>
      <vt:lpstr>CIRCUITO MOTORIO SCHELETRICO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146</cp:revision>
  <dcterms:created xsi:type="dcterms:W3CDTF">2019-03-18T10:27:20Z</dcterms:created>
  <dcterms:modified xsi:type="dcterms:W3CDTF">2020-11-29T17:22:43Z</dcterms:modified>
</cp:coreProperties>
</file>